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3964" r:id="rId3"/>
  </p:sldMasterIdLst>
  <p:notesMasterIdLst>
    <p:notesMasterId r:id="rId10"/>
  </p:notesMasterIdLst>
  <p:handoutMasterIdLst>
    <p:handoutMasterId r:id="rId11"/>
  </p:handoutMasterIdLst>
  <p:sldIdLst>
    <p:sldId id="623" r:id="rId4"/>
    <p:sldId id="442" r:id="rId5"/>
    <p:sldId id="702" r:id="rId6"/>
    <p:sldId id="703" r:id="rId7"/>
    <p:sldId id="704" r:id="rId8"/>
    <p:sldId id="626" r:id="rId9"/>
  </p:sldIdLst>
  <p:sldSz cx="9144000" cy="6858000" type="screen4x3"/>
  <p:notesSz cx="9942513" cy="676116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12DC2A"/>
    <a:srgbClr val="99FF99"/>
    <a:srgbClr val="80C5CA"/>
    <a:srgbClr val="000066"/>
    <a:srgbClr val="FFFF99"/>
    <a:srgbClr val="E8F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4559" autoAdjust="0"/>
  </p:normalViewPr>
  <p:slideViewPr>
    <p:cSldViewPr>
      <p:cViewPr varScale="1">
        <p:scale>
          <a:sx n="101" d="100"/>
          <a:sy n="101" d="100"/>
        </p:scale>
        <p:origin x="-3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1771" y="-82"/>
      </p:cViewPr>
      <p:guideLst>
        <p:guide orient="horz" pos="2129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3" tIns="45708" rIns="91413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863" y="0"/>
            <a:ext cx="4310062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3" tIns="45708" rIns="91413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21438"/>
            <a:ext cx="4310063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3" tIns="45708" rIns="91413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863" y="6421438"/>
            <a:ext cx="4310062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3" tIns="45708" rIns="91413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178A4C23-B90D-419A-9DCF-06142CC9CF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716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75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450" y="0"/>
            <a:ext cx="4308475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5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9775" y="506413"/>
            <a:ext cx="3382963" cy="253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11513"/>
            <a:ext cx="7954963" cy="3043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04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1438"/>
            <a:ext cx="4308475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04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450" y="6421438"/>
            <a:ext cx="4308475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371B8541-1343-46A1-95E1-6CDBF65112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0045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1361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FCA956-FCF2-4C3B-8BB9-40BEACDB7C6C}" type="slidenum">
              <a:rPr lang="en-US" altLang="zh-CN" smtClean="0">
                <a:latin typeface="Arial" pitchFamily="34" charset="0"/>
              </a:rPr>
              <a:pPr/>
              <a:t>1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 userDrawn="1"/>
        </p:nvSpPr>
        <p:spPr>
          <a:xfrm>
            <a:off x="815975" y="131763"/>
            <a:ext cx="8229600" cy="582612"/>
          </a:xfrm>
          <a:prstGeom prst="rect">
            <a:avLst/>
          </a:prstGeom>
        </p:spPr>
        <p:txBody>
          <a:bodyPr anchor="ctr"/>
          <a:lstStyle>
            <a:lvl1pPr algn="l">
              <a:defRPr sz="3600"/>
            </a:lvl1pPr>
          </a:lstStyle>
          <a:p>
            <a:pPr fontAlgn="auto">
              <a:spcAft>
                <a:spcPts val="0"/>
              </a:spcAft>
              <a:defRPr/>
            </a:pPr>
            <a:endParaRPr lang="zh-CN" alt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3" name="日期占位符 3"/>
          <p:cNvSpPr txBox="1"/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17E68AD-3D93-426F-B53B-4AAFF12E6591}" type="datetime1">
              <a:rPr lang="zh-CN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2019/1/18 Friday</a:t>
            </a:fld>
            <a:endParaRPr lang="zh-CN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灯片编号占位符 5"/>
          <p:cNvSpPr txBox="1"/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F65067-D1A4-48E3-8232-29A13648DD82}" type="slidenum">
              <a:rPr lang="zh-CN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40622-DEBD-4B64-A842-AE2E3D62A997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179A-7D85-46AC-90FB-41CB9884C1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C8A1-65BE-4644-91A6-07A53F95C53D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A6B-76A7-44F3-8099-1F9FDF8A96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B815E-0296-42EB-9585-22A1EBDB17B8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D276F-D0B9-46CF-9216-F9C56238AB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52ECD-223A-4426-BD60-3726EC0BE135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DE2D-A0E9-44CE-904D-94BB766EBD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2E7FE-A107-4420-BEB0-087BFFFE6B3F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0DD6D-5903-47EC-B93B-4A6818B04E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63C6A-263D-4831-A127-63B0FD7CD2BE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2D3E2-6A21-475B-98BA-932D87BFAE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2D82-37C1-469B-B977-D63997E470C5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7B09B-E493-412D-A7E8-89390359D4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C132-F3C0-45E6-B205-7218F646BD14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0830-C4CB-46E4-9629-36262A4D71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42DF-DFF4-48F4-9512-A021343270E9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FFF5-AE81-4380-9A42-1C81403FEA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54610-F5DE-4BA6-97D9-7CC9BE170145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668ED-7CD5-4AC3-9A35-87CC821793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553F9-A976-4F22-8F31-C52135AA972C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5A1A-87C7-4068-AEDE-B5BE45F299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93FFC-BE8D-435D-9369-6F1A919D4DC8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2CE86-AAB1-42BF-95A0-924BFCC8FA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 userDrawn="1"/>
        </p:nvSpPr>
        <p:spPr>
          <a:xfrm>
            <a:off x="815975" y="131763"/>
            <a:ext cx="8229600" cy="582612"/>
          </a:xfrm>
          <a:prstGeom prst="rect">
            <a:avLst/>
          </a:prstGeom>
        </p:spPr>
        <p:txBody>
          <a:bodyPr anchor="ctr"/>
          <a:lstStyle>
            <a:lvl1pPr algn="l">
              <a:defRPr sz="3600"/>
            </a:lvl1pPr>
          </a:lstStyle>
          <a:p>
            <a:pPr fontAlgn="auto">
              <a:spcAft>
                <a:spcPts val="0"/>
              </a:spcAft>
              <a:defRPr/>
            </a:pPr>
            <a:endParaRPr lang="zh-CN" alt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3" name="日期占位符 3"/>
          <p:cNvSpPr txBox="1"/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17E68AD-3D93-426F-B53B-4AAFF12E6591}" type="datetime1">
              <a:rPr lang="zh-CN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2019/1/18 Friday</a:t>
            </a:fld>
            <a:endParaRPr lang="zh-CN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灯片编号占位符 5"/>
          <p:cNvSpPr txBox="1"/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5B61D7-3E13-432B-BF5D-8619F928892C}" type="slidenum">
              <a:rPr lang="zh-CN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31E1F-8C30-4170-A4E5-DC854B1BB2D1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BF382-AF9E-4154-BE1B-E98F3D1662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 userDrawn="1"/>
        </p:nvSpPr>
        <p:spPr>
          <a:xfrm>
            <a:off x="815975" y="131763"/>
            <a:ext cx="8229600" cy="582612"/>
          </a:xfrm>
          <a:prstGeom prst="rect">
            <a:avLst/>
          </a:prstGeom>
        </p:spPr>
        <p:txBody>
          <a:bodyPr anchor="ctr"/>
          <a:lstStyle>
            <a:lvl1pPr algn="l">
              <a:defRPr sz="3600"/>
            </a:lvl1pPr>
          </a:lstStyle>
          <a:p>
            <a:pPr fontAlgn="auto">
              <a:spcAft>
                <a:spcPts val="0"/>
              </a:spcAft>
              <a:defRPr/>
            </a:pPr>
            <a:endParaRPr lang="zh-CN" alt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3" name="日期占位符 3"/>
          <p:cNvSpPr txBox="1"/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17E68AD-3D93-426F-B53B-4AAFF12E6591}" type="datetime1">
              <a:rPr lang="zh-CN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2019/1/18 Friday</a:t>
            </a:fld>
            <a:endParaRPr lang="zh-CN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灯片编号占位符 5"/>
          <p:cNvSpPr txBox="1"/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5B6A114-2F7B-4396-9E7B-F99AD2B151B6}" type="slidenum">
              <a:rPr lang="zh-CN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86D69-456C-40A3-87E5-45B375C1F6F9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038D2-66BB-4864-AEF4-64BEF8D627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043A8-18B6-4FC1-B062-2CFAD2736D36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C2FF-BE13-4EB4-A04B-32875B4F9C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D9050-9898-4EDB-8221-1D4A1C5D3CBB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AD9D7-DD06-4573-98D3-F9AAF1DD7A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09A3-9B03-4CEB-908B-3666A842B8F9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63F86-07A6-49D0-B408-08AC884A94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510BF-9446-4FAE-B783-B81F6702DFFB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E648-998E-4246-9382-FF730D9D3A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FF428-1DA3-4FC8-A39F-B66860AA7449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25F1B-1C8B-4227-AE34-1A092A85C5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6FEBD-D77B-4BBB-A87A-273080FAF381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41BE4-1E13-4ECF-8C8D-2C8D9F0D5B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4C744-DDC9-4B43-8FEE-E6881D2CA9F5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16AD-0CB6-4E4C-85EB-72DCE914F0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32E6E-D13F-466D-89C5-5ACFC2F9A767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9E2B-BC54-4F3E-A38A-9387F1BF2E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40E4-7C5A-41C6-ABE1-46467D59B2F3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B378-4EA1-46F9-A8FC-A86FB4EF02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1A969-9D36-42E9-A15E-7F939E4212AB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F7515-19F0-4A7E-8A52-6B522C2A3A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9528E-1EFD-4F10-8566-D87F9E75756D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EA31D-4D01-419F-8106-89CC99C0E1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3"/>
          <p:cNvSpPr>
            <a:spLocks noChangeShapeType="1"/>
          </p:cNvSpPr>
          <p:nvPr/>
        </p:nvSpPr>
        <p:spPr bwMode="auto">
          <a:xfrm rot="-143156">
            <a:off x="106363" y="504825"/>
            <a:ext cx="4032250" cy="185738"/>
          </a:xfrm>
          <a:prstGeom prst="line">
            <a:avLst/>
          </a:prstGeom>
          <a:noFill/>
          <a:ln w="63500">
            <a:solidFill>
              <a:srgbClr val="06509A"/>
            </a:solidFill>
            <a:prstDash val="sysDot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  <a:ea typeface="方正兰亭黑_GBK" pitchFamily="2" charset="-122"/>
            </a:endParaRPr>
          </a:p>
        </p:txBody>
      </p:sp>
      <p:sp>
        <p:nvSpPr>
          <p:cNvPr id="1027" name="Line 4"/>
          <p:cNvSpPr>
            <a:spLocks noChangeShapeType="1"/>
          </p:cNvSpPr>
          <p:nvPr/>
        </p:nvSpPr>
        <p:spPr bwMode="auto">
          <a:xfrm rot="-143156">
            <a:off x="4211638" y="484188"/>
            <a:ext cx="4811712" cy="201612"/>
          </a:xfrm>
          <a:prstGeom prst="line">
            <a:avLst/>
          </a:prstGeom>
          <a:noFill/>
          <a:ln w="47625">
            <a:solidFill>
              <a:srgbClr val="06509A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  <a:ea typeface="方正兰亭黑_GBK" pitchFamily="2" charset="-122"/>
            </a:endParaRP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  <a:ea typeface="方正兰亭黑_GBK" pitchFamily="2" charset="-122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07950" y="6524625"/>
            <a:ext cx="90360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软雅黑" pitchFamily="34" charset="-122"/>
              </a:rPr>
              <a:t>                      </a:t>
            </a:r>
            <a:r>
              <a:rPr lang="zh-CN" altLang="en-US" sz="1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软雅黑" pitchFamily="34" charset="-122"/>
              </a:rPr>
              <a:t>质量规划                                                                                                                   第 </a:t>
            </a:r>
            <a:fld id="{72537B74-6978-4248-9D84-6CE21A6FA2A4}" type="slidenum">
              <a:rPr lang="zh-CN" altLang="en-US" sz="1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软雅黑" pitchFamily="34" charset="-122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lang="zh-CN" altLang="en-US" sz="1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软雅黑" pitchFamily="34" charset="-122"/>
              </a:rPr>
              <a:t>页</a:t>
            </a:r>
          </a:p>
        </p:txBody>
      </p:sp>
      <p:pic>
        <p:nvPicPr>
          <p:cNvPr id="13318" name="图片 1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85113" y="115888"/>
            <a:ext cx="6762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6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7950" y="6597650"/>
            <a:ext cx="6477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11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3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方正兰亭黑_GBK" pitchFamily="2" charset="-122"/>
              </a:defRPr>
            </a:lvl1pPr>
          </a:lstStyle>
          <a:p>
            <a:pPr>
              <a:defRPr/>
            </a:pPr>
            <a:fld id="{32F95DD1-2FB3-4666-8ECF-3E3B492EB4AB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方正兰亭黑_GBK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方正兰亭黑_GBK" pitchFamily="2" charset="-122"/>
              </a:defRPr>
            </a:lvl1pPr>
          </a:lstStyle>
          <a:p>
            <a:pPr>
              <a:defRPr/>
            </a:pPr>
            <a:fld id="{5C6195A8-A03C-4336-93F1-58DE48415C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14" r:id="rId12"/>
    <p:sldLayoutId id="214748411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536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F8A312-D517-422A-B3CD-88E4E5D1F46F}" type="datetime1">
              <a:rPr lang="zh-CN" altLang="en-US"/>
              <a:pPr>
                <a:defRPr/>
              </a:pPr>
              <a:t>2019/1/18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BA11D7-4D23-47AC-80E8-81D4C6679A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0" y="4149725"/>
            <a:ext cx="9144000" cy="1095375"/>
          </a:xfrm>
          <a:prstGeom prst="rect">
            <a:avLst/>
          </a:prstGeom>
          <a:solidFill>
            <a:srgbClr val="003366"/>
          </a:solidFill>
          <a:ln w="317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ea typeface="黑体" pitchFamily="2" charset="-122"/>
              <a:cs typeface="Arial" charset="0"/>
            </a:endParaRPr>
          </a:p>
        </p:txBody>
      </p:sp>
      <p:sp>
        <p:nvSpPr>
          <p:cNvPr id="1028" name="Rectangle 19"/>
          <p:cNvSpPr>
            <a:spLocks noChangeArrowheads="1"/>
          </p:cNvSpPr>
          <p:nvPr/>
        </p:nvSpPr>
        <p:spPr bwMode="auto">
          <a:xfrm>
            <a:off x="1763713" y="4508500"/>
            <a:ext cx="5368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方正兰亭粗黑_GBK"/>
                <a:ea typeface="方正兰亭粗黑_GBK"/>
                <a:cs typeface="Arial" pitchFamily="34" charset="0"/>
              </a:rPr>
              <a:t>C33DB-M07</a:t>
            </a:r>
            <a:r>
              <a:rPr lang="zh-CN" altLang="en-US" dirty="0" smtClean="0">
                <a:solidFill>
                  <a:schemeClr val="bg1"/>
                </a:solidFill>
                <a:latin typeface="方正兰亭粗黑_GBK"/>
                <a:ea typeface="方正兰亭粗黑_GBK"/>
                <a:cs typeface="Arial" pitchFamily="34" charset="0"/>
              </a:rPr>
              <a:t>出差报告</a:t>
            </a:r>
            <a:endParaRPr lang="zh-CN" altLang="en-US" dirty="0">
              <a:solidFill>
                <a:schemeClr val="bg1"/>
              </a:solidFill>
              <a:latin typeface="方正兰亭粗黑_GBK"/>
              <a:ea typeface="方正兰亭粗黑_GBK"/>
              <a:cs typeface="Arial" pitchFamily="34" charset="0"/>
            </a:endParaRPr>
          </a:p>
        </p:txBody>
      </p:sp>
      <p:graphicFrame>
        <p:nvGraphicFramePr>
          <p:cNvPr id="6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668649"/>
              </p:ext>
            </p:extLst>
          </p:nvPr>
        </p:nvGraphicFramePr>
        <p:xfrm>
          <a:off x="2164787" y="5373216"/>
          <a:ext cx="4972050" cy="1204911"/>
        </p:xfrm>
        <a:graphic>
          <a:graphicData uri="http://schemas.openxmlformats.org/drawingml/2006/table">
            <a:tbl>
              <a:tblPr/>
              <a:tblGrid>
                <a:gridCol w="1881389"/>
                <a:gridCol w="3090661"/>
              </a:tblGrid>
              <a:tr h="417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公司  </a:t>
                      </a:r>
                      <a:r>
                        <a:rPr kumimoji="0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+mn-cs"/>
                        </a:rPr>
                        <a:t>Company</a:t>
                      </a:r>
                    </a:p>
                  </a:txBody>
                  <a:tcPr marL="84414" marR="84414" marT="60978" marB="6097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+mn-cs"/>
                        </a:rPr>
                        <a:t>北京光华荣昌汽车部件有限公司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</a:endParaRPr>
                    </a:p>
                  </a:txBody>
                  <a:tcPr marL="84414" marR="84414" marT="60978" marB="6097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版本号 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Version</a:t>
                      </a:r>
                    </a:p>
                  </a:txBody>
                  <a:tcPr marL="84414" marR="84414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01</a:t>
                      </a:r>
                    </a:p>
                  </a:txBody>
                  <a:tcPr marL="84414" marR="84414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更新日期 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Date</a:t>
                      </a:r>
                    </a:p>
                  </a:txBody>
                  <a:tcPr marL="84414" marR="84414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</a:rPr>
                        <a:t>2019-01-18</a:t>
                      </a:r>
                    </a:p>
                  </a:txBody>
                  <a:tcPr marL="84414" marR="84414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00113" y="692150"/>
          <a:ext cx="7488237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图片" r:id="rId4" imgW="5419048" imgH="2466667" progId="StaticDib">
                  <p:embed/>
                </p:oleObj>
              </mc:Choice>
              <mc:Fallback>
                <p:oleObj name="图片" r:id="rId4" imgW="5419048" imgH="2466667" progId="StaticDib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92150"/>
                        <a:ext cx="7488237" cy="34099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71472" y="1000108"/>
            <a:ext cx="3967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ea typeface="方正兰亭黑_GBK"/>
                <a:cs typeface="方正兰亭黑_GBK"/>
              </a:rPr>
              <a:t>目录</a:t>
            </a:r>
            <a:endParaRPr lang="zh-CN" altLang="en-US" dirty="0">
              <a:solidFill>
                <a:schemeClr val="accent2"/>
              </a:solidFill>
              <a:ea typeface="方正兰亭黑_GBK"/>
              <a:cs typeface="方正兰亭黑_GBK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285852" y="1857364"/>
            <a:ext cx="41243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200000"/>
              </a:lnSpc>
              <a:buAutoNum type="alphaUcPeriod"/>
            </a:pPr>
            <a:r>
              <a:rPr lang="zh-CN" altLang="en-US" sz="2000" b="1" dirty="0" smtClean="0">
                <a:latin typeface="方正兰亭黑_GBK"/>
                <a:ea typeface="方正兰亭黑_GBK"/>
                <a:cs typeface="方正兰亭黑_GBK"/>
              </a:rPr>
              <a:t>问题描述</a:t>
            </a:r>
            <a:endParaRPr lang="en-US" altLang="zh-CN" sz="2000" b="1" dirty="0" smtClean="0">
              <a:latin typeface="方正兰亭黑_GBK"/>
              <a:ea typeface="方正兰亭黑_GBK"/>
              <a:cs typeface="方正兰亭黑_GBK"/>
            </a:endParaRPr>
          </a:p>
          <a:p>
            <a:pPr marL="457200" indent="-457200">
              <a:lnSpc>
                <a:spcPct val="150000"/>
              </a:lnSpc>
              <a:buAutoNum type="alphaUcPeriod" startAt="2"/>
            </a:pPr>
            <a:r>
              <a:rPr lang="zh-CN" altLang="en-US" sz="2000" b="1" dirty="0" smtClean="0">
                <a:latin typeface="方正兰亭黑_GBK"/>
                <a:ea typeface="方正兰亭黑_GBK"/>
                <a:cs typeface="方正兰亭黑_GBK"/>
              </a:rPr>
              <a:t>原因初步分析</a:t>
            </a:r>
            <a:endParaRPr lang="en-US" altLang="zh-CN" sz="2000" b="1" dirty="0" smtClean="0">
              <a:latin typeface="方正兰亭黑_GBK"/>
              <a:ea typeface="方正兰亭黑_GBK"/>
              <a:cs typeface="方正兰亭黑_GBK"/>
            </a:endParaRPr>
          </a:p>
          <a:p>
            <a:pPr marL="457200" indent="-457200">
              <a:lnSpc>
                <a:spcPct val="150000"/>
              </a:lnSpc>
              <a:buAutoNum type="alphaUcPeriod" startAt="2"/>
            </a:pPr>
            <a:r>
              <a:rPr lang="zh-CN" altLang="en-US" sz="2000" b="1" dirty="0" smtClean="0">
                <a:latin typeface="方正兰亭黑_GBK"/>
                <a:ea typeface="方正兰亭黑_GBK"/>
                <a:cs typeface="方正兰亭黑_GBK"/>
              </a:rPr>
              <a:t>临时方案</a:t>
            </a:r>
            <a:endParaRPr lang="en-US" altLang="zh-CN" sz="2000" b="1" dirty="0" smtClean="0">
              <a:latin typeface="方正兰亭黑_GBK"/>
              <a:ea typeface="方正兰亭黑_GBK"/>
              <a:cs typeface="方正兰亭黑_GBK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latin typeface="方正兰亭黑_GBK"/>
              <a:ea typeface="方正兰亭黑_GBK"/>
              <a:cs typeface="方正兰亭黑_GBK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latin typeface="方正兰亭黑_GBK"/>
              <a:ea typeface="方正兰亭黑_GBK"/>
              <a:cs typeface="方正兰亭黑_GBK"/>
            </a:endParaRPr>
          </a:p>
          <a:p>
            <a:endParaRPr lang="zh-CN" altLang="en-US" sz="2000" b="1" dirty="0">
              <a:latin typeface="方正兰亭黑_GBK"/>
              <a:ea typeface="方正兰亭黑_GBK"/>
              <a:cs typeface="方正兰亭黑_GBK"/>
            </a:endParaRPr>
          </a:p>
          <a:p>
            <a:endParaRPr lang="zh-CN" altLang="en-US" sz="2000" b="1" dirty="0">
              <a:latin typeface="方正兰亭黑_GBK"/>
              <a:ea typeface="方正兰亭黑_GBK"/>
              <a:cs typeface="方正兰亭黑_GBK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179388" y="0"/>
            <a:ext cx="3960812" cy="404813"/>
          </a:xfrm>
          <a:prstGeom prst="rect">
            <a:avLst/>
          </a:prstGeom>
          <a:gradFill rotWithShape="1">
            <a:gsLst>
              <a:gs pos="0">
                <a:srgbClr val="104172"/>
              </a:gs>
              <a:gs pos="100000">
                <a:srgbClr val="228CF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000">
              <a:ea typeface="方正兰亭黑_GBK"/>
              <a:cs typeface="方正兰亭黑_GBK"/>
            </a:endParaRPr>
          </a:p>
        </p:txBody>
      </p:sp>
      <p:sp>
        <p:nvSpPr>
          <p:cNvPr id="21509" name="Text Box 11"/>
          <p:cNvSpPr txBox="1">
            <a:spLocks noChangeArrowheads="1"/>
          </p:cNvSpPr>
          <p:nvPr/>
        </p:nvSpPr>
        <p:spPr bwMode="ltGray">
          <a:xfrm>
            <a:off x="179388" y="0"/>
            <a:ext cx="3600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dirty="0" smtClean="0">
                <a:latin typeface="方正兰亭黑_GBK"/>
                <a:ea typeface="方正兰亭黑_GBK"/>
                <a:cs typeface="方正兰亭黑_GBK"/>
              </a:rPr>
              <a:t>C33DB-M07</a:t>
            </a:r>
            <a:r>
              <a:rPr lang="zh-CN" altLang="en-US" sz="2400" dirty="0" smtClean="0">
                <a:latin typeface="方正兰亭黑_GBK"/>
                <a:ea typeface="方正兰亭黑_GBK"/>
                <a:cs typeface="方正兰亭黑_GBK"/>
              </a:rPr>
              <a:t>出差报告</a:t>
            </a:r>
            <a:endParaRPr lang="zh-CN" altLang="de-DE" sz="2400" dirty="0">
              <a:latin typeface="方正兰亭黑_GBK"/>
              <a:ea typeface="方正兰亭黑_GBK"/>
              <a:cs typeface="方正兰亭黑_GBK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1879A-C293-49B0-8CC8-0E2944579055}" type="slidenum">
              <a:rPr lang="zh-CN" altLang="en-US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84"/>
          <p:cNvSpPr>
            <a:spLocks noChangeArrowheads="1"/>
          </p:cNvSpPr>
          <p:nvPr/>
        </p:nvSpPr>
        <p:spPr bwMode="auto">
          <a:xfrm>
            <a:off x="179388" y="620713"/>
            <a:ext cx="8064500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 smtClean="0">
                <a:ea typeface="方正兰亭黑_GBK" pitchFamily="2" charset="-122"/>
                <a:cs typeface="Arial" charset="0"/>
              </a:rPr>
              <a:t>A.</a:t>
            </a:r>
            <a:r>
              <a:rPr lang="zh-CN" altLang="en-US" sz="2000" dirty="0" smtClean="0">
                <a:ea typeface="方正兰亭黑_GBK" pitchFamily="2" charset="-122"/>
                <a:cs typeface="Arial" charset="0"/>
              </a:rPr>
              <a:t>问题描述</a:t>
            </a:r>
            <a:endParaRPr lang="zh-CN" altLang="en-US" sz="2000" dirty="0">
              <a:latin typeface="+mj-lt"/>
              <a:ea typeface="方正兰亭黑_GBK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39750" y="1125538"/>
            <a:ext cx="7848600" cy="0"/>
          </a:xfrm>
          <a:prstGeom prst="line">
            <a:avLst/>
          </a:prstGeom>
          <a:ln w="25400"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D5755-F3FF-4BA9-BAF4-660DF6080140}" type="slidenum">
              <a:rPr lang="zh-CN" altLang="en-US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7544" y="1439199"/>
            <a:ext cx="7060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样件目的：客户北汽昆明新能源中心调</a:t>
            </a:r>
            <a:r>
              <a:rPr lang="en-US" altLang="zh-CN" sz="1200" dirty="0" smtClean="0"/>
              <a:t>3</a:t>
            </a:r>
            <a:r>
              <a:rPr lang="zh-CN" altLang="en-US" sz="1200" dirty="0" smtClean="0"/>
              <a:t>套后排</a:t>
            </a:r>
            <a:r>
              <a:rPr lang="en-US" altLang="zh-CN" sz="1200" dirty="0" smtClean="0"/>
              <a:t>C33DB</a:t>
            </a:r>
            <a:r>
              <a:rPr lang="zh-CN" altLang="en-US" sz="1200" dirty="0" smtClean="0"/>
              <a:t>样件座椅做</a:t>
            </a:r>
            <a:r>
              <a:rPr lang="en-US" altLang="zh-CN" sz="1200" dirty="0" smtClean="0"/>
              <a:t>ISOFIX</a:t>
            </a:r>
            <a:r>
              <a:rPr lang="zh-CN" altLang="en-US" sz="1200" dirty="0" smtClean="0"/>
              <a:t>、安全带固定点、行李箱冲击实验。</a:t>
            </a:r>
            <a:endParaRPr lang="en-US" altLang="zh-CN" sz="1200" dirty="0" smtClean="0"/>
          </a:p>
          <a:p>
            <a:endParaRPr lang="en-US" altLang="zh-CN" sz="1200" dirty="0"/>
          </a:p>
          <a:p>
            <a:endParaRPr lang="en-US" altLang="zh-CN" sz="1200" dirty="0" smtClean="0"/>
          </a:p>
          <a:p>
            <a:r>
              <a:rPr lang="zh-CN" altLang="en-US" sz="1200" dirty="0" smtClean="0"/>
              <a:t>样件问题：</a:t>
            </a:r>
            <a:endParaRPr lang="en-US" altLang="zh-CN" sz="1200" dirty="0" smtClean="0"/>
          </a:p>
          <a:p>
            <a:endParaRPr lang="zh-CN" altLang="en-US" sz="12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708824"/>
              </p:ext>
            </p:extLst>
          </p:nvPr>
        </p:nvGraphicFramePr>
        <p:xfrm>
          <a:off x="1335519" y="2276872"/>
          <a:ext cx="619268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589112"/>
                <a:gridCol w="1728192"/>
                <a:gridCol w="1656184"/>
              </a:tblGrid>
              <a:tr h="29883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4/6</a:t>
                      </a:r>
                      <a:r>
                        <a:rPr lang="zh-CN" altLang="en-US" dirty="0" smtClean="0"/>
                        <a:t>后排座椅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4/6</a:t>
                      </a:r>
                      <a:r>
                        <a:rPr lang="zh-CN" altLang="en-US" dirty="0" smtClean="0"/>
                        <a:t>后排座椅</a:t>
                      </a:r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4/6</a:t>
                      </a:r>
                      <a:r>
                        <a:rPr lang="zh-CN" altLang="en-US" dirty="0" smtClean="0"/>
                        <a:t>后排座椅</a:t>
                      </a:r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问题描述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4</a:t>
                      </a:r>
                      <a:r>
                        <a:rPr lang="zh-CN" altLang="en-US" sz="1200" dirty="0" smtClean="0"/>
                        <a:t>分背半锁止，背后用力推可以将靠背推倒；</a:t>
                      </a:r>
                      <a:r>
                        <a:rPr lang="en-US" altLang="zh-CN" sz="1200" dirty="0" smtClean="0"/>
                        <a:t>6</a:t>
                      </a:r>
                      <a:r>
                        <a:rPr lang="zh-CN" altLang="en-US" sz="1200" dirty="0" smtClean="0"/>
                        <a:t>分背可以正常锁止，但存在风险。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4/6</a:t>
                      </a:r>
                      <a:r>
                        <a:rPr lang="zh-CN" altLang="en-US" sz="1200" dirty="0" smtClean="0"/>
                        <a:t>分背半锁止，背后用力推可以将靠背推倒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可以正常锁止，但存在风险。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3131840" y="3855776"/>
            <a:ext cx="2025769" cy="2427160"/>
            <a:chOff x="1835696" y="3933056"/>
            <a:chExt cx="2025769" cy="2427160"/>
          </a:xfrm>
        </p:grpSpPr>
        <p:pic>
          <p:nvPicPr>
            <p:cNvPr id="385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933056"/>
              <a:ext cx="2025769" cy="2427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椭圆 4"/>
            <p:cNvSpPr/>
            <p:nvPr/>
          </p:nvSpPr>
          <p:spPr>
            <a:xfrm>
              <a:off x="1979712" y="4869160"/>
              <a:ext cx="720080" cy="6480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200" dirty="0" smtClean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84"/>
          <p:cNvSpPr>
            <a:spLocks noChangeArrowheads="1"/>
          </p:cNvSpPr>
          <p:nvPr/>
        </p:nvSpPr>
        <p:spPr bwMode="auto">
          <a:xfrm>
            <a:off x="179388" y="620713"/>
            <a:ext cx="8064500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ea typeface="方正兰亭黑_GBK" pitchFamily="2" charset="-122"/>
                <a:cs typeface="Arial" charset="0"/>
              </a:rPr>
              <a:t>B</a:t>
            </a:r>
            <a:r>
              <a:rPr lang="en-US" altLang="zh-CN" sz="2000" dirty="0" smtClean="0">
                <a:ea typeface="方正兰亭黑_GBK" pitchFamily="2" charset="-122"/>
                <a:cs typeface="Arial" charset="0"/>
              </a:rPr>
              <a:t>.</a:t>
            </a:r>
            <a:r>
              <a:rPr lang="zh-CN" altLang="en-US" sz="2000" dirty="0" smtClean="0">
                <a:ea typeface="方正兰亭黑_GBK" pitchFamily="2" charset="-122"/>
                <a:cs typeface="Arial" charset="0"/>
              </a:rPr>
              <a:t>原因分析</a:t>
            </a:r>
            <a:endParaRPr lang="zh-CN" altLang="en-US" sz="2000" dirty="0">
              <a:latin typeface="+mj-lt"/>
              <a:ea typeface="方正兰亭黑_GBK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39750" y="1125538"/>
            <a:ext cx="7848600" cy="0"/>
          </a:xfrm>
          <a:prstGeom prst="line">
            <a:avLst/>
          </a:prstGeom>
          <a:ln w="25400"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D5755-F3FF-4BA9-BAF4-660DF6080140}" type="slidenum">
              <a:rPr lang="zh-CN" altLang="en-US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ltGray">
          <a:xfrm>
            <a:off x="0" y="0"/>
            <a:ext cx="655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dirty="0" smtClean="0">
                <a:latin typeface="方正兰亭黑_GBK"/>
                <a:ea typeface="方正兰亭黑_GBK"/>
                <a:cs typeface="方正兰亭黑_GBK"/>
              </a:rPr>
              <a:t>E. </a:t>
            </a:r>
            <a:r>
              <a:rPr lang="zh-CN" altLang="en-US" sz="2400" b="1" dirty="0" smtClean="0">
                <a:latin typeface="方正兰亭黑_GBK"/>
                <a:ea typeface="方正兰亭黑_GBK"/>
                <a:cs typeface="方正兰亭黑_GBK"/>
              </a:rPr>
              <a:t>试验计划</a:t>
            </a:r>
            <a:r>
              <a:rPr lang="en-US" altLang="zh-CN" sz="2400" b="1" dirty="0" smtClean="0">
                <a:latin typeface="方正兰亭黑_GBK"/>
                <a:ea typeface="方正兰亭黑_GBK"/>
                <a:cs typeface="方正兰亭黑_GBK"/>
              </a:rPr>
              <a:t> </a:t>
            </a:r>
            <a:endParaRPr lang="zh-CN" altLang="de-DE" sz="2400" b="1" dirty="0">
              <a:latin typeface="方正兰亭黑_GBK"/>
              <a:ea typeface="方正兰亭黑_GBK"/>
              <a:cs typeface="方正兰亭黑_GB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439199"/>
            <a:ext cx="70606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分析过程：</a:t>
            </a:r>
            <a:r>
              <a:rPr lang="en-US" altLang="zh-CN" sz="1200" dirty="0" smtClean="0"/>
              <a:t>1</a:t>
            </a:r>
            <a:r>
              <a:rPr lang="zh-CN" altLang="en-US" sz="1200" dirty="0" smtClean="0"/>
              <a:t>、靠背不与车身挂钩锁止，单独操作座椅靠背锁，发现无法正常操作；</a:t>
            </a:r>
            <a:endParaRPr lang="en-US" altLang="zh-CN" sz="1200" dirty="0" smtClean="0"/>
          </a:p>
          <a:p>
            <a:r>
              <a:rPr lang="en-US" altLang="zh-CN" sz="1200" dirty="0"/>
              <a:t> </a:t>
            </a:r>
            <a:r>
              <a:rPr lang="en-US" altLang="zh-CN" sz="1200" dirty="0" smtClean="0"/>
              <a:t>                 2</a:t>
            </a:r>
            <a:r>
              <a:rPr lang="zh-CN" altLang="en-US" sz="1200" dirty="0" smtClean="0"/>
              <a:t>、排除锁杆与钣金干涉；</a:t>
            </a:r>
            <a:endParaRPr lang="en-US" altLang="zh-CN" sz="1200" dirty="0" smtClean="0"/>
          </a:p>
          <a:p>
            <a:r>
              <a:rPr lang="en-US" altLang="zh-CN" sz="1200" dirty="0"/>
              <a:t> </a:t>
            </a:r>
            <a:r>
              <a:rPr lang="en-US" altLang="zh-CN" sz="1200" dirty="0" smtClean="0"/>
              <a:t>                 3</a:t>
            </a:r>
            <a:r>
              <a:rPr lang="zh-CN" altLang="en-US" sz="1200" dirty="0" smtClean="0"/>
              <a:t>、拆下靠背锁塑料件按钮，正常导向，摩擦力可接受，且能反弹至限位处；</a:t>
            </a:r>
            <a:endParaRPr lang="en-US" altLang="zh-CN" sz="1200" dirty="0" smtClean="0"/>
          </a:p>
          <a:p>
            <a:r>
              <a:rPr lang="en-US" altLang="zh-CN" sz="1200" dirty="0"/>
              <a:t> </a:t>
            </a:r>
            <a:r>
              <a:rPr lang="en-US" altLang="zh-CN" sz="1200" dirty="0" smtClean="0"/>
              <a:t>                 4</a:t>
            </a:r>
            <a:r>
              <a:rPr lang="zh-CN" altLang="en-US" sz="1200" dirty="0" smtClean="0"/>
              <a:t>、</a:t>
            </a:r>
            <a:r>
              <a:rPr lang="zh-CN" altLang="en-US" sz="1200" dirty="0"/>
              <a:t>拆下靠背锁塑料件</a:t>
            </a:r>
            <a:r>
              <a:rPr lang="zh-CN" altLang="en-US" sz="1200" dirty="0" smtClean="0"/>
              <a:t>按钮，锁功能正常；</a:t>
            </a:r>
            <a:endParaRPr lang="en-US" altLang="zh-CN" sz="1200" dirty="0" smtClean="0"/>
          </a:p>
          <a:p>
            <a:r>
              <a:rPr lang="en-US" altLang="zh-CN" sz="1200" dirty="0"/>
              <a:t> </a:t>
            </a:r>
            <a:r>
              <a:rPr lang="en-US" altLang="zh-CN" sz="1200" dirty="0" smtClean="0"/>
              <a:t>                 </a:t>
            </a:r>
          </a:p>
          <a:p>
            <a:endParaRPr lang="en-US" altLang="zh-CN" sz="1200" dirty="0"/>
          </a:p>
          <a:p>
            <a:r>
              <a:rPr lang="zh-CN" altLang="en-US" sz="1200" dirty="0" smtClean="0"/>
              <a:t>分析结论：靠背锁锁杆锁止位置低于正常锁止位置，导致靠背锁无法正常锁止。</a:t>
            </a:r>
            <a:endParaRPr lang="en-US" altLang="zh-CN" sz="1200" dirty="0" smtClean="0"/>
          </a:p>
          <a:p>
            <a:endParaRPr lang="en-US" altLang="zh-CN" sz="1200" dirty="0"/>
          </a:p>
          <a:p>
            <a:r>
              <a:rPr lang="zh-CN" altLang="en-US" sz="1200" dirty="0" smtClean="0"/>
              <a:t>根本原因分析方向：</a:t>
            </a:r>
            <a:r>
              <a:rPr lang="en-US" altLang="zh-CN" sz="1200" dirty="0" smtClean="0"/>
              <a:t>1</a:t>
            </a:r>
            <a:r>
              <a:rPr lang="zh-CN" altLang="en-US" sz="1200" dirty="0" smtClean="0"/>
              <a:t>、靠背锁锁杆长   或    锁杆卡点太大，无法安装到设计</a:t>
            </a:r>
            <a:r>
              <a:rPr lang="zh-CN" altLang="en-US" sz="1200" dirty="0" smtClean="0"/>
              <a:t>位置</a:t>
            </a:r>
            <a:r>
              <a:rPr lang="zh-CN" altLang="en-US" sz="1200" dirty="0"/>
              <a:t>；</a:t>
            </a:r>
            <a:endParaRPr lang="en-US" altLang="zh-CN" sz="1200" dirty="0" smtClean="0"/>
          </a:p>
          <a:p>
            <a:r>
              <a:rPr lang="en-US" altLang="zh-CN" sz="1200" dirty="0"/>
              <a:t> </a:t>
            </a:r>
            <a:r>
              <a:rPr lang="en-US" altLang="zh-CN" sz="1200" dirty="0" smtClean="0"/>
              <a:t>                               2</a:t>
            </a:r>
            <a:r>
              <a:rPr lang="zh-CN" altLang="en-US" sz="1200" dirty="0" smtClean="0"/>
              <a:t>、骨架焊接问题，解锁按钮安装钣金焊接低于设计位置；</a:t>
            </a:r>
            <a:endParaRPr lang="en-US" altLang="zh-CN" sz="1200" dirty="0" smtClean="0"/>
          </a:p>
          <a:p>
            <a:r>
              <a:rPr lang="en-US" altLang="zh-CN" sz="1200" dirty="0"/>
              <a:t> </a:t>
            </a:r>
            <a:r>
              <a:rPr lang="en-US" altLang="zh-CN" sz="1200" dirty="0" smtClean="0"/>
              <a:t>                               3</a:t>
            </a:r>
            <a:r>
              <a:rPr lang="zh-CN" altLang="en-US" sz="1200" dirty="0" smtClean="0"/>
              <a:t>、靠背锁解锁按钮限位位置不满足设计要求；</a:t>
            </a:r>
            <a:endParaRPr lang="en-US" altLang="zh-CN" sz="1200" dirty="0" smtClean="0"/>
          </a:p>
          <a:p>
            <a:r>
              <a:rPr lang="en-US" altLang="zh-CN" sz="1200" dirty="0" smtClean="0"/>
              <a:t>                                4</a:t>
            </a:r>
            <a:r>
              <a:rPr lang="zh-CN" altLang="en-US" sz="1200" dirty="0" smtClean="0"/>
              <a:t>、设计匹配问题；</a:t>
            </a:r>
            <a:endParaRPr lang="en-US" altLang="zh-CN" sz="1200" dirty="0"/>
          </a:p>
        </p:txBody>
      </p:sp>
      <p:grpSp>
        <p:nvGrpSpPr>
          <p:cNvPr id="26" name="组合 25"/>
          <p:cNvGrpSpPr/>
          <p:nvPr/>
        </p:nvGrpSpPr>
        <p:grpSpPr>
          <a:xfrm>
            <a:off x="1311615" y="3932189"/>
            <a:ext cx="3136524" cy="2194338"/>
            <a:chOff x="2587604" y="3898756"/>
            <a:chExt cx="3136524" cy="2194338"/>
          </a:xfrm>
        </p:grpSpPr>
        <p:pic>
          <p:nvPicPr>
            <p:cNvPr id="386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640" y="3898756"/>
              <a:ext cx="2172469" cy="1917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275806" y="581609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/>
                <a:t>锁杆</a:t>
              </a:r>
              <a:endParaRPr lang="zh-CN" alt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16016" y="4300884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/>
                <a:t>解锁按钮</a:t>
              </a:r>
              <a:endParaRPr lang="zh-CN" alt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80053" y="5075455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/>
                <a:t>按钮限位</a:t>
              </a:r>
              <a:endParaRPr lang="zh-CN" altLang="en-US" sz="1200" dirty="0"/>
            </a:p>
          </p:txBody>
        </p:sp>
        <p:cxnSp>
          <p:nvCxnSpPr>
            <p:cNvPr id="9" name="直接箭头连接符 8"/>
            <p:cNvCxnSpPr>
              <a:endCxn id="13" idx="1"/>
            </p:cNvCxnSpPr>
            <p:nvPr/>
          </p:nvCxnSpPr>
          <p:spPr>
            <a:xfrm>
              <a:off x="4139952" y="4300884"/>
              <a:ext cx="576064" cy="138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>
              <a:off x="4512042" y="4871918"/>
              <a:ext cx="425718" cy="2030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endCxn id="4" idx="0"/>
            </p:cNvCxnSpPr>
            <p:nvPr/>
          </p:nvCxnSpPr>
          <p:spPr>
            <a:xfrm flipH="1">
              <a:off x="3599842" y="5372100"/>
              <a:ext cx="469238" cy="44399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H="1">
              <a:off x="3059832" y="4924691"/>
              <a:ext cx="1080120" cy="4474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587604" y="5317098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卡点</a:t>
              </a: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02" y="3892498"/>
            <a:ext cx="2172469" cy="191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直接连接符 27"/>
          <p:cNvCxnSpPr/>
          <p:nvPr/>
        </p:nvCxnSpPr>
        <p:spPr>
          <a:xfrm flipH="1">
            <a:off x="6075828" y="4797152"/>
            <a:ext cx="111673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5269947" y="5243255"/>
            <a:ext cx="1894341" cy="413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5269948" y="4958124"/>
            <a:ext cx="1281666" cy="1172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229542" y="4831354"/>
            <a:ext cx="122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实际锁止位置</a:t>
            </a:r>
            <a:endParaRPr lang="zh-CN" alt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6732240" y="4472817"/>
            <a:ext cx="122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正常</a:t>
            </a:r>
            <a:r>
              <a:rPr lang="zh-CN" altLang="en-US" sz="1200" dirty="0" smtClean="0"/>
              <a:t>锁止位置</a:t>
            </a:r>
            <a:endParaRPr lang="zh-CN" alt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7144368" y="5073532"/>
            <a:ext cx="122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正常开锁位置</a:t>
            </a:r>
            <a:endParaRPr lang="zh-CN" alt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4229541" y="5229306"/>
            <a:ext cx="122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实际</a:t>
            </a:r>
            <a:r>
              <a:rPr lang="zh-CN" altLang="en-US" sz="1200" dirty="0" smtClean="0"/>
              <a:t>开锁位置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053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84"/>
          <p:cNvSpPr>
            <a:spLocks noChangeArrowheads="1"/>
          </p:cNvSpPr>
          <p:nvPr/>
        </p:nvSpPr>
        <p:spPr bwMode="auto">
          <a:xfrm>
            <a:off x="179388" y="620713"/>
            <a:ext cx="8064500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 smtClean="0">
                <a:ea typeface="方正兰亭黑_GBK" pitchFamily="2" charset="-122"/>
                <a:cs typeface="Arial" charset="0"/>
              </a:rPr>
              <a:t>C.</a:t>
            </a:r>
            <a:r>
              <a:rPr lang="zh-CN" altLang="en-US" sz="2000" dirty="0" smtClean="0">
                <a:ea typeface="方正兰亭黑_GBK" pitchFamily="2" charset="-122"/>
                <a:cs typeface="Arial" charset="0"/>
              </a:rPr>
              <a:t>临时方案</a:t>
            </a:r>
            <a:endParaRPr lang="zh-CN" altLang="en-US" sz="2000" dirty="0">
              <a:latin typeface="+mj-lt"/>
              <a:ea typeface="方正兰亭黑_GBK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39750" y="1125538"/>
            <a:ext cx="7848600" cy="0"/>
          </a:xfrm>
          <a:prstGeom prst="line">
            <a:avLst/>
          </a:prstGeom>
          <a:ln w="25400"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D5755-F3FF-4BA9-BAF4-660DF6080140}" type="slidenum">
              <a:rPr lang="zh-CN" altLang="en-US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7544" y="1439199"/>
            <a:ext cx="7060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销去靠背解锁按钮塑料件的限位。使靠背锁的锁杆与靠背锁按钮行程轨迹一致。</a:t>
            </a:r>
            <a:r>
              <a:rPr lang="en-US" altLang="zh-CN" sz="1200" dirty="0" smtClean="0"/>
              <a:t>3</a:t>
            </a:r>
            <a:r>
              <a:rPr lang="zh-CN" altLang="en-US" sz="1200" dirty="0" smtClean="0"/>
              <a:t>辆份座椅全部修改。</a:t>
            </a:r>
            <a:endParaRPr lang="en-US" altLang="zh-CN" sz="1200" dirty="0"/>
          </a:p>
        </p:txBody>
      </p:sp>
      <p:pic>
        <p:nvPicPr>
          <p:cNvPr id="387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97" y="2321542"/>
            <a:ext cx="1548779" cy="193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21542"/>
            <a:ext cx="2448272" cy="316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579089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改前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27329" y="573325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改后</a:t>
            </a:r>
            <a:endParaRPr lang="zh-CN" altLang="en-US" dirty="0"/>
          </a:p>
        </p:txBody>
      </p:sp>
      <p:pic>
        <p:nvPicPr>
          <p:cNvPr id="387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21542"/>
            <a:ext cx="1775644" cy="167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53" y="3997431"/>
            <a:ext cx="1769611" cy="155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85370" y="579089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改中</a:t>
            </a:r>
            <a:endParaRPr lang="zh-CN" altLang="en-US" dirty="0"/>
          </a:p>
        </p:txBody>
      </p:sp>
      <p:pic>
        <p:nvPicPr>
          <p:cNvPr id="387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814" y="4035029"/>
            <a:ext cx="2075563" cy="157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61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57438"/>
            <a:ext cx="9144000" cy="2032000"/>
          </a:xfrm>
          <a:prstGeom prst="rect">
            <a:avLst/>
          </a:prstGeom>
          <a:solidFill>
            <a:srgbClr val="002060"/>
          </a:solidFill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altLang="zh-CN" sz="24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谢谢！  </a:t>
            </a:r>
            <a:endParaRPr lang="en-US" altLang="zh-CN" sz="24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2000" dirty="0" err="1">
                <a:solidFill>
                  <a:schemeClr val="bg1"/>
                </a:solidFill>
                <a:latin typeface="+mj-ea"/>
                <a:ea typeface="+mj-ea"/>
              </a:rPr>
              <a:t>Danke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！</a:t>
            </a:r>
            <a:endParaRPr lang="en-US" altLang="zh-CN" sz="2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zh-CN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APT 2007 生产计划">
  <a:themeElements>
    <a:clrScheme name="CSAPT 2007 生产计划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SAPT 2007 生产计划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CSAPT 2007 生产计划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APT 2007 生产计划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APT 2007 生产计划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APT 2007 生产计划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APT 2007 生产计划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APT 2007 生产计划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APT 2007 生产计划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APT 2007 生产计划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APT 2007 生产计划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APT 2007 生产计划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APT 2007 生产计划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APT 2007 生产计划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1200" dirty="0" smtClean="0">
            <a:solidFill>
              <a:schemeClr val="tx2"/>
            </a:solidFill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30490</TotalTime>
  <Words>359</Words>
  <Application>Microsoft Office PowerPoint</Application>
  <PresentationFormat>全屏显示(4:3)</PresentationFormat>
  <Paragraphs>61</Paragraphs>
  <Slides>6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CSAPT 2007 生产计划</vt:lpstr>
      <vt:lpstr>自定义设计方案</vt:lpstr>
      <vt:lpstr>Office 主题</vt:lpstr>
      <vt:lpstr>图片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Dong.Haitao</dc:creator>
  <cp:lastModifiedBy>常志坤</cp:lastModifiedBy>
  <cp:revision>2325</cp:revision>
  <dcterms:created xsi:type="dcterms:W3CDTF">2008-04-25T03:00:24Z</dcterms:created>
  <dcterms:modified xsi:type="dcterms:W3CDTF">2019-01-18T03:37:38Z</dcterms:modified>
</cp:coreProperties>
</file>