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"/>
  </p:notesMasterIdLst>
  <p:sldIdLst>
    <p:sldId id="305" r:id="rId2"/>
  </p:sldIdLst>
  <p:sldSz cx="12192000" cy="6858000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1A57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浅色样式 2 - 强调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4660"/>
  </p:normalViewPr>
  <p:slideViewPr>
    <p:cSldViewPr snapToGrid="0">
      <p:cViewPr>
        <p:scale>
          <a:sx n="125" d="100"/>
          <a:sy n="125" d="100"/>
        </p:scale>
        <p:origin x="-300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D697B-9185-444C-B812-7D37A96434B8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B6C7E-8316-43EC-8226-44164651B8F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2167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288381" y="877564"/>
            <a:ext cx="11610142" cy="45719"/>
            <a:chOff x="288381" y="887503"/>
            <a:chExt cx="11610142" cy="45719"/>
          </a:xfrm>
          <a:solidFill>
            <a:schemeClr val="accent6">
              <a:lumMod val="40000"/>
              <a:lumOff val="60000"/>
            </a:schemeClr>
          </a:solidFill>
        </p:grpSpPr>
        <p:cxnSp>
          <p:nvCxnSpPr>
            <p:cNvPr id="9" name="直接连接符 19"/>
            <p:cNvCxnSpPr/>
            <p:nvPr/>
          </p:nvCxnSpPr>
          <p:spPr>
            <a:xfrm>
              <a:off x="3097950" y="916533"/>
              <a:ext cx="8800573" cy="0"/>
            </a:xfrm>
            <a:prstGeom prst="line">
              <a:avLst/>
            </a:prstGeom>
            <a:grpFill/>
            <a:ln>
              <a:solidFill>
                <a:srgbClr val="91A5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平行四边形 9"/>
            <p:cNvSpPr/>
            <p:nvPr/>
          </p:nvSpPr>
          <p:spPr>
            <a:xfrm flipH="1">
              <a:off x="288381" y="887503"/>
              <a:ext cx="2891346" cy="45719"/>
            </a:xfrm>
            <a:prstGeom prst="parallelogram">
              <a:avLst>
                <a:gd name="adj" fmla="val 57813"/>
              </a:avLst>
            </a:prstGeom>
            <a:solidFill>
              <a:srgbClr val="91A572"/>
            </a:solidFill>
            <a:ln>
              <a:solidFill>
                <a:srgbClr val="91A57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rgbClr val="508AC2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7" name="平行四边形 23"/>
          <p:cNvSpPr/>
          <p:nvPr userDrawn="1"/>
        </p:nvSpPr>
        <p:spPr>
          <a:xfrm flipH="1">
            <a:off x="541" y="329784"/>
            <a:ext cx="691609" cy="593917"/>
          </a:xfrm>
          <a:custGeom>
            <a:avLst/>
            <a:gdLst>
              <a:gd name="connsiteX0" fmla="*/ 0 w 1151051"/>
              <a:gd name="connsiteY0" fmla="*/ 593917 h 593917"/>
              <a:gd name="connsiteX1" fmla="*/ 221317 w 1151051"/>
              <a:gd name="connsiteY1" fmla="*/ 0 h 593917"/>
              <a:gd name="connsiteX2" fmla="*/ 1151051 w 1151051"/>
              <a:gd name="connsiteY2" fmla="*/ 0 h 593917"/>
              <a:gd name="connsiteX3" fmla="*/ 929734 w 1151051"/>
              <a:gd name="connsiteY3" fmla="*/ 593917 h 593917"/>
              <a:gd name="connsiteX4" fmla="*/ 0 w 1151051"/>
              <a:gd name="connsiteY4" fmla="*/ 593917 h 593917"/>
              <a:gd name="connsiteX0-1" fmla="*/ 0 w 929734"/>
              <a:gd name="connsiteY0-2" fmla="*/ 593917 h 593917"/>
              <a:gd name="connsiteX1-3" fmla="*/ 221317 w 929734"/>
              <a:gd name="connsiteY1-4" fmla="*/ 0 h 593917"/>
              <a:gd name="connsiteX2-5" fmla="*/ 690676 w 929734"/>
              <a:gd name="connsiteY2-6" fmla="*/ 0 h 593917"/>
              <a:gd name="connsiteX3-7" fmla="*/ 929734 w 929734"/>
              <a:gd name="connsiteY3-8" fmla="*/ 593917 h 593917"/>
              <a:gd name="connsiteX4-9" fmla="*/ 0 w 929734"/>
              <a:gd name="connsiteY4-10" fmla="*/ 593917 h 593917"/>
              <a:gd name="connsiteX0-11" fmla="*/ 0 w 691609"/>
              <a:gd name="connsiteY0-12" fmla="*/ 593917 h 593917"/>
              <a:gd name="connsiteX1-13" fmla="*/ 221317 w 691609"/>
              <a:gd name="connsiteY1-14" fmla="*/ 0 h 593917"/>
              <a:gd name="connsiteX2-15" fmla="*/ 690676 w 691609"/>
              <a:gd name="connsiteY2-16" fmla="*/ 0 h 593917"/>
              <a:gd name="connsiteX3-17" fmla="*/ 691609 w 691609"/>
              <a:gd name="connsiteY3-18" fmla="*/ 593917 h 593917"/>
              <a:gd name="connsiteX4-19" fmla="*/ 0 w 691609"/>
              <a:gd name="connsiteY4-20" fmla="*/ 593917 h 593917"/>
            </a:gdLst>
            <a:ahLst/>
            <a:cxnLst>
              <a:cxn ang="0">
                <a:pos x="connsiteX0-11" y="connsiteY0-12"/>
              </a:cxn>
              <a:cxn ang="0">
                <a:pos x="connsiteX1-13" y="connsiteY1-14"/>
              </a:cxn>
              <a:cxn ang="0">
                <a:pos x="connsiteX2-15" y="connsiteY2-16"/>
              </a:cxn>
              <a:cxn ang="0">
                <a:pos x="connsiteX3-17" y="connsiteY3-18"/>
              </a:cxn>
              <a:cxn ang="0">
                <a:pos x="connsiteX4-19" y="connsiteY4-20"/>
              </a:cxn>
            </a:cxnLst>
            <a:rect l="l" t="t" r="r" b="b"/>
            <a:pathLst>
              <a:path w="691609" h="593917">
                <a:moveTo>
                  <a:pt x="0" y="593917"/>
                </a:moveTo>
                <a:lnTo>
                  <a:pt x="221317" y="0"/>
                </a:lnTo>
                <a:lnTo>
                  <a:pt x="690676" y="0"/>
                </a:lnTo>
                <a:lnTo>
                  <a:pt x="691609" y="593917"/>
                </a:lnTo>
                <a:lnTo>
                  <a:pt x="0" y="593917"/>
                </a:lnTo>
                <a:close/>
              </a:path>
            </a:pathLst>
          </a:custGeom>
          <a:solidFill>
            <a:srgbClr val="91A572"/>
          </a:solidFill>
          <a:ln>
            <a:solidFill>
              <a:srgbClr val="91A5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 dirty="0">
              <a:solidFill>
                <a:srgbClr val="508AC2"/>
              </a:solidFill>
              <a:latin typeface="微软雅黑" pitchFamily="34" charset="-122"/>
              <a:ea typeface="微软雅黑" pitchFamily="34" charset="-122"/>
              <a:cs typeface="Arial" pitchFamily="34" charset="0"/>
            </a:endParaRPr>
          </a:p>
        </p:txBody>
      </p:sp>
      <p:pic>
        <p:nvPicPr>
          <p:cNvPr id="32" name="图片 3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620" y="156210"/>
            <a:ext cx="2544445" cy="672465"/>
          </a:xfrm>
          <a:prstGeom prst="rect">
            <a:avLst/>
          </a:prstGeom>
        </p:spPr>
      </p:pic>
      <p:sp>
        <p:nvSpPr>
          <p:cNvPr id="12" name="矩形 11"/>
          <p:cNvSpPr/>
          <p:nvPr userDrawn="1"/>
        </p:nvSpPr>
        <p:spPr>
          <a:xfrm>
            <a:off x="27940" y="6166011"/>
            <a:ext cx="12192000" cy="735402"/>
          </a:xfrm>
          <a:prstGeom prst="rect">
            <a:avLst/>
          </a:prstGeom>
          <a:solidFill>
            <a:srgbClr val="DAD5D6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5" name="文本框 14"/>
          <p:cNvSpPr txBox="1"/>
          <p:nvPr userDrawn="1"/>
        </p:nvSpPr>
        <p:spPr>
          <a:xfrm>
            <a:off x="423862" y="6395167"/>
            <a:ext cx="289083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500" b="1" dirty="0">
                <a:solidFill>
                  <a:srgbClr val="C00000"/>
                </a:solidFill>
                <a:latin typeface="微软雅黑" pitchFamily="34" charset="-122"/>
                <a:ea typeface="微软雅黑" pitchFamily="34" charset="-122"/>
                <a:cs typeface="Lantinghei SC Demibold" charset="-122"/>
              </a:rPr>
              <a:t>坚韧    执着    专注    极致</a:t>
            </a:r>
          </a:p>
        </p:txBody>
      </p:sp>
      <p:sp>
        <p:nvSpPr>
          <p:cNvPr id="13" name="平行四边形 54"/>
          <p:cNvSpPr/>
          <p:nvPr userDrawn="1"/>
        </p:nvSpPr>
        <p:spPr>
          <a:xfrm flipH="1">
            <a:off x="9984975" y="6329630"/>
            <a:ext cx="2218895" cy="435514"/>
          </a:xfrm>
          <a:custGeom>
            <a:avLst/>
            <a:gdLst>
              <a:gd name="connsiteX0" fmla="*/ 0 w 2709050"/>
              <a:gd name="connsiteY0" fmla="*/ 435514 h 435514"/>
              <a:gd name="connsiteX1" fmla="*/ 238779 w 2709050"/>
              <a:gd name="connsiteY1" fmla="*/ 0 h 435514"/>
              <a:gd name="connsiteX2" fmla="*/ 2709050 w 2709050"/>
              <a:gd name="connsiteY2" fmla="*/ 0 h 435514"/>
              <a:gd name="connsiteX3" fmla="*/ 2470271 w 2709050"/>
              <a:gd name="connsiteY3" fmla="*/ 435514 h 435514"/>
              <a:gd name="connsiteX4" fmla="*/ 0 w 2709050"/>
              <a:gd name="connsiteY4" fmla="*/ 435514 h 435514"/>
              <a:gd name="connsiteX0-1" fmla="*/ 0 w 2709050"/>
              <a:gd name="connsiteY0-2" fmla="*/ 435514 h 435514"/>
              <a:gd name="connsiteX1-3" fmla="*/ 504593 w 2709050"/>
              <a:gd name="connsiteY1-4" fmla="*/ 0 h 435514"/>
              <a:gd name="connsiteX2-5" fmla="*/ 2709050 w 2709050"/>
              <a:gd name="connsiteY2-6" fmla="*/ 0 h 435514"/>
              <a:gd name="connsiteX3-7" fmla="*/ 2470271 w 2709050"/>
              <a:gd name="connsiteY3-8" fmla="*/ 435514 h 435514"/>
              <a:gd name="connsiteX4-9" fmla="*/ 0 w 2709050"/>
              <a:gd name="connsiteY4-10" fmla="*/ 435514 h 435514"/>
              <a:gd name="connsiteX0-11" fmla="*/ 0 w 2232599"/>
              <a:gd name="connsiteY0-12" fmla="*/ 440326 h 440326"/>
              <a:gd name="connsiteX1-13" fmla="*/ 28142 w 2232599"/>
              <a:gd name="connsiteY1-14" fmla="*/ 0 h 440326"/>
              <a:gd name="connsiteX2-15" fmla="*/ 2232599 w 2232599"/>
              <a:gd name="connsiteY2-16" fmla="*/ 0 h 440326"/>
              <a:gd name="connsiteX3-17" fmla="*/ 1993820 w 2232599"/>
              <a:gd name="connsiteY3-18" fmla="*/ 435514 h 440326"/>
              <a:gd name="connsiteX4-19" fmla="*/ 0 w 2232599"/>
              <a:gd name="connsiteY4-20" fmla="*/ 440326 h 440326"/>
              <a:gd name="connsiteX0-21" fmla="*/ 0 w 2232599"/>
              <a:gd name="connsiteY0-22" fmla="*/ 440326 h 440326"/>
              <a:gd name="connsiteX1-23" fmla="*/ 13704 w 2232599"/>
              <a:gd name="connsiteY1-24" fmla="*/ 4813 h 440326"/>
              <a:gd name="connsiteX2-25" fmla="*/ 2232599 w 2232599"/>
              <a:gd name="connsiteY2-26" fmla="*/ 0 h 440326"/>
              <a:gd name="connsiteX3-27" fmla="*/ 1993820 w 2232599"/>
              <a:gd name="connsiteY3-28" fmla="*/ 435514 h 440326"/>
              <a:gd name="connsiteX4-29" fmla="*/ 0 w 2232599"/>
              <a:gd name="connsiteY4-30" fmla="*/ 440326 h 440326"/>
              <a:gd name="connsiteX0-31" fmla="*/ 734 w 2218895"/>
              <a:gd name="connsiteY0-32" fmla="*/ 445139 h 445139"/>
              <a:gd name="connsiteX1-33" fmla="*/ 0 w 2218895"/>
              <a:gd name="connsiteY1-34" fmla="*/ 4813 h 445139"/>
              <a:gd name="connsiteX2-35" fmla="*/ 2218895 w 2218895"/>
              <a:gd name="connsiteY2-36" fmla="*/ 0 h 445139"/>
              <a:gd name="connsiteX3-37" fmla="*/ 1980116 w 2218895"/>
              <a:gd name="connsiteY3-38" fmla="*/ 435514 h 445139"/>
              <a:gd name="connsiteX4-39" fmla="*/ 734 w 2218895"/>
              <a:gd name="connsiteY4-40" fmla="*/ 445139 h 445139"/>
              <a:gd name="connsiteX0-41" fmla="*/ 734 w 2218895"/>
              <a:gd name="connsiteY0-42" fmla="*/ 435514 h 435514"/>
              <a:gd name="connsiteX1-43" fmla="*/ 0 w 2218895"/>
              <a:gd name="connsiteY1-44" fmla="*/ 4813 h 435514"/>
              <a:gd name="connsiteX2-45" fmla="*/ 2218895 w 2218895"/>
              <a:gd name="connsiteY2-46" fmla="*/ 0 h 435514"/>
              <a:gd name="connsiteX3-47" fmla="*/ 1980116 w 2218895"/>
              <a:gd name="connsiteY3-48" fmla="*/ 435514 h 435514"/>
              <a:gd name="connsiteX4-49" fmla="*/ 734 w 2218895"/>
              <a:gd name="connsiteY4-50" fmla="*/ 435514 h 435514"/>
            </a:gdLst>
            <a:ahLst/>
            <a:cxnLst>
              <a:cxn ang="0">
                <a:pos x="connsiteX0-41" y="connsiteY0-42"/>
              </a:cxn>
              <a:cxn ang="0">
                <a:pos x="connsiteX1-43" y="connsiteY1-44"/>
              </a:cxn>
              <a:cxn ang="0">
                <a:pos x="connsiteX2-45" y="connsiteY2-46"/>
              </a:cxn>
              <a:cxn ang="0">
                <a:pos x="connsiteX3-47" y="connsiteY3-48"/>
              </a:cxn>
              <a:cxn ang="0">
                <a:pos x="connsiteX4-49" y="connsiteY4-50"/>
              </a:cxn>
            </a:cxnLst>
            <a:rect l="l" t="t" r="r" b="b"/>
            <a:pathLst>
              <a:path w="2218895" h="435514">
                <a:moveTo>
                  <a:pt x="734" y="435514"/>
                </a:moveTo>
                <a:cubicBezTo>
                  <a:pt x="489" y="288739"/>
                  <a:pt x="245" y="151588"/>
                  <a:pt x="0" y="4813"/>
                </a:cubicBezTo>
                <a:lnTo>
                  <a:pt x="2218895" y="0"/>
                </a:lnTo>
                <a:lnTo>
                  <a:pt x="1980116" y="435514"/>
                </a:lnTo>
                <a:lnTo>
                  <a:pt x="734" y="43551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2019/4/25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626845"/>
              </p:ext>
            </p:extLst>
          </p:nvPr>
        </p:nvGraphicFramePr>
        <p:xfrm>
          <a:off x="1127761" y="1234439"/>
          <a:ext cx="9784078" cy="3708568"/>
        </p:xfrm>
        <a:graphic>
          <a:graphicData uri="http://schemas.openxmlformats.org/drawingml/2006/table">
            <a:tbl>
              <a:tblPr/>
              <a:tblGrid>
                <a:gridCol w="787367"/>
                <a:gridCol w="1444835"/>
                <a:gridCol w="3575768"/>
                <a:gridCol w="3976108"/>
              </a:tblGrid>
              <a:tr h="320979"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类别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方案</a:t>
                      </a:r>
                      <a:r>
                        <a:rPr lang="en-US" altLang="zh-CN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A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方案</a:t>
                      </a:r>
                      <a:r>
                        <a:rPr lang="en-US" altLang="zh-CN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B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8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座垫硬度</a:t>
                      </a: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270N+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骨架</a:t>
                      </a:r>
                      <a:r>
                        <a:rPr lang="zh-CN" altLang="en-US" sz="1100" dirty="0" smtClean="0">
                          <a:latin typeface="微软雅黑" pitchFamily="34" charset="-122"/>
                          <a:ea typeface="微软雅黑" pitchFamily="34" charset="-122"/>
                        </a:rPr>
                        <a:t>固定焊接钢丝</a:t>
                      </a:r>
                      <a:endParaRPr lang="zh-CN" altLang="en-US" sz="1100" b="0" i="0" u="none" strike="noStrike" dirty="0" smtClean="0"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270N+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骨架</a:t>
                      </a:r>
                      <a:r>
                        <a:rPr lang="zh-CN" altLang="en-US" sz="1100" dirty="0" smtClean="0">
                          <a:latin typeface="微软雅黑" pitchFamily="34" charset="-122"/>
                          <a:ea typeface="微软雅黑" pitchFamily="34" charset="-122"/>
                        </a:rPr>
                        <a:t>固定焊接钢丝</a:t>
                      </a:r>
                      <a:r>
                        <a:rPr lang="en-US" altLang="zh-CN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+</a:t>
                      </a: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舒适性泡棉</a:t>
                      </a:r>
                      <a:endParaRPr lang="zh-CN" altLang="en-US" sz="1100" b="0" i="0" u="none" strike="noStrike" dirty="0"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74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示意图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52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方案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骨架：悬簧变更为钢丝固定</a:t>
                      </a:r>
                    </a:p>
                    <a:p>
                      <a:pPr lvl="0"/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硬度：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310N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降低到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250N</a:t>
                      </a:r>
                    </a:p>
                    <a:p>
                      <a:pPr lvl="0"/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密度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：不变</a:t>
                      </a:r>
                      <a:endParaRPr kumimoji="0" lang="en-US" altLang="zh-CN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i="0" u="none" strike="noStrike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骨架：悬簧变更为钢丝固定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硬度：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310N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降低到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270N</a:t>
                      </a:r>
                    </a:p>
                    <a:p>
                      <a:pPr lvl="0"/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密度：</a:t>
                      </a:r>
                      <a:r>
                        <a:rPr lang="en-US" altLang="zh-CN" sz="1100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55kg/m³</a:t>
                      </a:r>
                      <a:r>
                        <a:rPr lang="zh-CN" altLang="en-US" sz="1100" dirty="0" smtClean="0"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不变</a:t>
                      </a:r>
                      <a:endParaRPr kumimoji="0" lang="en-US" altLang="zh-CN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lvl="0"/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增加：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40%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和</a:t>
                      </a:r>
                      <a:r>
                        <a:rPr kumimoji="0" lang="en-US" altLang="zh-CN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60%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座垫增加舒适性泡</a:t>
                      </a:r>
                      <a:r>
                        <a:rPr kumimoji="0" lang="zh-CN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棉</a:t>
                      </a:r>
                      <a:endParaRPr kumimoji="0" lang="en-US" altLang="zh-CN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3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开发费用预估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荣昌报价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3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模具费用预估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荣昌报价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座垫焊接工装调整（</a:t>
                      </a:r>
                      <a:r>
                        <a:rPr lang="en-US" altLang="zh-CN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4/6</a:t>
                      </a:r>
                      <a:r>
                        <a:rPr lang="zh-CN" altLang="en-US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100" dirty="0" smtClean="0">
                        <a:ln>
                          <a:solidFill>
                            <a:srgbClr val="7030A0"/>
                          </a:solidFill>
                        </a:ln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dirty="0" smtClean="0">
                        <a:ln>
                          <a:solidFill>
                            <a:srgbClr val="7030A0"/>
                          </a:solidFill>
                        </a:ln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座垫模具新开（</a:t>
                      </a:r>
                      <a:r>
                        <a:rPr lang="en-US" altLang="zh-CN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4/6</a:t>
                      </a:r>
                      <a:r>
                        <a:rPr lang="zh-CN" altLang="en-US" sz="1100" dirty="0" smtClean="0">
                          <a:ln>
                            <a:solidFill>
                              <a:srgbClr val="7030A0"/>
                            </a:solidFill>
                          </a:ln>
                          <a:solidFill>
                            <a:srgbClr val="000000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分）</a:t>
                      </a:r>
                      <a:endParaRPr lang="en-US" altLang="zh-CN" sz="1100" dirty="0" smtClean="0">
                        <a:ln>
                          <a:solidFill>
                            <a:srgbClr val="7030A0"/>
                          </a:solidFill>
                        </a:ln>
                        <a:solidFill>
                          <a:srgbClr val="00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1441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成本预估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荣昌报价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339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100" b="1" i="0" u="none" strike="noStrike" dirty="0" smtClean="0">
                          <a:solidFill>
                            <a:schemeClr val="tx1"/>
                          </a:solidFill>
                          <a:latin typeface="微软雅黑" pitchFamily="34" charset="-122"/>
                          <a:ea typeface="微软雅黑" pitchFamily="34" charset="-122"/>
                        </a:rPr>
                        <a:t>周期</a:t>
                      </a:r>
                      <a:endParaRPr lang="zh-CN" altLang="en-US" sz="1100" b="1" i="0" u="none" strike="noStrike" dirty="0">
                        <a:solidFill>
                          <a:schemeClr val="tx1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100" b="0" i="0" u="none" strike="noStrike" dirty="0" smtClean="0">
                        <a:solidFill>
                          <a:srgbClr val="FF0000"/>
                        </a:solidFill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7362" marR="7362" marT="736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7840" y="1950893"/>
            <a:ext cx="872210" cy="7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0" descr="C:\Users\zhengqingtao\Desktop\B40l  中改\4月份工作文件\出差总结\IMG_5543.JPG"/>
          <p:cNvPicPr>
            <a:picLocks noChangeAspect="1" noChangeArrowheads="1"/>
          </p:cNvPicPr>
          <p:nvPr/>
        </p:nvPicPr>
        <p:blipFill>
          <a:blip r:embed="rId3" cstate="print"/>
          <a:srcRect l="19182" t="7937" r="23932" b="23271"/>
          <a:stretch>
            <a:fillRect/>
          </a:stretch>
        </p:blipFill>
        <p:spPr bwMode="auto">
          <a:xfrm>
            <a:off x="3501390" y="1920413"/>
            <a:ext cx="834390" cy="756772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30887" y="1905171"/>
            <a:ext cx="989413" cy="89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Users\zhengqingtao\AppData\Local\Microsoft\Windows\Temporary Internet Files\Content.Outlook\69CNM5IW\IMG_5480.JPG"/>
          <p:cNvPicPr>
            <a:picLocks noChangeAspect="1" noChangeArrowheads="1"/>
          </p:cNvPicPr>
          <p:nvPr/>
        </p:nvPicPr>
        <p:blipFill>
          <a:blip r:embed="rId4" cstate="print"/>
          <a:srcRect t="4056" r="10266" b="2915"/>
          <a:stretch>
            <a:fillRect/>
          </a:stretch>
        </p:blipFill>
        <p:spPr bwMode="auto">
          <a:xfrm>
            <a:off x="7766401" y="1935826"/>
            <a:ext cx="1065180" cy="828222"/>
          </a:xfrm>
          <a:prstGeom prst="rect">
            <a:avLst/>
          </a:prstGeom>
          <a:noFill/>
        </p:spPr>
      </p:pic>
      <p:sp>
        <p:nvSpPr>
          <p:cNvPr id="12" name="文本框 4"/>
          <p:cNvSpPr txBox="1"/>
          <p:nvPr/>
        </p:nvSpPr>
        <p:spPr>
          <a:xfrm>
            <a:off x="775334" y="425254"/>
            <a:ext cx="4501516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221A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座椅方案成本、周期、模具预估：</a:t>
            </a:r>
            <a:endParaRPr lang="en-US" altLang="zh-CN" sz="20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9283</TotalTime>
  <Words>115</Words>
  <Application>Microsoft Office PowerPoint</Application>
  <PresentationFormat>自定义</PresentationFormat>
  <Paragraphs>25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邵树娟</dc:creator>
  <cp:lastModifiedBy>admin</cp:lastModifiedBy>
  <cp:revision>808</cp:revision>
  <dcterms:created xsi:type="dcterms:W3CDTF">2017-07-27T05:03:00Z</dcterms:created>
  <dcterms:modified xsi:type="dcterms:W3CDTF">2019-04-25T07:04:26Z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2052-10.8.0.5422</vt:lpwstr>
  </property>
</Properties>
</file>