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3" r:id="rId2"/>
    <p:sldMasterId id="2147483964" r:id="rId3"/>
  </p:sldMasterIdLst>
  <p:notesMasterIdLst>
    <p:notesMasterId r:id="rId7"/>
  </p:notesMasterIdLst>
  <p:handoutMasterIdLst>
    <p:handoutMasterId r:id="rId8"/>
  </p:handoutMasterIdLst>
  <p:sldIdLst>
    <p:sldId id="933" r:id="rId4"/>
    <p:sldId id="934" r:id="rId5"/>
    <p:sldId id="935" r:id="rId6"/>
  </p:sldIdLst>
  <p:sldSz cx="9144000" cy="6858000" type="screen4x3"/>
  <p:notesSz cx="9942513" cy="676116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0000"/>
    <a:srgbClr val="12DC2A"/>
    <a:srgbClr val="0000CC"/>
    <a:srgbClr val="99FF99"/>
    <a:srgbClr val="80C5CA"/>
    <a:srgbClr val="FFFF99"/>
    <a:srgbClr val="E8F2A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30" autoAdjust="0"/>
    <p:restoredTop sz="94559" autoAdjust="0"/>
  </p:normalViewPr>
  <p:slideViewPr>
    <p:cSldViewPr>
      <p:cViewPr varScale="1">
        <p:scale>
          <a:sx n="95" d="100"/>
          <a:sy n="95" d="100"/>
        </p:scale>
        <p:origin x="-109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1771" y="-82"/>
      </p:cViewPr>
      <p:guideLst>
        <p:guide orient="horz" pos="2129"/>
        <p:guide pos="313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10063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13" tIns="45708" rIns="91413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0863" y="0"/>
            <a:ext cx="4310062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13" tIns="45708" rIns="91413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21438"/>
            <a:ext cx="4310063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13" tIns="45708" rIns="91413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0863" y="6421438"/>
            <a:ext cx="43100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13" tIns="45708" rIns="91413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178A4C23-B90D-419A-9DCF-06142CC9CF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8475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2450" y="0"/>
            <a:ext cx="4308475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5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79775" y="506413"/>
            <a:ext cx="3382963" cy="2536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48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775" y="3211513"/>
            <a:ext cx="7954963" cy="304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5048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21438"/>
            <a:ext cx="4308475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048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2450" y="6421438"/>
            <a:ext cx="4308475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371B8541-1343-46A1-95E1-6CDBF651124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zh-CN" altLang="en-US" noProof="0" smtClean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 userDrawn="1"/>
        </p:nvSpPr>
        <p:spPr>
          <a:xfrm>
            <a:off x="815975" y="131763"/>
            <a:ext cx="8229600" cy="582612"/>
          </a:xfrm>
          <a:prstGeom prst="rect">
            <a:avLst/>
          </a:prstGeom>
        </p:spPr>
        <p:txBody>
          <a:bodyPr anchor="ctr"/>
          <a:lstStyle>
            <a:lvl1pPr algn="l">
              <a:defRPr sz="3600"/>
            </a:lvl1pPr>
          </a:lstStyle>
          <a:p>
            <a:pPr fontAlgn="auto">
              <a:spcAft>
                <a:spcPts val="0"/>
              </a:spcAft>
              <a:defRPr/>
            </a:pPr>
            <a:endParaRPr lang="zh-CN" altLang="en-US" dirty="0">
              <a:latin typeface="+mj-lt"/>
              <a:ea typeface="+mj-ea"/>
              <a:cs typeface="+mj-cs"/>
            </a:endParaRPr>
          </a:p>
        </p:txBody>
      </p:sp>
      <p:sp>
        <p:nvSpPr>
          <p:cNvPr id="3" name="日期占位符 3"/>
          <p:cNvSpPr txBox="1"/>
          <p:nvPr userDrawn="1"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17E68AD-3D93-426F-B53B-4AAFF12E6591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2019/5/6</a:t>
            </a:fld>
            <a:endParaRPr lang="zh-CN" altLang="en-US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4" name="灯片编号占位符 5"/>
          <p:cNvSpPr txBox="1"/>
          <p:nvPr userDrawn="1"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AF65067-D1A4-48E3-8232-29A13648DD82}" type="slidenum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zh-CN" altLang="en-US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40622-DEBD-4B64-A842-AE2E3D62A997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2179A-7D85-46AC-90FB-41CB9884C14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DC8A1-65BE-4644-91A6-07A53F95C53D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9FA6B-76A7-44F3-8099-1F9FDF8A960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B815E-0296-42EB-9585-22A1EBDB17B8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D276F-D0B9-46CF-9216-F9C56238AB1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52ECD-223A-4426-BD60-3726EC0BE135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1DE2D-A0E9-44CE-904D-94BB766EBDE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2E7FE-A107-4420-BEB0-087BFFFE6B3F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0DD6D-5903-47EC-B93B-4A6818B04EC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63C6A-263D-4831-A127-63B0FD7CD2BE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2D3E2-6A21-475B-98BA-932D87BFAEF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D2D82-37C1-469B-B977-D63997E470C5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7B09B-E493-412D-A7E8-89390359D44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9C132-F3C0-45E6-B205-7218F646BD14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80830-C4CB-46E4-9629-36262A4D71B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042DF-DFF4-48F4-9512-A021343270E9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AFFF5-AE81-4380-9A42-1C81403FEAE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54610-F5DE-4BA6-97D9-7CC9BE170145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668ED-7CD5-4AC3-9A35-87CC8217936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553F9-A976-4F22-8F31-C52135AA972C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55A1A-87C7-4068-AEDE-B5BE45F2994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93FFC-BE8D-435D-9369-6F1A919D4DC8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2CE86-AAB1-42BF-95A0-924BFCC8FAB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 userDrawn="1"/>
        </p:nvSpPr>
        <p:spPr>
          <a:xfrm>
            <a:off x="815975" y="131763"/>
            <a:ext cx="8229600" cy="582612"/>
          </a:xfrm>
          <a:prstGeom prst="rect">
            <a:avLst/>
          </a:prstGeom>
        </p:spPr>
        <p:txBody>
          <a:bodyPr anchor="ctr"/>
          <a:lstStyle>
            <a:lvl1pPr algn="l">
              <a:defRPr sz="3600"/>
            </a:lvl1pPr>
          </a:lstStyle>
          <a:p>
            <a:pPr fontAlgn="auto">
              <a:spcAft>
                <a:spcPts val="0"/>
              </a:spcAft>
              <a:defRPr/>
            </a:pPr>
            <a:endParaRPr lang="zh-CN" altLang="en-US" dirty="0">
              <a:latin typeface="+mj-lt"/>
              <a:ea typeface="+mj-ea"/>
              <a:cs typeface="+mj-cs"/>
            </a:endParaRPr>
          </a:p>
        </p:txBody>
      </p:sp>
      <p:sp>
        <p:nvSpPr>
          <p:cNvPr id="3" name="日期占位符 3"/>
          <p:cNvSpPr txBox="1"/>
          <p:nvPr userDrawn="1"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17E68AD-3D93-426F-B53B-4AAFF12E6591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2019/5/6</a:t>
            </a:fld>
            <a:endParaRPr lang="zh-CN" altLang="en-US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4" name="灯片编号占位符 5"/>
          <p:cNvSpPr txBox="1"/>
          <p:nvPr userDrawn="1"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75B61D7-3E13-432B-BF5D-8619F928892C}" type="slidenum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zh-CN" altLang="en-US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31E1F-8C30-4170-A4E5-DC854B1BB2D1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BF382-AF9E-4154-BE1B-E98F3D16622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 txBox="1"/>
          <p:nvPr userDrawn="1"/>
        </p:nvSpPr>
        <p:spPr>
          <a:xfrm>
            <a:off x="815975" y="131763"/>
            <a:ext cx="8229600" cy="582612"/>
          </a:xfrm>
          <a:prstGeom prst="rect">
            <a:avLst/>
          </a:prstGeom>
        </p:spPr>
        <p:txBody>
          <a:bodyPr anchor="ctr"/>
          <a:lstStyle>
            <a:lvl1pPr algn="l">
              <a:defRPr sz="3600"/>
            </a:lvl1pPr>
          </a:lstStyle>
          <a:p>
            <a:pPr fontAlgn="auto">
              <a:spcAft>
                <a:spcPts val="0"/>
              </a:spcAft>
              <a:defRPr/>
            </a:pPr>
            <a:endParaRPr lang="zh-CN" altLang="en-US" dirty="0">
              <a:latin typeface="+mj-lt"/>
              <a:ea typeface="+mj-ea"/>
              <a:cs typeface="+mj-cs"/>
            </a:endParaRPr>
          </a:p>
        </p:txBody>
      </p:sp>
      <p:sp>
        <p:nvSpPr>
          <p:cNvPr id="3" name="日期占位符 3"/>
          <p:cNvSpPr txBox="1"/>
          <p:nvPr userDrawn="1"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17E68AD-3D93-426F-B53B-4AAFF12E6591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2019/5/6</a:t>
            </a:fld>
            <a:endParaRPr lang="zh-CN" altLang="en-US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4" name="灯片编号占位符 5"/>
          <p:cNvSpPr txBox="1"/>
          <p:nvPr userDrawn="1"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5B6A114-2F7B-4396-9E7B-F99AD2B151B6}" type="slidenum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zh-CN" altLang="en-US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86D69-456C-40A3-87E5-45B375C1F6F9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038D2-66BB-4864-AEF4-64BEF8D6274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043A8-18B6-4FC1-B062-2CFAD2736D36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5C2FF-BE13-4EB4-A04B-32875B4F9C3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D9050-9898-4EDB-8221-1D4A1C5D3CBB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AD9D7-DD06-4573-98D3-F9AAF1DD7A6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909A3-9B03-4CEB-908B-3666A842B8F9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63F86-07A6-49D0-B408-08AC884A941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510BF-9446-4FAE-B783-B81F6702DFFB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CE648-998E-4246-9382-FF730D9D3A2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FF428-1DA3-4FC8-A39F-B66860AA7449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25F1B-1C8B-4227-AE34-1A092A85C54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6FEBD-D77B-4BBB-A87A-273080FAF381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41BE4-1E13-4ECF-8C8D-2C8D9F0D5B7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4C744-DDC9-4B43-8FEE-E6881D2CA9F5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B16AD-0CB6-4E4C-85EB-72DCE914F0D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32E6E-D13F-466D-89C5-5ACFC2F9A767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69E2B-BC54-4F3E-A38A-9387F1BF2E1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940E4-7C5A-41C6-ABE1-46467D59B2F3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EB378-4EA1-46F9-A8FC-A86FB4EF022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1A969-9D36-42E9-A15E-7F939E4212AB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F7515-19F0-4A7E-8A52-6B522C2A3A0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9528E-1EFD-4F10-8566-D87F9E75756D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EA31D-4D01-419F-8106-89CC99C0E13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6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3"/>
          <p:cNvSpPr>
            <a:spLocks noChangeShapeType="1"/>
          </p:cNvSpPr>
          <p:nvPr/>
        </p:nvSpPr>
        <p:spPr bwMode="auto">
          <a:xfrm rot="-143156">
            <a:off x="106363" y="504825"/>
            <a:ext cx="4032250" cy="185738"/>
          </a:xfrm>
          <a:prstGeom prst="line">
            <a:avLst/>
          </a:prstGeom>
          <a:noFill/>
          <a:ln w="63500">
            <a:solidFill>
              <a:srgbClr val="06509A"/>
            </a:solidFill>
            <a:prstDash val="sysDot"/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zh-CN" altLang="en-US">
              <a:latin typeface="Arial" charset="0"/>
              <a:ea typeface="方正兰亭黑_GBK" pitchFamily="2" charset="-122"/>
            </a:endParaRP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 rot="-143156">
            <a:off x="4211638" y="484188"/>
            <a:ext cx="4811712" cy="201612"/>
          </a:xfrm>
          <a:prstGeom prst="line">
            <a:avLst/>
          </a:prstGeom>
          <a:noFill/>
          <a:ln w="47625">
            <a:solidFill>
              <a:srgbClr val="06509A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zh-CN" altLang="en-US">
              <a:latin typeface="Arial" charset="0"/>
              <a:ea typeface="方正兰亭黑_GBK" pitchFamily="2" charset="-122"/>
            </a:endParaRPr>
          </a:p>
        </p:txBody>
      </p:sp>
      <p:sp>
        <p:nvSpPr>
          <p:cNvPr id="1028" name="Line 5"/>
          <p:cNvSpPr>
            <a:spLocks noChangeShapeType="1"/>
          </p:cNvSpPr>
          <p:nvPr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>
              <a:latin typeface="Arial" charset="0"/>
              <a:ea typeface="方正兰亭黑_GBK" pitchFamily="2" charset="-122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07950" y="6524625"/>
            <a:ext cx="90360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微软雅黑" pitchFamily="34" charset="-122"/>
              </a:rPr>
              <a:t>                      </a:t>
            </a:r>
            <a:r>
              <a:rPr lang="zh-CN" altLang="en-US" sz="10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微软雅黑" pitchFamily="34" charset="-122"/>
              </a:rPr>
              <a:t>质量规划                                                                                                                   第 </a:t>
            </a:r>
            <a:fld id="{72537B74-6978-4248-9D84-6CE21A6FA2A4}" type="slidenum">
              <a:rPr lang="zh-CN" altLang="en-US" sz="10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微软雅黑" pitchFamily="34" charset="-122"/>
              </a:rPr>
              <a:pPr eaLnBrk="0" hangingPunct="0">
                <a:spcBef>
                  <a:spcPct val="50000"/>
                </a:spcBef>
                <a:defRPr/>
              </a:pPr>
              <a:t>‹#›</a:t>
            </a:fld>
            <a:r>
              <a:rPr lang="zh-CN" altLang="en-US" sz="100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微软雅黑" pitchFamily="34" charset="-122"/>
              </a:rPr>
              <a:t>页</a:t>
            </a:r>
          </a:p>
        </p:txBody>
      </p:sp>
      <p:pic>
        <p:nvPicPr>
          <p:cNvPr id="13318" name="图片 15"/>
          <p:cNvPicPr>
            <a:picLocks noChangeAspect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7885113" y="115888"/>
            <a:ext cx="67627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116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107950" y="6597650"/>
            <a:ext cx="647700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78" r:id="rId1"/>
    <p:sldLayoutId id="2147484079" r:id="rId2"/>
    <p:sldLayoutId id="2147484080" r:id="rId3"/>
    <p:sldLayoutId id="2147484081" r:id="rId4"/>
    <p:sldLayoutId id="2147484082" r:id="rId5"/>
    <p:sldLayoutId id="2147484083" r:id="rId6"/>
    <p:sldLayoutId id="2147484084" r:id="rId7"/>
    <p:sldLayoutId id="2147484085" r:id="rId8"/>
    <p:sldLayoutId id="2147484086" r:id="rId9"/>
    <p:sldLayoutId id="2147484087" r:id="rId10"/>
    <p:sldLayoutId id="2147484088" r:id="rId11"/>
    <p:sldLayoutId id="2147484089" r:id="rId12"/>
    <p:sldLayoutId id="2147484090" r:id="rId13"/>
    <p:sldLayoutId id="2147484113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5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39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方正兰亭黑_GBK" pitchFamily="2" charset="-122"/>
              </a:defRPr>
            </a:lvl1pPr>
          </a:lstStyle>
          <a:p>
            <a:pPr>
              <a:defRPr/>
            </a:pPr>
            <a:fld id="{32F95DD1-2FB3-4666-8ECF-3E3B492EB4AB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方正兰亭黑_GBK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方正兰亭黑_GBK" pitchFamily="2" charset="-122"/>
              </a:defRPr>
            </a:lvl1pPr>
          </a:lstStyle>
          <a:p>
            <a:pPr>
              <a:defRPr/>
            </a:pPr>
            <a:fld id="{5C6195A8-A03C-4336-93F1-58DE48415CF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1" r:id="rId1"/>
    <p:sldLayoutId id="2147484092" r:id="rId2"/>
    <p:sldLayoutId id="2147484093" r:id="rId3"/>
    <p:sldLayoutId id="2147484094" r:id="rId4"/>
    <p:sldLayoutId id="2147484095" r:id="rId5"/>
    <p:sldLayoutId id="2147484096" r:id="rId6"/>
    <p:sldLayoutId id="2147484097" r:id="rId7"/>
    <p:sldLayoutId id="2147484098" r:id="rId8"/>
    <p:sldLayoutId id="2147484099" r:id="rId9"/>
    <p:sldLayoutId id="2147484100" r:id="rId10"/>
    <p:sldLayoutId id="2147484101" r:id="rId11"/>
    <p:sldLayoutId id="2147484114" r:id="rId12"/>
    <p:sldLayoutId id="2147484115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63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1F8A312-D517-422A-B3CD-88E4E5D1F46F}" type="datetime1">
              <a:rPr lang="zh-CN" altLang="en-US"/>
              <a:pPr>
                <a:defRPr/>
              </a:pPr>
              <a:t>2019/5/6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3BA11D7-4D23-47AC-80E8-81D4C6679AB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2" r:id="rId1"/>
    <p:sldLayoutId id="2147484103" r:id="rId2"/>
    <p:sldLayoutId id="2147484104" r:id="rId3"/>
    <p:sldLayoutId id="2147484105" r:id="rId4"/>
    <p:sldLayoutId id="2147484106" r:id="rId5"/>
    <p:sldLayoutId id="2147484107" r:id="rId6"/>
    <p:sldLayoutId id="2147484108" r:id="rId7"/>
    <p:sldLayoutId id="2147484109" r:id="rId8"/>
    <p:sldLayoutId id="2147484110" r:id="rId9"/>
    <p:sldLayoutId id="2147484111" r:id="rId10"/>
    <p:sldLayoutId id="214748411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9AD9D7-DD06-4573-98D3-F9AAF1DD7A61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  <p:pic>
        <p:nvPicPr>
          <p:cNvPr id="48537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071546"/>
            <a:ext cx="2000264" cy="1848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矩形 8"/>
          <p:cNvSpPr/>
          <p:nvPr/>
        </p:nvSpPr>
        <p:spPr>
          <a:xfrm>
            <a:off x="71438" y="71438"/>
            <a:ext cx="4929190" cy="428604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lvl="0"/>
            <a:r>
              <a:rPr lang="zh-CN" altLang="en-US" sz="2400" dirty="0" smtClean="0">
                <a:latin typeface="黑体" pitchFamily="49" charset="-122"/>
                <a:ea typeface="黑体" pitchFamily="49" charset="-122"/>
              </a:rPr>
              <a:t>轻卡</a:t>
            </a:r>
            <a:r>
              <a:rPr lang="en-US" altLang="zh-CN" sz="2400" dirty="0" smtClean="0">
                <a:latin typeface="黑体" pitchFamily="49" charset="-122"/>
                <a:ea typeface="黑体" pitchFamily="49" charset="-122"/>
              </a:rPr>
              <a:t>M4</a:t>
            </a:r>
            <a:r>
              <a:rPr lang="zh-CN" altLang="en-US" sz="2400" dirty="0" smtClean="0">
                <a:latin typeface="黑体" pitchFamily="49" charset="-122"/>
                <a:ea typeface="黑体" pitchFamily="49" charset="-122"/>
              </a:rPr>
              <a:t>主驾方案</a:t>
            </a:r>
            <a:endParaRPr lang="zh-CN" altLang="en-US" sz="2400" dirty="0"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48538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15" y="4643446"/>
            <a:ext cx="1543231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8538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71934" y="3000372"/>
            <a:ext cx="1897613" cy="747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85382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00826" y="3000372"/>
            <a:ext cx="2162166" cy="716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右箭头 22"/>
          <p:cNvSpPr/>
          <p:nvPr/>
        </p:nvSpPr>
        <p:spPr>
          <a:xfrm>
            <a:off x="6072198" y="3214686"/>
            <a:ext cx="285752" cy="357190"/>
          </a:xfrm>
          <a:prstGeom prst="rightArrow">
            <a:avLst/>
          </a:prstGeom>
          <a:ln w="15875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zh-CN" altLang="en-US" sz="1200" dirty="0" smtClean="0">
              <a:solidFill>
                <a:schemeClr val="tx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714612" y="3143248"/>
            <a:ext cx="1071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zh-CN" altLang="en-US" sz="1000" dirty="0" smtClean="0">
                <a:solidFill>
                  <a:srgbClr val="000000"/>
                </a:solidFill>
              </a:rPr>
              <a:t>靠背</a:t>
            </a:r>
            <a:r>
              <a:rPr lang="en-US" altLang="zh-CN" sz="1000" dirty="0" smtClean="0">
                <a:solidFill>
                  <a:srgbClr val="000000"/>
                </a:solidFill>
              </a:rPr>
              <a:t>2</a:t>
            </a:r>
            <a:r>
              <a:rPr lang="zh-CN" altLang="en-US" sz="1000" dirty="0" smtClean="0">
                <a:solidFill>
                  <a:srgbClr val="000000"/>
                </a:solidFill>
              </a:rPr>
              <a:t>根弹簧更改为</a:t>
            </a:r>
            <a:r>
              <a:rPr lang="en-US" altLang="zh-CN" sz="1000" dirty="0" smtClean="0">
                <a:solidFill>
                  <a:srgbClr val="000000"/>
                </a:solidFill>
              </a:rPr>
              <a:t>2</a:t>
            </a:r>
            <a:r>
              <a:rPr lang="zh-CN" altLang="en-US" sz="1000" dirty="0" smtClean="0">
                <a:solidFill>
                  <a:srgbClr val="000000"/>
                </a:solidFill>
              </a:rPr>
              <a:t>个钢丝（直径</a:t>
            </a:r>
            <a:r>
              <a:rPr lang="en-US" altLang="zh-CN" sz="1000" dirty="0" smtClean="0">
                <a:solidFill>
                  <a:srgbClr val="000000"/>
                </a:solidFill>
              </a:rPr>
              <a:t>5mm</a:t>
            </a:r>
            <a:r>
              <a:rPr lang="zh-CN" altLang="en-US" sz="1000" dirty="0" smtClean="0">
                <a:solidFill>
                  <a:srgbClr val="000000"/>
                </a:solidFill>
              </a:rPr>
              <a:t>）</a:t>
            </a:r>
          </a:p>
          <a:p>
            <a:endParaRPr lang="zh-CN" altLang="en-US" sz="1000" dirty="0"/>
          </a:p>
        </p:txBody>
      </p:sp>
      <p:pic>
        <p:nvPicPr>
          <p:cNvPr id="485383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14811" y="1214422"/>
            <a:ext cx="1143008" cy="1115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29454" y="1214422"/>
            <a:ext cx="1143008" cy="1115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" name="右箭头 27"/>
          <p:cNvSpPr/>
          <p:nvPr/>
        </p:nvSpPr>
        <p:spPr>
          <a:xfrm>
            <a:off x="6072198" y="1571612"/>
            <a:ext cx="285752" cy="357190"/>
          </a:xfrm>
          <a:prstGeom prst="rightArrow">
            <a:avLst/>
          </a:prstGeom>
          <a:ln w="15875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zh-CN" altLang="en-US" sz="1200" dirty="0" smtClean="0">
              <a:solidFill>
                <a:schemeClr val="tx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429124" y="2357430"/>
            <a:ext cx="8572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altLang="zh-CN" sz="1000" dirty="0" smtClean="0">
                <a:solidFill>
                  <a:srgbClr val="000000"/>
                </a:solidFill>
              </a:rPr>
              <a:t>1.279Kg</a:t>
            </a:r>
            <a:endParaRPr lang="zh-CN" altLang="en-US" sz="1000" dirty="0"/>
          </a:p>
        </p:txBody>
      </p:sp>
      <p:sp>
        <p:nvSpPr>
          <p:cNvPr id="30" name="TextBox 29"/>
          <p:cNvSpPr txBox="1"/>
          <p:nvPr/>
        </p:nvSpPr>
        <p:spPr>
          <a:xfrm>
            <a:off x="7072330" y="2357430"/>
            <a:ext cx="8572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altLang="zh-CN" sz="1000" dirty="0" smtClean="0">
                <a:solidFill>
                  <a:srgbClr val="000000"/>
                </a:solidFill>
              </a:rPr>
              <a:t>0.853Kg</a:t>
            </a:r>
            <a:endParaRPr lang="zh-CN" altLang="en-US" sz="1000" dirty="0"/>
          </a:p>
        </p:txBody>
      </p:sp>
      <p:sp>
        <p:nvSpPr>
          <p:cNvPr id="32" name="TextBox 31"/>
          <p:cNvSpPr txBox="1"/>
          <p:nvPr/>
        </p:nvSpPr>
        <p:spPr>
          <a:xfrm>
            <a:off x="4071934" y="3786190"/>
            <a:ext cx="22145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altLang="zh-CN" sz="1000" dirty="0" smtClean="0">
                <a:solidFill>
                  <a:srgbClr val="000000"/>
                </a:solidFill>
              </a:rPr>
              <a:t>0.087+0.049Kg+0.007kg</a:t>
            </a:r>
            <a:r>
              <a:rPr lang="zh-CN" altLang="en-US" sz="1000" dirty="0" smtClean="0">
                <a:solidFill>
                  <a:srgbClr val="000000"/>
                </a:solidFill>
              </a:rPr>
              <a:t>（固定弹片）</a:t>
            </a:r>
            <a:endParaRPr lang="zh-CN" altLang="en-US" sz="1000" dirty="0"/>
          </a:p>
        </p:txBody>
      </p:sp>
      <p:sp>
        <p:nvSpPr>
          <p:cNvPr id="33" name="TextBox 32"/>
          <p:cNvSpPr txBox="1"/>
          <p:nvPr/>
        </p:nvSpPr>
        <p:spPr>
          <a:xfrm>
            <a:off x="6858016" y="3786190"/>
            <a:ext cx="17859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altLang="zh-CN" sz="1000" dirty="0" smtClean="0">
                <a:solidFill>
                  <a:srgbClr val="000000"/>
                </a:solidFill>
              </a:rPr>
              <a:t>0.064Kg+0.064Kg</a:t>
            </a:r>
            <a:endParaRPr lang="zh-CN" altLang="en-US" sz="1000" dirty="0"/>
          </a:p>
        </p:txBody>
      </p:sp>
      <p:pic>
        <p:nvPicPr>
          <p:cNvPr id="485385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071934" y="4643446"/>
            <a:ext cx="1857388" cy="1045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右箭头 35"/>
          <p:cNvSpPr/>
          <p:nvPr/>
        </p:nvSpPr>
        <p:spPr>
          <a:xfrm>
            <a:off x="6215074" y="5072074"/>
            <a:ext cx="285752" cy="357190"/>
          </a:xfrm>
          <a:prstGeom prst="rightArrow">
            <a:avLst/>
          </a:prstGeom>
          <a:ln w="15875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zh-CN" altLang="en-US" sz="1200" dirty="0" smtClean="0">
              <a:solidFill>
                <a:schemeClr val="tx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14612" y="4929198"/>
            <a:ext cx="10715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00" dirty="0" smtClean="0"/>
              <a:t>坐垫骨架</a:t>
            </a:r>
            <a:endParaRPr lang="zh-CN" altLang="en-US" sz="1000" dirty="0"/>
          </a:p>
        </p:txBody>
      </p:sp>
      <p:sp>
        <p:nvSpPr>
          <p:cNvPr id="38" name="TextBox 37"/>
          <p:cNvSpPr txBox="1"/>
          <p:nvPr/>
        </p:nvSpPr>
        <p:spPr>
          <a:xfrm>
            <a:off x="4286248" y="5929330"/>
            <a:ext cx="12858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altLang="zh-CN" sz="1000" dirty="0" smtClean="0">
                <a:solidFill>
                  <a:srgbClr val="000000"/>
                </a:solidFill>
              </a:rPr>
              <a:t>1.4184Kg</a:t>
            </a:r>
            <a:endParaRPr lang="zh-CN" altLang="en-US" sz="1000" dirty="0"/>
          </a:p>
        </p:txBody>
      </p:sp>
      <p:sp>
        <p:nvSpPr>
          <p:cNvPr id="39" name="TextBox 38"/>
          <p:cNvSpPr txBox="1"/>
          <p:nvPr/>
        </p:nvSpPr>
        <p:spPr>
          <a:xfrm>
            <a:off x="7000892" y="5929330"/>
            <a:ext cx="12858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altLang="zh-CN" sz="1000" dirty="0" smtClean="0">
                <a:solidFill>
                  <a:srgbClr val="000000"/>
                </a:solidFill>
              </a:rPr>
              <a:t>1.3379Kg</a:t>
            </a:r>
            <a:endParaRPr lang="zh-CN" altLang="en-US" sz="1000" dirty="0"/>
          </a:p>
        </p:txBody>
      </p:sp>
      <p:sp>
        <p:nvSpPr>
          <p:cNvPr id="40" name="TextBox 39"/>
          <p:cNvSpPr txBox="1"/>
          <p:nvPr/>
        </p:nvSpPr>
        <p:spPr>
          <a:xfrm>
            <a:off x="2786050" y="1571612"/>
            <a:ext cx="14287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zh-CN" altLang="en-US" sz="1000" dirty="0" smtClean="0">
                <a:solidFill>
                  <a:srgbClr val="000000"/>
                </a:solidFill>
              </a:rPr>
              <a:t>靠背弯管壁厚</a:t>
            </a:r>
            <a:r>
              <a:rPr lang="en-US" altLang="zh-CN" sz="1000" dirty="0" smtClean="0">
                <a:solidFill>
                  <a:srgbClr val="000000"/>
                </a:solidFill>
              </a:rPr>
              <a:t>1.5mm</a:t>
            </a:r>
            <a:r>
              <a:rPr lang="zh-CN" altLang="en-US" sz="1000" dirty="0" smtClean="0">
                <a:solidFill>
                  <a:srgbClr val="000000"/>
                </a:solidFill>
              </a:rPr>
              <a:t>更改为</a:t>
            </a:r>
            <a:r>
              <a:rPr lang="en-US" altLang="zh-CN" sz="1000" dirty="0" smtClean="0">
                <a:solidFill>
                  <a:srgbClr val="000000"/>
                </a:solidFill>
              </a:rPr>
              <a:t>1.0mm</a:t>
            </a:r>
          </a:p>
          <a:p>
            <a:pPr algn="ctr">
              <a:defRPr/>
            </a:pPr>
            <a:r>
              <a:rPr lang="zh-CN" altLang="en-US" sz="1000" dirty="0" smtClean="0">
                <a:solidFill>
                  <a:srgbClr val="000000"/>
                </a:solidFill>
              </a:rPr>
              <a:t>材料</a:t>
            </a:r>
            <a:r>
              <a:rPr lang="en-US" altLang="zh-CN" sz="1000" dirty="0" smtClean="0">
                <a:solidFill>
                  <a:srgbClr val="000000"/>
                </a:solidFill>
              </a:rPr>
              <a:t>Q235</a:t>
            </a:r>
            <a:r>
              <a:rPr lang="zh-CN" altLang="en-US" sz="1000" dirty="0" smtClean="0">
                <a:solidFill>
                  <a:srgbClr val="000000"/>
                </a:solidFill>
              </a:rPr>
              <a:t>更改为</a:t>
            </a:r>
            <a:r>
              <a:rPr lang="en-US" altLang="zh-CN" sz="1000" dirty="0" smtClean="0">
                <a:solidFill>
                  <a:srgbClr val="000000"/>
                </a:solidFill>
              </a:rPr>
              <a:t>HC550/980DP</a:t>
            </a:r>
            <a:endParaRPr lang="zh-CN" altLang="en-US" sz="1000" dirty="0" smtClean="0">
              <a:solidFill>
                <a:srgbClr val="000000"/>
              </a:solidFill>
            </a:endParaRPr>
          </a:p>
          <a:p>
            <a:endParaRPr lang="zh-CN" alt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71438" y="71438"/>
            <a:ext cx="4929190" cy="428604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lvl="0"/>
            <a:r>
              <a:rPr lang="zh-CN" altLang="en-US" sz="2400" dirty="0" smtClean="0">
                <a:latin typeface="黑体" pitchFamily="49" charset="-122"/>
                <a:ea typeface="黑体" pitchFamily="49" charset="-122"/>
              </a:rPr>
              <a:t>轻卡</a:t>
            </a:r>
            <a:r>
              <a:rPr lang="en-US" altLang="zh-CN" sz="2400" dirty="0" smtClean="0">
                <a:latin typeface="黑体" pitchFamily="49" charset="-122"/>
                <a:ea typeface="黑体" pitchFamily="49" charset="-122"/>
              </a:rPr>
              <a:t>M4</a:t>
            </a:r>
            <a:r>
              <a:rPr lang="zh-CN" altLang="en-US" sz="2400" dirty="0" smtClean="0">
                <a:latin typeface="黑体" pitchFamily="49" charset="-122"/>
                <a:ea typeface="黑体" pitchFamily="49" charset="-122"/>
              </a:rPr>
              <a:t>副驾方案</a:t>
            </a:r>
            <a:endParaRPr lang="zh-CN" altLang="en-US" sz="2400" dirty="0"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48640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928670"/>
            <a:ext cx="1940649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1934" y="3000372"/>
            <a:ext cx="1897613" cy="747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0826" y="3000372"/>
            <a:ext cx="2162166" cy="716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右箭头 10"/>
          <p:cNvSpPr/>
          <p:nvPr/>
        </p:nvSpPr>
        <p:spPr>
          <a:xfrm>
            <a:off x="6072198" y="3214686"/>
            <a:ext cx="285752" cy="357190"/>
          </a:xfrm>
          <a:prstGeom prst="rightArrow">
            <a:avLst/>
          </a:prstGeom>
          <a:ln w="15875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zh-CN" altLang="en-US" sz="1200" dirty="0" smtClean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14612" y="3143248"/>
            <a:ext cx="1071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zh-CN" altLang="en-US" sz="1000" dirty="0" smtClean="0">
                <a:solidFill>
                  <a:srgbClr val="000000"/>
                </a:solidFill>
              </a:rPr>
              <a:t>靠背</a:t>
            </a:r>
            <a:r>
              <a:rPr lang="en-US" altLang="zh-CN" sz="1000" dirty="0" smtClean="0">
                <a:solidFill>
                  <a:srgbClr val="000000"/>
                </a:solidFill>
              </a:rPr>
              <a:t>2</a:t>
            </a:r>
            <a:r>
              <a:rPr lang="zh-CN" altLang="en-US" sz="1000" dirty="0" smtClean="0">
                <a:solidFill>
                  <a:srgbClr val="000000"/>
                </a:solidFill>
              </a:rPr>
              <a:t>根弹簧更改为</a:t>
            </a:r>
            <a:r>
              <a:rPr lang="en-US" altLang="zh-CN" sz="1000" dirty="0" smtClean="0">
                <a:solidFill>
                  <a:srgbClr val="000000"/>
                </a:solidFill>
              </a:rPr>
              <a:t>2</a:t>
            </a:r>
            <a:r>
              <a:rPr lang="zh-CN" altLang="en-US" sz="1000" dirty="0" smtClean="0">
                <a:solidFill>
                  <a:srgbClr val="000000"/>
                </a:solidFill>
              </a:rPr>
              <a:t>个钢丝（直径</a:t>
            </a:r>
            <a:r>
              <a:rPr lang="en-US" altLang="zh-CN" sz="1000" dirty="0" smtClean="0">
                <a:solidFill>
                  <a:srgbClr val="000000"/>
                </a:solidFill>
              </a:rPr>
              <a:t>5mm</a:t>
            </a:r>
            <a:r>
              <a:rPr lang="zh-CN" altLang="en-US" sz="1000" dirty="0" smtClean="0">
                <a:solidFill>
                  <a:srgbClr val="000000"/>
                </a:solidFill>
              </a:rPr>
              <a:t>）</a:t>
            </a:r>
          </a:p>
          <a:p>
            <a:endParaRPr lang="zh-CN" altLang="en-US" sz="1000" dirty="0"/>
          </a:p>
        </p:txBody>
      </p:sp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4811" y="1214422"/>
            <a:ext cx="1143008" cy="1115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29454" y="1214422"/>
            <a:ext cx="1143008" cy="1115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右箭头 15"/>
          <p:cNvSpPr/>
          <p:nvPr/>
        </p:nvSpPr>
        <p:spPr>
          <a:xfrm>
            <a:off x="6072198" y="1571612"/>
            <a:ext cx="285752" cy="357190"/>
          </a:xfrm>
          <a:prstGeom prst="rightArrow">
            <a:avLst/>
          </a:prstGeom>
          <a:ln w="15875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zh-CN" altLang="en-US" sz="1200" dirty="0" smtClean="0">
              <a:solidFill>
                <a:schemeClr val="tx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29124" y="2357430"/>
            <a:ext cx="8572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altLang="zh-CN" sz="1000" dirty="0" smtClean="0">
                <a:solidFill>
                  <a:srgbClr val="000000"/>
                </a:solidFill>
              </a:rPr>
              <a:t>1.205Kg</a:t>
            </a:r>
            <a:endParaRPr lang="zh-CN" altLang="en-US" sz="1000" dirty="0"/>
          </a:p>
        </p:txBody>
      </p:sp>
      <p:sp>
        <p:nvSpPr>
          <p:cNvPr id="18" name="TextBox 17"/>
          <p:cNvSpPr txBox="1"/>
          <p:nvPr/>
        </p:nvSpPr>
        <p:spPr>
          <a:xfrm>
            <a:off x="7072330" y="2357430"/>
            <a:ext cx="8572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altLang="zh-CN" sz="1000" dirty="0" smtClean="0">
                <a:solidFill>
                  <a:srgbClr val="000000"/>
                </a:solidFill>
              </a:rPr>
              <a:t>0.803Kg</a:t>
            </a:r>
            <a:endParaRPr lang="zh-CN" altLang="en-US" sz="1000" dirty="0"/>
          </a:p>
        </p:txBody>
      </p:sp>
      <p:sp>
        <p:nvSpPr>
          <p:cNvPr id="19" name="TextBox 18"/>
          <p:cNvSpPr txBox="1"/>
          <p:nvPr/>
        </p:nvSpPr>
        <p:spPr>
          <a:xfrm>
            <a:off x="4071934" y="3786190"/>
            <a:ext cx="22145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altLang="zh-CN" sz="1000" dirty="0" smtClean="0">
                <a:solidFill>
                  <a:srgbClr val="000000"/>
                </a:solidFill>
              </a:rPr>
              <a:t>0.087+0.049Kg+0.007kg</a:t>
            </a:r>
            <a:r>
              <a:rPr lang="zh-CN" altLang="en-US" sz="1000" dirty="0" smtClean="0">
                <a:solidFill>
                  <a:srgbClr val="000000"/>
                </a:solidFill>
              </a:rPr>
              <a:t>（固定弹片）</a:t>
            </a:r>
            <a:endParaRPr lang="zh-CN" altLang="en-US" sz="1000" dirty="0"/>
          </a:p>
        </p:txBody>
      </p:sp>
      <p:sp>
        <p:nvSpPr>
          <p:cNvPr id="20" name="TextBox 19"/>
          <p:cNvSpPr txBox="1"/>
          <p:nvPr/>
        </p:nvSpPr>
        <p:spPr>
          <a:xfrm>
            <a:off x="6858016" y="3786190"/>
            <a:ext cx="17859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altLang="zh-CN" sz="1000" dirty="0" smtClean="0">
                <a:solidFill>
                  <a:srgbClr val="000000"/>
                </a:solidFill>
              </a:rPr>
              <a:t>0.064Kg+0.064Kg</a:t>
            </a:r>
            <a:endParaRPr lang="zh-CN" altLang="en-US" sz="1000" dirty="0"/>
          </a:p>
        </p:txBody>
      </p:sp>
      <p:sp>
        <p:nvSpPr>
          <p:cNvPr id="26" name="TextBox 25"/>
          <p:cNvSpPr txBox="1"/>
          <p:nvPr/>
        </p:nvSpPr>
        <p:spPr>
          <a:xfrm>
            <a:off x="2786050" y="1571612"/>
            <a:ext cx="14287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zh-CN" altLang="en-US" sz="1000" dirty="0" smtClean="0">
                <a:solidFill>
                  <a:srgbClr val="000000"/>
                </a:solidFill>
              </a:rPr>
              <a:t>靠背弯管壁厚</a:t>
            </a:r>
            <a:r>
              <a:rPr lang="en-US" altLang="zh-CN" sz="1000" dirty="0" smtClean="0">
                <a:solidFill>
                  <a:srgbClr val="000000"/>
                </a:solidFill>
              </a:rPr>
              <a:t>1.5mm</a:t>
            </a:r>
            <a:r>
              <a:rPr lang="zh-CN" altLang="en-US" sz="1000" dirty="0" smtClean="0">
                <a:solidFill>
                  <a:srgbClr val="000000"/>
                </a:solidFill>
              </a:rPr>
              <a:t>更改为</a:t>
            </a:r>
            <a:r>
              <a:rPr lang="en-US" altLang="zh-CN" sz="1000" dirty="0" smtClean="0">
                <a:solidFill>
                  <a:srgbClr val="000000"/>
                </a:solidFill>
              </a:rPr>
              <a:t>1.0mm</a:t>
            </a:r>
          </a:p>
          <a:p>
            <a:pPr algn="ctr">
              <a:defRPr/>
            </a:pPr>
            <a:r>
              <a:rPr lang="zh-CN" altLang="en-US" sz="1000" dirty="0" smtClean="0">
                <a:solidFill>
                  <a:srgbClr val="000000"/>
                </a:solidFill>
              </a:rPr>
              <a:t>材料</a:t>
            </a:r>
            <a:r>
              <a:rPr lang="en-US" altLang="zh-CN" sz="1000" dirty="0" smtClean="0">
                <a:solidFill>
                  <a:srgbClr val="000000"/>
                </a:solidFill>
              </a:rPr>
              <a:t>Q235</a:t>
            </a:r>
            <a:r>
              <a:rPr lang="zh-CN" altLang="en-US" sz="1000" dirty="0" smtClean="0">
                <a:solidFill>
                  <a:srgbClr val="000000"/>
                </a:solidFill>
              </a:rPr>
              <a:t>更改为</a:t>
            </a:r>
            <a:r>
              <a:rPr lang="en-US" altLang="zh-CN" sz="1000" dirty="0" smtClean="0">
                <a:solidFill>
                  <a:srgbClr val="000000"/>
                </a:solidFill>
              </a:rPr>
              <a:t>HC550/980DP</a:t>
            </a:r>
            <a:endParaRPr lang="zh-CN" altLang="en-US" sz="1000" dirty="0" smtClean="0">
              <a:solidFill>
                <a:srgbClr val="000000"/>
              </a:solidFill>
            </a:endParaRPr>
          </a:p>
          <a:p>
            <a:endParaRPr lang="zh-CN" alt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71438" y="71438"/>
            <a:ext cx="4929190" cy="428604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lvl="0"/>
            <a:r>
              <a:rPr lang="zh-CN" altLang="en-US" sz="2400" dirty="0" smtClean="0">
                <a:latin typeface="黑体" pitchFamily="49" charset="-122"/>
                <a:ea typeface="黑体" pitchFamily="49" charset="-122"/>
              </a:rPr>
              <a:t>轻卡</a:t>
            </a:r>
            <a:r>
              <a:rPr lang="en-US" altLang="zh-CN" sz="2400" dirty="0" smtClean="0">
                <a:latin typeface="黑体" pitchFamily="49" charset="-122"/>
                <a:ea typeface="黑体" pitchFamily="49" charset="-122"/>
              </a:rPr>
              <a:t>M4</a:t>
            </a:r>
            <a:r>
              <a:rPr lang="zh-CN" altLang="en-US" sz="2400" dirty="0" smtClean="0">
                <a:latin typeface="黑体" pitchFamily="49" charset="-122"/>
                <a:ea typeface="黑体" pitchFamily="49" charset="-122"/>
              </a:rPr>
              <a:t>副驾方案及卧铺方案</a:t>
            </a:r>
            <a:endParaRPr lang="zh-CN" altLang="en-US" sz="24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1" name="右箭头 10"/>
          <p:cNvSpPr/>
          <p:nvPr/>
        </p:nvSpPr>
        <p:spPr>
          <a:xfrm>
            <a:off x="6143636" y="4572008"/>
            <a:ext cx="285752" cy="357190"/>
          </a:xfrm>
          <a:prstGeom prst="rightArrow">
            <a:avLst/>
          </a:prstGeom>
          <a:ln w="15875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zh-CN" altLang="en-US" sz="1200" dirty="0" smtClean="0">
              <a:solidFill>
                <a:schemeClr val="tx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86050" y="1571612"/>
            <a:ext cx="14287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zh-CN" altLang="en-US" sz="1000" dirty="0" smtClean="0">
                <a:solidFill>
                  <a:srgbClr val="000000"/>
                </a:solidFill>
              </a:rPr>
              <a:t>靠背弯管壁厚</a:t>
            </a:r>
            <a:r>
              <a:rPr lang="en-US" altLang="zh-CN" sz="1000" dirty="0" smtClean="0">
                <a:solidFill>
                  <a:srgbClr val="000000"/>
                </a:solidFill>
              </a:rPr>
              <a:t>1.5mm</a:t>
            </a:r>
            <a:r>
              <a:rPr lang="zh-CN" altLang="en-US" sz="1000" dirty="0" smtClean="0">
                <a:solidFill>
                  <a:srgbClr val="000000"/>
                </a:solidFill>
              </a:rPr>
              <a:t>更改为</a:t>
            </a:r>
            <a:r>
              <a:rPr lang="en-US" altLang="zh-CN" sz="1000" dirty="0" smtClean="0">
                <a:solidFill>
                  <a:srgbClr val="000000"/>
                </a:solidFill>
              </a:rPr>
              <a:t>1.0mm</a:t>
            </a:r>
          </a:p>
          <a:p>
            <a:pPr algn="ctr">
              <a:defRPr/>
            </a:pPr>
            <a:r>
              <a:rPr lang="zh-CN" altLang="en-US" sz="1000" dirty="0" smtClean="0">
                <a:solidFill>
                  <a:srgbClr val="000000"/>
                </a:solidFill>
              </a:rPr>
              <a:t>材料</a:t>
            </a:r>
            <a:r>
              <a:rPr lang="en-US" altLang="zh-CN" sz="1000" dirty="0" smtClean="0">
                <a:solidFill>
                  <a:srgbClr val="000000"/>
                </a:solidFill>
              </a:rPr>
              <a:t>Q235</a:t>
            </a:r>
            <a:r>
              <a:rPr lang="zh-CN" altLang="en-US" sz="1000" dirty="0" smtClean="0">
                <a:solidFill>
                  <a:srgbClr val="000000"/>
                </a:solidFill>
              </a:rPr>
              <a:t>更改为</a:t>
            </a:r>
            <a:r>
              <a:rPr lang="en-US" altLang="zh-CN" sz="1000" dirty="0" smtClean="0">
                <a:solidFill>
                  <a:srgbClr val="000000"/>
                </a:solidFill>
              </a:rPr>
              <a:t>HC550/980DP</a:t>
            </a:r>
            <a:endParaRPr lang="zh-CN" altLang="en-US" sz="1000" dirty="0" smtClean="0">
              <a:solidFill>
                <a:srgbClr val="000000"/>
              </a:solidFill>
            </a:endParaRPr>
          </a:p>
          <a:p>
            <a:endParaRPr lang="zh-CN" altLang="en-US" sz="1000" dirty="0"/>
          </a:p>
        </p:txBody>
      </p:sp>
      <p:sp>
        <p:nvSpPr>
          <p:cNvPr id="16" name="右箭头 15"/>
          <p:cNvSpPr/>
          <p:nvPr/>
        </p:nvSpPr>
        <p:spPr>
          <a:xfrm>
            <a:off x="6072198" y="1571612"/>
            <a:ext cx="285752" cy="357190"/>
          </a:xfrm>
          <a:prstGeom prst="rightArrow">
            <a:avLst/>
          </a:prstGeom>
          <a:ln w="15875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zh-CN" altLang="en-US" sz="1200" dirty="0" smtClean="0">
              <a:solidFill>
                <a:schemeClr val="tx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29124" y="2357430"/>
            <a:ext cx="8572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altLang="zh-CN" sz="1000" dirty="0" smtClean="0">
                <a:solidFill>
                  <a:srgbClr val="000000"/>
                </a:solidFill>
              </a:rPr>
              <a:t>1.095Kg</a:t>
            </a:r>
            <a:endParaRPr lang="zh-CN" altLang="en-US" sz="1000" dirty="0"/>
          </a:p>
        </p:txBody>
      </p:sp>
      <p:sp>
        <p:nvSpPr>
          <p:cNvPr id="18" name="TextBox 17"/>
          <p:cNvSpPr txBox="1"/>
          <p:nvPr/>
        </p:nvSpPr>
        <p:spPr>
          <a:xfrm>
            <a:off x="7072330" y="2357430"/>
            <a:ext cx="8572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altLang="zh-CN" sz="1000" dirty="0" smtClean="0">
                <a:solidFill>
                  <a:srgbClr val="000000"/>
                </a:solidFill>
              </a:rPr>
              <a:t>1.012Kg</a:t>
            </a:r>
            <a:endParaRPr lang="zh-CN" altLang="en-US" sz="1000" dirty="0"/>
          </a:p>
        </p:txBody>
      </p:sp>
      <p:sp>
        <p:nvSpPr>
          <p:cNvPr id="19" name="TextBox 18"/>
          <p:cNvSpPr txBox="1"/>
          <p:nvPr/>
        </p:nvSpPr>
        <p:spPr>
          <a:xfrm>
            <a:off x="4071934" y="3786190"/>
            <a:ext cx="22145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altLang="zh-CN" sz="1000" dirty="0" smtClean="0">
                <a:solidFill>
                  <a:srgbClr val="000000"/>
                </a:solidFill>
              </a:rPr>
              <a:t>0.145Kg</a:t>
            </a:r>
            <a:endParaRPr lang="zh-CN" altLang="en-US" sz="1000" dirty="0"/>
          </a:p>
        </p:txBody>
      </p:sp>
      <p:pic>
        <p:nvPicPr>
          <p:cNvPr id="4874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857232"/>
            <a:ext cx="1883715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874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811" y="857233"/>
            <a:ext cx="1348356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5140" y="928670"/>
            <a:ext cx="1348356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874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7686" y="3071809"/>
            <a:ext cx="1285884" cy="57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29454" y="3000372"/>
            <a:ext cx="1285884" cy="57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TextBox 22"/>
          <p:cNvSpPr txBox="1"/>
          <p:nvPr/>
        </p:nvSpPr>
        <p:spPr>
          <a:xfrm>
            <a:off x="2786050" y="3071810"/>
            <a:ext cx="14287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00" dirty="0" smtClean="0"/>
              <a:t>小背支撑钣</a:t>
            </a:r>
            <a:r>
              <a:rPr lang="en-US" altLang="zh-CN" sz="1000" dirty="0" smtClean="0"/>
              <a:t>Q235 T=2.0mm</a:t>
            </a:r>
            <a:r>
              <a:rPr lang="zh-CN" altLang="en-US" sz="1000" dirty="0" smtClean="0">
                <a:solidFill>
                  <a:srgbClr val="000000"/>
                </a:solidFill>
              </a:rPr>
              <a:t>更改为</a:t>
            </a:r>
            <a:r>
              <a:rPr lang="en-US" altLang="zh-CN" sz="1000" dirty="0" smtClean="0"/>
              <a:t>SAPH440 T=1.0mm</a:t>
            </a:r>
            <a:endParaRPr lang="zh-CN" altLang="en-US" sz="1000" dirty="0"/>
          </a:p>
        </p:txBody>
      </p:sp>
      <p:sp>
        <p:nvSpPr>
          <p:cNvPr id="24" name="TextBox 23"/>
          <p:cNvSpPr txBox="1"/>
          <p:nvPr/>
        </p:nvSpPr>
        <p:spPr>
          <a:xfrm>
            <a:off x="357158" y="5715016"/>
            <a:ext cx="62151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b="1" dirty="0" smtClean="0"/>
              <a:t>说明：以上是初版的减重方案，如果需要精准的方案后期需要优化数据结构进行匹配；</a:t>
            </a:r>
            <a:endParaRPr lang="en-US" altLang="zh-CN" sz="1200" b="1" dirty="0" smtClean="0"/>
          </a:p>
          <a:p>
            <a:r>
              <a:rPr lang="en-US" altLang="zh-CN" sz="1200" b="1" dirty="0" smtClean="0"/>
              <a:t>        </a:t>
            </a:r>
            <a:r>
              <a:rPr lang="zh-CN" altLang="en-US" sz="1200" b="1" dirty="0" smtClean="0"/>
              <a:t>开发周期：数据优化</a:t>
            </a:r>
            <a:r>
              <a:rPr lang="en-US" altLang="zh-CN" sz="1200" b="1" dirty="0" smtClean="0"/>
              <a:t>2</a:t>
            </a:r>
            <a:r>
              <a:rPr lang="zh-CN" altLang="en-US" sz="1200" b="1" dirty="0" smtClean="0"/>
              <a:t>周</a:t>
            </a:r>
            <a:endParaRPr lang="en-US" altLang="zh-CN" sz="1200" b="1" dirty="0" smtClean="0"/>
          </a:p>
          <a:p>
            <a:r>
              <a:rPr lang="en-US" altLang="zh-CN" sz="1200" b="1" dirty="0" smtClean="0"/>
              <a:t>        CAE</a:t>
            </a:r>
            <a:r>
              <a:rPr lang="zh-CN" altLang="en-US" sz="1200" b="1" dirty="0" smtClean="0"/>
              <a:t>分析：</a:t>
            </a:r>
            <a:r>
              <a:rPr lang="en-US" altLang="zh-CN" sz="1200" b="1" dirty="0" smtClean="0"/>
              <a:t>45</a:t>
            </a:r>
            <a:r>
              <a:rPr lang="zh-CN" altLang="en-US" sz="1200" b="1" dirty="0" smtClean="0"/>
              <a:t>天</a:t>
            </a:r>
            <a:endParaRPr lang="en-US" altLang="zh-CN" sz="1200" b="1" dirty="0" smtClean="0"/>
          </a:p>
          <a:p>
            <a:r>
              <a:rPr lang="en-US" altLang="zh-CN" sz="1200" b="1" dirty="0" smtClean="0"/>
              <a:t>        DVP</a:t>
            </a:r>
            <a:r>
              <a:rPr lang="zh-CN" altLang="en-US" sz="1200" b="1" dirty="0" smtClean="0"/>
              <a:t>验证：</a:t>
            </a:r>
            <a:r>
              <a:rPr lang="en-US" altLang="zh-CN" sz="1200" b="1" dirty="0" smtClean="0"/>
              <a:t>60</a:t>
            </a:r>
            <a:r>
              <a:rPr lang="zh-CN" altLang="en-US" sz="1200" b="1" dirty="0" smtClean="0"/>
              <a:t>天</a:t>
            </a:r>
            <a:endParaRPr lang="zh-CN" altLang="en-US" sz="1200" b="1" dirty="0"/>
          </a:p>
        </p:txBody>
      </p:sp>
      <p:pic>
        <p:nvPicPr>
          <p:cNvPr id="4874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4429132"/>
            <a:ext cx="229688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TextBox 24"/>
          <p:cNvSpPr txBox="1"/>
          <p:nvPr/>
        </p:nvSpPr>
        <p:spPr>
          <a:xfrm>
            <a:off x="357158" y="4000504"/>
            <a:ext cx="11430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 smtClean="0"/>
              <a:t>卧铺方案</a:t>
            </a:r>
            <a:endParaRPr lang="zh-CN" altLang="en-US" sz="16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143240" y="4572008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00" dirty="0" smtClean="0"/>
              <a:t>建议只更改的发泡本体（</a:t>
            </a:r>
            <a:r>
              <a:rPr lang="en-US" altLang="zh-CN" sz="1000" dirty="0" smtClean="0"/>
              <a:t> 1995</a:t>
            </a:r>
            <a:r>
              <a:rPr lang="zh-CN" altLang="en-US" sz="1000" smtClean="0"/>
              <a:t>欧</a:t>
            </a:r>
            <a:r>
              <a:rPr lang="zh-CN" altLang="en-US" sz="1000" smtClean="0"/>
              <a:t>马可）</a:t>
            </a:r>
            <a:r>
              <a:rPr lang="zh-CN" altLang="en-US" sz="1000" dirty="0" smtClean="0"/>
              <a:t>：</a:t>
            </a:r>
            <a:endParaRPr lang="en-US" altLang="zh-CN" sz="1000" dirty="0" smtClean="0"/>
          </a:p>
          <a:p>
            <a:r>
              <a:rPr lang="zh-CN" altLang="en-US" sz="1000" dirty="0" smtClean="0"/>
              <a:t>材料：</a:t>
            </a:r>
            <a:r>
              <a:rPr lang="en-US" altLang="zh-CN" sz="1000" dirty="0" smtClean="0"/>
              <a:t>PUR  33-36Kg/m³</a:t>
            </a:r>
          </a:p>
          <a:p>
            <a:r>
              <a:rPr lang="zh-CN" altLang="en-US" sz="1000" dirty="0" smtClean="0"/>
              <a:t>重量：</a:t>
            </a:r>
            <a:r>
              <a:rPr lang="en-US" altLang="zh-CN" sz="1000" dirty="0" smtClean="0"/>
              <a:t>1.902Kg</a:t>
            </a:r>
          </a:p>
          <a:p>
            <a:r>
              <a:rPr lang="zh-CN" altLang="en-US" sz="1000" dirty="0" smtClean="0"/>
              <a:t>厚度：</a:t>
            </a:r>
            <a:r>
              <a:rPr lang="en-US" altLang="zh-CN" sz="1000" dirty="0" smtClean="0"/>
              <a:t>70mm</a:t>
            </a:r>
            <a:endParaRPr lang="zh-CN" altLang="en-US" sz="1000" dirty="0"/>
          </a:p>
        </p:txBody>
      </p:sp>
      <p:sp>
        <p:nvSpPr>
          <p:cNvPr id="27" name="右箭头 26"/>
          <p:cNvSpPr/>
          <p:nvPr/>
        </p:nvSpPr>
        <p:spPr>
          <a:xfrm>
            <a:off x="6224598" y="3143248"/>
            <a:ext cx="285752" cy="357190"/>
          </a:xfrm>
          <a:prstGeom prst="rightArrow">
            <a:avLst/>
          </a:prstGeom>
          <a:ln w="15875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lang="zh-CN" altLang="en-US" sz="1200" dirty="0" smtClean="0">
              <a:solidFill>
                <a:schemeClr val="tx2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15140" y="4572008"/>
            <a:ext cx="1857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00" dirty="0" smtClean="0"/>
              <a:t>材料：</a:t>
            </a:r>
            <a:r>
              <a:rPr lang="en-US" altLang="zh-CN" sz="1000" dirty="0" smtClean="0"/>
              <a:t>EPP  20Kg/m³</a:t>
            </a:r>
            <a:r>
              <a:rPr lang="zh-CN" altLang="en-US" sz="1000" dirty="0" smtClean="0"/>
              <a:t>（需要实物验证）</a:t>
            </a:r>
            <a:endParaRPr lang="en-US" altLang="zh-CN" sz="1000" dirty="0" smtClean="0"/>
          </a:p>
          <a:p>
            <a:r>
              <a:rPr lang="zh-CN" altLang="en-US" sz="1000" dirty="0" smtClean="0"/>
              <a:t>重量：</a:t>
            </a:r>
            <a:r>
              <a:rPr lang="en-US" altLang="zh-CN" sz="1000" dirty="0" smtClean="0"/>
              <a:t>1.103Kg</a:t>
            </a:r>
          </a:p>
          <a:p>
            <a:r>
              <a:rPr lang="zh-CN" altLang="en-US" sz="1000" dirty="0" smtClean="0"/>
              <a:t>厚度：</a:t>
            </a:r>
            <a:r>
              <a:rPr lang="en-US" altLang="zh-CN" sz="1000" dirty="0" smtClean="0"/>
              <a:t>70mm</a:t>
            </a:r>
            <a:endParaRPr lang="zh-CN" alt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SAPT 2007 生产计划">
  <a:themeElements>
    <a:clrScheme name="CSAPT 2007 生产计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SAPT 2007 生产计划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CSAPT 2007 生产计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APT 2007 生产计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APT 2007 生产计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APT 2007 生产计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APT 2007 生产计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APT 2007 生产计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APT 2007 生产计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APT 2007 生产计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APT 2007 生产计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APT 2007 生产计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APT 2007 生产计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APT 2007 生产计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>
          <a:defRPr sz="1200" dirty="0" smtClean="0">
            <a:solidFill>
              <a:schemeClr val="tx2"/>
            </a:solidFill>
          </a:defRPr>
        </a:defPPr>
      </a:lstStyle>
    </a:spDef>
  </a:objectDefaults>
  <a:extraClrSchemeLst/>
</a:theme>
</file>

<file path=ppt/theme/theme4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33366</TotalTime>
  <Words>202</Words>
  <Application>Microsoft Office PowerPoint</Application>
  <PresentationFormat>全屏显示(4:3)</PresentationFormat>
  <Paragraphs>39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3</vt:i4>
      </vt:variant>
      <vt:variant>
        <vt:lpstr>幻灯片标题</vt:lpstr>
      </vt:variant>
      <vt:variant>
        <vt:i4>3</vt:i4>
      </vt:variant>
    </vt:vector>
  </HeadingPairs>
  <TitlesOfParts>
    <vt:vector size="6" baseType="lpstr">
      <vt:lpstr>CSAPT 2007 生产计划</vt:lpstr>
      <vt:lpstr>自定义设计方案</vt:lpstr>
      <vt:lpstr>Office 主题</vt:lpstr>
      <vt:lpstr>幻灯片 1</vt:lpstr>
      <vt:lpstr>幻灯片 2</vt:lpstr>
      <vt:lpstr>幻灯片 3</vt:lpstr>
    </vt:vector>
  </TitlesOfParts>
  <Company>微软中国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Dong.Haitao</dc:creator>
  <cp:lastModifiedBy>zhangchangjiang</cp:lastModifiedBy>
  <cp:revision>2667</cp:revision>
  <dcterms:created xsi:type="dcterms:W3CDTF">2008-04-25T03:00:24Z</dcterms:created>
  <dcterms:modified xsi:type="dcterms:W3CDTF">2019-05-06T08:46:22Z</dcterms:modified>
</cp:coreProperties>
</file>