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83" r:id="rId4"/>
    <p:sldId id="288" r:id="rId5"/>
    <p:sldId id="287" r:id="rId6"/>
    <p:sldId id="281" r:id="rId7"/>
    <p:sldId id="284" r:id="rId8"/>
    <p:sldId id="289" r:id="rId9"/>
    <p:sldId id="290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7" autoAdjust="0"/>
  </p:normalViewPr>
  <p:slideViewPr>
    <p:cSldViewPr>
      <p:cViewPr>
        <p:scale>
          <a:sx n="90" d="100"/>
          <a:sy n="90" d="100"/>
        </p:scale>
        <p:origin x="-8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7A3C-BE52-4BD4-97FF-C87E133617B6}" type="datetimeFigureOut">
              <a:rPr lang="zh-CN" altLang="en-US" smtClean="0"/>
              <a:pPr/>
              <a:t>2020/3/10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5814D-F49C-4411-8F2E-6C8D35B1EB9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500034"/>
            <a:ext cx="5429288" cy="375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687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6" y="274638"/>
            <a:ext cx="822945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76" y="1600205"/>
            <a:ext cx="822945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73" y="6245225"/>
            <a:ext cx="213394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03" y="6245225"/>
            <a:ext cx="289459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27060" y="6500835"/>
            <a:ext cx="395720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0CB1-C2BA-4A48-A5B9-2365C947E4C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360截图2016122814143600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3387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mai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14282" y="2276872"/>
            <a:ext cx="8731885" cy="1499235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en-US" altLang="zh-CN" sz="4800" b="1" dirty="0" smtClean="0">
                <a:latin typeface="+mj-ea"/>
                <a:ea typeface="+mj-ea"/>
              </a:rPr>
              <a:t>C40D(DB)</a:t>
            </a:r>
            <a:r>
              <a:rPr lang="zh-CN" altLang="en-US" sz="4800" b="1" dirty="0" smtClean="0">
                <a:latin typeface="+mj-ea"/>
                <a:ea typeface="+mj-ea"/>
              </a:rPr>
              <a:t>座椅包装设计方案</a:t>
            </a:r>
            <a:endParaRPr lang="zh-CN" altLang="en-US" sz="4800" b="1" dirty="0">
              <a:latin typeface="+mj-ea"/>
              <a:ea typeface="+mj-ea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928794" y="4857760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fld id="{25353661-F4D3-4D03-8D9C-ADEDAFC6E734}" type="datetime2">
              <a:rPr lang="zh-CN" altLang="en-US" sz="2800" smtClean="0">
                <a:solidFill>
                  <a:srgbClr val="006699"/>
                </a:solidFill>
                <a:latin typeface="HY헤드라인M"/>
                <a:ea typeface="HY헤드라인M"/>
                <a:cs typeface="HY헤드라인M"/>
              </a:rPr>
              <a:t>2020年3月10日</a:t>
            </a:fld>
            <a:endParaRPr lang="en-US" altLang="zh-CN" sz="2800" dirty="0" smtClean="0">
              <a:solidFill>
                <a:srgbClr val="006699"/>
              </a:solidFill>
              <a:latin typeface="HY헤드라인M"/>
              <a:ea typeface="HY헤드라인M"/>
              <a:cs typeface="HY헤드라인M"/>
            </a:endParaRP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6699"/>
                </a:solidFill>
                <a:latin typeface="HY헤드라인M"/>
                <a:ea typeface="HY헤드라인M"/>
                <a:cs typeface="HY헤드라인M"/>
              </a:rPr>
              <a:t>湖南光华荣昌汽车部件有限公司</a:t>
            </a:r>
            <a:endParaRPr lang="en-US" altLang="zh-CN" sz="2800" dirty="0">
              <a:solidFill>
                <a:srgbClr val="006699"/>
              </a:solidFill>
              <a:latin typeface="HY헤드라인M"/>
              <a:ea typeface="HY헤드라인M"/>
              <a:cs typeface="HY헤드라인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285720" y="683404"/>
            <a:ext cx="2286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零件分析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54600" y="5072075"/>
            <a:ext cx="15240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物流方式：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2054801" y="5072074"/>
            <a:ext cx="2286000" cy="319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起始地点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  株洲光华荣昌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 flipV="1">
            <a:off x="3059832" y="5373217"/>
            <a:ext cx="1207622" cy="3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AutoShape 46"/>
          <p:cNvSpPr>
            <a:spLocks noChangeArrowheads="1"/>
          </p:cNvSpPr>
          <p:nvPr/>
        </p:nvSpPr>
        <p:spPr bwMode="auto">
          <a:xfrm>
            <a:off x="4874200" y="5148273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5929322" y="5085185"/>
            <a:ext cx="2928958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终止地点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: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株洲北汽二工厂</a:t>
            </a:r>
            <a:endParaRPr lang="zh-CN" altLang="en-US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 flipV="1">
            <a:off x="7007799" y="5373217"/>
            <a:ext cx="1287056" cy="3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27303"/>
              </p:ext>
            </p:extLst>
          </p:nvPr>
        </p:nvGraphicFramePr>
        <p:xfrm>
          <a:off x="2643174" y="5572140"/>
          <a:ext cx="3165760" cy="857256"/>
        </p:xfrm>
        <a:graphic>
          <a:graphicData uri="http://schemas.openxmlformats.org/drawingml/2006/table">
            <a:tbl>
              <a:tblPr/>
              <a:tblGrid>
                <a:gridCol w="1130153"/>
                <a:gridCol w="2035607"/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运输路线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: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L="3757" marR="3757" marT="3757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供应商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→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北汽株洲分公司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L="3757" marR="3757" marT="375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运输距离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: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L="3757" marR="3757" marT="3757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5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公里</a:t>
                      </a:r>
                    </a:p>
                  </a:txBody>
                  <a:tcPr marL="3757" marR="3757" marT="375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运输方式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: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L="3757" marR="3757" marT="3757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卡车</a:t>
                      </a:r>
                    </a:p>
                  </a:txBody>
                  <a:tcPr marL="3757" marR="3757" marT="375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482893" y="803286"/>
            <a:ext cx="8338987" cy="1329570"/>
            <a:chOff x="482893" y="692696"/>
            <a:chExt cx="8338987" cy="1329570"/>
          </a:xfrm>
        </p:grpSpPr>
        <p:sp>
          <p:nvSpPr>
            <p:cNvPr id="11267" name="Text Box 15"/>
            <p:cNvSpPr txBox="1">
              <a:spLocks noChangeArrowheads="1"/>
            </p:cNvSpPr>
            <p:nvPr/>
          </p:nvSpPr>
          <p:spPr bwMode="auto">
            <a:xfrm>
              <a:off x="3450793" y="1285861"/>
              <a:ext cx="259080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材料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:   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      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ASSY</a:t>
              </a:r>
              <a:endPara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68" name="Line 16"/>
            <p:cNvSpPr>
              <a:spLocks noChangeShapeType="1"/>
            </p:cNvSpPr>
            <p:nvPr/>
          </p:nvSpPr>
          <p:spPr bwMode="auto">
            <a:xfrm>
              <a:off x="4374140" y="157161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71" name="Text Box 19"/>
            <p:cNvSpPr txBox="1">
              <a:spLocks noChangeArrowheads="1"/>
            </p:cNvSpPr>
            <p:nvPr/>
          </p:nvSpPr>
          <p:spPr bwMode="auto">
            <a:xfrm>
              <a:off x="482893" y="1285861"/>
              <a:ext cx="3231713" cy="319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尺寸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:  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835*538*1020 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mm)</a:t>
              </a:r>
            </a:p>
          </p:txBody>
        </p:sp>
        <p:sp>
          <p:nvSpPr>
            <p:cNvPr id="11272" name="Text Box 20"/>
            <p:cNvSpPr txBox="1">
              <a:spLocks noChangeArrowheads="1"/>
            </p:cNvSpPr>
            <p:nvPr/>
          </p:nvSpPr>
          <p:spPr bwMode="auto">
            <a:xfrm>
              <a:off x="6154880" y="1285861"/>
              <a:ext cx="2667000" cy="319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重量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: 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19.06(kg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482893" y="928671"/>
              <a:ext cx="323171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零件名称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: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450793" y="928671"/>
              <a:ext cx="323171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零件号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: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482893" y="1714489"/>
              <a:ext cx="525780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零件照片：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1604099" y="121442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4374140" y="121442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6814413" y="157161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1208379" y="157161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Text Box 19"/>
            <p:cNvSpPr txBox="1">
              <a:spLocks noChangeArrowheads="1"/>
            </p:cNvSpPr>
            <p:nvPr/>
          </p:nvSpPr>
          <p:spPr bwMode="auto">
            <a:xfrm>
              <a:off x="1736006" y="928671"/>
              <a:ext cx="164883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前排座椅总成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-</a:t>
              </a:r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左</a:t>
              </a:r>
              <a:endPara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4402640" y="692696"/>
              <a:ext cx="441924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A00093712_IK08_RC / A00093544_IG44_RC / A00093862_IK08_RC / A00082323_IG44_RC</a:t>
              </a:r>
              <a:endPara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609" r="93059">
                        <a14:foregroundMark x1="37530" y1="21792" x2="38660" y2="11380"/>
                        <a14:backgroundMark x1="24536" y1="59019" x2="26554" y2="11804"/>
                        <a14:backgroundMark x1="34302" y1="2300" x2="59726" y2="2058"/>
                        <a14:backgroundMark x1="90638" y1="89770" x2="77885" y2="53814"/>
                        <a14:backgroundMark x1="44391" y1="94552" x2="62066" y2="94310"/>
                        <a14:backgroundMark x1="62066" y1="94310" x2="62066" y2="94310"/>
                        <a14:backgroundMark x1="34867" y1="93462" x2="34867" y2="95400"/>
                        <a14:backgroundMark x1="28814" y1="31538" x2="28249" y2="3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988552"/>
            <a:ext cx="2160456" cy="288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214282" y="642918"/>
            <a:ext cx="3276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整体方案描述</a:t>
            </a:r>
          </a:p>
        </p:txBody>
      </p:sp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219079" y="1124744"/>
            <a:ext cx="4928985" cy="4693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工装车外尺寸：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1894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*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900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*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1450mm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立柱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规格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40X40X2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方管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放置层数：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包装数量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辆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是否翻工装：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是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是否需要捆扎： 是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9.6m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卡车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集装箱中的摆放说明：可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放置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辆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工装车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个正驾座椅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包装整体方案介绍说明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①包装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存储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方式采用正驾与副驾分开放置，每层放置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个座椅，装载两层 ；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                                                              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②整椅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带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头枕后放置在工装车上；                                                                  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③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基于现有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M50N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前排整椅工装车进行改造，增加对滑轨的限位，避免座椅从工装车掉落的风险。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917584"/>
            <a:ext cx="3384376" cy="258456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3"/>
            <a:ext cx="3384376" cy="303114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92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3168352" cy="3462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限位更改说明一：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/>
              <a:t>C40D</a:t>
            </a:r>
            <a:r>
              <a:rPr lang="zh-CN" altLang="en-US" sz="1600" dirty="0"/>
              <a:t>滑轨内侧间距</a:t>
            </a:r>
            <a:r>
              <a:rPr lang="en-US" altLang="zh-CN" sz="1600" dirty="0"/>
              <a:t>390mm</a:t>
            </a:r>
            <a:r>
              <a:rPr lang="zh-CN" altLang="en-US" sz="1600" dirty="0"/>
              <a:t>，外侧间距</a:t>
            </a:r>
            <a:r>
              <a:rPr lang="en-US" altLang="zh-CN" sz="1600" dirty="0"/>
              <a:t>483mm</a:t>
            </a:r>
            <a:r>
              <a:rPr lang="zh-CN" altLang="en-US" sz="1600" dirty="0"/>
              <a:t>，</a:t>
            </a:r>
            <a:r>
              <a:rPr lang="zh-CN" altLang="en-US" sz="1400" b="1" dirty="0" smtClean="0"/>
              <a:t>如图</a:t>
            </a:r>
            <a:r>
              <a:rPr lang="en-US" altLang="zh-CN" sz="1400" b="1" dirty="0" smtClean="0"/>
              <a:t>1</a:t>
            </a:r>
            <a:r>
              <a:rPr lang="zh-CN" altLang="en-US" sz="1600" dirty="0" smtClean="0"/>
              <a:t>；</a:t>
            </a:r>
            <a:r>
              <a:rPr lang="zh-CN" altLang="en-US" sz="1600" dirty="0" smtClean="0"/>
              <a:t>株洲现有工装车无法满足</a:t>
            </a:r>
            <a:r>
              <a:rPr lang="en-US" altLang="zh-CN" sz="1600" dirty="0" smtClean="0"/>
              <a:t>C40D</a:t>
            </a:r>
            <a:r>
              <a:rPr lang="zh-CN" altLang="en-US" sz="1600" dirty="0" smtClean="0"/>
              <a:t>座椅的装运；</a:t>
            </a:r>
            <a:endParaRPr lang="en-US" altLang="zh-CN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/>
              <a:t>新工装改造需要对座椅</a:t>
            </a:r>
            <a:r>
              <a:rPr lang="en-US" altLang="zh-CN" sz="1600" dirty="0"/>
              <a:t>X</a:t>
            </a:r>
            <a:r>
              <a:rPr lang="zh-CN" altLang="en-US" sz="1600" dirty="0"/>
              <a:t>、</a:t>
            </a:r>
            <a:r>
              <a:rPr lang="en-US" altLang="zh-CN" sz="1600" dirty="0"/>
              <a:t>Y</a:t>
            </a:r>
            <a:r>
              <a:rPr lang="zh-CN" altLang="en-US" sz="1600" dirty="0"/>
              <a:t>、</a:t>
            </a:r>
            <a:r>
              <a:rPr lang="en-US" altLang="zh-CN" sz="1600" dirty="0"/>
              <a:t>Z</a:t>
            </a:r>
            <a:r>
              <a:rPr lang="zh-CN" altLang="en-US" sz="1600" dirty="0"/>
              <a:t>三个方向进行限位</a:t>
            </a:r>
            <a:r>
              <a:rPr lang="zh-CN" altLang="en-US" sz="1600" dirty="0" smtClean="0"/>
              <a:t>，改造方案对标</a:t>
            </a:r>
            <a:r>
              <a:rPr lang="zh-CN" altLang="en-US" sz="1600" dirty="0" smtClean="0">
                <a:solidFill>
                  <a:srgbClr val="FF0000"/>
                </a:solidFill>
              </a:rPr>
              <a:t>大世公司</a:t>
            </a:r>
            <a:r>
              <a:rPr lang="zh-CN" altLang="en-US" sz="1600" dirty="0" smtClean="0"/>
              <a:t>成品工装车。效果图</a:t>
            </a:r>
            <a:r>
              <a:rPr lang="zh-CN" altLang="en-US" sz="1400" b="1" dirty="0" smtClean="0"/>
              <a:t>如图</a:t>
            </a:r>
            <a:r>
              <a:rPr lang="en-US" altLang="zh-CN" sz="1400" b="1" dirty="0" smtClean="0"/>
              <a:t>2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2618"/>
            <a:ext cx="4680520" cy="2238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680520" cy="34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3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02618"/>
            <a:ext cx="3816424" cy="4108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限位更改说明二：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/>
              <a:t>限位块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、</a:t>
            </a:r>
            <a:r>
              <a:rPr lang="en-US" altLang="zh-CN" sz="1600" dirty="0"/>
              <a:t>2</a:t>
            </a:r>
            <a:r>
              <a:rPr lang="zh-CN" altLang="en-US" sz="1600" dirty="0" smtClean="0"/>
              <a:t>可选用橡胶块或尼龙块，限位</a:t>
            </a:r>
            <a:r>
              <a:rPr lang="en-US" altLang="zh-CN" sz="1600" dirty="0" smtClean="0"/>
              <a:t>3</a:t>
            </a:r>
            <a:r>
              <a:rPr lang="zh-CN" altLang="en-US" sz="1600" dirty="0"/>
              <a:t>采</a:t>
            </a:r>
            <a:r>
              <a:rPr lang="zh-CN" altLang="en-US" sz="1600" dirty="0" smtClean="0"/>
              <a:t>用压杆限位；</a:t>
            </a:r>
            <a:r>
              <a:rPr lang="zh-CN" altLang="en-US" sz="1400" b="1" dirty="0" smtClean="0"/>
              <a:t>如图</a:t>
            </a:r>
            <a:r>
              <a:rPr lang="en-US" altLang="zh-CN" sz="1400" b="1" dirty="0" smtClean="0"/>
              <a:t>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/>
              <a:t>限位块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、</a:t>
            </a:r>
            <a:r>
              <a:rPr lang="en-US" altLang="zh-CN" sz="1600" dirty="0"/>
              <a:t>2</a:t>
            </a:r>
            <a:r>
              <a:rPr lang="zh-CN" altLang="en-US" sz="1600" dirty="0" smtClean="0"/>
              <a:t>做开槽处理，滑轨入槽，对滑轨</a:t>
            </a:r>
            <a:r>
              <a:rPr lang="en-US" altLang="zh-CN" sz="1600" dirty="0" smtClean="0"/>
              <a:t>Y</a:t>
            </a:r>
            <a:r>
              <a:rPr lang="zh-CN" altLang="en-US" sz="1600" dirty="0" smtClean="0"/>
              <a:t>方向进行限位；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/>
              <a:t>限位块</a:t>
            </a:r>
            <a:r>
              <a:rPr lang="en-US" altLang="zh-CN" sz="1600" dirty="0"/>
              <a:t>1</a:t>
            </a:r>
            <a:r>
              <a:rPr lang="zh-CN" altLang="en-US" sz="1600" dirty="0" smtClean="0"/>
              <a:t>做开孔处理</a:t>
            </a:r>
            <a:r>
              <a:rPr lang="zh-CN" altLang="en-US" sz="1600" dirty="0" smtClean="0">
                <a:solidFill>
                  <a:srgbClr val="FF0000"/>
                </a:solidFill>
              </a:rPr>
              <a:t>（滑轨后定位销进孔）</a:t>
            </a:r>
            <a:r>
              <a:rPr lang="zh-CN" altLang="en-US" sz="1600" dirty="0" smtClean="0"/>
              <a:t>对滑轨</a:t>
            </a:r>
            <a:r>
              <a:rPr lang="en-US" altLang="zh-CN" sz="1600" dirty="0" smtClean="0"/>
              <a:t>X</a:t>
            </a:r>
            <a:r>
              <a:rPr lang="zh-CN" altLang="en-US" sz="1600" dirty="0" smtClean="0"/>
              <a:t>方向进行限位；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 smtClean="0"/>
              <a:t>Z</a:t>
            </a:r>
            <a:r>
              <a:rPr lang="zh-CN" altLang="en-US" sz="1600" dirty="0" smtClean="0"/>
              <a:t>方向对滑轨前端用压杆完成限位，压杆可沿</a:t>
            </a:r>
            <a:r>
              <a:rPr lang="en-US" altLang="zh-CN" sz="1600" dirty="0" smtClean="0"/>
              <a:t>X</a:t>
            </a:r>
            <a:r>
              <a:rPr lang="zh-CN" altLang="en-US" sz="1600" dirty="0" smtClean="0"/>
              <a:t>方向滑动，并用锁销定位。</a:t>
            </a:r>
            <a:r>
              <a:rPr lang="zh-CN" altLang="en-US" sz="1400" b="1" dirty="0" smtClean="0"/>
              <a:t>如图</a:t>
            </a:r>
            <a:r>
              <a:rPr lang="en-US" altLang="zh-CN" sz="1400" b="1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</a:rPr>
              <a:t>注：具体结构可参见数模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。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99992" y="887739"/>
            <a:ext cx="4422950" cy="2901301"/>
            <a:chOff x="4730966" y="887739"/>
            <a:chExt cx="4191976" cy="26253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966" y="887739"/>
              <a:ext cx="3824819" cy="2177353"/>
            </a:xfrm>
            <a:prstGeom prst="rect">
              <a:avLst/>
            </a:prstGeom>
          </p:spPr>
        </p:pic>
        <p:sp>
          <p:nvSpPr>
            <p:cNvPr id="5" name="线形标注 1(带边框和强调线) 4"/>
            <p:cNvSpPr/>
            <p:nvPr/>
          </p:nvSpPr>
          <p:spPr>
            <a:xfrm>
              <a:off x="5675512" y="3184011"/>
              <a:ext cx="758213" cy="329101"/>
            </a:xfrm>
            <a:prstGeom prst="accentBorderCallout1">
              <a:avLst>
                <a:gd name="adj1" fmla="val 18750"/>
                <a:gd name="adj2" fmla="val -8333"/>
                <a:gd name="adj3" fmla="val -214025"/>
                <a:gd name="adj4" fmla="val -14903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</a:rPr>
                <a:t>限位块</a:t>
              </a:r>
              <a:r>
                <a:rPr lang="en-US" altLang="zh-CN" sz="1100" b="1" dirty="0" smtClean="0">
                  <a:solidFill>
                    <a:schemeClr val="tx1"/>
                  </a:solidFill>
                </a:rPr>
                <a:t>1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线形标注 1(带边框和强调线) 6"/>
            <p:cNvSpPr/>
            <p:nvPr/>
          </p:nvSpPr>
          <p:spPr>
            <a:xfrm>
              <a:off x="6950514" y="3171907"/>
              <a:ext cx="758213" cy="329101"/>
            </a:xfrm>
            <a:prstGeom prst="accentBorderCallout1">
              <a:avLst>
                <a:gd name="adj1" fmla="val 18750"/>
                <a:gd name="adj2" fmla="val -8333"/>
                <a:gd name="adj3" fmla="val -159102"/>
                <a:gd name="adj4" fmla="val -1770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</a:rPr>
                <a:t>限位块</a:t>
              </a:r>
              <a:r>
                <a:rPr lang="en-US" altLang="zh-CN" sz="1100" b="1" dirty="0">
                  <a:solidFill>
                    <a:schemeClr val="tx1"/>
                  </a:solidFill>
                </a:rPr>
                <a:t>2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线形标注 1(带边框和强调线) 7"/>
            <p:cNvSpPr/>
            <p:nvPr/>
          </p:nvSpPr>
          <p:spPr>
            <a:xfrm>
              <a:off x="8164729" y="3169741"/>
              <a:ext cx="758213" cy="329101"/>
            </a:xfrm>
            <a:prstGeom prst="accentBorderCallout1">
              <a:avLst>
                <a:gd name="adj1" fmla="val 18750"/>
                <a:gd name="adj2" fmla="val -8333"/>
                <a:gd name="adj3" fmla="val -163862"/>
                <a:gd name="adj4" fmla="val -10923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</a:rPr>
                <a:t>限位</a:t>
              </a:r>
              <a:r>
                <a:rPr lang="en-US" altLang="zh-CN" sz="1100" b="1" dirty="0" smtClean="0">
                  <a:solidFill>
                    <a:schemeClr val="tx1"/>
                  </a:solidFill>
                </a:rPr>
                <a:t>3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4009" y="4155800"/>
            <a:ext cx="3899828" cy="2513559"/>
            <a:chOff x="4351061" y="3717032"/>
            <a:chExt cx="4351061" cy="302015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061" y="3717032"/>
              <a:ext cx="4351061" cy="2496382"/>
            </a:xfrm>
            <a:prstGeom prst="rect">
              <a:avLst/>
            </a:prstGeom>
          </p:spPr>
        </p:pic>
        <p:sp>
          <p:nvSpPr>
            <p:cNvPr id="10" name="线形标注 1(带边框和强调线) 9"/>
            <p:cNvSpPr/>
            <p:nvPr/>
          </p:nvSpPr>
          <p:spPr>
            <a:xfrm>
              <a:off x="6288820" y="6309320"/>
              <a:ext cx="914400" cy="427865"/>
            </a:xfrm>
            <a:prstGeom prst="accentBorderCallout1">
              <a:avLst>
                <a:gd name="adj1" fmla="val 18750"/>
                <a:gd name="adj2" fmla="val -8333"/>
                <a:gd name="adj3" fmla="val -273456"/>
                <a:gd name="adj4" fmla="val 45389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</a:rPr>
                <a:t>锁销孔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43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285720" y="642918"/>
            <a:ext cx="2286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零件分析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54600" y="5072075"/>
            <a:ext cx="15240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物流方式：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2054801" y="5072074"/>
            <a:ext cx="2286000" cy="319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起始地点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  株洲光华荣昌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 flipV="1">
            <a:off x="3031979" y="5373217"/>
            <a:ext cx="1207622" cy="3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AutoShape 46"/>
          <p:cNvSpPr>
            <a:spLocks noChangeArrowheads="1"/>
          </p:cNvSpPr>
          <p:nvPr/>
        </p:nvSpPr>
        <p:spPr bwMode="auto">
          <a:xfrm>
            <a:off x="4874200" y="5148273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5929322" y="5085185"/>
            <a:ext cx="2928958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终止地点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: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株洲北汽二工厂</a:t>
            </a:r>
            <a:endParaRPr lang="zh-CN" altLang="en-US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 flipV="1">
            <a:off x="7007799" y="5373217"/>
            <a:ext cx="1287056" cy="3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85346"/>
              </p:ext>
            </p:extLst>
          </p:nvPr>
        </p:nvGraphicFramePr>
        <p:xfrm>
          <a:off x="2643174" y="5572140"/>
          <a:ext cx="3165760" cy="857256"/>
        </p:xfrm>
        <a:graphic>
          <a:graphicData uri="http://schemas.openxmlformats.org/drawingml/2006/table">
            <a:tbl>
              <a:tblPr/>
              <a:tblGrid>
                <a:gridCol w="1130153"/>
                <a:gridCol w="2035607"/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运输路线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: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L="3757" marR="3757" marT="3757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供应商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→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北汽株洲分公司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L="3757" marR="3757" marT="375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运输距离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: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L="3757" marR="3757" marT="3757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5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公里</a:t>
                      </a:r>
                    </a:p>
                  </a:txBody>
                  <a:tcPr marL="3757" marR="3757" marT="375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运输方式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: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Arial" charset="0"/>
                      </a:endParaRPr>
                    </a:p>
                  </a:txBody>
                  <a:tcPr marL="3757" marR="3757" marT="3757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Arial" charset="0"/>
                        </a:rPr>
                        <a:t>卡车</a:t>
                      </a:r>
                    </a:p>
                  </a:txBody>
                  <a:tcPr marL="3757" marR="3757" marT="375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482893" y="801228"/>
            <a:ext cx="8338987" cy="1331628"/>
            <a:chOff x="482893" y="690638"/>
            <a:chExt cx="8338987" cy="1331628"/>
          </a:xfrm>
        </p:grpSpPr>
        <p:sp>
          <p:nvSpPr>
            <p:cNvPr id="11267" name="Text Box 15"/>
            <p:cNvSpPr txBox="1">
              <a:spLocks noChangeArrowheads="1"/>
            </p:cNvSpPr>
            <p:nvPr/>
          </p:nvSpPr>
          <p:spPr bwMode="auto">
            <a:xfrm>
              <a:off x="3450793" y="1285861"/>
              <a:ext cx="259080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材料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:   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      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ASSY</a:t>
              </a:r>
              <a:endPara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68" name="Line 16"/>
            <p:cNvSpPr>
              <a:spLocks noChangeShapeType="1"/>
            </p:cNvSpPr>
            <p:nvPr/>
          </p:nvSpPr>
          <p:spPr bwMode="auto">
            <a:xfrm>
              <a:off x="4374140" y="157161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71" name="Text Box 19"/>
            <p:cNvSpPr txBox="1">
              <a:spLocks noChangeArrowheads="1"/>
            </p:cNvSpPr>
            <p:nvPr/>
          </p:nvSpPr>
          <p:spPr bwMode="auto">
            <a:xfrm>
              <a:off x="482893" y="1285861"/>
              <a:ext cx="3231713" cy="319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尺寸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: 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835*538*1020(mm)</a:t>
              </a:r>
            </a:p>
          </p:txBody>
        </p:sp>
        <p:sp>
          <p:nvSpPr>
            <p:cNvPr id="11272" name="Text Box 20"/>
            <p:cNvSpPr txBox="1">
              <a:spLocks noChangeArrowheads="1"/>
            </p:cNvSpPr>
            <p:nvPr/>
          </p:nvSpPr>
          <p:spPr bwMode="auto">
            <a:xfrm>
              <a:off x="6154880" y="1285861"/>
              <a:ext cx="2667000" cy="319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重量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: 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17.07(kg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482893" y="928671"/>
              <a:ext cx="323171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零件名称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: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450793" y="928671"/>
              <a:ext cx="323171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零件号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: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482893" y="1714489"/>
              <a:ext cx="525780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u"/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零件照片：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1604099" y="121442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4374140" y="121442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6814413" y="157161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1208379" y="1571612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Text Box 19"/>
            <p:cNvSpPr txBox="1">
              <a:spLocks noChangeArrowheads="1"/>
            </p:cNvSpPr>
            <p:nvPr/>
          </p:nvSpPr>
          <p:spPr bwMode="auto">
            <a:xfrm>
              <a:off x="1736006" y="928671"/>
              <a:ext cx="164883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前排座椅总成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-</a:t>
              </a:r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右</a:t>
              </a:r>
              <a:endPara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4374140" y="690638"/>
              <a:ext cx="442435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A00082333_IG44_RC 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/ 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A00093315_IG44_RC </a:t>
              </a:r>
              <a:r>
                <a:rPr lang="en-US" altLang="zh-CN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/ A00082337_IG44_RC / A00093882_IJ35_RC</a:t>
              </a:r>
              <a:endPara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6" b="98063" l="11784" r="90395">
                        <a14:foregroundMark x1="31719" y1="61864" x2="30670" y2="66102"/>
                        <a14:foregroundMark x1="26796" y1="84322" x2="28733" y2="87651"/>
                        <a14:foregroundMark x1="26796" y1="84806" x2="30024" y2="67252"/>
                        <a14:foregroundMark x1="40113" y1="94673" x2="60210" y2="94976"/>
                        <a14:foregroundMark x1="37369" y1="93402" x2="39952" y2="94673"/>
                        <a14:foregroundMark x1="33534" y1="66566" x2="34739" y2="58133"/>
                        <a14:backgroundMark x1="70944" y1="16102" x2="69007" y2="10654"/>
                        <a14:backgroundMark x1="72639" y1="19007" x2="65133" y2="6053"/>
                        <a14:backgroundMark x1="65133" y1="6053" x2="65133" y2="6053"/>
                        <a14:backgroundMark x1="59161" y1="93220" x2="59161" y2="93220"/>
                        <a14:backgroundMark x1="52381" y1="93220" x2="42454" y2="93220"/>
                        <a14:backgroundMark x1="42454" y1="93220" x2="42454" y2="93220"/>
                        <a14:backgroundMark x1="66747" y1="92433" x2="66747" y2="92433"/>
                        <a14:backgroundMark x1="66102" y1="92615" x2="65537" y2="93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699" y="1998127"/>
            <a:ext cx="2261287" cy="301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214282" y="642918"/>
            <a:ext cx="3276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整体方案描述</a:t>
            </a:r>
          </a:p>
        </p:txBody>
      </p:sp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219079" y="1124744"/>
            <a:ext cx="4928985" cy="4693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工装车外尺寸：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1894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*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900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*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1450mm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立柱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规格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40X40X2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方管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放置层数：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包装数量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辆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是否翻工装：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是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 是否需要捆扎： 是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9.6m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卡车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集装箱中的摆放说明：可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放置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辆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工装车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副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驾座椅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包装整体方案介绍说明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①包装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存储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方式采用正驾与副驾分开放置，每层放置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个座椅，装载两层 ；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                                                              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②整椅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带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头枕后放置在工装车上；                                                                  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③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基于现有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301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前排整椅工装车进行改造，增加对滑轨的限位，避免座椅从工装车掉落的风险。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917584"/>
            <a:ext cx="3384376" cy="258456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3"/>
            <a:ext cx="3384376" cy="303114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004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3168352" cy="3462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限位更改说明一：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/>
              <a:t>C40D</a:t>
            </a:r>
            <a:r>
              <a:rPr lang="zh-CN" altLang="en-US" sz="1600" dirty="0"/>
              <a:t>滑轨内侧间距</a:t>
            </a:r>
            <a:r>
              <a:rPr lang="en-US" altLang="zh-CN" sz="1600" dirty="0"/>
              <a:t>390mm</a:t>
            </a:r>
            <a:r>
              <a:rPr lang="zh-CN" altLang="en-US" sz="1600" dirty="0"/>
              <a:t>，外侧间距</a:t>
            </a:r>
            <a:r>
              <a:rPr lang="en-US" altLang="zh-CN" sz="1600" dirty="0"/>
              <a:t>483mm</a:t>
            </a:r>
            <a:r>
              <a:rPr lang="zh-CN" altLang="en-US" sz="1600" dirty="0"/>
              <a:t>，</a:t>
            </a:r>
            <a:r>
              <a:rPr lang="zh-CN" altLang="en-US" sz="1400" b="1" dirty="0" smtClean="0"/>
              <a:t>如图</a:t>
            </a:r>
            <a:r>
              <a:rPr lang="en-US" altLang="zh-CN" sz="1400" b="1" dirty="0" smtClean="0"/>
              <a:t>1</a:t>
            </a:r>
            <a:r>
              <a:rPr lang="zh-CN" altLang="en-US" sz="1600" dirty="0"/>
              <a:t>；株洲现有工装车无法满足</a:t>
            </a:r>
            <a:r>
              <a:rPr lang="en-US" altLang="zh-CN" sz="1600" dirty="0"/>
              <a:t>C40D</a:t>
            </a:r>
            <a:r>
              <a:rPr lang="zh-CN" altLang="en-US" sz="1600" dirty="0"/>
              <a:t>座椅的装运</a:t>
            </a:r>
            <a:r>
              <a:rPr lang="zh-CN" altLang="en-US" sz="1600" dirty="0" smtClean="0"/>
              <a:t>；</a:t>
            </a:r>
            <a:endParaRPr lang="en-US" altLang="zh-CN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/>
              <a:t>新工装改造需要对座椅</a:t>
            </a:r>
            <a:r>
              <a:rPr lang="en-US" altLang="zh-CN" sz="1600" dirty="0"/>
              <a:t>X</a:t>
            </a:r>
            <a:r>
              <a:rPr lang="zh-CN" altLang="en-US" sz="1600" dirty="0"/>
              <a:t>、</a:t>
            </a:r>
            <a:r>
              <a:rPr lang="en-US" altLang="zh-CN" sz="1600" dirty="0"/>
              <a:t>Y</a:t>
            </a:r>
            <a:r>
              <a:rPr lang="zh-CN" altLang="en-US" sz="1600" dirty="0"/>
              <a:t>、</a:t>
            </a:r>
            <a:r>
              <a:rPr lang="en-US" altLang="zh-CN" sz="1600" dirty="0"/>
              <a:t>Z</a:t>
            </a:r>
            <a:r>
              <a:rPr lang="zh-CN" altLang="en-US" sz="1600" dirty="0"/>
              <a:t>三个方向进行限位</a:t>
            </a:r>
            <a:r>
              <a:rPr lang="zh-CN" altLang="en-US" sz="1600" dirty="0" smtClean="0"/>
              <a:t>，改造方案对标大世公司成品工装车。效果图</a:t>
            </a:r>
            <a:r>
              <a:rPr lang="zh-CN" altLang="en-US" sz="1400" b="1" dirty="0" smtClean="0"/>
              <a:t>如图</a:t>
            </a:r>
            <a:r>
              <a:rPr lang="en-US" altLang="zh-CN" sz="1400" b="1" dirty="0" smtClean="0"/>
              <a:t>2</a:t>
            </a:r>
            <a:r>
              <a:rPr lang="zh-CN" altLang="en-US" sz="1600" dirty="0" smtClean="0"/>
              <a:t>：</a:t>
            </a:r>
            <a:endParaRPr lang="en-US" altLang="zh-CN" sz="1600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2618"/>
            <a:ext cx="4366780" cy="2238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680520" cy="340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0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02618"/>
            <a:ext cx="3816424" cy="4108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限位更改说明二：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/>
              <a:t>限位块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、</a:t>
            </a:r>
            <a:r>
              <a:rPr lang="en-US" altLang="zh-CN" sz="1600" dirty="0"/>
              <a:t>2</a:t>
            </a:r>
            <a:r>
              <a:rPr lang="zh-CN" altLang="en-US" sz="1600" dirty="0" smtClean="0"/>
              <a:t>可选用橡胶块或尼龙块，限位</a:t>
            </a:r>
            <a:r>
              <a:rPr lang="en-US" altLang="zh-CN" sz="1600" dirty="0" smtClean="0"/>
              <a:t>3</a:t>
            </a:r>
            <a:r>
              <a:rPr lang="zh-CN" altLang="en-US" sz="1600" dirty="0"/>
              <a:t>采</a:t>
            </a:r>
            <a:r>
              <a:rPr lang="zh-CN" altLang="en-US" sz="1600" dirty="0" smtClean="0"/>
              <a:t>用压杆限位；</a:t>
            </a:r>
            <a:r>
              <a:rPr lang="zh-CN" altLang="en-US" sz="1400" b="1" dirty="0" smtClean="0"/>
              <a:t>如图</a:t>
            </a:r>
            <a:r>
              <a:rPr lang="en-US" altLang="zh-CN" sz="1400" b="1" dirty="0" smtClean="0"/>
              <a:t>1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/>
              <a:t>限位块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、</a:t>
            </a:r>
            <a:r>
              <a:rPr lang="en-US" altLang="zh-CN" sz="1600" dirty="0"/>
              <a:t>2</a:t>
            </a:r>
            <a:r>
              <a:rPr lang="zh-CN" altLang="en-US" sz="1600" dirty="0" smtClean="0"/>
              <a:t>做开槽处理，滑轨入槽，对滑轨</a:t>
            </a:r>
            <a:r>
              <a:rPr lang="en-US" altLang="zh-CN" sz="1600" dirty="0" smtClean="0"/>
              <a:t>Y</a:t>
            </a:r>
            <a:r>
              <a:rPr lang="zh-CN" altLang="en-US" sz="1600" dirty="0" smtClean="0"/>
              <a:t>方向进行限位；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/>
              <a:t>限位块</a:t>
            </a:r>
            <a:r>
              <a:rPr lang="en-US" altLang="zh-CN" sz="1600" dirty="0"/>
              <a:t>1</a:t>
            </a:r>
            <a:r>
              <a:rPr lang="zh-CN" altLang="en-US" sz="1600" dirty="0" smtClean="0"/>
              <a:t>做开孔处理</a:t>
            </a:r>
            <a:r>
              <a:rPr lang="zh-CN" altLang="en-US" sz="1600" dirty="0" smtClean="0">
                <a:solidFill>
                  <a:srgbClr val="FF0000"/>
                </a:solidFill>
              </a:rPr>
              <a:t>（滑轨后定位销进孔）</a:t>
            </a:r>
            <a:r>
              <a:rPr lang="zh-CN" altLang="en-US" sz="1600" dirty="0" smtClean="0"/>
              <a:t>对滑轨</a:t>
            </a:r>
            <a:r>
              <a:rPr lang="en-US" altLang="zh-CN" sz="1600" dirty="0" smtClean="0"/>
              <a:t>X</a:t>
            </a:r>
            <a:r>
              <a:rPr lang="zh-CN" altLang="en-US" sz="1600" dirty="0" smtClean="0"/>
              <a:t>方向进行限位；</a:t>
            </a:r>
            <a:endParaRPr lang="en-US" altLang="zh-CN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 smtClean="0"/>
              <a:t>Z</a:t>
            </a:r>
            <a:r>
              <a:rPr lang="zh-CN" altLang="en-US" sz="1600" dirty="0" smtClean="0"/>
              <a:t>方向对滑轨前端用压杆完成限位，压杆可沿</a:t>
            </a:r>
            <a:r>
              <a:rPr lang="en-US" altLang="zh-CN" sz="1600" dirty="0" smtClean="0"/>
              <a:t>X</a:t>
            </a:r>
            <a:r>
              <a:rPr lang="zh-CN" altLang="en-US" sz="1600" dirty="0" smtClean="0"/>
              <a:t>方向滑动，并用锁销定位。</a:t>
            </a:r>
            <a:r>
              <a:rPr lang="zh-CN" altLang="en-US" sz="1400" b="1" dirty="0" smtClean="0"/>
              <a:t>如图</a:t>
            </a:r>
            <a:r>
              <a:rPr lang="en-US" altLang="zh-CN" sz="1400" b="1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注：具体结构可参见数模。</a:t>
            </a:r>
            <a:endParaRPr lang="en-US" altLang="zh-CN" sz="1400" b="1" dirty="0" smtClean="0">
              <a:solidFill>
                <a:srgbClr val="FF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99992" y="887739"/>
            <a:ext cx="4422950" cy="2901301"/>
            <a:chOff x="4730966" y="887739"/>
            <a:chExt cx="4191976" cy="26253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966" y="887739"/>
              <a:ext cx="3824819" cy="2177353"/>
            </a:xfrm>
            <a:prstGeom prst="rect">
              <a:avLst/>
            </a:prstGeom>
          </p:spPr>
        </p:pic>
        <p:sp>
          <p:nvSpPr>
            <p:cNvPr id="5" name="线形标注 1(带边框和强调线) 4"/>
            <p:cNvSpPr/>
            <p:nvPr/>
          </p:nvSpPr>
          <p:spPr>
            <a:xfrm>
              <a:off x="5675512" y="3184011"/>
              <a:ext cx="758213" cy="329101"/>
            </a:xfrm>
            <a:prstGeom prst="accentBorderCallout1">
              <a:avLst>
                <a:gd name="adj1" fmla="val 18750"/>
                <a:gd name="adj2" fmla="val -8333"/>
                <a:gd name="adj3" fmla="val -214025"/>
                <a:gd name="adj4" fmla="val -14903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</a:rPr>
                <a:t>限位块</a:t>
              </a:r>
              <a:r>
                <a:rPr lang="en-US" altLang="zh-CN" sz="1100" b="1" dirty="0" smtClean="0">
                  <a:solidFill>
                    <a:schemeClr val="tx1"/>
                  </a:solidFill>
                </a:rPr>
                <a:t>1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线形标注 1(带边框和强调线) 6"/>
            <p:cNvSpPr/>
            <p:nvPr/>
          </p:nvSpPr>
          <p:spPr>
            <a:xfrm>
              <a:off x="6950514" y="3171907"/>
              <a:ext cx="758213" cy="329101"/>
            </a:xfrm>
            <a:prstGeom prst="accentBorderCallout1">
              <a:avLst>
                <a:gd name="adj1" fmla="val 18750"/>
                <a:gd name="adj2" fmla="val -8333"/>
                <a:gd name="adj3" fmla="val -159102"/>
                <a:gd name="adj4" fmla="val -1770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</a:rPr>
                <a:t>限位块</a:t>
              </a:r>
              <a:r>
                <a:rPr lang="en-US" altLang="zh-CN" sz="1100" b="1" dirty="0">
                  <a:solidFill>
                    <a:schemeClr val="tx1"/>
                  </a:solidFill>
                </a:rPr>
                <a:t>2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线形标注 1(带边框和强调线) 7"/>
            <p:cNvSpPr/>
            <p:nvPr/>
          </p:nvSpPr>
          <p:spPr>
            <a:xfrm>
              <a:off x="8164729" y="3169741"/>
              <a:ext cx="758213" cy="329101"/>
            </a:xfrm>
            <a:prstGeom prst="accentBorderCallout1">
              <a:avLst>
                <a:gd name="adj1" fmla="val 18750"/>
                <a:gd name="adj2" fmla="val -8333"/>
                <a:gd name="adj3" fmla="val -163862"/>
                <a:gd name="adj4" fmla="val -10923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</a:rPr>
                <a:t>限位</a:t>
              </a:r>
              <a:r>
                <a:rPr lang="en-US" altLang="zh-CN" sz="1100" b="1" dirty="0" smtClean="0">
                  <a:solidFill>
                    <a:schemeClr val="tx1"/>
                  </a:solidFill>
                </a:rPr>
                <a:t>3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4009" y="4155800"/>
            <a:ext cx="3899828" cy="2513559"/>
            <a:chOff x="4351061" y="3717032"/>
            <a:chExt cx="4351061" cy="302015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061" y="3717032"/>
              <a:ext cx="4351061" cy="2496382"/>
            </a:xfrm>
            <a:prstGeom prst="rect">
              <a:avLst/>
            </a:prstGeom>
          </p:spPr>
        </p:pic>
        <p:sp>
          <p:nvSpPr>
            <p:cNvPr id="10" name="线形标注 1(带边框和强调线) 9"/>
            <p:cNvSpPr/>
            <p:nvPr/>
          </p:nvSpPr>
          <p:spPr>
            <a:xfrm>
              <a:off x="6288820" y="6309320"/>
              <a:ext cx="914400" cy="427865"/>
            </a:xfrm>
            <a:prstGeom prst="accentBorderCallout1">
              <a:avLst>
                <a:gd name="adj1" fmla="val 18750"/>
                <a:gd name="adj2" fmla="val -8333"/>
                <a:gd name="adj3" fmla="val -273456"/>
                <a:gd name="adj4" fmla="val 45389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tx1"/>
                  </a:solidFill>
                </a:rPr>
                <a:t>锁销孔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73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2076</TotalTime>
  <Words>831</Words>
  <Application>Microsoft Office PowerPoint</Application>
  <PresentationFormat>全屏显示(4:3)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冯敬乾</cp:lastModifiedBy>
  <cp:revision>453</cp:revision>
  <dcterms:created xsi:type="dcterms:W3CDTF">2016-12-28T01:15:00Z</dcterms:created>
  <dcterms:modified xsi:type="dcterms:W3CDTF">2020-03-10T01:36:54Z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