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438" r:id="rId3"/>
    <p:sldId id="465" r:id="rId5"/>
    <p:sldId id="455" r:id="rId6"/>
    <p:sldId id="454" r:id="rId7"/>
    <p:sldId id="460" r:id="rId8"/>
    <p:sldId id="461" r:id="rId9"/>
    <p:sldId id="456" r:id="rId10"/>
    <p:sldId id="458" r:id="rId11"/>
    <p:sldId id="459" r:id="rId12"/>
  </p:sldIdLst>
  <p:sldSz cx="9906000" cy="6858000" type="A4"/>
  <p:notesSz cx="6834505" cy="9979025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1" kern="1200">
        <a:solidFill>
          <a:srgbClr val="FFFF00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杨震" initials="U" lastIdx="10" clrIdx="0"/>
  <p:cmAuthor id="2" name="Administrator" initials="A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66FF33"/>
    <a:srgbClr val="9999FF"/>
    <a:srgbClr val="9966FF"/>
    <a:srgbClr val="99FF33"/>
    <a:srgbClr val="FFFF66"/>
    <a:srgbClr val="FFCCFF"/>
    <a:srgbClr val="107BFC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450"/>
    <p:restoredTop sz="92289"/>
  </p:normalViewPr>
  <p:slideViewPr>
    <p:cSldViewPr snapToGrid="0" showGuides="1">
      <p:cViewPr>
        <p:scale>
          <a:sx n="100" d="100"/>
          <a:sy n="100" d="100"/>
        </p:scale>
        <p:origin x="-732" y="498"/>
      </p:cViewPr>
      <p:guideLst>
        <p:guide orient="horz" pos="2204"/>
        <p:guide pos="303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t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70325" y="0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t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3076" name="Rectangle 4"/>
          <p:cNvSpPr>
            <a:spLocks noGrp="1" noRot="1" noChangeAspect="1" noTextEdit="1"/>
          </p:cNvSpPr>
          <p:nvPr>
            <p:ph type="sldImg"/>
          </p:nvPr>
        </p:nvSpPr>
        <p:spPr>
          <a:xfrm>
            <a:off x="715963" y="749300"/>
            <a:ext cx="5403850" cy="3741738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3077" name="Rectangle 5"/>
          <p:cNvSpPr>
            <a:spLocks noGrp="1"/>
          </p:cNvSpPr>
          <p:nvPr>
            <p:ph type="body" sz="quarter"/>
          </p:nvPr>
        </p:nvSpPr>
        <p:spPr>
          <a:xfrm>
            <a:off x="684213" y="4740275"/>
            <a:ext cx="5465762" cy="44894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911" tIns="45956" rIns="91911" bIns="45956" anchor="t"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b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70325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911" tIns="45956" rIns="91911" bIns="45956" numCol="1" anchor="b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fld id="{B3B5CDC6-FB3F-498F-9546-9FA8650BD285}" type="slidenum">
              <a:rPr lang="en-US" altLang="zh-CN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6386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CN" altLang="en-US" smtClean="0"/>
          </a:p>
        </p:txBody>
      </p:sp>
      <p:sp>
        <p:nvSpPr>
          <p:cNvPr id="16387" name="灯片编号占位符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08FD37-DDEA-4B75-AE39-457562710DD9}" type="slidenum">
              <a:rPr lang="en-US" altLang="zh-CN" smtClean="0"/>
            </a:fld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themeOverride" Target="../theme/themeOverride1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pattFill prst="lt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图片 6" descr="桌面副本蓝色副本1.jp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38688" y="0"/>
            <a:ext cx="5167312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图片 7" descr="4.jp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357438"/>
            <a:ext cx="8431213" cy="603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2" name="图片 10" descr="横条.jp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2417763"/>
            <a:ext cx="5497513" cy="904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图片 1" descr="荣昌标副本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3130550" cy="615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539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742950" y="990600"/>
            <a:ext cx="8420100" cy="1371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>
              <a:defRPr sz="3000"/>
            </a:lvl1pPr>
          </a:lstStyle>
          <a:p>
            <a:pPr fontAlgn="base"/>
            <a:r>
              <a:rPr lang="zh-CN" altLang="en-US" strike="noStrike" noProof="1" dirty="0"/>
              <a:t>单击此处编辑母版标题样式</a:t>
            </a:r>
            <a:endParaRPr lang="zh-CN" altLang="en-US" strike="noStrike" noProof="1" dirty="0"/>
          </a:p>
        </p:txBody>
      </p:sp>
      <p:sp>
        <p:nvSpPr>
          <p:cNvPr id="315395" name="Rectangle 3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595413" y="3357562"/>
            <a:ext cx="7594600" cy="16002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marL="0" indent="0">
              <a:buFont typeface="Wingdings" panose="05000000000000000000" pitchFamily="2" charset="2"/>
              <a:buNone/>
              <a:defRPr sz="1900"/>
            </a:lvl1pPr>
          </a:lstStyle>
          <a:p>
            <a:pPr fontAlgn="base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8853488" y="0"/>
            <a:ext cx="1052513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l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84550" y="6248400"/>
            <a:ext cx="31369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endParaRPr lang="en-US" altLang="zh-CN" strike="noStrike" noProof="1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99300" y="6248400"/>
            <a:ext cx="206375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 b="0">
                <a:solidFill>
                  <a:schemeClr val="tx1"/>
                </a:solidFill>
                <a:latin typeface="+mn-lt"/>
                <a:ea typeface="宋体" panose="02010600030101010101" pitchFamily="2" charset="-122"/>
              </a:defRPr>
            </a:lvl1pPr>
          </a:lstStyle>
          <a:p>
            <a:pPr fontAlgn="base">
              <a:defRPr/>
            </a:pPr>
            <a:fld id="{5784BFCE-3A2C-4373-9097-847ECAC4BEE8}" type="slidenum">
              <a:rPr lang="en-US" altLang="zh-CN" strike="noStrike" noProof="1">
                <a:latin typeface="+mn-lt"/>
                <a:ea typeface="宋体" panose="02010600030101010101" pitchFamily="2" charset="-122"/>
                <a:cs typeface="+mn-cs"/>
              </a:rPr>
            </a:fld>
            <a:endParaRPr lang="en-US" altLang="zh-CN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2638" y="4406901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2638" y="2906714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29200" y="1600201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73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73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73500" y="273051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1512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41512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 fontAlgn="base"/>
            <a:endParaRPr lang="zh-CN" altLang="en-US" strike="noStrike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41512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jpeg"/><Relationship Id="rId15" Type="http://schemas.openxmlformats.org/officeDocument/2006/relationships/image" Target="../media/image5.jpeg"/><Relationship Id="rId14" Type="http://schemas.openxmlformats.org/officeDocument/2006/relationships/image" Target="../media/image3.jpe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3" descr="横条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22300"/>
            <a:ext cx="9906000" cy="53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TextBox 5"/>
          <p:cNvSpPr txBox="1"/>
          <p:nvPr/>
        </p:nvSpPr>
        <p:spPr>
          <a:xfrm>
            <a:off x="7431088" y="303213"/>
            <a:ext cx="2474912" cy="3190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lvl="0" indent="0" algn="ctr"/>
            <a:r>
              <a:rPr lang="zh-CN" altLang="en-US" sz="14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诚信赢得天下   科技成就未来</a:t>
            </a:r>
            <a:endParaRPr lang="zh-CN" altLang="en-US" sz="14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1028" name="图片 7" descr="海阔天空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66750"/>
            <a:ext cx="9906000" cy="6191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9" name="图片 1" descr="荣昌标副本"/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0" y="22225"/>
            <a:ext cx="3282950" cy="60007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Verdana" panose="020B0604030504040204" pitchFamily="34" charset="0"/>
          <a:ea typeface="宋体" panose="02010600030101010101" pitchFamily="2" charset="-122"/>
        </a:defRPr>
      </a:lvl9pPr>
    </p:titleStyle>
    <p:bodyStyle>
      <a:lvl1pPr marL="469900" indent="-469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908050" indent="-4368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2pPr>
      <a:lvl3pPr marL="1304925" indent="-39560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o"/>
        <a:defRPr sz="2000">
          <a:solidFill>
            <a:schemeClr val="tx1"/>
          </a:solidFill>
          <a:latin typeface="+mn-lt"/>
          <a:ea typeface="+mn-ea"/>
        </a:defRPr>
      </a:lvl3pPr>
      <a:lvl4pPr marL="1694180" indent="-3873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94230" indent="-398780" algn="l" rtl="0" eaLnBrk="0" fontAlgn="base" hangingPunct="0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5514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30086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4658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923030" indent="-398780" algn="l" rtl="0" fontAlgn="base">
        <a:spcBef>
          <a:spcPct val="25000"/>
        </a:spcBef>
        <a:spcAft>
          <a:spcPct val="0"/>
        </a:spcAft>
        <a:buClr>
          <a:schemeClr val="accent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7.jpeg"/><Relationship Id="rId1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715135" y="2493645"/>
            <a:ext cx="6475730" cy="70675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ctr"/>
            <a:r>
              <a:rPr lang="en-US" altLang="zh-CN"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altLang="en-US" sz="4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靠背饰板试制问题</a:t>
            </a:r>
            <a:endParaRPr lang="zh-CN" altLang="en-US" sz="4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02885" y="4265295"/>
            <a:ext cx="2804795" cy="8299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lang="zh-CN" altLang="en-US" sz="24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编制：刘长桥                                  日期：</a:t>
            </a:r>
            <a:r>
              <a:rPr lang="en-US" altLang="zh-CN" sz="24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2020.3.14</a:t>
            </a:r>
            <a:endParaRPr lang="en-US" altLang="zh-CN" sz="24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/>
        </p:nvGraphicFramePr>
        <p:xfrm>
          <a:off x="716915" y="1225550"/>
          <a:ext cx="8413999" cy="52374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709930"/>
                <a:gridCol w="2190750"/>
                <a:gridCol w="1066414"/>
                <a:gridCol w="1729740"/>
                <a:gridCol w="883285"/>
                <a:gridCol w="1007745"/>
                <a:gridCol w="826135"/>
              </a:tblGrid>
              <a:tr h="4876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500" b="1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序号</a:t>
                      </a:r>
                      <a:endParaRPr lang="zh-CN" altLang="en-US" sz="1500" b="1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500" b="1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试模问题</a:t>
                      </a:r>
                      <a:endParaRPr lang="zh-CN" altLang="en-US" sz="1500" b="1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500" b="1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反馈时间</a:t>
                      </a:r>
                      <a:endParaRPr lang="zh-CN" altLang="en-US" sz="1500" b="1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500" b="1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纠正措施</a:t>
                      </a:r>
                      <a:endParaRPr lang="zh-CN" altLang="en-US" sz="1500" b="1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500" b="1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进度</a:t>
                      </a:r>
                      <a:endParaRPr lang="zh-CN" altLang="en-US" sz="1500" b="1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500" b="1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完成时间</a:t>
                      </a:r>
                      <a:endParaRPr lang="zh-CN" altLang="en-US" sz="1500" b="1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500" b="1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备注</a:t>
                      </a:r>
                      <a:endParaRPr lang="zh-CN" altLang="en-US" sz="1500" b="1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1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产品披缝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2019.8.7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返厂或外委维修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无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邮件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装配孔封胶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2019.8.7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返厂或外委维修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无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邮件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3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产品困气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2019.8.7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返厂或外委维修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无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邮件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4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拉带臂处变形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2019.8.7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2020.3.29</a:t>
                      </a: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日黄骅巨大大顶块增加运水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增加运水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待试模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5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大顶芯取活易划伤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2019.8.7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返厂或外委维修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无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邮件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6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 dirty="0">
                          <a:solidFill>
                            <a:schemeClr val="tx1"/>
                          </a:solidFill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上固定板中间塌陷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2019.9.2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外委维修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完成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2019.9.10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邮件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7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 b="0" dirty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顶针卡滞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2020.1.5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返厂或外委维修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无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——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邮件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  <a:tr h="5937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8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l">
                        <a:buNone/>
                      </a:pPr>
                      <a:r>
                        <a:rPr lang="zh-CN" altLang="en-US" sz="1400" b="0" dirty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皮纹拉伤</a:t>
                      </a:r>
                      <a:endParaRPr lang="zh-CN" altLang="en-US" sz="1400" b="0" dirty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  <a:sym typeface="+mn-ea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2020.3.14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返厂或外委维修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无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140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  <a:sym typeface="+mn-ea"/>
                        </a:rPr>
                        <a:t>——</a:t>
                      </a:r>
                      <a:endParaRPr lang="en-US" altLang="zh-CN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1400" b="0">
                          <a:solidFill>
                            <a:schemeClr val="tx1"/>
                          </a:solidFill>
                          <a:effectLst/>
                          <a:latin typeface="微软雅黑" panose="020B0503020204020204" charset="-122"/>
                          <a:ea typeface="微软雅黑" panose="020B0503020204020204" charset="-122"/>
                        </a:rPr>
                        <a:t>微信</a:t>
                      </a:r>
                      <a:endParaRPr lang="zh-CN" altLang="en-US" sz="1400" b="0">
                        <a:solidFill>
                          <a:schemeClr val="tx1"/>
                        </a:solidFill>
                        <a:effectLst/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anchor="ctr" anchorCtr="0">
                    <a:solidFill>
                      <a:srgbClr val="227FE8">
                        <a:alpha val="7000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446722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主驾</a:t>
            </a:r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8.05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日试模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864870" y="5643245"/>
            <a:ext cx="6657975" cy="84328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①产品披缝严重；②大活芯取件困难易划伤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纠正措施：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7" name="图片 6" descr="345a28063a4f50e58bb2619f045c010"/>
          <p:cNvPicPr>
            <a:picLocks noChangeAspect="1"/>
          </p:cNvPicPr>
          <p:nvPr/>
        </p:nvPicPr>
        <p:blipFill>
          <a:blip r:embed="rId1"/>
          <a:srcRect r="10368"/>
          <a:stretch>
            <a:fillRect/>
          </a:stretch>
        </p:blipFill>
        <p:spPr>
          <a:xfrm>
            <a:off x="864870" y="1334135"/>
            <a:ext cx="2697480" cy="4207510"/>
          </a:xfrm>
          <a:prstGeom prst="rect">
            <a:avLst/>
          </a:prstGeom>
        </p:spPr>
      </p:pic>
      <p:pic>
        <p:nvPicPr>
          <p:cNvPr id="8" name="图片 7" descr="ced7dd4ccc934c0fbaa651d9dfd5767"/>
          <p:cNvPicPr>
            <a:picLocks noChangeAspect="1"/>
          </p:cNvPicPr>
          <p:nvPr/>
        </p:nvPicPr>
        <p:blipFill>
          <a:blip r:embed="rId2"/>
          <a:srcRect b="12295"/>
          <a:stretch>
            <a:fillRect/>
          </a:stretch>
        </p:blipFill>
        <p:spPr>
          <a:xfrm rot="16200000">
            <a:off x="2849245" y="2153285"/>
            <a:ext cx="4208145" cy="2570480"/>
          </a:xfrm>
          <a:prstGeom prst="rect">
            <a:avLst/>
          </a:prstGeom>
        </p:spPr>
      </p:pic>
      <p:pic>
        <p:nvPicPr>
          <p:cNvPr id="9" name="图片 8" descr="be7817746eb32373e3746825f07b10b"/>
          <p:cNvPicPr>
            <a:picLocks noChangeAspect="1"/>
          </p:cNvPicPr>
          <p:nvPr/>
        </p:nvPicPr>
        <p:blipFill>
          <a:blip r:embed="rId3"/>
          <a:srcRect l="2740" t="5740" r="6067" b="9132"/>
          <a:stretch>
            <a:fillRect/>
          </a:stretch>
        </p:blipFill>
        <p:spPr>
          <a:xfrm rot="5400000">
            <a:off x="5589905" y="2077720"/>
            <a:ext cx="4208145" cy="27209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444563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副驾</a:t>
            </a:r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8.05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日试模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" name="图片 1" descr="60f924e9f70fc1555d5e9dc972f0f32"/>
          <p:cNvPicPr>
            <a:picLocks noChangeAspect="1"/>
          </p:cNvPicPr>
          <p:nvPr/>
        </p:nvPicPr>
        <p:blipFill>
          <a:blip r:embed="rId1"/>
          <a:srcRect l="26404" t="29343" r="10563" b="13945"/>
          <a:stretch>
            <a:fillRect/>
          </a:stretch>
        </p:blipFill>
        <p:spPr>
          <a:xfrm rot="5400000">
            <a:off x="212725" y="2044700"/>
            <a:ext cx="4141470" cy="2743200"/>
          </a:xfrm>
          <a:prstGeom prst="rect">
            <a:avLst/>
          </a:prstGeom>
        </p:spPr>
      </p:pic>
      <p:pic>
        <p:nvPicPr>
          <p:cNvPr id="4" name="图片 3" descr="d586f4d647aa79e62c7841845f32127"/>
          <p:cNvPicPr>
            <a:picLocks noChangeAspect="1"/>
          </p:cNvPicPr>
          <p:nvPr/>
        </p:nvPicPr>
        <p:blipFill>
          <a:blip r:embed="rId2"/>
          <a:srcRect t="15176" r="28662" b="4744"/>
          <a:stretch>
            <a:fillRect/>
          </a:stretch>
        </p:blipFill>
        <p:spPr>
          <a:xfrm>
            <a:off x="3752850" y="1344930"/>
            <a:ext cx="2834640" cy="4142105"/>
          </a:xfrm>
          <a:prstGeom prst="rect">
            <a:avLst/>
          </a:prstGeom>
        </p:spPr>
      </p:pic>
      <p:pic>
        <p:nvPicPr>
          <p:cNvPr id="6" name="图片 5" descr="170127505c99e940340597edb8666f2"/>
          <p:cNvPicPr>
            <a:picLocks noChangeAspect="1"/>
          </p:cNvPicPr>
          <p:nvPr/>
        </p:nvPicPr>
        <p:blipFill>
          <a:blip r:embed="rId3"/>
          <a:srcRect l="17036" r="15339"/>
          <a:stretch>
            <a:fillRect/>
          </a:stretch>
        </p:blipFill>
        <p:spPr>
          <a:xfrm rot="16200000">
            <a:off x="5862320" y="2164080"/>
            <a:ext cx="4140835" cy="2504440"/>
          </a:xfrm>
          <a:prstGeom prst="rect">
            <a:avLst/>
          </a:prstGeom>
        </p:spPr>
      </p:pic>
      <p:sp>
        <p:nvSpPr>
          <p:cNvPr id="9" name="圆角矩形 8"/>
          <p:cNvSpPr/>
          <p:nvPr/>
        </p:nvSpPr>
        <p:spPr>
          <a:xfrm>
            <a:off x="864870" y="5643245"/>
            <a:ext cx="6657975" cy="84328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①产品披缝严重；②大活芯取件困难易划伤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纠正措施：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444563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副驾</a:t>
            </a:r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8.05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日试模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864870" y="5643245"/>
            <a:ext cx="6657975" cy="84328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注胶困气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纠正措施：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8" name="图片 7" descr="f043ca38685e0b53466e2f33c96a970"/>
          <p:cNvPicPr>
            <a:picLocks noChangeAspect="1"/>
          </p:cNvPicPr>
          <p:nvPr/>
        </p:nvPicPr>
        <p:blipFill>
          <a:blip r:embed="rId1"/>
          <a:srcRect t="12680" r="3862" b="16261"/>
          <a:stretch>
            <a:fillRect/>
          </a:stretch>
        </p:blipFill>
        <p:spPr>
          <a:xfrm>
            <a:off x="962025" y="1375410"/>
            <a:ext cx="5521325" cy="4081145"/>
          </a:xfrm>
          <a:prstGeom prst="rect">
            <a:avLst/>
          </a:prstGeom>
        </p:spPr>
      </p:pic>
      <p:sp>
        <p:nvSpPr>
          <p:cNvPr id="10" name="椭圆 9"/>
          <p:cNvSpPr/>
          <p:nvPr/>
        </p:nvSpPr>
        <p:spPr>
          <a:xfrm rot="20880000">
            <a:off x="3436620" y="3265170"/>
            <a:ext cx="2597150" cy="1576705"/>
          </a:xfrm>
          <a:prstGeom prst="ellipse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000000"/>
                </a:solidFill>
              </a14:hiddenFill>
            </a:ext>
          </a:extLst>
        </p:spPr>
        <p:txBody>
          <a:bodyPr vert="horz" wrap="square" lIns="91440" tIns="45720" rIns="91440" bIns="45720" numCol="1" anchor="b" anchorCtr="0" compatLnSpc="1"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zh-CN" altLang="en-US" sz="3200" b="1" i="0" u="none" strike="noStrike" cap="none" normalizeH="0" baseline="0" smtClean="0">
              <a:ln>
                <a:noFill/>
              </a:ln>
              <a:solidFill>
                <a:srgbClr val="FFFF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4445635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副驾</a:t>
            </a:r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8.05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日试模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864870" y="5643245"/>
            <a:ext cx="6657975" cy="84328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安装孔封胶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纠正措施：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4" name="图片 3" descr="ec928fe08eefaecd5ff63790f587ddb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800000">
            <a:off x="940435" y="1303655"/>
            <a:ext cx="4276725" cy="427672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6201410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主驾</a:t>
            </a:r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9.01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日试模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：设计结构缺陷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864870" y="5829300"/>
            <a:ext cx="6950075" cy="77470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上固定板中间（分体注胶口）塌陷，注塑产生夹料层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</a:rPr>
              <a:t>纠正措施：外委黄骅模具厂更改注胶结构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 descr="0de9c8ef8fbc95c72148a3894658a54"/>
          <p:cNvPicPr>
            <a:picLocks noChangeAspect="1"/>
          </p:cNvPicPr>
          <p:nvPr/>
        </p:nvPicPr>
        <p:blipFill>
          <a:blip r:embed="rId1"/>
          <a:srcRect l="14962" r="1136"/>
          <a:stretch>
            <a:fillRect/>
          </a:stretch>
        </p:blipFill>
        <p:spPr>
          <a:xfrm>
            <a:off x="864870" y="1492250"/>
            <a:ext cx="3971925" cy="3733800"/>
          </a:xfrm>
          <a:prstGeom prst="rect">
            <a:avLst/>
          </a:prstGeom>
        </p:spPr>
      </p:pic>
      <p:pic>
        <p:nvPicPr>
          <p:cNvPr id="4" name="图片 3" descr="b65dc2175a9a7cfe8a7be71cc9e0c1a"/>
          <p:cNvPicPr>
            <a:picLocks noChangeAspect="1"/>
          </p:cNvPicPr>
          <p:nvPr/>
        </p:nvPicPr>
        <p:blipFill>
          <a:blip r:embed="rId2"/>
          <a:srcRect b="23597"/>
          <a:stretch>
            <a:fillRect/>
          </a:stretch>
        </p:blipFill>
        <p:spPr>
          <a:xfrm>
            <a:off x="5063490" y="1492250"/>
            <a:ext cx="3689350" cy="37338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5245100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主驾</a:t>
            </a:r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2020.1.5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" name="图片 5" descr="967a4e9d4173a97877cdef154f6c559"/>
          <p:cNvPicPr>
            <a:picLocks noChangeAspect="1"/>
          </p:cNvPicPr>
          <p:nvPr/>
        </p:nvPicPr>
        <p:blipFill>
          <a:blip r:embed="rId1"/>
          <a:srcRect b="9485"/>
          <a:stretch>
            <a:fillRect/>
          </a:stretch>
        </p:blipFill>
        <p:spPr>
          <a:xfrm>
            <a:off x="864870" y="1265555"/>
            <a:ext cx="3696335" cy="4460875"/>
          </a:xfrm>
          <a:prstGeom prst="rect">
            <a:avLst/>
          </a:prstGeom>
        </p:spPr>
      </p:pic>
      <p:pic>
        <p:nvPicPr>
          <p:cNvPr id="7" name="图片 6" descr="30fdb85f789fdafa477b7de29cdf879"/>
          <p:cNvPicPr>
            <a:picLocks noChangeAspect="1"/>
          </p:cNvPicPr>
          <p:nvPr/>
        </p:nvPicPr>
        <p:blipFill>
          <a:blip r:embed="rId2"/>
          <a:srcRect t="6466"/>
          <a:stretch>
            <a:fillRect/>
          </a:stretch>
        </p:blipFill>
        <p:spPr>
          <a:xfrm>
            <a:off x="4789170" y="1265555"/>
            <a:ext cx="3662045" cy="4460240"/>
          </a:xfrm>
          <a:prstGeom prst="rect">
            <a:avLst/>
          </a:prstGeom>
        </p:spPr>
      </p:pic>
      <p:sp>
        <p:nvSpPr>
          <p:cNvPr id="15" name="圆角矩形 14"/>
          <p:cNvSpPr/>
          <p:nvPr/>
        </p:nvSpPr>
        <p:spPr>
          <a:xfrm>
            <a:off x="864870" y="5727065"/>
            <a:ext cx="7585710" cy="82232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顶针拉毛卡滞</a:t>
            </a:r>
            <a:r>
              <a:rPr lang="zh-CN" altLang="en-US" sz="1800" b="0" dirty="0">
                <a:solidFill>
                  <a:srgbClr val="7030A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（孔位加工精确误差）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临时措施：顶针截断压出后铜棒封堵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71525" y="789305"/>
            <a:ext cx="5245100" cy="39878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/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X3000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副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驾</a:t>
            </a:r>
            <a:r>
              <a:rPr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靠背饰板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2020.3.14</a:t>
            </a:r>
            <a:r>
              <a:rPr lang="zh-CN" altLang="en-US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日</a:t>
            </a:r>
            <a:r>
              <a:rPr lang="zh-CN" sz="200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zh-CN" sz="200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864870" y="5727065"/>
            <a:ext cx="7585710" cy="822325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lumMod val="40000"/>
                    <a:lumOff val="60000"/>
                  </a:schemeClr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模具问题：</a:t>
            </a:r>
            <a:r>
              <a:rPr lang="zh-CN" altLang="en-US" sz="1800" b="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皮纹拉伤严重</a:t>
            </a:r>
            <a:endParaRPr lang="zh-CN" altLang="en-US" sz="1800" b="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800" b="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纠正措施：</a:t>
            </a:r>
            <a:endParaRPr lang="zh-CN" altLang="en-US" sz="1800" b="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pic>
        <p:nvPicPr>
          <p:cNvPr id="5" name="图片 4" descr="9f1d32dbf32ca8465aeadb8cfc0c318"/>
          <p:cNvPicPr>
            <a:picLocks noChangeAspect="1"/>
          </p:cNvPicPr>
          <p:nvPr/>
        </p:nvPicPr>
        <p:blipFill>
          <a:blip r:embed="rId1"/>
          <a:srcRect t="5868" b="31377"/>
          <a:stretch>
            <a:fillRect/>
          </a:stretch>
        </p:blipFill>
        <p:spPr>
          <a:xfrm>
            <a:off x="951230" y="1363345"/>
            <a:ext cx="6673850" cy="41890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rofile">
  <a:themeElements>
    <a:clrScheme name="Profile 9">
      <a:dk1>
        <a:srgbClr val="000000"/>
      </a:dk1>
      <a:lt1>
        <a:srgbClr val="FFFFFF"/>
      </a:lt1>
      <a:dk2>
        <a:srgbClr val="000000"/>
      </a:dk2>
      <a:lt2>
        <a:srgbClr val="DDDDDD"/>
      </a:lt2>
      <a:accent1>
        <a:srgbClr val="A3B2C1"/>
      </a:accent1>
      <a:accent2>
        <a:srgbClr val="CC0000"/>
      </a:accent2>
      <a:accent3>
        <a:srgbClr val="FFFFFF"/>
      </a:accent3>
      <a:accent4>
        <a:srgbClr val="000000"/>
      </a:accent4>
      <a:accent5>
        <a:srgbClr val="CED5DD"/>
      </a:accent5>
      <a:accent6>
        <a:srgbClr val="B90000"/>
      </a:accent6>
      <a:hlink>
        <a:srgbClr val="336699"/>
      </a:hlink>
      <a:folHlink>
        <a:srgbClr val="003366"/>
      </a:folHlink>
    </a:clrScheme>
    <a:fontScheme name="Profile">
      <a:majorFont>
        <a:latin typeface="Verdana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1" i="0" u="none" strike="noStrike" cap="none" normalizeH="0" baseline="0" smtClean="0">
            <a:ln>
              <a:noFill/>
            </a:ln>
            <a:solidFill>
              <a:srgbClr val="FFFF00"/>
            </a:solidFill>
            <a:effectLst/>
            <a:latin typeface="宋体" panose="02010600030101010101" pitchFamily="2" charset="-122"/>
            <a:ea typeface="宋体" panose="02010600030101010101" pitchFamily="2" charset="-122"/>
          </a:defRPr>
        </a:defPPr>
      </a:lstStyle>
    </a:lnDef>
  </a:objectDefaults>
  <a:extraClrSchemeLst>
    <a:extraClrScheme>
      <a:clrScheme name="Profile 1">
        <a:dk1>
          <a:srgbClr val="A50021"/>
        </a:dk1>
        <a:lt1>
          <a:srgbClr val="FFFFFF"/>
        </a:lt1>
        <a:dk2>
          <a:srgbClr val="800000"/>
        </a:dk2>
        <a:lt2>
          <a:srgbClr val="FFFFFF"/>
        </a:lt2>
        <a:accent1>
          <a:srgbClr val="FF9900"/>
        </a:accent1>
        <a:accent2>
          <a:srgbClr val="FF3300"/>
        </a:accent2>
        <a:accent3>
          <a:srgbClr val="C0AAAA"/>
        </a:accent3>
        <a:accent4>
          <a:srgbClr val="DADADA"/>
        </a:accent4>
        <a:accent5>
          <a:srgbClr val="FFCAAA"/>
        </a:accent5>
        <a:accent6>
          <a:srgbClr val="E72D00"/>
        </a:accent6>
        <a:hlink>
          <a:srgbClr val="FFFFCC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2">
        <a:dk1>
          <a:srgbClr val="3C001E"/>
        </a:dk1>
        <a:lt1>
          <a:srgbClr val="FFFFFF"/>
        </a:lt1>
        <a:dk2>
          <a:srgbClr val="51072E"/>
        </a:dk2>
        <a:lt2>
          <a:srgbClr val="FFFFFF"/>
        </a:lt2>
        <a:accent1>
          <a:srgbClr val="89A38F"/>
        </a:accent1>
        <a:accent2>
          <a:srgbClr val="666699"/>
        </a:accent2>
        <a:accent3>
          <a:srgbClr val="B3AAAD"/>
        </a:accent3>
        <a:accent4>
          <a:srgbClr val="DADADA"/>
        </a:accent4>
        <a:accent5>
          <a:srgbClr val="C4CEC6"/>
        </a:accent5>
        <a:accent6>
          <a:srgbClr val="5C5C8A"/>
        </a:accent6>
        <a:hlink>
          <a:srgbClr val="80800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3">
        <a:dk1>
          <a:srgbClr val="333333"/>
        </a:dk1>
        <a:lt1>
          <a:srgbClr val="FFFFFF"/>
        </a:lt1>
        <a:dk2>
          <a:srgbClr val="000000"/>
        </a:dk2>
        <a:lt2>
          <a:srgbClr val="FFFFFF"/>
        </a:lt2>
        <a:accent1>
          <a:srgbClr val="3399FF"/>
        </a:accent1>
        <a:accent2>
          <a:srgbClr val="CC0000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B90000"/>
        </a:accent6>
        <a:hlink>
          <a:srgbClr val="666699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4">
        <a:dk1>
          <a:srgbClr val="4B3D1B"/>
        </a:dk1>
        <a:lt1>
          <a:srgbClr val="FFFFFF"/>
        </a:lt1>
        <a:dk2>
          <a:srgbClr val="330000"/>
        </a:dk2>
        <a:lt2>
          <a:srgbClr val="FFFFFF"/>
        </a:lt2>
        <a:accent1>
          <a:srgbClr val="CC9900"/>
        </a:accent1>
        <a:accent2>
          <a:srgbClr val="CC6600"/>
        </a:accent2>
        <a:accent3>
          <a:srgbClr val="ADAAAA"/>
        </a:accent3>
        <a:accent4>
          <a:srgbClr val="DADADA"/>
        </a:accent4>
        <a:accent5>
          <a:srgbClr val="E2CAAA"/>
        </a:accent5>
        <a:accent6>
          <a:srgbClr val="B95C00"/>
        </a:accent6>
        <a:hlink>
          <a:srgbClr val="6666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5">
        <a:dk1>
          <a:srgbClr val="006666"/>
        </a:dk1>
        <a:lt1>
          <a:srgbClr val="FFFFFF"/>
        </a:lt1>
        <a:dk2>
          <a:srgbClr val="003366"/>
        </a:dk2>
        <a:lt2>
          <a:srgbClr val="FFFFFF"/>
        </a:lt2>
        <a:accent1>
          <a:srgbClr val="0099CC"/>
        </a:accent1>
        <a:accent2>
          <a:srgbClr val="6666FF"/>
        </a:accent2>
        <a:accent3>
          <a:srgbClr val="AAADB8"/>
        </a:accent3>
        <a:accent4>
          <a:srgbClr val="DADADA"/>
        </a:accent4>
        <a:accent5>
          <a:srgbClr val="AACAE2"/>
        </a:accent5>
        <a:accent6>
          <a:srgbClr val="5C5C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6">
        <a:dk1>
          <a:srgbClr val="003366"/>
        </a:dk1>
        <a:lt1>
          <a:srgbClr val="FFFFFF"/>
        </a:lt1>
        <a:dk2>
          <a:srgbClr val="006666"/>
        </a:dk2>
        <a:lt2>
          <a:srgbClr val="FFFFFF"/>
        </a:lt2>
        <a:accent1>
          <a:srgbClr val="6699FF"/>
        </a:accent1>
        <a:accent2>
          <a:srgbClr val="00CCFF"/>
        </a:accent2>
        <a:accent3>
          <a:srgbClr val="AAB8B8"/>
        </a:accent3>
        <a:accent4>
          <a:srgbClr val="DADADA"/>
        </a:accent4>
        <a:accent5>
          <a:srgbClr val="B8CAFF"/>
        </a:accent5>
        <a:accent6>
          <a:srgbClr val="00B9E7"/>
        </a:accent6>
        <a:hlink>
          <a:srgbClr val="FFFFCC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7">
        <a:dk1>
          <a:srgbClr val="000000"/>
        </a:dk1>
        <a:lt1>
          <a:srgbClr val="619CB1"/>
        </a:lt1>
        <a:dk2>
          <a:srgbClr val="FFFFFF"/>
        </a:dk2>
        <a:lt2>
          <a:srgbClr val="4E899E"/>
        </a:lt2>
        <a:accent1>
          <a:srgbClr val="FFCC00"/>
        </a:accent1>
        <a:accent2>
          <a:srgbClr val="B6523E"/>
        </a:accent2>
        <a:accent3>
          <a:srgbClr val="B7CBD5"/>
        </a:accent3>
        <a:accent4>
          <a:srgbClr val="000000"/>
        </a:accent4>
        <a:accent5>
          <a:srgbClr val="FFE2AA"/>
        </a:accent5>
        <a:accent6>
          <a:srgbClr val="A54937"/>
        </a:accent6>
        <a:hlink>
          <a:srgbClr val="99CC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ofile 8">
        <a:dk1>
          <a:srgbClr val="598600"/>
        </a:dk1>
        <a:lt1>
          <a:srgbClr val="FFFFFF"/>
        </a:lt1>
        <a:dk2>
          <a:srgbClr val="336600"/>
        </a:dk2>
        <a:lt2>
          <a:srgbClr val="FFFFFF"/>
        </a:lt2>
        <a:accent1>
          <a:srgbClr val="33CC33"/>
        </a:accent1>
        <a:accent2>
          <a:srgbClr val="99CC00"/>
        </a:accent2>
        <a:accent3>
          <a:srgbClr val="ADB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ofile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A3B2C1"/>
        </a:accent1>
        <a:accent2>
          <a:srgbClr val="CC0000"/>
        </a:accent2>
        <a:accent3>
          <a:srgbClr val="FFFFFF"/>
        </a:accent3>
        <a:accent4>
          <a:srgbClr val="000000"/>
        </a:accent4>
        <a:accent5>
          <a:srgbClr val="CED5DD"/>
        </a:accent5>
        <a:accent6>
          <a:srgbClr val="B90000"/>
        </a:accent6>
        <a:hlink>
          <a:srgbClr val="336699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664</Words>
  <Application>WPS 演示</Application>
  <PresentationFormat>A4 纸张(210x297 毫米)</PresentationFormat>
  <Paragraphs>169</Paragraphs>
  <Slides>9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6" baseType="lpstr">
      <vt:lpstr>Arial</vt:lpstr>
      <vt:lpstr>宋体</vt:lpstr>
      <vt:lpstr>Wingdings</vt:lpstr>
      <vt:lpstr>微软雅黑</vt:lpstr>
      <vt:lpstr>Verdana</vt:lpstr>
      <vt:lpstr>Arial Unicode MS</vt:lpstr>
      <vt:lpstr>Profile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北京光华荣昌汽车部件有限公司</dc:title>
  <dc:creator>孟然然</dc:creator>
  <cp:lastModifiedBy>Administrator</cp:lastModifiedBy>
  <cp:revision>2697</cp:revision>
  <dcterms:created xsi:type="dcterms:W3CDTF">2007-09-14T06:23:00Z</dcterms:created>
  <dcterms:modified xsi:type="dcterms:W3CDTF">2020-04-01T10:06:23Z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2052-11.3.0.8775</vt:lpwstr>
  </property>
  <property fmtid="{D5CDD505-2E9C-101B-9397-08002B2CF9AE}" pid="3" name="KSORubyTemplateID">
    <vt:lpwstr>2</vt:lpwstr>
  </property>
</Properties>
</file>