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259" r:id="rId3"/>
    <p:sldId id="273" r:id="rId5"/>
    <p:sldId id="276" r:id="rId6"/>
    <p:sldId id="277" r:id="rId7"/>
    <p:sldId id="275" r:id="rId8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49" d="100"/>
          <a:sy n="49" d="100"/>
        </p:scale>
        <p:origin x="-108" y="-1296"/>
      </p:cViewPr>
      <p:guideLst>
        <p:guide orient="horz" pos="2217"/>
        <p:guide pos="27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defRPr sz="1200" noProof="1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53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7" name="幻灯片图像占位符 1"/>
          <p:cNvSpPr>
            <a:spLocks noGrp="1" noRot="1" noTextEdit="1"/>
          </p:cNvSpPr>
          <p:nvPr>
            <p:ph type="sldImg"/>
          </p:nvPr>
        </p:nvSpPr>
        <p:spPr>
          <a:ln>
            <a:miter/>
          </a:ln>
        </p:spPr>
      </p:sp>
      <p:sp>
        <p:nvSpPr>
          <p:cNvPr id="4098" name="文本占位符 2"/>
          <p:cNvSpPr/>
          <p:nvPr>
            <p:ph type="body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  <p:sp>
        <p:nvSpPr>
          <p:cNvPr id="4099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p>
            <a:pPr lvl="0" indent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幻灯片图像占位符 1"/>
          <p:cNvSpPr>
            <a:spLocks noGrp="1" noRot="1" noTextEdit="1"/>
          </p:cNvSpPr>
          <p:nvPr>
            <p:ph type="sldImg"/>
          </p:nvPr>
        </p:nvSpPr>
        <p:spPr>
          <a:ln>
            <a:miter/>
          </a:ln>
        </p:spPr>
      </p:sp>
      <p:sp>
        <p:nvSpPr>
          <p:cNvPr id="6146" name="文本占位符 2"/>
          <p:cNvSpPr/>
          <p:nvPr>
            <p:ph type="body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en-US" dirty="0"/>
          </a:p>
        </p:txBody>
      </p:sp>
      <p:sp>
        <p:nvSpPr>
          <p:cNvPr id="6147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p>
            <a:pPr lvl="0" indent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抛光台方案介绍</a:t>
            </a: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抛光台方案介绍</a:t>
            </a: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抛光台方案介绍</a:t>
            </a: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抛光台方案介绍</a:t>
            </a: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抛光台方案介绍</a:t>
            </a: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rtlCol="0" anchor="ctr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抛光台方案介绍</a:t>
            </a: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抛光台方案介绍</a:t>
            </a: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抛光台方案介绍</a:t>
            </a: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>
            <a:normAutofit/>
          </a:bodyPr>
          <a:lstStyle>
            <a:lvl1pPr>
              <a:defRPr sz="4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抛光台方案介绍</a:t>
            </a: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抛光台方案介绍</a:t>
            </a: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2286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2860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defRPr sz="1200" noProof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defRPr sz="1200" noProof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抛光台方案介绍</a:t>
            </a: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EBF7"/>
        </a:solidFill>
        <a:effectLst/>
      </p:bgPr>
    </p:bg>
    <p:spTree>
      <p:nvGrpSpPr>
        <p:cNvPr id="1" name=""/>
        <p:cNvGrpSpPr/>
        <p:nvPr/>
      </p:nvGrpSpPr>
      <p:grpSpPr/>
      <p:cxnSp>
        <p:nvCxnSpPr>
          <p:cNvPr id="10" name="直接连接符 9"/>
          <p:cNvCxnSpPr/>
          <p:nvPr/>
        </p:nvCxnSpPr>
        <p:spPr>
          <a:xfrm>
            <a:off x="763588" y="917575"/>
            <a:ext cx="10904538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581025" y="6316663"/>
            <a:ext cx="11142663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6" name="Picture 1"/>
          <p:cNvGraphicFramePr>
            <a:graphicFrameLocks noChangeAspect="1"/>
          </p:cNvGraphicFramePr>
          <p:nvPr/>
        </p:nvGraphicFramePr>
        <p:xfrm>
          <a:off x="804863" y="214313"/>
          <a:ext cx="156210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" imgW="6629400" imgH="3686175" progId="PBrush">
                  <p:embed/>
                </p:oleObj>
              </mc:Choice>
              <mc:Fallback>
                <p:oleObj name="" r:id="rId1" imgW="6629400" imgH="3686175" progId="PBrush">
                  <p:embed/>
                  <p:pic>
                    <p:nvPicPr>
                      <p:cNvPr id="0" name="图片 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04863" y="214313"/>
                        <a:ext cx="1562100" cy="6016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文本框 99"/>
          <p:cNvSpPr txBox="1"/>
          <p:nvPr/>
        </p:nvSpPr>
        <p:spPr>
          <a:xfrm>
            <a:off x="2367280" y="173990"/>
            <a:ext cx="11223625" cy="6826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Chengdu Sichuan Automation &amp; Technology Co;Ltd</a:t>
            </a:r>
            <a:endParaRPr lang="en-US" altLang="zh-CN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Add: Chengdu Economic Development District  Chengdu P.R.China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3078" name="文本框 15"/>
          <p:cNvSpPr txBox="1"/>
          <p:nvPr/>
        </p:nvSpPr>
        <p:spPr>
          <a:xfrm>
            <a:off x="581025" y="2807335"/>
            <a:ext cx="10805160" cy="9220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5400" dirty="0">
                <a:solidFill>
                  <a:schemeClr val="tx1"/>
                </a:solidFill>
                <a:sym typeface="+mn-ea"/>
              </a:rPr>
              <a:t>摩擦片计数工装</a:t>
            </a:r>
            <a:r>
              <a:rPr lang="zh-CN" altLang="en-US" sz="5400" dirty="0">
                <a:solidFill>
                  <a:schemeClr val="tx1"/>
                </a:solidFill>
              </a:rPr>
              <a:t>方案</a:t>
            </a:r>
            <a:endParaRPr sz="54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方正粗黑宋简体" panose="02000000000000000000" charset="-122"/>
              <a:ea typeface="方正粗黑宋简体" panose="02000000000000000000" charset="-122"/>
            </a:endParaRPr>
          </a:p>
        </p:txBody>
      </p:sp>
      <p:sp>
        <p:nvSpPr>
          <p:cNvPr id="3079" name="文本框 16"/>
          <p:cNvSpPr txBox="1"/>
          <p:nvPr/>
        </p:nvSpPr>
        <p:spPr>
          <a:xfrm>
            <a:off x="5175250" y="6389688"/>
            <a:ext cx="2149475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dist"/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二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0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二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0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年四月</a:t>
            </a:r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EBF7"/>
        </a:solidFill>
        <a:effectLst/>
      </p:bgPr>
    </p:bg>
    <p:spTree>
      <p:nvGrpSpPr>
        <p:cNvPr id="1" name=""/>
        <p:cNvGrpSpPr/>
        <p:nvPr/>
      </p:nvGrpSpPr>
      <p:grpSpPr/>
      <p:cxnSp>
        <p:nvCxnSpPr>
          <p:cNvPr id="10" name="直接连接符 9"/>
          <p:cNvCxnSpPr/>
          <p:nvPr/>
        </p:nvCxnSpPr>
        <p:spPr>
          <a:xfrm>
            <a:off x="763588" y="917575"/>
            <a:ext cx="10904538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720725" y="6271895"/>
            <a:ext cx="10991215" cy="63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5" name="Picture 1"/>
          <p:cNvGraphicFramePr>
            <a:graphicFrameLocks noChangeAspect="1"/>
          </p:cNvGraphicFramePr>
          <p:nvPr/>
        </p:nvGraphicFramePr>
        <p:xfrm>
          <a:off x="804863" y="214313"/>
          <a:ext cx="156210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6629400" imgH="3686175" progId="PBrush">
                  <p:embed/>
                </p:oleObj>
              </mc:Choice>
              <mc:Fallback>
                <p:oleObj name="" r:id="rId1" imgW="6629400" imgH="3686175" progId="PBrush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04863" y="214313"/>
                        <a:ext cx="1562100" cy="6016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文本框 99"/>
          <p:cNvSpPr txBox="1"/>
          <p:nvPr/>
        </p:nvSpPr>
        <p:spPr>
          <a:xfrm>
            <a:off x="2367280" y="140970"/>
            <a:ext cx="11223625" cy="6746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Chengdu Sichuan Automation &amp; Technology Co;Ltd</a:t>
            </a:r>
            <a:endParaRPr lang="en-US" altLang="zh-CN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Add: Chengdu Economic Development District  Chengdu P.R.China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5128" name="文本框 7"/>
          <p:cNvSpPr txBox="1"/>
          <p:nvPr/>
        </p:nvSpPr>
        <p:spPr>
          <a:xfrm>
            <a:off x="4297363" y="6375400"/>
            <a:ext cx="4359275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dist"/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《</a:t>
            </a:r>
            <a:r>
              <a:rPr lang="zh-CN" altLang="en-US" dirty="0">
                <a:sym typeface="+mn-ea"/>
              </a:rPr>
              <a:t>摩擦片计数工装</a:t>
            </a:r>
            <a:r>
              <a:rPr lang="zh-CN" altLang="en-US" sz="1800" dirty="0">
                <a:sym typeface="+mn-ea"/>
              </a:rPr>
              <a:t>方案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》    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page 1</a:t>
            </a: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8" name="TextBox 11"/>
          <p:cNvSpPr txBox="1"/>
          <p:nvPr/>
        </p:nvSpPr>
        <p:spPr>
          <a:xfrm>
            <a:off x="763905" y="917575"/>
            <a:ext cx="1024318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dirty="0">
                <a:solidFill>
                  <a:schemeClr val="tx1"/>
                </a:solidFill>
              </a:rPr>
              <a:t>一、</a:t>
            </a:r>
            <a:r>
              <a:rPr lang="zh-CN" altLang="en-US" dirty="0">
                <a:sym typeface="+mn-ea"/>
              </a:rPr>
              <a:t>摩擦片计数工装</a:t>
            </a:r>
            <a:r>
              <a:rPr lang="zh-CN" altLang="en-US" dirty="0">
                <a:solidFill>
                  <a:schemeClr val="tx1"/>
                </a:solidFill>
              </a:rPr>
              <a:t>方案图一 </a:t>
            </a:r>
            <a:endParaRPr lang="zh-CN" altLang="en-US" sz="2000" b="1" dirty="0" smtClean="0">
              <a:solidFill>
                <a:schemeClr val="tx1"/>
              </a:solidFill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507730" y="1791970"/>
            <a:ext cx="186563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BC311</a:t>
            </a:r>
            <a:r>
              <a:rPr lang="zh-CN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料桶（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φ64X140)</a:t>
            </a:r>
            <a:endParaRPr lang="en-US" altLang="zh-CN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754880" y="5904230"/>
            <a:ext cx="2697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dirty="0">
                <a:sym typeface="+mn-ea"/>
              </a:rPr>
              <a:t>摩擦片计数工装</a:t>
            </a:r>
            <a:r>
              <a:rPr lang="zh-CN" altLang="en-US"/>
              <a:t>方案图一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392045" y="1929765"/>
            <a:ext cx="164846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主体（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100X88X180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369185" y="5813425"/>
            <a:ext cx="167132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主体嵌件（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60X40X85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2367280" y="4461510"/>
            <a:ext cx="1735455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气缸安装座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(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290X35XT2)</a:t>
            </a:r>
            <a:endParaRPr lang="en-US" altLang="zh-CN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562975" y="4183380"/>
            <a:ext cx="164846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把手（共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1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件</a:t>
            </a:r>
            <a:r>
              <a:rPr 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endParaRPr lang="zh-CN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367280" y="2648585"/>
            <a:ext cx="118554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计数器安装板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100X40XT3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2369185" y="2205355"/>
            <a:ext cx="640080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计数器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367280" y="3524250"/>
            <a:ext cx="1891665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导向轴（</a:t>
            </a:r>
            <a:r>
              <a:rPr lang="en-US" altLang="zh-CN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φ10X150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+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轴套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2343785" y="5292090"/>
            <a:ext cx="202247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推动板（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85X32XT3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不锈钢片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  <a:p>
            <a:pPr algn="l"/>
            <a:r>
              <a:rPr lang="zh-CN" altLang="en-US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部份加工到</a:t>
            </a:r>
            <a:r>
              <a:rPr lang="en-US" altLang="zh-CN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0.5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2343785" y="4047490"/>
            <a:ext cx="2103120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推动板座（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50X120X25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）铝件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2392045" y="1494155"/>
            <a:ext cx="1649095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BC316</a:t>
            </a:r>
            <a:r>
              <a:rPr lang="zh-CN" altLang="zh-CN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料桶（</a:t>
            </a:r>
            <a:r>
              <a:rPr lang="en-US" altLang="zh-CN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φ64X140)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pic>
        <p:nvPicPr>
          <p:cNvPr id="2" name="图片 1" descr="z-c-t"/>
          <p:cNvPicPr>
            <a:picLocks noChangeAspect="1"/>
          </p:cNvPicPr>
          <p:nvPr/>
        </p:nvPicPr>
        <p:blipFill>
          <a:blip r:embed="rId3"/>
          <a:srcRect l="10436" t="12868" r="33838" b="12239"/>
          <a:stretch>
            <a:fillRect/>
          </a:stretch>
        </p:blipFill>
        <p:spPr>
          <a:xfrm>
            <a:off x="4446905" y="1494155"/>
            <a:ext cx="3725545" cy="3869690"/>
          </a:xfrm>
          <a:prstGeom prst="rect">
            <a:avLst/>
          </a:prstGeom>
        </p:spPr>
      </p:pic>
      <p:cxnSp>
        <p:nvCxnSpPr>
          <p:cNvPr id="8" name="直接箭头连接符 7"/>
          <p:cNvCxnSpPr>
            <a:endCxn id="12" idx="1"/>
          </p:cNvCxnSpPr>
          <p:nvPr/>
        </p:nvCxnSpPr>
        <p:spPr>
          <a:xfrm flipV="1">
            <a:off x="7753350" y="1929765"/>
            <a:ext cx="754380" cy="37147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 flipV="1">
            <a:off x="4040505" y="1750695"/>
            <a:ext cx="2378710" cy="96393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H="1" flipV="1">
            <a:off x="4011295" y="2094230"/>
            <a:ext cx="2028825" cy="82613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H="1" flipV="1">
            <a:off x="3009265" y="2339340"/>
            <a:ext cx="2526665" cy="136398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endCxn id="7" idx="1"/>
          </p:cNvCxnSpPr>
          <p:nvPr/>
        </p:nvCxnSpPr>
        <p:spPr>
          <a:xfrm>
            <a:off x="7280910" y="3398520"/>
            <a:ext cx="1282065" cy="92265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H="1" flipV="1">
            <a:off x="3333750" y="2918460"/>
            <a:ext cx="2308860" cy="110490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endCxn id="35" idx="3"/>
          </p:cNvCxnSpPr>
          <p:nvPr/>
        </p:nvCxnSpPr>
        <p:spPr>
          <a:xfrm flipH="1" flipV="1">
            <a:off x="4258945" y="3662045"/>
            <a:ext cx="1269365" cy="52133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>
            <a:endCxn id="38" idx="3"/>
          </p:cNvCxnSpPr>
          <p:nvPr/>
        </p:nvCxnSpPr>
        <p:spPr>
          <a:xfrm flipH="1" flipV="1">
            <a:off x="4446905" y="4185285"/>
            <a:ext cx="875665" cy="9715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>
            <a:endCxn id="46" idx="3"/>
          </p:cNvCxnSpPr>
          <p:nvPr/>
        </p:nvCxnSpPr>
        <p:spPr>
          <a:xfrm flipH="1">
            <a:off x="4102735" y="4411980"/>
            <a:ext cx="1388745" cy="18732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2343785" y="4898390"/>
            <a:ext cx="1119505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气缸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ACE20X45</a:t>
            </a:r>
            <a:endParaRPr lang="en-US" altLang="zh-CN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cxnSp>
        <p:nvCxnSpPr>
          <p:cNvPr id="28" name="直接箭头连接符 27"/>
          <p:cNvCxnSpPr/>
          <p:nvPr/>
        </p:nvCxnSpPr>
        <p:spPr>
          <a:xfrm flipH="1">
            <a:off x="3341370" y="4948555"/>
            <a:ext cx="1509395" cy="11112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 flipH="1">
            <a:off x="4446270" y="4411980"/>
            <a:ext cx="1684020" cy="103632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>
            <a:endCxn id="22" idx="3"/>
          </p:cNvCxnSpPr>
          <p:nvPr/>
        </p:nvCxnSpPr>
        <p:spPr>
          <a:xfrm flipH="1">
            <a:off x="4040505" y="4625340"/>
            <a:ext cx="2425065" cy="132588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>
            <a:off x="8562975" y="5173980"/>
            <a:ext cx="164846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机械阀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-M3</a:t>
            </a:r>
            <a:endParaRPr lang="en-US" altLang="zh-CN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cxnSp>
        <p:nvCxnSpPr>
          <p:cNvPr id="44" name="直接箭头连接符 43"/>
          <p:cNvCxnSpPr>
            <a:endCxn id="40" idx="1"/>
          </p:cNvCxnSpPr>
          <p:nvPr/>
        </p:nvCxnSpPr>
        <p:spPr>
          <a:xfrm>
            <a:off x="6739890" y="3703320"/>
            <a:ext cx="1823085" cy="160845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本框 44"/>
          <p:cNvSpPr txBox="1"/>
          <p:nvPr/>
        </p:nvSpPr>
        <p:spPr>
          <a:xfrm>
            <a:off x="8562975" y="4672965"/>
            <a:ext cx="181038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机械阀安装板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(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60X60XT2)</a:t>
            </a:r>
            <a:endParaRPr lang="en-US" altLang="zh-CN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cxnSp>
        <p:nvCxnSpPr>
          <p:cNvPr id="47" name="直接箭头连接符 46"/>
          <p:cNvCxnSpPr>
            <a:endCxn id="45" idx="1"/>
          </p:cNvCxnSpPr>
          <p:nvPr/>
        </p:nvCxnSpPr>
        <p:spPr>
          <a:xfrm>
            <a:off x="6838950" y="3520440"/>
            <a:ext cx="1724025" cy="129032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  <p:graphicFrame>
        <p:nvGraphicFramePr>
          <p:cNvPr id="3076" name="Picture 1"/>
          <p:cNvGraphicFramePr>
            <a:graphicFrameLocks noChangeAspect="1"/>
          </p:cNvGraphicFramePr>
          <p:nvPr/>
        </p:nvGraphicFramePr>
        <p:xfrm>
          <a:off x="804863" y="214313"/>
          <a:ext cx="156210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1" imgW="6629400" imgH="3686175" progId="PBrush">
                  <p:embed/>
                </p:oleObj>
              </mc:Choice>
              <mc:Fallback>
                <p:oleObj name="" r:id="rId1" imgW="6629400" imgH="3686175" progId="PBrush">
                  <p:embed/>
                  <p:pic>
                    <p:nvPicPr>
                      <p:cNvPr id="0" name="图片 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04863" y="214313"/>
                        <a:ext cx="1562100" cy="6016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文本框 99"/>
          <p:cNvSpPr txBox="1"/>
          <p:nvPr/>
        </p:nvSpPr>
        <p:spPr>
          <a:xfrm>
            <a:off x="2367280" y="140970"/>
            <a:ext cx="11223625" cy="6746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Chengdu Sichuan Automation &amp; Technology Co;Ltd</a:t>
            </a:r>
            <a:endParaRPr lang="en-US" altLang="zh-CN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Add: Chengdu Economic Development District  Chengdu P.R.China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763588" y="917575"/>
            <a:ext cx="10904538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720725" y="6271895"/>
            <a:ext cx="10991215" cy="63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8" name="文本框 7"/>
          <p:cNvSpPr txBox="1"/>
          <p:nvPr/>
        </p:nvSpPr>
        <p:spPr>
          <a:xfrm>
            <a:off x="4135438" y="6353175"/>
            <a:ext cx="4359275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dist"/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《</a:t>
            </a:r>
            <a:r>
              <a:rPr lang="zh-CN" altLang="en-US" dirty="0">
                <a:sym typeface="+mn-ea"/>
              </a:rPr>
              <a:t>摩擦片计数工装</a:t>
            </a:r>
            <a:r>
              <a:rPr lang="zh-CN" altLang="en-US" sz="1800" dirty="0">
                <a:sym typeface="+mn-ea"/>
              </a:rPr>
              <a:t>方案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》    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page 2</a:t>
            </a: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63905" y="1068070"/>
            <a:ext cx="35763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dirty="0">
                <a:sym typeface="+mn-ea"/>
              </a:rPr>
              <a:t>摩擦片计数工装</a:t>
            </a:r>
            <a:r>
              <a:rPr lang="zh-CN" altLang="en-US" dirty="0">
                <a:sym typeface="+mn-ea"/>
              </a:rPr>
              <a:t>方案说明</a:t>
            </a:r>
            <a:endParaRPr lang="zh-CN" altLang="en-US"/>
          </a:p>
        </p:txBody>
      </p:sp>
      <p:sp>
        <p:nvSpPr>
          <p:cNvPr id="9" name="TextBox 11"/>
          <p:cNvSpPr txBox="1"/>
          <p:nvPr/>
        </p:nvSpPr>
        <p:spPr>
          <a:xfrm>
            <a:off x="721995" y="1436370"/>
            <a:ext cx="1090485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1.</a:t>
            </a:r>
            <a:r>
              <a:rPr lang="zh-CN" altLang="en-US" sz="1600" dirty="0" smtClean="0">
                <a:sym typeface="+mn-ea"/>
              </a:rPr>
              <a:t>将</a:t>
            </a:r>
            <a:r>
              <a:rPr lang="en-US" sz="1600" dirty="0" smtClean="0">
                <a:sym typeface="+mn-ea"/>
              </a:rPr>
              <a:t>BC316</a:t>
            </a:r>
            <a:r>
              <a:rPr lang="zh-CN" sz="1600" dirty="0" smtClean="0">
                <a:sym typeface="+mn-ea"/>
              </a:rPr>
              <a:t>摩擦片放入</a:t>
            </a:r>
            <a:r>
              <a:rPr lang="zh-CN" altLang="en-US" sz="1600" dirty="0" smtClean="0">
                <a:sym typeface="+mn-ea"/>
              </a:rPr>
              <a:t>放入</a:t>
            </a:r>
            <a:r>
              <a:rPr lang="en-US" sz="1600" dirty="0" smtClean="0">
                <a:sym typeface="+mn-ea"/>
              </a:rPr>
              <a:t>BC316</a:t>
            </a:r>
            <a:r>
              <a:rPr lang="zh-CN" sz="1600" dirty="0" smtClean="0">
                <a:sym typeface="+mn-ea"/>
              </a:rPr>
              <a:t>摩擦片料桶</a:t>
            </a:r>
            <a:r>
              <a:rPr lang="zh-CN" altLang="en-US" sz="1600" dirty="0" smtClean="0">
                <a:sym typeface="+mn-ea"/>
              </a:rPr>
              <a:t>中，握住把手，按下机械阀开关，气缸带动推动板沿导向轴运动，将</a:t>
            </a:r>
            <a:r>
              <a:rPr lang="en-US" altLang="zh-CN" sz="1600" dirty="0" smtClean="0">
                <a:sym typeface="+mn-ea"/>
              </a:rPr>
              <a:t>1</a:t>
            </a:r>
            <a:r>
              <a:rPr lang="zh-CN" altLang="en-US" sz="1600" dirty="0" smtClean="0">
                <a:sym typeface="+mn-ea"/>
              </a:rPr>
              <a:t>件</a:t>
            </a:r>
            <a:r>
              <a:rPr lang="en-US" sz="1600" dirty="0" smtClean="0">
                <a:sym typeface="+mn-ea"/>
              </a:rPr>
              <a:t>BC316</a:t>
            </a:r>
            <a:r>
              <a:rPr lang="zh-CN" sz="1600" dirty="0" smtClean="0">
                <a:sym typeface="+mn-ea"/>
              </a:rPr>
              <a:t>摩擦片推动并落下，同时推动板座与计数器接触并计数。松开手，</a:t>
            </a:r>
            <a:r>
              <a:rPr lang="zh-CN" altLang="en-US" sz="1600" dirty="0" smtClean="0">
                <a:sym typeface="+mn-ea"/>
              </a:rPr>
              <a:t>气缸复位</a:t>
            </a:r>
            <a:r>
              <a:rPr lang="zh-CN" sz="1600" dirty="0" smtClean="0">
                <a:sym typeface="+mn-ea"/>
              </a:rPr>
              <a:t>，</a:t>
            </a:r>
            <a:r>
              <a:rPr lang="zh-CN" altLang="en-US" sz="1600" dirty="0" smtClean="0">
                <a:sym typeface="+mn-ea"/>
              </a:rPr>
              <a:t>推动板</a:t>
            </a:r>
            <a:r>
              <a:rPr lang="zh-CN" sz="1600" dirty="0" smtClean="0">
                <a:sym typeface="+mn-ea"/>
              </a:rPr>
              <a:t>复位。再次按下</a:t>
            </a:r>
            <a:r>
              <a:rPr lang="zh-CN" altLang="en-US" sz="1600" dirty="0" smtClean="0">
                <a:sym typeface="+mn-ea"/>
              </a:rPr>
              <a:t>机械阀开关，</a:t>
            </a:r>
            <a:r>
              <a:rPr lang="zh-CN" sz="1600" dirty="0" smtClean="0">
                <a:sym typeface="+mn-ea"/>
              </a:rPr>
              <a:t>开始下一次工作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；</a:t>
            </a:r>
            <a:endParaRPr lang="zh-CN" altLang="en-US" sz="1600" dirty="0" smtClean="0">
              <a:solidFill>
                <a:schemeClr val="tx1"/>
              </a:solidFill>
              <a:sym typeface="+mn-ea"/>
            </a:endParaRPr>
          </a:p>
          <a:p>
            <a:r>
              <a:rPr lang="en-US" altLang="zh-CN" sz="1600" dirty="0">
                <a:sym typeface="+mn-ea"/>
              </a:rPr>
              <a:t>2</a:t>
            </a:r>
            <a:r>
              <a:rPr lang="zh-CN" altLang="en-US" sz="1600" dirty="0">
                <a:sym typeface="+mn-ea"/>
              </a:rPr>
              <a:t>.工装为互换型，将</a:t>
            </a:r>
            <a:r>
              <a:rPr lang="en-US" sz="1600" dirty="0" smtClean="0">
                <a:sym typeface="+mn-ea"/>
              </a:rPr>
              <a:t>BC316</a:t>
            </a:r>
            <a:r>
              <a:rPr lang="zh-CN" sz="1600" dirty="0" smtClean="0">
                <a:sym typeface="+mn-ea"/>
              </a:rPr>
              <a:t>摩擦片料桶取下，换装成</a:t>
            </a:r>
            <a:r>
              <a:rPr lang="en-US" sz="1600" dirty="0" smtClean="0">
                <a:sym typeface="+mn-ea"/>
              </a:rPr>
              <a:t>BC311</a:t>
            </a:r>
            <a:r>
              <a:rPr lang="zh-CN" sz="1600" dirty="0" smtClean="0">
                <a:sym typeface="+mn-ea"/>
              </a:rPr>
              <a:t>摩擦片料桶，就可以开始对</a:t>
            </a:r>
            <a:r>
              <a:rPr lang="en-US" sz="1600" dirty="0" smtClean="0">
                <a:sym typeface="+mn-ea"/>
              </a:rPr>
              <a:t>BC311</a:t>
            </a:r>
            <a:r>
              <a:rPr lang="zh-CN" sz="1600" dirty="0" smtClean="0">
                <a:sym typeface="+mn-ea"/>
              </a:rPr>
              <a:t>摩擦片进行计数</a:t>
            </a:r>
            <a:r>
              <a:rPr lang="zh-CN" altLang="en-US" sz="1600" dirty="0">
                <a:sym typeface="+mn-ea"/>
              </a:rPr>
              <a:t>。</a:t>
            </a:r>
            <a:endParaRPr lang="zh-CN" altLang="en-US" sz="1600" dirty="0">
              <a:sym typeface="+mn-ea"/>
            </a:endParaRPr>
          </a:p>
          <a:p>
            <a:r>
              <a:rPr lang="en-US" altLang="zh-CN" sz="1600" dirty="0">
                <a:sym typeface="+mn-ea"/>
              </a:rPr>
              <a:t>3</a:t>
            </a:r>
            <a:r>
              <a:rPr lang="zh-CN" altLang="en-US" sz="1600" dirty="0">
                <a:sym typeface="+mn-ea"/>
              </a:rPr>
              <a:t>.每次按B</a:t>
            </a:r>
            <a:r>
              <a:rPr lang="en-US" sz="1600" dirty="0" smtClean="0">
                <a:sym typeface="+mn-ea"/>
              </a:rPr>
              <a:t>C316</a:t>
            </a:r>
            <a:r>
              <a:rPr lang="zh-CN" sz="1600" dirty="0" smtClean="0">
                <a:sym typeface="+mn-ea"/>
              </a:rPr>
              <a:t>摩擦片</a:t>
            </a:r>
            <a:r>
              <a:rPr lang="en-US" altLang="zh-CN" sz="1600" dirty="0" smtClean="0">
                <a:sym typeface="+mn-ea"/>
              </a:rPr>
              <a:t>100</a:t>
            </a:r>
            <a:r>
              <a:rPr lang="zh-CN" altLang="en-US" sz="1600" dirty="0" smtClean="0">
                <a:sym typeface="+mn-ea"/>
              </a:rPr>
              <a:t>件（</a:t>
            </a:r>
            <a:r>
              <a:rPr lang="zh-CN" altLang="en-US" sz="1600" dirty="0">
                <a:sym typeface="+mn-ea"/>
              </a:rPr>
              <a:t>B</a:t>
            </a:r>
            <a:r>
              <a:rPr lang="en-US" sz="1600" dirty="0" smtClean="0">
                <a:sym typeface="+mn-ea"/>
              </a:rPr>
              <a:t>C311</a:t>
            </a:r>
            <a:r>
              <a:rPr lang="zh-CN" sz="1600" dirty="0" smtClean="0">
                <a:sym typeface="+mn-ea"/>
              </a:rPr>
              <a:t>摩擦片</a:t>
            </a:r>
            <a:r>
              <a:rPr lang="en-US" altLang="zh-CN" sz="1600" dirty="0" smtClean="0">
                <a:sym typeface="+mn-ea"/>
              </a:rPr>
              <a:t>150</a:t>
            </a:r>
            <a:r>
              <a:rPr lang="zh-CN" altLang="en-US" sz="1600" dirty="0" smtClean="0">
                <a:sym typeface="+mn-ea"/>
              </a:rPr>
              <a:t>件</a:t>
            </a:r>
            <a:r>
              <a:rPr lang="zh-CN" altLang="en-US" sz="1600" dirty="0" smtClean="0">
                <a:sym typeface="+mn-ea"/>
              </a:rPr>
              <a:t>）为基准装料。</a:t>
            </a:r>
            <a:endParaRPr lang="zh-CN" altLang="en-US" sz="1600" dirty="0">
              <a:solidFill>
                <a:schemeClr val="tx1"/>
              </a:solidFill>
              <a:sym typeface="+mn-ea"/>
            </a:endParaRPr>
          </a:p>
          <a:p>
            <a:endParaRPr lang="zh-CN" altLang="en-US" sz="1600" dirty="0" smtClean="0">
              <a:solidFill>
                <a:schemeClr val="tx1"/>
              </a:solidFill>
              <a:sym typeface="+mn-ea"/>
            </a:endParaRPr>
          </a:p>
        </p:txBody>
      </p:sp>
      <p:sp>
        <p:nvSpPr>
          <p:cNvPr id="18" name="TextBox 11"/>
          <p:cNvSpPr txBox="1"/>
          <p:nvPr/>
        </p:nvSpPr>
        <p:spPr>
          <a:xfrm>
            <a:off x="763905" y="3728720"/>
            <a:ext cx="1090485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dirty="0">
                <a:solidFill>
                  <a:schemeClr val="tx1"/>
                </a:solidFill>
              </a:rPr>
              <a:t>备注说明：</a:t>
            </a:r>
            <a:endParaRPr lang="zh-CN" altLang="en-US" b="1" dirty="0">
              <a:solidFill>
                <a:schemeClr val="tx1"/>
              </a:solidFill>
            </a:endParaRPr>
          </a:p>
          <a:p>
            <a:r>
              <a:rPr lang="zh-CN" altLang="en-US" sz="1600" dirty="0" smtClean="0">
                <a:solidFill>
                  <a:schemeClr val="tx1"/>
                </a:solidFill>
              </a:rPr>
              <a:t>   工装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尺寸（长</a:t>
            </a:r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*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宽</a:t>
            </a:r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*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高）：</a:t>
            </a:r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270*180*180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（</a:t>
            </a:r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mm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）（预估），重量预估</a:t>
            </a:r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4.2</a:t>
            </a:r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KG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；</a:t>
            </a:r>
            <a:endParaRPr lang="zh-CN" altLang="en-US" sz="1600" dirty="0" smtClean="0">
              <a:solidFill>
                <a:schemeClr val="tx1"/>
              </a:solidFill>
              <a:sym typeface="+mn-ea"/>
            </a:endParaRPr>
          </a:p>
          <a:p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                                                    </a:t>
            </a:r>
            <a:endParaRPr lang="zh-CN" altLang="en-US" sz="1600" dirty="0" smtClean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  <p:sp>
        <p:nvSpPr>
          <p:cNvPr id="5126" name="文本框 99"/>
          <p:cNvSpPr txBox="1"/>
          <p:nvPr/>
        </p:nvSpPr>
        <p:spPr>
          <a:xfrm>
            <a:off x="2367280" y="140970"/>
            <a:ext cx="11223625" cy="6746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Chengdu Sichuan Automation &amp; Technology Co;Ltd</a:t>
            </a:r>
            <a:endParaRPr lang="en-US" altLang="zh-CN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Add: Chengdu Economic Development District  Chengdu P.R.China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3076" name="Picture 1"/>
          <p:cNvGraphicFramePr>
            <a:graphicFrameLocks noChangeAspect="1"/>
          </p:cNvGraphicFramePr>
          <p:nvPr/>
        </p:nvGraphicFramePr>
        <p:xfrm>
          <a:off x="804863" y="214313"/>
          <a:ext cx="156210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1" imgW="6629400" imgH="3686175" progId="PBrush">
                  <p:embed/>
                </p:oleObj>
              </mc:Choice>
              <mc:Fallback>
                <p:oleObj name="" r:id="rId1" imgW="6629400" imgH="3686175" progId="PBrush">
                  <p:embed/>
                  <p:pic>
                    <p:nvPicPr>
                      <p:cNvPr id="0" name="图片 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04863" y="214313"/>
                        <a:ext cx="1562100" cy="6016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直接连接符 9"/>
          <p:cNvCxnSpPr/>
          <p:nvPr/>
        </p:nvCxnSpPr>
        <p:spPr>
          <a:xfrm>
            <a:off x="763588" y="917575"/>
            <a:ext cx="10904538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720725" y="6271895"/>
            <a:ext cx="10991215" cy="63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8" name="文本框 7"/>
          <p:cNvSpPr txBox="1"/>
          <p:nvPr/>
        </p:nvSpPr>
        <p:spPr>
          <a:xfrm>
            <a:off x="4297363" y="6375400"/>
            <a:ext cx="4359275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dist"/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《</a:t>
            </a:r>
            <a:r>
              <a:rPr lang="zh-CN" altLang="en-US" dirty="0">
                <a:sym typeface="+mn-ea"/>
              </a:rPr>
              <a:t>摩擦片计数工装</a:t>
            </a:r>
            <a:r>
              <a:rPr lang="zh-CN" altLang="en-US" sz="1800" dirty="0">
                <a:sym typeface="+mn-ea"/>
              </a:rPr>
              <a:t>方案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》    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page 3</a:t>
            </a: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8" name="TextBox 11"/>
          <p:cNvSpPr txBox="1"/>
          <p:nvPr/>
        </p:nvSpPr>
        <p:spPr>
          <a:xfrm>
            <a:off x="763905" y="917575"/>
            <a:ext cx="1024318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dirty="0">
                <a:solidFill>
                  <a:schemeClr val="tx1"/>
                </a:solidFill>
              </a:rPr>
              <a:t>二、</a:t>
            </a:r>
            <a:r>
              <a:rPr lang="zh-CN" altLang="en-US" dirty="0">
                <a:sym typeface="+mn-ea"/>
              </a:rPr>
              <a:t>摩擦片计数工装</a:t>
            </a:r>
            <a:r>
              <a:rPr lang="zh-CN" altLang="en-US" dirty="0">
                <a:solidFill>
                  <a:schemeClr val="tx1"/>
                </a:solidFill>
              </a:rPr>
              <a:t>方案图二 </a:t>
            </a:r>
            <a:endParaRPr lang="zh-CN" altLang="en-US" sz="2000" b="1" dirty="0" smtClean="0">
              <a:solidFill>
                <a:schemeClr val="tx1"/>
              </a:solidFill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4754880" y="5904230"/>
            <a:ext cx="2697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dirty="0">
                <a:sym typeface="+mn-ea"/>
              </a:rPr>
              <a:t>摩擦片计数工装</a:t>
            </a:r>
            <a:r>
              <a:rPr lang="zh-CN" altLang="en-US"/>
              <a:t>方案图二</a:t>
            </a:r>
            <a:endParaRPr lang="zh-CN" altLang="en-US"/>
          </a:p>
        </p:txBody>
      </p:sp>
      <p:pic>
        <p:nvPicPr>
          <p:cNvPr id="7" name="图片 6" descr="z-c-t"/>
          <p:cNvPicPr>
            <a:picLocks noChangeAspect="1"/>
          </p:cNvPicPr>
          <p:nvPr/>
        </p:nvPicPr>
        <p:blipFill>
          <a:blip r:embed="rId3"/>
          <a:srcRect l="6913" t="20711" r="49053" b="26471"/>
          <a:stretch>
            <a:fillRect/>
          </a:stretch>
        </p:blipFill>
        <p:spPr>
          <a:xfrm>
            <a:off x="3891280" y="1676400"/>
            <a:ext cx="4429125" cy="4105275"/>
          </a:xfrm>
          <a:prstGeom prst="rect">
            <a:avLst/>
          </a:prstGeom>
        </p:spPr>
      </p:pic>
      <p:sp>
        <p:nvSpPr>
          <p:cNvPr id="41" name="文本框 40"/>
          <p:cNvSpPr txBox="1"/>
          <p:nvPr/>
        </p:nvSpPr>
        <p:spPr>
          <a:xfrm>
            <a:off x="1944370" y="1475105"/>
            <a:ext cx="1649095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BC316</a:t>
            </a:r>
            <a:r>
              <a:rPr lang="zh-CN" altLang="zh-CN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料桶（</a:t>
            </a:r>
            <a:r>
              <a:rPr lang="en-US" altLang="zh-CN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φ64X140)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cxnSp>
        <p:nvCxnSpPr>
          <p:cNvPr id="14" name="直接箭头连接符 13"/>
          <p:cNvCxnSpPr/>
          <p:nvPr/>
        </p:nvCxnSpPr>
        <p:spPr>
          <a:xfrm flipH="1" flipV="1">
            <a:off x="3402330" y="1676400"/>
            <a:ext cx="898525" cy="58102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944370" y="2257425"/>
            <a:ext cx="164846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主体（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100X88X180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 flipH="1" flipV="1">
            <a:off x="3399155" y="2432050"/>
            <a:ext cx="1768475" cy="84455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1944370" y="2972435"/>
            <a:ext cx="118554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计数器安装板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100X40XT3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cxnSp>
        <p:nvCxnSpPr>
          <p:cNvPr id="12" name="直接箭头连接符 11"/>
          <p:cNvCxnSpPr/>
          <p:nvPr/>
        </p:nvCxnSpPr>
        <p:spPr>
          <a:xfrm flipH="1" flipV="1">
            <a:off x="2967355" y="3172460"/>
            <a:ext cx="2800350" cy="171386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1944370" y="4264660"/>
            <a:ext cx="640080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计数器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H="1" flipV="1">
            <a:off x="2451735" y="4328160"/>
            <a:ext cx="3639820" cy="115824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本框 36"/>
          <p:cNvSpPr txBox="1"/>
          <p:nvPr/>
        </p:nvSpPr>
        <p:spPr>
          <a:xfrm>
            <a:off x="9180195" y="5321300"/>
            <a:ext cx="202247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推动板（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85X32XT3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不锈钢片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  <a:p>
            <a:pPr algn="l"/>
            <a:r>
              <a:rPr lang="zh-CN" altLang="en-US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部份加工到</a:t>
            </a:r>
            <a:r>
              <a:rPr lang="en-US" altLang="zh-CN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0.5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171940" y="1750695"/>
            <a:ext cx="186563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BC311</a:t>
            </a:r>
            <a:r>
              <a:rPr lang="zh-CN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料桶（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φ64X140)</a:t>
            </a:r>
            <a:endParaRPr lang="en-US" altLang="zh-CN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203055" y="3432810"/>
            <a:ext cx="164846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把手（共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1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件</a:t>
            </a:r>
            <a:r>
              <a:rPr 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endParaRPr lang="zh-CN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9180195" y="5950585"/>
            <a:ext cx="167132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主体嵌件（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60X40X85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9180195" y="4264660"/>
            <a:ext cx="2272665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导向轴（</a:t>
            </a:r>
            <a:r>
              <a:rPr lang="en-US" altLang="zh-CN" sz="1200" dirty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φ10X150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+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轴套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+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弹簧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cxnSp>
        <p:nvCxnSpPr>
          <p:cNvPr id="17" name="直接箭头连接符 16"/>
          <p:cNvCxnSpPr>
            <a:endCxn id="22" idx="1"/>
          </p:cNvCxnSpPr>
          <p:nvPr/>
        </p:nvCxnSpPr>
        <p:spPr>
          <a:xfrm>
            <a:off x="6729730" y="5038725"/>
            <a:ext cx="2450465" cy="104965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6917690" y="4972050"/>
            <a:ext cx="2336165" cy="63817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9146540" y="4886325"/>
            <a:ext cx="2103120" cy="2755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推动板座（</a:t>
            </a:r>
            <a:r>
              <a:rPr lang="en-US" alt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50X120X25</a:t>
            </a:r>
            <a:r>
              <a:rPr lang="zh-CN" alt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）铝件</a:t>
            </a:r>
            <a:endParaRPr lang="zh-CN" altLang="en-US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cxnSp>
        <p:nvCxnSpPr>
          <p:cNvPr id="23" name="直接箭头连接符 22"/>
          <p:cNvCxnSpPr>
            <a:endCxn id="38" idx="1"/>
          </p:cNvCxnSpPr>
          <p:nvPr/>
        </p:nvCxnSpPr>
        <p:spPr>
          <a:xfrm>
            <a:off x="7968615" y="4775200"/>
            <a:ext cx="1177925" cy="24892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endCxn id="35" idx="1"/>
          </p:cNvCxnSpPr>
          <p:nvPr/>
        </p:nvCxnSpPr>
        <p:spPr>
          <a:xfrm flipV="1">
            <a:off x="7390130" y="4402455"/>
            <a:ext cx="1790065" cy="23495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>
            <a:endCxn id="16" idx="1"/>
          </p:cNvCxnSpPr>
          <p:nvPr/>
        </p:nvCxnSpPr>
        <p:spPr>
          <a:xfrm flipV="1">
            <a:off x="7452360" y="3570605"/>
            <a:ext cx="1750695" cy="42799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9203055" y="3001010"/>
            <a:ext cx="180340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把手安装板（</a:t>
            </a:r>
            <a:r>
              <a:rPr lang="en-US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140X25XT3</a:t>
            </a:r>
            <a:r>
              <a:rPr lang="zh-CN" sz="12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sym typeface="+mn-ea"/>
              </a:rPr>
              <a:t>）</a:t>
            </a:r>
            <a:endParaRPr lang="zh-CN" sz="12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sym typeface="+mn-ea"/>
            </a:endParaRPr>
          </a:p>
        </p:txBody>
      </p:sp>
      <p:cxnSp>
        <p:nvCxnSpPr>
          <p:cNvPr id="27" name="直接箭头连接符 26"/>
          <p:cNvCxnSpPr>
            <a:endCxn id="26" idx="1"/>
          </p:cNvCxnSpPr>
          <p:nvPr/>
        </p:nvCxnSpPr>
        <p:spPr>
          <a:xfrm flipV="1">
            <a:off x="6777355" y="3138805"/>
            <a:ext cx="2425700" cy="737870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endCxn id="15" idx="1"/>
          </p:cNvCxnSpPr>
          <p:nvPr/>
        </p:nvCxnSpPr>
        <p:spPr>
          <a:xfrm flipV="1">
            <a:off x="6196330" y="1888490"/>
            <a:ext cx="2975610" cy="845185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  <p:sp>
        <p:nvSpPr>
          <p:cNvPr id="9" name="TextBox 11"/>
          <p:cNvSpPr txBox="1"/>
          <p:nvPr/>
        </p:nvSpPr>
        <p:spPr>
          <a:xfrm>
            <a:off x="721995" y="1436370"/>
            <a:ext cx="1090485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1.</a:t>
            </a:r>
            <a:r>
              <a:rPr lang="zh-CN" altLang="en-US" sz="1600" dirty="0" smtClean="0">
                <a:sym typeface="+mn-ea"/>
              </a:rPr>
              <a:t>将</a:t>
            </a:r>
            <a:r>
              <a:rPr lang="en-US" sz="1600" dirty="0" smtClean="0">
                <a:sym typeface="+mn-ea"/>
              </a:rPr>
              <a:t>BC316</a:t>
            </a:r>
            <a:r>
              <a:rPr lang="zh-CN" sz="1600" dirty="0" smtClean="0">
                <a:sym typeface="+mn-ea"/>
              </a:rPr>
              <a:t>摩擦片放入</a:t>
            </a:r>
            <a:r>
              <a:rPr lang="zh-CN" altLang="en-US" sz="1600" dirty="0" smtClean="0">
                <a:sym typeface="+mn-ea"/>
              </a:rPr>
              <a:t>放入</a:t>
            </a:r>
            <a:r>
              <a:rPr lang="en-US" sz="1600" dirty="0" smtClean="0">
                <a:sym typeface="+mn-ea"/>
              </a:rPr>
              <a:t>BC316</a:t>
            </a:r>
            <a:r>
              <a:rPr lang="zh-CN" sz="1600" dirty="0" smtClean="0">
                <a:sym typeface="+mn-ea"/>
              </a:rPr>
              <a:t>摩擦片料桶</a:t>
            </a:r>
            <a:r>
              <a:rPr lang="zh-CN" altLang="en-US" sz="1600" dirty="0" smtClean="0">
                <a:sym typeface="+mn-ea"/>
              </a:rPr>
              <a:t>中，握住把手</a:t>
            </a:r>
            <a:r>
              <a:rPr lang="en-US" altLang="zh-CN" sz="1600" dirty="0" smtClean="0">
                <a:sym typeface="+mn-ea"/>
              </a:rPr>
              <a:t>,</a:t>
            </a:r>
            <a:r>
              <a:rPr lang="zh-CN" altLang="en-US" sz="1600" dirty="0" smtClean="0">
                <a:sym typeface="+mn-ea"/>
              </a:rPr>
              <a:t>手掌心用力，推动</a:t>
            </a:r>
            <a:r>
              <a:rPr lang="zh-CN" altLang="en-US" sz="1600" dirty="0" smtClean="0">
                <a:sym typeface="+mn-ea"/>
              </a:rPr>
              <a:t>推动板座</a:t>
            </a:r>
            <a:r>
              <a:rPr lang="zh-CN" altLang="en-US" sz="1600" dirty="0" smtClean="0">
                <a:sym typeface="+mn-ea"/>
              </a:rPr>
              <a:t>，</a:t>
            </a:r>
            <a:r>
              <a:rPr lang="zh-CN" altLang="en-US" sz="1600" dirty="0" smtClean="0">
                <a:sym typeface="+mn-ea"/>
              </a:rPr>
              <a:t>推动板沿导向轴运动，将</a:t>
            </a:r>
            <a:r>
              <a:rPr lang="en-US" altLang="zh-CN" sz="1600" dirty="0" smtClean="0">
                <a:sym typeface="+mn-ea"/>
              </a:rPr>
              <a:t>1</a:t>
            </a:r>
            <a:r>
              <a:rPr lang="zh-CN" altLang="en-US" sz="1600" dirty="0" smtClean="0">
                <a:sym typeface="+mn-ea"/>
              </a:rPr>
              <a:t>件</a:t>
            </a:r>
            <a:r>
              <a:rPr lang="en-US" sz="1600" dirty="0" smtClean="0">
                <a:sym typeface="+mn-ea"/>
              </a:rPr>
              <a:t>BC316</a:t>
            </a:r>
            <a:r>
              <a:rPr lang="zh-CN" sz="1600" dirty="0" smtClean="0">
                <a:sym typeface="+mn-ea"/>
              </a:rPr>
              <a:t>摩擦片推动并落下，同时推动板座与计数器接触并计数。松开手，在弹簧作用下，</a:t>
            </a:r>
            <a:r>
              <a:rPr lang="zh-CN" altLang="en-US" sz="1600" dirty="0" smtClean="0">
                <a:sym typeface="+mn-ea"/>
              </a:rPr>
              <a:t>推动板</a:t>
            </a:r>
            <a:r>
              <a:rPr lang="zh-CN" sz="1600" dirty="0" smtClean="0">
                <a:sym typeface="+mn-ea"/>
              </a:rPr>
              <a:t>复位，开始下一次工作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；</a:t>
            </a:r>
            <a:endParaRPr lang="zh-CN" altLang="en-US" sz="1600" dirty="0" smtClean="0">
              <a:solidFill>
                <a:schemeClr val="tx1"/>
              </a:solidFill>
              <a:sym typeface="+mn-ea"/>
            </a:endParaRPr>
          </a:p>
          <a:p>
            <a:r>
              <a:rPr lang="en-US" altLang="zh-CN" sz="1600" dirty="0">
                <a:sym typeface="+mn-ea"/>
              </a:rPr>
              <a:t>2</a:t>
            </a:r>
            <a:r>
              <a:rPr lang="zh-CN" altLang="en-US" sz="1600" dirty="0">
                <a:sym typeface="+mn-ea"/>
              </a:rPr>
              <a:t>.工装为互换型，将</a:t>
            </a:r>
            <a:r>
              <a:rPr lang="en-US" sz="1600" dirty="0" smtClean="0">
                <a:sym typeface="+mn-ea"/>
              </a:rPr>
              <a:t>BC316</a:t>
            </a:r>
            <a:r>
              <a:rPr lang="zh-CN" sz="1600" dirty="0" smtClean="0">
                <a:sym typeface="+mn-ea"/>
              </a:rPr>
              <a:t>摩擦片料桶取下，换装成</a:t>
            </a:r>
            <a:r>
              <a:rPr lang="en-US" sz="1600" dirty="0" smtClean="0">
                <a:sym typeface="+mn-ea"/>
              </a:rPr>
              <a:t>BC311</a:t>
            </a:r>
            <a:r>
              <a:rPr lang="zh-CN" sz="1600" dirty="0" smtClean="0">
                <a:sym typeface="+mn-ea"/>
              </a:rPr>
              <a:t>摩擦片料桶，就可以开始对</a:t>
            </a:r>
            <a:r>
              <a:rPr lang="en-US" sz="1600" dirty="0" smtClean="0">
                <a:sym typeface="+mn-ea"/>
              </a:rPr>
              <a:t>BC311</a:t>
            </a:r>
            <a:r>
              <a:rPr lang="zh-CN" sz="1600" dirty="0" smtClean="0">
                <a:sym typeface="+mn-ea"/>
              </a:rPr>
              <a:t>摩擦片进行计数</a:t>
            </a:r>
            <a:r>
              <a:rPr lang="zh-CN" altLang="en-US" sz="1600" dirty="0">
                <a:sym typeface="+mn-ea"/>
              </a:rPr>
              <a:t>。</a:t>
            </a:r>
            <a:endParaRPr lang="zh-CN" altLang="en-US" sz="1600" dirty="0">
              <a:sym typeface="+mn-ea"/>
            </a:endParaRPr>
          </a:p>
          <a:p>
            <a:r>
              <a:rPr lang="en-US" altLang="zh-CN" sz="1600" dirty="0">
                <a:sym typeface="+mn-ea"/>
              </a:rPr>
              <a:t>3</a:t>
            </a:r>
            <a:r>
              <a:rPr lang="zh-CN" altLang="en-US" sz="1600" dirty="0">
                <a:sym typeface="+mn-ea"/>
              </a:rPr>
              <a:t>.每次按B</a:t>
            </a:r>
            <a:r>
              <a:rPr lang="en-US" sz="1600" dirty="0" smtClean="0">
                <a:sym typeface="+mn-ea"/>
              </a:rPr>
              <a:t>C316</a:t>
            </a:r>
            <a:r>
              <a:rPr lang="zh-CN" sz="1600" dirty="0" smtClean="0">
                <a:sym typeface="+mn-ea"/>
              </a:rPr>
              <a:t>摩擦片</a:t>
            </a:r>
            <a:r>
              <a:rPr lang="en-US" altLang="zh-CN" sz="1600" dirty="0" smtClean="0">
                <a:sym typeface="+mn-ea"/>
              </a:rPr>
              <a:t>100</a:t>
            </a:r>
            <a:r>
              <a:rPr lang="zh-CN" altLang="en-US" sz="1600" dirty="0" smtClean="0">
                <a:sym typeface="+mn-ea"/>
              </a:rPr>
              <a:t>件（</a:t>
            </a:r>
            <a:r>
              <a:rPr lang="zh-CN" altLang="en-US" sz="1600" dirty="0">
                <a:sym typeface="+mn-ea"/>
              </a:rPr>
              <a:t>B</a:t>
            </a:r>
            <a:r>
              <a:rPr lang="en-US" sz="1600" dirty="0" smtClean="0">
                <a:sym typeface="+mn-ea"/>
              </a:rPr>
              <a:t>C311</a:t>
            </a:r>
            <a:r>
              <a:rPr lang="zh-CN" sz="1600" dirty="0" smtClean="0">
                <a:sym typeface="+mn-ea"/>
              </a:rPr>
              <a:t>摩擦片</a:t>
            </a:r>
            <a:r>
              <a:rPr lang="en-US" altLang="zh-CN" sz="1600" dirty="0" smtClean="0">
                <a:sym typeface="+mn-ea"/>
              </a:rPr>
              <a:t>150</a:t>
            </a:r>
            <a:r>
              <a:rPr lang="zh-CN" altLang="en-US" sz="1600" dirty="0" smtClean="0">
                <a:sym typeface="+mn-ea"/>
              </a:rPr>
              <a:t>件</a:t>
            </a:r>
            <a:r>
              <a:rPr lang="zh-CN" altLang="en-US" sz="1600" dirty="0" smtClean="0">
                <a:sym typeface="+mn-ea"/>
              </a:rPr>
              <a:t>）为基准装料。</a:t>
            </a:r>
            <a:endParaRPr lang="zh-CN" altLang="en-US" sz="1600" dirty="0">
              <a:solidFill>
                <a:schemeClr val="tx1"/>
              </a:solidFill>
              <a:sym typeface="+mn-ea"/>
            </a:endParaRPr>
          </a:p>
          <a:p>
            <a:endParaRPr lang="zh-CN" altLang="en-US" sz="1600" dirty="0" smtClean="0">
              <a:solidFill>
                <a:schemeClr val="tx1"/>
              </a:solidFill>
              <a:sym typeface="+mn-ea"/>
            </a:endParaRPr>
          </a:p>
        </p:txBody>
      </p:sp>
      <p:sp>
        <p:nvSpPr>
          <p:cNvPr id="5128" name="文本框 7"/>
          <p:cNvSpPr txBox="1"/>
          <p:nvPr/>
        </p:nvSpPr>
        <p:spPr>
          <a:xfrm>
            <a:off x="4297363" y="6375400"/>
            <a:ext cx="4359275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dist"/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《</a:t>
            </a:r>
            <a:r>
              <a:rPr lang="zh-CN" altLang="en-US" dirty="0">
                <a:sym typeface="+mn-ea"/>
              </a:rPr>
              <a:t>摩擦片计数工装方案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》    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page 4</a:t>
            </a: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5125" name="Picture 1"/>
          <p:cNvGraphicFramePr>
            <a:graphicFrameLocks noChangeAspect="1"/>
          </p:cNvGraphicFramePr>
          <p:nvPr/>
        </p:nvGraphicFramePr>
        <p:xfrm>
          <a:off x="578168" y="12383"/>
          <a:ext cx="156210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6629400" imgH="3686175" progId="PBrush">
                  <p:embed/>
                </p:oleObj>
              </mc:Choice>
              <mc:Fallback>
                <p:oleObj name="" r:id="rId1" imgW="6629400" imgH="3686175" progId="PBrush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78168" y="12383"/>
                        <a:ext cx="1562100" cy="6016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文本框 99"/>
          <p:cNvSpPr txBox="1"/>
          <p:nvPr/>
        </p:nvSpPr>
        <p:spPr>
          <a:xfrm>
            <a:off x="2140585" y="12700"/>
            <a:ext cx="11223625" cy="6746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Chengdu Sichuan Automation &amp; Technology Co;Ltd</a:t>
            </a:r>
            <a:endParaRPr lang="en-US" altLang="zh-CN" sz="1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Add: Chengdu Economic Development District  Chengdu P.R.China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63905" y="1068070"/>
            <a:ext cx="35763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dirty="0">
                <a:sym typeface="+mn-ea"/>
              </a:rPr>
              <a:t>摩擦片计数工装</a:t>
            </a:r>
            <a:r>
              <a:rPr lang="zh-CN" altLang="en-US" dirty="0">
                <a:sym typeface="+mn-ea"/>
              </a:rPr>
              <a:t>方案说明</a:t>
            </a:r>
            <a:endParaRPr lang="zh-CN" altLang="en-US"/>
          </a:p>
        </p:txBody>
      </p:sp>
      <p:sp>
        <p:nvSpPr>
          <p:cNvPr id="18" name="TextBox 11"/>
          <p:cNvSpPr txBox="1"/>
          <p:nvPr/>
        </p:nvSpPr>
        <p:spPr>
          <a:xfrm>
            <a:off x="805180" y="3718560"/>
            <a:ext cx="10904855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dirty="0">
                <a:solidFill>
                  <a:schemeClr val="tx1"/>
                </a:solidFill>
              </a:rPr>
              <a:t>备注说明：</a:t>
            </a:r>
            <a:endParaRPr lang="zh-CN" altLang="en-US" b="1" dirty="0">
              <a:solidFill>
                <a:schemeClr val="tx1"/>
              </a:solidFill>
            </a:endParaRPr>
          </a:p>
          <a:p>
            <a:r>
              <a:rPr lang="zh-CN" altLang="en-US" sz="1600" dirty="0" smtClean="0">
                <a:solidFill>
                  <a:schemeClr val="tx1"/>
                </a:solidFill>
              </a:rPr>
              <a:t>   工装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尺寸（长</a:t>
            </a:r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*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宽</a:t>
            </a:r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*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高）：</a:t>
            </a:r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180*152*180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（</a:t>
            </a:r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mm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）（预估）</a:t>
            </a:r>
            <a:r>
              <a:rPr lang="en-US" altLang="zh-CN" sz="1600" dirty="0" smtClean="0">
                <a:solidFill>
                  <a:schemeClr val="tx1"/>
                </a:solidFill>
                <a:sym typeface="+mn-ea"/>
              </a:rPr>
              <a:t>,</a:t>
            </a:r>
            <a:r>
              <a:rPr lang="zh-CN" altLang="en-US" sz="1600" dirty="0" smtClean="0">
                <a:sym typeface="+mn-ea"/>
              </a:rPr>
              <a:t>重量预估</a:t>
            </a:r>
            <a:r>
              <a:rPr lang="en-US" altLang="zh-CN" sz="1600" dirty="0" smtClean="0">
                <a:sym typeface="+mn-ea"/>
              </a:rPr>
              <a:t>3.2KG</a:t>
            </a:r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；</a:t>
            </a:r>
            <a:endParaRPr lang="zh-CN" altLang="en-US" sz="1600" dirty="0" smtClean="0">
              <a:solidFill>
                <a:schemeClr val="tx1"/>
              </a:solidFill>
              <a:sym typeface="+mn-ea"/>
            </a:endParaRPr>
          </a:p>
          <a:p>
            <a:r>
              <a:rPr lang="zh-CN" altLang="en-US" sz="1600" dirty="0" smtClean="0">
                <a:solidFill>
                  <a:schemeClr val="tx1"/>
                </a:solidFill>
                <a:sym typeface="+mn-ea"/>
              </a:rPr>
              <a:t>                                                    </a:t>
            </a:r>
            <a:endParaRPr lang="zh-CN" altLang="en-US" sz="1600" dirty="0" smtClean="0">
              <a:solidFill>
                <a:schemeClr val="tx1"/>
              </a:solidFill>
              <a:sym typeface="+mn-ea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763588" y="917575"/>
            <a:ext cx="10904538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732790" y="6272530"/>
            <a:ext cx="10991215" cy="63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1688</Words>
  <Application>WPS 演示</Application>
  <PresentationFormat/>
  <Paragraphs>117</Paragraphs>
  <Slides>5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5</vt:i4>
      </vt:variant>
    </vt:vector>
  </HeadingPairs>
  <TitlesOfParts>
    <vt:vector size="19" baseType="lpstr">
      <vt:lpstr>Arial</vt:lpstr>
      <vt:lpstr>宋体</vt:lpstr>
      <vt:lpstr>Wingdings</vt:lpstr>
      <vt:lpstr>Calibri</vt:lpstr>
      <vt:lpstr>Calibri Light</vt:lpstr>
      <vt:lpstr>方正粗黑宋简体</vt:lpstr>
      <vt:lpstr>微软雅黑</vt:lpstr>
      <vt:lpstr>Arial Unicode MS</vt:lpstr>
      <vt:lpstr>Office 主题</vt:lpstr>
      <vt:lpstr>PBrush</vt:lpstr>
      <vt:lpstr>PBrush</vt:lpstr>
      <vt:lpstr>PBrush</vt:lpstr>
      <vt:lpstr>PBrush</vt:lpstr>
      <vt:lpstr>PBrush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Administrator</cp:lastModifiedBy>
  <cp:revision>153</cp:revision>
  <dcterms:created xsi:type="dcterms:W3CDTF">2017-07-21T07:21:00Z</dcterms:created>
  <dcterms:modified xsi:type="dcterms:W3CDTF">2020-04-01T10:39:52Z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2052-11.1.0.9440</vt:lpwstr>
  </property>
  <property fmtid="{D5CDD505-2E9C-101B-9397-08002B2CF9AE}" pid="3" name="KSORubyTemplateID">
    <vt:lpwstr>13</vt:lpwstr>
  </property>
</Properties>
</file>