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2" r:id="rId3"/>
    <p:sldId id="354" r:id="rId4"/>
    <p:sldId id="355" r:id="rId5"/>
    <p:sldId id="356" r:id="rId6"/>
    <p:sldId id="357" r:id="rId7"/>
    <p:sldId id="358" r:id="rId8"/>
    <p:sldId id="359" r:id="rId9"/>
    <p:sldId id="362" r:id="rId10"/>
    <p:sldId id="363" r:id="rId11"/>
    <p:sldId id="364" r:id="rId12"/>
    <p:sldId id="365" r:id="rId13"/>
    <p:sldId id="366" r:id="rId14"/>
  </p:sldIdLst>
  <p:sldSz cx="9144000" cy="6858000" type="screen4x3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4706" autoAdjust="0"/>
  </p:normalViewPr>
  <p:slideViewPr>
    <p:cSldViewPr>
      <p:cViewPr varScale="1">
        <p:scale>
          <a:sx n="84" d="100"/>
          <a:sy n="84" d="100"/>
        </p:scale>
        <p:origin x="140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1032" y="52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41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CDE3C133-8F13-41D8-8BF8-0F4FC60EE8B4}" type="datetimeFigureOut">
              <a:rPr lang="zh-CN" altLang="en-US" smtClean="0"/>
              <a:pPr/>
              <a:t>2020/4/27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0"/>
            <a:ext cx="2945660" cy="49641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0BE93720-9090-4AEF-9F62-8353C3C37C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757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41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04927A3C-BE52-4BD4-97FF-C87E133617B6}" type="datetimeFigureOut">
              <a:rPr lang="zh-CN" altLang="en-US" smtClean="0"/>
              <a:pPr/>
              <a:t>2020/4/27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5563" tIns="47781" rIns="95563" bIns="4778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0"/>
            <a:ext cx="2945660" cy="49641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B165814D-F49C-4411-8F2E-6C8D35B1EB9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64" y="930744"/>
            <a:ext cx="5381530" cy="4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页眉占位符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70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814D-F49C-4411-8F2E-6C8D35B1EB9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93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814D-F49C-4411-8F2E-6C8D35B1EB9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84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42908" y="0"/>
            <a:ext cx="8829637" cy="141763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76" y="1600205"/>
            <a:ext cx="822945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73" y="6245225"/>
            <a:ext cx="213394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703" y="6245225"/>
            <a:ext cx="289459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2440" y="6500835"/>
            <a:ext cx="590340" cy="3270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C0CB1-C2BA-4A48-A5B9-2365C947E4C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360截图20161228141436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3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公司名称加厂标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500430" cy="57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mai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2071678"/>
            <a:ext cx="9144000" cy="1499235"/>
          </a:xfrm>
          <a:prstGeom prst="rect">
            <a:avLst/>
          </a:prstGeom>
          <a:solidFill>
            <a:srgbClr val="99CCFF">
              <a:alpha val="50980"/>
            </a:srgbClr>
          </a:solidFill>
          <a:ln w="19050">
            <a:noFill/>
            <a:miter lim="800000"/>
          </a:ln>
        </p:spPr>
        <p:txBody>
          <a:bodyPr wrap="none" lIns="91429" tIns="45715" rIns="91429" bIns="45715" anchor="ctr"/>
          <a:lstStyle/>
          <a:p>
            <a:pPr algn="ctr">
              <a:lnSpc>
                <a:spcPct val="90000"/>
              </a:lnSpc>
            </a:pPr>
            <a:r>
              <a:rPr lang="en-US" altLang="zh-CN" sz="4400" b="1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H4</a:t>
            </a:r>
            <a:r>
              <a:rPr lang="zh-CN" altLang="en-US" sz="4400" b="1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正</a:t>
            </a:r>
            <a:r>
              <a:rPr lang="en-US" altLang="zh-CN" sz="4400" b="1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/</a:t>
            </a:r>
            <a:r>
              <a:rPr lang="zh-CN" altLang="en-US" sz="4400" b="1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副驾整椅包装方案</a:t>
            </a:r>
            <a:endParaRPr lang="zh-CN" altLang="en-US" sz="4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750219" y="6018928"/>
            <a:ext cx="5643562" cy="72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9" tIns="45715" rIns="91429" bIns="45715" anchor="ctr"/>
          <a:lstStyle/>
          <a:p>
            <a:pPr algn="ctr" latinLnBrk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光华荣昌汽车部件有限公司</a:t>
            </a:r>
            <a:endParaRPr lang="en-US" altLang="zh-CN" sz="2800" dirty="0">
              <a:solidFill>
                <a:srgbClr val="006699"/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0CB1-C2BA-4A48-A5B9-2365C947E4C2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059832" y="3760410"/>
            <a:ext cx="2484276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编制：             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审核：         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批准：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0CB1-C2BA-4A48-A5B9-2365C947E4C2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79512" y="539389"/>
            <a:ext cx="360040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一、包装方案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工装车包装方案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74960" y="2204864"/>
            <a:ext cx="4591660" cy="2246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收容数：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台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正驾或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台副驾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工装车尺寸：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2390×1360×1320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（方钢）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固定：底座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用插销固定。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6620" y="1412776"/>
            <a:ext cx="3960440" cy="27942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4688748"/>
            <a:ext cx="3238500" cy="1819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104" y="4681560"/>
            <a:ext cx="3069472" cy="182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0CB1-C2BA-4A48-A5B9-2365C947E4C2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339968" y="974187"/>
            <a:ext cx="3600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堆栈示意：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1205019"/>
            <a:ext cx="4824536" cy="5206193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7092280" y="1268760"/>
            <a:ext cx="768583" cy="5040560"/>
            <a:chOff x="3428282" y="1259206"/>
            <a:chExt cx="768583" cy="504056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3428282" y="1283442"/>
              <a:ext cx="76858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3428282" y="6299766"/>
              <a:ext cx="70319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>
              <a:off x="3969259" y="1259206"/>
              <a:ext cx="22392" cy="5040560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 rot="16200000">
              <a:off x="3527851" y="3502197"/>
              <a:ext cx="64807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</a:rPr>
                <a:t>2650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2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23528" y="1628800"/>
            <a:ext cx="8072494" cy="1338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运输方式：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高栏</a:t>
            </a:r>
            <a:r>
              <a:rPr lang="zh-CN" altLang="en-US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9600×2400×2650 </a:t>
            </a:r>
            <a:r>
              <a:rPr lang="zh-CN" altLang="en-US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容量：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72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台套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38432" y="813339"/>
            <a:ext cx="554461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货运：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91422" y="3933056"/>
            <a:ext cx="6476921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205175" y="4005064"/>
            <a:ext cx="846545" cy="172819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097889" y="4003904"/>
            <a:ext cx="846545" cy="172819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009935" y="4005064"/>
            <a:ext cx="846545" cy="172819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926748" y="4003904"/>
            <a:ext cx="846545" cy="172819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730801" y="4003904"/>
            <a:ext cx="846545" cy="172819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833182" y="4003904"/>
            <a:ext cx="846545" cy="172819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628420" y="4003904"/>
            <a:ext cx="846545" cy="172819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0CB1-C2BA-4A48-A5B9-2365C947E4C2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746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79512" y="591071"/>
            <a:ext cx="42484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二、费用预估及优缺点对比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60432" y="6500835"/>
            <a:ext cx="662348" cy="327047"/>
          </a:xfrm>
        </p:spPr>
        <p:txBody>
          <a:bodyPr/>
          <a:lstStyle/>
          <a:p>
            <a:pPr>
              <a:defRPr/>
            </a:pPr>
            <a:fld id="{905C0CB1-C2BA-4A48-A5B9-2365C947E4C2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154319"/>
              </p:ext>
            </p:extLst>
          </p:nvPr>
        </p:nvGraphicFramePr>
        <p:xfrm>
          <a:off x="179512" y="1124744"/>
          <a:ext cx="8640960" cy="4989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3386"/>
                <a:gridCol w="702462"/>
                <a:gridCol w="692384"/>
                <a:gridCol w="576064"/>
                <a:gridCol w="576064"/>
                <a:gridCol w="576064"/>
                <a:gridCol w="648072"/>
                <a:gridCol w="2016224"/>
                <a:gridCol w="2160240"/>
              </a:tblGrid>
              <a:tr h="9038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方案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9.6</a:t>
                      </a:r>
                      <a:r>
                        <a:rPr lang="zh-CN" altLang="en-US" sz="15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米高栏收容数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包装单价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单套包装费用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单套运输费用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单套拆包费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合计费用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优点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缺点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5144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纸箱方案一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176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70.5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32.5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</a:t>
                      </a:r>
                      <a:r>
                        <a:rPr lang="zh-CN" altLang="en-US" sz="15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5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104</a:t>
                      </a:r>
                      <a:r>
                        <a:rPr lang="zh-CN" altLang="en-US" sz="15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收容数大，包装空间利用率高；</a:t>
                      </a:r>
                      <a:endParaRPr lang="en-US" altLang="zh-CN" sz="15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箱体大，包和拆不方便，需两人协同；</a:t>
                      </a:r>
                      <a:endParaRPr lang="en-US" altLang="zh-CN" sz="15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副驾侧躺，存在破坏座垫和罩壳的风险；</a:t>
                      </a:r>
                      <a:endParaRPr lang="en-US" altLang="zh-CN" sz="15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单个包装内，正副驾数量不匹配；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纸箱方案二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182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91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37.5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r>
                        <a:rPr lang="zh-CN" altLang="en-US" sz="15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5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129</a:t>
                      </a:r>
                      <a:r>
                        <a:rPr lang="zh-CN" altLang="en-US" sz="15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5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箱体大小适中，包和拆方便，一人即可操作；</a:t>
                      </a:r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单个包装中，正副驾数量匹配；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收容数少，包装利用率低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1691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工装车方案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72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zh-CN" altLang="en-US" sz="15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5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233</a:t>
                      </a:r>
                      <a:r>
                        <a:rPr lang="zh-CN" altLang="en-US" sz="15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工装车上线，无需拆包；</a:t>
                      </a:r>
                    </a:p>
                    <a:p>
                      <a:pPr algn="l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长久使用，利用率高；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工装车体积大且笨重，不利于存储和周转；</a:t>
                      </a:r>
                      <a:endParaRPr lang="en-US" altLang="zh-CN" sz="15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外形尺寸无余裕，装卸困难。</a:t>
                      </a:r>
                      <a:endParaRPr lang="en-US" altLang="zh-CN" sz="15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79512" y="6163032"/>
            <a:ext cx="7992888" cy="4996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综上，结合各方案预估费用及优缺点，建议选择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纸箱方案二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29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0CB1-C2BA-4A48-A5B9-2365C947E4C2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48" y="1340768"/>
            <a:ext cx="4248472" cy="4360458"/>
          </a:xfrm>
          <a:prstGeom prst="rect">
            <a:avLst/>
          </a:prstGeom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79512" y="539389"/>
            <a:ext cx="360040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一、包装方案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纸箱包装方案一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79512" y="2182439"/>
            <a:ext cx="4896544" cy="3323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收容数：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台正驾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+2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台副驾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托盘尺寸：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1350×1150×120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（木质）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纸箱尺寸：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1350×1150×1100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（七层瓦楞），体积：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7.05m²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固定：底座用木条限制水平移动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，座椅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之间用纸板隔开防磕碰。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46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0CB1-C2BA-4A48-A5B9-2365C947E4C2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63" y="1805243"/>
            <a:ext cx="3548969" cy="4041881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98084" y="1767904"/>
            <a:ext cx="4674648" cy="4146237"/>
            <a:chOff x="401408" y="1762239"/>
            <a:chExt cx="4674648" cy="414623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85" y="1762239"/>
              <a:ext cx="4303571" cy="4146237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401408" y="2018878"/>
              <a:ext cx="930232" cy="3498354"/>
              <a:chOff x="3576126" y="2210993"/>
              <a:chExt cx="930232" cy="3498354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3745402" y="2223062"/>
                <a:ext cx="68894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3745402" y="5709347"/>
                <a:ext cx="76095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/>
              <p:cNvCxnSpPr/>
              <p:nvPr/>
            </p:nvCxnSpPr>
            <p:spPr>
              <a:xfrm>
                <a:off x="3947203" y="2210993"/>
                <a:ext cx="15541" cy="3498354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/>
              <p:cNvSpPr txBox="1"/>
              <p:nvPr/>
            </p:nvSpPr>
            <p:spPr>
              <a:xfrm rot="16200000">
                <a:off x="3421366" y="4090264"/>
                <a:ext cx="648073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rgbClr val="FF0000"/>
                    </a:solidFill>
                  </a:rPr>
                  <a:t>1250</a:t>
                </a:r>
                <a:endParaRPr lang="zh-CN" altLang="en-US" sz="16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8195905" y="2036612"/>
            <a:ext cx="768583" cy="3346954"/>
            <a:chOff x="3428282" y="1259206"/>
            <a:chExt cx="768583" cy="3346954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3428282" y="1283442"/>
              <a:ext cx="76858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454102" y="4606160"/>
              <a:ext cx="70319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3969259" y="1259206"/>
              <a:ext cx="14757" cy="3321914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 rot="16200000">
              <a:off x="3445025" y="2767397"/>
              <a:ext cx="64807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</a:rPr>
                <a:t>1350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223355" y="5343674"/>
            <a:ext cx="3006687" cy="749622"/>
            <a:chOff x="4518216" y="3358183"/>
            <a:chExt cx="3006687" cy="749622"/>
          </a:xfrm>
        </p:grpSpPr>
        <p:grpSp>
          <p:nvGrpSpPr>
            <p:cNvPr id="40" name="组合 39"/>
            <p:cNvGrpSpPr/>
            <p:nvPr/>
          </p:nvGrpSpPr>
          <p:grpSpPr>
            <a:xfrm>
              <a:off x="4518216" y="3398075"/>
              <a:ext cx="3006687" cy="709730"/>
              <a:chOff x="2752246" y="3327484"/>
              <a:chExt cx="3006687" cy="709730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V="1">
                <a:off x="5758933" y="3327484"/>
                <a:ext cx="0" cy="70973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>
                <a:off x="2752246" y="3880972"/>
                <a:ext cx="3006687" cy="12226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文本框 46"/>
              <p:cNvSpPr txBox="1"/>
              <p:nvPr/>
            </p:nvSpPr>
            <p:spPr>
              <a:xfrm>
                <a:off x="4047013" y="3575876"/>
                <a:ext cx="648073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rgbClr val="FF0000"/>
                    </a:solidFill>
                  </a:rPr>
                  <a:t>1150</a:t>
                </a:r>
                <a:endParaRPr lang="zh-CN" altLang="en-US" sz="16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1" name="直接连接符 40"/>
            <p:cNvCxnSpPr/>
            <p:nvPr/>
          </p:nvCxnSpPr>
          <p:spPr>
            <a:xfrm flipV="1">
              <a:off x="4518216" y="3358183"/>
              <a:ext cx="0" cy="7496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339968" y="974187"/>
            <a:ext cx="3600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外形尺寸：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57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0CB1-C2BA-4A48-A5B9-2365C947E4C2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79512" y="737252"/>
            <a:ext cx="554461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另外，副驾座椅需单独包装：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26" y="1772816"/>
            <a:ext cx="4360874" cy="3619141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60096" y="1772816"/>
            <a:ext cx="4621048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收容数：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台副驾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托盘尺寸：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1350×1150×120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（木质）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纸箱尺寸：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1350×1150×1100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（七层瓦楞），体积：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7.05m²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固定：底座用木条限制水平移动，座椅靠背用硬质泡沫限制翻转，座椅之间用纸板隔开防磕碰。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6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0CB1-C2BA-4A48-A5B9-2365C947E4C2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grpSp>
        <p:nvGrpSpPr>
          <p:cNvPr id="10" name="组合 9"/>
          <p:cNvGrpSpPr/>
          <p:nvPr/>
        </p:nvGrpSpPr>
        <p:grpSpPr>
          <a:xfrm>
            <a:off x="198084" y="2024543"/>
            <a:ext cx="930232" cy="3498354"/>
            <a:chOff x="3576126" y="2210993"/>
            <a:chExt cx="930232" cy="3498354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745402" y="2223062"/>
              <a:ext cx="68894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745402" y="5709347"/>
              <a:ext cx="76095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3947203" y="2210993"/>
              <a:ext cx="15541" cy="3498354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 rot="16200000">
              <a:off x="3421366" y="4090264"/>
              <a:ext cx="64807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</a:rPr>
                <a:t>1250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195905" y="2036612"/>
            <a:ext cx="768583" cy="3346954"/>
            <a:chOff x="3428282" y="1259206"/>
            <a:chExt cx="768583" cy="3346954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3428282" y="1283442"/>
              <a:ext cx="76858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454102" y="4606160"/>
              <a:ext cx="70319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3969259" y="1259206"/>
              <a:ext cx="14757" cy="3321914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 rot="16200000">
              <a:off x="3445025" y="2767397"/>
              <a:ext cx="64807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</a:rPr>
                <a:t>1350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223355" y="5343674"/>
            <a:ext cx="3006687" cy="749622"/>
            <a:chOff x="4518216" y="3358183"/>
            <a:chExt cx="3006687" cy="749622"/>
          </a:xfrm>
        </p:grpSpPr>
        <p:grpSp>
          <p:nvGrpSpPr>
            <p:cNvPr id="40" name="组合 39"/>
            <p:cNvGrpSpPr/>
            <p:nvPr/>
          </p:nvGrpSpPr>
          <p:grpSpPr>
            <a:xfrm>
              <a:off x="4518216" y="3398075"/>
              <a:ext cx="3006687" cy="709730"/>
              <a:chOff x="2752246" y="3327484"/>
              <a:chExt cx="3006687" cy="709730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V="1">
                <a:off x="5758933" y="3327484"/>
                <a:ext cx="0" cy="70973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>
                <a:off x="2752246" y="3880972"/>
                <a:ext cx="3006687" cy="12226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文本框 46"/>
              <p:cNvSpPr txBox="1"/>
              <p:nvPr/>
            </p:nvSpPr>
            <p:spPr>
              <a:xfrm>
                <a:off x="4047013" y="3575876"/>
                <a:ext cx="648073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rgbClr val="FF0000"/>
                    </a:solidFill>
                  </a:rPr>
                  <a:t>1150</a:t>
                </a:r>
                <a:endParaRPr lang="zh-CN" altLang="en-US" sz="16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1" name="直接连接符 40"/>
            <p:cNvCxnSpPr/>
            <p:nvPr/>
          </p:nvCxnSpPr>
          <p:spPr>
            <a:xfrm flipV="1">
              <a:off x="4518216" y="3358183"/>
              <a:ext cx="0" cy="7496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367360" y="963303"/>
            <a:ext cx="3600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外形尺寸：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0694" y="1719503"/>
            <a:ext cx="3955462" cy="40720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58369"/>
            <a:ext cx="3661518" cy="38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23528" y="1628800"/>
            <a:ext cx="8072494" cy="1338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运输方式：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高栏</a:t>
            </a:r>
            <a:r>
              <a:rPr lang="zh-CN" altLang="en-US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9600×2400×2650 </a:t>
            </a:r>
            <a:r>
              <a:rPr lang="zh-CN" altLang="en-US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容量：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74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台套（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托*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层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=28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托，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混装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托盘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个，单装托盘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个）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 t="6122" b="6122"/>
          <a:stretch>
            <a:fillRect/>
          </a:stretch>
        </p:blipFill>
        <p:spPr bwMode="auto">
          <a:xfrm>
            <a:off x="683568" y="3429000"/>
            <a:ext cx="710341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38432" y="813339"/>
            <a:ext cx="554461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货运：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0CB1-C2BA-4A48-A5B9-2365C947E4C2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5901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0CB1-C2BA-4A48-A5B9-2365C947E4C2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79512" y="539389"/>
            <a:ext cx="360040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一、包装方案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纸箱包装方案二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79512" y="2182439"/>
            <a:ext cx="4896544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收容数：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套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正驾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副驾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托盘尺寸：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1200×1120×120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（木质）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纸箱尺寸：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1180×1100×1200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（七层瓦楞），体积：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8.94m²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固定：底座用木条限制水平移动，座椅靠背用硬质泡沫限制翻转，座椅之间用纸板隔开防磕碰。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4791">
            <a:off x="5762165" y="3429000"/>
            <a:ext cx="3182171" cy="36514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2747" y="577703"/>
            <a:ext cx="3054313" cy="297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0CB1-C2BA-4A48-A5B9-2365C947E4C2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grpSp>
        <p:nvGrpSpPr>
          <p:cNvPr id="10" name="组合 9"/>
          <p:cNvGrpSpPr/>
          <p:nvPr/>
        </p:nvGrpSpPr>
        <p:grpSpPr>
          <a:xfrm>
            <a:off x="216631" y="2430724"/>
            <a:ext cx="884293" cy="2726468"/>
            <a:chOff x="3636221" y="2210993"/>
            <a:chExt cx="884293" cy="272646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745402" y="2223062"/>
              <a:ext cx="68894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759558" y="4937461"/>
              <a:ext cx="76095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3947203" y="2210993"/>
              <a:ext cx="12112" cy="2726468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 rot="16200000">
              <a:off x="3481461" y="3351378"/>
              <a:ext cx="64807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</a:rPr>
                <a:t>1120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195905" y="2036612"/>
            <a:ext cx="768583" cy="3346954"/>
            <a:chOff x="3428282" y="1259206"/>
            <a:chExt cx="768583" cy="3346954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3428282" y="1283442"/>
              <a:ext cx="76858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454102" y="4606160"/>
              <a:ext cx="70319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3969259" y="1259206"/>
              <a:ext cx="14757" cy="3321914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 rot="16200000">
              <a:off x="3445025" y="2767397"/>
              <a:ext cx="64807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</a:rPr>
                <a:t>1320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223355" y="5343674"/>
            <a:ext cx="3006687" cy="749622"/>
            <a:chOff x="4518216" y="3358183"/>
            <a:chExt cx="3006687" cy="749622"/>
          </a:xfrm>
        </p:grpSpPr>
        <p:grpSp>
          <p:nvGrpSpPr>
            <p:cNvPr id="40" name="组合 39"/>
            <p:cNvGrpSpPr/>
            <p:nvPr/>
          </p:nvGrpSpPr>
          <p:grpSpPr>
            <a:xfrm>
              <a:off x="4518216" y="3398075"/>
              <a:ext cx="3006687" cy="709730"/>
              <a:chOff x="2752246" y="3327484"/>
              <a:chExt cx="3006687" cy="709730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V="1">
                <a:off x="5758933" y="3327484"/>
                <a:ext cx="0" cy="70973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>
                <a:off x="2752246" y="3880972"/>
                <a:ext cx="3006687" cy="12226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文本框 46"/>
              <p:cNvSpPr txBox="1"/>
              <p:nvPr/>
            </p:nvSpPr>
            <p:spPr>
              <a:xfrm>
                <a:off x="4047013" y="3575876"/>
                <a:ext cx="648073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rgbClr val="FF0000"/>
                    </a:solidFill>
                  </a:rPr>
                  <a:t>1200</a:t>
                </a:r>
                <a:endParaRPr lang="zh-CN" altLang="en-US" sz="16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1" name="直接连接符 40"/>
            <p:cNvCxnSpPr/>
            <p:nvPr/>
          </p:nvCxnSpPr>
          <p:spPr>
            <a:xfrm flipV="1">
              <a:off x="4518216" y="3358183"/>
              <a:ext cx="0" cy="7496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339968" y="974187"/>
            <a:ext cx="3600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外形尺寸：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0423" y="1735718"/>
            <a:ext cx="3616261" cy="37871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652" y="2107708"/>
            <a:ext cx="40100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23528" y="1628800"/>
            <a:ext cx="8072494" cy="1338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运输方式：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高栏</a:t>
            </a:r>
            <a:r>
              <a:rPr lang="zh-CN" altLang="en-US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9600×2400×2650 </a:t>
            </a:r>
            <a:r>
              <a:rPr lang="zh-CN" altLang="en-US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容量：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64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台套（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排*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列*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层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=32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托）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 t="6122" b="6122"/>
          <a:stretch>
            <a:fillRect/>
          </a:stretch>
        </p:blipFill>
        <p:spPr bwMode="auto">
          <a:xfrm>
            <a:off x="683568" y="3429000"/>
            <a:ext cx="710341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38432" y="813339"/>
            <a:ext cx="554461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货运：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0CB1-C2BA-4A48-A5B9-2365C947E4C2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164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5759</TotalTime>
  <Words>570</Words>
  <Application>Microsoft Office PowerPoint</Application>
  <PresentationFormat>全屏显示(4:3)</PresentationFormat>
  <Paragraphs>107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 Unicode MS</vt:lpstr>
      <vt:lpstr>HY헤드라인M</vt:lpstr>
      <vt:lpstr>宋体</vt:lpstr>
      <vt:lpstr>微软雅黑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邵士领</cp:lastModifiedBy>
  <cp:revision>1036</cp:revision>
  <cp:lastPrinted>2020-04-01T06:39:33Z</cp:lastPrinted>
  <dcterms:created xsi:type="dcterms:W3CDTF">2016-12-28T01:15:00Z</dcterms:created>
  <dcterms:modified xsi:type="dcterms:W3CDTF">2020-04-27T09:01:09Z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