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385" r:id="rId3"/>
    <p:sldId id="426" r:id="rId5"/>
    <p:sldId id="658" r:id="rId6"/>
    <p:sldId id="626" r:id="rId7"/>
    <p:sldId id="660" r:id="rId8"/>
    <p:sldId id="659" r:id="rId9"/>
    <p:sldId id="662" r:id="rId10"/>
    <p:sldId id="668" r:id="rId11"/>
    <p:sldId id="461" r:id="rId12"/>
  </p:sldIdLst>
  <p:sldSz cx="12190095" cy="6859270"/>
  <p:notesSz cx="6858000" cy="9144000"/>
  <p:embeddedFontLst>
    <p:embeddedFont>
      <p:font typeface="微软雅黑" panose="020B0503020204020204" pitchFamily="34" charset="-122"/>
      <p:regular r:id="rId18"/>
    </p:embeddedFont>
    <p:embeddedFont>
      <p:font typeface="华文行楷" panose="02010800040101010101" charset="-122"/>
      <p:regular r:id="rId19"/>
    </p:embeddedFont>
    <p:embeddedFont>
      <p:font typeface="Agency FB" panose="020B0503020202020204" charset="0"/>
      <p:regular r:id="rId20"/>
      <p:bold r:id="rId21"/>
    </p:embeddedFont>
    <p:embeddedFont>
      <p:font typeface="Franklin Gothic Medium" panose="020B0603020102020204" charset="0"/>
      <p:regular r:id="rId22"/>
      <p:italic r:id="rId23"/>
    </p:embeddedFont>
    <p:embeddedFont>
      <p:font typeface="Calibri" panose="020F050202020403020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zh-CN"/>
    </a:defPPr>
    <a:lvl1pPr marL="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8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4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903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92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8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470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8705" algn="l" defTabSz="12192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杨震" initials="U" lastIdx="10" clrIdx="0"/>
  <p:cmAuthor id="2" name="Administrat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062"/>
    <a:srgbClr val="005DA2"/>
    <a:srgbClr val="1F4E79"/>
    <a:srgbClr val="005292"/>
    <a:srgbClr val="70BDD2"/>
    <a:srgbClr val="1C55C6"/>
    <a:srgbClr val="FFC400"/>
    <a:srgbClr val="FFD347"/>
    <a:srgbClr val="FFC91D"/>
    <a:srgbClr val="007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8" autoAdjust="0"/>
    <p:restoredTop sz="86300" autoAdjust="0"/>
  </p:normalViewPr>
  <p:slideViewPr>
    <p:cSldViewPr>
      <p:cViewPr>
        <p:scale>
          <a:sx n="80" d="100"/>
          <a:sy n="80" d="100"/>
        </p:scale>
        <p:origin x="-960" y="-230"/>
      </p:cViewPr>
      <p:guideLst>
        <p:guide orient="horz" pos="2091"/>
        <p:guide pos="390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-3187" y="-77"/>
      </p:cViewPr>
      <p:guideLst>
        <p:guide orient="horz" pos="2788"/>
        <p:guide pos="219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6.xml"/><Relationship Id="rId27" Type="http://schemas.openxmlformats.org/officeDocument/2006/relationships/font" Target="fonts/font10.fntdata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74CB2-8E31-4029-8803-9E8EFAC8480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2905A-B2DB-4CD1-A0EE-81E2CDE5EE4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AE03-6EE8-41FD-8A37-86C6BC5E26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1FD59-C920-460C-B1C9-0346C59420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8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4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927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87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47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70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C4DDB-F316-4707-863E-64F2BB39E6F0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63EBA-F375-447B-B5C6-5DB9503F30F1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287B-7148-4D76-9C35-148CF1E1BB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20663-4F58-4A4F-8D41-439C81F8B63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069" y="1122888"/>
            <a:ext cx="10513957" cy="238804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069" y="3603022"/>
            <a:ext cx="10513957" cy="165575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766614" y="837506"/>
            <a:ext cx="10513957" cy="518457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zh-CN" altLang="en-US" dirty="0"/>
              <a:t>单击此处编辑母版文本</a:t>
            </a:r>
            <a:r>
              <a:rPr lang="zh-CN" altLang="en-US" dirty="0" smtClean="0"/>
              <a:t>样式</a:t>
            </a:r>
            <a:r>
              <a:rPr lang="en-US" altLang="zh-CN" dirty="0" err="1" smtClean="0"/>
              <a:t>fgfbfgnbgf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69" y="197522"/>
            <a:ext cx="10513957" cy="1325808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69" y="1702750"/>
            <a:ext cx="10513957" cy="4475673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69" y="2959648"/>
            <a:ext cx="10513957" cy="2781815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69" y="1722439"/>
            <a:ext cx="10513957" cy="1103199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69" y="365193"/>
            <a:ext cx="10513957" cy="1325808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69" y="1825963"/>
            <a:ext cx="5180790" cy="43521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235" y="1825963"/>
            <a:ext cx="5180790" cy="43521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974" y="365193"/>
            <a:ext cx="10513957" cy="80024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339" y="1482364"/>
            <a:ext cx="5220154" cy="823747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5365" indent="0">
              <a:buNone/>
              <a:defRPr sz="1800"/>
            </a:lvl6pPr>
            <a:lvl7pPr marL="2742565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69" y="2368989"/>
            <a:ext cx="5221424" cy="3821502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5677" y="1482364"/>
            <a:ext cx="5096348" cy="823747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5365" indent="0">
              <a:buNone/>
              <a:defRPr sz="1800"/>
            </a:lvl6pPr>
            <a:lvl7pPr marL="2742565" indent="0">
              <a:buNone/>
              <a:defRPr sz="1800"/>
            </a:lvl7pPr>
            <a:lvl8pPr marL="3199765" indent="0">
              <a:buNone/>
              <a:defRPr sz="1800"/>
            </a:lvl8pPr>
            <a:lvl9pPr marL="3656965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5677" y="2368989"/>
            <a:ext cx="5096348" cy="3821502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69" y="197522"/>
            <a:ext cx="10513957" cy="1325808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6288" cy="686308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48976" y="457285"/>
            <a:ext cx="4391609" cy="1055565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8341" y="1694494"/>
            <a:ext cx="4392878" cy="448139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5365" indent="0">
              <a:buNone/>
              <a:defRPr sz="1400"/>
            </a:lvl6pPr>
            <a:lvl7pPr marL="2742565" indent="0">
              <a:buNone/>
              <a:defRPr sz="1400"/>
            </a:lvl7pPr>
            <a:lvl8pPr marL="3199765" indent="0">
              <a:buNone/>
              <a:defRPr sz="1400"/>
            </a:lvl8pPr>
            <a:lvl9pPr marL="3656965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695" y="-7621"/>
            <a:ext cx="7016288" cy="686308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11" y="457285"/>
            <a:ext cx="4279231" cy="1055565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11" y="1694494"/>
            <a:ext cx="4279866" cy="448139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5365" indent="0">
              <a:buNone/>
              <a:defRPr sz="1400"/>
            </a:lvl6pPr>
            <a:lvl7pPr marL="2742565" indent="0">
              <a:buNone/>
              <a:defRPr sz="1400"/>
            </a:lvl7pPr>
            <a:lvl8pPr marL="3199765" indent="0">
              <a:buNone/>
              <a:defRPr sz="1400"/>
            </a:lvl8pPr>
            <a:lvl9pPr marL="3656965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3537" y="365193"/>
            <a:ext cx="2628489" cy="581291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69" y="365193"/>
            <a:ext cx="7733091" cy="581291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image" Target="../media/image3.png"/><Relationship Id="rId27" Type="http://schemas.openxmlformats.org/officeDocument/2006/relationships/image" Target="../media/image2.png"/><Relationship Id="rId26" Type="http://schemas.openxmlformats.org/officeDocument/2006/relationships/image" Target="../media/image1.jpeg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6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69" y="1825963"/>
            <a:ext cx="10513957" cy="4352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69" y="6357527"/>
            <a:ext cx="2742771" cy="365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969" y="6357527"/>
            <a:ext cx="4114157" cy="365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254" y="6357527"/>
            <a:ext cx="2742771" cy="365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页码</a:t>
            </a:r>
            <a:r>
              <a:rPr lang="en-US" altLang="zh-CN" dirty="0">
                <a:ln>
                  <a:noFill/>
                </a:ln>
                <a:solidFill>
                  <a:schemeClr val="tx1"/>
                </a:solidFill>
                <a:effectLst/>
                <a:sym typeface="+mn-ea"/>
              </a:rPr>
              <a:t>2</a:t>
            </a:r>
            <a:endParaRPr kumimoji="0" lang="en-US" altLang="zh-CN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7" name="TextBox 5"/>
          <p:cNvSpPr txBox="1"/>
          <p:nvPr userDrawn="1"/>
        </p:nvSpPr>
        <p:spPr>
          <a:xfrm>
            <a:off x="8543478" y="189434"/>
            <a:ext cx="349326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行楷" panose="02010800040101010101" charset="-122"/>
              </a:rPr>
              <a:t>诚信赢得天下   科技成就未来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行楷" panose="02010800040101010101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3811" y="580792"/>
            <a:ext cx="12182481" cy="45719"/>
          </a:xfrm>
          <a:prstGeom prst="rect">
            <a:avLst/>
          </a:prstGeom>
          <a:solidFill>
            <a:srgbClr val="005292"/>
          </a:solidFill>
          <a:ln>
            <a:solidFill>
              <a:srgbClr val="0052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8" tIns="60948" rIns="121898" bIns="6094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11" name="图片 5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798" cy="54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 descr="83({4C)T@~MI)B_WNE~EBC7_副本.png"/>
          <p:cNvPicPr>
            <a:picLocks noChangeAspect="1"/>
          </p:cNvPicPr>
          <p:nvPr userDrawn="1"/>
        </p:nvPicPr>
        <p:blipFill>
          <a:blip r:embed="rId28" cstate="print"/>
          <a:stretch>
            <a:fillRect/>
          </a:stretch>
        </p:blipFill>
        <p:spPr>
          <a:xfrm>
            <a:off x="982638" y="117426"/>
            <a:ext cx="2592288" cy="3856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5.xml"/><Relationship Id="rId2" Type="http://schemas.openxmlformats.org/officeDocument/2006/relationships/tags" Target="../tags/tag3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H="1">
            <a:off x="6022975" y="621665"/>
            <a:ext cx="18415" cy="6237605"/>
          </a:xfrm>
          <a:prstGeom prst="line">
            <a:avLst/>
          </a:prstGeom>
          <a:ln w="76200">
            <a:solidFill>
              <a:srgbClr val="1F4E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0" y="4297715"/>
            <a:ext cx="12190414" cy="0"/>
          </a:xfrm>
          <a:prstGeom prst="line">
            <a:avLst/>
          </a:prstGeom>
          <a:ln w="76200">
            <a:solidFill>
              <a:srgbClr val="1F4E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"/>
          <p:cNvSpPr txBox="1"/>
          <p:nvPr/>
        </p:nvSpPr>
        <p:spPr>
          <a:xfrm>
            <a:off x="1153453" y="1237303"/>
            <a:ext cx="3604460" cy="1946275"/>
          </a:xfrm>
          <a:prstGeom prst="rect">
            <a:avLst/>
          </a:prstGeom>
        </p:spPr>
        <p:txBody>
          <a:bodyPr wrap="square" lIns="23817" tIns="9527" rIns="23817" bIns="9527" rtlCol="0" anchor="t">
            <a:spAutoFit/>
          </a:bodyPr>
          <a:lstStyle/>
          <a:p>
            <a:pPr algn="l" latinLnBrk="1">
              <a:lnSpc>
                <a:spcPct val="116000"/>
              </a:lnSpc>
            </a:pPr>
            <a:r>
              <a:rPr lang="zh-C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产</a:t>
            </a:r>
            <a:r>
              <a:rPr lang="zh-C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线人员及能力分析</a:t>
            </a:r>
            <a:endParaRPr lang="zh-CN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33"/>
          <p:cNvSpPr txBox="1"/>
          <p:nvPr/>
        </p:nvSpPr>
        <p:spPr>
          <a:xfrm>
            <a:off x="6223347" y="4528215"/>
            <a:ext cx="583264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+mn-ea"/>
              </a:rPr>
              <a:t>   编制：</a:t>
            </a:r>
            <a:r>
              <a:rPr lang="en-US" altLang="zh-CN" sz="2000" dirty="0" smtClean="0">
                <a:latin typeface="+mn-ea"/>
              </a:rPr>
              <a:t> </a:t>
            </a:r>
            <a:r>
              <a:rPr lang="zh-CN" altLang="en-US" sz="2000" dirty="0" smtClean="0">
                <a:latin typeface="+mn-ea"/>
              </a:rPr>
              <a:t>冯健</a:t>
            </a:r>
            <a:r>
              <a:rPr lang="en-US" altLang="zh-CN" sz="2000" dirty="0" smtClean="0">
                <a:latin typeface="+mn-ea"/>
              </a:rPr>
              <a:t>                  </a:t>
            </a:r>
            <a:r>
              <a:rPr lang="zh-CN" altLang="en-US" sz="2000" dirty="0" smtClean="0">
                <a:latin typeface="+mn-ea"/>
              </a:rPr>
              <a:t>时间：</a:t>
            </a:r>
            <a:r>
              <a:rPr lang="en-US" altLang="zh-CN" sz="2000" dirty="0" smtClean="0">
                <a:latin typeface="+mn-ea"/>
              </a:rPr>
              <a:t>2020</a:t>
            </a:r>
            <a:r>
              <a:rPr lang="zh-CN" altLang="en-US" sz="2000" dirty="0" smtClean="0">
                <a:latin typeface="+mn-ea"/>
              </a:rPr>
              <a:t>年</a:t>
            </a:r>
            <a:r>
              <a:rPr lang="en-US" altLang="zh-CN" sz="2000" dirty="0" smtClean="0">
                <a:latin typeface="+mn-ea"/>
              </a:rPr>
              <a:t>6</a:t>
            </a:r>
            <a:r>
              <a:rPr lang="zh-CN" altLang="en-US" sz="2000" dirty="0" smtClean="0">
                <a:latin typeface="+mn-ea"/>
              </a:rPr>
              <a:t>月</a:t>
            </a:r>
            <a:r>
              <a:rPr lang="en-US" altLang="zh-CN" sz="2000" dirty="0" smtClean="0">
                <a:latin typeface="+mn-ea"/>
              </a:rPr>
              <a:t>10</a:t>
            </a:r>
            <a:r>
              <a:rPr lang="zh-CN" altLang="en-US" sz="2000" dirty="0" smtClean="0">
                <a:latin typeface="+mn-ea"/>
              </a:rPr>
              <a:t>日</a:t>
            </a:r>
            <a:endParaRPr lang="zh-CN" altLang="en-US" sz="2000" dirty="0">
              <a:latin typeface="+mn-ea"/>
            </a:endParaRPr>
          </a:p>
        </p:txBody>
      </p:sp>
      <p:pic>
        <p:nvPicPr>
          <p:cNvPr id="2" name="图片 1" descr="OAINQWIT67PW9_R_[(QG]$U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8710" y="695960"/>
            <a:ext cx="5902960" cy="3401060"/>
          </a:xfrm>
          <a:prstGeom prst="rect">
            <a:avLst/>
          </a:prstGeom>
        </p:spPr>
      </p:pic>
      <p:sp>
        <p:nvSpPr>
          <p:cNvPr id="3" name="文本框 33"/>
          <p:cNvSpPr txBox="1"/>
          <p:nvPr/>
        </p:nvSpPr>
        <p:spPr>
          <a:xfrm>
            <a:off x="6223982" y="5207665"/>
            <a:ext cx="583264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latin typeface="+mn-ea"/>
              </a:rPr>
              <a:t>   审核：</a:t>
            </a:r>
            <a:r>
              <a:rPr lang="en-US" altLang="zh-CN" sz="2000" dirty="0" smtClean="0">
                <a:latin typeface="+mn-ea"/>
              </a:rPr>
              <a:t> </a:t>
            </a:r>
            <a:r>
              <a:rPr lang="zh-CN" altLang="en-US" sz="2000" dirty="0" smtClean="0">
                <a:latin typeface="+mn-ea"/>
              </a:rPr>
              <a:t>李谦</a:t>
            </a:r>
            <a:r>
              <a:rPr lang="en-US" altLang="zh-CN" sz="2000" dirty="0" smtClean="0">
                <a:latin typeface="+mn-ea"/>
              </a:rPr>
              <a:t>                  </a:t>
            </a:r>
            <a:r>
              <a:rPr lang="zh-CN" altLang="en-US" sz="2000" dirty="0" smtClean="0">
                <a:latin typeface="+mn-ea"/>
              </a:rPr>
              <a:t>时间：</a:t>
            </a:r>
            <a:r>
              <a:rPr lang="en-US" altLang="zh-CN" sz="2000" dirty="0" smtClean="0">
                <a:latin typeface="+mn-ea"/>
              </a:rPr>
              <a:t>2020</a:t>
            </a:r>
            <a:r>
              <a:rPr lang="zh-CN" altLang="en-US" sz="2000" dirty="0" smtClean="0">
                <a:latin typeface="+mn-ea"/>
              </a:rPr>
              <a:t>年</a:t>
            </a:r>
            <a:r>
              <a:rPr lang="en-US" altLang="zh-CN" sz="2000" dirty="0" smtClean="0">
                <a:latin typeface="+mn-ea"/>
              </a:rPr>
              <a:t>6</a:t>
            </a:r>
            <a:r>
              <a:rPr lang="zh-CN" altLang="en-US" sz="2000" dirty="0" smtClean="0">
                <a:latin typeface="+mn-ea"/>
              </a:rPr>
              <a:t>月</a:t>
            </a:r>
            <a:r>
              <a:rPr lang="en-US" altLang="zh-CN" sz="2000" dirty="0" smtClean="0">
                <a:latin typeface="+mn-ea"/>
              </a:rPr>
              <a:t>10</a:t>
            </a:r>
            <a:r>
              <a:rPr lang="zh-CN" altLang="en-US" sz="2000" dirty="0" smtClean="0">
                <a:latin typeface="+mn-ea"/>
              </a:rPr>
              <a:t>日</a:t>
            </a:r>
            <a:endParaRPr lang="zh-CN" altLang="en-US" sz="2000" dirty="0">
              <a:latin typeface="+mn-ea"/>
            </a:endParaRPr>
          </a:p>
        </p:txBody>
      </p:sp>
      <p:sp>
        <p:nvSpPr>
          <p:cNvPr id="4" name="文本框 33"/>
          <p:cNvSpPr txBox="1"/>
          <p:nvPr/>
        </p:nvSpPr>
        <p:spPr>
          <a:xfrm>
            <a:off x="6223982" y="5970935"/>
            <a:ext cx="583264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+mn-ea"/>
              </a:rPr>
              <a:t>   批准：</a:t>
            </a:r>
            <a:r>
              <a:rPr lang="en-US" altLang="zh-CN" sz="2000" dirty="0" smtClean="0">
                <a:latin typeface="+mn-ea"/>
              </a:rPr>
              <a:t> </a:t>
            </a:r>
            <a:r>
              <a:rPr lang="zh-CN" altLang="en-US" sz="2000" dirty="0" smtClean="0">
                <a:latin typeface="+mn-ea"/>
              </a:rPr>
              <a:t>刘东明总</a:t>
            </a:r>
            <a:r>
              <a:rPr lang="en-US" altLang="zh-CN" sz="2000" dirty="0" smtClean="0">
                <a:latin typeface="+mn-ea"/>
              </a:rPr>
              <a:t>      </a:t>
            </a:r>
            <a:r>
              <a:rPr lang="zh-CN" altLang="en-US" sz="2000" dirty="0" smtClean="0">
                <a:latin typeface="+mn-ea"/>
              </a:rPr>
              <a:t>李君如总</a:t>
            </a:r>
            <a:r>
              <a:rPr lang="en-US" altLang="zh-CN" sz="2000" dirty="0" smtClean="0">
                <a:latin typeface="+mn-ea"/>
              </a:rPr>
              <a:t>         </a:t>
            </a:r>
            <a:endParaRPr lang="zh-CN" altLang="en-US" sz="2000" dirty="0"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48" y="4927253"/>
            <a:ext cx="3963693" cy="10666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86155" y="1115060"/>
            <a:ext cx="2542540" cy="1196340"/>
            <a:chOff x="3374" y="1725"/>
            <a:chExt cx="4004" cy="1884"/>
          </a:xfrm>
        </p:grpSpPr>
        <p:sp>
          <p:nvSpPr>
            <p:cNvPr id="9218" name="Rectangle 5"/>
            <p:cNvSpPr>
              <a:spLocks noChangeArrowheads="1"/>
            </p:cNvSpPr>
            <p:nvPr/>
          </p:nvSpPr>
          <p:spPr bwMode="auto">
            <a:xfrm>
              <a:off x="3374" y="1725"/>
              <a:ext cx="1570" cy="188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19" name="Freeform 6"/>
            <p:cNvSpPr/>
            <p:nvPr/>
          </p:nvSpPr>
          <p:spPr bwMode="auto">
            <a:xfrm>
              <a:off x="3594" y="2028"/>
              <a:ext cx="1200" cy="1510"/>
            </a:xfrm>
            <a:custGeom>
              <a:avLst/>
              <a:gdLst>
                <a:gd name="T0" fmla="*/ 2147483647 w 1173"/>
                <a:gd name="T1" fmla="*/ 2147483647 h 1472"/>
                <a:gd name="T2" fmla="*/ 2147483647 w 1173"/>
                <a:gd name="T3" fmla="*/ 2147483647 h 1472"/>
                <a:gd name="T4" fmla="*/ 2147483647 w 1173"/>
                <a:gd name="T5" fmla="*/ 2147483647 h 1472"/>
                <a:gd name="T6" fmla="*/ 2147483647 w 1173"/>
                <a:gd name="T7" fmla="*/ 2147483647 h 1472"/>
                <a:gd name="T8" fmla="*/ 2147483647 w 1173"/>
                <a:gd name="T9" fmla="*/ 2147483647 h 1472"/>
                <a:gd name="T10" fmla="*/ 2147483647 w 1173"/>
                <a:gd name="T11" fmla="*/ 1381985554 h 1472"/>
                <a:gd name="T12" fmla="*/ 0 w 1173"/>
                <a:gd name="T13" fmla="*/ 2147483647 h 1472"/>
                <a:gd name="T14" fmla="*/ 2147483647 w 1173"/>
                <a:gd name="T15" fmla="*/ 2147483647 h 1472"/>
                <a:gd name="T16" fmla="*/ 2147483647 w 1173"/>
                <a:gd name="T17" fmla="*/ 2147483647 h 1472"/>
                <a:gd name="T18" fmla="*/ 2147483647 w 1173"/>
                <a:gd name="T19" fmla="*/ 2147483647 h 1472"/>
                <a:gd name="T20" fmla="*/ 2147483647 w 1173"/>
                <a:gd name="T21" fmla="*/ 2147483647 h 1472"/>
                <a:gd name="T22" fmla="*/ 2147483647 w 1173"/>
                <a:gd name="T23" fmla="*/ 2147483647 h 1472"/>
                <a:gd name="T24" fmla="*/ 2147483647 w 1173"/>
                <a:gd name="T25" fmla="*/ 2147483647 h 1472"/>
                <a:gd name="T26" fmla="*/ 2147483647 w 1173"/>
                <a:gd name="T27" fmla="*/ 2147483647 h 1472"/>
                <a:gd name="T28" fmla="*/ 2147483647 w 1173"/>
                <a:gd name="T29" fmla="*/ 2147483647 h 14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73" h="1472">
                  <a:moveTo>
                    <a:pt x="1131" y="535"/>
                  </a:moveTo>
                  <a:lnTo>
                    <a:pt x="1095" y="47"/>
                  </a:lnTo>
                  <a:cubicBezTo>
                    <a:pt x="1090" y="47"/>
                    <a:pt x="1081" y="49"/>
                    <a:pt x="1067" y="54"/>
                  </a:cubicBezTo>
                  <a:cubicBezTo>
                    <a:pt x="1043" y="64"/>
                    <a:pt x="1022" y="68"/>
                    <a:pt x="1003" y="68"/>
                  </a:cubicBezTo>
                  <a:cubicBezTo>
                    <a:pt x="975" y="68"/>
                    <a:pt x="947" y="64"/>
                    <a:pt x="919" y="54"/>
                  </a:cubicBezTo>
                  <a:cubicBezTo>
                    <a:pt x="810" y="17"/>
                    <a:pt x="714" y="0"/>
                    <a:pt x="629" y="5"/>
                  </a:cubicBezTo>
                  <a:cubicBezTo>
                    <a:pt x="214" y="24"/>
                    <a:pt x="5" y="278"/>
                    <a:pt x="0" y="768"/>
                  </a:cubicBezTo>
                  <a:cubicBezTo>
                    <a:pt x="5" y="1225"/>
                    <a:pt x="219" y="1458"/>
                    <a:pt x="643" y="1467"/>
                  </a:cubicBezTo>
                  <a:cubicBezTo>
                    <a:pt x="912" y="1472"/>
                    <a:pt x="1088" y="1345"/>
                    <a:pt x="1173" y="1086"/>
                  </a:cubicBezTo>
                  <a:lnTo>
                    <a:pt x="1088" y="1036"/>
                  </a:lnTo>
                  <a:cubicBezTo>
                    <a:pt x="999" y="1258"/>
                    <a:pt x="867" y="1369"/>
                    <a:pt x="692" y="1369"/>
                  </a:cubicBezTo>
                  <a:cubicBezTo>
                    <a:pt x="424" y="1359"/>
                    <a:pt x="290" y="1145"/>
                    <a:pt x="290" y="725"/>
                  </a:cubicBezTo>
                  <a:cubicBezTo>
                    <a:pt x="290" y="316"/>
                    <a:pt x="408" y="108"/>
                    <a:pt x="643" y="104"/>
                  </a:cubicBezTo>
                  <a:cubicBezTo>
                    <a:pt x="827" y="94"/>
                    <a:pt x="961" y="250"/>
                    <a:pt x="1046" y="570"/>
                  </a:cubicBezTo>
                  <a:lnTo>
                    <a:pt x="1131" y="5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0" name="Freeform 7"/>
            <p:cNvSpPr>
              <a:spLocks noEditPoints="1"/>
            </p:cNvSpPr>
            <p:nvPr/>
          </p:nvSpPr>
          <p:spPr bwMode="auto">
            <a:xfrm>
              <a:off x="5089" y="3018"/>
              <a:ext cx="2243" cy="458"/>
            </a:xfrm>
            <a:custGeom>
              <a:avLst/>
              <a:gdLst>
                <a:gd name="T0" fmla="*/ 2147483647 w 2195"/>
                <a:gd name="T1" fmla="*/ 2147483647 h 445"/>
                <a:gd name="T2" fmla="*/ 2147483647 w 2195"/>
                <a:gd name="T3" fmla="*/ 2147483647 h 445"/>
                <a:gd name="T4" fmla="*/ 2147483647 w 2195"/>
                <a:gd name="T5" fmla="*/ 2147483647 h 445"/>
                <a:gd name="T6" fmla="*/ 2147483647 w 2195"/>
                <a:gd name="T7" fmla="*/ 2147483647 h 445"/>
                <a:gd name="T8" fmla="*/ 2147483647 w 2195"/>
                <a:gd name="T9" fmla="*/ 2147483647 h 445"/>
                <a:gd name="T10" fmla="*/ 2147483647 w 2195"/>
                <a:gd name="T11" fmla="*/ 2147483647 h 445"/>
                <a:gd name="T12" fmla="*/ 2147483647 w 2195"/>
                <a:gd name="T13" fmla="*/ 2147483647 h 445"/>
                <a:gd name="T14" fmla="*/ 2147483647 w 2195"/>
                <a:gd name="T15" fmla="*/ 2147483647 h 445"/>
                <a:gd name="T16" fmla="*/ 2147483647 w 2195"/>
                <a:gd name="T17" fmla="*/ 2147483647 h 445"/>
                <a:gd name="T18" fmla="*/ 2147483647 w 2195"/>
                <a:gd name="T19" fmla="*/ 2147483647 h 445"/>
                <a:gd name="T20" fmla="*/ 2147483647 w 2195"/>
                <a:gd name="T21" fmla="*/ 2147483647 h 445"/>
                <a:gd name="T22" fmla="*/ 2147483647 w 2195"/>
                <a:gd name="T23" fmla="*/ 2147483647 h 445"/>
                <a:gd name="T24" fmla="*/ 2147483647 w 2195"/>
                <a:gd name="T25" fmla="*/ 2147483647 h 445"/>
                <a:gd name="T26" fmla="*/ 2147483647 w 2195"/>
                <a:gd name="T27" fmla="*/ 2147483647 h 445"/>
                <a:gd name="T28" fmla="*/ 2147483647 w 2195"/>
                <a:gd name="T29" fmla="*/ 2147483647 h 445"/>
                <a:gd name="T30" fmla="*/ 2147483647 w 2195"/>
                <a:gd name="T31" fmla="*/ 2147483647 h 445"/>
                <a:gd name="T32" fmla="*/ 2147483647 w 2195"/>
                <a:gd name="T33" fmla="*/ 2147483647 h 445"/>
                <a:gd name="T34" fmla="*/ 2147483647 w 2195"/>
                <a:gd name="T35" fmla="*/ 2147483647 h 445"/>
                <a:gd name="T36" fmla="*/ 2147483647 w 2195"/>
                <a:gd name="T37" fmla="*/ 2147483647 h 445"/>
                <a:gd name="T38" fmla="*/ 2147483647 w 2195"/>
                <a:gd name="T39" fmla="*/ 2147483647 h 445"/>
                <a:gd name="T40" fmla="*/ 2147483647 w 2195"/>
                <a:gd name="T41" fmla="*/ 2147483647 h 445"/>
                <a:gd name="T42" fmla="*/ 2147483647 w 2195"/>
                <a:gd name="T43" fmla="*/ 2147483647 h 445"/>
                <a:gd name="T44" fmla="*/ 2147483647 w 2195"/>
                <a:gd name="T45" fmla="*/ 2147483647 h 445"/>
                <a:gd name="T46" fmla="*/ 2147483647 w 2195"/>
                <a:gd name="T47" fmla="*/ 2147483647 h 445"/>
                <a:gd name="T48" fmla="*/ 2147483647 w 2195"/>
                <a:gd name="T49" fmla="*/ 2147483647 h 445"/>
                <a:gd name="T50" fmla="*/ 2147483647 w 2195"/>
                <a:gd name="T51" fmla="*/ 2147483647 h 445"/>
                <a:gd name="T52" fmla="*/ 2147483647 w 2195"/>
                <a:gd name="T53" fmla="*/ 2147483647 h 445"/>
                <a:gd name="T54" fmla="*/ 2147483647 w 2195"/>
                <a:gd name="T55" fmla="*/ 2147483647 h 445"/>
                <a:gd name="T56" fmla="*/ 2147483647 w 2195"/>
                <a:gd name="T57" fmla="*/ 2147483647 h 445"/>
                <a:gd name="T58" fmla="*/ 2147483647 w 2195"/>
                <a:gd name="T59" fmla="*/ 2147483647 h 445"/>
                <a:gd name="T60" fmla="*/ 2147483647 w 2195"/>
                <a:gd name="T61" fmla="*/ 2147483647 h 445"/>
                <a:gd name="T62" fmla="*/ 2147483647 w 2195"/>
                <a:gd name="T63" fmla="*/ 2147483647 h 445"/>
                <a:gd name="T64" fmla="*/ 2147483647 w 2195"/>
                <a:gd name="T65" fmla="*/ 2147483647 h 445"/>
                <a:gd name="T66" fmla="*/ 2147483647 w 2195"/>
                <a:gd name="T67" fmla="*/ 2147483647 h 445"/>
                <a:gd name="T68" fmla="*/ 2147483647 w 2195"/>
                <a:gd name="T69" fmla="*/ 2147483647 h 445"/>
                <a:gd name="T70" fmla="*/ 2147483647 w 2195"/>
                <a:gd name="T71" fmla="*/ 2147483647 h 445"/>
                <a:gd name="T72" fmla="*/ 2147483647 w 2195"/>
                <a:gd name="T73" fmla="*/ 2147483647 h 445"/>
                <a:gd name="T74" fmla="*/ 2147483647 w 2195"/>
                <a:gd name="T75" fmla="*/ 2147483647 h 445"/>
                <a:gd name="T76" fmla="*/ 2147483647 w 2195"/>
                <a:gd name="T77" fmla="*/ 2147483647 h 445"/>
                <a:gd name="T78" fmla="*/ 2147483647 w 2195"/>
                <a:gd name="T79" fmla="*/ 2147483647 h 445"/>
                <a:gd name="T80" fmla="*/ 2147483647 w 2195"/>
                <a:gd name="T81" fmla="*/ 2147483647 h 445"/>
                <a:gd name="T82" fmla="*/ 2147483647 w 2195"/>
                <a:gd name="T83" fmla="*/ 2147483647 h 445"/>
                <a:gd name="T84" fmla="*/ 2147483647 w 2195"/>
                <a:gd name="T85" fmla="*/ 2147483647 h 445"/>
                <a:gd name="T86" fmla="*/ 2147483647 w 2195"/>
                <a:gd name="T87" fmla="*/ 2147483647 h 445"/>
                <a:gd name="T88" fmla="*/ 2147483647 w 2195"/>
                <a:gd name="T89" fmla="*/ 2147483647 h 445"/>
                <a:gd name="T90" fmla="*/ 2147483647 w 2195"/>
                <a:gd name="T91" fmla="*/ 2147483647 h 445"/>
                <a:gd name="T92" fmla="*/ 2147483647 w 2195"/>
                <a:gd name="T93" fmla="*/ 2147483647 h 445"/>
                <a:gd name="T94" fmla="*/ 2147483647 w 2195"/>
                <a:gd name="T95" fmla="*/ 2147483647 h 445"/>
                <a:gd name="T96" fmla="*/ 2147483647 w 2195"/>
                <a:gd name="T97" fmla="*/ 2147483647 h 44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195" h="445">
                  <a:moveTo>
                    <a:pt x="154" y="142"/>
                  </a:moveTo>
                  <a:cubicBezTo>
                    <a:pt x="86" y="144"/>
                    <a:pt x="51" y="189"/>
                    <a:pt x="49" y="278"/>
                  </a:cubicBezTo>
                  <a:cubicBezTo>
                    <a:pt x="51" y="361"/>
                    <a:pt x="86" y="405"/>
                    <a:pt x="154" y="407"/>
                  </a:cubicBezTo>
                  <a:cubicBezTo>
                    <a:pt x="218" y="405"/>
                    <a:pt x="251" y="361"/>
                    <a:pt x="252" y="276"/>
                  </a:cubicBezTo>
                  <a:cubicBezTo>
                    <a:pt x="248" y="193"/>
                    <a:pt x="215" y="148"/>
                    <a:pt x="154" y="142"/>
                  </a:cubicBezTo>
                  <a:close/>
                  <a:moveTo>
                    <a:pt x="152" y="443"/>
                  </a:moveTo>
                  <a:cubicBezTo>
                    <a:pt x="55" y="437"/>
                    <a:pt x="5" y="383"/>
                    <a:pt x="0" y="280"/>
                  </a:cubicBezTo>
                  <a:cubicBezTo>
                    <a:pt x="3" y="166"/>
                    <a:pt x="55" y="107"/>
                    <a:pt x="156" y="105"/>
                  </a:cubicBezTo>
                  <a:cubicBezTo>
                    <a:pt x="250" y="109"/>
                    <a:pt x="299" y="165"/>
                    <a:pt x="303" y="274"/>
                  </a:cubicBezTo>
                  <a:cubicBezTo>
                    <a:pt x="302" y="385"/>
                    <a:pt x="251" y="442"/>
                    <a:pt x="152" y="443"/>
                  </a:cubicBezTo>
                  <a:close/>
                  <a:moveTo>
                    <a:pt x="665" y="227"/>
                  </a:moveTo>
                  <a:lnTo>
                    <a:pt x="665" y="434"/>
                  </a:lnTo>
                  <a:lnTo>
                    <a:pt x="618" y="434"/>
                  </a:lnTo>
                  <a:lnTo>
                    <a:pt x="618" y="234"/>
                  </a:lnTo>
                  <a:cubicBezTo>
                    <a:pt x="616" y="174"/>
                    <a:pt x="591" y="144"/>
                    <a:pt x="542" y="142"/>
                  </a:cubicBezTo>
                  <a:cubicBezTo>
                    <a:pt x="484" y="150"/>
                    <a:pt x="452" y="181"/>
                    <a:pt x="446" y="236"/>
                  </a:cubicBezTo>
                  <a:lnTo>
                    <a:pt x="446" y="434"/>
                  </a:lnTo>
                  <a:lnTo>
                    <a:pt x="400" y="436"/>
                  </a:lnTo>
                  <a:lnTo>
                    <a:pt x="400" y="111"/>
                  </a:lnTo>
                  <a:lnTo>
                    <a:pt x="446" y="111"/>
                  </a:lnTo>
                  <a:lnTo>
                    <a:pt x="446" y="160"/>
                  </a:lnTo>
                  <a:cubicBezTo>
                    <a:pt x="472" y="123"/>
                    <a:pt x="507" y="104"/>
                    <a:pt x="553" y="102"/>
                  </a:cubicBezTo>
                  <a:cubicBezTo>
                    <a:pt x="628" y="102"/>
                    <a:pt x="665" y="144"/>
                    <a:pt x="665" y="227"/>
                  </a:cubicBezTo>
                  <a:close/>
                  <a:moveTo>
                    <a:pt x="897" y="407"/>
                  </a:moveTo>
                  <a:lnTo>
                    <a:pt x="906" y="432"/>
                  </a:lnTo>
                  <a:cubicBezTo>
                    <a:pt x="891" y="438"/>
                    <a:pt x="875" y="441"/>
                    <a:pt x="857" y="441"/>
                  </a:cubicBezTo>
                  <a:cubicBezTo>
                    <a:pt x="811" y="442"/>
                    <a:pt x="788" y="419"/>
                    <a:pt x="790" y="370"/>
                  </a:cubicBezTo>
                  <a:lnTo>
                    <a:pt x="790" y="151"/>
                  </a:lnTo>
                  <a:lnTo>
                    <a:pt x="745" y="151"/>
                  </a:lnTo>
                  <a:lnTo>
                    <a:pt x="745" y="111"/>
                  </a:lnTo>
                  <a:lnTo>
                    <a:pt x="790" y="111"/>
                  </a:lnTo>
                  <a:lnTo>
                    <a:pt x="790" y="24"/>
                  </a:lnTo>
                  <a:lnTo>
                    <a:pt x="837" y="0"/>
                  </a:lnTo>
                  <a:lnTo>
                    <a:pt x="837" y="111"/>
                  </a:lnTo>
                  <a:lnTo>
                    <a:pt x="897" y="111"/>
                  </a:lnTo>
                  <a:lnTo>
                    <a:pt x="897" y="151"/>
                  </a:lnTo>
                  <a:lnTo>
                    <a:pt x="837" y="151"/>
                  </a:lnTo>
                  <a:lnTo>
                    <a:pt x="837" y="370"/>
                  </a:lnTo>
                  <a:cubicBezTo>
                    <a:pt x="835" y="398"/>
                    <a:pt x="847" y="411"/>
                    <a:pt x="872" y="410"/>
                  </a:cubicBezTo>
                  <a:cubicBezTo>
                    <a:pt x="881" y="410"/>
                    <a:pt x="890" y="409"/>
                    <a:pt x="897" y="407"/>
                  </a:cubicBezTo>
                  <a:close/>
                  <a:moveTo>
                    <a:pt x="1020" y="249"/>
                  </a:moveTo>
                  <a:lnTo>
                    <a:pt x="1214" y="249"/>
                  </a:lnTo>
                  <a:cubicBezTo>
                    <a:pt x="1211" y="184"/>
                    <a:pt x="1179" y="150"/>
                    <a:pt x="1118" y="147"/>
                  </a:cubicBezTo>
                  <a:cubicBezTo>
                    <a:pt x="1057" y="153"/>
                    <a:pt x="1024" y="187"/>
                    <a:pt x="1020" y="249"/>
                  </a:cubicBezTo>
                  <a:close/>
                  <a:moveTo>
                    <a:pt x="1214" y="334"/>
                  </a:moveTo>
                  <a:lnTo>
                    <a:pt x="1263" y="347"/>
                  </a:lnTo>
                  <a:cubicBezTo>
                    <a:pt x="1245" y="413"/>
                    <a:pt x="1198" y="445"/>
                    <a:pt x="1120" y="443"/>
                  </a:cubicBezTo>
                  <a:cubicBezTo>
                    <a:pt x="1021" y="439"/>
                    <a:pt x="969" y="384"/>
                    <a:pt x="966" y="278"/>
                  </a:cubicBezTo>
                  <a:cubicBezTo>
                    <a:pt x="971" y="167"/>
                    <a:pt x="1021" y="109"/>
                    <a:pt x="1118" y="105"/>
                  </a:cubicBezTo>
                  <a:cubicBezTo>
                    <a:pt x="1213" y="107"/>
                    <a:pt x="1262" y="165"/>
                    <a:pt x="1265" y="278"/>
                  </a:cubicBezTo>
                  <a:cubicBezTo>
                    <a:pt x="1265" y="284"/>
                    <a:pt x="1265" y="288"/>
                    <a:pt x="1265" y="289"/>
                  </a:cubicBezTo>
                  <a:lnTo>
                    <a:pt x="1018" y="289"/>
                  </a:lnTo>
                  <a:cubicBezTo>
                    <a:pt x="1021" y="362"/>
                    <a:pt x="1054" y="401"/>
                    <a:pt x="1118" y="405"/>
                  </a:cubicBezTo>
                  <a:cubicBezTo>
                    <a:pt x="1169" y="405"/>
                    <a:pt x="1200" y="382"/>
                    <a:pt x="1214" y="334"/>
                  </a:cubicBezTo>
                  <a:close/>
                  <a:moveTo>
                    <a:pt x="1626" y="227"/>
                  </a:moveTo>
                  <a:lnTo>
                    <a:pt x="1626" y="434"/>
                  </a:lnTo>
                  <a:lnTo>
                    <a:pt x="1580" y="434"/>
                  </a:lnTo>
                  <a:lnTo>
                    <a:pt x="1580" y="234"/>
                  </a:lnTo>
                  <a:cubicBezTo>
                    <a:pt x="1578" y="174"/>
                    <a:pt x="1553" y="144"/>
                    <a:pt x="1504" y="142"/>
                  </a:cubicBezTo>
                  <a:cubicBezTo>
                    <a:pt x="1446" y="150"/>
                    <a:pt x="1414" y="181"/>
                    <a:pt x="1408" y="236"/>
                  </a:cubicBezTo>
                  <a:lnTo>
                    <a:pt x="1408" y="434"/>
                  </a:lnTo>
                  <a:lnTo>
                    <a:pt x="1361" y="436"/>
                  </a:lnTo>
                  <a:lnTo>
                    <a:pt x="1361" y="111"/>
                  </a:lnTo>
                  <a:lnTo>
                    <a:pt x="1408" y="111"/>
                  </a:lnTo>
                  <a:lnTo>
                    <a:pt x="1408" y="160"/>
                  </a:lnTo>
                  <a:cubicBezTo>
                    <a:pt x="1433" y="123"/>
                    <a:pt x="1469" y="104"/>
                    <a:pt x="1515" y="102"/>
                  </a:cubicBezTo>
                  <a:cubicBezTo>
                    <a:pt x="1589" y="102"/>
                    <a:pt x="1626" y="144"/>
                    <a:pt x="1626" y="227"/>
                  </a:cubicBezTo>
                  <a:close/>
                  <a:moveTo>
                    <a:pt x="1859" y="407"/>
                  </a:moveTo>
                  <a:lnTo>
                    <a:pt x="1868" y="432"/>
                  </a:lnTo>
                  <a:cubicBezTo>
                    <a:pt x="1853" y="438"/>
                    <a:pt x="1836" y="441"/>
                    <a:pt x="1818" y="441"/>
                  </a:cubicBezTo>
                  <a:cubicBezTo>
                    <a:pt x="1772" y="442"/>
                    <a:pt x="1750" y="419"/>
                    <a:pt x="1752" y="370"/>
                  </a:cubicBezTo>
                  <a:lnTo>
                    <a:pt x="1752" y="151"/>
                  </a:lnTo>
                  <a:lnTo>
                    <a:pt x="1707" y="151"/>
                  </a:lnTo>
                  <a:lnTo>
                    <a:pt x="1707" y="111"/>
                  </a:lnTo>
                  <a:lnTo>
                    <a:pt x="1752" y="111"/>
                  </a:lnTo>
                  <a:lnTo>
                    <a:pt x="1752" y="24"/>
                  </a:lnTo>
                  <a:lnTo>
                    <a:pt x="1798" y="0"/>
                  </a:lnTo>
                  <a:lnTo>
                    <a:pt x="1798" y="111"/>
                  </a:lnTo>
                  <a:lnTo>
                    <a:pt x="1859" y="111"/>
                  </a:lnTo>
                  <a:lnTo>
                    <a:pt x="1859" y="151"/>
                  </a:lnTo>
                  <a:lnTo>
                    <a:pt x="1798" y="151"/>
                  </a:lnTo>
                  <a:lnTo>
                    <a:pt x="1798" y="370"/>
                  </a:lnTo>
                  <a:cubicBezTo>
                    <a:pt x="1797" y="398"/>
                    <a:pt x="1809" y="411"/>
                    <a:pt x="1834" y="410"/>
                  </a:cubicBezTo>
                  <a:cubicBezTo>
                    <a:pt x="1843" y="410"/>
                    <a:pt x="1851" y="409"/>
                    <a:pt x="1859" y="407"/>
                  </a:cubicBezTo>
                  <a:close/>
                  <a:moveTo>
                    <a:pt x="2131" y="203"/>
                  </a:moveTo>
                  <a:lnTo>
                    <a:pt x="2180" y="189"/>
                  </a:lnTo>
                  <a:cubicBezTo>
                    <a:pt x="2167" y="133"/>
                    <a:pt x="2125" y="104"/>
                    <a:pt x="2055" y="102"/>
                  </a:cubicBezTo>
                  <a:cubicBezTo>
                    <a:pt x="1982" y="105"/>
                    <a:pt x="1943" y="136"/>
                    <a:pt x="1937" y="194"/>
                  </a:cubicBezTo>
                  <a:cubicBezTo>
                    <a:pt x="1934" y="249"/>
                    <a:pt x="1976" y="281"/>
                    <a:pt x="2062" y="292"/>
                  </a:cubicBezTo>
                  <a:cubicBezTo>
                    <a:pt x="2118" y="302"/>
                    <a:pt x="2146" y="322"/>
                    <a:pt x="2144" y="352"/>
                  </a:cubicBezTo>
                  <a:cubicBezTo>
                    <a:pt x="2143" y="387"/>
                    <a:pt x="2115" y="406"/>
                    <a:pt x="2062" y="407"/>
                  </a:cubicBezTo>
                  <a:cubicBezTo>
                    <a:pt x="2013" y="409"/>
                    <a:pt x="1982" y="384"/>
                    <a:pt x="1970" y="334"/>
                  </a:cubicBezTo>
                  <a:lnTo>
                    <a:pt x="1924" y="347"/>
                  </a:lnTo>
                  <a:cubicBezTo>
                    <a:pt x="1941" y="413"/>
                    <a:pt x="1988" y="445"/>
                    <a:pt x="2062" y="443"/>
                  </a:cubicBezTo>
                  <a:cubicBezTo>
                    <a:pt x="2148" y="442"/>
                    <a:pt x="2192" y="410"/>
                    <a:pt x="2193" y="350"/>
                  </a:cubicBezTo>
                  <a:cubicBezTo>
                    <a:pt x="2195" y="298"/>
                    <a:pt x="2155" y="265"/>
                    <a:pt x="2075" y="252"/>
                  </a:cubicBezTo>
                  <a:cubicBezTo>
                    <a:pt x="2014" y="241"/>
                    <a:pt x="1985" y="222"/>
                    <a:pt x="1986" y="194"/>
                  </a:cubicBezTo>
                  <a:cubicBezTo>
                    <a:pt x="1990" y="162"/>
                    <a:pt x="2014" y="146"/>
                    <a:pt x="2057" y="145"/>
                  </a:cubicBezTo>
                  <a:cubicBezTo>
                    <a:pt x="2097" y="145"/>
                    <a:pt x="2122" y="164"/>
                    <a:pt x="2131" y="203"/>
                  </a:cubicBezTo>
                  <a:close/>
                </a:path>
              </a:pathLst>
            </a:custGeom>
            <a:solidFill>
              <a:srgbClr val="005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5292"/>
                </a:solidFill>
              </a:endParaRPr>
            </a:p>
          </p:txBody>
        </p:sp>
        <p:sp>
          <p:nvSpPr>
            <p:cNvPr id="9221" name="Freeform 8"/>
            <p:cNvSpPr>
              <a:spLocks noEditPoints="1"/>
            </p:cNvSpPr>
            <p:nvPr/>
          </p:nvSpPr>
          <p:spPr bwMode="auto">
            <a:xfrm>
              <a:off x="5224" y="1863"/>
              <a:ext cx="2155" cy="1013"/>
            </a:xfrm>
            <a:custGeom>
              <a:avLst/>
              <a:gdLst>
                <a:gd name="T0" fmla="*/ 2147483647 w 2109"/>
                <a:gd name="T1" fmla="*/ 0 h 986"/>
                <a:gd name="T2" fmla="*/ 2147483647 w 2109"/>
                <a:gd name="T3" fmla="*/ 2147483647 h 986"/>
                <a:gd name="T4" fmla="*/ 2147483647 w 2109"/>
                <a:gd name="T5" fmla="*/ 2147483647 h 986"/>
                <a:gd name="T6" fmla="*/ 0 w 2109"/>
                <a:gd name="T7" fmla="*/ 2147483647 h 986"/>
                <a:gd name="T8" fmla="*/ 2147483647 w 2109"/>
                <a:gd name="T9" fmla="*/ 2147483647 h 986"/>
                <a:gd name="T10" fmla="*/ 2147483647 w 2109"/>
                <a:gd name="T11" fmla="*/ 2147483647 h 986"/>
                <a:gd name="T12" fmla="*/ 2147483647 w 2109"/>
                <a:gd name="T13" fmla="*/ 2147483647 h 986"/>
                <a:gd name="T14" fmla="*/ 2147483647 w 2109"/>
                <a:gd name="T15" fmla="*/ 2147483647 h 986"/>
                <a:gd name="T16" fmla="*/ 2147483647 w 2109"/>
                <a:gd name="T17" fmla="*/ 2147483647 h 986"/>
                <a:gd name="T18" fmla="*/ 2147483647 w 2109"/>
                <a:gd name="T19" fmla="*/ 2147483647 h 986"/>
                <a:gd name="T20" fmla="*/ 2147483647 w 2109"/>
                <a:gd name="T21" fmla="*/ 2147483647 h 986"/>
                <a:gd name="T22" fmla="*/ 2147483647 w 2109"/>
                <a:gd name="T23" fmla="*/ 2147483647 h 986"/>
                <a:gd name="T24" fmla="*/ 2147483647 w 2109"/>
                <a:gd name="T25" fmla="*/ 2147483647 h 986"/>
                <a:gd name="T26" fmla="*/ 2147483647 w 2109"/>
                <a:gd name="T27" fmla="*/ 2147483647 h 986"/>
                <a:gd name="T28" fmla="*/ 2147483647 w 2109"/>
                <a:gd name="T29" fmla="*/ 2147483647 h 986"/>
                <a:gd name="T30" fmla="*/ 2147483647 w 2109"/>
                <a:gd name="T31" fmla="*/ 2147483647 h 986"/>
                <a:gd name="T32" fmla="*/ 2147483647 w 2109"/>
                <a:gd name="T33" fmla="*/ 2147483647 h 986"/>
                <a:gd name="T34" fmla="*/ 2147483647 w 2109"/>
                <a:gd name="T35" fmla="*/ 2147483647 h 986"/>
                <a:gd name="T36" fmla="*/ 2147483647 w 2109"/>
                <a:gd name="T37" fmla="*/ 2147483647 h 986"/>
                <a:gd name="T38" fmla="*/ 2147483647 w 2109"/>
                <a:gd name="T39" fmla="*/ 2147483647 h 986"/>
                <a:gd name="T40" fmla="*/ 2147483647 w 2109"/>
                <a:gd name="T41" fmla="*/ 2147483647 h 986"/>
                <a:gd name="T42" fmla="*/ 2147483647 w 2109"/>
                <a:gd name="T43" fmla="*/ 2147483647 h 986"/>
                <a:gd name="T44" fmla="*/ 2147483647 w 2109"/>
                <a:gd name="T45" fmla="*/ 2147483647 h 986"/>
                <a:gd name="T46" fmla="*/ 2147483647 w 2109"/>
                <a:gd name="T47" fmla="*/ 1386119355 h 986"/>
                <a:gd name="T48" fmla="*/ 2147483647 w 2109"/>
                <a:gd name="T49" fmla="*/ 2147483647 h 986"/>
                <a:gd name="T50" fmla="*/ 2147483647 w 2109"/>
                <a:gd name="T51" fmla="*/ 2147483647 h 986"/>
                <a:gd name="T52" fmla="*/ 2147483647 w 2109"/>
                <a:gd name="T53" fmla="*/ 2147483647 h 986"/>
                <a:gd name="T54" fmla="*/ 2147483647 w 2109"/>
                <a:gd name="T55" fmla="*/ 2147483647 h 986"/>
                <a:gd name="T56" fmla="*/ 2147483647 w 2109"/>
                <a:gd name="T57" fmla="*/ 2147483647 h 986"/>
                <a:gd name="T58" fmla="*/ 2147483647 w 2109"/>
                <a:gd name="T59" fmla="*/ 2147483647 h 986"/>
                <a:gd name="T60" fmla="*/ 2147483647 w 2109"/>
                <a:gd name="T61" fmla="*/ 2147483647 h 986"/>
                <a:gd name="T62" fmla="*/ 2147483647 w 2109"/>
                <a:gd name="T63" fmla="*/ 2147483647 h 986"/>
                <a:gd name="T64" fmla="*/ 2147483647 w 2109"/>
                <a:gd name="T65" fmla="*/ 2147483647 h 986"/>
                <a:gd name="T66" fmla="*/ 2147483647 w 2109"/>
                <a:gd name="T67" fmla="*/ 2147483647 h 9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109" h="986">
                  <a:moveTo>
                    <a:pt x="0" y="0"/>
                  </a:moveTo>
                  <a:lnTo>
                    <a:pt x="764" y="0"/>
                  </a:lnTo>
                  <a:lnTo>
                    <a:pt x="764" y="986"/>
                  </a:lnTo>
                  <a:lnTo>
                    <a:pt x="676" y="986"/>
                  </a:lnTo>
                  <a:lnTo>
                    <a:pt x="676" y="902"/>
                  </a:lnTo>
                  <a:lnTo>
                    <a:pt x="84" y="902"/>
                  </a:lnTo>
                  <a:lnTo>
                    <a:pt x="84" y="986"/>
                  </a:lnTo>
                  <a:lnTo>
                    <a:pt x="0" y="986"/>
                  </a:lnTo>
                  <a:lnTo>
                    <a:pt x="0" y="0"/>
                  </a:lnTo>
                  <a:close/>
                  <a:moveTo>
                    <a:pt x="84" y="80"/>
                  </a:moveTo>
                  <a:lnTo>
                    <a:pt x="84" y="279"/>
                  </a:lnTo>
                  <a:lnTo>
                    <a:pt x="676" y="279"/>
                  </a:lnTo>
                  <a:lnTo>
                    <a:pt x="676" y="80"/>
                  </a:lnTo>
                  <a:lnTo>
                    <a:pt x="84" y="80"/>
                  </a:lnTo>
                  <a:close/>
                  <a:moveTo>
                    <a:pt x="84" y="628"/>
                  </a:moveTo>
                  <a:lnTo>
                    <a:pt x="84" y="831"/>
                  </a:lnTo>
                  <a:lnTo>
                    <a:pt x="676" y="831"/>
                  </a:lnTo>
                  <a:lnTo>
                    <a:pt x="676" y="628"/>
                  </a:lnTo>
                  <a:lnTo>
                    <a:pt x="84" y="628"/>
                  </a:lnTo>
                  <a:close/>
                  <a:moveTo>
                    <a:pt x="84" y="354"/>
                  </a:moveTo>
                  <a:lnTo>
                    <a:pt x="84" y="557"/>
                  </a:lnTo>
                  <a:lnTo>
                    <a:pt x="676" y="557"/>
                  </a:lnTo>
                  <a:lnTo>
                    <a:pt x="676" y="354"/>
                  </a:lnTo>
                  <a:lnTo>
                    <a:pt x="84" y="354"/>
                  </a:lnTo>
                  <a:close/>
                  <a:moveTo>
                    <a:pt x="1963" y="482"/>
                  </a:moveTo>
                  <a:lnTo>
                    <a:pt x="2021" y="553"/>
                  </a:lnTo>
                  <a:cubicBezTo>
                    <a:pt x="2000" y="568"/>
                    <a:pt x="1958" y="594"/>
                    <a:pt x="1893" y="632"/>
                  </a:cubicBezTo>
                  <a:cubicBezTo>
                    <a:pt x="1849" y="659"/>
                    <a:pt x="1815" y="679"/>
                    <a:pt x="1791" y="694"/>
                  </a:cubicBezTo>
                  <a:cubicBezTo>
                    <a:pt x="1859" y="753"/>
                    <a:pt x="1965" y="800"/>
                    <a:pt x="2109" y="836"/>
                  </a:cubicBezTo>
                  <a:cubicBezTo>
                    <a:pt x="2089" y="856"/>
                    <a:pt x="2070" y="883"/>
                    <a:pt x="2052" y="915"/>
                  </a:cubicBezTo>
                  <a:cubicBezTo>
                    <a:pt x="1849" y="856"/>
                    <a:pt x="1704" y="756"/>
                    <a:pt x="1619" y="615"/>
                  </a:cubicBezTo>
                  <a:lnTo>
                    <a:pt x="1619" y="818"/>
                  </a:lnTo>
                  <a:cubicBezTo>
                    <a:pt x="1624" y="924"/>
                    <a:pt x="1573" y="976"/>
                    <a:pt x="1464" y="973"/>
                  </a:cubicBezTo>
                  <a:cubicBezTo>
                    <a:pt x="1423" y="973"/>
                    <a:pt x="1381" y="973"/>
                    <a:pt x="1340" y="973"/>
                  </a:cubicBezTo>
                  <a:cubicBezTo>
                    <a:pt x="1337" y="937"/>
                    <a:pt x="1331" y="908"/>
                    <a:pt x="1322" y="884"/>
                  </a:cubicBezTo>
                  <a:cubicBezTo>
                    <a:pt x="1358" y="887"/>
                    <a:pt x="1403" y="889"/>
                    <a:pt x="1459" y="889"/>
                  </a:cubicBezTo>
                  <a:cubicBezTo>
                    <a:pt x="1515" y="892"/>
                    <a:pt x="1542" y="867"/>
                    <a:pt x="1539" y="814"/>
                  </a:cubicBezTo>
                  <a:lnTo>
                    <a:pt x="1539" y="447"/>
                  </a:lnTo>
                  <a:lnTo>
                    <a:pt x="1057" y="447"/>
                  </a:lnTo>
                  <a:lnTo>
                    <a:pt x="1057" y="376"/>
                  </a:lnTo>
                  <a:lnTo>
                    <a:pt x="1849" y="376"/>
                  </a:lnTo>
                  <a:lnTo>
                    <a:pt x="1849" y="261"/>
                  </a:lnTo>
                  <a:lnTo>
                    <a:pt x="1190" y="261"/>
                  </a:lnTo>
                  <a:lnTo>
                    <a:pt x="1190" y="190"/>
                  </a:lnTo>
                  <a:lnTo>
                    <a:pt x="1849" y="190"/>
                  </a:lnTo>
                  <a:lnTo>
                    <a:pt x="1849" y="75"/>
                  </a:lnTo>
                  <a:lnTo>
                    <a:pt x="1172" y="75"/>
                  </a:lnTo>
                  <a:lnTo>
                    <a:pt x="1172" y="5"/>
                  </a:lnTo>
                  <a:lnTo>
                    <a:pt x="1932" y="5"/>
                  </a:lnTo>
                  <a:lnTo>
                    <a:pt x="1932" y="376"/>
                  </a:lnTo>
                  <a:lnTo>
                    <a:pt x="2101" y="376"/>
                  </a:lnTo>
                  <a:lnTo>
                    <a:pt x="2101" y="447"/>
                  </a:lnTo>
                  <a:lnTo>
                    <a:pt x="1619" y="447"/>
                  </a:lnTo>
                  <a:lnTo>
                    <a:pt x="1619" y="482"/>
                  </a:lnTo>
                  <a:cubicBezTo>
                    <a:pt x="1654" y="544"/>
                    <a:pt x="1692" y="597"/>
                    <a:pt x="1733" y="641"/>
                  </a:cubicBezTo>
                  <a:cubicBezTo>
                    <a:pt x="1822" y="582"/>
                    <a:pt x="1899" y="529"/>
                    <a:pt x="1963" y="482"/>
                  </a:cubicBezTo>
                  <a:close/>
                  <a:moveTo>
                    <a:pt x="1044" y="814"/>
                  </a:moveTo>
                  <a:cubicBezTo>
                    <a:pt x="1168" y="772"/>
                    <a:pt x="1318" y="716"/>
                    <a:pt x="1495" y="646"/>
                  </a:cubicBezTo>
                  <a:cubicBezTo>
                    <a:pt x="1501" y="672"/>
                    <a:pt x="1507" y="699"/>
                    <a:pt x="1513" y="725"/>
                  </a:cubicBezTo>
                  <a:cubicBezTo>
                    <a:pt x="1351" y="784"/>
                    <a:pt x="1205" y="839"/>
                    <a:pt x="1075" y="889"/>
                  </a:cubicBezTo>
                  <a:lnTo>
                    <a:pt x="1044" y="814"/>
                  </a:lnTo>
                  <a:close/>
                  <a:moveTo>
                    <a:pt x="1190" y="473"/>
                  </a:moveTo>
                  <a:cubicBezTo>
                    <a:pt x="1202" y="482"/>
                    <a:pt x="1218" y="492"/>
                    <a:pt x="1238" y="504"/>
                  </a:cubicBezTo>
                  <a:cubicBezTo>
                    <a:pt x="1303" y="545"/>
                    <a:pt x="1356" y="581"/>
                    <a:pt x="1398" y="610"/>
                  </a:cubicBezTo>
                  <a:lnTo>
                    <a:pt x="1349" y="681"/>
                  </a:lnTo>
                  <a:cubicBezTo>
                    <a:pt x="1317" y="658"/>
                    <a:pt x="1272" y="627"/>
                    <a:pt x="1216" y="588"/>
                  </a:cubicBezTo>
                  <a:cubicBezTo>
                    <a:pt x="1184" y="565"/>
                    <a:pt x="1159" y="547"/>
                    <a:pt x="1141" y="535"/>
                  </a:cubicBezTo>
                  <a:lnTo>
                    <a:pt x="1190" y="473"/>
                  </a:lnTo>
                  <a:close/>
                </a:path>
              </a:pathLst>
            </a:custGeom>
            <a:solidFill>
              <a:srgbClr val="0052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005292"/>
                </a:solidFill>
              </a:endParaRPr>
            </a:p>
          </p:txBody>
        </p:sp>
      </p:grpSp>
      <p:sp>
        <p:nvSpPr>
          <p:cNvPr id="9222" name="Freeform 9"/>
          <p:cNvSpPr>
            <a:spLocks noEditPoints="1"/>
          </p:cNvSpPr>
          <p:nvPr/>
        </p:nvSpPr>
        <p:spPr bwMode="auto">
          <a:xfrm>
            <a:off x="4328160" y="822325"/>
            <a:ext cx="129540" cy="5892165"/>
          </a:xfrm>
          <a:custGeom>
            <a:avLst/>
            <a:gdLst>
              <a:gd name="T0" fmla="*/ 0 w 153"/>
              <a:gd name="T1" fmla="*/ 0 h 6522"/>
              <a:gd name="T2" fmla="*/ 2147483647 w 153"/>
              <a:gd name="T3" fmla="*/ 0 h 6522"/>
              <a:gd name="T4" fmla="*/ 2147483647 w 153"/>
              <a:gd name="T5" fmla="*/ 2147483647 h 6522"/>
              <a:gd name="T6" fmla="*/ 0 w 153"/>
              <a:gd name="T7" fmla="*/ 2147483647 h 6522"/>
              <a:gd name="T8" fmla="*/ 0 w 153"/>
              <a:gd name="T9" fmla="*/ 0 h 6522"/>
              <a:gd name="T10" fmla="*/ 2147483647 w 153"/>
              <a:gd name="T11" fmla="*/ 0 h 6522"/>
              <a:gd name="T12" fmla="*/ 2147483647 w 153"/>
              <a:gd name="T13" fmla="*/ 0 h 6522"/>
              <a:gd name="T14" fmla="*/ 2147483647 w 153"/>
              <a:gd name="T15" fmla="*/ 2147483647 h 6522"/>
              <a:gd name="T16" fmla="*/ 2147483647 w 153"/>
              <a:gd name="T17" fmla="*/ 2147483647 h 6522"/>
              <a:gd name="T18" fmla="*/ 2147483647 w 153"/>
              <a:gd name="T19" fmla="*/ 0 h 65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3" h="6522">
                <a:moveTo>
                  <a:pt x="0" y="0"/>
                </a:moveTo>
                <a:lnTo>
                  <a:pt x="61" y="0"/>
                </a:lnTo>
                <a:lnTo>
                  <a:pt x="61" y="6522"/>
                </a:lnTo>
                <a:lnTo>
                  <a:pt x="0" y="6522"/>
                </a:lnTo>
                <a:lnTo>
                  <a:pt x="0" y="0"/>
                </a:lnTo>
                <a:close/>
                <a:moveTo>
                  <a:pt x="131" y="0"/>
                </a:moveTo>
                <a:lnTo>
                  <a:pt x="153" y="0"/>
                </a:lnTo>
                <a:lnTo>
                  <a:pt x="153" y="6522"/>
                </a:lnTo>
                <a:lnTo>
                  <a:pt x="131" y="6522"/>
                </a:lnTo>
                <a:lnTo>
                  <a:pt x="131" y="0"/>
                </a:lnTo>
                <a:close/>
              </a:path>
            </a:pathLst>
          </a:custGeom>
          <a:solidFill>
            <a:srgbClr val="005292"/>
          </a:solidFill>
          <a:ln w="9525">
            <a:solidFill>
              <a:schemeClr val="accent1">
                <a:lumMod val="50000"/>
              </a:schemeClr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9248" name="Picture 2" descr="E:\我的文档\Nipic_6852949_20110401101000478152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78" y="3357786"/>
            <a:ext cx="2186305" cy="240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4687570" y="822325"/>
            <a:ext cx="4486910" cy="638175"/>
            <a:chOff x="7511" y="1348"/>
            <a:chExt cx="7066" cy="1005"/>
          </a:xfrm>
        </p:grpSpPr>
        <p:sp>
          <p:nvSpPr>
            <p:cNvPr id="24" name="Freeform 10"/>
            <p:cNvSpPr/>
            <p:nvPr/>
          </p:nvSpPr>
          <p:spPr bwMode="auto">
            <a:xfrm>
              <a:off x="7511" y="1348"/>
              <a:ext cx="7066" cy="1005"/>
            </a:xfrm>
            <a:custGeom>
              <a:avLst/>
              <a:gdLst>
                <a:gd name="T0" fmla="*/ 2147483647 w 6425"/>
                <a:gd name="T1" fmla="*/ 0 h 911"/>
                <a:gd name="T2" fmla="*/ 2147483647 w 6425"/>
                <a:gd name="T3" fmla="*/ 0 h 911"/>
                <a:gd name="T4" fmla="*/ 2147483647 w 6425"/>
                <a:gd name="T5" fmla="*/ 2147483647 h 911"/>
                <a:gd name="T6" fmla="*/ 2147483647 w 6425"/>
                <a:gd name="T7" fmla="*/ 2147483647 h 911"/>
                <a:gd name="T8" fmla="*/ 2147483647 w 6425"/>
                <a:gd name="T9" fmla="*/ 2147483647 h 911"/>
                <a:gd name="T10" fmla="*/ 2147483647 w 6425"/>
                <a:gd name="T11" fmla="*/ 2147483647 h 911"/>
                <a:gd name="T12" fmla="*/ 0 w 6425"/>
                <a:gd name="T13" fmla="*/ 2147483647 h 911"/>
                <a:gd name="T14" fmla="*/ 0 w 6425"/>
                <a:gd name="T15" fmla="*/ 2147483647 h 911"/>
                <a:gd name="T16" fmla="*/ 2147483647 w 6425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5" h="911">
                  <a:moveTo>
                    <a:pt x="93" y="0"/>
                  </a:moveTo>
                  <a:lnTo>
                    <a:pt x="6331" y="0"/>
                  </a:lnTo>
                  <a:cubicBezTo>
                    <a:pt x="6383" y="0"/>
                    <a:pt x="6425" y="42"/>
                    <a:pt x="6425" y="93"/>
                  </a:cubicBezTo>
                  <a:lnTo>
                    <a:pt x="6425" y="818"/>
                  </a:lnTo>
                  <a:cubicBezTo>
                    <a:pt x="6425" y="869"/>
                    <a:pt x="6383" y="911"/>
                    <a:pt x="6331" y="911"/>
                  </a:cubicBezTo>
                  <a:lnTo>
                    <a:pt x="93" y="911"/>
                  </a:lnTo>
                  <a:cubicBezTo>
                    <a:pt x="42" y="911"/>
                    <a:pt x="0" y="869"/>
                    <a:pt x="0" y="818"/>
                  </a:cubicBezTo>
                  <a:lnTo>
                    <a:pt x="0" y="93"/>
                  </a:lnTo>
                  <a:cubicBezTo>
                    <a:pt x="0" y="42"/>
                    <a:pt x="42" y="0"/>
                    <a:pt x="9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grpSp>
          <p:nvGrpSpPr>
            <p:cNvPr id="25" name="组合 58"/>
            <p:cNvGrpSpPr/>
            <p:nvPr/>
          </p:nvGrpSpPr>
          <p:grpSpPr bwMode="auto">
            <a:xfrm>
              <a:off x="7560" y="1474"/>
              <a:ext cx="793" cy="795"/>
              <a:chOff x="0" y="27890"/>
              <a:chExt cx="588963" cy="590550"/>
            </a:xfrm>
          </p:grpSpPr>
          <p:sp>
            <p:nvSpPr>
              <p:cNvPr id="26" name="Oval 16"/>
              <p:cNvSpPr>
                <a:spLocks noChangeArrowheads="1"/>
              </p:cNvSpPr>
              <p:nvPr/>
            </p:nvSpPr>
            <p:spPr bwMode="auto">
              <a:xfrm>
                <a:off x="0" y="27890"/>
                <a:ext cx="588963" cy="5905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27" name="TextBox 60"/>
              <p:cNvSpPr txBox="1">
                <a:spLocks noChangeArrowheads="1"/>
              </p:cNvSpPr>
              <p:nvPr/>
            </p:nvSpPr>
            <p:spPr bwMode="auto">
              <a:xfrm>
                <a:off x="59481" y="83894"/>
                <a:ext cx="397346" cy="466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solidFill>
                      <a:srgbClr val="00529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en-US" altLang="zh-CN" sz="2000" b="1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TextBox 91"/>
            <p:cNvSpPr txBox="1">
              <a:spLocks noChangeArrowheads="1"/>
            </p:cNvSpPr>
            <p:nvPr/>
          </p:nvSpPr>
          <p:spPr bwMode="auto">
            <a:xfrm>
              <a:off x="8328" y="1468"/>
              <a:ext cx="6082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生产人员及能力现状</a:t>
              </a:r>
              <a:endPara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697095" y="3039110"/>
            <a:ext cx="4486910" cy="638175"/>
            <a:chOff x="7511" y="4469"/>
            <a:chExt cx="7066" cy="1005"/>
          </a:xfrm>
        </p:grpSpPr>
        <p:sp>
          <p:nvSpPr>
            <p:cNvPr id="29" name="Freeform 10"/>
            <p:cNvSpPr/>
            <p:nvPr/>
          </p:nvSpPr>
          <p:spPr bwMode="auto">
            <a:xfrm>
              <a:off x="7511" y="4469"/>
              <a:ext cx="7066" cy="1005"/>
            </a:xfrm>
            <a:custGeom>
              <a:avLst/>
              <a:gdLst>
                <a:gd name="T0" fmla="*/ 2147483647 w 6425"/>
                <a:gd name="T1" fmla="*/ 0 h 911"/>
                <a:gd name="T2" fmla="*/ 2147483647 w 6425"/>
                <a:gd name="T3" fmla="*/ 0 h 911"/>
                <a:gd name="T4" fmla="*/ 2147483647 w 6425"/>
                <a:gd name="T5" fmla="*/ 2147483647 h 911"/>
                <a:gd name="T6" fmla="*/ 2147483647 w 6425"/>
                <a:gd name="T7" fmla="*/ 2147483647 h 911"/>
                <a:gd name="T8" fmla="*/ 2147483647 w 6425"/>
                <a:gd name="T9" fmla="*/ 2147483647 h 911"/>
                <a:gd name="T10" fmla="*/ 2147483647 w 6425"/>
                <a:gd name="T11" fmla="*/ 2147483647 h 911"/>
                <a:gd name="T12" fmla="*/ 0 w 6425"/>
                <a:gd name="T13" fmla="*/ 2147483647 h 911"/>
                <a:gd name="T14" fmla="*/ 0 w 6425"/>
                <a:gd name="T15" fmla="*/ 2147483647 h 911"/>
                <a:gd name="T16" fmla="*/ 2147483647 w 6425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5" h="911">
                  <a:moveTo>
                    <a:pt x="93" y="0"/>
                  </a:moveTo>
                  <a:lnTo>
                    <a:pt x="6331" y="0"/>
                  </a:lnTo>
                  <a:cubicBezTo>
                    <a:pt x="6383" y="0"/>
                    <a:pt x="6425" y="42"/>
                    <a:pt x="6425" y="93"/>
                  </a:cubicBezTo>
                  <a:lnTo>
                    <a:pt x="6425" y="818"/>
                  </a:lnTo>
                  <a:cubicBezTo>
                    <a:pt x="6425" y="869"/>
                    <a:pt x="6383" y="911"/>
                    <a:pt x="6331" y="911"/>
                  </a:cubicBezTo>
                  <a:lnTo>
                    <a:pt x="93" y="911"/>
                  </a:lnTo>
                  <a:cubicBezTo>
                    <a:pt x="42" y="911"/>
                    <a:pt x="0" y="869"/>
                    <a:pt x="0" y="818"/>
                  </a:cubicBezTo>
                  <a:lnTo>
                    <a:pt x="0" y="93"/>
                  </a:lnTo>
                  <a:cubicBezTo>
                    <a:pt x="0" y="42"/>
                    <a:pt x="42" y="0"/>
                    <a:pt x="9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grpSp>
          <p:nvGrpSpPr>
            <p:cNvPr id="30" name="组合 71"/>
            <p:cNvGrpSpPr/>
            <p:nvPr/>
          </p:nvGrpSpPr>
          <p:grpSpPr bwMode="auto">
            <a:xfrm>
              <a:off x="7560" y="4594"/>
              <a:ext cx="793" cy="793"/>
              <a:chOff x="0" y="27890"/>
              <a:chExt cx="588963" cy="590550"/>
            </a:xfrm>
          </p:grpSpPr>
          <p:sp>
            <p:nvSpPr>
              <p:cNvPr id="31" name="Oval 16"/>
              <p:cNvSpPr>
                <a:spLocks noChangeArrowheads="1"/>
              </p:cNvSpPr>
              <p:nvPr/>
            </p:nvSpPr>
            <p:spPr bwMode="auto">
              <a:xfrm>
                <a:off x="0" y="27890"/>
                <a:ext cx="588963" cy="5905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32" name="TextBox 78"/>
              <p:cNvSpPr txBox="1">
                <a:spLocks noChangeArrowheads="1"/>
              </p:cNvSpPr>
              <p:nvPr/>
            </p:nvSpPr>
            <p:spPr bwMode="auto">
              <a:xfrm>
                <a:off x="59481" y="84197"/>
                <a:ext cx="470131" cy="46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rgbClr val="00529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en-US" sz="2000" b="1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TextBox 93"/>
            <p:cNvSpPr txBox="1">
              <a:spLocks noChangeArrowheads="1"/>
            </p:cNvSpPr>
            <p:nvPr/>
          </p:nvSpPr>
          <p:spPr bwMode="auto">
            <a:xfrm>
              <a:off x="8441" y="4534"/>
              <a:ext cx="5954" cy="7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人员增补后产线能力</a:t>
              </a:r>
              <a:endPara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714240" y="1886585"/>
            <a:ext cx="4486910" cy="638175"/>
            <a:chOff x="7511" y="1348"/>
            <a:chExt cx="7066" cy="1005"/>
          </a:xfrm>
        </p:grpSpPr>
        <p:sp>
          <p:nvSpPr>
            <p:cNvPr id="35" name="Freeform 10"/>
            <p:cNvSpPr/>
            <p:nvPr/>
          </p:nvSpPr>
          <p:spPr bwMode="auto">
            <a:xfrm>
              <a:off x="7511" y="1348"/>
              <a:ext cx="7066" cy="1005"/>
            </a:xfrm>
            <a:custGeom>
              <a:avLst/>
              <a:gdLst>
                <a:gd name="T0" fmla="*/ 2147483647 w 6425"/>
                <a:gd name="T1" fmla="*/ 0 h 911"/>
                <a:gd name="T2" fmla="*/ 2147483647 w 6425"/>
                <a:gd name="T3" fmla="*/ 0 h 911"/>
                <a:gd name="T4" fmla="*/ 2147483647 w 6425"/>
                <a:gd name="T5" fmla="*/ 2147483647 h 911"/>
                <a:gd name="T6" fmla="*/ 2147483647 w 6425"/>
                <a:gd name="T7" fmla="*/ 2147483647 h 911"/>
                <a:gd name="T8" fmla="*/ 2147483647 w 6425"/>
                <a:gd name="T9" fmla="*/ 2147483647 h 911"/>
                <a:gd name="T10" fmla="*/ 2147483647 w 6425"/>
                <a:gd name="T11" fmla="*/ 2147483647 h 911"/>
                <a:gd name="T12" fmla="*/ 0 w 6425"/>
                <a:gd name="T13" fmla="*/ 2147483647 h 911"/>
                <a:gd name="T14" fmla="*/ 0 w 6425"/>
                <a:gd name="T15" fmla="*/ 2147483647 h 911"/>
                <a:gd name="T16" fmla="*/ 2147483647 w 6425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5" h="911">
                  <a:moveTo>
                    <a:pt x="93" y="0"/>
                  </a:moveTo>
                  <a:lnTo>
                    <a:pt x="6331" y="0"/>
                  </a:lnTo>
                  <a:cubicBezTo>
                    <a:pt x="6383" y="0"/>
                    <a:pt x="6425" y="42"/>
                    <a:pt x="6425" y="93"/>
                  </a:cubicBezTo>
                  <a:lnTo>
                    <a:pt x="6425" y="818"/>
                  </a:lnTo>
                  <a:cubicBezTo>
                    <a:pt x="6425" y="869"/>
                    <a:pt x="6383" y="911"/>
                    <a:pt x="6331" y="911"/>
                  </a:cubicBezTo>
                  <a:lnTo>
                    <a:pt x="93" y="911"/>
                  </a:lnTo>
                  <a:cubicBezTo>
                    <a:pt x="42" y="911"/>
                    <a:pt x="0" y="869"/>
                    <a:pt x="0" y="818"/>
                  </a:cubicBezTo>
                  <a:lnTo>
                    <a:pt x="0" y="93"/>
                  </a:lnTo>
                  <a:cubicBezTo>
                    <a:pt x="0" y="42"/>
                    <a:pt x="42" y="0"/>
                    <a:pt x="9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grpSp>
          <p:nvGrpSpPr>
            <p:cNvPr id="36" name="组合 58"/>
            <p:cNvGrpSpPr/>
            <p:nvPr/>
          </p:nvGrpSpPr>
          <p:grpSpPr bwMode="auto">
            <a:xfrm>
              <a:off x="7560" y="1474"/>
              <a:ext cx="793" cy="795"/>
              <a:chOff x="0" y="27890"/>
              <a:chExt cx="588963" cy="590550"/>
            </a:xfrm>
          </p:grpSpPr>
          <p:sp>
            <p:nvSpPr>
              <p:cNvPr id="37" name="Oval 16"/>
              <p:cNvSpPr>
                <a:spLocks noChangeArrowheads="1"/>
              </p:cNvSpPr>
              <p:nvPr/>
            </p:nvSpPr>
            <p:spPr bwMode="auto">
              <a:xfrm>
                <a:off x="0" y="27890"/>
                <a:ext cx="588963" cy="5905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38" name="TextBox 60"/>
              <p:cNvSpPr txBox="1">
                <a:spLocks noChangeArrowheads="1"/>
              </p:cNvSpPr>
              <p:nvPr/>
            </p:nvSpPr>
            <p:spPr bwMode="auto">
              <a:xfrm>
                <a:off x="59481" y="83894"/>
                <a:ext cx="397346" cy="466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solidFill>
                      <a:srgbClr val="00529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en-US" altLang="zh-CN" sz="2000" b="1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9" name="TextBox 91"/>
            <p:cNvSpPr txBox="1">
              <a:spLocks noChangeArrowheads="1"/>
            </p:cNvSpPr>
            <p:nvPr/>
          </p:nvSpPr>
          <p:spPr bwMode="auto">
            <a:xfrm>
              <a:off x="8271" y="1426"/>
              <a:ext cx="6082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客户订单</a:t>
              </a:r>
              <a:endPara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14240" y="4171315"/>
            <a:ext cx="4486910" cy="638175"/>
            <a:chOff x="7511" y="4469"/>
            <a:chExt cx="7066" cy="1005"/>
          </a:xfrm>
        </p:grpSpPr>
        <p:sp>
          <p:nvSpPr>
            <p:cNvPr id="4" name="Freeform 10"/>
            <p:cNvSpPr/>
            <p:nvPr/>
          </p:nvSpPr>
          <p:spPr bwMode="auto">
            <a:xfrm>
              <a:off x="7511" y="4469"/>
              <a:ext cx="7066" cy="1005"/>
            </a:xfrm>
            <a:custGeom>
              <a:avLst/>
              <a:gdLst>
                <a:gd name="T0" fmla="*/ 2147483647 w 6425"/>
                <a:gd name="T1" fmla="*/ 0 h 911"/>
                <a:gd name="T2" fmla="*/ 2147483647 w 6425"/>
                <a:gd name="T3" fmla="*/ 0 h 911"/>
                <a:gd name="T4" fmla="*/ 2147483647 w 6425"/>
                <a:gd name="T5" fmla="*/ 2147483647 h 911"/>
                <a:gd name="T6" fmla="*/ 2147483647 w 6425"/>
                <a:gd name="T7" fmla="*/ 2147483647 h 911"/>
                <a:gd name="T8" fmla="*/ 2147483647 w 6425"/>
                <a:gd name="T9" fmla="*/ 2147483647 h 911"/>
                <a:gd name="T10" fmla="*/ 2147483647 w 6425"/>
                <a:gd name="T11" fmla="*/ 2147483647 h 911"/>
                <a:gd name="T12" fmla="*/ 0 w 6425"/>
                <a:gd name="T13" fmla="*/ 2147483647 h 911"/>
                <a:gd name="T14" fmla="*/ 0 w 6425"/>
                <a:gd name="T15" fmla="*/ 2147483647 h 911"/>
                <a:gd name="T16" fmla="*/ 2147483647 w 6425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5" h="911">
                  <a:moveTo>
                    <a:pt x="93" y="0"/>
                  </a:moveTo>
                  <a:lnTo>
                    <a:pt x="6331" y="0"/>
                  </a:lnTo>
                  <a:cubicBezTo>
                    <a:pt x="6383" y="0"/>
                    <a:pt x="6425" y="42"/>
                    <a:pt x="6425" y="93"/>
                  </a:cubicBezTo>
                  <a:lnTo>
                    <a:pt x="6425" y="818"/>
                  </a:lnTo>
                  <a:cubicBezTo>
                    <a:pt x="6425" y="869"/>
                    <a:pt x="6383" y="911"/>
                    <a:pt x="6331" y="911"/>
                  </a:cubicBezTo>
                  <a:lnTo>
                    <a:pt x="93" y="911"/>
                  </a:lnTo>
                  <a:cubicBezTo>
                    <a:pt x="42" y="911"/>
                    <a:pt x="0" y="869"/>
                    <a:pt x="0" y="818"/>
                  </a:cubicBezTo>
                  <a:lnTo>
                    <a:pt x="0" y="93"/>
                  </a:lnTo>
                  <a:cubicBezTo>
                    <a:pt x="0" y="42"/>
                    <a:pt x="42" y="0"/>
                    <a:pt x="9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grpSp>
          <p:nvGrpSpPr>
            <p:cNvPr id="5" name="组合 71"/>
            <p:cNvGrpSpPr/>
            <p:nvPr/>
          </p:nvGrpSpPr>
          <p:grpSpPr bwMode="auto">
            <a:xfrm>
              <a:off x="7560" y="4594"/>
              <a:ext cx="793" cy="793"/>
              <a:chOff x="0" y="27890"/>
              <a:chExt cx="588963" cy="590550"/>
            </a:xfrm>
          </p:grpSpPr>
          <p:sp>
            <p:nvSpPr>
              <p:cNvPr id="6" name="Oval 16"/>
              <p:cNvSpPr>
                <a:spLocks noChangeArrowheads="1"/>
              </p:cNvSpPr>
              <p:nvPr/>
            </p:nvSpPr>
            <p:spPr bwMode="auto">
              <a:xfrm>
                <a:off x="0" y="27890"/>
                <a:ext cx="588963" cy="5905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7" name="TextBox 78"/>
              <p:cNvSpPr txBox="1">
                <a:spLocks noChangeArrowheads="1"/>
              </p:cNvSpPr>
              <p:nvPr/>
            </p:nvSpPr>
            <p:spPr bwMode="auto">
              <a:xfrm>
                <a:off x="59481" y="84197"/>
                <a:ext cx="470131" cy="46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rgbClr val="00529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</a:t>
                </a:r>
                <a:endParaRPr lang="en-US" sz="2000" b="1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TextBox 93"/>
            <p:cNvSpPr txBox="1">
              <a:spLocks noChangeArrowheads="1"/>
            </p:cNvSpPr>
            <p:nvPr/>
          </p:nvSpPr>
          <p:spPr bwMode="auto">
            <a:xfrm>
              <a:off x="8441" y="4534"/>
              <a:ext cx="5954" cy="7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总结</a:t>
              </a:r>
              <a:endPara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10224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7835" y="651510"/>
            <a:ext cx="4507810" cy="638175"/>
            <a:chOff x="7478" y="1348"/>
            <a:chExt cx="7099" cy="1005"/>
          </a:xfrm>
        </p:grpSpPr>
        <p:sp>
          <p:nvSpPr>
            <p:cNvPr id="24" name="Freeform 10"/>
            <p:cNvSpPr/>
            <p:nvPr/>
          </p:nvSpPr>
          <p:spPr bwMode="auto">
            <a:xfrm>
              <a:off x="7511" y="1348"/>
              <a:ext cx="7066" cy="1005"/>
            </a:xfrm>
            <a:custGeom>
              <a:avLst/>
              <a:gdLst>
                <a:gd name="T0" fmla="*/ 2147483647 w 6425"/>
                <a:gd name="T1" fmla="*/ 0 h 911"/>
                <a:gd name="T2" fmla="*/ 2147483647 w 6425"/>
                <a:gd name="T3" fmla="*/ 0 h 911"/>
                <a:gd name="T4" fmla="*/ 2147483647 w 6425"/>
                <a:gd name="T5" fmla="*/ 2147483647 h 911"/>
                <a:gd name="T6" fmla="*/ 2147483647 w 6425"/>
                <a:gd name="T7" fmla="*/ 2147483647 h 911"/>
                <a:gd name="T8" fmla="*/ 2147483647 w 6425"/>
                <a:gd name="T9" fmla="*/ 2147483647 h 911"/>
                <a:gd name="T10" fmla="*/ 2147483647 w 6425"/>
                <a:gd name="T11" fmla="*/ 2147483647 h 911"/>
                <a:gd name="T12" fmla="*/ 0 w 6425"/>
                <a:gd name="T13" fmla="*/ 2147483647 h 911"/>
                <a:gd name="T14" fmla="*/ 0 w 6425"/>
                <a:gd name="T15" fmla="*/ 2147483647 h 911"/>
                <a:gd name="T16" fmla="*/ 2147483647 w 6425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5" h="911">
                  <a:moveTo>
                    <a:pt x="93" y="0"/>
                  </a:moveTo>
                  <a:lnTo>
                    <a:pt x="6331" y="0"/>
                  </a:lnTo>
                  <a:cubicBezTo>
                    <a:pt x="6383" y="0"/>
                    <a:pt x="6425" y="42"/>
                    <a:pt x="6425" y="93"/>
                  </a:cubicBezTo>
                  <a:lnTo>
                    <a:pt x="6425" y="818"/>
                  </a:lnTo>
                  <a:cubicBezTo>
                    <a:pt x="6425" y="869"/>
                    <a:pt x="6383" y="911"/>
                    <a:pt x="6331" y="911"/>
                  </a:cubicBezTo>
                  <a:lnTo>
                    <a:pt x="93" y="911"/>
                  </a:lnTo>
                  <a:cubicBezTo>
                    <a:pt x="42" y="911"/>
                    <a:pt x="0" y="869"/>
                    <a:pt x="0" y="818"/>
                  </a:cubicBezTo>
                  <a:lnTo>
                    <a:pt x="0" y="93"/>
                  </a:lnTo>
                  <a:cubicBezTo>
                    <a:pt x="0" y="42"/>
                    <a:pt x="42" y="0"/>
                    <a:pt x="9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grpSp>
          <p:nvGrpSpPr>
            <p:cNvPr id="25" name="组合 58"/>
            <p:cNvGrpSpPr/>
            <p:nvPr/>
          </p:nvGrpSpPr>
          <p:grpSpPr bwMode="auto">
            <a:xfrm>
              <a:off x="7478" y="1474"/>
              <a:ext cx="957" cy="795"/>
              <a:chOff x="-60837" y="27890"/>
              <a:chExt cx="710766" cy="590550"/>
            </a:xfrm>
          </p:grpSpPr>
          <p:sp>
            <p:nvSpPr>
              <p:cNvPr id="26" name="Oval 16"/>
              <p:cNvSpPr>
                <a:spLocks noChangeArrowheads="1"/>
              </p:cNvSpPr>
              <p:nvPr/>
            </p:nvSpPr>
            <p:spPr bwMode="auto">
              <a:xfrm>
                <a:off x="0" y="27890"/>
                <a:ext cx="588963" cy="5905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27" name="TextBox 60"/>
              <p:cNvSpPr txBox="1">
                <a:spLocks noChangeArrowheads="1"/>
              </p:cNvSpPr>
              <p:nvPr/>
            </p:nvSpPr>
            <p:spPr bwMode="auto">
              <a:xfrm>
                <a:off x="-60837" y="89836"/>
                <a:ext cx="710766" cy="466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solidFill>
                      <a:srgbClr val="00529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1-1</a:t>
                </a:r>
                <a:endParaRPr lang="en-US" altLang="zh-CN" sz="2000" b="1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TextBox 91"/>
            <p:cNvSpPr txBox="1">
              <a:spLocks noChangeArrowheads="1"/>
            </p:cNvSpPr>
            <p:nvPr/>
          </p:nvSpPr>
          <p:spPr bwMode="auto">
            <a:xfrm>
              <a:off x="8328" y="1468"/>
              <a:ext cx="6082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生产人员及能力现状</a:t>
              </a:r>
              <a:endPara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5147578" y="1410251"/>
            <a:ext cx="151216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制造部长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冯健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8603704" y="3354715"/>
            <a:ext cx="151216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采购主管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罗让平</a:t>
            </a:r>
            <a:endPara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839317" y="3354715"/>
            <a:ext cx="151216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车间主任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杨 洁</a:t>
            </a:r>
            <a:endParaRPr lang="zh-CN" altLang="en-US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1493327" y="5082014"/>
            <a:ext cx="720080" cy="12961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原材料库管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刘艳梅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231689" y="5099794"/>
            <a:ext cx="720080" cy="12961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原材料库管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张红梅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39008" y="2922419"/>
            <a:ext cx="7056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圆角矩形 14"/>
          <p:cNvSpPr/>
          <p:nvPr/>
        </p:nvSpPr>
        <p:spPr>
          <a:xfrm>
            <a:off x="3419763" y="3354715"/>
            <a:ext cx="151216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dirty="0" smtClean="0"/>
          </a:p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设备主管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元晓康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 flipV="1">
            <a:off x="6587490" y="4575810"/>
            <a:ext cx="1728470" cy="2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圆角矩形 17"/>
          <p:cNvSpPr/>
          <p:nvPr/>
        </p:nvSpPr>
        <p:spPr>
          <a:xfrm>
            <a:off x="4211603" y="5099794"/>
            <a:ext cx="720080" cy="129671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发泡线</a:t>
            </a:r>
            <a:endParaRPr 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5147320" y="3354715"/>
            <a:ext cx="151216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dirty="0" smtClean="0"/>
          </a:p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生管主管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 乐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583368" y="3354715"/>
            <a:ext cx="151216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dirty="0" smtClean="0"/>
          </a:p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仓储主管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冯健雪</a:t>
            </a:r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0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399539" y="5081379"/>
            <a:ext cx="720080" cy="129671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成品库管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张乐   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 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兼）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263635" y="5081379"/>
            <a:ext cx="720080" cy="129671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生产线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工段长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贾鹏飞尚富   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7101061" y="5099159"/>
            <a:ext cx="720080" cy="129671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电工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牛武强</a:t>
            </a:r>
            <a:r>
              <a:rPr lang="zh-CN" altLang="en-US" sz="1200" dirty="0" smtClean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1200" dirty="0" smtClean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7947759" y="5099794"/>
            <a:ext cx="720080" cy="129671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叉车  司机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5795645" y="4074795"/>
            <a:ext cx="0" cy="1007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2338705" y="2922270"/>
            <a:ext cx="635" cy="432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5866765" y="2130425"/>
            <a:ext cx="635" cy="791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>
          <a:xfrm>
            <a:off x="2374900" y="5099685"/>
            <a:ext cx="720090" cy="127825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原材料库管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李冬春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肘形连接符 34"/>
          <p:cNvCxnSpPr>
            <a:stCxn id="15" idx="2"/>
            <a:endCxn id="18" idx="0"/>
          </p:cNvCxnSpPr>
          <p:nvPr/>
        </p:nvCxnSpPr>
        <p:spPr>
          <a:xfrm rot="5400000" flipV="1">
            <a:off x="3861118" y="4389438"/>
            <a:ext cx="1024890" cy="395605"/>
          </a:xfrm>
          <a:prstGeom prst="bentConnector3">
            <a:avLst>
              <a:gd name="adj1" fmla="val 499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36"/>
          <p:cNvCxnSpPr>
            <a:endCxn id="34" idx="0"/>
          </p:cNvCxnSpPr>
          <p:nvPr/>
        </p:nvCxnSpPr>
        <p:spPr>
          <a:xfrm rot="5400000" flipV="1">
            <a:off x="1991360" y="4356100"/>
            <a:ext cx="1024890" cy="461645"/>
          </a:xfrm>
          <a:prstGeom prst="bentConnector3">
            <a:avLst>
              <a:gd name="adj1" fmla="val 500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肘形连接符 37"/>
          <p:cNvCxnSpPr>
            <a:endCxn id="12" idx="0"/>
          </p:cNvCxnSpPr>
          <p:nvPr/>
        </p:nvCxnSpPr>
        <p:spPr>
          <a:xfrm rot="5400000">
            <a:off x="1559560" y="4368165"/>
            <a:ext cx="1007110" cy="419735"/>
          </a:xfrm>
          <a:prstGeom prst="bentConnector3">
            <a:avLst>
              <a:gd name="adj1" fmla="val 500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V="1">
            <a:off x="2734945" y="4575810"/>
            <a:ext cx="869950" cy="5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endCxn id="13" idx="0"/>
          </p:cNvCxnSpPr>
          <p:nvPr/>
        </p:nvCxnSpPr>
        <p:spPr>
          <a:xfrm flipH="1">
            <a:off x="3591560" y="4583430"/>
            <a:ext cx="20320" cy="516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4175125" y="2922270"/>
            <a:ext cx="635" cy="432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5867400" y="2922270"/>
            <a:ext cx="635" cy="432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7595870" y="2922270"/>
            <a:ext cx="635" cy="432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9394825" y="2922270"/>
            <a:ext cx="635" cy="432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6567170" y="4565015"/>
            <a:ext cx="20320" cy="516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7451090" y="4565015"/>
            <a:ext cx="20320" cy="516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8297545" y="4583430"/>
            <a:ext cx="20320" cy="516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7471410" y="4059555"/>
            <a:ext cx="20320" cy="516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圆角矩形 50"/>
          <p:cNvSpPr/>
          <p:nvPr/>
        </p:nvSpPr>
        <p:spPr>
          <a:xfrm>
            <a:off x="9035514" y="5081379"/>
            <a:ext cx="720080" cy="129671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调度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9395460" y="4091940"/>
            <a:ext cx="0" cy="1007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7835" y="651510"/>
            <a:ext cx="4507810" cy="638175"/>
            <a:chOff x="7478" y="1348"/>
            <a:chExt cx="7099" cy="1005"/>
          </a:xfrm>
        </p:grpSpPr>
        <p:sp>
          <p:nvSpPr>
            <p:cNvPr id="24" name="Freeform 10"/>
            <p:cNvSpPr/>
            <p:nvPr/>
          </p:nvSpPr>
          <p:spPr bwMode="auto">
            <a:xfrm>
              <a:off x="7511" y="1348"/>
              <a:ext cx="7066" cy="1005"/>
            </a:xfrm>
            <a:custGeom>
              <a:avLst/>
              <a:gdLst>
                <a:gd name="T0" fmla="*/ 2147483647 w 6425"/>
                <a:gd name="T1" fmla="*/ 0 h 911"/>
                <a:gd name="T2" fmla="*/ 2147483647 w 6425"/>
                <a:gd name="T3" fmla="*/ 0 h 911"/>
                <a:gd name="T4" fmla="*/ 2147483647 w 6425"/>
                <a:gd name="T5" fmla="*/ 2147483647 h 911"/>
                <a:gd name="T6" fmla="*/ 2147483647 w 6425"/>
                <a:gd name="T7" fmla="*/ 2147483647 h 911"/>
                <a:gd name="T8" fmla="*/ 2147483647 w 6425"/>
                <a:gd name="T9" fmla="*/ 2147483647 h 911"/>
                <a:gd name="T10" fmla="*/ 2147483647 w 6425"/>
                <a:gd name="T11" fmla="*/ 2147483647 h 911"/>
                <a:gd name="T12" fmla="*/ 0 w 6425"/>
                <a:gd name="T13" fmla="*/ 2147483647 h 911"/>
                <a:gd name="T14" fmla="*/ 0 w 6425"/>
                <a:gd name="T15" fmla="*/ 2147483647 h 911"/>
                <a:gd name="T16" fmla="*/ 2147483647 w 6425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5" h="911">
                  <a:moveTo>
                    <a:pt x="93" y="0"/>
                  </a:moveTo>
                  <a:lnTo>
                    <a:pt x="6331" y="0"/>
                  </a:lnTo>
                  <a:cubicBezTo>
                    <a:pt x="6383" y="0"/>
                    <a:pt x="6425" y="42"/>
                    <a:pt x="6425" y="93"/>
                  </a:cubicBezTo>
                  <a:lnTo>
                    <a:pt x="6425" y="818"/>
                  </a:lnTo>
                  <a:cubicBezTo>
                    <a:pt x="6425" y="869"/>
                    <a:pt x="6383" y="911"/>
                    <a:pt x="6331" y="911"/>
                  </a:cubicBezTo>
                  <a:lnTo>
                    <a:pt x="93" y="911"/>
                  </a:lnTo>
                  <a:cubicBezTo>
                    <a:pt x="42" y="911"/>
                    <a:pt x="0" y="869"/>
                    <a:pt x="0" y="818"/>
                  </a:cubicBezTo>
                  <a:lnTo>
                    <a:pt x="0" y="93"/>
                  </a:lnTo>
                  <a:cubicBezTo>
                    <a:pt x="0" y="42"/>
                    <a:pt x="42" y="0"/>
                    <a:pt x="9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grpSp>
          <p:nvGrpSpPr>
            <p:cNvPr id="25" name="组合 58"/>
            <p:cNvGrpSpPr/>
            <p:nvPr/>
          </p:nvGrpSpPr>
          <p:grpSpPr bwMode="auto">
            <a:xfrm>
              <a:off x="7478" y="1474"/>
              <a:ext cx="957" cy="795"/>
              <a:chOff x="-60837" y="27890"/>
              <a:chExt cx="710766" cy="590550"/>
            </a:xfrm>
          </p:grpSpPr>
          <p:sp>
            <p:nvSpPr>
              <p:cNvPr id="26" name="Oval 16"/>
              <p:cNvSpPr>
                <a:spLocks noChangeArrowheads="1"/>
              </p:cNvSpPr>
              <p:nvPr/>
            </p:nvSpPr>
            <p:spPr bwMode="auto">
              <a:xfrm>
                <a:off x="0" y="27890"/>
                <a:ext cx="588963" cy="5905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27" name="TextBox 60"/>
              <p:cNvSpPr txBox="1">
                <a:spLocks noChangeArrowheads="1"/>
              </p:cNvSpPr>
              <p:nvPr/>
            </p:nvSpPr>
            <p:spPr bwMode="auto">
              <a:xfrm>
                <a:off x="-60837" y="74237"/>
                <a:ext cx="710766" cy="466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solidFill>
                      <a:srgbClr val="00529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1-2</a:t>
                </a:r>
                <a:endParaRPr lang="en-US" altLang="zh-CN" sz="2000" b="1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TextBox 91"/>
            <p:cNvSpPr txBox="1">
              <a:spLocks noChangeArrowheads="1"/>
            </p:cNvSpPr>
            <p:nvPr/>
          </p:nvSpPr>
          <p:spPr bwMode="auto">
            <a:xfrm>
              <a:off x="8328" y="1468"/>
              <a:ext cx="6082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生产人员及能力现状</a:t>
              </a:r>
              <a:endPara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7310" y="1240155"/>
          <a:ext cx="12099925" cy="5520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550"/>
                <a:gridCol w="695325"/>
                <a:gridCol w="779145"/>
                <a:gridCol w="1164590"/>
                <a:gridCol w="742315"/>
                <a:gridCol w="587375"/>
                <a:gridCol w="793750"/>
                <a:gridCol w="5087620"/>
                <a:gridCol w="1659255"/>
              </a:tblGrid>
              <a:tr h="211455">
                <a:tc gridSpan="9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 u="sng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2020年制造部岗位匹配人员分析表</a:t>
                      </a:r>
                      <a:endParaRPr lang="en-US" altLang="en-US" sz="1000" b="1" u="sng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65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科室</a:t>
                      </a:r>
                      <a:endParaRPr lang="zh-CN" altLang="en-US" sz="65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20年编制</a:t>
                      </a:r>
                      <a:endParaRPr lang="zh-CN" altLang="en-US" sz="65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岗位</a:t>
                      </a:r>
                      <a:endParaRPr lang="zh-CN" altLang="en-US" sz="65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现有人数</a:t>
                      </a:r>
                      <a:endParaRPr lang="zh-CN" altLang="en-US" sz="65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</a:t>
                      </a:r>
                      <a:endParaRPr lang="zh-CN" altLang="en-US" sz="65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业务模块</a:t>
                      </a:r>
                      <a:endParaRPr lang="zh-CN" altLang="en-US" sz="65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职能职责</a:t>
                      </a:r>
                      <a:endParaRPr lang="zh-CN" altLang="en-US" sz="65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65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54025">
                <a:tc rowSpan="1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650" b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生产管理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制造部长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冯健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生产管理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生产制造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设备管理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1、负责确保公司年度经营目标的达成，降低生产运营成本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2、提升客户满意度，遵照公司管理制度，在厂长授权范围内，参与公司决策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3、组织完成生产管理、成本管理、质量管理、仓储管理及设备管理等工作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4、厂内消防安全设施的监督和人、物安全的确保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                                                         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372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车间主任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杨杰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生产制造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1、负责车间的生产和管理工作，按质，按量，按计划及品种组织生产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2、积极做好员工质量培训，技术培训，安全培训不断提高员工素质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3、对新进厂的员工做好安全教育和厂规厂纪教育培训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4、负责本车间的考勤，劳动纪律，产量，质量，效率等的考核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5、负责全厂安全巡查管理工作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338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发泡技术员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元晓康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生产制造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1.负责日常白料混制工作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                                                       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2.负责发泡车间日常生产管理工作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                                                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3.负责全厂安全巡查管理工作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                                                 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4.负责全厂设备维护\保养\管理工作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                                           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5.指定发泡生产工艺流程操作，督促员工严格按工艺流程操作，积极学习新技术、持续改善发泡生产工艺、降低发泡生产成本工作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52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采购兼调度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罗让平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采购管理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1、根据销售下达的主机厂计划，给各供应商下发要货计划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2、采购订单周期最低提前三天至一周（特殊订单10-15天的生产周期）订单下发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3、及时跟踪并确认订单交货日期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4、交货时及时查询到货的数量、日期是否与所下订单相吻合。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5.对集团工艺及前期采购下发的产品BOM进行审核，有问题及时反馈给工艺修改6.根据集团研发采购下发的原材料价格审批单，同供应商签订价格协议，及时把新价格维护到QAD系统里，并负责B点供应商的开发工作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7.负责公司零星物资及设备工装、模具等的采购工作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8.每月初在QAD系统导出的上月供应商使用量，发给供应商及时开票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81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计划兼成品库管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张乐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计划管理                           成品管理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65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1、负责每天的成品出入库工作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2、负责与销售沟通接收主机厂订单并完成生产计划编制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3、负责部分厂家的调货工作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4、负责QAD系统的正常运行和异常处理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5、负责叉车保养维护及行驶安全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75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库房主管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冯健雪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原材料管理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1、负责座椅材料库房所有材料的出入库工作，并合理安排材料在库房内的存放位置及次序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2、负责物流QAD系统里：A领料-B上料-C发泡手工回冲-D原材料其他领用-E原材料零售-F当天所有材料收货工作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3、对库房的人和物做好安全防护措施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4、负责库房“5定6S”管理工作，MRXJ/MRBT/MRGJ/SF001各个原材料库收发存的准确性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                                                                             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5.负责库管员的管理及培训工作，协助处理库房临时出现的异常问题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6.负责库房每月的盘点工作，并做到“帐卡物”一致性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02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材料库管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刘艳梅               李冬春                    张红梅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材料管理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1.负责库房物料的保管及收发放工作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                                      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2.QAD系统的相应录入工作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                                                      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3.按规定做好物料进出库的验收、记账和发放工作，做到账账相符；并保证产品的可追溯性做到“先进先出”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                                                           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4.负责库房每月的盘点工作，并做到“帐卡物”一致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               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5.负责做好库房安全工作和物料保管防护工作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生产制造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44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班长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贾鹏飞                高超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生产计划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班组管理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1、负责计划订单及时完成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2、负责安全生产人员管理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3、负责产成品的入库登记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                                                        4.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负责人员日常考勤工作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19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必要人员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员工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座椅组装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1、座椅生产日需求量600套，月需求量15600套（600*26；12小时/天）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1、陕汽商用车预计6.20增产至660套/日。</a:t>
                      </a:r>
                      <a:endParaRPr lang="zh-CN" sz="65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2、6.15日商用车小批轩6座椅，后续大批量生产每日100台左右。</a:t>
                      </a:r>
                      <a:endParaRPr lang="zh-CN" altLang="en-US" sz="65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3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员工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发泡生产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1、泡沫</a:t>
                      </a:r>
                      <a:r>
                        <a:rPr lang="zh-CN" sz="65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日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生产量</a:t>
                      </a:r>
                      <a:r>
                        <a:rPr lang="en-US" alt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16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00件，月产量</a:t>
                      </a:r>
                      <a:r>
                        <a:rPr lang="en-US" alt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41600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件（</a:t>
                      </a:r>
                      <a:r>
                        <a:rPr lang="en-US" alt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16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00*26；24小时/天）剩余缺口由外采购或河北支援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5781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前工序人员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员工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座椅组装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 组装滑道、背骨架、升降器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2.人工穿螺丝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3.外部门借调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4.组装座垫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5844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配料人员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员工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座椅组装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发泡生产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1、日常生产材料上线配送及物料装卸工作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16256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流失补充</a:t>
                      </a:r>
                      <a:endParaRPr lang="zh-CN" altLang="en-US" sz="65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65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员工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装卸车</a:t>
                      </a:r>
                      <a:endParaRPr lang="zh-CN" altLang="en-US" sz="65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1、原材料来货、产成品出库装卸工作</a:t>
                      </a:r>
                      <a:endParaRPr lang="zh-CN" altLang="en-US" sz="65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383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汇总</a:t>
                      </a:r>
                      <a:endParaRPr lang="zh-CN" altLang="en-US" sz="65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</a:t>
                      </a:r>
                      <a:endParaRPr lang="en-US" altLang="en-US" sz="65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</a:t>
                      </a:r>
                      <a:endParaRPr lang="en-US" altLang="en-US" sz="65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7835" y="651510"/>
            <a:ext cx="4507810" cy="638175"/>
            <a:chOff x="7478" y="1348"/>
            <a:chExt cx="7099" cy="1005"/>
          </a:xfrm>
        </p:grpSpPr>
        <p:sp>
          <p:nvSpPr>
            <p:cNvPr id="24" name="Freeform 10"/>
            <p:cNvSpPr/>
            <p:nvPr/>
          </p:nvSpPr>
          <p:spPr bwMode="auto">
            <a:xfrm>
              <a:off x="7511" y="1348"/>
              <a:ext cx="7066" cy="1005"/>
            </a:xfrm>
            <a:custGeom>
              <a:avLst/>
              <a:gdLst>
                <a:gd name="T0" fmla="*/ 2147483647 w 6425"/>
                <a:gd name="T1" fmla="*/ 0 h 911"/>
                <a:gd name="T2" fmla="*/ 2147483647 w 6425"/>
                <a:gd name="T3" fmla="*/ 0 h 911"/>
                <a:gd name="T4" fmla="*/ 2147483647 w 6425"/>
                <a:gd name="T5" fmla="*/ 2147483647 h 911"/>
                <a:gd name="T6" fmla="*/ 2147483647 w 6425"/>
                <a:gd name="T7" fmla="*/ 2147483647 h 911"/>
                <a:gd name="T8" fmla="*/ 2147483647 w 6425"/>
                <a:gd name="T9" fmla="*/ 2147483647 h 911"/>
                <a:gd name="T10" fmla="*/ 2147483647 w 6425"/>
                <a:gd name="T11" fmla="*/ 2147483647 h 911"/>
                <a:gd name="T12" fmla="*/ 0 w 6425"/>
                <a:gd name="T13" fmla="*/ 2147483647 h 911"/>
                <a:gd name="T14" fmla="*/ 0 w 6425"/>
                <a:gd name="T15" fmla="*/ 2147483647 h 911"/>
                <a:gd name="T16" fmla="*/ 2147483647 w 6425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5" h="911">
                  <a:moveTo>
                    <a:pt x="93" y="0"/>
                  </a:moveTo>
                  <a:lnTo>
                    <a:pt x="6331" y="0"/>
                  </a:lnTo>
                  <a:cubicBezTo>
                    <a:pt x="6383" y="0"/>
                    <a:pt x="6425" y="42"/>
                    <a:pt x="6425" y="93"/>
                  </a:cubicBezTo>
                  <a:lnTo>
                    <a:pt x="6425" y="818"/>
                  </a:lnTo>
                  <a:cubicBezTo>
                    <a:pt x="6425" y="869"/>
                    <a:pt x="6383" y="911"/>
                    <a:pt x="6331" y="911"/>
                  </a:cubicBezTo>
                  <a:lnTo>
                    <a:pt x="93" y="911"/>
                  </a:lnTo>
                  <a:cubicBezTo>
                    <a:pt x="42" y="911"/>
                    <a:pt x="0" y="869"/>
                    <a:pt x="0" y="818"/>
                  </a:cubicBezTo>
                  <a:lnTo>
                    <a:pt x="0" y="93"/>
                  </a:lnTo>
                  <a:cubicBezTo>
                    <a:pt x="0" y="42"/>
                    <a:pt x="42" y="0"/>
                    <a:pt x="9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grpSp>
          <p:nvGrpSpPr>
            <p:cNvPr id="25" name="组合 58"/>
            <p:cNvGrpSpPr/>
            <p:nvPr/>
          </p:nvGrpSpPr>
          <p:grpSpPr bwMode="auto">
            <a:xfrm>
              <a:off x="7478" y="1474"/>
              <a:ext cx="957" cy="795"/>
              <a:chOff x="-60837" y="27890"/>
              <a:chExt cx="710775" cy="590550"/>
            </a:xfrm>
          </p:grpSpPr>
          <p:sp>
            <p:nvSpPr>
              <p:cNvPr id="26" name="Oval 16"/>
              <p:cNvSpPr>
                <a:spLocks noChangeArrowheads="1"/>
              </p:cNvSpPr>
              <p:nvPr/>
            </p:nvSpPr>
            <p:spPr bwMode="auto">
              <a:xfrm>
                <a:off x="0" y="27890"/>
                <a:ext cx="588963" cy="5905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27" name="TextBox 60"/>
              <p:cNvSpPr txBox="1">
                <a:spLocks noChangeArrowheads="1"/>
              </p:cNvSpPr>
              <p:nvPr/>
            </p:nvSpPr>
            <p:spPr bwMode="auto">
              <a:xfrm>
                <a:off x="-60837" y="95779"/>
                <a:ext cx="710775" cy="466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solidFill>
                      <a:srgbClr val="00529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1-3</a:t>
                </a:r>
                <a:endParaRPr lang="en-US" altLang="zh-CN" sz="2000" b="1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TextBox 91"/>
            <p:cNvSpPr txBox="1">
              <a:spLocks noChangeArrowheads="1"/>
            </p:cNvSpPr>
            <p:nvPr/>
          </p:nvSpPr>
          <p:spPr bwMode="auto">
            <a:xfrm>
              <a:off x="8328" y="1468"/>
              <a:ext cx="6082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生产人员及能力现状</a:t>
              </a:r>
              <a:endPara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31190" y="1370601"/>
          <a:ext cx="11020425" cy="4019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675"/>
                <a:gridCol w="574040"/>
                <a:gridCol w="840105"/>
                <a:gridCol w="838835"/>
                <a:gridCol w="840740"/>
                <a:gridCol w="839470"/>
                <a:gridCol w="839470"/>
                <a:gridCol w="754380"/>
                <a:gridCol w="732155"/>
                <a:gridCol w="982345"/>
                <a:gridCol w="1050925"/>
                <a:gridCol w="840740"/>
                <a:gridCol w="1312545"/>
              </a:tblGrid>
              <a:tr h="777875">
                <a:tc gridSpan="1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现有产能分析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9544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生产线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产线      数量/条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班次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人员配比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      启动数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生产时间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日生产 能力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月生产能力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客户日       订单需求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客户月       订单需求（</a:t>
                      </a:r>
                      <a:r>
                        <a:rPr lang="en-US" alt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  <a:r>
                        <a:rPr lang="zh-CN" altLang="en-US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天）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差异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</a:tr>
              <a:tr h="11436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座椅A线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条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10H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15600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700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18200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2600</a:t>
                      </a:r>
                      <a:r>
                        <a:rPr lang="zh-CN" altLang="en-US" sz="14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lang="zh-CN" altLang="en-US" sz="14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不能满足主机厂订单需求（线内加线外员工共38人）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6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发泡线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     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（三班）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22.8H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1600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41600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2800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72800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31200件</a:t>
                      </a:r>
                      <a:endParaRPr lang="zh-CN" altLang="en-US" sz="14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不能满足主机厂订单需求（现数量缺口外采购及河北荣昌协助泡沫使用，成本高）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圆角矩形 1"/>
          <p:cNvSpPr/>
          <p:nvPr/>
        </p:nvSpPr>
        <p:spPr>
          <a:xfrm>
            <a:off x="625475" y="5638800"/>
            <a:ext cx="11089005" cy="93281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70255" y="5690235"/>
            <a:ext cx="108686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1.  6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轩德六系座椅开始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首批装车，其中低配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105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台份，高配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台份，一共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108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台份量，后续平均每天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台份。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2.  6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18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日开始主机厂提量到日生产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700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台份。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7835" y="651510"/>
            <a:ext cx="4507810" cy="638175"/>
            <a:chOff x="7478" y="1348"/>
            <a:chExt cx="7099" cy="1005"/>
          </a:xfrm>
        </p:grpSpPr>
        <p:sp>
          <p:nvSpPr>
            <p:cNvPr id="24" name="Freeform 10"/>
            <p:cNvSpPr/>
            <p:nvPr/>
          </p:nvSpPr>
          <p:spPr bwMode="auto">
            <a:xfrm>
              <a:off x="7511" y="1348"/>
              <a:ext cx="7066" cy="1005"/>
            </a:xfrm>
            <a:custGeom>
              <a:avLst/>
              <a:gdLst>
                <a:gd name="T0" fmla="*/ 2147483647 w 6425"/>
                <a:gd name="T1" fmla="*/ 0 h 911"/>
                <a:gd name="T2" fmla="*/ 2147483647 w 6425"/>
                <a:gd name="T3" fmla="*/ 0 h 911"/>
                <a:gd name="T4" fmla="*/ 2147483647 w 6425"/>
                <a:gd name="T5" fmla="*/ 2147483647 h 911"/>
                <a:gd name="T6" fmla="*/ 2147483647 w 6425"/>
                <a:gd name="T7" fmla="*/ 2147483647 h 911"/>
                <a:gd name="T8" fmla="*/ 2147483647 w 6425"/>
                <a:gd name="T9" fmla="*/ 2147483647 h 911"/>
                <a:gd name="T10" fmla="*/ 2147483647 w 6425"/>
                <a:gd name="T11" fmla="*/ 2147483647 h 911"/>
                <a:gd name="T12" fmla="*/ 0 w 6425"/>
                <a:gd name="T13" fmla="*/ 2147483647 h 911"/>
                <a:gd name="T14" fmla="*/ 0 w 6425"/>
                <a:gd name="T15" fmla="*/ 2147483647 h 911"/>
                <a:gd name="T16" fmla="*/ 2147483647 w 6425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5" h="911">
                  <a:moveTo>
                    <a:pt x="93" y="0"/>
                  </a:moveTo>
                  <a:lnTo>
                    <a:pt x="6331" y="0"/>
                  </a:lnTo>
                  <a:cubicBezTo>
                    <a:pt x="6383" y="0"/>
                    <a:pt x="6425" y="42"/>
                    <a:pt x="6425" y="93"/>
                  </a:cubicBezTo>
                  <a:lnTo>
                    <a:pt x="6425" y="818"/>
                  </a:lnTo>
                  <a:cubicBezTo>
                    <a:pt x="6425" y="869"/>
                    <a:pt x="6383" y="911"/>
                    <a:pt x="6331" y="911"/>
                  </a:cubicBezTo>
                  <a:lnTo>
                    <a:pt x="93" y="911"/>
                  </a:lnTo>
                  <a:cubicBezTo>
                    <a:pt x="42" y="911"/>
                    <a:pt x="0" y="869"/>
                    <a:pt x="0" y="818"/>
                  </a:cubicBezTo>
                  <a:lnTo>
                    <a:pt x="0" y="93"/>
                  </a:lnTo>
                  <a:cubicBezTo>
                    <a:pt x="0" y="42"/>
                    <a:pt x="42" y="0"/>
                    <a:pt x="9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grpSp>
          <p:nvGrpSpPr>
            <p:cNvPr id="25" name="组合 58"/>
            <p:cNvGrpSpPr/>
            <p:nvPr/>
          </p:nvGrpSpPr>
          <p:grpSpPr bwMode="auto">
            <a:xfrm>
              <a:off x="7478" y="1474"/>
              <a:ext cx="875" cy="795"/>
              <a:chOff x="-60837" y="27890"/>
              <a:chExt cx="649800" cy="590550"/>
            </a:xfrm>
          </p:grpSpPr>
          <p:sp>
            <p:nvSpPr>
              <p:cNvPr id="26" name="Oval 16"/>
              <p:cNvSpPr>
                <a:spLocks noChangeArrowheads="1"/>
              </p:cNvSpPr>
              <p:nvPr/>
            </p:nvSpPr>
            <p:spPr bwMode="auto">
              <a:xfrm>
                <a:off x="0" y="27890"/>
                <a:ext cx="588963" cy="5905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27" name="TextBox 60"/>
              <p:cNvSpPr txBox="1">
                <a:spLocks noChangeArrowheads="1"/>
              </p:cNvSpPr>
              <p:nvPr/>
            </p:nvSpPr>
            <p:spPr bwMode="auto">
              <a:xfrm>
                <a:off x="-60837" y="95779"/>
                <a:ext cx="574109" cy="466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solidFill>
                      <a:srgbClr val="00529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2</a:t>
                </a:r>
                <a:endParaRPr lang="en-US" altLang="zh-CN" sz="2000" b="1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TextBox 91"/>
            <p:cNvSpPr txBox="1">
              <a:spLocks noChangeArrowheads="1"/>
            </p:cNvSpPr>
            <p:nvPr/>
          </p:nvSpPr>
          <p:spPr bwMode="auto">
            <a:xfrm>
              <a:off x="8328" y="1468"/>
              <a:ext cx="6082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客户订单</a:t>
              </a:r>
              <a:endPara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" descr="mmexport15923575298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3285" y="1557020"/>
            <a:ext cx="4634230" cy="4996180"/>
          </a:xfrm>
          <a:prstGeom prst="rect">
            <a:avLst/>
          </a:prstGeom>
        </p:spPr>
      </p:pic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300672" y="1556385"/>
          <a:ext cx="6392545" cy="491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410"/>
                <a:gridCol w="881380"/>
                <a:gridCol w="741045"/>
                <a:gridCol w="1200785"/>
                <a:gridCol w="1201420"/>
                <a:gridCol w="1754505"/>
              </a:tblGrid>
              <a:tr h="627380">
                <a:tc gridSpan="6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主机厂六月份订单</a:t>
                      </a:r>
                      <a:endParaRPr lang="en-US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63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序号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客户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产品名称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日生产数量/台份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月生产数量/台份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备注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</a:rPr>
                        <a:t>1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陕汽商用车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M3000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550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</a:rPr>
                        <a:t></a:t>
                      </a: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14300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宋体" panose="02010600030101010101" pitchFamily="2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5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</a:rPr>
                        <a:t>2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L3000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50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1000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7042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</a:rPr>
                        <a:t>3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轩德六系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100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800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7042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</a:rPr>
                        <a:t>4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陕汽公司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X3000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9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六角度试验已做完，预计6月22日可出试验报告，技术协议签订及PPAP资料完后，可小批装车。</a:t>
                      </a:r>
                      <a:endParaRPr lang="en-US" altLang="en-US" sz="9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2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</a:rPr>
                        <a:t>5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F497D"/>
                    </a:solidFill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1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F3000升级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</a:rPr>
                        <a:t>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7835" y="651510"/>
            <a:ext cx="4507810" cy="638175"/>
            <a:chOff x="7478" y="1348"/>
            <a:chExt cx="7099" cy="1005"/>
          </a:xfrm>
        </p:grpSpPr>
        <p:sp>
          <p:nvSpPr>
            <p:cNvPr id="24" name="Freeform 10"/>
            <p:cNvSpPr/>
            <p:nvPr/>
          </p:nvSpPr>
          <p:spPr bwMode="auto">
            <a:xfrm>
              <a:off x="7511" y="1348"/>
              <a:ext cx="7066" cy="1005"/>
            </a:xfrm>
            <a:custGeom>
              <a:avLst/>
              <a:gdLst>
                <a:gd name="T0" fmla="*/ 2147483647 w 6425"/>
                <a:gd name="T1" fmla="*/ 0 h 911"/>
                <a:gd name="T2" fmla="*/ 2147483647 w 6425"/>
                <a:gd name="T3" fmla="*/ 0 h 911"/>
                <a:gd name="T4" fmla="*/ 2147483647 w 6425"/>
                <a:gd name="T5" fmla="*/ 2147483647 h 911"/>
                <a:gd name="T6" fmla="*/ 2147483647 w 6425"/>
                <a:gd name="T7" fmla="*/ 2147483647 h 911"/>
                <a:gd name="T8" fmla="*/ 2147483647 w 6425"/>
                <a:gd name="T9" fmla="*/ 2147483647 h 911"/>
                <a:gd name="T10" fmla="*/ 2147483647 w 6425"/>
                <a:gd name="T11" fmla="*/ 2147483647 h 911"/>
                <a:gd name="T12" fmla="*/ 0 w 6425"/>
                <a:gd name="T13" fmla="*/ 2147483647 h 911"/>
                <a:gd name="T14" fmla="*/ 0 w 6425"/>
                <a:gd name="T15" fmla="*/ 2147483647 h 911"/>
                <a:gd name="T16" fmla="*/ 2147483647 w 6425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5" h="911">
                  <a:moveTo>
                    <a:pt x="93" y="0"/>
                  </a:moveTo>
                  <a:lnTo>
                    <a:pt x="6331" y="0"/>
                  </a:lnTo>
                  <a:cubicBezTo>
                    <a:pt x="6383" y="0"/>
                    <a:pt x="6425" y="42"/>
                    <a:pt x="6425" y="93"/>
                  </a:cubicBezTo>
                  <a:lnTo>
                    <a:pt x="6425" y="818"/>
                  </a:lnTo>
                  <a:cubicBezTo>
                    <a:pt x="6425" y="869"/>
                    <a:pt x="6383" y="911"/>
                    <a:pt x="6331" y="911"/>
                  </a:cubicBezTo>
                  <a:lnTo>
                    <a:pt x="93" y="911"/>
                  </a:lnTo>
                  <a:cubicBezTo>
                    <a:pt x="42" y="911"/>
                    <a:pt x="0" y="869"/>
                    <a:pt x="0" y="818"/>
                  </a:cubicBezTo>
                  <a:lnTo>
                    <a:pt x="0" y="93"/>
                  </a:lnTo>
                  <a:cubicBezTo>
                    <a:pt x="0" y="42"/>
                    <a:pt x="42" y="0"/>
                    <a:pt x="9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grpSp>
          <p:nvGrpSpPr>
            <p:cNvPr id="25" name="组合 58"/>
            <p:cNvGrpSpPr/>
            <p:nvPr/>
          </p:nvGrpSpPr>
          <p:grpSpPr bwMode="auto">
            <a:xfrm>
              <a:off x="7478" y="1474"/>
              <a:ext cx="875" cy="795"/>
              <a:chOff x="-60837" y="27890"/>
              <a:chExt cx="649800" cy="590550"/>
            </a:xfrm>
          </p:grpSpPr>
          <p:sp>
            <p:nvSpPr>
              <p:cNvPr id="26" name="Oval 16"/>
              <p:cNvSpPr>
                <a:spLocks noChangeArrowheads="1"/>
              </p:cNvSpPr>
              <p:nvPr/>
            </p:nvSpPr>
            <p:spPr bwMode="auto">
              <a:xfrm>
                <a:off x="0" y="27890"/>
                <a:ext cx="588963" cy="5905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27" name="TextBox 60"/>
              <p:cNvSpPr txBox="1">
                <a:spLocks noChangeArrowheads="1"/>
              </p:cNvSpPr>
              <p:nvPr/>
            </p:nvSpPr>
            <p:spPr bwMode="auto">
              <a:xfrm>
                <a:off x="-60837" y="95779"/>
                <a:ext cx="574059" cy="466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solidFill>
                      <a:srgbClr val="00529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 3</a:t>
                </a:r>
                <a:endParaRPr lang="en-US" altLang="zh-CN" sz="2000" b="1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666115" y="727710"/>
            <a:ext cx="2926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人员增补后产线能力</a:t>
            </a:r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31190" y="1370601"/>
          <a:ext cx="11033125" cy="3900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10"/>
                <a:gridCol w="909320"/>
                <a:gridCol w="750570"/>
                <a:gridCol w="595630"/>
                <a:gridCol w="842010"/>
                <a:gridCol w="819785"/>
                <a:gridCol w="861060"/>
                <a:gridCol w="755015"/>
                <a:gridCol w="732790"/>
                <a:gridCol w="972820"/>
                <a:gridCol w="1062990"/>
                <a:gridCol w="842010"/>
                <a:gridCol w="1313815"/>
              </a:tblGrid>
              <a:tr h="565785">
                <a:tc gridSpan="1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人员增补后产能分析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985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生产线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产线      数量/条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班次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人员配比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      启动数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生产时间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日生产 能力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月生产能力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客户日       订单需求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客户月       订单需求（</a:t>
                      </a:r>
                      <a:r>
                        <a:rPr lang="en-US" alt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  <a:r>
                        <a:rPr lang="zh-CN" altLang="en-US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天）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差异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</a:tr>
              <a:tr h="83185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座椅A线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条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10H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600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15600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700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18200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400" b="1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2600</a:t>
                      </a:r>
                      <a:endParaRPr lang="en-US" altLang="zh-CN" sz="1400" b="1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可满足主机厂订单需求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5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座椅</a:t>
                      </a:r>
                      <a:r>
                        <a:rPr lang="en-US" altLang="zh-CN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B</a:t>
                      </a:r>
                      <a:r>
                        <a:rPr lang="zh-CN" sz="14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线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条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10H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5200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套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 vMerge="1"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 vMerge="1"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 vMerge="1"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28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1400" b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03864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发泡线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     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（三班）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22.8H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2400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62400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CBAD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2800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72800</a:t>
                      </a:r>
                      <a:r>
                        <a:rPr lang="zh-CN" altLang="en-US" sz="14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4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66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10400</a:t>
                      </a:r>
                      <a:r>
                        <a:rPr lang="en-US" sz="140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40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sz="120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缺口由外采购</a:t>
                      </a:r>
                      <a:r>
                        <a:rPr lang="zh-CN" sz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满足主机厂订单需求</a:t>
                      </a:r>
                      <a:r>
                        <a:rPr lang="en-US" altLang="zh-CN" sz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2.</a:t>
                      </a:r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通过提升人员熟练操作度进行第二阶段提产</a:t>
                      </a:r>
                      <a:endParaRPr lang="zh-CN" altLang="en-US" sz="120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圆角矩形 2"/>
          <p:cNvSpPr/>
          <p:nvPr/>
        </p:nvSpPr>
        <p:spPr>
          <a:xfrm>
            <a:off x="625475" y="5638800"/>
            <a:ext cx="11089005" cy="93281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5655" y="5690235"/>
            <a:ext cx="108686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6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zh-CN" altLang="en-US" sz="16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组装线人员增加</a:t>
            </a:r>
            <a:r>
              <a:rPr lang="en-US" altLang="zh-CN" sz="16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</a:t>
            </a:r>
            <a:r>
              <a:rPr lang="zh-CN" altLang="en-US" sz="16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人，发泡线增加</a:t>
            </a:r>
            <a:r>
              <a:rPr lang="en-US" altLang="zh-CN" sz="16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人，共增加 </a:t>
            </a:r>
            <a:r>
              <a:rPr lang="en-US" altLang="zh-CN" sz="16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13 </a:t>
            </a:r>
            <a:r>
              <a:rPr lang="zh-CN" altLang="en-US" sz="16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人。</a:t>
            </a:r>
            <a:endParaRPr lang="en-US" altLang="zh-CN" sz="16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sz="16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扩大生产能力组织开启第二条座椅线，增加日生产产能，满足客户订单。</a:t>
            </a:r>
            <a:endParaRPr lang="zh-CN" altLang="en-US" sz="16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/>
            <a:r>
              <a:rPr lang="en-US" altLang="zh-CN" sz="16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</a:t>
            </a:r>
            <a:r>
              <a:rPr lang="zh-CN" altLang="en-US" sz="16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更改发泡生产操作流程提高产能。</a:t>
            </a:r>
            <a:endParaRPr lang="zh-CN" altLang="en-US" sz="1600" b="1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7835" y="651510"/>
            <a:ext cx="4507810" cy="638175"/>
            <a:chOff x="7478" y="1348"/>
            <a:chExt cx="7099" cy="1005"/>
          </a:xfrm>
        </p:grpSpPr>
        <p:sp>
          <p:nvSpPr>
            <p:cNvPr id="24" name="Freeform 10"/>
            <p:cNvSpPr/>
            <p:nvPr/>
          </p:nvSpPr>
          <p:spPr bwMode="auto">
            <a:xfrm>
              <a:off x="7511" y="1348"/>
              <a:ext cx="7066" cy="1005"/>
            </a:xfrm>
            <a:custGeom>
              <a:avLst/>
              <a:gdLst>
                <a:gd name="T0" fmla="*/ 2147483647 w 6425"/>
                <a:gd name="T1" fmla="*/ 0 h 911"/>
                <a:gd name="T2" fmla="*/ 2147483647 w 6425"/>
                <a:gd name="T3" fmla="*/ 0 h 911"/>
                <a:gd name="T4" fmla="*/ 2147483647 w 6425"/>
                <a:gd name="T5" fmla="*/ 2147483647 h 911"/>
                <a:gd name="T6" fmla="*/ 2147483647 w 6425"/>
                <a:gd name="T7" fmla="*/ 2147483647 h 911"/>
                <a:gd name="T8" fmla="*/ 2147483647 w 6425"/>
                <a:gd name="T9" fmla="*/ 2147483647 h 911"/>
                <a:gd name="T10" fmla="*/ 2147483647 w 6425"/>
                <a:gd name="T11" fmla="*/ 2147483647 h 911"/>
                <a:gd name="T12" fmla="*/ 0 w 6425"/>
                <a:gd name="T13" fmla="*/ 2147483647 h 911"/>
                <a:gd name="T14" fmla="*/ 0 w 6425"/>
                <a:gd name="T15" fmla="*/ 2147483647 h 911"/>
                <a:gd name="T16" fmla="*/ 2147483647 w 6425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5" h="911">
                  <a:moveTo>
                    <a:pt x="93" y="0"/>
                  </a:moveTo>
                  <a:lnTo>
                    <a:pt x="6331" y="0"/>
                  </a:lnTo>
                  <a:cubicBezTo>
                    <a:pt x="6383" y="0"/>
                    <a:pt x="6425" y="42"/>
                    <a:pt x="6425" y="93"/>
                  </a:cubicBezTo>
                  <a:lnTo>
                    <a:pt x="6425" y="818"/>
                  </a:lnTo>
                  <a:cubicBezTo>
                    <a:pt x="6425" y="869"/>
                    <a:pt x="6383" y="911"/>
                    <a:pt x="6331" y="911"/>
                  </a:cubicBezTo>
                  <a:lnTo>
                    <a:pt x="93" y="911"/>
                  </a:lnTo>
                  <a:cubicBezTo>
                    <a:pt x="42" y="911"/>
                    <a:pt x="0" y="869"/>
                    <a:pt x="0" y="818"/>
                  </a:cubicBezTo>
                  <a:lnTo>
                    <a:pt x="0" y="93"/>
                  </a:lnTo>
                  <a:cubicBezTo>
                    <a:pt x="0" y="42"/>
                    <a:pt x="42" y="0"/>
                    <a:pt x="9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grpSp>
          <p:nvGrpSpPr>
            <p:cNvPr id="25" name="组合 58"/>
            <p:cNvGrpSpPr/>
            <p:nvPr/>
          </p:nvGrpSpPr>
          <p:grpSpPr bwMode="auto">
            <a:xfrm>
              <a:off x="7478" y="1474"/>
              <a:ext cx="957" cy="795"/>
              <a:chOff x="-60837" y="27890"/>
              <a:chExt cx="710775" cy="590550"/>
            </a:xfrm>
          </p:grpSpPr>
          <p:sp>
            <p:nvSpPr>
              <p:cNvPr id="26" name="Oval 16"/>
              <p:cNvSpPr>
                <a:spLocks noChangeArrowheads="1"/>
              </p:cNvSpPr>
              <p:nvPr/>
            </p:nvSpPr>
            <p:spPr bwMode="auto">
              <a:xfrm>
                <a:off x="0" y="27890"/>
                <a:ext cx="588963" cy="5905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/>
              </a:p>
            </p:txBody>
          </p:sp>
          <p:sp>
            <p:nvSpPr>
              <p:cNvPr id="27" name="TextBox 60"/>
              <p:cNvSpPr txBox="1">
                <a:spLocks noChangeArrowheads="1"/>
              </p:cNvSpPr>
              <p:nvPr/>
            </p:nvSpPr>
            <p:spPr bwMode="auto">
              <a:xfrm>
                <a:off x="-60837" y="74237"/>
                <a:ext cx="710775" cy="466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solidFill>
                      <a:srgbClr val="00529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3-1</a:t>
                </a:r>
                <a:endParaRPr lang="en-US" altLang="zh-CN" sz="2000" b="1">
                  <a:solidFill>
                    <a:srgbClr val="00529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8" name="TextBox 91"/>
            <p:cNvSpPr txBox="1">
              <a:spLocks noChangeArrowheads="1"/>
            </p:cNvSpPr>
            <p:nvPr/>
          </p:nvSpPr>
          <p:spPr bwMode="auto">
            <a:xfrm>
              <a:off x="8328" y="1468"/>
              <a:ext cx="6082" cy="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人员增补后产线能力</a:t>
              </a:r>
              <a:endParaRPr 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7310" y="1240155"/>
          <a:ext cx="12020550" cy="5513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105"/>
                <a:gridCol w="690880"/>
                <a:gridCol w="774065"/>
                <a:gridCol w="1156335"/>
                <a:gridCol w="739140"/>
                <a:gridCol w="584200"/>
                <a:gridCol w="787400"/>
                <a:gridCol w="5053330"/>
                <a:gridCol w="1649095"/>
              </a:tblGrid>
              <a:tr h="220980">
                <a:tc gridSpan="9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1" u="sng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2020年制造部岗位匹配人员分析表</a:t>
                      </a:r>
                      <a:endParaRPr lang="en-US" altLang="en-US" sz="1000" b="1" u="sng">
                        <a:solidFill>
                          <a:srgbClr val="000000"/>
                        </a:solidFill>
                        <a:latin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 sz="65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科室</a:t>
                      </a:r>
                      <a:endParaRPr lang="zh-CN" altLang="en-US" sz="65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20年编制</a:t>
                      </a:r>
                      <a:endParaRPr lang="zh-CN" altLang="en-US" sz="65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岗位</a:t>
                      </a:r>
                      <a:endParaRPr lang="zh-CN" altLang="en-US" sz="65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现有人数</a:t>
                      </a:r>
                      <a:endParaRPr lang="zh-CN" altLang="en-US" sz="65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</a:t>
                      </a:r>
                      <a:endParaRPr lang="zh-CN" altLang="en-US" sz="65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业务模块</a:t>
                      </a:r>
                      <a:endParaRPr lang="zh-CN" altLang="en-US" sz="65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职能职责</a:t>
                      </a:r>
                      <a:endParaRPr lang="zh-CN" altLang="en-US" sz="65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1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  <a:endParaRPr lang="zh-CN" altLang="en-US" sz="650" b="1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74980">
                <a:tc rowSpan="1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650" b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row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生产管理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制造部长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冯健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生产管理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生产制造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设备管理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1、负责确保公司年度经营目标的达成，降低生产运营成本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2、提升客户满意度，遵照公司管理制度，在厂长授权范围内，参与公司决策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3、组织完成生产管理、成本管理、质量管理、仓储管理及设备管理等工作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4、厂内消防安全设施的监督和人、物安全的确保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                                                         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721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车间主任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杨杰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生产制造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1、负责车间的生产和管理工作，按质，按量，按计划及品种组织生产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2、积极做好员工质量培训，技术培训，安全培训不断提高员工素质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3、对新进厂的员工做好安全教育和厂规厂纪教育培训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4、负责本车间的考勤，劳动纪律，产量，质量，效率等的考核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5、负责全厂安全巡查管理工作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16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发泡技术员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元晓康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生产制造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1.负责日常白料混制工作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                                                           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2.负责发泡车间日常生产管理工作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                                                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3.负责全厂安全巡查管理工作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                                                 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4.负责全厂设备维护\保养\管理工作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                                           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5.指定发泡生产工艺流程操作，督促员工严格按工艺流程操作，积极学习新技术、持续改善发泡生产工艺、降低发泡生产成本工作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278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采购兼调度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罗让平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采购管理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1、根据销售下达的主机厂计划，给各供应商下发要货计划 2、采购订单周期最低提前三天至一周（特殊订单10-15天的生产周期）订单下发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3、及时跟踪并确认订单交货日期4、交货时及时查询到货的数量、日期是否与所下订单相吻合。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5.对集团工艺及前期采购下发的产品BOM进行审核，有问题及时反馈给工艺修改    6.根据集团研发采购下发的原材料价格审批单，同供应商签订价格协议，及时把新价格维护到QAD系统里，并负责B点供应商的开发工作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7.负责公司零星物资及设备工装、模具等的采购工作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8.每月初在QAD系统导出的上月供应商使用量，发给供应商及时开票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84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计划兼成品库管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张乐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计划管理 成品管理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65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1、负责每天的成品出入库工作                       2、负责与销售沟通接收主机厂订单并完成生产计划编制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3、负责部分厂家的调货工作                           4、负责QAD系统的正常运行和异常处理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5、负责叉车保养维护及行驶安全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52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库房主管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冯健雪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原材料管理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1、负责座椅材料库房所有材料的出入库工作，并合理安排材料在库房内的存放位置及次序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2、负责物流QAD系统里：A领料-B上料-C发泡手工回冲-D原材料其他领用-E原材料零售-F当天所有材料收货工作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3、对库房的人和物做好安全防护措施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4、负责库房“5定6S”管理工作，MRXJ/MRBT/MRGJ/SF001各个原材料库收发存的准确性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                                                                             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5.负责库管员的管理及培训工作，协助处理库房临时出现的异常问题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        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6.负责库房每月的盘点工作，并做到“帐卡物”一致性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材料库管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刘艳梅李冬春张红梅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材料管理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1.负责库房物料的保管及收发放工作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2.QAD系统的相应录入工作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3.按规定做好物料进出库的验收、记账和发放工作，做到账账相符；并保证产品的可追溯性做到“先进先出”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4.负责库房每月的盘点工作，并做到“帐卡物”一致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5.负责做好库房安全工作和物料保管防护工作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33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生产制造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57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班长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贾鹏飞尚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富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生产计划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班组管理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1、负责计划订单及时完成2、负责安全生产人员管理3、负责产成品的入库登记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4.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负责人员日常考勤工作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81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必要人员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员工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座椅组装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1、座椅生产日需求量600套，月需求量15600套（600*26；12小时/天）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1、陕汽商用车预计6.20增产至660套/日。</a:t>
                      </a:r>
                      <a:endParaRPr lang="zh-CN" sz="65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2、6.15日商用车小批轩6座椅，后续大批量生产每日100台左右。</a:t>
                      </a:r>
                      <a:endParaRPr lang="zh-CN" altLang="en-US" sz="65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545">
                <a:tc vMerge="1">
                  <a:tcPr/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65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altLang="en-US" sz="65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员工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座椅组装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、座椅生产日需求</a:t>
                      </a:r>
                      <a:r>
                        <a:rPr lang="en-US" alt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200</a:t>
                      </a:r>
                      <a:r>
                        <a:rPr lang="zh-CN" alt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套，月需求量（</a:t>
                      </a:r>
                      <a:r>
                        <a:rPr lang="en-US" alt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200*26,</a:t>
                      </a:r>
                      <a:r>
                        <a:rPr lang="zh-CN" alt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；</a:t>
                      </a:r>
                      <a:r>
                        <a:rPr lang="en-US" alt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小时</a:t>
                      </a:r>
                      <a:r>
                        <a:rPr lang="en-US" alt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天）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208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6+</a:t>
                      </a:r>
                      <a:r>
                        <a:rPr lang="en-US" altLang="en-US" sz="650" b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650" b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员工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发泡生产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1、泡沫</a:t>
                      </a:r>
                      <a:r>
                        <a:rPr lang="zh-CN" sz="65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日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生产量2400件，月产量62400件（2400*26；24小时/天）剩余缺口（</a:t>
                      </a:r>
                      <a:r>
                        <a:rPr lang="en-US" alt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400</a:t>
                      </a:r>
                      <a:r>
                        <a:rPr lang="zh-CN" alt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件</a:t>
                      </a:r>
                      <a:r>
                        <a:rPr lang="en-US" alt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天）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由外采购或河北支援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6860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前工序人员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员工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座椅组装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1. 组装滑道、背骨架、升降器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2.人工穿螺丝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3.外部门借调</a:t>
                      </a: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    </a:t>
                      </a: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4.组装座垫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2698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配料人员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员工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座椅组装</a:t>
                      </a:r>
                      <a:endParaRPr lang="zh-CN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发泡生产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1、日常生产材料上线配送及物料装卸工作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1682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流失补充</a:t>
                      </a:r>
                      <a:endParaRPr lang="zh-CN" altLang="en-US" sz="65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en-US" sz="650" b="1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员工</a:t>
                      </a:r>
                      <a:endParaRPr lang="zh-CN" altLang="en-US" sz="650" b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装卸车</a:t>
                      </a:r>
                      <a:endParaRPr lang="zh-CN" altLang="en-US" sz="65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65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1、原材料来货、产成品出库装卸工作</a:t>
                      </a:r>
                      <a:endParaRPr lang="zh-CN" altLang="en-US" sz="65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65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汇总</a:t>
                      </a:r>
                      <a:endParaRPr lang="zh-CN" altLang="en-US" sz="65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66</a:t>
                      </a:r>
                      <a:endParaRPr lang="en-US" altLang="en-US" sz="65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65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66</a:t>
                      </a:r>
                      <a:endParaRPr lang="en-US" altLang="en-US" sz="65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65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15235" y="642422"/>
            <a:ext cx="3196456" cy="5573157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65"/>
          </a:p>
        </p:txBody>
      </p:sp>
      <p:pic>
        <p:nvPicPr>
          <p:cNvPr id="2" name="图片 1" descr="189523624-52af16cd3c7dadb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49325" y="1717675"/>
            <a:ext cx="10201275" cy="3274695"/>
          </a:xfrm>
          <a:prstGeom prst="rect">
            <a:avLst/>
          </a:prstGeom>
          <a:effectLst>
            <a:glow rad="228600">
              <a:srgbClr val="4AB7DC">
                <a:alpha val="40000"/>
              </a:srgb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5" name="矩形 4"/>
          <p:cNvSpPr/>
          <p:nvPr/>
        </p:nvSpPr>
        <p:spPr>
          <a:xfrm>
            <a:off x="-3175" y="1682750"/>
            <a:ext cx="12105640" cy="3309620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65"/>
          </a:p>
        </p:txBody>
      </p:sp>
      <p:sp>
        <p:nvSpPr>
          <p:cNvPr id="9" name="文本框 8"/>
          <p:cNvSpPr txBox="1"/>
          <p:nvPr/>
        </p:nvSpPr>
        <p:spPr>
          <a:xfrm>
            <a:off x="3637196" y="1897731"/>
            <a:ext cx="4875163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9345" b="1" dirty="0" smtClean="0">
                <a:solidFill>
                  <a:schemeClr val="bg1"/>
                </a:solidFill>
                <a:latin typeface="Agency FB" panose="020B0503020202020204" charset="0"/>
                <a:ea typeface="Agency FB" panose="020B0503020202020204" charset="0"/>
                <a:cs typeface="Agency FB" panose="020B0503020202020204" charset="0"/>
              </a:rPr>
              <a:t>2020</a:t>
            </a:r>
            <a:endParaRPr kumimoji="1" lang="zh-CN" altLang="en-US" sz="9345" b="1" dirty="0">
              <a:solidFill>
                <a:schemeClr val="bg1"/>
              </a:solidFill>
              <a:latin typeface="Agency FB" panose="020B0503020202020204" charset="0"/>
              <a:ea typeface="Agency FB" panose="020B0503020202020204" charset="0"/>
              <a:cs typeface="Agency FB" panose="020B050302020202020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69589" y="3500249"/>
            <a:ext cx="562946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gency FB" panose="020B0503020202020204" charset="0"/>
              </a:rPr>
              <a:t>感谢您的聆听</a:t>
            </a:r>
            <a:endParaRPr kumimoji="1" lang="en-US" altLang="zh-CN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gency FB" panose="020B050302020202020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  <p:sndAc>
          <p:stSnd>
            <p:snd r:embed="rId2" name="type.wav"/>
          </p:stSnd>
        </p:sndAc>
      </p:transition>
    </mc:Choice>
    <mc:Fallback>
      <p:transition spd="slow">
        <p:random/>
        <p:sndAc>
          <p:stSnd>
            <p:snd r:embed="rId2" name="type.wav"/>
          </p:stSnd>
        </p:sndAc>
      </p:transition>
    </mc:Fallback>
  </mc:AlternateContent>
</p:sld>
</file>

<file path=ppt/tags/tag1.xml><?xml version="1.0" encoding="utf-8"?>
<p:tagLst xmlns:p="http://schemas.openxmlformats.org/presentationml/2006/main">
  <p:tag name="KSO_WM_UNIT_TABLE_BEAUTIFY" val="smartTable{71643e88-d192-4991-bf2f-c86c0f8baf05}"/>
</p:tagLst>
</file>

<file path=ppt/tags/tag2.xml><?xml version="1.0" encoding="utf-8"?>
<p:tagLst xmlns:p="http://schemas.openxmlformats.org/presentationml/2006/main">
  <p:tag name="KSO_WM_UNIT_TABLE_BEAUTIFY" val="smartTable{c329ffd3-aabd-481e-b45b-ed439a529c66}"/>
</p:tagLst>
</file>

<file path=ppt/tags/tag3.xml><?xml version="1.0" encoding="utf-8"?>
<p:tagLst xmlns:p="http://schemas.openxmlformats.org/presentationml/2006/main">
  <p:tag name="KSO_WM_UNIT_TABLE_BEAUTIFY" val="smartTable{491693db-ff9c-455a-94b1-5f4e4e9dfbf9}"/>
</p:tagLst>
</file>

<file path=ppt/tags/tag4.xml><?xml version="1.0" encoding="utf-8"?>
<p:tagLst xmlns:p="http://schemas.openxmlformats.org/presentationml/2006/main">
  <p:tag name="KSO_WM_UNIT_TABLE_BEAUTIFY" val="smartTable{c329ffd3-aabd-481e-b45b-ed439a529c66}"/>
</p:tagLst>
</file>

<file path=ppt/tags/tag5.xml><?xml version="1.0" encoding="utf-8"?>
<p:tagLst xmlns:p="http://schemas.openxmlformats.org/presentationml/2006/main">
  <p:tag name="KSO_WM_UNIT_TABLE_BEAUTIFY" val="smartTable{71643e88-d192-4991-bf2f-c86c0f8baf05}"/>
</p:tagLst>
</file>

<file path=ppt/tags/tag6.xml><?xml version="1.0" encoding="utf-8"?>
<p:tagLst xmlns:p="http://schemas.openxmlformats.org/presentationml/2006/main">
  <p:tag name="KSO_WM_DOC_GUID" val="{1ba0f49f-ec57-44dd-bd78-0078b7c7d58d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7051</Words>
  <Application>WPS 演示</Application>
  <PresentationFormat>自定义</PresentationFormat>
  <Paragraphs>1015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华文行楷</vt:lpstr>
      <vt:lpstr>Agency FB</vt:lpstr>
      <vt:lpstr>Franklin Gothic Medium</vt:lpstr>
      <vt:lpstr>Arial Unicode MS</vt:lpstr>
      <vt:lpstr>Calibri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HG000888</dc:title>
  <dc:creator>振华宇光</dc:creator>
  <cp:lastModifiedBy>墨语冷轩</cp:lastModifiedBy>
  <cp:revision>693</cp:revision>
  <dcterms:created xsi:type="dcterms:W3CDTF">2014-08-23T07:50:00Z</dcterms:created>
  <dcterms:modified xsi:type="dcterms:W3CDTF">2020-07-01T07:25:51Z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2052-11.3.0.9228</vt:lpwstr>
  </property>
</Properties>
</file>