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vsdx" ContentType="application/vnd.ms-visio.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handoutMasterIdLst>
    <p:handoutMasterId r:id="rId27"/>
  </p:handoutMasterIdLst>
  <p:sldIdLst>
    <p:sldId id="341" r:id="rId2"/>
    <p:sldId id="1081" r:id="rId3"/>
    <p:sldId id="486" r:id="rId4"/>
    <p:sldId id="1115" r:id="rId5"/>
    <p:sldId id="2357" r:id="rId6"/>
    <p:sldId id="2358" r:id="rId7"/>
    <p:sldId id="546" r:id="rId8"/>
    <p:sldId id="509" r:id="rId9"/>
    <p:sldId id="547" r:id="rId10"/>
    <p:sldId id="2330" r:id="rId11"/>
    <p:sldId id="2359" r:id="rId12"/>
    <p:sldId id="2323" r:id="rId13"/>
    <p:sldId id="2360" r:id="rId14"/>
    <p:sldId id="507" r:id="rId15"/>
    <p:sldId id="2328" r:id="rId16"/>
    <p:sldId id="2361" r:id="rId17"/>
    <p:sldId id="2362" r:id="rId18"/>
    <p:sldId id="1076" r:id="rId19"/>
    <p:sldId id="1684" r:id="rId20"/>
    <p:sldId id="1685" r:id="rId21"/>
    <p:sldId id="1680" r:id="rId22"/>
    <p:sldId id="1618" r:id="rId23"/>
    <p:sldId id="2317" r:id="rId24"/>
    <p:sldId id="493" r:id="rId25"/>
  </p:sldIdLst>
  <p:sldSz cx="12192000" cy="6858000"/>
  <p:notesSz cx="6805613" cy="9939338"/>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A781"/>
    <a:srgbClr val="E04F40"/>
    <a:srgbClr val="F36D7D"/>
    <a:srgbClr val="D6343F"/>
    <a:srgbClr val="7DE3CA"/>
    <a:srgbClr val="485766"/>
    <a:srgbClr val="FF834B"/>
    <a:srgbClr val="A7EAD9"/>
    <a:srgbClr val="F678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71" autoAdjust="0"/>
    <p:restoredTop sz="86370" autoAdjust="0"/>
  </p:normalViewPr>
  <p:slideViewPr>
    <p:cSldViewPr snapToGrid="0">
      <p:cViewPr varScale="1">
        <p:scale>
          <a:sx n="90" d="100"/>
          <a:sy n="90" d="100"/>
        </p:scale>
        <p:origin x="33" y="33"/>
      </p:cViewPr>
      <p:guideLst>
        <p:guide orient="horz" pos="2024"/>
        <p:guide pos="3840"/>
      </p:guideLst>
    </p:cSldViewPr>
  </p:slideViewPr>
  <p:outlineViewPr>
    <p:cViewPr>
      <p:scale>
        <a:sx n="33" d="100"/>
        <a:sy n="33" d="100"/>
      </p:scale>
      <p:origin x="0" y="270"/>
    </p:cViewPr>
  </p:outlineViewPr>
  <p:notesTextViewPr>
    <p:cViewPr>
      <p:scale>
        <a:sx n="1" d="1"/>
        <a:sy n="1" d="1"/>
      </p:scale>
      <p:origin x="0" y="0"/>
    </p:cViewPr>
  </p:notesTextViewPr>
  <p:sorterViewPr>
    <p:cViewPr>
      <p:scale>
        <a:sx n="100" d="100"/>
        <a:sy n="100" d="100"/>
      </p:scale>
      <p:origin x="0" y="-2568"/>
    </p:cViewPr>
  </p:sorterViewPr>
  <p:notesViewPr>
    <p:cSldViewPr snapToGrid="0">
      <p:cViewPr varScale="1">
        <p:scale>
          <a:sx n="51" d="100"/>
          <a:sy n="51" d="100"/>
        </p:scale>
        <p:origin x="2624" y="3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2949099" cy="49869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4939" y="1"/>
            <a:ext cx="2949099" cy="498693"/>
          </a:xfrm>
          <a:prstGeom prst="rect">
            <a:avLst/>
          </a:prstGeom>
        </p:spPr>
        <p:txBody>
          <a:bodyPr vert="horz" lIns="91440" tIns="45720" rIns="91440" bIns="45720" rtlCol="0"/>
          <a:lstStyle>
            <a:lvl1pPr algn="r">
              <a:defRPr sz="1200"/>
            </a:lvl1pPr>
          </a:lstStyle>
          <a:p>
            <a:fld id="{B119A8D2-7224-46DC-B610-9202E15FD08A}" type="datetimeFigureOut">
              <a:rPr lang="zh-CN" altLang="en-US" smtClean="0"/>
              <a:t>2020/9/17</a:t>
            </a:fld>
            <a:endParaRPr lang="zh-CN" altLang="en-US"/>
          </a:p>
        </p:txBody>
      </p:sp>
      <p:sp>
        <p:nvSpPr>
          <p:cNvPr id="4" name="页脚占位符 3"/>
          <p:cNvSpPr>
            <a:spLocks noGrp="1"/>
          </p:cNvSpPr>
          <p:nvPr>
            <p:ph type="ftr" sz="quarter" idx="2"/>
          </p:nvPr>
        </p:nvSpPr>
        <p:spPr>
          <a:xfrm>
            <a:off x="0" y="9440647"/>
            <a:ext cx="2949099" cy="498692"/>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4939" y="9440647"/>
            <a:ext cx="2949099" cy="498692"/>
          </a:xfrm>
          <a:prstGeom prst="rect">
            <a:avLst/>
          </a:prstGeom>
        </p:spPr>
        <p:txBody>
          <a:bodyPr vert="horz" lIns="91440" tIns="45720" rIns="91440" bIns="45720" rtlCol="0" anchor="b"/>
          <a:lstStyle>
            <a:lvl1pPr algn="r">
              <a:defRPr sz="1200"/>
            </a:lvl1pPr>
          </a:lstStyle>
          <a:p>
            <a:fld id="{AD811073-6CD1-4CFB-91F3-8ABA9341094F}" type="slidenum">
              <a:rPr lang="zh-CN" altLang="en-US" smtClean="0"/>
              <a:t>‹#›</a:t>
            </a:fld>
            <a:endParaRPr lang="zh-CN" altLang="en-US"/>
          </a:p>
        </p:txBody>
      </p:sp>
    </p:spTree>
    <p:extLst>
      <p:ext uri="{BB962C8B-B14F-4D97-AF65-F5344CB8AC3E}">
        <p14:creationId xmlns:p14="http://schemas.microsoft.com/office/powerpoint/2010/main" val="3153207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2949099" cy="49869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4939" y="1"/>
            <a:ext cx="2949099" cy="498693"/>
          </a:xfrm>
          <a:prstGeom prst="rect">
            <a:avLst/>
          </a:prstGeom>
        </p:spPr>
        <p:txBody>
          <a:bodyPr vert="horz" lIns="91440" tIns="45720" rIns="91440" bIns="45720" rtlCol="0"/>
          <a:lstStyle>
            <a:lvl1pPr algn="r">
              <a:defRPr sz="1200"/>
            </a:lvl1pPr>
          </a:lstStyle>
          <a:p>
            <a:fld id="{718AF2D8-9E2A-4043-BB5F-72E79DBD89D0}" type="datetimeFigureOut">
              <a:rPr lang="zh-CN" altLang="en-US" smtClean="0"/>
              <a:t>2020/9/17</a:t>
            </a:fld>
            <a:endParaRPr lang="zh-CN" altLang="en-US"/>
          </a:p>
        </p:txBody>
      </p:sp>
      <p:sp>
        <p:nvSpPr>
          <p:cNvPr id="4" name="幻灯片图像占位符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0562" y="4783306"/>
            <a:ext cx="5444490" cy="3913615"/>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4C4FD409-1307-4303-9428-D4E39DD5E15F}" type="slidenum">
              <a:rPr lang="zh-CN" altLang="en-US" smtClean="0"/>
              <a:t>‹#›</a:t>
            </a:fld>
            <a:endParaRPr lang="zh-CN" altLang="en-US"/>
          </a:p>
        </p:txBody>
      </p:sp>
    </p:spTree>
    <p:extLst>
      <p:ext uri="{BB962C8B-B14F-4D97-AF65-F5344CB8AC3E}">
        <p14:creationId xmlns:p14="http://schemas.microsoft.com/office/powerpoint/2010/main" val="655151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9F29B0-648C-42B4-8AA0-639404B2C04E}" type="slidenum">
              <a:rPr lang="zh-CN" altLang="en-US" smtClean="0">
                <a:solidFill>
                  <a:prstClr val="black"/>
                </a:solidFill>
              </a:rPr>
              <a:t>1</a:t>
            </a:fld>
            <a:endParaRPr lang="zh-CN" altLang="en-US">
              <a:solidFill>
                <a:prstClr val="black"/>
              </a:solidFill>
            </a:endParaRPr>
          </a:p>
        </p:txBody>
      </p:sp>
    </p:spTree>
    <p:extLst>
      <p:ext uri="{BB962C8B-B14F-4D97-AF65-F5344CB8AC3E}">
        <p14:creationId xmlns:p14="http://schemas.microsoft.com/office/powerpoint/2010/main" val="436537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幻灯片图像占位符 1"/>
          <p:cNvSpPr>
            <a:spLocks noGrp="1" noRot="1" noChangeAspect="1" noTextEdit="1"/>
          </p:cNvSpPr>
          <p:nvPr>
            <p:ph type="sldImg"/>
          </p:nvPr>
        </p:nvSpPr>
        <p:spPr>
          <a:ln/>
        </p:spPr>
      </p:sp>
      <p:sp>
        <p:nvSpPr>
          <p:cNvPr id="7680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680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602">
              <a:defRPr b="1">
                <a:solidFill>
                  <a:schemeClr val="tx1"/>
                </a:solidFill>
                <a:latin typeface="Times New Roman" pitchFamily="18" charset="0"/>
              </a:defRPr>
            </a:lvl1pPr>
            <a:lvl2pPr marL="757512" indent="-291351" defTabSz="956602">
              <a:defRPr b="1">
                <a:solidFill>
                  <a:schemeClr val="tx1"/>
                </a:solidFill>
                <a:latin typeface="Times New Roman" pitchFamily="18" charset="0"/>
              </a:defRPr>
            </a:lvl2pPr>
            <a:lvl3pPr marL="1165403" indent="-233081" defTabSz="956602">
              <a:defRPr b="1">
                <a:solidFill>
                  <a:schemeClr val="tx1"/>
                </a:solidFill>
                <a:latin typeface="Times New Roman" pitchFamily="18" charset="0"/>
              </a:defRPr>
            </a:lvl3pPr>
            <a:lvl4pPr marL="1631564" indent="-233081" defTabSz="956602">
              <a:defRPr b="1">
                <a:solidFill>
                  <a:schemeClr val="tx1"/>
                </a:solidFill>
                <a:latin typeface="Times New Roman" pitchFamily="18" charset="0"/>
              </a:defRPr>
            </a:lvl4pPr>
            <a:lvl5pPr marL="2097725" indent="-233081" defTabSz="956602">
              <a:defRPr b="1">
                <a:solidFill>
                  <a:schemeClr val="tx1"/>
                </a:solidFill>
                <a:latin typeface="Times New Roman" pitchFamily="18" charset="0"/>
              </a:defRPr>
            </a:lvl5pPr>
            <a:lvl6pPr marL="2563886" indent="-233081" algn="ctr" defTabSz="956602" eaLnBrk="0" fontAlgn="base" hangingPunct="0">
              <a:spcBef>
                <a:spcPct val="0"/>
              </a:spcBef>
              <a:spcAft>
                <a:spcPct val="0"/>
              </a:spcAft>
              <a:defRPr b="1">
                <a:solidFill>
                  <a:schemeClr val="tx1"/>
                </a:solidFill>
                <a:latin typeface="Times New Roman" pitchFamily="18" charset="0"/>
              </a:defRPr>
            </a:lvl6pPr>
            <a:lvl7pPr marL="3030047" indent="-233081" algn="ctr" defTabSz="956602" eaLnBrk="0" fontAlgn="base" hangingPunct="0">
              <a:spcBef>
                <a:spcPct val="0"/>
              </a:spcBef>
              <a:spcAft>
                <a:spcPct val="0"/>
              </a:spcAft>
              <a:defRPr b="1">
                <a:solidFill>
                  <a:schemeClr val="tx1"/>
                </a:solidFill>
                <a:latin typeface="Times New Roman" pitchFamily="18" charset="0"/>
              </a:defRPr>
            </a:lvl7pPr>
            <a:lvl8pPr marL="3496208" indent="-233081" algn="ctr" defTabSz="956602" eaLnBrk="0" fontAlgn="base" hangingPunct="0">
              <a:spcBef>
                <a:spcPct val="0"/>
              </a:spcBef>
              <a:spcAft>
                <a:spcPct val="0"/>
              </a:spcAft>
              <a:defRPr b="1">
                <a:solidFill>
                  <a:schemeClr val="tx1"/>
                </a:solidFill>
                <a:latin typeface="Times New Roman" pitchFamily="18" charset="0"/>
              </a:defRPr>
            </a:lvl8pPr>
            <a:lvl9pPr marL="3962370" indent="-233081" algn="ctr" defTabSz="956602" eaLnBrk="0" fontAlgn="base" hangingPunct="0">
              <a:spcBef>
                <a:spcPct val="0"/>
              </a:spcBef>
              <a:spcAft>
                <a:spcPct val="0"/>
              </a:spcAft>
              <a:defRPr b="1">
                <a:solidFill>
                  <a:schemeClr val="tx1"/>
                </a:solidFill>
                <a:latin typeface="Times New Roman" pitchFamily="18" charset="0"/>
              </a:defRPr>
            </a:lvl9pPr>
          </a:lstStyle>
          <a:p>
            <a:fld id="{759D33FA-A405-486C-85B7-8A594530AD0C}" type="slidenum">
              <a:rPr lang="zh-CN" altLang="en-US" b="0" smtClean="0"/>
              <a:pPr/>
              <a:t>10</a:t>
            </a:fld>
            <a:endParaRPr lang="en-US" altLang="zh-CN" b="0"/>
          </a:p>
        </p:txBody>
      </p:sp>
    </p:spTree>
    <p:extLst>
      <p:ext uri="{BB962C8B-B14F-4D97-AF65-F5344CB8AC3E}">
        <p14:creationId xmlns:p14="http://schemas.microsoft.com/office/powerpoint/2010/main" val="3180750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56406" y="9440676"/>
            <a:ext cx="2949207" cy="4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6300" tIns="48150" rIns="96300" bIns="48150" anchor="b"/>
          <a:lstStyle>
            <a:lvl1pPr defTabSz="942975" eaLnBrk="0" hangingPunct="0">
              <a:defRPr b="1">
                <a:solidFill>
                  <a:schemeClr val="tx1"/>
                </a:solidFill>
                <a:latin typeface="Times New Roman" pitchFamily="18" charset="0"/>
                <a:ea typeface="宋体" pitchFamily="2" charset="-122"/>
              </a:defRPr>
            </a:lvl1pPr>
            <a:lvl2pPr marL="742950" indent="-285750" defTabSz="942975" eaLnBrk="0" hangingPunct="0">
              <a:defRPr b="1">
                <a:solidFill>
                  <a:schemeClr val="tx1"/>
                </a:solidFill>
                <a:latin typeface="Times New Roman" pitchFamily="18" charset="0"/>
                <a:ea typeface="宋体" pitchFamily="2" charset="-122"/>
              </a:defRPr>
            </a:lvl2pPr>
            <a:lvl3pPr marL="1143000" indent="-228600" defTabSz="942975" eaLnBrk="0" hangingPunct="0">
              <a:defRPr b="1">
                <a:solidFill>
                  <a:schemeClr val="tx1"/>
                </a:solidFill>
                <a:latin typeface="Times New Roman" pitchFamily="18" charset="0"/>
                <a:ea typeface="宋体" pitchFamily="2" charset="-122"/>
              </a:defRPr>
            </a:lvl3pPr>
            <a:lvl4pPr marL="1600200" indent="-228600" defTabSz="942975" eaLnBrk="0" hangingPunct="0">
              <a:defRPr b="1">
                <a:solidFill>
                  <a:schemeClr val="tx1"/>
                </a:solidFill>
                <a:latin typeface="Times New Roman" pitchFamily="18" charset="0"/>
                <a:ea typeface="宋体" pitchFamily="2" charset="-122"/>
              </a:defRPr>
            </a:lvl4pPr>
            <a:lvl5pPr marL="2057400" indent="-228600" defTabSz="942975" eaLnBrk="0" hangingPunct="0">
              <a:defRPr b="1">
                <a:solidFill>
                  <a:schemeClr val="tx1"/>
                </a:solidFill>
                <a:latin typeface="Times New Roman" pitchFamily="18" charset="0"/>
                <a:ea typeface="宋体" pitchFamily="2" charset="-122"/>
              </a:defRPr>
            </a:lvl5pPr>
            <a:lvl6pPr marL="2514600" indent="-228600" defTabSz="942975" eaLnBrk="0" fontAlgn="base" hangingPunct="0">
              <a:spcBef>
                <a:spcPct val="0"/>
              </a:spcBef>
              <a:spcAft>
                <a:spcPct val="0"/>
              </a:spcAft>
              <a:defRPr b="1">
                <a:solidFill>
                  <a:schemeClr val="tx1"/>
                </a:solidFill>
                <a:latin typeface="Times New Roman" pitchFamily="18" charset="0"/>
                <a:ea typeface="宋体" pitchFamily="2" charset="-122"/>
              </a:defRPr>
            </a:lvl6pPr>
            <a:lvl7pPr marL="2971800" indent="-228600" defTabSz="942975" eaLnBrk="0" fontAlgn="base" hangingPunct="0">
              <a:spcBef>
                <a:spcPct val="0"/>
              </a:spcBef>
              <a:spcAft>
                <a:spcPct val="0"/>
              </a:spcAft>
              <a:defRPr b="1">
                <a:solidFill>
                  <a:schemeClr val="tx1"/>
                </a:solidFill>
                <a:latin typeface="Times New Roman" pitchFamily="18" charset="0"/>
                <a:ea typeface="宋体" pitchFamily="2" charset="-122"/>
              </a:defRPr>
            </a:lvl7pPr>
            <a:lvl8pPr marL="3429000" indent="-228600" defTabSz="942975" eaLnBrk="0" fontAlgn="base" hangingPunct="0">
              <a:spcBef>
                <a:spcPct val="0"/>
              </a:spcBef>
              <a:spcAft>
                <a:spcPct val="0"/>
              </a:spcAft>
              <a:defRPr b="1">
                <a:solidFill>
                  <a:schemeClr val="tx1"/>
                </a:solidFill>
                <a:latin typeface="Times New Roman" pitchFamily="18" charset="0"/>
                <a:ea typeface="宋体" pitchFamily="2" charset="-122"/>
              </a:defRPr>
            </a:lvl8pPr>
            <a:lvl9pPr marL="3886200" indent="-228600" defTabSz="942975" eaLnBrk="0" fontAlgn="base" hangingPunct="0">
              <a:spcBef>
                <a:spcPct val="0"/>
              </a:spcBef>
              <a:spcAft>
                <a:spcPct val="0"/>
              </a:spcAft>
              <a:defRPr b="1">
                <a:solidFill>
                  <a:schemeClr val="tx1"/>
                </a:solidFill>
                <a:latin typeface="Times New Roman" pitchFamily="18" charset="0"/>
                <a:ea typeface="宋体" pitchFamily="2" charset="-122"/>
              </a:defRPr>
            </a:lvl9pPr>
          </a:lstStyle>
          <a:p>
            <a:pPr algn="r"/>
            <a:fld id="{CE287EC5-9F49-418F-A634-EAC1F647040C}" type="slidenum">
              <a:rPr lang="zh-CN" altLang="de-DE" sz="1200">
                <a:solidFill>
                  <a:srgbClr val="000000"/>
                </a:solidFill>
              </a:rPr>
              <a:pPr algn="r"/>
              <a:t>12</a:t>
            </a:fld>
            <a:endParaRPr lang="de-DE" altLang="zh-CN" sz="1200">
              <a:solidFill>
                <a:srgbClr val="000000"/>
              </a:solidFill>
            </a:endParaRPr>
          </a:p>
        </p:txBody>
      </p:sp>
      <p:sp>
        <p:nvSpPr>
          <p:cNvPr id="31747" name="Rectangle 5"/>
          <p:cNvSpPr txBox="1">
            <a:spLocks noGrp="1" noChangeArrowheads="1"/>
          </p:cNvSpPr>
          <p:nvPr/>
        </p:nvSpPr>
        <p:spPr bwMode="auto">
          <a:xfrm>
            <a:off x="3869412" y="9468111"/>
            <a:ext cx="2967092" cy="46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205" tIns="0" rIns="20205" bIns="0" anchor="b"/>
          <a:lstStyle>
            <a:lvl1pPr defTabSz="815975" eaLnBrk="0" hangingPunct="0">
              <a:defRPr b="1">
                <a:solidFill>
                  <a:schemeClr val="tx1"/>
                </a:solidFill>
                <a:latin typeface="Times New Roman" pitchFamily="18" charset="0"/>
                <a:ea typeface="宋体" pitchFamily="2" charset="-122"/>
              </a:defRPr>
            </a:lvl1pPr>
            <a:lvl2pPr marL="742950" indent="-285750" defTabSz="815975" eaLnBrk="0" hangingPunct="0">
              <a:defRPr b="1">
                <a:solidFill>
                  <a:schemeClr val="tx1"/>
                </a:solidFill>
                <a:latin typeface="Times New Roman" pitchFamily="18" charset="0"/>
                <a:ea typeface="宋体" pitchFamily="2" charset="-122"/>
              </a:defRPr>
            </a:lvl2pPr>
            <a:lvl3pPr marL="1143000" indent="-228600" defTabSz="815975" eaLnBrk="0" hangingPunct="0">
              <a:defRPr b="1">
                <a:solidFill>
                  <a:schemeClr val="tx1"/>
                </a:solidFill>
                <a:latin typeface="Times New Roman" pitchFamily="18" charset="0"/>
                <a:ea typeface="宋体" pitchFamily="2" charset="-122"/>
              </a:defRPr>
            </a:lvl3pPr>
            <a:lvl4pPr marL="1600200" indent="-228600" defTabSz="815975" eaLnBrk="0" hangingPunct="0">
              <a:defRPr b="1">
                <a:solidFill>
                  <a:schemeClr val="tx1"/>
                </a:solidFill>
                <a:latin typeface="Times New Roman" pitchFamily="18" charset="0"/>
                <a:ea typeface="宋体" pitchFamily="2" charset="-122"/>
              </a:defRPr>
            </a:lvl4pPr>
            <a:lvl5pPr marL="2057400" indent="-228600" defTabSz="815975" eaLnBrk="0" hangingPunct="0">
              <a:defRPr b="1">
                <a:solidFill>
                  <a:schemeClr val="tx1"/>
                </a:solidFill>
                <a:latin typeface="Times New Roman" pitchFamily="18" charset="0"/>
                <a:ea typeface="宋体" pitchFamily="2" charset="-122"/>
              </a:defRPr>
            </a:lvl5pPr>
            <a:lvl6pPr marL="2514600" indent="-228600" defTabSz="815975" eaLnBrk="0" fontAlgn="base" hangingPunct="0">
              <a:spcBef>
                <a:spcPct val="0"/>
              </a:spcBef>
              <a:spcAft>
                <a:spcPct val="0"/>
              </a:spcAft>
              <a:defRPr b="1">
                <a:solidFill>
                  <a:schemeClr val="tx1"/>
                </a:solidFill>
                <a:latin typeface="Times New Roman" pitchFamily="18" charset="0"/>
                <a:ea typeface="宋体" pitchFamily="2" charset="-122"/>
              </a:defRPr>
            </a:lvl6pPr>
            <a:lvl7pPr marL="2971800" indent="-228600" defTabSz="815975" eaLnBrk="0" fontAlgn="base" hangingPunct="0">
              <a:spcBef>
                <a:spcPct val="0"/>
              </a:spcBef>
              <a:spcAft>
                <a:spcPct val="0"/>
              </a:spcAft>
              <a:defRPr b="1">
                <a:solidFill>
                  <a:schemeClr val="tx1"/>
                </a:solidFill>
                <a:latin typeface="Times New Roman" pitchFamily="18" charset="0"/>
                <a:ea typeface="宋体" pitchFamily="2" charset="-122"/>
              </a:defRPr>
            </a:lvl7pPr>
            <a:lvl8pPr marL="3429000" indent="-228600" defTabSz="815975" eaLnBrk="0" fontAlgn="base" hangingPunct="0">
              <a:spcBef>
                <a:spcPct val="0"/>
              </a:spcBef>
              <a:spcAft>
                <a:spcPct val="0"/>
              </a:spcAft>
              <a:defRPr b="1">
                <a:solidFill>
                  <a:schemeClr val="tx1"/>
                </a:solidFill>
                <a:latin typeface="Times New Roman" pitchFamily="18" charset="0"/>
                <a:ea typeface="宋体" pitchFamily="2" charset="-122"/>
              </a:defRPr>
            </a:lvl8pPr>
            <a:lvl9pPr marL="3886200" indent="-228600" defTabSz="815975" eaLnBrk="0" fontAlgn="base" hangingPunct="0">
              <a:spcBef>
                <a:spcPct val="0"/>
              </a:spcBef>
              <a:spcAft>
                <a:spcPct val="0"/>
              </a:spcAft>
              <a:defRPr b="1">
                <a:solidFill>
                  <a:schemeClr val="tx1"/>
                </a:solidFill>
                <a:latin typeface="Times New Roman" pitchFamily="18" charset="0"/>
                <a:ea typeface="宋体" pitchFamily="2" charset="-122"/>
              </a:defRPr>
            </a:lvl9pPr>
          </a:lstStyle>
          <a:p>
            <a:pPr algn="r"/>
            <a:fld id="{2747F168-0E8E-497C-ACC9-1D18848BF774}" type="slidenum">
              <a:rPr lang="de-DE" altLang="zh-CN" sz="1100" i="1">
                <a:solidFill>
                  <a:srgbClr val="000000"/>
                </a:solidFill>
              </a:rPr>
              <a:pPr algn="r"/>
              <a:t>12</a:t>
            </a:fld>
            <a:endParaRPr lang="de-DE" altLang="zh-CN" sz="1100" i="1">
              <a:solidFill>
                <a:srgbClr val="000000"/>
              </a:solidFill>
            </a:endParaRPr>
          </a:p>
        </p:txBody>
      </p:sp>
      <p:sp>
        <p:nvSpPr>
          <p:cNvPr id="31748" name="Rectangle 2"/>
          <p:cNvSpPr>
            <a:spLocks noGrp="1" noRot="1" noChangeAspect="1" noChangeArrowheads="1" noTextEdit="1"/>
          </p:cNvSpPr>
          <p:nvPr>
            <p:ph type="sldImg"/>
          </p:nvPr>
        </p:nvSpPr>
        <p:spPr>
          <a:xfrm>
            <a:off x="-209550" y="571500"/>
            <a:ext cx="7227888" cy="4067175"/>
          </a:xfrm>
          <a:ln cap="flat"/>
        </p:spPr>
      </p:sp>
      <p:sp>
        <p:nvSpPr>
          <p:cNvPr id="31749" name="Rectangle 3"/>
          <p:cNvSpPr>
            <a:spLocks noGrp="1" noChangeArrowheads="1"/>
          </p:cNvSpPr>
          <p:nvPr>
            <p:ph type="body" idx="1"/>
          </p:nvPr>
        </p:nvSpPr>
        <p:spPr>
          <a:xfrm>
            <a:off x="910451" y="4733249"/>
            <a:ext cx="4984713" cy="44944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963" tIns="48982" rIns="97963" bIns="48982"/>
          <a:lstStyle/>
          <a:p>
            <a:pPr defTabSz="797978">
              <a:spcBef>
                <a:spcPct val="0"/>
              </a:spcBef>
            </a:pPr>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C4FD409-1307-4303-9428-D4E39DD5E15F}" type="slidenum">
              <a:rPr lang="zh-CN" altLang="en-US" smtClean="0"/>
              <a:t>19</a:t>
            </a:fld>
            <a:endParaRPr lang="zh-CN" altLang="en-US"/>
          </a:p>
        </p:txBody>
      </p:sp>
    </p:spTree>
    <p:extLst>
      <p:ext uri="{BB962C8B-B14F-4D97-AF65-F5344CB8AC3E}">
        <p14:creationId xmlns:p14="http://schemas.microsoft.com/office/powerpoint/2010/main" val="2192876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C4FD409-1307-4303-9428-D4E39DD5E15F}" type="slidenum">
              <a:rPr lang="zh-CN" altLang="en-US" smtClean="0"/>
              <a:t>22</a:t>
            </a:fld>
            <a:endParaRPr lang="zh-CN" altLang="en-US"/>
          </a:p>
        </p:txBody>
      </p:sp>
    </p:spTree>
    <p:extLst>
      <p:ext uri="{BB962C8B-B14F-4D97-AF65-F5344CB8AC3E}">
        <p14:creationId xmlns:p14="http://schemas.microsoft.com/office/powerpoint/2010/main" val="2313533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9F29B0-648C-42B4-8AA0-639404B2C04E}" type="slidenum">
              <a:rPr lang="zh-CN" altLang="en-US" smtClean="0">
                <a:solidFill>
                  <a:prstClr val="black"/>
                </a:solidFill>
              </a:rPr>
              <a:t>2</a:t>
            </a:fld>
            <a:endParaRPr lang="zh-CN" altLang="en-US">
              <a:solidFill>
                <a:prstClr val="black"/>
              </a:solidFill>
            </a:endParaRPr>
          </a:p>
        </p:txBody>
      </p:sp>
    </p:spTree>
    <p:extLst>
      <p:ext uri="{BB962C8B-B14F-4D97-AF65-F5344CB8AC3E}">
        <p14:creationId xmlns:p14="http://schemas.microsoft.com/office/powerpoint/2010/main" val="633292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9F29B0-648C-42B4-8AA0-639404B2C04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3478938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9F29B0-648C-42B4-8AA0-639404B2C04E}" type="slidenum">
              <a:rPr lang="zh-CN" altLang="en-US" smtClean="0"/>
              <a:t>4</a:t>
            </a:fld>
            <a:endParaRPr lang="zh-CN" altLang="en-US"/>
          </a:p>
        </p:txBody>
      </p:sp>
    </p:spTree>
    <p:extLst>
      <p:ext uri="{BB962C8B-B14F-4D97-AF65-F5344CB8AC3E}">
        <p14:creationId xmlns:p14="http://schemas.microsoft.com/office/powerpoint/2010/main" val="2600657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9F29B0-648C-42B4-8AA0-639404B2C04E}" type="slidenum">
              <a:rPr lang="zh-CN" altLang="en-US" smtClean="0">
                <a:solidFill>
                  <a:prstClr val="black"/>
                </a:solidFill>
              </a:rPr>
              <a:t>5</a:t>
            </a:fld>
            <a:endParaRPr lang="zh-CN" altLang="en-US">
              <a:solidFill>
                <a:prstClr val="black"/>
              </a:solidFill>
            </a:endParaRPr>
          </a:p>
        </p:txBody>
      </p:sp>
    </p:spTree>
    <p:extLst>
      <p:ext uri="{BB962C8B-B14F-4D97-AF65-F5344CB8AC3E}">
        <p14:creationId xmlns:p14="http://schemas.microsoft.com/office/powerpoint/2010/main" val="2024157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79F29B0-648C-42B4-8AA0-639404B2C04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629917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79F29B0-648C-42B4-8AA0-639404B2C04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819835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56406" y="9440676"/>
            <a:ext cx="2949207" cy="4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6300" tIns="48150" rIns="96300" bIns="48150" anchor="b"/>
          <a:lstStyle>
            <a:lvl1pPr defTabSz="942975" eaLnBrk="0" hangingPunct="0">
              <a:defRPr b="1">
                <a:solidFill>
                  <a:schemeClr val="tx1"/>
                </a:solidFill>
                <a:latin typeface="Times New Roman" pitchFamily="18" charset="0"/>
                <a:ea typeface="宋体" pitchFamily="2" charset="-122"/>
              </a:defRPr>
            </a:lvl1pPr>
            <a:lvl2pPr marL="742950" indent="-285750" defTabSz="942975" eaLnBrk="0" hangingPunct="0">
              <a:defRPr b="1">
                <a:solidFill>
                  <a:schemeClr val="tx1"/>
                </a:solidFill>
                <a:latin typeface="Times New Roman" pitchFamily="18" charset="0"/>
                <a:ea typeface="宋体" pitchFamily="2" charset="-122"/>
              </a:defRPr>
            </a:lvl2pPr>
            <a:lvl3pPr marL="1143000" indent="-228600" defTabSz="942975" eaLnBrk="0" hangingPunct="0">
              <a:defRPr b="1">
                <a:solidFill>
                  <a:schemeClr val="tx1"/>
                </a:solidFill>
                <a:latin typeface="Times New Roman" pitchFamily="18" charset="0"/>
                <a:ea typeface="宋体" pitchFamily="2" charset="-122"/>
              </a:defRPr>
            </a:lvl3pPr>
            <a:lvl4pPr marL="1600200" indent="-228600" defTabSz="942975" eaLnBrk="0" hangingPunct="0">
              <a:defRPr b="1">
                <a:solidFill>
                  <a:schemeClr val="tx1"/>
                </a:solidFill>
                <a:latin typeface="Times New Roman" pitchFamily="18" charset="0"/>
                <a:ea typeface="宋体" pitchFamily="2" charset="-122"/>
              </a:defRPr>
            </a:lvl4pPr>
            <a:lvl5pPr marL="2057400" indent="-228600" defTabSz="942975" eaLnBrk="0" hangingPunct="0">
              <a:defRPr b="1">
                <a:solidFill>
                  <a:schemeClr val="tx1"/>
                </a:solidFill>
                <a:latin typeface="Times New Roman" pitchFamily="18" charset="0"/>
                <a:ea typeface="宋体" pitchFamily="2" charset="-122"/>
              </a:defRPr>
            </a:lvl5pPr>
            <a:lvl6pPr marL="2514600" indent="-228600" defTabSz="942975" eaLnBrk="0" fontAlgn="base" hangingPunct="0">
              <a:spcBef>
                <a:spcPct val="0"/>
              </a:spcBef>
              <a:spcAft>
                <a:spcPct val="0"/>
              </a:spcAft>
              <a:defRPr b="1">
                <a:solidFill>
                  <a:schemeClr val="tx1"/>
                </a:solidFill>
                <a:latin typeface="Times New Roman" pitchFamily="18" charset="0"/>
                <a:ea typeface="宋体" pitchFamily="2" charset="-122"/>
              </a:defRPr>
            </a:lvl6pPr>
            <a:lvl7pPr marL="2971800" indent="-228600" defTabSz="942975" eaLnBrk="0" fontAlgn="base" hangingPunct="0">
              <a:spcBef>
                <a:spcPct val="0"/>
              </a:spcBef>
              <a:spcAft>
                <a:spcPct val="0"/>
              </a:spcAft>
              <a:defRPr b="1">
                <a:solidFill>
                  <a:schemeClr val="tx1"/>
                </a:solidFill>
                <a:latin typeface="Times New Roman" pitchFamily="18" charset="0"/>
                <a:ea typeface="宋体" pitchFamily="2" charset="-122"/>
              </a:defRPr>
            </a:lvl7pPr>
            <a:lvl8pPr marL="3429000" indent="-228600" defTabSz="942975" eaLnBrk="0" fontAlgn="base" hangingPunct="0">
              <a:spcBef>
                <a:spcPct val="0"/>
              </a:spcBef>
              <a:spcAft>
                <a:spcPct val="0"/>
              </a:spcAft>
              <a:defRPr b="1">
                <a:solidFill>
                  <a:schemeClr val="tx1"/>
                </a:solidFill>
                <a:latin typeface="Times New Roman" pitchFamily="18" charset="0"/>
                <a:ea typeface="宋体" pitchFamily="2" charset="-122"/>
              </a:defRPr>
            </a:lvl8pPr>
            <a:lvl9pPr marL="3886200" indent="-228600" defTabSz="942975" eaLnBrk="0" fontAlgn="base" hangingPunct="0">
              <a:spcBef>
                <a:spcPct val="0"/>
              </a:spcBef>
              <a:spcAft>
                <a:spcPct val="0"/>
              </a:spcAft>
              <a:defRPr b="1">
                <a:solidFill>
                  <a:schemeClr val="tx1"/>
                </a:solidFill>
                <a:latin typeface="Times New Roman" pitchFamily="18" charset="0"/>
                <a:ea typeface="宋体" pitchFamily="2" charset="-122"/>
              </a:defRPr>
            </a:lvl9pPr>
          </a:lstStyle>
          <a:p>
            <a:pPr algn="r"/>
            <a:fld id="{DDDDFAB7-BD38-40D3-A57B-E016A1625069}" type="slidenum">
              <a:rPr lang="zh-CN" altLang="de-DE" sz="1200">
                <a:solidFill>
                  <a:srgbClr val="000000"/>
                </a:solidFill>
              </a:rPr>
              <a:pPr algn="r"/>
              <a:t>8</a:t>
            </a:fld>
            <a:endParaRPr lang="de-DE" altLang="zh-CN" sz="1200">
              <a:solidFill>
                <a:srgbClr val="000000"/>
              </a:solidFill>
            </a:endParaRPr>
          </a:p>
        </p:txBody>
      </p:sp>
      <p:sp>
        <p:nvSpPr>
          <p:cNvPr id="34819" name="Rectangle 5"/>
          <p:cNvSpPr txBox="1">
            <a:spLocks noGrp="1" noChangeArrowheads="1"/>
          </p:cNvSpPr>
          <p:nvPr/>
        </p:nvSpPr>
        <p:spPr bwMode="auto">
          <a:xfrm>
            <a:off x="3869412" y="9468111"/>
            <a:ext cx="2967092" cy="46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205" tIns="0" rIns="20205" bIns="0" anchor="b"/>
          <a:lstStyle>
            <a:lvl1pPr defTabSz="815975" eaLnBrk="0" hangingPunct="0">
              <a:defRPr b="1">
                <a:solidFill>
                  <a:schemeClr val="tx1"/>
                </a:solidFill>
                <a:latin typeface="Times New Roman" pitchFamily="18" charset="0"/>
                <a:ea typeface="宋体" pitchFamily="2" charset="-122"/>
              </a:defRPr>
            </a:lvl1pPr>
            <a:lvl2pPr marL="742950" indent="-285750" defTabSz="815975" eaLnBrk="0" hangingPunct="0">
              <a:defRPr b="1">
                <a:solidFill>
                  <a:schemeClr val="tx1"/>
                </a:solidFill>
                <a:latin typeface="Times New Roman" pitchFamily="18" charset="0"/>
                <a:ea typeface="宋体" pitchFamily="2" charset="-122"/>
              </a:defRPr>
            </a:lvl2pPr>
            <a:lvl3pPr marL="1143000" indent="-228600" defTabSz="815975" eaLnBrk="0" hangingPunct="0">
              <a:defRPr b="1">
                <a:solidFill>
                  <a:schemeClr val="tx1"/>
                </a:solidFill>
                <a:latin typeface="Times New Roman" pitchFamily="18" charset="0"/>
                <a:ea typeface="宋体" pitchFamily="2" charset="-122"/>
              </a:defRPr>
            </a:lvl3pPr>
            <a:lvl4pPr marL="1600200" indent="-228600" defTabSz="815975" eaLnBrk="0" hangingPunct="0">
              <a:defRPr b="1">
                <a:solidFill>
                  <a:schemeClr val="tx1"/>
                </a:solidFill>
                <a:latin typeface="Times New Roman" pitchFamily="18" charset="0"/>
                <a:ea typeface="宋体" pitchFamily="2" charset="-122"/>
              </a:defRPr>
            </a:lvl4pPr>
            <a:lvl5pPr marL="2057400" indent="-228600" defTabSz="815975" eaLnBrk="0" hangingPunct="0">
              <a:defRPr b="1">
                <a:solidFill>
                  <a:schemeClr val="tx1"/>
                </a:solidFill>
                <a:latin typeface="Times New Roman" pitchFamily="18" charset="0"/>
                <a:ea typeface="宋体" pitchFamily="2" charset="-122"/>
              </a:defRPr>
            </a:lvl5pPr>
            <a:lvl6pPr marL="2514600" indent="-228600" defTabSz="815975" eaLnBrk="0" fontAlgn="base" hangingPunct="0">
              <a:spcBef>
                <a:spcPct val="0"/>
              </a:spcBef>
              <a:spcAft>
                <a:spcPct val="0"/>
              </a:spcAft>
              <a:defRPr b="1">
                <a:solidFill>
                  <a:schemeClr val="tx1"/>
                </a:solidFill>
                <a:latin typeface="Times New Roman" pitchFamily="18" charset="0"/>
                <a:ea typeface="宋体" pitchFamily="2" charset="-122"/>
              </a:defRPr>
            </a:lvl6pPr>
            <a:lvl7pPr marL="2971800" indent="-228600" defTabSz="815975" eaLnBrk="0" fontAlgn="base" hangingPunct="0">
              <a:spcBef>
                <a:spcPct val="0"/>
              </a:spcBef>
              <a:spcAft>
                <a:spcPct val="0"/>
              </a:spcAft>
              <a:defRPr b="1">
                <a:solidFill>
                  <a:schemeClr val="tx1"/>
                </a:solidFill>
                <a:latin typeface="Times New Roman" pitchFamily="18" charset="0"/>
                <a:ea typeface="宋体" pitchFamily="2" charset="-122"/>
              </a:defRPr>
            </a:lvl7pPr>
            <a:lvl8pPr marL="3429000" indent="-228600" defTabSz="815975" eaLnBrk="0" fontAlgn="base" hangingPunct="0">
              <a:spcBef>
                <a:spcPct val="0"/>
              </a:spcBef>
              <a:spcAft>
                <a:spcPct val="0"/>
              </a:spcAft>
              <a:defRPr b="1">
                <a:solidFill>
                  <a:schemeClr val="tx1"/>
                </a:solidFill>
                <a:latin typeface="Times New Roman" pitchFamily="18" charset="0"/>
                <a:ea typeface="宋体" pitchFamily="2" charset="-122"/>
              </a:defRPr>
            </a:lvl8pPr>
            <a:lvl9pPr marL="3886200" indent="-228600" defTabSz="815975" eaLnBrk="0" fontAlgn="base" hangingPunct="0">
              <a:spcBef>
                <a:spcPct val="0"/>
              </a:spcBef>
              <a:spcAft>
                <a:spcPct val="0"/>
              </a:spcAft>
              <a:defRPr b="1">
                <a:solidFill>
                  <a:schemeClr val="tx1"/>
                </a:solidFill>
                <a:latin typeface="Times New Roman" pitchFamily="18" charset="0"/>
                <a:ea typeface="宋体" pitchFamily="2" charset="-122"/>
              </a:defRPr>
            </a:lvl9pPr>
          </a:lstStyle>
          <a:p>
            <a:pPr algn="r"/>
            <a:fld id="{805FBD19-F889-4A55-8143-CD3B57CE8366}" type="slidenum">
              <a:rPr lang="de-DE" altLang="zh-CN" sz="1100" i="1">
                <a:solidFill>
                  <a:srgbClr val="000000"/>
                </a:solidFill>
              </a:rPr>
              <a:pPr algn="r"/>
              <a:t>8</a:t>
            </a:fld>
            <a:endParaRPr lang="de-DE" altLang="zh-CN" sz="1100" i="1">
              <a:solidFill>
                <a:srgbClr val="000000"/>
              </a:solidFill>
            </a:endParaRPr>
          </a:p>
        </p:txBody>
      </p:sp>
      <p:sp>
        <p:nvSpPr>
          <p:cNvPr id="34820" name="Rectangle 2"/>
          <p:cNvSpPr>
            <a:spLocks noGrp="1" noRot="1" noChangeAspect="1" noChangeArrowheads="1" noTextEdit="1"/>
          </p:cNvSpPr>
          <p:nvPr>
            <p:ph type="sldImg"/>
          </p:nvPr>
        </p:nvSpPr>
        <p:spPr>
          <a:xfrm>
            <a:off x="-209550" y="571500"/>
            <a:ext cx="7227888" cy="4067175"/>
          </a:xfrm>
          <a:ln cap="flat"/>
        </p:spPr>
      </p:sp>
      <p:sp>
        <p:nvSpPr>
          <p:cNvPr id="34821" name="Rectangle 3"/>
          <p:cNvSpPr>
            <a:spLocks noGrp="1" noChangeArrowheads="1"/>
          </p:cNvSpPr>
          <p:nvPr>
            <p:ph type="body" idx="1"/>
          </p:nvPr>
        </p:nvSpPr>
        <p:spPr>
          <a:xfrm>
            <a:off x="910451" y="4733249"/>
            <a:ext cx="4984713" cy="44944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963" tIns="48982" rIns="97963" bIns="48982"/>
          <a:lstStyle/>
          <a:p>
            <a:pPr defTabSz="797978">
              <a:spcBef>
                <a:spcPct val="0"/>
              </a:spcBef>
            </a:pPr>
            <a:r>
              <a:rPr lang="zh-CN" altLang="en-US"/>
              <a:t>我们钻淘的物流模型如下： 首先供应商通过</a:t>
            </a:r>
            <a:r>
              <a:rPr lang="en-US" altLang="zh-CN"/>
              <a:t>SCM </a:t>
            </a:r>
            <a:r>
              <a:rPr lang="zh-CN" altLang="en-US"/>
              <a:t>把物料配送至制造商，进行接收，然后按不同的区域（如小件储贮存区，地面储存区，标准货架储存区</a:t>
            </a:r>
            <a:r>
              <a:rPr lang="en-US" altLang="zh-CN"/>
              <a:t>)</a:t>
            </a:r>
            <a:r>
              <a:rPr lang="zh-CN" altLang="en-US"/>
              <a:t>进行上架管理。</a:t>
            </a:r>
            <a:endParaRPr lang="en-US" altLang="zh-CN"/>
          </a:p>
          <a:p>
            <a:pPr defTabSz="797978">
              <a:spcBef>
                <a:spcPct val="0"/>
              </a:spcBef>
            </a:pPr>
            <a:r>
              <a:rPr lang="zh-CN" altLang="en-US"/>
              <a:t>物料配送里： 针对大件采购看板模式进行配送到产线工位，</a:t>
            </a:r>
            <a:endParaRPr lang="en-US" altLang="zh-CN"/>
          </a:p>
          <a:p>
            <a:pPr defTabSz="797978">
              <a:spcBef>
                <a:spcPct val="0"/>
              </a:spcBef>
            </a:pPr>
            <a:r>
              <a:rPr lang="en-US" altLang="zh-CN"/>
              <a:t>             </a:t>
            </a:r>
            <a:r>
              <a:rPr lang="zh-CN" altLang="en-US"/>
              <a:t>针对供应大包装来料需要倒包装的情型，会划出一块重包装区（库房超市），库房超房通过</a:t>
            </a:r>
            <a:r>
              <a:rPr lang="en-US" altLang="zh-CN"/>
              <a:t>Min/Max</a:t>
            </a:r>
            <a:r>
              <a:rPr lang="zh-CN" altLang="en-US"/>
              <a:t>或按需整包装向储存区进行拉动，重包装区通过看板、按需配送模式两种方式向生产线配给。</a:t>
            </a:r>
            <a:endParaRPr lang="en-US" altLang="zh-CN"/>
          </a:p>
          <a:p>
            <a:pPr defTabSz="797978">
              <a:spcBef>
                <a:spcPct val="0"/>
              </a:spcBef>
            </a:pPr>
            <a:r>
              <a:rPr lang="en-US" altLang="zh-CN"/>
              <a:t>             </a:t>
            </a:r>
            <a:r>
              <a:rPr lang="zh-CN" altLang="en-US"/>
              <a:t>针对生产个性化产品需求、但车间工位容量不足以大量存放材料的情况，在物流离工位最合适的地方划出一块排序区进行生产配送缓冲，由排序区按生产节拍按序供给产线工位。</a:t>
            </a:r>
            <a:endParaRPr lang="en-US" altLang="zh-CN"/>
          </a:p>
          <a:p>
            <a:pPr defTabSz="797978">
              <a:spcBef>
                <a:spcPct val="0"/>
              </a:spcBef>
            </a:pPr>
            <a:r>
              <a:rPr lang="en-US" altLang="zh-CN"/>
              <a:t>             </a:t>
            </a:r>
            <a:r>
              <a:rPr lang="zh-CN" altLang="en-US"/>
              <a:t>针对专用件库房，采用按需配送模式进行配送，针对立体仓储区，则采用</a:t>
            </a:r>
            <a:r>
              <a:rPr lang="en-US" altLang="zh-CN"/>
              <a:t>AGV</a:t>
            </a:r>
            <a:r>
              <a:rPr lang="zh-CN" altLang="en-US"/>
              <a:t>小式、单节配送模式。</a:t>
            </a:r>
            <a:endParaRPr lang="en-US" altLang="zh-CN"/>
          </a:p>
          <a:p>
            <a:pPr defTabSz="797978">
              <a:spcBef>
                <a:spcPct val="0"/>
              </a:spcBef>
            </a:pPr>
            <a:r>
              <a:rPr lang="zh-CN" altLang="en-US"/>
              <a:t>针对成品，生产下线时进行标签打印，经过外观检查，质量检查通过后进行成问库房，然后进行按箱上加或理托后后上架管理，接到客户出货通知后进行打包更换标签（防错发运）运送到中转库，然后交付客户。</a:t>
            </a:r>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a:ln/>
        </p:spPr>
      </p:sp>
      <p:sp>
        <p:nvSpPr>
          <p:cNvPr id="75779"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602">
              <a:defRPr b="1">
                <a:solidFill>
                  <a:schemeClr val="tx1"/>
                </a:solidFill>
                <a:latin typeface="Times New Roman" pitchFamily="18" charset="0"/>
              </a:defRPr>
            </a:lvl1pPr>
            <a:lvl2pPr marL="757512" indent="-291351" defTabSz="956602">
              <a:defRPr b="1">
                <a:solidFill>
                  <a:schemeClr val="tx1"/>
                </a:solidFill>
                <a:latin typeface="Times New Roman" pitchFamily="18" charset="0"/>
              </a:defRPr>
            </a:lvl2pPr>
            <a:lvl3pPr marL="1165403" indent="-233081" defTabSz="956602">
              <a:defRPr b="1">
                <a:solidFill>
                  <a:schemeClr val="tx1"/>
                </a:solidFill>
                <a:latin typeface="Times New Roman" pitchFamily="18" charset="0"/>
              </a:defRPr>
            </a:lvl3pPr>
            <a:lvl4pPr marL="1631564" indent="-233081" defTabSz="956602">
              <a:defRPr b="1">
                <a:solidFill>
                  <a:schemeClr val="tx1"/>
                </a:solidFill>
                <a:latin typeface="Times New Roman" pitchFamily="18" charset="0"/>
              </a:defRPr>
            </a:lvl4pPr>
            <a:lvl5pPr marL="2097725" indent="-233081" defTabSz="956602">
              <a:defRPr b="1">
                <a:solidFill>
                  <a:schemeClr val="tx1"/>
                </a:solidFill>
                <a:latin typeface="Times New Roman" pitchFamily="18" charset="0"/>
              </a:defRPr>
            </a:lvl5pPr>
            <a:lvl6pPr marL="2563886" indent="-233081" algn="ctr" defTabSz="956602" eaLnBrk="0" fontAlgn="base" hangingPunct="0">
              <a:spcBef>
                <a:spcPct val="0"/>
              </a:spcBef>
              <a:spcAft>
                <a:spcPct val="0"/>
              </a:spcAft>
              <a:defRPr b="1">
                <a:solidFill>
                  <a:schemeClr val="tx1"/>
                </a:solidFill>
                <a:latin typeface="Times New Roman" pitchFamily="18" charset="0"/>
              </a:defRPr>
            </a:lvl6pPr>
            <a:lvl7pPr marL="3030047" indent="-233081" algn="ctr" defTabSz="956602" eaLnBrk="0" fontAlgn="base" hangingPunct="0">
              <a:spcBef>
                <a:spcPct val="0"/>
              </a:spcBef>
              <a:spcAft>
                <a:spcPct val="0"/>
              </a:spcAft>
              <a:defRPr b="1">
                <a:solidFill>
                  <a:schemeClr val="tx1"/>
                </a:solidFill>
                <a:latin typeface="Times New Roman" pitchFamily="18" charset="0"/>
              </a:defRPr>
            </a:lvl7pPr>
            <a:lvl8pPr marL="3496208" indent="-233081" algn="ctr" defTabSz="956602" eaLnBrk="0" fontAlgn="base" hangingPunct="0">
              <a:spcBef>
                <a:spcPct val="0"/>
              </a:spcBef>
              <a:spcAft>
                <a:spcPct val="0"/>
              </a:spcAft>
              <a:defRPr b="1">
                <a:solidFill>
                  <a:schemeClr val="tx1"/>
                </a:solidFill>
                <a:latin typeface="Times New Roman" pitchFamily="18" charset="0"/>
              </a:defRPr>
            </a:lvl8pPr>
            <a:lvl9pPr marL="3962370" indent="-233081" algn="ctr" defTabSz="956602" eaLnBrk="0" fontAlgn="base" hangingPunct="0">
              <a:spcBef>
                <a:spcPct val="0"/>
              </a:spcBef>
              <a:spcAft>
                <a:spcPct val="0"/>
              </a:spcAft>
              <a:defRPr b="1">
                <a:solidFill>
                  <a:schemeClr val="tx1"/>
                </a:solidFill>
                <a:latin typeface="Times New Roman" pitchFamily="18" charset="0"/>
              </a:defRPr>
            </a:lvl9pPr>
          </a:lstStyle>
          <a:p>
            <a:fld id="{68CC92BA-ACA7-4542-B4D9-10482B209585}" type="slidenum">
              <a:rPr lang="zh-CN" altLang="en-US" b="0" smtClean="0"/>
              <a:pPr/>
              <a:t>9</a:t>
            </a:fld>
            <a:endParaRPr lang="en-US" altLang="zh-CN" b="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0912" y="187525"/>
            <a:ext cx="8412900" cy="616148"/>
          </a:xfrm>
          <a:prstGeom prst="rect">
            <a:avLst/>
          </a:prstGeom>
        </p:spPr>
        <p:txBody>
          <a:bodyPr lIns="64233" tIns="32116" rIns="64233" bIns="32116" anchor="t" anchorCtr="0">
            <a:normAutofit/>
          </a:bodyPr>
          <a:lstStyle>
            <a:lvl1pPr algn="l">
              <a:defRPr sz="4533" b="1" kern="1200" spc="-140">
                <a:solidFill>
                  <a:schemeClr val="bg1"/>
                </a:solidFill>
              </a:defRPr>
            </a:lvl1pPr>
          </a:lstStyle>
          <a:p>
            <a:r>
              <a:rPr lang="en-US" dirty="0"/>
              <a:t>Edit title</a:t>
            </a:r>
          </a:p>
        </p:txBody>
      </p:sp>
    </p:spTree>
    <p:extLst>
      <p:ext uri="{BB962C8B-B14F-4D97-AF65-F5344CB8AC3E}">
        <p14:creationId xmlns:p14="http://schemas.microsoft.com/office/powerpoint/2010/main" val="195404802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529713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solidFill>
              </a:rPr>
              <a:pPr/>
              <a:t>9/17/2020</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2167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5C17976-8612-4501-B458-F3E4B9F7392C}"/>
              </a:ext>
            </a:extLst>
          </p:cNvPr>
          <p:cNvPicPr>
            <a:picLocks noChangeAspect="1"/>
          </p:cNvPicPr>
          <p:nvPr userDrawn="1"/>
        </p:nvPicPr>
        <p:blipFill>
          <a:blip r:embed="rId12"/>
          <a:stretch>
            <a:fillRect/>
          </a:stretch>
        </p:blipFill>
        <p:spPr>
          <a:xfrm>
            <a:off x="0" y="0"/>
            <a:ext cx="12192000" cy="6857999"/>
          </a:xfrm>
          <a:prstGeom prst="rect">
            <a:avLst/>
          </a:prstGeom>
        </p:spPr>
      </p:pic>
      <p:sp>
        <p:nvSpPr>
          <p:cNvPr id="2" name="标题占位符 1"/>
          <p:cNvSpPr>
            <a:spLocks noGrp="1"/>
          </p:cNvSpPr>
          <p:nvPr>
            <p:ph type="title"/>
          </p:nvPr>
        </p:nvSpPr>
        <p:spPr>
          <a:xfrm>
            <a:off x="3005141" y="155516"/>
            <a:ext cx="8486274" cy="579992"/>
          </a:xfrm>
          <a:prstGeom prst="rect">
            <a:avLst/>
          </a:prstGeom>
        </p:spPr>
        <p:txBody>
          <a:bodyPr vert="horz" lIns="163287" tIns="81643" rIns="163287" bIns="81643"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1" y="953247"/>
            <a:ext cx="10972800" cy="5326673"/>
          </a:xfrm>
          <a:prstGeom prst="rect">
            <a:avLst/>
          </a:prstGeom>
        </p:spPr>
        <p:txBody>
          <a:bodyPr vert="horz" lIns="163287" tIns="81643" rIns="163287" bIns="81643"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矩形 10"/>
          <p:cNvSpPr/>
          <p:nvPr userDrawn="1"/>
        </p:nvSpPr>
        <p:spPr>
          <a:xfrm>
            <a:off x="12441611" y="5505153"/>
            <a:ext cx="464695" cy="286671"/>
          </a:xfrm>
          <a:prstGeom prst="rect">
            <a:avLst/>
          </a:prstGeom>
          <a:solidFill>
            <a:srgbClr val="FBA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userDrawn="1"/>
        </p:nvSpPr>
        <p:spPr>
          <a:xfrm>
            <a:off x="12441611" y="4779039"/>
            <a:ext cx="464695" cy="286671"/>
          </a:xfrm>
          <a:prstGeom prst="rect">
            <a:avLst/>
          </a:prstGeom>
          <a:solidFill>
            <a:srgbClr val="F678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userDrawn="1"/>
        </p:nvSpPr>
        <p:spPr>
          <a:xfrm>
            <a:off x="12441611" y="5142096"/>
            <a:ext cx="464695" cy="286671"/>
          </a:xfrm>
          <a:prstGeom prst="rect">
            <a:avLst/>
          </a:prstGeom>
          <a:solidFill>
            <a:srgbClr val="FF8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矩形 18"/>
          <p:cNvSpPr/>
          <p:nvPr userDrawn="1"/>
        </p:nvSpPr>
        <p:spPr>
          <a:xfrm>
            <a:off x="12441611" y="5868208"/>
            <a:ext cx="464695" cy="286671"/>
          </a:xfrm>
          <a:prstGeom prst="rect">
            <a:avLst/>
          </a:prstGeom>
          <a:solidFill>
            <a:srgbClr val="485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userDrawn="1"/>
        </p:nvSpPr>
        <p:spPr>
          <a:xfrm>
            <a:off x="12441611" y="4052925"/>
            <a:ext cx="464695" cy="286671"/>
          </a:xfrm>
          <a:prstGeom prst="rect">
            <a:avLst/>
          </a:prstGeom>
          <a:solidFill>
            <a:srgbClr val="D63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矩形 22"/>
          <p:cNvSpPr/>
          <p:nvPr userDrawn="1"/>
        </p:nvSpPr>
        <p:spPr>
          <a:xfrm>
            <a:off x="12441611" y="4415982"/>
            <a:ext cx="464695" cy="286671"/>
          </a:xfrm>
          <a:prstGeom prst="rect">
            <a:avLst/>
          </a:prstGeom>
          <a:solidFill>
            <a:srgbClr val="F36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矩形 23"/>
          <p:cNvSpPr/>
          <p:nvPr userDrawn="1"/>
        </p:nvSpPr>
        <p:spPr>
          <a:xfrm>
            <a:off x="12441611" y="3689868"/>
            <a:ext cx="464695" cy="286671"/>
          </a:xfrm>
          <a:prstGeom prst="rect">
            <a:avLst/>
          </a:prstGeom>
          <a:solidFill>
            <a:srgbClr val="E04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Rectangle 35"/>
          <p:cNvSpPr>
            <a:spLocks noChangeArrowheads="1"/>
          </p:cNvSpPr>
          <p:nvPr userDrawn="1"/>
        </p:nvSpPr>
        <p:spPr bwMode="auto">
          <a:xfrm>
            <a:off x="250825" y="6634163"/>
            <a:ext cx="279400" cy="182562"/>
          </a:xfrm>
          <a:prstGeom prst="rect">
            <a:avLst/>
          </a:prstGeom>
          <a:noFill/>
          <a:ln w="12700" algn="ctr">
            <a:noFill/>
            <a:miter lim="800000"/>
          </a:ln>
          <a:effectLst/>
        </p:spPr>
        <p:txBody>
          <a:bodyPr lIns="0" tIns="0" rIns="0" bIns="0" anchor="b">
            <a:spAutoFit/>
          </a:bodyPr>
          <a:lstStyle/>
          <a:p>
            <a:pPr algn="l">
              <a:defRPr/>
            </a:pPr>
            <a:fld id="{E673BDD0-1FD6-4383-AD03-C3C697B8B2BD}" type="slidenum">
              <a:rPr lang="en-GB" altLang="zh-CN" sz="1200">
                <a:solidFill>
                  <a:schemeClr val="bg1"/>
                </a:solidFill>
                <a:effectLst>
                  <a:outerShdw blurRad="38100" dist="38100" dir="2700000" algn="tl">
                    <a:srgbClr val="C0C0C0"/>
                  </a:outerShdw>
                </a:effectLst>
                <a:latin typeface="Arial" panose="020B0604020202020204" pitchFamily="34" charset="0"/>
                <a:ea typeface="宋体" panose="02010600030101010101" pitchFamily="2" charset="-122"/>
              </a:rPr>
              <a:t>‹#›</a:t>
            </a:fld>
            <a:endParaRPr lang="en-GB" altLang="zh-CN" sz="1200" dirty="0">
              <a:solidFill>
                <a:schemeClr val="bg1"/>
              </a:solidFill>
              <a:effectLst>
                <a:outerShdw blurRad="38100" dist="38100" dir="2700000" algn="tl">
                  <a:srgbClr val="C0C0C0"/>
                </a:outerShdw>
              </a:effectLst>
              <a:latin typeface="Arial" panose="020B060402020202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61" r:id="rId9"/>
    <p:sldLayoutId id="2147483667"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087755" rtl="0" eaLnBrk="1" latinLnBrk="0" hangingPunct="1">
        <a:spcBef>
          <a:spcPct val="0"/>
        </a:spcBef>
        <a:buNone/>
        <a:defRPr sz="2400" b="1" kern="1200">
          <a:solidFill>
            <a:schemeClr val="bg1"/>
          </a:solidFill>
          <a:latin typeface="微软雅黑" panose="020B0503020204020204" pitchFamily="34" charset="-122"/>
          <a:ea typeface="微软雅黑" panose="020B0503020204020204" pitchFamily="34" charset="-122"/>
          <a:cs typeface="+mj-cs"/>
        </a:defRPr>
      </a:lvl1pPr>
    </p:titleStyle>
    <p:bodyStyle>
      <a:lvl1pPr marL="408305" indent="-408305" algn="l" defTabSz="1087755" rtl="0" eaLnBrk="1" latinLnBrk="0" hangingPunct="1">
        <a:spcBef>
          <a:spcPct val="200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1pPr>
      <a:lvl2pPr marL="884555" indent="-340360" algn="l" defTabSz="1087755" rtl="0" eaLnBrk="1" latinLnBrk="0" hangingPunct="1">
        <a:spcBef>
          <a:spcPct val="20000"/>
        </a:spcBef>
        <a:buFont typeface="Arial" panose="020B0604020202020204" pitchFamily="34" charset="0"/>
        <a:buChar char="–"/>
        <a:defRPr sz="2200" kern="1200">
          <a:solidFill>
            <a:schemeClr val="tx1"/>
          </a:solidFill>
          <a:latin typeface="微软雅黑" panose="020B0503020204020204" pitchFamily="34" charset="-122"/>
          <a:ea typeface="微软雅黑" panose="020B0503020204020204" pitchFamily="34" charset="-122"/>
          <a:cs typeface="+mn-cs"/>
        </a:defRPr>
      </a:lvl2pPr>
      <a:lvl3pPr marL="1360170" indent="-271780" algn="l" defTabSz="1087755" rtl="0" eaLnBrk="1" latinLnBrk="0" hangingPunct="1">
        <a:spcBef>
          <a:spcPct val="20000"/>
        </a:spcBef>
        <a:buFont typeface="Arial" panose="020B0604020202020204" pitchFamily="34" charset="0"/>
        <a:buChar char="•"/>
        <a:defRPr sz="1735" kern="1200">
          <a:solidFill>
            <a:schemeClr val="tx1"/>
          </a:solidFill>
          <a:latin typeface="微软雅黑" panose="020B0503020204020204" pitchFamily="34" charset="-122"/>
          <a:ea typeface="微软雅黑" panose="020B0503020204020204" pitchFamily="34" charset="-122"/>
          <a:cs typeface="+mn-cs"/>
        </a:defRPr>
      </a:lvl3pPr>
      <a:lvl4pPr marL="1904365" indent="-271780" algn="l" defTabSz="1087755" rtl="0" eaLnBrk="1" latinLnBrk="0" hangingPunct="1">
        <a:spcBef>
          <a:spcPct val="20000"/>
        </a:spcBef>
        <a:buFont typeface="Arial" panose="020B0604020202020204" pitchFamily="34" charset="0"/>
        <a:buChar char="–"/>
        <a:defRPr sz="1535" kern="1200">
          <a:solidFill>
            <a:schemeClr val="tx1"/>
          </a:solidFill>
          <a:latin typeface="微软雅黑" panose="020B0503020204020204" pitchFamily="34" charset="-122"/>
          <a:ea typeface="微软雅黑" panose="020B0503020204020204" pitchFamily="34" charset="-122"/>
          <a:cs typeface="+mn-cs"/>
        </a:defRPr>
      </a:lvl4pPr>
      <a:lvl5pPr marL="2448560" indent="-271780" algn="l" defTabSz="1087755" rtl="0" eaLnBrk="1" latinLnBrk="0" hangingPunct="1">
        <a:spcBef>
          <a:spcPct val="20000"/>
        </a:spcBef>
        <a:buFont typeface="Arial" panose="020B0604020202020204" pitchFamily="34" charset="0"/>
        <a:buChar char="»"/>
        <a:defRPr sz="1335" kern="1200">
          <a:solidFill>
            <a:schemeClr val="tx1"/>
          </a:solidFill>
          <a:latin typeface="微软雅黑" panose="020B0503020204020204" pitchFamily="34" charset="-122"/>
          <a:ea typeface="微软雅黑" panose="020B0503020204020204" pitchFamily="34" charset="-122"/>
          <a:cs typeface="+mn-cs"/>
        </a:defRPr>
      </a:lvl5pPr>
      <a:lvl6pPr marL="2992755" indent="-271780" algn="l" defTabSz="10877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6950" indent="-271780" algn="l" defTabSz="10877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145" indent="-271780" algn="l" defTabSz="10877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5340" indent="-271780" algn="l" defTabSz="10877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087755" rtl="0" eaLnBrk="1" latinLnBrk="0" hangingPunct="1">
        <a:defRPr sz="2200" kern="1200">
          <a:solidFill>
            <a:schemeClr val="tx1"/>
          </a:solidFill>
          <a:latin typeface="+mn-lt"/>
          <a:ea typeface="+mn-ea"/>
          <a:cs typeface="+mn-cs"/>
        </a:defRPr>
      </a:lvl1pPr>
      <a:lvl2pPr marL="544195" algn="l" defTabSz="1087755" rtl="0" eaLnBrk="1" latinLnBrk="0" hangingPunct="1">
        <a:defRPr sz="2200" kern="1200">
          <a:solidFill>
            <a:schemeClr val="tx1"/>
          </a:solidFill>
          <a:latin typeface="+mn-lt"/>
          <a:ea typeface="+mn-ea"/>
          <a:cs typeface="+mn-cs"/>
        </a:defRPr>
      </a:lvl2pPr>
      <a:lvl3pPr marL="1088390" algn="l" defTabSz="1087755" rtl="0" eaLnBrk="1" latinLnBrk="0" hangingPunct="1">
        <a:defRPr sz="2200" kern="1200">
          <a:solidFill>
            <a:schemeClr val="tx1"/>
          </a:solidFill>
          <a:latin typeface="+mn-lt"/>
          <a:ea typeface="+mn-ea"/>
          <a:cs typeface="+mn-cs"/>
        </a:defRPr>
      </a:lvl3pPr>
      <a:lvl4pPr marL="1632585" algn="l" defTabSz="1087755" rtl="0" eaLnBrk="1" latinLnBrk="0" hangingPunct="1">
        <a:defRPr sz="2200" kern="1200">
          <a:solidFill>
            <a:schemeClr val="tx1"/>
          </a:solidFill>
          <a:latin typeface="+mn-lt"/>
          <a:ea typeface="+mn-ea"/>
          <a:cs typeface="+mn-cs"/>
        </a:defRPr>
      </a:lvl4pPr>
      <a:lvl5pPr marL="2176780" algn="l" defTabSz="1087755" rtl="0" eaLnBrk="1" latinLnBrk="0" hangingPunct="1">
        <a:defRPr sz="2200" kern="1200">
          <a:solidFill>
            <a:schemeClr val="tx1"/>
          </a:solidFill>
          <a:latin typeface="+mn-lt"/>
          <a:ea typeface="+mn-ea"/>
          <a:cs typeface="+mn-cs"/>
        </a:defRPr>
      </a:lvl5pPr>
      <a:lvl6pPr marL="2720975" algn="l" defTabSz="1087755" rtl="0" eaLnBrk="1" latinLnBrk="0" hangingPunct="1">
        <a:defRPr sz="2200" kern="1200">
          <a:solidFill>
            <a:schemeClr val="tx1"/>
          </a:solidFill>
          <a:latin typeface="+mn-lt"/>
          <a:ea typeface="+mn-ea"/>
          <a:cs typeface="+mn-cs"/>
        </a:defRPr>
      </a:lvl6pPr>
      <a:lvl7pPr marL="3265170" algn="l" defTabSz="1087755" rtl="0" eaLnBrk="1" latinLnBrk="0" hangingPunct="1">
        <a:defRPr sz="2200" kern="1200">
          <a:solidFill>
            <a:schemeClr val="tx1"/>
          </a:solidFill>
          <a:latin typeface="+mn-lt"/>
          <a:ea typeface="+mn-ea"/>
          <a:cs typeface="+mn-cs"/>
        </a:defRPr>
      </a:lvl7pPr>
      <a:lvl8pPr marL="3809365" algn="l" defTabSz="1087755" rtl="0" eaLnBrk="1" latinLnBrk="0" hangingPunct="1">
        <a:defRPr sz="2200" kern="1200">
          <a:solidFill>
            <a:schemeClr val="tx1"/>
          </a:solidFill>
          <a:latin typeface="+mn-lt"/>
          <a:ea typeface="+mn-ea"/>
          <a:cs typeface="+mn-cs"/>
        </a:defRPr>
      </a:lvl8pPr>
      <a:lvl9pPr marL="4352925" algn="l" defTabSz="1087755"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16.wmf"/><Relationship Id="rId3" Type="http://schemas.openxmlformats.org/officeDocument/2006/relationships/slideLayout" Target="../slideLayouts/slideLayout2.xml"/><Relationship Id="rId21" Type="http://schemas.openxmlformats.org/officeDocument/2006/relationships/image" Target="../media/image46.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jpeg"/><Relationship Id="rId2" Type="http://schemas.openxmlformats.org/officeDocument/2006/relationships/video" Target="../media/media1.mp4"/><Relationship Id="rId16" Type="http://schemas.openxmlformats.org/officeDocument/2006/relationships/image" Target="../media/image42.wmf"/><Relationship Id="rId20" Type="http://schemas.openxmlformats.org/officeDocument/2006/relationships/image" Target="../media/image45.png"/><Relationship Id="rId1" Type="http://schemas.microsoft.com/office/2007/relationships/media" Target="../media/media1.mp4"/><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emf"/><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4.jpeg"/><Relationship Id="rId4" Type="http://schemas.openxmlformats.org/officeDocument/2006/relationships/notesSlide" Target="../notesSlides/notesSlide10.xml"/><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7.png"/></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9.xml"/><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xml"/><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1.png"/><Relationship Id="rId3" Type="http://schemas.openxmlformats.org/officeDocument/2006/relationships/image" Target="../media/image66.png"/><Relationship Id="rId21" Type="http://schemas.openxmlformats.org/officeDocument/2006/relationships/image" Target="../media/image84.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notesSlide" Target="../notesSlides/notesSlide12.xml"/><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23" Type="http://schemas.openxmlformats.org/officeDocument/2006/relationships/image" Target="../media/image86.pn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85.png"/></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notesSlide" Target="../notesSlides/notesSlide2.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Layout" Target="../slideLayouts/slideLayout4.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hyperlink" Target="mailto:Sunny.zhou@profitgrp.com" TargetMode="External"/><Relationship Id="rId2" Type="http://schemas.openxmlformats.org/officeDocument/2006/relationships/image" Target="../media/image91.jpg"/><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18" Type="http://schemas.openxmlformats.org/officeDocument/2006/relationships/package" Target="../embeddings/Microsoft_Visio___1515101111111111111111111111.vsdx"/><Relationship Id="rId3" Type="http://schemas.openxmlformats.org/officeDocument/2006/relationships/notesSlide" Target="../notesSlides/notesSlide7.xml"/><Relationship Id="rId21" Type="http://schemas.openxmlformats.org/officeDocument/2006/relationships/image" Target="../media/image26.wmf"/><Relationship Id="rId7" Type="http://schemas.openxmlformats.org/officeDocument/2006/relationships/image" Target="../media/image14.jpe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slideLayout" Target="../slideLayouts/slideLayout9.xml"/><Relationship Id="rId16" Type="http://schemas.openxmlformats.org/officeDocument/2006/relationships/image" Target="../media/image23.png"/><Relationship Id="rId20" Type="http://schemas.openxmlformats.org/officeDocument/2006/relationships/image" Target="../media/image25.wmf"/><Relationship Id="rId1" Type="http://schemas.openxmlformats.org/officeDocument/2006/relationships/vmlDrawing" Target="../drawings/vmlDrawing1.v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5" Type="http://schemas.openxmlformats.org/officeDocument/2006/relationships/image" Target="../media/image22.png"/><Relationship Id="rId23" Type="http://schemas.openxmlformats.org/officeDocument/2006/relationships/image" Target="../media/image28.png"/><Relationship Id="rId10" Type="http://schemas.openxmlformats.org/officeDocument/2006/relationships/image" Target="../media/image17.png"/><Relationship Id="rId19" Type="http://schemas.openxmlformats.org/officeDocument/2006/relationships/image" Target="../media/image10.emf"/><Relationship Id="rId4" Type="http://schemas.openxmlformats.org/officeDocument/2006/relationships/image" Target="../media/image11.png"/><Relationship Id="rId9" Type="http://schemas.openxmlformats.org/officeDocument/2006/relationships/image" Target="../media/image16.wmf"/><Relationship Id="rId14" Type="http://schemas.openxmlformats.org/officeDocument/2006/relationships/image" Target="../media/image21.jpeg"/><Relationship Id="rId22"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9458418" y="5016254"/>
            <a:ext cx="2700000" cy="345275"/>
          </a:xfrm>
          <a:prstGeom prst="rect">
            <a:avLst/>
          </a:prstGeom>
          <a:solidFill>
            <a:srgbClr val="D63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HK" altLang="en-US">
              <a:solidFill>
                <a:prstClr val="white"/>
              </a:solidFill>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3498" y="1625306"/>
            <a:ext cx="1980482" cy="1296000"/>
          </a:xfrm>
          <a:prstGeom prst="rect">
            <a:avLst/>
          </a:prstGeom>
          <a:ln>
            <a:solidFill>
              <a:schemeClr val="bg2">
                <a:lumMod val="90000"/>
              </a:schemeClr>
            </a:solidFill>
          </a:ln>
        </p:spPr>
      </p:pic>
      <p:pic>
        <p:nvPicPr>
          <p:cNvPr id="29" name="Picture 3" descr="E:\PPT 专家\常用图片\锐普内部商务PPT图片29 (23).jpg"/>
          <p:cNvPicPr>
            <a:picLocks noChangeArrowheads="1"/>
          </p:cNvPicPr>
          <p:nvPr/>
        </p:nvPicPr>
        <p:blipFill>
          <a:blip r:embed="rId4">
            <a:extLst>
              <a:ext uri="{28A0092B-C50C-407E-A947-70E740481C1C}">
                <a14:useLocalDpi xmlns:a14="http://schemas.microsoft.com/office/drawing/2010/main" val="0"/>
              </a:ext>
            </a:extLst>
          </a:blip>
          <a:srcRect t="4453" b="20901"/>
          <a:stretch>
            <a:fillRect/>
          </a:stretch>
        </p:blipFill>
        <p:spPr bwMode="auto">
          <a:xfrm>
            <a:off x="7333498" y="3079455"/>
            <a:ext cx="1980481" cy="1296000"/>
          </a:xfrm>
          <a:prstGeom prst="rect">
            <a:avLst/>
          </a:prstGeom>
          <a:noFill/>
          <a:ln w="9525">
            <a:solidFill>
              <a:schemeClr val="bg2">
                <a:lumMod val="9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2" name="矩形 31"/>
          <p:cNvSpPr/>
          <p:nvPr/>
        </p:nvSpPr>
        <p:spPr>
          <a:xfrm flipV="1">
            <a:off x="191775" y="3031800"/>
            <a:ext cx="7076366" cy="1317596"/>
          </a:xfrm>
          <a:prstGeom prst="rect">
            <a:avLst/>
          </a:prstGeom>
          <a:solidFill>
            <a:srgbClr val="353A44">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34" name="矩形 33"/>
          <p:cNvSpPr/>
          <p:nvPr/>
        </p:nvSpPr>
        <p:spPr>
          <a:xfrm>
            <a:off x="6370107" y="4670585"/>
            <a:ext cx="841952" cy="720000"/>
          </a:xfrm>
          <a:prstGeom prst="rect">
            <a:avLst/>
          </a:prstGeom>
          <a:solidFill>
            <a:srgbClr val="D63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HK" altLang="en-US">
              <a:solidFill>
                <a:prstClr val="white"/>
              </a:solidFill>
            </a:endParaRPr>
          </a:p>
        </p:txBody>
      </p:sp>
      <p:sp>
        <p:nvSpPr>
          <p:cNvPr id="2" name="矩形 1"/>
          <p:cNvSpPr/>
          <p:nvPr/>
        </p:nvSpPr>
        <p:spPr>
          <a:xfrm>
            <a:off x="2228426" y="4653231"/>
            <a:ext cx="3903633" cy="369332"/>
          </a:xfrm>
          <a:prstGeom prst="rect">
            <a:avLst/>
          </a:prstGeom>
          <a:noFill/>
        </p:spPr>
        <p:txBody>
          <a:bodyPr wrap="square" rtlCol="0">
            <a:spAutoFit/>
            <a:scene3d>
              <a:camera prst="orthographicFront"/>
              <a:lightRig rig="flat" dir="t"/>
            </a:scene3d>
            <a:sp3d extrusionH="6350000" prstMaterial="matte">
              <a:extrusionClr>
                <a:srgbClr val="FFA075"/>
              </a:extrusionClr>
            </a:sp3d>
          </a:bodyPr>
          <a:lstStyle/>
          <a:p>
            <a:pPr algn="ctr"/>
            <a:r>
              <a:rPr lang="zh-CN" altLang="en-US" dirty="0">
                <a:solidFill>
                  <a:prstClr val="black">
                    <a:lumMod val="95000"/>
                    <a:lumOff val="5000"/>
                  </a:prstClr>
                </a:solidFill>
                <a:latin typeface="华文隶书" panose="02010800040101010101" pitchFamily="2" charset="-122"/>
                <a:ea typeface="华文隶书" panose="02010800040101010101" pitchFamily="2" charset="-122"/>
                <a:cs typeface="Times New Roman" panose="02020603050405020304" pitchFamily="18" charset="0"/>
              </a:rPr>
              <a:t>上海博穗信息科技有限公司</a:t>
            </a:r>
          </a:p>
        </p:txBody>
      </p:sp>
      <p:cxnSp>
        <p:nvCxnSpPr>
          <p:cNvPr id="36" name="直接连接符 35"/>
          <p:cNvCxnSpPr/>
          <p:nvPr/>
        </p:nvCxnSpPr>
        <p:spPr>
          <a:xfrm>
            <a:off x="6163888" y="4659264"/>
            <a:ext cx="0" cy="756000"/>
          </a:xfrm>
          <a:prstGeom prst="line">
            <a:avLst/>
          </a:prstGeom>
          <a:ln w="19050">
            <a:solidFill>
              <a:srgbClr val="FF834B"/>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flipV="1">
            <a:off x="490333" y="2525788"/>
            <a:ext cx="585680" cy="558329"/>
          </a:xfrm>
          <a:prstGeom prst="rect">
            <a:avLst/>
          </a:prstGeom>
          <a:solidFill>
            <a:schemeClr val="bg1">
              <a:lumMod val="6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18" name="矩形 17"/>
          <p:cNvSpPr/>
          <p:nvPr/>
        </p:nvSpPr>
        <p:spPr>
          <a:xfrm flipV="1">
            <a:off x="1073084" y="4224558"/>
            <a:ext cx="408228" cy="399538"/>
          </a:xfrm>
          <a:prstGeom prst="rect">
            <a:avLst/>
          </a:prstGeom>
          <a:solidFill>
            <a:srgbClr val="D6343F">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19" name="矩形 18"/>
          <p:cNvSpPr/>
          <p:nvPr/>
        </p:nvSpPr>
        <p:spPr>
          <a:xfrm flipV="1">
            <a:off x="72342" y="2019763"/>
            <a:ext cx="585680" cy="558329"/>
          </a:xfrm>
          <a:prstGeom prst="rect">
            <a:avLst/>
          </a:prstGeom>
          <a:solidFill>
            <a:srgbClr val="D6343F">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pic>
        <p:nvPicPr>
          <p:cNvPr id="21" name="图片 3"/>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3498" y="4529132"/>
            <a:ext cx="1980000" cy="1296000"/>
          </a:xfrm>
          <a:prstGeom prst="rect">
            <a:avLst/>
          </a:prstGeom>
          <a:ln>
            <a:solidFill>
              <a:schemeClr val="bg2">
                <a:lumMod val="90000"/>
              </a:schemeClr>
            </a:solidFill>
          </a:ln>
          <a:extLst>
            <a:ext uri="{909E8E84-426E-40DD-AFC4-6F175D3DCCD1}">
              <a14:hiddenFill xmlns:a14="http://schemas.microsoft.com/office/drawing/2010/main">
                <a:solidFill>
                  <a:srgbClr val="FFFFFF"/>
                </a:solidFill>
              </a14:hiddenFill>
            </a:ext>
          </a:extLst>
        </p:spPr>
      </p:pic>
      <p:sp>
        <p:nvSpPr>
          <p:cNvPr id="22" name="Text Box 6"/>
          <p:cNvSpPr txBox="1">
            <a:spLocks noChangeArrowheads="1"/>
          </p:cNvSpPr>
          <p:nvPr/>
        </p:nvSpPr>
        <p:spPr bwMode="auto">
          <a:xfrm>
            <a:off x="3718560" y="5061071"/>
            <a:ext cx="2445328" cy="369332"/>
          </a:xfrm>
          <a:prstGeom prst="rect">
            <a:avLst/>
          </a:prstGeom>
          <a:noFill/>
        </p:spPr>
        <p:txBody>
          <a:bodyPr wrap="square" rtlCol="0">
            <a:spAutoFit/>
            <a:scene3d>
              <a:camera prst="orthographicFront"/>
              <a:lightRig rig="flat" dir="t"/>
            </a:scene3d>
            <a:sp3d extrusionH="6350000" prstMaterial="matte">
              <a:extrusionClr>
                <a:srgbClr val="FFA075"/>
              </a:extrusionClr>
            </a:sp3d>
          </a:bodyPr>
          <a:lstStyle>
            <a:defPPr>
              <a:defRPr lang="zh-CN"/>
            </a:defPPr>
            <a:lvl1pPr algn="ctr">
              <a:defRPr>
                <a:solidFill>
                  <a:schemeClr val="tx1">
                    <a:lumMod val="85000"/>
                    <a:lumOff val="15000"/>
                  </a:schemeClr>
                </a:solidFill>
                <a:latin typeface="Times New Roman" panose="02020603050405020304" pitchFamily="18" charset="0"/>
                <a:ea typeface="方正正中黑简体" panose="02000000000000000000" pitchFamily="2" charset="-122"/>
                <a:cs typeface="Times New Roman" panose="02020603050405020304" pitchFamily="18" charset="0"/>
              </a:defRPr>
            </a:lvl1pPr>
          </a:lstStyle>
          <a:p>
            <a:fld id="{6A379E81-C29F-4FAC-B2EE-96D4CC9825F4}" type="datetime4">
              <a:rPr lang="en-US" altLang="zh-CN">
                <a:solidFill>
                  <a:prstClr val="black">
                    <a:lumMod val="85000"/>
                    <a:lumOff val="15000"/>
                  </a:prstClr>
                </a:solidFill>
              </a:rPr>
              <a:t>September 17, 2020</a:t>
            </a:fld>
            <a:endParaRPr lang="en-US" altLang="zh-CN" dirty="0">
              <a:solidFill>
                <a:prstClr val="black">
                  <a:lumMod val="85000"/>
                  <a:lumOff val="15000"/>
                </a:prstClr>
              </a:solidFill>
            </a:endParaRPr>
          </a:p>
        </p:txBody>
      </p:sp>
      <p:sp>
        <p:nvSpPr>
          <p:cNvPr id="20" name="矩形 19"/>
          <p:cNvSpPr/>
          <p:nvPr/>
        </p:nvSpPr>
        <p:spPr>
          <a:xfrm>
            <a:off x="9567826" y="5825132"/>
            <a:ext cx="3383394" cy="738664"/>
          </a:xfrm>
          <a:prstGeom prst="rect">
            <a:avLst/>
          </a:prstGeom>
          <a:noFill/>
        </p:spPr>
        <p:txBody>
          <a:bodyPr wrap="square" rtlCol="0">
            <a:spAutoFit/>
            <a:scene3d>
              <a:camera prst="orthographicFront"/>
              <a:lightRig rig="flat" dir="t"/>
            </a:scene3d>
            <a:sp3d extrusionH="6350000" prstMaterial="matte">
              <a:extrusionClr>
                <a:srgbClr val="FFA075"/>
              </a:extrusionClr>
            </a:sp3d>
          </a:bodyPr>
          <a:lstStyle/>
          <a:p>
            <a:r>
              <a:rPr lang="zh-CN" altLang="en-US" sz="1400" dirty="0">
                <a:solidFill>
                  <a:prstClr val="black">
                    <a:lumMod val="95000"/>
                    <a:lumOff val="5000"/>
                  </a:prstClr>
                </a:solidFill>
                <a:latin typeface="华文隶书" panose="02010800040101010101" pitchFamily="2" charset="-122"/>
                <a:ea typeface="华文隶书" panose="02010800040101010101" pitchFamily="2" charset="-122"/>
                <a:cs typeface="Times New Roman" panose="02020603050405020304" pitchFamily="18" charset="0"/>
              </a:rPr>
              <a:t>周小武 </a:t>
            </a:r>
            <a:endParaRPr lang="en-US" altLang="zh-CN" sz="1400" dirty="0">
              <a:solidFill>
                <a:prstClr val="black">
                  <a:lumMod val="95000"/>
                  <a:lumOff val="5000"/>
                </a:prstClr>
              </a:solidFill>
              <a:latin typeface="华文隶书" panose="02010800040101010101" pitchFamily="2" charset="-122"/>
              <a:ea typeface="华文隶书" panose="02010800040101010101" pitchFamily="2" charset="-122"/>
              <a:cs typeface="Times New Roman" panose="02020603050405020304" pitchFamily="18" charset="0"/>
            </a:endParaRPr>
          </a:p>
          <a:p>
            <a:r>
              <a:rPr lang="en-US" altLang="zh-CN" sz="1400" dirty="0">
                <a:solidFill>
                  <a:prstClr val="black">
                    <a:lumMod val="95000"/>
                    <a:lumOff val="5000"/>
                  </a:prstClr>
                </a:solidFill>
                <a:latin typeface="华文隶书" panose="02010800040101010101" pitchFamily="2" charset="-122"/>
                <a:ea typeface="华文隶书" panose="02010800040101010101" pitchFamily="2" charset="-122"/>
                <a:cs typeface="Times New Roman" panose="02020603050405020304" pitchFamily="18" charset="0"/>
              </a:rPr>
              <a:t>Sunny.zhou@profitgrp.com</a:t>
            </a:r>
          </a:p>
          <a:p>
            <a:r>
              <a:rPr lang="en-US" altLang="zh-CN" sz="1400" dirty="0">
                <a:solidFill>
                  <a:prstClr val="black">
                    <a:lumMod val="95000"/>
                    <a:lumOff val="5000"/>
                  </a:prstClr>
                </a:solidFill>
                <a:latin typeface="华文隶书" panose="02010800040101010101" pitchFamily="2" charset="-122"/>
                <a:ea typeface="华文隶书" panose="02010800040101010101" pitchFamily="2" charset="-122"/>
                <a:cs typeface="Times New Roman" panose="02020603050405020304" pitchFamily="18" charset="0"/>
              </a:rPr>
              <a:t>13816383216</a:t>
            </a:r>
            <a:endParaRPr lang="zh-CN" altLang="en-US" sz="1400" dirty="0">
              <a:solidFill>
                <a:prstClr val="black">
                  <a:lumMod val="95000"/>
                  <a:lumOff val="5000"/>
                </a:prstClr>
              </a:solidFill>
              <a:latin typeface="华文隶书" panose="02010800040101010101" pitchFamily="2" charset="-122"/>
              <a:ea typeface="华文隶书" panose="02010800040101010101" pitchFamily="2" charset="-122"/>
              <a:cs typeface="Times New Roman" panose="02020603050405020304" pitchFamily="18" charset="0"/>
            </a:endParaRPr>
          </a:p>
        </p:txBody>
      </p:sp>
      <p:pic>
        <p:nvPicPr>
          <p:cNvPr id="24" name="Picture 6" descr="SPC直方图分析图"/>
          <p:cNvPicPr>
            <a:picLocks noChangeAspect="1" noChangeArrowheads="1"/>
          </p:cNvPicPr>
          <p:nvPr/>
        </p:nvPicPr>
        <p:blipFill>
          <a:blip r:embed="rId6"/>
          <a:srcRect/>
          <a:stretch>
            <a:fillRect/>
          </a:stretch>
        </p:blipFill>
        <p:spPr bwMode="auto">
          <a:xfrm>
            <a:off x="5159342" y="1667708"/>
            <a:ext cx="2009092" cy="1269257"/>
          </a:xfrm>
          <a:prstGeom prst="rect">
            <a:avLst/>
          </a:prstGeom>
          <a:noFill/>
        </p:spPr>
      </p:pic>
      <p:pic>
        <p:nvPicPr>
          <p:cNvPr id="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08827" y="3079455"/>
            <a:ext cx="1980000" cy="12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文本框 31">
            <a:extLst>
              <a:ext uri="{FF2B5EF4-FFF2-40B4-BE49-F238E27FC236}">
                <a16:creationId xmlns:a16="http://schemas.microsoft.com/office/drawing/2014/main" id="{9D6B58D8-4FE8-4EAA-B3E9-CF2E60B091AE}"/>
              </a:ext>
            </a:extLst>
          </p:cNvPr>
          <p:cNvSpPr txBox="1"/>
          <p:nvPr/>
        </p:nvSpPr>
        <p:spPr>
          <a:xfrm>
            <a:off x="-61437" y="3305448"/>
            <a:ext cx="7229871" cy="597921"/>
          </a:xfrm>
          <a:prstGeom prst="rect">
            <a:avLst/>
          </a:prstGeom>
          <a:noFill/>
        </p:spPr>
        <p:txBody>
          <a:bodyPr wrap="square" rtlCol="0">
            <a:spAutoFit/>
            <a:scene3d>
              <a:camera prst="orthographicFront"/>
              <a:lightRig rig="flat" dir="t"/>
            </a:scene3d>
            <a:sp3d extrusionH="6350000" prstMaterial="matte">
              <a:extrusionClr>
                <a:srgbClr val="FFA075"/>
              </a:extrusion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2800" b="1" spc="150" dirty="0">
                <a:solidFill>
                  <a:prstClr val="white"/>
                </a:solidFill>
                <a:latin typeface="微软雅黑" panose="020B0503020204020204" pitchFamily="34" charset="-122"/>
                <a:ea typeface="微软雅黑" panose="020B0503020204020204" pitchFamily="34" charset="-122"/>
                <a:cs typeface="Verdana" panose="020B0604030504040204" pitchFamily="34" charset="0"/>
              </a:rPr>
              <a:t>博惠特 助力企业物流数字化转型</a:t>
            </a:r>
            <a:endParaRPr lang="en-US" altLang="zh-CN" sz="2800" b="1" spc="150" dirty="0">
              <a:solidFill>
                <a:prstClr val="white"/>
              </a:solidFill>
              <a:latin typeface="微软雅黑" panose="020B0503020204020204" pitchFamily="34" charset="-122"/>
              <a:ea typeface="微软雅黑" panose="020B0503020204020204" pitchFamily="34" charset="-122"/>
              <a:cs typeface="Verdan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13484" y="4868864"/>
            <a:ext cx="1394883" cy="776287"/>
          </a:xfrm>
          <a:prstGeom prst="rect">
            <a:avLst/>
          </a:prstGeom>
          <a:solidFill>
            <a:srgbClr val="FFFFFF"/>
          </a:solidFill>
          <a:ln w="9525">
            <a:solidFill>
              <a:srgbClr val="000000"/>
            </a:solidFill>
            <a:miter lim="800000"/>
            <a:headEnd/>
            <a:tailEnd/>
          </a:ln>
        </p:spPr>
      </p:pic>
      <p:sp>
        <p:nvSpPr>
          <p:cNvPr id="97" name="流程图: 多文档 96"/>
          <p:cNvSpPr/>
          <p:nvPr/>
        </p:nvSpPr>
        <p:spPr bwMode="auto">
          <a:xfrm>
            <a:off x="3215217" y="1773238"/>
            <a:ext cx="1718733" cy="787400"/>
          </a:xfrm>
          <a:prstGeom prst="flowChartMultidocument">
            <a:avLst/>
          </a:prstGeom>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anchor="ctr"/>
          <a:lstStyle/>
          <a:p>
            <a:pPr eaLnBrk="1" hangingPunct="1">
              <a:defRPr/>
            </a:pPr>
            <a:endParaRPr lang="en-US" altLang="zh-CN" sz="1200" dirty="0">
              <a:solidFill>
                <a:schemeClr val="tx1"/>
              </a:solidFill>
              <a:latin typeface="微软雅黑" pitchFamily="34" charset="-122"/>
              <a:ea typeface="微软雅黑" pitchFamily="34" charset="-122"/>
              <a:cs typeface="Arial" charset="0"/>
            </a:endParaRPr>
          </a:p>
          <a:p>
            <a:pPr eaLnBrk="1" hangingPunct="1">
              <a:defRPr/>
            </a:pPr>
            <a:r>
              <a:rPr lang="en-US" altLang="zh-CN" sz="1200" dirty="0">
                <a:solidFill>
                  <a:schemeClr val="tx1"/>
                </a:solidFill>
                <a:latin typeface="微软雅黑" pitchFamily="34" charset="-122"/>
                <a:ea typeface="微软雅黑" pitchFamily="34" charset="-122"/>
                <a:cs typeface="Arial" charset="0"/>
              </a:rPr>
              <a:t>《</a:t>
            </a:r>
            <a:r>
              <a:rPr lang="zh-CN" altLang="en-US" sz="1200" dirty="0">
                <a:solidFill>
                  <a:schemeClr val="tx1"/>
                </a:solidFill>
                <a:latin typeface="微软雅黑" pitchFamily="34" charset="-122"/>
                <a:ea typeface="微软雅黑" pitchFamily="34" charset="-122"/>
                <a:cs typeface="Arial" charset="0"/>
              </a:rPr>
              <a:t>质量报检单</a:t>
            </a:r>
            <a:r>
              <a:rPr lang="en-US" altLang="zh-CN" sz="1200" dirty="0">
                <a:solidFill>
                  <a:schemeClr val="tx1"/>
                </a:solidFill>
                <a:latin typeface="微软雅黑" pitchFamily="34" charset="-122"/>
                <a:ea typeface="微软雅黑" pitchFamily="34" charset="-122"/>
                <a:cs typeface="Arial" charset="0"/>
              </a:rPr>
              <a:t>》</a:t>
            </a:r>
            <a:endParaRPr lang="zh-CN" altLang="en-US" sz="1200" dirty="0">
              <a:solidFill>
                <a:schemeClr val="tx1"/>
              </a:solidFill>
              <a:latin typeface="微软雅黑" pitchFamily="34" charset="-122"/>
              <a:ea typeface="微软雅黑" pitchFamily="34" charset="-122"/>
              <a:cs typeface="Arial" charset="0"/>
            </a:endParaRPr>
          </a:p>
        </p:txBody>
      </p:sp>
      <p:cxnSp>
        <p:nvCxnSpPr>
          <p:cNvPr id="22533" name="直接箭头连接符 57"/>
          <p:cNvCxnSpPr>
            <a:cxnSpLocks noChangeShapeType="1"/>
            <a:stCxn id="97" idx="3"/>
          </p:cNvCxnSpPr>
          <p:nvPr/>
        </p:nvCxnSpPr>
        <p:spPr bwMode="auto">
          <a:xfrm>
            <a:off x="4933951" y="2166938"/>
            <a:ext cx="681567" cy="190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2253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5518" y="1557338"/>
            <a:ext cx="10795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0085" y="1557339"/>
            <a:ext cx="10795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536" name="直接箭头连接符 62"/>
          <p:cNvCxnSpPr>
            <a:cxnSpLocks noChangeShapeType="1"/>
          </p:cNvCxnSpPr>
          <p:nvPr/>
        </p:nvCxnSpPr>
        <p:spPr bwMode="auto">
          <a:xfrm>
            <a:off x="6695017" y="2185988"/>
            <a:ext cx="745067" cy="47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2537" name="组合 69"/>
          <p:cNvGrpSpPr>
            <a:grpSpLocks/>
          </p:cNvGrpSpPr>
          <p:nvPr/>
        </p:nvGrpSpPr>
        <p:grpSpPr bwMode="auto">
          <a:xfrm>
            <a:off x="9264651" y="1557338"/>
            <a:ext cx="2144183" cy="1219200"/>
            <a:chOff x="7086600" y="1358900"/>
            <a:chExt cx="1608138" cy="1219200"/>
          </a:xfrm>
        </p:grpSpPr>
        <p:pic>
          <p:nvPicPr>
            <p:cNvPr id="22586"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2263" y="1358900"/>
              <a:ext cx="7524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7"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86600" y="1601788"/>
              <a:ext cx="8382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2538" name="直接箭头连接符 70"/>
          <p:cNvCxnSpPr>
            <a:cxnSpLocks noChangeShapeType="1"/>
          </p:cNvCxnSpPr>
          <p:nvPr/>
        </p:nvCxnSpPr>
        <p:spPr bwMode="auto">
          <a:xfrm>
            <a:off x="8519584" y="2190750"/>
            <a:ext cx="745067" cy="142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2539" name="直接箭头连接符 76"/>
          <p:cNvCxnSpPr>
            <a:cxnSpLocks noChangeShapeType="1"/>
            <a:endCxn id="22540" idx="0"/>
          </p:cNvCxnSpPr>
          <p:nvPr/>
        </p:nvCxnSpPr>
        <p:spPr bwMode="auto">
          <a:xfrm flipH="1">
            <a:off x="9770534" y="2609850"/>
            <a:ext cx="52917" cy="9080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2540" name="菱形 84"/>
          <p:cNvSpPr>
            <a:spLocks noChangeArrowheads="1"/>
          </p:cNvSpPr>
          <p:nvPr/>
        </p:nvSpPr>
        <p:spPr bwMode="auto">
          <a:xfrm>
            <a:off x="8957733" y="3517900"/>
            <a:ext cx="1625600" cy="635000"/>
          </a:xfrm>
          <a:prstGeom prst="diamond">
            <a:avLst/>
          </a:prstGeom>
          <a:gradFill rotWithShape="1">
            <a:gsLst>
              <a:gs pos="0">
                <a:srgbClr val="7D00A0"/>
              </a:gs>
              <a:gs pos="50000">
                <a:srgbClr val="B500E6"/>
              </a:gs>
              <a:gs pos="100000">
                <a:srgbClr val="D700FF"/>
              </a:gs>
            </a:gsLst>
            <a:lin ang="162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p>
            <a:pPr eaLnBrk="1" hangingPunct="1"/>
            <a:r>
              <a:rPr lang="zh-CN" altLang="en-US" sz="1200">
                <a:solidFill>
                  <a:schemeClr val="bg1"/>
                </a:solidFill>
                <a:latin typeface="Arial" pitchFamily="34" charset="0"/>
                <a:ea typeface="微软雅黑" pitchFamily="34" charset="-122"/>
                <a:cs typeface="Arial" pitchFamily="34" charset="0"/>
              </a:rPr>
              <a:t>合格？</a:t>
            </a:r>
          </a:p>
        </p:txBody>
      </p:sp>
      <p:cxnSp>
        <p:nvCxnSpPr>
          <p:cNvPr id="22541" name="直接箭头连接符 88"/>
          <p:cNvCxnSpPr>
            <a:cxnSpLocks noChangeShapeType="1"/>
            <a:stCxn id="22540" idx="2"/>
          </p:cNvCxnSpPr>
          <p:nvPr/>
        </p:nvCxnSpPr>
        <p:spPr bwMode="auto">
          <a:xfrm>
            <a:off x="9770533" y="4152901"/>
            <a:ext cx="0" cy="6778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2542" name="组合 91"/>
          <p:cNvGrpSpPr>
            <a:grpSpLocks/>
          </p:cNvGrpSpPr>
          <p:nvPr/>
        </p:nvGrpSpPr>
        <p:grpSpPr bwMode="auto">
          <a:xfrm>
            <a:off x="8077201" y="4830764"/>
            <a:ext cx="2239433" cy="1209675"/>
            <a:chOff x="6604000" y="1223963"/>
            <a:chExt cx="1679575" cy="1209675"/>
          </a:xfrm>
        </p:grpSpPr>
        <p:pic>
          <p:nvPicPr>
            <p:cNvPr id="22584"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4000" y="1525588"/>
              <a:ext cx="8382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5"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64425" y="1223963"/>
              <a:ext cx="8191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43" name="椭圆 79"/>
          <p:cNvSpPr>
            <a:spLocks noChangeArrowheads="1"/>
          </p:cNvSpPr>
          <p:nvPr/>
        </p:nvSpPr>
        <p:spPr bwMode="auto">
          <a:xfrm>
            <a:off x="8585200" y="5194300"/>
            <a:ext cx="829733" cy="622300"/>
          </a:xfrm>
          <a:prstGeom prst="ellipse">
            <a:avLst/>
          </a:prstGeom>
          <a:gradFill rotWithShape="1">
            <a:gsLst>
              <a:gs pos="0">
                <a:srgbClr val="127D12"/>
              </a:gs>
              <a:gs pos="50000">
                <a:srgbClr val="1FB51F"/>
              </a:gs>
              <a:gs pos="100000">
                <a:srgbClr val="28D728"/>
              </a:gs>
            </a:gsLst>
            <a:lin ang="162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p>
            <a:pPr eaLnBrk="1" hangingPunct="1"/>
            <a:r>
              <a:rPr lang="zh-CN" altLang="en-US" sz="1200">
                <a:solidFill>
                  <a:schemeClr val="bg1"/>
                </a:solidFill>
                <a:latin typeface="微软雅黑" pitchFamily="34" charset="-122"/>
                <a:ea typeface="微软雅黑" pitchFamily="34" charset="-122"/>
                <a:cs typeface="Arial" pitchFamily="34" charset="0"/>
              </a:rPr>
              <a:t>合格</a:t>
            </a:r>
          </a:p>
        </p:txBody>
      </p:sp>
      <p:sp>
        <p:nvSpPr>
          <p:cNvPr id="22544" name="TextBox 103"/>
          <p:cNvSpPr txBox="1">
            <a:spLocks noChangeArrowheads="1"/>
          </p:cNvSpPr>
          <p:nvPr/>
        </p:nvSpPr>
        <p:spPr bwMode="auto">
          <a:xfrm>
            <a:off x="9910233" y="4324351"/>
            <a:ext cx="349251" cy="27781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r>
              <a:rPr lang="en-US" altLang="zh-CN" sz="1200">
                <a:latin typeface="Arial" pitchFamily="34" charset="0"/>
                <a:cs typeface="Arial" pitchFamily="34" charset="0"/>
              </a:rPr>
              <a:t>Y</a:t>
            </a:r>
            <a:endParaRPr lang="zh-CN" altLang="en-US" sz="1200">
              <a:latin typeface="Arial" pitchFamily="34" charset="0"/>
              <a:cs typeface="Arial" pitchFamily="34" charset="0"/>
            </a:endParaRPr>
          </a:p>
        </p:txBody>
      </p:sp>
      <p:cxnSp>
        <p:nvCxnSpPr>
          <p:cNvPr id="22545" name="直接箭头连接符 107"/>
          <p:cNvCxnSpPr>
            <a:cxnSpLocks noChangeShapeType="1"/>
            <a:stCxn id="22540" idx="1"/>
          </p:cNvCxnSpPr>
          <p:nvPr/>
        </p:nvCxnSpPr>
        <p:spPr bwMode="auto">
          <a:xfrm flipH="1">
            <a:off x="7706784" y="3835400"/>
            <a:ext cx="1250949"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2546" name="TextBox 110"/>
          <p:cNvSpPr txBox="1">
            <a:spLocks noChangeArrowheads="1"/>
          </p:cNvSpPr>
          <p:nvPr/>
        </p:nvSpPr>
        <p:spPr bwMode="auto">
          <a:xfrm>
            <a:off x="8420100" y="3511551"/>
            <a:ext cx="349251" cy="27781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r>
              <a:rPr lang="en-US" altLang="zh-CN" sz="1200">
                <a:latin typeface="Arial" pitchFamily="34" charset="0"/>
                <a:cs typeface="Arial" pitchFamily="34" charset="0"/>
              </a:rPr>
              <a:t>N</a:t>
            </a:r>
            <a:endParaRPr lang="zh-CN" altLang="en-US" sz="1200">
              <a:latin typeface="Arial" pitchFamily="34" charset="0"/>
              <a:cs typeface="Arial" pitchFamily="34" charset="0"/>
            </a:endParaRPr>
          </a:p>
        </p:txBody>
      </p:sp>
      <p:pic>
        <p:nvPicPr>
          <p:cNvPr id="22547"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22800" y="3321050"/>
            <a:ext cx="12192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548" name="直接箭头连接符 111"/>
          <p:cNvCxnSpPr>
            <a:cxnSpLocks noChangeShapeType="1"/>
          </p:cNvCxnSpPr>
          <p:nvPr/>
        </p:nvCxnSpPr>
        <p:spPr bwMode="auto">
          <a:xfrm flipH="1">
            <a:off x="5842001" y="3835400"/>
            <a:ext cx="810684"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22549"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52685" y="3225800"/>
            <a:ext cx="10541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50" name="组合 129"/>
          <p:cNvGrpSpPr>
            <a:grpSpLocks/>
          </p:cNvGrpSpPr>
          <p:nvPr/>
        </p:nvGrpSpPr>
        <p:grpSpPr bwMode="auto">
          <a:xfrm>
            <a:off x="2815168" y="3351213"/>
            <a:ext cx="1147233" cy="1209890"/>
            <a:chOff x="5007500" y="2894013"/>
            <a:chExt cx="859900" cy="1121643"/>
          </a:xfrm>
        </p:grpSpPr>
        <p:sp>
          <p:nvSpPr>
            <p:cNvPr id="22582" name="TextBox 130"/>
            <p:cNvSpPr txBox="1">
              <a:spLocks noChangeArrowheads="1"/>
            </p:cNvSpPr>
            <p:nvPr/>
          </p:nvSpPr>
          <p:spPr bwMode="auto">
            <a:xfrm>
              <a:off x="5007500" y="3758861"/>
              <a:ext cx="859900" cy="256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r>
                <a:rPr lang="zh-CN" altLang="en-US" sz="1200">
                  <a:latin typeface="微软雅黑" pitchFamily="34" charset="-122"/>
                  <a:ea typeface="微软雅黑" pitchFamily="34" charset="-122"/>
                  <a:cs typeface="Arial" pitchFamily="34" charset="0"/>
                </a:rPr>
                <a:t>打印标签</a:t>
              </a:r>
            </a:p>
          </p:txBody>
        </p:sp>
        <p:pic>
          <p:nvPicPr>
            <p:cNvPr id="22583"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02225" y="2894013"/>
              <a:ext cx="725088"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551" name="组合 135"/>
          <p:cNvGrpSpPr>
            <a:grpSpLocks/>
          </p:cNvGrpSpPr>
          <p:nvPr/>
        </p:nvGrpSpPr>
        <p:grpSpPr bwMode="auto">
          <a:xfrm>
            <a:off x="239185" y="4437064"/>
            <a:ext cx="2239433" cy="1209675"/>
            <a:chOff x="6604000" y="1223963"/>
            <a:chExt cx="1679575" cy="1209675"/>
          </a:xfrm>
        </p:grpSpPr>
        <p:pic>
          <p:nvPicPr>
            <p:cNvPr id="22580"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4000" y="1525588"/>
              <a:ext cx="8382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1"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64425" y="1223963"/>
              <a:ext cx="8191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2552" name="直接箭头连接符 138"/>
          <p:cNvCxnSpPr>
            <a:cxnSpLocks noChangeShapeType="1"/>
            <a:endCxn id="22578" idx="3"/>
          </p:cNvCxnSpPr>
          <p:nvPr/>
        </p:nvCxnSpPr>
        <p:spPr bwMode="auto">
          <a:xfrm flipH="1">
            <a:off x="2159001" y="3838575"/>
            <a:ext cx="783167" cy="412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2553" name="组合 102"/>
          <p:cNvGrpSpPr>
            <a:grpSpLocks/>
          </p:cNvGrpSpPr>
          <p:nvPr/>
        </p:nvGrpSpPr>
        <p:grpSpPr bwMode="auto">
          <a:xfrm>
            <a:off x="431800" y="3644900"/>
            <a:ext cx="1727200" cy="469900"/>
            <a:chOff x="1892300" y="4927600"/>
            <a:chExt cx="1295400" cy="469900"/>
          </a:xfrm>
        </p:grpSpPr>
        <p:sp>
          <p:nvSpPr>
            <p:cNvPr id="22578" name="矩形 144"/>
            <p:cNvSpPr>
              <a:spLocks noChangeArrowheads="1"/>
            </p:cNvSpPr>
            <p:nvPr/>
          </p:nvSpPr>
          <p:spPr bwMode="auto">
            <a:xfrm>
              <a:off x="1892300" y="4927600"/>
              <a:ext cx="1295400" cy="469900"/>
            </a:xfrm>
            <a:prstGeom prst="rect">
              <a:avLst/>
            </a:prstGeom>
            <a:gradFill rotWithShape="1">
              <a:gsLst>
                <a:gs pos="0">
                  <a:srgbClr val="A00000"/>
                </a:gs>
                <a:gs pos="50000">
                  <a:srgbClr val="E60000"/>
                </a:gs>
                <a:gs pos="100000">
                  <a:srgbClr val="FF0000"/>
                </a:gs>
              </a:gsLst>
              <a:lin ang="162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anchor="b"/>
            <a:lstStyle/>
            <a:p>
              <a:pPr eaLnBrk="1" hangingPunct="1"/>
              <a:r>
                <a:rPr lang="zh-CN" altLang="en-US" sz="1200">
                  <a:solidFill>
                    <a:schemeClr val="bg1"/>
                  </a:solidFill>
                  <a:latin typeface="微软雅黑" pitchFamily="34" charset="-122"/>
                  <a:ea typeface="微软雅黑" pitchFamily="34" charset="-122"/>
                  <a:cs typeface="Arial" pitchFamily="34" charset="0"/>
                </a:rPr>
                <a:t>不合格</a:t>
              </a:r>
            </a:p>
          </p:txBody>
        </p:sp>
        <p:pic>
          <p:nvPicPr>
            <p:cNvPr id="22579"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45678" y="4978307"/>
              <a:ext cx="866338" cy="15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554" name="Picture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03085" y="5229226"/>
            <a:ext cx="10795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555" name="直接箭头连接符 147"/>
          <p:cNvCxnSpPr>
            <a:cxnSpLocks noChangeShapeType="1"/>
            <a:stCxn id="22578" idx="2"/>
          </p:cNvCxnSpPr>
          <p:nvPr/>
        </p:nvCxnSpPr>
        <p:spPr bwMode="auto">
          <a:xfrm flipH="1">
            <a:off x="797984" y="4114800"/>
            <a:ext cx="497416" cy="6238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2556" name="TextBox 156"/>
          <p:cNvSpPr txBox="1">
            <a:spLocks noChangeArrowheads="1"/>
          </p:cNvSpPr>
          <p:nvPr/>
        </p:nvSpPr>
        <p:spPr bwMode="auto">
          <a:xfrm rot="-2222958">
            <a:off x="2451101" y="5297489"/>
            <a:ext cx="1062567" cy="2762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r>
              <a:rPr lang="zh-CN" altLang="en-US" sz="1200" dirty="0">
                <a:solidFill>
                  <a:schemeClr val="bg1"/>
                </a:solidFill>
                <a:latin typeface="微软雅黑" pitchFamily="34" charset="-122"/>
                <a:ea typeface="微软雅黑" pitchFamily="34" charset="-122"/>
                <a:cs typeface="Arial" pitchFamily="34" charset="0"/>
              </a:rPr>
              <a:t>扫描接收</a:t>
            </a:r>
          </a:p>
        </p:txBody>
      </p:sp>
      <p:cxnSp>
        <p:nvCxnSpPr>
          <p:cNvPr id="22557" name="直接箭头连接符 162"/>
          <p:cNvCxnSpPr>
            <a:cxnSpLocks noChangeShapeType="1"/>
          </p:cNvCxnSpPr>
          <p:nvPr/>
        </p:nvCxnSpPr>
        <p:spPr bwMode="auto">
          <a:xfrm flipH="1">
            <a:off x="3909485" y="3835401"/>
            <a:ext cx="713316" cy="31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2558" name="肘形连接符 175"/>
          <p:cNvCxnSpPr>
            <a:cxnSpLocks noChangeShapeType="1"/>
          </p:cNvCxnSpPr>
          <p:nvPr/>
        </p:nvCxnSpPr>
        <p:spPr bwMode="auto">
          <a:xfrm rot="16200000" flipH="1">
            <a:off x="5543286" y="4038865"/>
            <a:ext cx="519113" cy="1140884"/>
          </a:xfrm>
          <a:prstGeom prst="bent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2559" name="TextBox 179"/>
          <p:cNvSpPr txBox="1">
            <a:spLocks noChangeArrowheads="1"/>
          </p:cNvSpPr>
          <p:nvPr/>
        </p:nvSpPr>
        <p:spPr bwMode="auto">
          <a:xfrm>
            <a:off x="5903384" y="5661026"/>
            <a:ext cx="1344083" cy="2778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r>
              <a:rPr lang="en-US" altLang="zh-CN" sz="1200">
                <a:latin typeface="Arial" pitchFamily="34" charset="0"/>
                <a:ea typeface="微软雅黑" pitchFamily="34" charset="-122"/>
                <a:cs typeface="Arial" pitchFamily="34" charset="0"/>
              </a:rPr>
              <a:t>ERP</a:t>
            </a:r>
            <a:r>
              <a:rPr lang="zh-CN" altLang="en-US" sz="1200">
                <a:latin typeface="Arial" pitchFamily="34" charset="0"/>
                <a:ea typeface="微软雅黑" pitchFamily="34" charset="-122"/>
                <a:cs typeface="Arial" pitchFamily="34" charset="0"/>
              </a:rPr>
              <a:t>录入</a:t>
            </a:r>
          </a:p>
        </p:txBody>
      </p:sp>
      <p:sp>
        <p:nvSpPr>
          <p:cNvPr id="182" name="流程图: 多文档 181"/>
          <p:cNvSpPr/>
          <p:nvPr/>
        </p:nvSpPr>
        <p:spPr bwMode="auto">
          <a:xfrm>
            <a:off x="5615518" y="6092826"/>
            <a:ext cx="2017183" cy="620713"/>
          </a:xfrm>
          <a:prstGeom prst="flowChartMultidocument">
            <a:avLst/>
          </a:prstGeom>
          <a:solidFill>
            <a:srgbClr val="FFFF99"/>
          </a:solidFill>
          <a:ln>
            <a:solidFill>
              <a:srgbClr val="FFC000"/>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anchor="ctr"/>
          <a:lstStyle/>
          <a:p>
            <a:pPr eaLnBrk="1" hangingPunct="1">
              <a:defRPr/>
            </a:pPr>
            <a:endParaRPr lang="en-US" altLang="zh-CN" sz="1200">
              <a:solidFill>
                <a:schemeClr val="tx1"/>
              </a:solidFill>
              <a:latin typeface="微软雅黑" pitchFamily="34" charset="-122"/>
              <a:ea typeface="微软雅黑" pitchFamily="34" charset="-122"/>
              <a:cs typeface="Arial" charset="0"/>
            </a:endParaRPr>
          </a:p>
          <a:p>
            <a:pPr eaLnBrk="1" hangingPunct="1">
              <a:defRPr/>
            </a:pPr>
            <a:r>
              <a:rPr lang="en-US" altLang="zh-CN" sz="1200">
                <a:solidFill>
                  <a:schemeClr val="tx1"/>
                </a:solidFill>
                <a:latin typeface="微软雅黑" pitchFamily="34" charset="-122"/>
                <a:ea typeface="微软雅黑" pitchFamily="34" charset="-122"/>
                <a:cs typeface="Arial" charset="0"/>
              </a:rPr>
              <a:t>《</a:t>
            </a:r>
            <a:r>
              <a:rPr lang="zh-CN" altLang="en-US" sz="1200">
                <a:solidFill>
                  <a:schemeClr val="tx1"/>
                </a:solidFill>
                <a:latin typeface="微软雅黑" pitchFamily="34" charset="-122"/>
                <a:ea typeface="微软雅黑" pitchFamily="34" charset="-122"/>
                <a:cs typeface="Arial" charset="0"/>
              </a:rPr>
              <a:t>质量检验报告</a:t>
            </a:r>
            <a:r>
              <a:rPr lang="en-US" altLang="zh-CN" sz="1200">
                <a:solidFill>
                  <a:schemeClr val="tx1"/>
                </a:solidFill>
                <a:latin typeface="微软雅黑" pitchFamily="34" charset="-122"/>
                <a:ea typeface="微软雅黑" pitchFamily="34" charset="-122"/>
                <a:cs typeface="Arial" charset="0"/>
              </a:rPr>
              <a:t>》</a:t>
            </a:r>
            <a:endParaRPr lang="zh-CN" altLang="en-US" sz="1200">
              <a:solidFill>
                <a:schemeClr val="tx1"/>
              </a:solidFill>
              <a:latin typeface="微软雅黑" pitchFamily="34" charset="-122"/>
              <a:ea typeface="微软雅黑" pitchFamily="34" charset="-122"/>
              <a:cs typeface="Arial" charset="0"/>
            </a:endParaRPr>
          </a:p>
        </p:txBody>
      </p:sp>
      <p:cxnSp>
        <p:nvCxnSpPr>
          <p:cNvPr id="22561" name="肘形连接符 183"/>
          <p:cNvCxnSpPr>
            <a:cxnSpLocks noChangeShapeType="1"/>
            <a:endCxn id="182" idx="0"/>
          </p:cNvCxnSpPr>
          <p:nvPr/>
        </p:nvCxnSpPr>
        <p:spPr bwMode="auto">
          <a:xfrm rot="16200000" flipH="1">
            <a:off x="6388630" y="5718705"/>
            <a:ext cx="358775" cy="389467"/>
          </a:xfrm>
          <a:prstGeom prst="bent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2562" name="组合 64"/>
          <p:cNvGrpSpPr>
            <a:grpSpLocks/>
          </p:cNvGrpSpPr>
          <p:nvPr/>
        </p:nvGrpSpPr>
        <p:grpSpPr bwMode="auto">
          <a:xfrm>
            <a:off x="10824634" y="3300413"/>
            <a:ext cx="1147233" cy="1485994"/>
            <a:chOff x="5007500" y="2894013"/>
            <a:chExt cx="859900" cy="1175913"/>
          </a:xfrm>
        </p:grpSpPr>
        <p:sp>
          <p:nvSpPr>
            <p:cNvPr id="22576" name="TextBox 65"/>
            <p:cNvSpPr txBox="1">
              <a:spLocks noChangeArrowheads="1"/>
            </p:cNvSpPr>
            <p:nvPr/>
          </p:nvSpPr>
          <p:spPr bwMode="auto">
            <a:xfrm>
              <a:off x="5007500" y="3704596"/>
              <a:ext cx="859900" cy="365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r>
                <a:rPr lang="zh-CN" altLang="en-US" sz="1200">
                  <a:latin typeface="微软雅黑" pitchFamily="34" charset="-122"/>
                  <a:ea typeface="微软雅黑" pitchFamily="34" charset="-122"/>
                  <a:cs typeface="Arial" pitchFamily="34" charset="0"/>
                </a:rPr>
                <a:t>预打合格</a:t>
              </a:r>
              <a:endParaRPr lang="en-US" altLang="zh-CN" sz="1200">
                <a:latin typeface="微软雅黑" pitchFamily="34" charset="-122"/>
                <a:ea typeface="微软雅黑" pitchFamily="34" charset="-122"/>
                <a:cs typeface="Arial" pitchFamily="34" charset="0"/>
              </a:endParaRPr>
            </a:p>
            <a:p>
              <a:r>
                <a:rPr lang="zh-CN" altLang="en-US" sz="1200">
                  <a:latin typeface="微软雅黑" pitchFamily="34" charset="-122"/>
                  <a:ea typeface="微软雅黑" pitchFamily="34" charset="-122"/>
                  <a:cs typeface="Arial" pitchFamily="34" charset="0"/>
                </a:rPr>
                <a:t>标签</a:t>
              </a:r>
            </a:p>
          </p:txBody>
        </p:sp>
        <p:pic>
          <p:nvPicPr>
            <p:cNvPr id="22577"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02225" y="2894013"/>
              <a:ext cx="725088" cy="775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63" name="右弧形箭头 68"/>
          <p:cNvSpPr>
            <a:spLocks noChangeArrowheads="1"/>
          </p:cNvSpPr>
          <p:nvPr/>
        </p:nvSpPr>
        <p:spPr bwMode="auto">
          <a:xfrm rot="2325758">
            <a:off x="10644718" y="4733925"/>
            <a:ext cx="336549" cy="776288"/>
          </a:xfrm>
          <a:prstGeom prst="curvedLeftArrow">
            <a:avLst>
              <a:gd name="adj1" fmla="val 25131"/>
              <a:gd name="adj2" fmla="val 50276"/>
              <a:gd name="adj3" fmla="val 25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l" eaLnBrk="1" hangingPunct="1"/>
            <a:endParaRPr lang="zh-CN" altLang="en-US" b="0">
              <a:latin typeface="Arial" pitchFamily="34" charset="0"/>
              <a:cs typeface="Arial" pitchFamily="34" charset="0"/>
            </a:endParaRPr>
          </a:p>
        </p:txBody>
      </p:sp>
      <p:grpSp>
        <p:nvGrpSpPr>
          <p:cNvPr id="22564" name="组合 148"/>
          <p:cNvGrpSpPr>
            <a:grpSpLocks/>
          </p:cNvGrpSpPr>
          <p:nvPr/>
        </p:nvGrpSpPr>
        <p:grpSpPr bwMode="auto">
          <a:xfrm>
            <a:off x="239185" y="1412876"/>
            <a:ext cx="1729316" cy="1008063"/>
            <a:chOff x="179512" y="836712"/>
            <a:chExt cx="1296144" cy="1008112"/>
          </a:xfrm>
        </p:grpSpPr>
        <p:pic>
          <p:nvPicPr>
            <p:cNvPr id="22571" name="Picture 5" descr="C:\Program Files\Microsoft Office\MEDIA\CAGCAT10\j0285750.wm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9552" y="836712"/>
              <a:ext cx="841315" cy="472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2" name="Picture 121" descr="8100_96x17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9512" y="1196752"/>
              <a:ext cx="243915" cy="431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矩形 80"/>
            <p:cNvSpPr/>
            <p:nvPr/>
          </p:nvSpPr>
          <p:spPr>
            <a:xfrm>
              <a:off x="539552" y="1412776"/>
              <a:ext cx="936104" cy="432048"/>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nchor="ctr"/>
            <a:lstStyle/>
            <a:p>
              <a:pPr>
                <a:defRPr/>
              </a:pPr>
              <a:r>
                <a:rPr lang="zh-CN" altLang="en-US" sz="1200" dirty="0">
                  <a:solidFill>
                    <a:schemeClr val="bg1"/>
                  </a:solidFill>
                  <a:latin typeface="Arial" pitchFamily="34" charset="0"/>
                  <a:ea typeface="微软雅黑" pitchFamily="34" charset="-122"/>
                  <a:cs typeface="Arial" pitchFamily="34" charset="0"/>
                </a:rPr>
                <a:t>收货</a:t>
              </a:r>
            </a:p>
          </p:txBody>
        </p:sp>
      </p:grpSp>
      <p:cxnSp>
        <p:nvCxnSpPr>
          <p:cNvPr id="22565" name="肘形连接符 81"/>
          <p:cNvCxnSpPr>
            <a:cxnSpLocks noChangeShapeType="1"/>
            <a:endCxn id="97" idx="1"/>
          </p:cNvCxnSpPr>
          <p:nvPr/>
        </p:nvCxnSpPr>
        <p:spPr bwMode="auto">
          <a:xfrm flipV="1">
            <a:off x="1968500" y="2166938"/>
            <a:ext cx="1246717" cy="38100"/>
          </a:xfrm>
          <a:prstGeom prst="bent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22566" name="Picture 4" descr="F:\Program Files\Microsoft Office\MEDIA\CAGCAT10\j0195384.wmf"/>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808134" y="4868864"/>
            <a:ext cx="11303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567" name="直接箭头连接符 112"/>
          <p:cNvCxnSpPr>
            <a:cxnSpLocks noChangeShapeType="1"/>
          </p:cNvCxnSpPr>
          <p:nvPr/>
        </p:nvCxnSpPr>
        <p:spPr bwMode="auto">
          <a:xfrm>
            <a:off x="2478617" y="5041900"/>
            <a:ext cx="1024467" cy="9159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22568" name="Picture 121" descr="8100_96x17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639484" y="5732464"/>
            <a:ext cx="364067"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569" name="肘形连接符 139"/>
          <p:cNvCxnSpPr>
            <a:cxnSpLocks noChangeShapeType="1"/>
          </p:cNvCxnSpPr>
          <p:nvPr/>
        </p:nvCxnSpPr>
        <p:spPr bwMode="auto">
          <a:xfrm rot="10800000">
            <a:off x="6938434" y="5302250"/>
            <a:ext cx="1138767" cy="234950"/>
          </a:xfrm>
          <a:prstGeom prst="bent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22570" name="Picture 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12584" y="1916113"/>
            <a:ext cx="1151467"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文本框 75"/>
          <p:cNvSpPr txBox="1"/>
          <p:nvPr/>
        </p:nvSpPr>
        <p:spPr>
          <a:xfrm>
            <a:off x="3002049" y="132090"/>
            <a:ext cx="5191568" cy="523220"/>
          </a:xfrm>
          <a:prstGeom prst="rect">
            <a:avLst/>
          </a:prstGeom>
          <a:noFill/>
        </p:spPr>
        <p:txBody>
          <a:bodyPr wrap="square" rtlCol="0">
            <a:spAutoFit/>
          </a:bodyPr>
          <a:lstStyle>
            <a:defPPr>
              <a:defRPr lang="zh-CN"/>
            </a:defPPr>
            <a:lvl1pPr>
              <a:defRPr sz="2800" b="1">
                <a:solidFill>
                  <a:schemeClr val="bg1"/>
                </a:solidFill>
                <a:latin typeface="微软雅黑" panose="020B0503020204020204" pitchFamily="34" charset="-122"/>
                <a:ea typeface="微软雅黑" panose="020B0503020204020204" pitchFamily="34" charset="-122"/>
              </a:defRPr>
            </a:lvl1pPr>
          </a:lstStyle>
          <a:p>
            <a:r>
              <a:rPr lang="zh-CN" altLang="en-US" dirty="0"/>
              <a:t>来料检验 </a:t>
            </a:r>
            <a:r>
              <a:rPr lang="en-US" altLang="zh-CN" dirty="0"/>
              <a:t>/ IQC</a:t>
            </a:r>
            <a:endParaRPr lang="zh-CN" altLang="en-US" dirty="0"/>
          </a:p>
        </p:txBody>
      </p:sp>
      <p:pic>
        <p:nvPicPr>
          <p:cNvPr id="59" name="Picture 5"/>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487726" y="5746846"/>
            <a:ext cx="1500895" cy="818176"/>
          </a:xfrm>
          <a:prstGeom prst="rect">
            <a:avLst/>
          </a:prstGeom>
          <a:noFill/>
          <a:ln>
            <a:noFill/>
          </a:ln>
          <a:effectLst/>
          <a:extLst>
            <a:ext uri="{909E8E84-426E-40DD-AFC4-6F175D3DCCD1}">
              <a14:hiddenFill xmlns:a14="http://schemas.microsoft.com/office/drawing/2010/main">
                <a:solidFill>
                  <a:srgbClr val="FFCCCC"/>
                </a:solidFill>
              </a14:hiddenFill>
            </a:ext>
            <a:ext uri="{91240B29-F687-4F45-9708-019B960494DF}">
              <a14:hiddenLine xmlns:a14="http://schemas.microsoft.com/office/drawing/2010/main" w="9525" algn="ctr">
                <a:solidFill>
                  <a:srgbClr val="FF6600"/>
                </a:solidFill>
                <a:miter lim="800000"/>
                <a:headEnd/>
                <a:tailEnd/>
              </a14:hiddenLine>
            </a:ext>
            <a:ext uri="{AF507438-7753-43E0-B8FC-AC1667EBCBE1}">
              <a14:hiddenEffects xmlns:a14="http://schemas.microsoft.com/office/drawing/2010/main">
                <a:effectLst>
                  <a:outerShdw dist="17961" dir="2700000" algn="ctr" rotWithShape="0">
                    <a:srgbClr val="997A7A"/>
                  </a:outerShdw>
                </a:effectLst>
              </a14:hiddenEffects>
            </a:ext>
          </a:extLst>
        </p:spPr>
      </p:pic>
      <p:pic>
        <p:nvPicPr>
          <p:cNvPr id="2" name="IQC">
            <a:hlinkClick r:id="" action="ppaction://media"/>
            <a:extLst>
              <a:ext uri="{FF2B5EF4-FFF2-40B4-BE49-F238E27FC236}">
                <a16:creationId xmlns:a16="http://schemas.microsoft.com/office/drawing/2014/main" id="{5452479F-5DA3-4952-81E3-E009ECC8595B}"/>
              </a:ext>
            </a:extLst>
          </p:cNvPr>
          <p:cNvPicPr>
            <a:picLocks noChangeAspect="1"/>
          </p:cNvPicPr>
          <p:nvPr>
            <a:videoFile r:link="rId2"/>
            <p:extLst>
              <p:ext uri="{DAA4B4D4-6D71-4841-9C94-3DE7FCFB9230}">
                <p14:media xmlns:p14="http://schemas.microsoft.com/office/powerpoint/2010/main" r:embed="rId1"/>
              </p:ext>
            </p:extLst>
          </p:nvPr>
        </p:nvPicPr>
        <p:blipFill>
          <a:blip r:embed="rId22"/>
          <a:stretch>
            <a:fillRect/>
          </a:stretch>
        </p:blipFill>
        <p:spPr>
          <a:xfrm>
            <a:off x="5857902" y="315048"/>
            <a:ext cx="2018859" cy="1137487"/>
          </a:xfrm>
          <a:prstGeom prst="rect">
            <a:avLst/>
          </a:prstGeom>
        </p:spPr>
      </p:pic>
      <p:cxnSp>
        <p:nvCxnSpPr>
          <p:cNvPr id="60" name="肘形连接符 81">
            <a:extLst>
              <a:ext uri="{FF2B5EF4-FFF2-40B4-BE49-F238E27FC236}">
                <a16:creationId xmlns:a16="http://schemas.microsoft.com/office/drawing/2014/main" id="{64540C2D-2844-4278-BF2C-E2BEB6271058}"/>
              </a:ext>
            </a:extLst>
          </p:cNvPr>
          <p:cNvCxnSpPr>
            <a:cxnSpLocks noChangeShapeType="1"/>
            <a:stCxn id="97" idx="0"/>
            <a:endCxn id="2" idx="1"/>
          </p:cNvCxnSpPr>
          <p:nvPr/>
        </p:nvCxnSpPr>
        <p:spPr bwMode="auto">
          <a:xfrm rot="5400000" flipH="1" flipV="1">
            <a:off x="4580641" y="495977"/>
            <a:ext cx="889446" cy="1665076"/>
          </a:xfrm>
          <a:prstGeom prst="bentConnector2">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63" name="TextBox 156">
            <a:extLst>
              <a:ext uri="{FF2B5EF4-FFF2-40B4-BE49-F238E27FC236}">
                <a16:creationId xmlns:a16="http://schemas.microsoft.com/office/drawing/2014/main" id="{589882DB-CC3B-4EC9-9D19-404A3DDDD068}"/>
              </a:ext>
            </a:extLst>
          </p:cNvPr>
          <p:cNvSpPr txBox="1">
            <a:spLocks noChangeArrowheads="1"/>
          </p:cNvSpPr>
          <p:nvPr/>
        </p:nvSpPr>
        <p:spPr bwMode="auto">
          <a:xfrm>
            <a:off x="4306530" y="911943"/>
            <a:ext cx="1062567" cy="2762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r>
              <a:rPr lang="zh-CN" altLang="en-US" sz="1200" dirty="0">
                <a:solidFill>
                  <a:schemeClr val="bg1"/>
                </a:solidFill>
                <a:latin typeface="微软雅黑" pitchFamily="34" charset="-122"/>
                <a:ea typeface="微软雅黑" pitchFamily="34" charset="-122"/>
                <a:cs typeface="Arial" pitchFamily="34" charset="0"/>
              </a:rPr>
              <a:t>待检看板</a:t>
            </a:r>
          </a:p>
        </p:txBody>
      </p:sp>
      <p:sp>
        <p:nvSpPr>
          <p:cNvPr id="62" name="矩形 61">
            <a:extLst>
              <a:ext uri="{FF2B5EF4-FFF2-40B4-BE49-F238E27FC236}">
                <a16:creationId xmlns:a16="http://schemas.microsoft.com/office/drawing/2014/main" id="{81461BC3-3458-4615-A91A-3794051EE35E}"/>
              </a:ext>
            </a:extLst>
          </p:cNvPr>
          <p:cNvSpPr/>
          <p:nvPr/>
        </p:nvSpPr>
        <p:spPr>
          <a:xfrm>
            <a:off x="2436362" y="3800633"/>
            <a:ext cx="1701683" cy="584775"/>
          </a:xfrm>
          <a:prstGeom prst="rect">
            <a:avLst/>
          </a:prstGeom>
          <a:noFill/>
        </p:spPr>
        <p:txBody>
          <a:bodyPr wrap="none" lIns="91440" tIns="45720" rIns="91440" bIns="45720">
            <a:spAutoFit/>
          </a:bodyPr>
          <a:lstStyle/>
          <a:p>
            <a:pPr algn="ctr"/>
            <a:r>
              <a:rPr lang="en-US" altLang="zh-CN" sz="3200" b="1" cap="none" spc="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ProfitLES</a:t>
            </a:r>
            <a:endParaRPr lang="zh-CN" altLang="en-US" sz="32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64" name="矩形 63">
            <a:extLst>
              <a:ext uri="{FF2B5EF4-FFF2-40B4-BE49-F238E27FC236}">
                <a16:creationId xmlns:a16="http://schemas.microsoft.com/office/drawing/2014/main" id="{1FFA3A52-ABA0-4056-BD6F-2E8EE77252B2}"/>
              </a:ext>
            </a:extLst>
          </p:cNvPr>
          <p:cNvSpPr/>
          <p:nvPr/>
        </p:nvSpPr>
        <p:spPr>
          <a:xfrm>
            <a:off x="6247343" y="2692919"/>
            <a:ext cx="1701683" cy="584775"/>
          </a:xfrm>
          <a:prstGeom prst="rect">
            <a:avLst/>
          </a:prstGeom>
          <a:noFill/>
        </p:spPr>
        <p:txBody>
          <a:bodyPr wrap="none" lIns="91440" tIns="45720" rIns="91440" bIns="45720">
            <a:spAutoFit/>
          </a:bodyPr>
          <a:lstStyle/>
          <a:p>
            <a:pPr algn="ctr"/>
            <a:r>
              <a:rPr lang="en-US" altLang="zh-CN" sz="3200" b="1" cap="none" spc="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ProfitLES</a:t>
            </a:r>
            <a:endParaRPr lang="zh-CN" altLang="en-US" sz="32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65" name="矩形 64">
            <a:extLst>
              <a:ext uri="{FF2B5EF4-FFF2-40B4-BE49-F238E27FC236}">
                <a16:creationId xmlns:a16="http://schemas.microsoft.com/office/drawing/2014/main" id="{361912A9-DCDB-46C0-B7B5-B83019087178}"/>
              </a:ext>
            </a:extLst>
          </p:cNvPr>
          <p:cNvSpPr/>
          <p:nvPr/>
        </p:nvSpPr>
        <p:spPr>
          <a:xfrm>
            <a:off x="8276225" y="4099249"/>
            <a:ext cx="1701683" cy="584775"/>
          </a:xfrm>
          <a:prstGeom prst="rect">
            <a:avLst/>
          </a:prstGeom>
          <a:noFill/>
        </p:spPr>
        <p:txBody>
          <a:bodyPr wrap="none" lIns="91440" tIns="45720" rIns="91440" bIns="45720">
            <a:spAutoFit/>
          </a:bodyPr>
          <a:lstStyle/>
          <a:p>
            <a:pPr algn="ctr"/>
            <a:r>
              <a:rPr lang="en-US" altLang="zh-CN" sz="3200" b="1" cap="none" spc="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ProfitLES</a:t>
            </a:r>
            <a:endParaRPr lang="zh-CN" altLang="en-US" sz="32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val="13469734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 name="TextBox 1"/>
          <p:cNvSpPr txBox="1"/>
          <p:nvPr/>
        </p:nvSpPr>
        <p:spPr>
          <a:xfrm>
            <a:off x="3061171" y="124756"/>
            <a:ext cx="4781976" cy="523220"/>
          </a:xfrm>
          <a:prstGeom prst="rect">
            <a:avLst/>
          </a:prstGeom>
          <a:noFill/>
        </p:spPr>
        <p:txBody>
          <a:bodyPr wrap="square" rtlCol="0">
            <a:spAutoFit/>
          </a:bodyPr>
          <a:lstStyle>
            <a:defPPr>
              <a:defRPr lang="zh-CN"/>
            </a:defPPr>
            <a:lvl1pPr>
              <a:defRPr sz="2800" b="1">
                <a:solidFill>
                  <a:schemeClr val="bg1"/>
                </a:solidFill>
                <a:latin typeface="微软雅黑" panose="020B0503020204020204" pitchFamily="34" charset="-122"/>
                <a:ea typeface="微软雅黑" panose="020B0503020204020204" pitchFamily="34" charset="-122"/>
              </a:defRPr>
            </a:lvl1pPr>
          </a:lstStyle>
          <a:p>
            <a:r>
              <a:rPr lang="en-US" altLang="zh-CN" dirty="0" err="1"/>
              <a:t>支持多种上架</a:t>
            </a:r>
            <a:r>
              <a:rPr lang="zh-CN" altLang="en-US" dirty="0"/>
              <a:t>策略</a:t>
            </a:r>
            <a:endParaRPr lang="en-US" altLang="zh-CN" dirty="0"/>
          </a:p>
        </p:txBody>
      </p:sp>
      <p:pic>
        <p:nvPicPr>
          <p:cNvPr id="6" name="图片 5">
            <a:extLst>
              <a:ext uri="{FF2B5EF4-FFF2-40B4-BE49-F238E27FC236}">
                <a16:creationId xmlns:a16="http://schemas.microsoft.com/office/drawing/2014/main" id="{7E96D99E-A973-4EAF-BFF3-A0122FD04D42}"/>
              </a:ext>
            </a:extLst>
          </p:cNvPr>
          <p:cNvPicPr>
            <a:picLocks noChangeAspect="1"/>
          </p:cNvPicPr>
          <p:nvPr/>
        </p:nvPicPr>
        <p:blipFill>
          <a:blip r:embed="rId2"/>
          <a:stretch>
            <a:fillRect/>
          </a:stretch>
        </p:blipFill>
        <p:spPr>
          <a:xfrm>
            <a:off x="444174" y="865972"/>
            <a:ext cx="11059102" cy="5243014"/>
          </a:xfrm>
          <a:prstGeom prst="rect">
            <a:avLst/>
          </a:prstGeom>
        </p:spPr>
      </p:pic>
    </p:spTree>
    <p:extLst>
      <p:ext uri="{BB962C8B-B14F-4D97-AF65-F5344CB8AC3E}">
        <p14:creationId xmlns:p14="http://schemas.microsoft.com/office/powerpoint/2010/main" val="247228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6A9F3A5-E06F-4859-BDC8-7DDFE705D5FF}"/>
              </a:ext>
            </a:extLst>
          </p:cNvPr>
          <p:cNvPicPr>
            <a:picLocks noChangeAspect="1"/>
          </p:cNvPicPr>
          <p:nvPr/>
        </p:nvPicPr>
        <p:blipFill>
          <a:blip r:embed="rId3"/>
          <a:stretch>
            <a:fillRect/>
          </a:stretch>
        </p:blipFill>
        <p:spPr>
          <a:xfrm>
            <a:off x="72921" y="91150"/>
            <a:ext cx="11876037" cy="6675699"/>
          </a:xfrm>
          <a:prstGeom prst="rect">
            <a:avLst/>
          </a:prstGeom>
        </p:spPr>
      </p:pic>
    </p:spTree>
    <p:extLst>
      <p:ext uri="{BB962C8B-B14F-4D97-AF65-F5344CB8AC3E}">
        <p14:creationId xmlns:p14="http://schemas.microsoft.com/office/powerpoint/2010/main" val="244136687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 name="TextBox 1"/>
          <p:cNvSpPr txBox="1"/>
          <p:nvPr/>
        </p:nvSpPr>
        <p:spPr>
          <a:xfrm>
            <a:off x="3366478" y="130835"/>
            <a:ext cx="4388370" cy="523220"/>
          </a:xfrm>
          <a:prstGeom prst="rect">
            <a:avLst/>
          </a:prstGeom>
          <a:noFill/>
        </p:spPr>
        <p:txBody>
          <a:bodyPr wrap="square" rtlCol="0">
            <a:spAutoFit/>
          </a:bodyPr>
          <a:lstStyle>
            <a:defPPr>
              <a:defRPr lang="zh-CN"/>
            </a:defPPr>
            <a:lvl1pPr>
              <a:defRPr sz="2800" b="1">
                <a:solidFill>
                  <a:schemeClr val="bg1"/>
                </a:solidFill>
                <a:latin typeface="微软雅黑" panose="020B0503020204020204" pitchFamily="34" charset="-122"/>
                <a:ea typeface="微软雅黑" panose="020B0503020204020204" pitchFamily="34" charset="-122"/>
              </a:defRPr>
            </a:lvl1pPr>
          </a:lstStyle>
          <a:p>
            <a:r>
              <a:rPr lang="en-US" altLang="zh-CN" dirty="0" err="1"/>
              <a:t>支持快速拣配</a:t>
            </a:r>
            <a:endParaRPr lang="en-US" altLang="zh-CN" dirty="0"/>
          </a:p>
        </p:txBody>
      </p:sp>
      <p:pic>
        <p:nvPicPr>
          <p:cNvPr id="8" name="图片 7">
            <a:extLst>
              <a:ext uri="{FF2B5EF4-FFF2-40B4-BE49-F238E27FC236}">
                <a16:creationId xmlns:a16="http://schemas.microsoft.com/office/drawing/2014/main" id="{DDA6DF10-71F1-4023-86C8-6177819C0BD7}"/>
              </a:ext>
            </a:extLst>
          </p:cNvPr>
          <p:cNvPicPr>
            <a:picLocks noChangeAspect="1"/>
          </p:cNvPicPr>
          <p:nvPr/>
        </p:nvPicPr>
        <p:blipFill>
          <a:blip r:embed="rId2"/>
          <a:stretch>
            <a:fillRect/>
          </a:stretch>
        </p:blipFill>
        <p:spPr>
          <a:xfrm>
            <a:off x="241113" y="4130667"/>
            <a:ext cx="4722738" cy="2344997"/>
          </a:xfrm>
          <a:prstGeom prst="rect">
            <a:avLst/>
          </a:prstGeom>
        </p:spPr>
      </p:pic>
      <p:pic>
        <p:nvPicPr>
          <p:cNvPr id="7" name="图片 6">
            <a:extLst>
              <a:ext uri="{FF2B5EF4-FFF2-40B4-BE49-F238E27FC236}">
                <a16:creationId xmlns:a16="http://schemas.microsoft.com/office/drawing/2014/main" id="{711CA1CA-8F05-4811-9AB4-F6181F6059DC}"/>
              </a:ext>
            </a:extLst>
          </p:cNvPr>
          <p:cNvPicPr>
            <a:picLocks noChangeAspect="1"/>
          </p:cNvPicPr>
          <p:nvPr/>
        </p:nvPicPr>
        <p:blipFill>
          <a:blip r:embed="rId3"/>
          <a:stretch>
            <a:fillRect/>
          </a:stretch>
        </p:blipFill>
        <p:spPr>
          <a:xfrm>
            <a:off x="511454" y="1062965"/>
            <a:ext cx="10796952" cy="5072312"/>
          </a:xfrm>
          <a:prstGeom prst="rect">
            <a:avLst/>
          </a:prstGeom>
        </p:spPr>
      </p:pic>
    </p:spTree>
    <p:extLst>
      <p:ext uri="{BB962C8B-B14F-4D97-AF65-F5344CB8AC3E}">
        <p14:creationId xmlns:p14="http://schemas.microsoft.com/office/powerpoint/2010/main" val="679314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9" y="376237"/>
            <a:ext cx="5241501" cy="494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4154353" y="1423036"/>
            <a:ext cx="2158577" cy="646113"/>
          </a:xfrm>
          <a:prstGeom prst="rect">
            <a:avLst/>
          </a:prstGeom>
          <a:solidFill>
            <a:schemeClr val="accent2">
              <a:lumMod val="20000"/>
              <a:lumOff val="80000"/>
            </a:schemeClr>
          </a:solidFill>
        </p:spPr>
        <p:txBody>
          <a:bodyPr wrap="square">
            <a:spAutoFit/>
          </a:bodyPr>
          <a:lstStyle/>
          <a:p>
            <a:pPr algn="l" eaLnBrk="0" hangingPunct="0">
              <a:defRPr/>
            </a:pPr>
            <a:r>
              <a:rPr lang="en-US" altLang="zh-CN" dirty="0">
                <a:ea typeface="+mn-ea"/>
              </a:rPr>
              <a:t>1&gt; </a:t>
            </a:r>
            <a:r>
              <a:rPr lang="zh-CN" altLang="en-US" dirty="0">
                <a:ea typeface="+mn-ea"/>
              </a:rPr>
              <a:t>建议批次</a:t>
            </a:r>
            <a:endParaRPr lang="en-US" altLang="zh-CN" dirty="0">
              <a:ea typeface="+mn-ea"/>
            </a:endParaRPr>
          </a:p>
          <a:p>
            <a:pPr algn="l" eaLnBrk="0" hangingPunct="0">
              <a:defRPr/>
            </a:pPr>
            <a:r>
              <a:rPr lang="en-US" altLang="zh-CN" dirty="0">
                <a:ea typeface="+mn-ea"/>
              </a:rPr>
              <a:t>2 &gt; </a:t>
            </a:r>
            <a:r>
              <a:rPr lang="zh-CN" altLang="en-US" dirty="0">
                <a:ea typeface="+mn-ea"/>
              </a:rPr>
              <a:t>建议库位、储位</a:t>
            </a:r>
          </a:p>
        </p:txBody>
      </p:sp>
      <p:cxnSp>
        <p:nvCxnSpPr>
          <p:cNvPr id="14342" name="直接连接符 27"/>
          <p:cNvCxnSpPr>
            <a:cxnSpLocks noChangeShapeType="1"/>
          </p:cNvCxnSpPr>
          <p:nvPr/>
        </p:nvCxnSpPr>
        <p:spPr bwMode="auto">
          <a:xfrm flipV="1">
            <a:off x="2492771" y="1950086"/>
            <a:ext cx="2607733" cy="2187575"/>
          </a:xfrm>
          <a:prstGeom prst="line">
            <a:avLst/>
          </a:prstGeom>
          <a:noFill/>
          <a:ln w="9525" algn="ctr">
            <a:solidFill>
              <a:srgbClr val="FF6600"/>
            </a:solidFill>
            <a:round/>
            <a:headEnd/>
            <a:tailEnd/>
          </a:ln>
          <a:extLst>
            <a:ext uri="{909E8E84-426E-40DD-AFC4-6F175D3DCCD1}">
              <a14:hiddenFill xmlns:a14="http://schemas.microsoft.com/office/drawing/2010/main">
                <a:noFill/>
              </a14:hiddenFill>
            </a:ext>
          </a:extLst>
        </p:spPr>
      </p:cxnSp>
      <p:cxnSp>
        <p:nvCxnSpPr>
          <p:cNvPr id="14343" name="直接连接符 25"/>
          <p:cNvCxnSpPr>
            <a:cxnSpLocks noChangeShapeType="1"/>
          </p:cNvCxnSpPr>
          <p:nvPr/>
        </p:nvCxnSpPr>
        <p:spPr bwMode="auto">
          <a:xfrm flipV="1">
            <a:off x="3180688" y="1950085"/>
            <a:ext cx="1919817" cy="1836738"/>
          </a:xfrm>
          <a:prstGeom prst="line">
            <a:avLst/>
          </a:prstGeom>
          <a:noFill/>
          <a:ln w="9525" algn="ctr">
            <a:solidFill>
              <a:srgbClr val="FF6600"/>
            </a:solidFill>
            <a:round/>
            <a:headEnd/>
            <a:tailEnd/>
          </a:ln>
          <a:extLst>
            <a:ext uri="{909E8E84-426E-40DD-AFC4-6F175D3DCCD1}">
              <a14:hiddenFill xmlns:a14="http://schemas.microsoft.com/office/drawing/2010/main">
                <a:noFill/>
              </a14:hiddenFill>
            </a:ext>
          </a:extLst>
        </p:spPr>
      </p:cxnSp>
      <p:sp>
        <p:nvSpPr>
          <p:cNvPr id="2" name="TextBox 1"/>
          <p:cNvSpPr txBox="1"/>
          <p:nvPr/>
        </p:nvSpPr>
        <p:spPr>
          <a:xfrm>
            <a:off x="60721" y="2816860"/>
            <a:ext cx="1344084" cy="368300"/>
          </a:xfrm>
          <a:prstGeom prst="rect">
            <a:avLst/>
          </a:prstGeom>
          <a:solidFill>
            <a:schemeClr val="accent2">
              <a:lumMod val="20000"/>
              <a:lumOff val="80000"/>
            </a:schemeClr>
          </a:solidFill>
        </p:spPr>
        <p:txBody>
          <a:bodyPr>
            <a:spAutoFit/>
          </a:bodyPr>
          <a:lstStyle>
            <a:defPPr>
              <a:defRPr lang="en-US"/>
            </a:defPPr>
            <a:lvl1pPr eaLnBrk="0" hangingPunct="0">
              <a:defRPr>
                <a:ea typeface="+mn-ea"/>
              </a:defRPr>
            </a:lvl1pPr>
          </a:lstStyle>
          <a:p>
            <a:pPr>
              <a:defRPr/>
            </a:pPr>
            <a:r>
              <a:rPr lang="zh-CN" altLang="en-US" dirty="0"/>
              <a:t>总需求</a:t>
            </a:r>
          </a:p>
        </p:txBody>
      </p:sp>
      <p:cxnSp>
        <p:nvCxnSpPr>
          <p:cNvPr id="9" name="直接连接符 27"/>
          <p:cNvCxnSpPr>
            <a:cxnSpLocks noChangeShapeType="1"/>
          </p:cNvCxnSpPr>
          <p:nvPr/>
        </p:nvCxnSpPr>
        <p:spPr bwMode="auto">
          <a:xfrm flipH="1" flipV="1">
            <a:off x="785256" y="3185160"/>
            <a:ext cx="1102784" cy="374650"/>
          </a:xfrm>
          <a:prstGeom prst="line">
            <a:avLst/>
          </a:prstGeom>
          <a:noFill/>
          <a:ln w="9525" algn="ctr">
            <a:solidFill>
              <a:srgbClr val="FF6600"/>
            </a:solidFill>
            <a:round/>
            <a:headEnd/>
            <a:tailEnd/>
          </a:ln>
          <a:extLst>
            <a:ext uri="{909E8E84-426E-40DD-AFC4-6F175D3DCCD1}">
              <a14:hiddenFill xmlns:a14="http://schemas.microsoft.com/office/drawing/2010/main">
                <a:noFill/>
              </a14:hiddenFill>
            </a:ext>
          </a:extLst>
        </p:spPr>
      </p:cxnSp>
      <p:cxnSp>
        <p:nvCxnSpPr>
          <p:cNvPr id="13" name="直接连接符 25"/>
          <p:cNvCxnSpPr>
            <a:cxnSpLocks noChangeShapeType="1"/>
          </p:cNvCxnSpPr>
          <p:nvPr/>
        </p:nvCxnSpPr>
        <p:spPr bwMode="auto">
          <a:xfrm flipV="1">
            <a:off x="2759471" y="1950086"/>
            <a:ext cx="2341033" cy="1730375"/>
          </a:xfrm>
          <a:prstGeom prst="line">
            <a:avLst/>
          </a:prstGeom>
          <a:noFill/>
          <a:ln w="9525" algn="ctr">
            <a:solidFill>
              <a:srgbClr val="FF6600"/>
            </a:solidFill>
            <a:round/>
            <a:headEnd/>
            <a:tailEnd/>
          </a:ln>
          <a:extLst>
            <a:ext uri="{909E8E84-426E-40DD-AFC4-6F175D3DCCD1}">
              <a14:hiddenFill xmlns:a14="http://schemas.microsoft.com/office/drawing/2010/main">
                <a:noFill/>
              </a14:hiddenFill>
            </a:ext>
          </a:extLst>
        </p:spPr>
      </p:cxnSp>
      <p:sp>
        <p:nvSpPr>
          <p:cNvPr id="16" name="TextBox 15"/>
          <p:cNvSpPr txBox="1"/>
          <p:nvPr/>
        </p:nvSpPr>
        <p:spPr>
          <a:xfrm>
            <a:off x="4319454" y="2734310"/>
            <a:ext cx="1617133" cy="369888"/>
          </a:xfrm>
          <a:prstGeom prst="rect">
            <a:avLst/>
          </a:prstGeom>
          <a:solidFill>
            <a:schemeClr val="accent2">
              <a:lumMod val="20000"/>
              <a:lumOff val="80000"/>
            </a:schemeClr>
          </a:solidFill>
        </p:spPr>
        <p:txBody>
          <a:bodyPr>
            <a:spAutoFit/>
          </a:bodyPr>
          <a:lstStyle>
            <a:defPPr>
              <a:defRPr lang="en-US"/>
            </a:defPPr>
            <a:lvl1pPr eaLnBrk="0" hangingPunct="0">
              <a:defRPr>
                <a:ea typeface="+mn-ea"/>
              </a:defRPr>
            </a:lvl1pPr>
          </a:lstStyle>
          <a:p>
            <a:pPr>
              <a:defRPr/>
            </a:pPr>
            <a:r>
              <a:rPr lang="zh-CN" altLang="en-US" dirty="0"/>
              <a:t>实拣清单</a:t>
            </a:r>
          </a:p>
        </p:txBody>
      </p:sp>
      <p:cxnSp>
        <p:nvCxnSpPr>
          <p:cNvPr id="17" name="直接连接符 27"/>
          <p:cNvCxnSpPr>
            <a:cxnSpLocks noChangeShapeType="1"/>
          </p:cNvCxnSpPr>
          <p:nvPr/>
        </p:nvCxnSpPr>
        <p:spPr bwMode="auto">
          <a:xfrm flipH="1">
            <a:off x="3542637" y="3093085"/>
            <a:ext cx="1498600" cy="558800"/>
          </a:xfrm>
          <a:prstGeom prst="line">
            <a:avLst/>
          </a:prstGeom>
          <a:noFill/>
          <a:ln w="9525" algn="ctr">
            <a:solidFill>
              <a:srgbClr val="FF6600"/>
            </a:solidFill>
            <a:round/>
            <a:headEnd/>
            <a:tailEnd/>
          </a:ln>
          <a:extLst>
            <a:ext uri="{909E8E84-426E-40DD-AFC4-6F175D3DCCD1}">
              <a14:hiddenFill xmlns:a14="http://schemas.microsoft.com/office/drawing/2010/main">
                <a:noFill/>
              </a14:hiddenFill>
            </a:ext>
          </a:extLst>
        </p:spPr>
      </p:cxnSp>
      <p:pic>
        <p:nvPicPr>
          <p:cNvPr id="14344" name="Picture 8"/>
          <p:cNvPicPr>
            <a:picLocks noChangeAspect="1" noChangeArrowheads="1"/>
          </p:cNvPicPr>
          <p:nvPr/>
        </p:nvPicPr>
        <p:blipFill>
          <a:blip r:embed="rId3"/>
          <a:srcRect/>
          <a:stretch>
            <a:fillRect/>
          </a:stretch>
        </p:blipFill>
        <p:spPr bwMode="auto">
          <a:xfrm>
            <a:off x="1130301" y="4869180"/>
            <a:ext cx="4821767" cy="174402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0" y="1418908"/>
            <a:ext cx="1770170" cy="369332"/>
          </a:xfrm>
          <a:prstGeom prst="rect">
            <a:avLst/>
          </a:prstGeom>
          <a:solidFill>
            <a:schemeClr val="accent2">
              <a:lumMod val="20000"/>
              <a:lumOff val="80000"/>
            </a:schemeClr>
          </a:solidFill>
        </p:spPr>
        <p:txBody>
          <a:bodyPr wrap="square">
            <a:spAutoFit/>
          </a:bodyPr>
          <a:lstStyle>
            <a:defPPr>
              <a:defRPr lang="en-US"/>
            </a:defPPr>
            <a:lvl1pPr eaLnBrk="0" hangingPunct="0">
              <a:defRPr>
                <a:ea typeface="+mn-ea"/>
              </a:defRPr>
            </a:lvl1pPr>
          </a:lstStyle>
          <a:p>
            <a:pPr>
              <a:defRPr/>
            </a:pPr>
            <a:r>
              <a:rPr lang="zh-CN" altLang="en-US" dirty="0"/>
              <a:t>扫描</a:t>
            </a:r>
            <a:r>
              <a:rPr lang="en-US" altLang="zh-CN" dirty="0"/>
              <a:t>/</a:t>
            </a:r>
            <a:r>
              <a:rPr lang="zh-CN" altLang="en-US" dirty="0"/>
              <a:t>选中单据</a:t>
            </a:r>
          </a:p>
        </p:txBody>
      </p:sp>
      <p:sp>
        <p:nvSpPr>
          <p:cNvPr id="15" name="标题 1"/>
          <p:cNvSpPr txBox="1">
            <a:spLocks/>
          </p:cNvSpPr>
          <p:nvPr/>
        </p:nvSpPr>
        <p:spPr>
          <a:xfrm>
            <a:off x="3520439" y="181775"/>
            <a:ext cx="7166611" cy="523220"/>
          </a:xfrm>
          <a:prstGeom prst="rect">
            <a:avLst/>
          </a:prstGeom>
          <a:noFill/>
        </p:spPr>
        <p:txBody>
          <a:bodyPr wrap="square" rtlCol="0">
            <a:spAutoFit/>
          </a:bodyPr>
          <a:lstStyle>
            <a:defPPr>
              <a:defRPr lang="zh-CN"/>
            </a:defPPr>
            <a:lvl1pPr>
              <a:defRPr sz="2800" b="1">
                <a:solidFill>
                  <a:schemeClr val="bg1"/>
                </a:solidFill>
                <a:latin typeface="微软雅黑" panose="020B0503020204020204" pitchFamily="34" charset="-122"/>
                <a:ea typeface="微软雅黑" panose="020B0503020204020204" pitchFamily="34" charset="-122"/>
              </a:defRPr>
            </a:lvl1pPr>
          </a:lstStyle>
          <a:p>
            <a:r>
              <a:rPr kumimoji="1" lang="zh-CN" altLang="en-US" dirty="0"/>
              <a:t>数字化物流：分拣策略 </a:t>
            </a:r>
            <a:r>
              <a:rPr kumimoji="1" lang="en-US" altLang="zh-CN" dirty="0"/>
              <a:t>- </a:t>
            </a:r>
            <a:r>
              <a:rPr kumimoji="1" lang="zh-CN" altLang="en-US" dirty="0"/>
              <a:t>先进先出管理 </a:t>
            </a:r>
            <a:endParaRPr lang="en-US" altLang="zh-CN" dirty="0"/>
          </a:p>
        </p:txBody>
      </p:sp>
      <p:cxnSp>
        <p:nvCxnSpPr>
          <p:cNvPr id="19" name="直接连接符 27"/>
          <p:cNvCxnSpPr>
            <a:cxnSpLocks noChangeShapeType="1"/>
          </p:cNvCxnSpPr>
          <p:nvPr/>
        </p:nvCxnSpPr>
        <p:spPr bwMode="auto">
          <a:xfrm flipH="1" flipV="1">
            <a:off x="1097037" y="1759586"/>
            <a:ext cx="729833" cy="190500"/>
          </a:xfrm>
          <a:prstGeom prst="line">
            <a:avLst/>
          </a:prstGeom>
          <a:noFill/>
          <a:ln w="9525" algn="ctr">
            <a:solidFill>
              <a:srgbClr val="FF6600"/>
            </a:solidFill>
            <a:round/>
            <a:headEnd/>
            <a:tailEnd/>
          </a:ln>
          <a:extLst>
            <a:ext uri="{909E8E84-426E-40DD-AFC4-6F175D3DCCD1}">
              <a14:hiddenFill xmlns:a14="http://schemas.microsoft.com/office/drawing/2010/main">
                <a:noFill/>
              </a14:hiddenFill>
            </a:ext>
          </a:extLst>
        </p:spPr>
      </p:cxn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1789" y="1137285"/>
            <a:ext cx="485775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1789" y="3813176"/>
            <a:ext cx="4857750"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a:extLst>
              <a:ext uri="{FF2B5EF4-FFF2-40B4-BE49-F238E27FC236}">
                <a16:creationId xmlns:a16="http://schemas.microsoft.com/office/drawing/2014/main" id="{85460E0F-88BD-4C28-8F01-FC388411942A}"/>
              </a:ext>
            </a:extLst>
          </p:cNvPr>
          <p:cNvSpPr/>
          <p:nvPr/>
        </p:nvSpPr>
        <p:spPr>
          <a:xfrm>
            <a:off x="1616959" y="4244351"/>
            <a:ext cx="2537394" cy="523220"/>
          </a:xfrm>
          <a:prstGeom prst="rect">
            <a:avLst/>
          </a:prstGeom>
          <a:noFill/>
        </p:spPr>
        <p:txBody>
          <a:bodyPr wrap="square" lIns="91440" tIns="45720" rIns="91440" bIns="45720">
            <a:spAutoFit/>
          </a:bodyPr>
          <a:lstStyle/>
          <a:p>
            <a:pPr algn="ctr"/>
            <a:r>
              <a:rPr lang="zh-CN" alt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博穗</a:t>
            </a:r>
            <a:r>
              <a:rPr lang="en-US" altLang="zh-CN" sz="2800" b="1" cap="none" spc="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ProLES</a:t>
            </a:r>
            <a:endParaRPr lang="zh-CN" altLang="en-US" sz="2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val="339688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0-#ppt_h/2"/>
                                          </p:val>
                                        </p:tav>
                                        <p:tav tm="100000">
                                          <p:val>
                                            <p:strVal val="#ppt_y"/>
                                          </p:val>
                                        </p:tav>
                                      </p:tavLst>
                                    </p:anim>
                                  </p:childTnLst>
                                </p:cTn>
                              </p:par>
                              <p:par>
                                <p:cTn id="19" presetID="2" presetClass="entr" presetSubtype="9"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342"/>
                                        </p:tgtEl>
                                        <p:attrNameLst>
                                          <p:attrName>style.visibility</p:attrName>
                                        </p:attrNameLst>
                                      </p:cBhvr>
                                      <p:to>
                                        <p:strVal val="visible"/>
                                      </p:to>
                                    </p:set>
                                    <p:animEffect transition="in" filter="barn(inVertical)">
                                      <p:cBhvr>
                                        <p:cTn id="33" dur="500"/>
                                        <p:tgtEl>
                                          <p:spTgt spid="14342"/>
                                        </p:tgtEl>
                                      </p:cBhvr>
                                    </p:animEffect>
                                  </p:childTnLst>
                                </p:cTn>
                              </p:par>
                              <p:par>
                                <p:cTn id="34" presetID="16" presetClass="entr" presetSubtype="21" fill="hold" nodeType="withEffect">
                                  <p:stCondLst>
                                    <p:cond delay="0"/>
                                  </p:stCondLst>
                                  <p:childTnLst>
                                    <p:set>
                                      <p:cBhvr>
                                        <p:cTn id="35" dur="1" fill="hold">
                                          <p:stCondLst>
                                            <p:cond delay="0"/>
                                          </p:stCondLst>
                                        </p:cTn>
                                        <p:tgtEl>
                                          <p:spTgt spid="14343"/>
                                        </p:tgtEl>
                                        <p:attrNameLst>
                                          <p:attrName>style.visibility</p:attrName>
                                        </p:attrNameLst>
                                      </p:cBhvr>
                                      <p:to>
                                        <p:strVal val="visible"/>
                                      </p:to>
                                    </p:set>
                                    <p:animEffect transition="in" filter="barn(inVertical)">
                                      <p:cBhvr>
                                        <p:cTn id="36" dur="500"/>
                                        <p:tgtEl>
                                          <p:spTgt spid="1434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4344"/>
                                        </p:tgtEl>
                                        <p:attrNameLst>
                                          <p:attrName>style.visibility</p:attrName>
                                        </p:attrNameLst>
                                      </p:cBhvr>
                                      <p:to>
                                        <p:strVal val="visible"/>
                                      </p:to>
                                    </p:set>
                                    <p:anim calcmode="lin" valueType="num">
                                      <p:cBhvr additive="base">
                                        <p:cTn id="53" dur="500" fill="hold"/>
                                        <p:tgtEl>
                                          <p:spTgt spid="14344"/>
                                        </p:tgtEl>
                                        <p:attrNameLst>
                                          <p:attrName>ppt_x</p:attrName>
                                        </p:attrNameLst>
                                      </p:cBhvr>
                                      <p:tavLst>
                                        <p:tav tm="0">
                                          <p:val>
                                            <p:strVal val="#ppt_x"/>
                                          </p:val>
                                        </p:tav>
                                        <p:tav tm="100000">
                                          <p:val>
                                            <p:strVal val="#ppt_x"/>
                                          </p:val>
                                        </p:tav>
                                      </p:tavLst>
                                    </p:anim>
                                    <p:anim calcmode="lin" valueType="num">
                                      <p:cBhvr additive="base">
                                        <p:cTn id="54" dur="500" fill="hold"/>
                                        <p:tgtEl>
                                          <p:spTgt spid="143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P spid="16"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6"/>
          <p:cNvSpPr txBox="1"/>
          <p:nvPr/>
        </p:nvSpPr>
        <p:spPr>
          <a:xfrm>
            <a:off x="3081338" y="158750"/>
            <a:ext cx="6818312" cy="522288"/>
          </a:xfrm>
          <a:prstGeom prst="rect">
            <a:avLst/>
          </a:prstGeom>
          <a:noFill/>
          <a:ln w="9525">
            <a:noFill/>
          </a:ln>
        </p:spPr>
        <p:txBody>
          <a:bodyPr wrap="square" anchor="t">
            <a:spAutoFit/>
          </a:bodyPr>
          <a:lstStyle/>
          <a:p>
            <a:pPr marL="179705" lvl="1" indent="-179705"/>
            <a:r>
              <a:rPr lang="zh-CN" altLang="en-US" sz="2800" b="1" dirty="0">
                <a:solidFill>
                  <a:schemeClr val="bg1"/>
                </a:solidFill>
                <a:latin typeface="Times New Roman" panose="02020603050405020304" pitchFamily="18" charset="0"/>
                <a:ea typeface="微软雅黑" panose="020B0503020204020204" pitchFamily="34" charset="-122"/>
              </a:rPr>
              <a:t>数字化物流：销售发运作业流程</a:t>
            </a:r>
          </a:p>
        </p:txBody>
      </p:sp>
      <p:pic>
        <p:nvPicPr>
          <p:cNvPr id="6" name="图片 5">
            <a:extLst>
              <a:ext uri="{FF2B5EF4-FFF2-40B4-BE49-F238E27FC236}">
                <a16:creationId xmlns:a16="http://schemas.microsoft.com/office/drawing/2014/main" id="{A3E7818B-820C-42AE-BC48-E3BA0A4D35F6}"/>
              </a:ext>
            </a:extLst>
          </p:cNvPr>
          <p:cNvPicPr>
            <a:picLocks noChangeAspect="1"/>
          </p:cNvPicPr>
          <p:nvPr/>
        </p:nvPicPr>
        <p:blipFill>
          <a:blip r:embed="rId2"/>
          <a:stretch>
            <a:fillRect/>
          </a:stretch>
        </p:blipFill>
        <p:spPr>
          <a:xfrm>
            <a:off x="151885" y="867585"/>
            <a:ext cx="11888230" cy="5633192"/>
          </a:xfrm>
          <a:prstGeom prst="rect">
            <a:avLst/>
          </a:prstGeom>
        </p:spPr>
      </p:pic>
    </p:spTree>
    <p:extLst>
      <p:ext uri="{BB962C8B-B14F-4D97-AF65-F5344CB8AC3E}">
        <p14:creationId xmlns:p14="http://schemas.microsoft.com/office/powerpoint/2010/main" val="1818164089"/>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p:cNvSpPr txBox="1"/>
          <p:nvPr/>
        </p:nvSpPr>
        <p:spPr>
          <a:xfrm>
            <a:off x="3249123" y="218362"/>
            <a:ext cx="4125712" cy="523220"/>
          </a:xfrm>
          <a:prstGeom prst="rect">
            <a:avLst/>
          </a:prstGeom>
          <a:noFill/>
        </p:spPr>
        <p:txBody>
          <a:bodyPr wrap="square" rtlCol="0">
            <a:spAutoFit/>
          </a:bodyPr>
          <a:lstStyle>
            <a:defPPr>
              <a:defRPr lang="zh-CN"/>
            </a:defPPr>
            <a:lvl1pPr>
              <a:defRPr sz="2800" b="1">
                <a:solidFill>
                  <a:schemeClr val="bg1"/>
                </a:solidFill>
                <a:latin typeface="微软雅黑" panose="020B0503020204020204" pitchFamily="34" charset="-122"/>
                <a:ea typeface="微软雅黑" panose="020B0503020204020204" pitchFamily="34" charset="-122"/>
              </a:defRPr>
            </a:lvl1pPr>
          </a:lstStyle>
          <a:p>
            <a:r>
              <a:rPr lang="zh-CN" altLang="en-US" dirty="0"/>
              <a:t>数字化系统 </a:t>
            </a:r>
            <a:r>
              <a:rPr lang="en-US" altLang="zh-CN" dirty="0" err="1"/>
              <a:t>ProLES</a:t>
            </a:r>
            <a:r>
              <a:rPr lang="en-US" altLang="zh-CN" dirty="0"/>
              <a:t> </a:t>
            </a:r>
            <a:r>
              <a:rPr lang="zh-CN" altLang="en-US" dirty="0"/>
              <a:t>平台</a:t>
            </a:r>
            <a:endParaRPr lang="en-US" altLang="zh-CN" dirty="0"/>
          </a:p>
        </p:txBody>
      </p:sp>
      <p:pic>
        <p:nvPicPr>
          <p:cNvPr id="4" name="图片 3">
            <a:extLst>
              <a:ext uri="{FF2B5EF4-FFF2-40B4-BE49-F238E27FC236}">
                <a16:creationId xmlns:a16="http://schemas.microsoft.com/office/drawing/2014/main" id="{AB533284-E54A-46CA-A5D6-40CC5FFECC2B}"/>
              </a:ext>
            </a:extLst>
          </p:cNvPr>
          <p:cNvPicPr>
            <a:picLocks noChangeAspect="1"/>
          </p:cNvPicPr>
          <p:nvPr/>
        </p:nvPicPr>
        <p:blipFill>
          <a:blip r:embed="rId2"/>
          <a:stretch>
            <a:fillRect/>
          </a:stretch>
        </p:blipFill>
        <p:spPr>
          <a:xfrm>
            <a:off x="494948" y="979417"/>
            <a:ext cx="4975503" cy="2387046"/>
          </a:xfrm>
          <a:prstGeom prst="rect">
            <a:avLst/>
          </a:prstGeom>
        </p:spPr>
      </p:pic>
      <p:pic>
        <p:nvPicPr>
          <p:cNvPr id="12" name="图片 11">
            <a:extLst>
              <a:ext uri="{FF2B5EF4-FFF2-40B4-BE49-F238E27FC236}">
                <a16:creationId xmlns:a16="http://schemas.microsoft.com/office/drawing/2014/main" id="{AB91C5D4-BBE8-4090-9448-449DF365C2C8}"/>
              </a:ext>
            </a:extLst>
          </p:cNvPr>
          <p:cNvPicPr>
            <a:picLocks noChangeAspect="1"/>
          </p:cNvPicPr>
          <p:nvPr/>
        </p:nvPicPr>
        <p:blipFill>
          <a:blip r:embed="rId3"/>
          <a:stretch>
            <a:fillRect/>
          </a:stretch>
        </p:blipFill>
        <p:spPr>
          <a:xfrm>
            <a:off x="6217174" y="922197"/>
            <a:ext cx="5319152" cy="2501487"/>
          </a:xfrm>
          <a:prstGeom prst="rect">
            <a:avLst/>
          </a:prstGeom>
        </p:spPr>
      </p:pic>
      <p:pic>
        <p:nvPicPr>
          <p:cNvPr id="10" name="图片 9">
            <a:extLst>
              <a:ext uri="{FF2B5EF4-FFF2-40B4-BE49-F238E27FC236}">
                <a16:creationId xmlns:a16="http://schemas.microsoft.com/office/drawing/2014/main" id="{4F65BB3A-6B9D-43CD-A341-62F0CA34A903}"/>
              </a:ext>
            </a:extLst>
          </p:cNvPr>
          <p:cNvPicPr>
            <a:picLocks noChangeAspect="1"/>
          </p:cNvPicPr>
          <p:nvPr/>
        </p:nvPicPr>
        <p:blipFill>
          <a:blip r:embed="rId4"/>
          <a:stretch>
            <a:fillRect/>
          </a:stretch>
        </p:blipFill>
        <p:spPr>
          <a:xfrm>
            <a:off x="425080" y="3684181"/>
            <a:ext cx="5093217" cy="2770871"/>
          </a:xfrm>
          <a:prstGeom prst="rect">
            <a:avLst/>
          </a:prstGeom>
        </p:spPr>
      </p:pic>
      <p:pic>
        <p:nvPicPr>
          <p:cNvPr id="14" name="图片 13">
            <a:extLst>
              <a:ext uri="{FF2B5EF4-FFF2-40B4-BE49-F238E27FC236}">
                <a16:creationId xmlns:a16="http://schemas.microsoft.com/office/drawing/2014/main" id="{0A64C740-22F8-4540-9B96-C0DB38D10C29}"/>
              </a:ext>
            </a:extLst>
          </p:cNvPr>
          <p:cNvPicPr>
            <a:picLocks noChangeAspect="1"/>
          </p:cNvPicPr>
          <p:nvPr/>
        </p:nvPicPr>
        <p:blipFill>
          <a:blip r:embed="rId5"/>
          <a:stretch>
            <a:fillRect/>
          </a:stretch>
        </p:blipFill>
        <p:spPr>
          <a:xfrm>
            <a:off x="6217174" y="3604299"/>
            <a:ext cx="5319152" cy="2892194"/>
          </a:xfrm>
          <a:prstGeom prst="rect">
            <a:avLst/>
          </a:prstGeom>
        </p:spPr>
      </p:pic>
    </p:spTree>
    <p:extLst>
      <p:ext uri="{BB962C8B-B14F-4D97-AF65-F5344CB8AC3E}">
        <p14:creationId xmlns:p14="http://schemas.microsoft.com/office/powerpoint/2010/main" val="2659171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p:cNvSpPr txBox="1"/>
          <p:nvPr/>
        </p:nvSpPr>
        <p:spPr>
          <a:xfrm>
            <a:off x="3249123" y="218362"/>
            <a:ext cx="4125712" cy="523220"/>
          </a:xfrm>
          <a:prstGeom prst="rect">
            <a:avLst/>
          </a:prstGeom>
          <a:noFill/>
        </p:spPr>
        <p:txBody>
          <a:bodyPr wrap="square" rtlCol="0">
            <a:spAutoFit/>
          </a:bodyPr>
          <a:lstStyle>
            <a:defPPr>
              <a:defRPr lang="zh-CN"/>
            </a:defPPr>
            <a:lvl1pPr>
              <a:defRPr sz="2800" b="1">
                <a:solidFill>
                  <a:schemeClr val="bg1"/>
                </a:solidFill>
                <a:latin typeface="微软雅黑" panose="020B0503020204020204" pitchFamily="34" charset="-122"/>
                <a:ea typeface="微软雅黑" panose="020B0503020204020204" pitchFamily="34" charset="-122"/>
              </a:defRPr>
            </a:lvl1pPr>
          </a:lstStyle>
          <a:p>
            <a:r>
              <a:rPr lang="en-US" altLang="zh-CN" dirty="0" err="1"/>
              <a:t>支持可视化</a:t>
            </a:r>
            <a:r>
              <a:rPr lang="en-US" altLang="zh-CN" dirty="0"/>
              <a:t>/</a:t>
            </a:r>
            <a:r>
              <a:rPr lang="zh-CN" altLang="en-US" dirty="0"/>
              <a:t>监控看板</a:t>
            </a:r>
            <a:endParaRPr lang="en-US" altLang="zh-CN" dirty="0"/>
          </a:p>
        </p:txBody>
      </p:sp>
      <p:pic>
        <p:nvPicPr>
          <p:cNvPr id="6" name="图片 5">
            <a:extLst>
              <a:ext uri="{FF2B5EF4-FFF2-40B4-BE49-F238E27FC236}">
                <a16:creationId xmlns:a16="http://schemas.microsoft.com/office/drawing/2014/main" id="{D879EDDF-A477-483D-BAD0-BDF5AD702082}"/>
              </a:ext>
            </a:extLst>
          </p:cNvPr>
          <p:cNvPicPr>
            <a:picLocks noChangeAspect="1"/>
          </p:cNvPicPr>
          <p:nvPr/>
        </p:nvPicPr>
        <p:blipFill>
          <a:blip r:embed="rId2"/>
          <a:stretch>
            <a:fillRect/>
          </a:stretch>
        </p:blipFill>
        <p:spPr>
          <a:xfrm>
            <a:off x="202842" y="955220"/>
            <a:ext cx="5290922" cy="2751253"/>
          </a:xfrm>
          <a:prstGeom prst="rect">
            <a:avLst/>
          </a:prstGeom>
        </p:spPr>
      </p:pic>
      <p:pic>
        <p:nvPicPr>
          <p:cNvPr id="4" name="图片 3">
            <a:extLst>
              <a:ext uri="{FF2B5EF4-FFF2-40B4-BE49-F238E27FC236}">
                <a16:creationId xmlns:a16="http://schemas.microsoft.com/office/drawing/2014/main" id="{2F4B8683-FBF9-4B70-9742-A43910AC4B55}"/>
              </a:ext>
            </a:extLst>
          </p:cNvPr>
          <p:cNvPicPr>
            <a:picLocks noChangeAspect="1"/>
          </p:cNvPicPr>
          <p:nvPr/>
        </p:nvPicPr>
        <p:blipFill>
          <a:blip r:embed="rId3"/>
          <a:stretch>
            <a:fillRect/>
          </a:stretch>
        </p:blipFill>
        <p:spPr>
          <a:xfrm>
            <a:off x="5916230" y="3971261"/>
            <a:ext cx="6166575" cy="2886740"/>
          </a:xfrm>
          <a:prstGeom prst="rect">
            <a:avLst/>
          </a:prstGeom>
        </p:spPr>
      </p:pic>
      <p:pic>
        <p:nvPicPr>
          <p:cNvPr id="9" name="图片 8">
            <a:extLst>
              <a:ext uri="{FF2B5EF4-FFF2-40B4-BE49-F238E27FC236}">
                <a16:creationId xmlns:a16="http://schemas.microsoft.com/office/drawing/2014/main" id="{94F537B2-208E-4F3D-8E00-C690093C758E}"/>
              </a:ext>
            </a:extLst>
          </p:cNvPr>
          <p:cNvPicPr>
            <a:picLocks noChangeAspect="1"/>
          </p:cNvPicPr>
          <p:nvPr/>
        </p:nvPicPr>
        <p:blipFill>
          <a:blip r:embed="rId4"/>
          <a:stretch>
            <a:fillRect/>
          </a:stretch>
        </p:blipFill>
        <p:spPr>
          <a:xfrm>
            <a:off x="109196" y="3920112"/>
            <a:ext cx="5478214" cy="2937888"/>
          </a:xfrm>
          <a:prstGeom prst="rect">
            <a:avLst/>
          </a:prstGeom>
        </p:spPr>
      </p:pic>
      <p:pic>
        <p:nvPicPr>
          <p:cNvPr id="3" name="图片 2">
            <a:extLst>
              <a:ext uri="{FF2B5EF4-FFF2-40B4-BE49-F238E27FC236}">
                <a16:creationId xmlns:a16="http://schemas.microsoft.com/office/drawing/2014/main" id="{444D3E90-ADDA-4CD5-BB9D-DD01D65671B6}"/>
              </a:ext>
            </a:extLst>
          </p:cNvPr>
          <p:cNvPicPr>
            <a:picLocks noChangeAspect="1"/>
          </p:cNvPicPr>
          <p:nvPr/>
        </p:nvPicPr>
        <p:blipFill>
          <a:blip r:embed="rId5"/>
          <a:stretch>
            <a:fillRect/>
          </a:stretch>
        </p:blipFill>
        <p:spPr>
          <a:xfrm>
            <a:off x="5916230" y="955219"/>
            <a:ext cx="6166575" cy="2751253"/>
          </a:xfrm>
          <a:prstGeom prst="rect">
            <a:avLst/>
          </a:prstGeom>
        </p:spPr>
      </p:pic>
    </p:spTree>
    <p:extLst>
      <p:ext uri="{BB962C8B-B14F-4D97-AF65-F5344CB8AC3E}">
        <p14:creationId xmlns:p14="http://schemas.microsoft.com/office/powerpoint/2010/main" val="1555190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59"/>
          <p:cNvSpPr txBox="1"/>
          <p:nvPr/>
        </p:nvSpPr>
        <p:spPr>
          <a:xfrm>
            <a:off x="3430699" y="188999"/>
            <a:ext cx="3818631" cy="523220"/>
          </a:xfrm>
          <a:prstGeom prst="rect">
            <a:avLst/>
          </a:prstGeom>
          <a:noFill/>
        </p:spPr>
        <p:txBody>
          <a:bodyPr wrap="square" rtlCol="0">
            <a:spAutoFit/>
          </a:bodyPr>
          <a:lstStyle>
            <a:defPPr>
              <a:defRPr lang="zh-CN"/>
            </a:defPPr>
            <a:lvl1pPr>
              <a:defRPr sz="2800" b="1">
                <a:solidFill>
                  <a:schemeClr val="bg1"/>
                </a:solidFill>
                <a:latin typeface="微软雅黑" panose="020B0503020204020204" pitchFamily="34" charset="-122"/>
                <a:ea typeface="微软雅黑" panose="020B0503020204020204" pitchFamily="34" charset="-122"/>
              </a:defRPr>
            </a:lvl1pPr>
          </a:lstStyle>
          <a:p>
            <a:r>
              <a:rPr lang="zh-CN" altLang="en-US" dirty="0"/>
              <a:t>博惠特 发展历程</a:t>
            </a:r>
          </a:p>
        </p:txBody>
      </p:sp>
      <p:sp>
        <p:nvSpPr>
          <p:cNvPr id="202" name="矩形 201"/>
          <p:cNvSpPr/>
          <p:nvPr/>
        </p:nvSpPr>
        <p:spPr>
          <a:xfrm>
            <a:off x="481719" y="831899"/>
            <a:ext cx="11485225" cy="1387688"/>
          </a:xfrm>
          <a:prstGeom prst="rect">
            <a:avLst/>
          </a:prstGeom>
        </p:spPr>
        <p:txBody>
          <a:bodyPr wrap="square">
            <a:spAutoFit/>
          </a:bodyPr>
          <a:lstStyle/>
          <a:p>
            <a:pPr marL="285750" indent="-285750">
              <a:lnSpc>
                <a:spcPct val="135000"/>
              </a:lnSpc>
              <a:buClr>
                <a:srgbClr val="E04F40"/>
              </a:buClr>
              <a:buFont typeface="Wingdings" panose="05000000000000000000" pitchFamily="2" charset="2"/>
              <a:buChar char="n"/>
            </a:pPr>
            <a:r>
              <a:rPr lang="zh-CN" altLang="en-US" sz="1600" spc="100" dirty="0">
                <a:solidFill>
                  <a:schemeClr val="bg1"/>
                </a:solidFill>
                <a:latin typeface="微软雅黑" panose="020B0503020204020204" pitchFamily="34" charset="-122"/>
                <a:ea typeface="微软雅黑" panose="020B0503020204020204" pitchFamily="34" charset="-122"/>
              </a:rPr>
              <a:t>上海博惠特企业信息服务公司一家专业从事专业化软件开发及平台运营的的高科技企业。目前已打造了自产品研发、生产、销售、服务与运营的一体化产业链。公司致力于成为中国领先的解决方案提供商</a:t>
            </a:r>
            <a:r>
              <a:rPr lang="en-US" altLang="zh-CN" sz="1600" spc="100" dirty="0">
                <a:solidFill>
                  <a:schemeClr val="bg1"/>
                </a:solidFill>
                <a:latin typeface="微软雅黑" panose="020B0503020204020204" pitchFamily="34" charset="-122"/>
                <a:ea typeface="微软雅黑" panose="020B0503020204020204" pitchFamily="34" charset="-122"/>
              </a:rPr>
              <a:t>.</a:t>
            </a:r>
          </a:p>
          <a:p>
            <a:pPr marL="285750" indent="-285750">
              <a:lnSpc>
                <a:spcPct val="135000"/>
              </a:lnSpc>
              <a:buClr>
                <a:srgbClr val="E04F40"/>
              </a:buClr>
              <a:buFont typeface="Wingdings" panose="05000000000000000000" pitchFamily="2" charset="2"/>
              <a:buChar char="n"/>
            </a:pPr>
            <a:r>
              <a:rPr lang="zh-CN" altLang="en-US" sz="1600" spc="100" dirty="0">
                <a:solidFill>
                  <a:schemeClr val="bg1"/>
                </a:solidFill>
                <a:latin typeface="微软雅黑" panose="020B0503020204020204" pitchFamily="34" charset="-122"/>
                <a:ea typeface="微软雅黑" panose="020B0503020204020204" pitchFamily="34" charset="-122"/>
              </a:rPr>
              <a:t>主要推行企业的信息化规划与落实</a:t>
            </a:r>
            <a:r>
              <a:rPr lang="en-US" altLang="zh-CN" sz="1600" spc="100" dirty="0">
                <a:solidFill>
                  <a:schemeClr val="bg1"/>
                </a:solidFill>
                <a:latin typeface="微软雅黑" panose="020B0503020204020204" pitchFamily="34" charset="-122"/>
                <a:ea typeface="微软雅黑" panose="020B0503020204020204" pitchFamily="34" charset="-122"/>
              </a:rPr>
              <a:t>,</a:t>
            </a:r>
          </a:p>
          <a:p>
            <a:pPr marL="285750" indent="-285750">
              <a:lnSpc>
                <a:spcPct val="135000"/>
              </a:lnSpc>
              <a:buClr>
                <a:srgbClr val="E04F40"/>
              </a:buClr>
              <a:buFont typeface="Wingdings" panose="05000000000000000000" pitchFamily="2" charset="2"/>
              <a:buChar char="n"/>
            </a:pPr>
            <a:r>
              <a:rPr lang="zh-CN" altLang="en-US" sz="1600" b="1" spc="100" dirty="0">
                <a:latin typeface="微软雅黑" panose="020B0503020204020204" pitchFamily="34" charset="-122"/>
                <a:ea typeface="微软雅黑" panose="020B0503020204020204" pitchFamily="34" charset="-122"/>
              </a:rPr>
              <a:t>产品系列有</a:t>
            </a:r>
            <a:r>
              <a:rPr lang="en-US" altLang="zh-CN" sz="1600" b="1" spc="100" dirty="0">
                <a:latin typeface="微软雅黑" panose="020B0503020204020204" pitchFamily="34" charset="-122"/>
                <a:ea typeface="微软雅黑" panose="020B0503020204020204" pitchFamily="34" charset="-122"/>
              </a:rPr>
              <a:t>: </a:t>
            </a:r>
            <a:r>
              <a:rPr lang="en-US" altLang="zh-CN" sz="1600" b="1" spc="100" dirty="0" err="1">
                <a:latin typeface="微软雅黑" panose="020B0503020204020204" pitchFamily="34" charset="-122"/>
                <a:ea typeface="微软雅黑" panose="020B0503020204020204" pitchFamily="34" charset="-122"/>
              </a:rPr>
              <a:t>ProLES+ProSCM+ProTMS+ProMES</a:t>
            </a:r>
            <a:r>
              <a:rPr lang="en-US" altLang="zh-CN" sz="1600" b="1" spc="100" dirty="0">
                <a:latin typeface="微软雅黑" panose="020B0503020204020204" pitchFamily="34" charset="-122"/>
                <a:ea typeface="微软雅黑" panose="020B0503020204020204" pitchFamily="34" charset="-122"/>
              </a:rPr>
              <a:t> +APP+ BPM+ ERP + MDM+ HR</a:t>
            </a:r>
            <a:r>
              <a:rPr lang="zh-CN" altLang="en-US" sz="1600" b="1" spc="100" dirty="0">
                <a:latin typeface="微软雅黑" panose="020B0503020204020204" pitchFamily="34" charset="-122"/>
                <a:ea typeface="微软雅黑" panose="020B0503020204020204" pitchFamily="34" charset="-122"/>
              </a:rPr>
              <a:t>等</a:t>
            </a:r>
            <a:r>
              <a:rPr lang="zh-CN" altLang="en-US" sz="1600" spc="100" dirty="0">
                <a:solidFill>
                  <a:schemeClr val="bg1"/>
                </a:solidFill>
                <a:latin typeface="微软雅黑" panose="020B0503020204020204" pitchFamily="34" charset="-122"/>
                <a:ea typeface="微软雅黑" panose="020B0503020204020204" pitchFamily="34" charset="-122"/>
              </a:rPr>
              <a:t>。</a:t>
            </a:r>
          </a:p>
        </p:txBody>
      </p:sp>
      <p:pic>
        <p:nvPicPr>
          <p:cNvPr id="10" name="图片 9">
            <a:extLst>
              <a:ext uri="{FF2B5EF4-FFF2-40B4-BE49-F238E27FC236}">
                <a16:creationId xmlns:a16="http://schemas.microsoft.com/office/drawing/2014/main" id="{7B4A77D6-73EB-4452-B7A9-2319317F4639}"/>
              </a:ext>
            </a:extLst>
          </p:cNvPr>
          <p:cNvPicPr>
            <a:picLocks noChangeAspect="1"/>
          </p:cNvPicPr>
          <p:nvPr/>
        </p:nvPicPr>
        <p:blipFill>
          <a:blip r:embed="rId2"/>
          <a:stretch>
            <a:fillRect/>
          </a:stretch>
        </p:blipFill>
        <p:spPr>
          <a:xfrm>
            <a:off x="53163" y="1594479"/>
            <a:ext cx="12192000" cy="5013476"/>
          </a:xfrm>
          <a:prstGeom prst="rect">
            <a:avLst/>
          </a:prstGeom>
        </p:spPr>
      </p:pic>
    </p:spTree>
    <p:extLst>
      <p:ext uri="{BB962C8B-B14F-4D97-AF65-F5344CB8AC3E}">
        <p14:creationId xmlns:p14="http://schemas.microsoft.com/office/powerpoint/2010/main" val="398286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ine 16"/>
          <p:cNvSpPr>
            <a:spLocks noChangeShapeType="1"/>
          </p:cNvSpPr>
          <p:nvPr/>
        </p:nvSpPr>
        <p:spPr bwMode="gray">
          <a:xfrm flipV="1">
            <a:off x="224021" y="1828935"/>
            <a:ext cx="3784626" cy="52737"/>
          </a:xfrm>
          <a:prstGeom prst="line">
            <a:avLst/>
          </a:prstGeom>
          <a:noFill/>
          <a:ln w="28575">
            <a:solidFill>
              <a:schemeClr val="bg1"/>
            </a:solidFill>
            <a:round/>
          </a:ln>
          <a:effectLst/>
        </p:spPr>
        <p:txBody>
          <a:bodyPr/>
          <a:lstStyle/>
          <a:p>
            <a:pPr>
              <a:buFont typeface="Arial" panose="020B0604020202020204" pitchFamily="34" charset="0"/>
              <a:buNone/>
              <a:defRPr/>
            </a:pPr>
            <a:endParaRPr lang="zh-CN" altLang="en-US" sz="1200" kern="0" dirty="0">
              <a:solidFill>
                <a:schemeClr val="bg1"/>
              </a:solidFill>
              <a:latin typeface="宋体" panose="02010600030101010101" pitchFamily="2" charset="-122"/>
            </a:endParaRPr>
          </a:p>
        </p:txBody>
      </p:sp>
      <p:sp>
        <p:nvSpPr>
          <p:cNvPr id="24579" name="Rectangle 2"/>
          <p:cNvSpPr>
            <a:spLocks noGrp="1" noChangeArrowheads="1"/>
          </p:cNvSpPr>
          <p:nvPr>
            <p:ph type="title"/>
          </p:nvPr>
        </p:nvSpPr>
        <p:spPr>
          <a:xfrm>
            <a:off x="2892678" y="84319"/>
            <a:ext cx="4468217" cy="595768"/>
          </a:xfrm>
          <a:noFill/>
        </p:spPr>
        <p:txBody>
          <a:bodyPr wrap="square" rtlCol="0">
            <a:spAutoFit/>
          </a:bodyPr>
          <a:lstStyle/>
          <a:p>
            <a:pPr defTabSz="914400"/>
            <a:r>
              <a:rPr lang="zh-CN" altLang="en-US" sz="2800" dirty="0">
                <a:cs typeface="+mn-cs"/>
              </a:rPr>
              <a:t>软件著作</a:t>
            </a:r>
            <a:endParaRPr lang="en-US" altLang="zh-CN" sz="2800" dirty="0">
              <a:cs typeface="+mn-cs"/>
            </a:endParaRPr>
          </a:p>
        </p:txBody>
      </p:sp>
      <p:sp>
        <p:nvSpPr>
          <p:cNvPr id="14" name="Oval 15"/>
          <p:cNvSpPr>
            <a:spLocks noChangeArrowheads="1"/>
          </p:cNvSpPr>
          <p:nvPr/>
        </p:nvSpPr>
        <p:spPr bwMode="auto">
          <a:xfrm>
            <a:off x="529755" y="903324"/>
            <a:ext cx="2527586" cy="2137144"/>
          </a:xfrm>
          <a:prstGeom prst="ellipse">
            <a:avLst/>
          </a:prstGeom>
          <a:noFill/>
          <a:ln w="19050">
            <a:solidFill>
              <a:schemeClr val="bg1"/>
            </a:solidFill>
            <a:round/>
          </a:ln>
          <a:effectLst/>
        </p:spPr>
        <p:txBody>
          <a:bodyPr wrap="none" anchor="ctr"/>
          <a:lstStyle/>
          <a:p>
            <a:pPr>
              <a:buFont typeface="Arial" panose="020B0604020202020204" pitchFamily="34" charset="0"/>
              <a:buNone/>
              <a:defRPr/>
            </a:pPr>
            <a:endParaRPr lang="zh-CN" altLang="en-US" sz="1200" kern="0" dirty="0">
              <a:solidFill>
                <a:schemeClr val="bg1"/>
              </a:solidFill>
              <a:latin typeface="宋体" panose="02010600030101010101" pitchFamily="2" charset="-122"/>
            </a:endParaRPr>
          </a:p>
        </p:txBody>
      </p:sp>
      <p:sp>
        <p:nvSpPr>
          <p:cNvPr id="16" name="Line 17"/>
          <p:cNvSpPr>
            <a:spLocks noChangeShapeType="1"/>
          </p:cNvSpPr>
          <p:nvPr/>
        </p:nvSpPr>
        <p:spPr bwMode="gray">
          <a:xfrm>
            <a:off x="1773032" y="665025"/>
            <a:ext cx="0" cy="2460115"/>
          </a:xfrm>
          <a:prstGeom prst="line">
            <a:avLst/>
          </a:prstGeom>
          <a:noFill/>
          <a:ln w="28575">
            <a:solidFill>
              <a:schemeClr val="bg1"/>
            </a:solidFill>
            <a:round/>
          </a:ln>
          <a:effectLst/>
        </p:spPr>
        <p:txBody>
          <a:bodyPr/>
          <a:lstStyle/>
          <a:p>
            <a:pPr>
              <a:buFont typeface="Arial" panose="020B0604020202020204" pitchFamily="34" charset="0"/>
              <a:buNone/>
              <a:defRPr/>
            </a:pPr>
            <a:endParaRPr lang="zh-CN" altLang="en-US" sz="1200" kern="0" dirty="0">
              <a:solidFill>
                <a:schemeClr val="bg1"/>
              </a:solidFill>
              <a:latin typeface="宋体" panose="02010600030101010101" pitchFamily="2" charset="-122"/>
            </a:endParaRPr>
          </a:p>
        </p:txBody>
      </p:sp>
      <p:sp>
        <p:nvSpPr>
          <p:cNvPr id="17" name="Oval 10"/>
          <p:cNvSpPr>
            <a:spLocks noChangeArrowheads="1"/>
          </p:cNvSpPr>
          <p:nvPr/>
        </p:nvSpPr>
        <p:spPr bwMode="gray">
          <a:xfrm>
            <a:off x="745178" y="1086181"/>
            <a:ext cx="2211146" cy="1886656"/>
          </a:xfrm>
          <a:prstGeom prst="ellipse">
            <a:avLst/>
          </a:prstGeom>
          <a:noFill/>
          <a:ln w="9525">
            <a:solidFill>
              <a:schemeClr val="bg1"/>
            </a:solidFill>
            <a:round/>
          </a:ln>
          <a:effectLst/>
        </p:spPr>
        <p:txBody>
          <a:bodyPr wrap="none" anchor="ctr"/>
          <a:lstStyle/>
          <a:p>
            <a:pPr>
              <a:buFont typeface="Arial" panose="020B0604020202020204" pitchFamily="34" charset="0"/>
              <a:buNone/>
              <a:defRPr/>
            </a:pPr>
            <a:endParaRPr lang="zh-CN" altLang="en-US" sz="1200" kern="0" dirty="0">
              <a:solidFill>
                <a:schemeClr val="bg1"/>
              </a:solidFill>
              <a:latin typeface="宋体" panose="02010600030101010101" pitchFamily="2" charset="-122"/>
            </a:endParaRPr>
          </a:p>
        </p:txBody>
      </p:sp>
      <p:sp>
        <p:nvSpPr>
          <p:cNvPr id="18" name="Oval 13"/>
          <p:cNvSpPr>
            <a:spLocks noChangeArrowheads="1"/>
          </p:cNvSpPr>
          <p:nvPr/>
        </p:nvSpPr>
        <p:spPr bwMode="gray">
          <a:xfrm>
            <a:off x="900587" y="1148861"/>
            <a:ext cx="1654054" cy="1465622"/>
          </a:xfrm>
          <a:prstGeom prst="ellipse">
            <a:avLst/>
          </a:prstGeom>
          <a:solidFill>
            <a:srgbClr val="F67872">
              <a:alpha val="70000"/>
            </a:srgbClr>
          </a:solidFill>
          <a:ln w="0">
            <a:solidFill>
              <a:schemeClr val="bg1"/>
            </a:solidFill>
          </a:ln>
          <a:effectLst/>
        </p:spPr>
        <p:txBody>
          <a:bodyPr wrap="none" anchor="ctr"/>
          <a:lstStyle/>
          <a:p>
            <a:pPr>
              <a:buFont typeface="Arial" panose="020B0604020202020204" pitchFamily="34" charset="0"/>
              <a:buNone/>
              <a:defRPr/>
            </a:pPr>
            <a:endParaRPr lang="zh-CN" altLang="en-US" sz="1200" kern="0" dirty="0">
              <a:solidFill>
                <a:schemeClr val="bg1"/>
              </a:solidFill>
              <a:latin typeface="宋体" panose="02010600030101010101" pitchFamily="2" charset="-122"/>
            </a:endParaRPr>
          </a:p>
        </p:txBody>
      </p:sp>
      <p:sp>
        <p:nvSpPr>
          <p:cNvPr id="19" name="KSO_GT1"/>
          <p:cNvSpPr>
            <a:spLocks noChangeArrowheads="1"/>
          </p:cNvSpPr>
          <p:nvPr/>
        </p:nvSpPr>
        <p:spPr bwMode="gray">
          <a:xfrm>
            <a:off x="1108204" y="1367334"/>
            <a:ext cx="1171484" cy="939065"/>
          </a:xfrm>
          <a:prstGeom prst="ellipse">
            <a:avLst/>
          </a:prstGeom>
          <a:solidFill>
            <a:srgbClr val="D6343F">
              <a:alpha val="85000"/>
            </a:srgbClr>
          </a:solidFill>
          <a:ln>
            <a:solidFill>
              <a:schemeClr val="bg1"/>
            </a:solidFill>
          </a:ln>
          <a:effectLst/>
        </p:spPr>
        <p:txBody>
          <a:bodyPr lIns="0" tIns="0" rIns="0" bIns="0" anchor="ctr"/>
          <a:lstStyle/>
          <a:p>
            <a:pPr algn="ctr">
              <a:buFont typeface="Arial" panose="020B0604020202020204" pitchFamily="34" charset="0"/>
              <a:buNone/>
              <a:defRPr/>
            </a:pPr>
            <a:r>
              <a:rPr lang="zh-CN" altLang="en-US" sz="1200" kern="0" dirty="0">
                <a:solidFill>
                  <a:schemeClr val="bg1"/>
                </a:solidFill>
                <a:latin typeface="微软雅黑" panose="020B0503020204020204" pitchFamily="34" charset="-122"/>
                <a:ea typeface="微软雅黑" panose="020B0503020204020204" pitchFamily="34" charset="-122"/>
              </a:rPr>
              <a:t>公司资质</a:t>
            </a:r>
          </a:p>
        </p:txBody>
      </p:sp>
      <p:sp>
        <p:nvSpPr>
          <p:cNvPr id="21" name="KSO_GT1"/>
          <p:cNvSpPr>
            <a:spLocks noChangeArrowheads="1"/>
          </p:cNvSpPr>
          <p:nvPr/>
        </p:nvSpPr>
        <p:spPr bwMode="gray">
          <a:xfrm>
            <a:off x="9004746" y="216147"/>
            <a:ext cx="1772428" cy="939065"/>
          </a:xfrm>
          <a:prstGeom prst="ellipse">
            <a:avLst/>
          </a:prstGeom>
          <a:noFill/>
          <a:ln>
            <a:solidFill>
              <a:schemeClr val="bg1"/>
            </a:solidFill>
          </a:ln>
          <a:effectLst/>
        </p:spPr>
        <p:txBody>
          <a:bodyPr lIns="0" tIns="0" rIns="0" bIns="0" anchor="ctr"/>
          <a:lstStyle/>
          <a:p>
            <a:pPr algn="ctr">
              <a:buFont typeface="Arial" panose="020B0604020202020204" pitchFamily="34" charset="0"/>
              <a:buNone/>
              <a:defRPr/>
            </a:pPr>
            <a:r>
              <a:rPr lang="en-US" altLang="zh-CN" sz="4000" b="1" kern="0" dirty="0">
                <a:solidFill>
                  <a:schemeClr val="bg1"/>
                </a:solidFill>
                <a:latin typeface="微软雅黑" panose="020B0503020204020204" pitchFamily="34" charset="-122"/>
                <a:ea typeface="微软雅黑" panose="020B0503020204020204" pitchFamily="34" charset="-122"/>
              </a:rPr>
              <a:t>20</a:t>
            </a:r>
            <a:r>
              <a:rPr lang="zh-CN" altLang="en-US" sz="4000" b="1" kern="0" dirty="0">
                <a:solidFill>
                  <a:schemeClr val="bg1"/>
                </a:solidFill>
                <a:latin typeface="微软雅黑" panose="020B0503020204020204" pitchFamily="34" charset="-122"/>
                <a:ea typeface="微软雅黑" panose="020B0503020204020204" pitchFamily="34" charset="-122"/>
              </a:rPr>
              <a:t>套</a:t>
            </a:r>
          </a:p>
        </p:txBody>
      </p:sp>
      <p:pic>
        <p:nvPicPr>
          <p:cNvPr id="4" name="图片 3">
            <a:extLst>
              <a:ext uri="{FF2B5EF4-FFF2-40B4-BE49-F238E27FC236}">
                <a16:creationId xmlns:a16="http://schemas.microsoft.com/office/drawing/2014/main" id="{75BDE47D-B88A-4199-9DE3-8344ED8EA1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3633" y="2561746"/>
            <a:ext cx="1799823" cy="486882"/>
          </a:xfrm>
          <a:prstGeom prst="rect">
            <a:avLst/>
          </a:prstGeom>
          <a:solidFill>
            <a:schemeClr val="accent1">
              <a:lumMod val="20000"/>
              <a:lumOff val="80000"/>
            </a:schemeClr>
          </a:solidFill>
        </p:spPr>
      </p:pic>
      <p:pic>
        <p:nvPicPr>
          <p:cNvPr id="6146" name="Picture 2" descr="profit SFC 红">
            <a:extLst>
              <a:ext uri="{FF2B5EF4-FFF2-40B4-BE49-F238E27FC236}">
                <a16:creationId xmlns:a16="http://schemas.microsoft.com/office/drawing/2014/main" id="{4AAD9482-6475-4AC4-A789-B8F1A9E526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13974" y="3337879"/>
            <a:ext cx="1733230" cy="486882"/>
          </a:xfrm>
          <a:prstGeom prst="rect">
            <a:avLst/>
          </a:prstGeom>
          <a:solidFill>
            <a:schemeClr val="accent1">
              <a:lumMod val="20000"/>
              <a:lumOff val="80000"/>
            </a:schemeClr>
          </a:solidFill>
          <a:ln>
            <a:noFill/>
          </a:ln>
        </p:spPr>
      </p:pic>
      <p:pic>
        <p:nvPicPr>
          <p:cNvPr id="6147" name="Picture 3" descr="ProfitIEB -- 关务管理系统">
            <a:extLst>
              <a:ext uri="{FF2B5EF4-FFF2-40B4-BE49-F238E27FC236}">
                <a16:creationId xmlns:a16="http://schemas.microsoft.com/office/drawing/2014/main" id="{AD546406-A948-4A04-8FD1-D7EA47D0E9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7819" y="3371536"/>
            <a:ext cx="1848516" cy="443580"/>
          </a:xfrm>
          <a:prstGeom prst="rect">
            <a:avLst/>
          </a:prstGeom>
          <a:solidFill>
            <a:schemeClr val="accent1">
              <a:lumMod val="20000"/>
              <a:lumOff val="80000"/>
            </a:schemeClr>
          </a:solidFill>
          <a:ln>
            <a:noFill/>
          </a:ln>
        </p:spPr>
      </p:pic>
      <p:pic>
        <p:nvPicPr>
          <p:cNvPr id="6148" name="Picture 4" descr="ProfitPJ -- 项目管理系统">
            <a:extLst>
              <a:ext uri="{FF2B5EF4-FFF2-40B4-BE49-F238E27FC236}">
                <a16:creationId xmlns:a16="http://schemas.microsoft.com/office/drawing/2014/main" id="{19369C44-6942-4C23-BB5A-BC57BECCFC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69178" y="1026218"/>
            <a:ext cx="2022822" cy="486850"/>
          </a:xfrm>
          <a:prstGeom prst="rect">
            <a:avLst/>
          </a:prstGeom>
          <a:solidFill>
            <a:schemeClr val="accent1">
              <a:lumMod val="20000"/>
              <a:lumOff val="80000"/>
            </a:schemeClr>
          </a:solidFill>
          <a:ln>
            <a:noFill/>
          </a:ln>
        </p:spPr>
      </p:pic>
      <p:pic>
        <p:nvPicPr>
          <p:cNvPr id="6149" name="Picture 5" descr="profitles">
            <a:extLst>
              <a:ext uri="{FF2B5EF4-FFF2-40B4-BE49-F238E27FC236}">
                <a16:creationId xmlns:a16="http://schemas.microsoft.com/office/drawing/2014/main" id="{703A2B00-5B56-4A01-9F9C-F812480BBFD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4204" y="1725782"/>
            <a:ext cx="1967023" cy="559882"/>
          </a:xfrm>
          <a:prstGeom prst="rect">
            <a:avLst/>
          </a:prstGeom>
          <a:solidFill>
            <a:schemeClr val="accent1">
              <a:lumMod val="20000"/>
              <a:lumOff val="80000"/>
            </a:schemeClr>
          </a:solidFill>
          <a:ln>
            <a:noFill/>
          </a:ln>
        </p:spPr>
      </p:pic>
      <p:pic>
        <p:nvPicPr>
          <p:cNvPr id="6150" name="Picture 6" descr="ProfitNPR -- 非生产物质管理系统">
            <a:extLst>
              <a:ext uri="{FF2B5EF4-FFF2-40B4-BE49-F238E27FC236}">
                <a16:creationId xmlns:a16="http://schemas.microsoft.com/office/drawing/2014/main" id="{B158CF2C-5DE7-48FB-A5E4-BD88CC3C0D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48165" y="1789190"/>
            <a:ext cx="1742795" cy="455024"/>
          </a:xfrm>
          <a:prstGeom prst="rect">
            <a:avLst/>
          </a:prstGeom>
          <a:solidFill>
            <a:schemeClr val="accent1">
              <a:lumMod val="20000"/>
              <a:lumOff val="80000"/>
            </a:schemeClr>
          </a:solidFill>
          <a:ln>
            <a:noFill/>
          </a:ln>
        </p:spPr>
      </p:pic>
      <p:pic>
        <p:nvPicPr>
          <p:cNvPr id="6151" name="图片 2" descr="说明: ProfitQMS -- 质量管理系统">
            <a:extLst>
              <a:ext uri="{FF2B5EF4-FFF2-40B4-BE49-F238E27FC236}">
                <a16:creationId xmlns:a16="http://schemas.microsoft.com/office/drawing/2014/main" id="{F185705A-4493-4C53-BCE0-928D0D1D5F8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42945" y="1778211"/>
            <a:ext cx="1742795" cy="455024"/>
          </a:xfrm>
          <a:prstGeom prst="rect">
            <a:avLst/>
          </a:prstGeom>
          <a:solidFill>
            <a:schemeClr val="accent1">
              <a:lumMod val="20000"/>
              <a:lumOff val="80000"/>
            </a:schemeClr>
          </a:solidFill>
          <a:ln>
            <a:noFill/>
          </a:ln>
        </p:spPr>
      </p:pic>
      <p:pic>
        <p:nvPicPr>
          <p:cNvPr id="6153" name="Picture 9" descr="ProfitTD--">
            <a:extLst>
              <a:ext uri="{FF2B5EF4-FFF2-40B4-BE49-F238E27FC236}">
                <a16:creationId xmlns:a16="http://schemas.microsoft.com/office/drawing/2014/main" id="{BDD7FF50-A047-4B97-9A20-671E522865E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87224" y="1792945"/>
            <a:ext cx="1967023" cy="425556"/>
          </a:xfrm>
          <a:prstGeom prst="rect">
            <a:avLst/>
          </a:prstGeom>
          <a:solidFill>
            <a:schemeClr val="accent1">
              <a:lumMod val="20000"/>
              <a:lumOff val="80000"/>
            </a:schemeClr>
          </a:solidFill>
          <a:ln>
            <a:noFill/>
          </a:ln>
        </p:spPr>
      </p:pic>
      <p:pic>
        <p:nvPicPr>
          <p:cNvPr id="5" name="图片 4">
            <a:extLst>
              <a:ext uri="{FF2B5EF4-FFF2-40B4-BE49-F238E27FC236}">
                <a16:creationId xmlns:a16="http://schemas.microsoft.com/office/drawing/2014/main" id="{C9E99470-B2E6-4FA6-A00E-53004FBE120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48165" y="2528851"/>
            <a:ext cx="1757725" cy="537263"/>
          </a:xfrm>
          <a:prstGeom prst="rect">
            <a:avLst/>
          </a:prstGeom>
          <a:solidFill>
            <a:schemeClr val="accent1">
              <a:lumMod val="20000"/>
              <a:lumOff val="80000"/>
            </a:schemeClr>
          </a:solidFill>
        </p:spPr>
      </p:pic>
      <p:pic>
        <p:nvPicPr>
          <p:cNvPr id="7" name="图片 6" descr="图片包含 游戏机, 钟表, 物体&#10;&#10;描述已自动生成">
            <a:extLst>
              <a:ext uri="{FF2B5EF4-FFF2-40B4-BE49-F238E27FC236}">
                <a16:creationId xmlns:a16="http://schemas.microsoft.com/office/drawing/2014/main" id="{76D4AD98-88AA-4296-96A2-DD26342C451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47309" y="2570049"/>
            <a:ext cx="1866561" cy="463191"/>
          </a:xfrm>
          <a:prstGeom prst="rect">
            <a:avLst/>
          </a:prstGeom>
          <a:solidFill>
            <a:schemeClr val="accent1">
              <a:lumMod val="20000"/>
              <a:lumOff val="80000"/>
            </a:schemeClr>
          </a:solidFill>
        </p:spPr>
      </p:pic>
      <p:pic>
        <p:nvPicPr>
          <p:cNvPr id="13" name="图片 12" descr="图片包含 游戏机, 钟表, 物体&#10;&#10;描述已自动生成">
            <a:extLst>
              <a:ext uri="{FF2B5EF4-FFF2-40B4-BE49-F238E27FC236}">
                <a16:creationId xmlns:a16="http://schemas.microsoft.com/office/drawing/2014/main" id="{531D3A9A-C1AA-470D-ABCA-2823523EBF5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83633" y="3296034"/>
            <a:ext cx="1866561" cy="519082"/>
          </a:xfrm>
          <a:prstGeom prst="rect">
            <a:avLst/>
          </a:prstGeom>
          <a:solidFill>
            <a:schemeClr val="accent1">
              <a:lumMod val="20000"/>
              <a:lumOff val="80000"/>
            </a:schemeClr>
          </a:solidFill>
        </p:spPr>
      </p:pic>
      <p:pic>
        <p:nvPicPr>
          <p:cNvPr id="23" name="图片 22" descr="图片包含 游戏机, 物体, 钟表&#10;&#10;描述已自动生成">
            <a:extLst>
              <a:ext uri="{FF2B5EF4-FFF2-40B4-BE49-F238E27FC236}">
                <a16:creationId xmlns:a16="http://schemas.microsoft.com/office/drawing/2014/main" id="{2B652A32-65F7-4644-BD46-F50B05E0857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89967" y="3350751"/>
            <a:ext cx="1715923" cy="537262"/>
          </a:xfrm>
          <a:prstGeom prst="rect">
            <a:avLst/>
          </a:prstGeom>
          <a:solidFill>
            <a:schemeClr val="accent1">
              <a:lumMod val="20000"/>
              <a:lumOff val="80000"/>
            </a:schemeClr>
          </a:solidFill>
        </p:spPr>
      </p:pic>
      <p:pic>
        <p:nvPicPr>
          <p:cNvPr id="25" name="图片 24" descr="图片包含 游戏机, 钟表, 物体&#10;&#10;描述已自动生成">
            <a:extLst>
              <a:ext uri="{FF2B5EF4-FFF2-40B4-BE49-F238E27FC236}">
                <a16:creationId xmlns:a16="http://schemas.microsoft.com/office/drawing/2014/main" id="{7EB38C54-1CEB-48E9-AE15-CD47844A68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21486" y="1026218"/>
            <a:ext cx="1769474" cy="486850"/>
          </a:xfrm>
          <a:prstGeom prst="rect">
            <a:avLst/>
          </a:prstGeom>
          <a:solidFill>
            <a:schemeClr val="accent1">
              <a:lumMod val="20000"/>
              <a:lumOff val="80000"/>
            </a:schemeClr>
          </a:solidFill>
        </p:spPr>
      </p:pic>
      <p:pic>
        <p:nvPicPr>
          <p:cNvPr id="27" name="图片 26" descr="图片包含 游戏机, 物体, 钟表&#10;&#10;描述已自动生成">
            <a:extLst>
              <a:ext uri="{FF2B5EF4-FFF2-40B4-BE49-F238E27FC236}">
                <a16:creationId xmlns:a16="http://schemas.microsoft.com/office/drawing/2014/main" id="{07FC6442-BB10-4C33-9E30-1FC2D8AC012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89358" y="3369751"/>
            <a:ext cx="1733230" cy="458802"/>
          </a:xfrm>
          <a:prstGeom prst="rect">
            <a:avLst/>
          </a:prstGeom>
          <a:solidFill>
            <a:schemeClr val="accent1">
              <a:lumMod val="20000"/>
              <a:lumOff val="80000"/>
            </a:schemeClr>
          </a:solidFill>
        </p:spPr>
      </p:pic>
      <p:pic>
        <p:nvPicPr>
          <p:cNvPr id="29" name="图片 28" descr="图片包含 游戏机, 文字, 钟表, 标志&#10;&#10;描述已自动生成">
            <a:extLst>
              <a:ext uri="{FF2B5EF4-FFF2-40B4-BE49-F238E27FC236}">
                <a16:creationId xmlns:a16="http://schemas.microsoft.com/office/drawing/2014/main" id="{ABC3DA78-4D1C-464F-AB69-524332248EA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89358" y="2570049"/>
            <a:ext cx="1669307" cy="393608"/>
          </a:xfrm>
          <a:prstGeom prst="rect">
            <a:avLst/>
          </a:prstGeom>
          <a:solidFill>
            <a:schemeClr val="accent1">
              <a:lumMod val="20000"/>
              <a:lumOff val="80000"/>
            </a:schemeClr>
          </a:solidFill>
        </p:spPr>
      </p:pic>
      <p:pic>
        <p:nvPicPr>
          <p:cNvPr id="31" name="图片 30">
            <a:extLst>
              <a:ext uri="{FF2B5EF4-FFF2-40B4-BE49-F238E27FC236}">
                <a16:creationId xmlns:a16="http://schemas.microsoft.com/office/drawing/2014/main" id="{8228B0F1-8A14-4C77-A17F-9A47B60643A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67796" y="1026218"/>
            <a:ext cx="1675473" cy="450120"/>
          </a:xfrm>
          <a:prstGeom prst="rect">
            <a:avLst/>
          </a:prstGeom>
          <a:solidFill>
            <a:schemeClr val="accent1">
              <a:lumMod val="20000"/>
              <a:lumOff val="80000"/>
            </a:schemeClr>
          </a:solidFill>
        </p:spPr>
      </p:pic>
      <p:pic>
        <p:nvPicPr>
          <p:cNvPr id="35" name="图片 34" descr="一些文字和图案&#10;&#10;描述已自动生成">
            <a:extLst>
              <a:ext uri="{FF2B5EF4-FFF2-40B4-BE49-F238E27FC236}">
                <a16:creationId xmlns:a16="http://schemas.microsoft.com/office/drawing/2014/main" id="{F6410A70-606E-40A0-B64D-FD9FF62EE4B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189358" y="1026218"/>
            <a:ext cx="1662372" cy="450121"/>
          </a:xfrm>
          <a:prstGeom prst="rect">
            <a:avLst/>
          </a:prstGeom>
          <a:solidFill>
            <a:schemeClr val="accent1">
              <a:lumMod val="20000"/>
              <a:lumOff val="80000"/>
            </a:schemeClr>
          </a:solidFill>
        </p:spPr>
      </p:pic>
      <p:pic>
        <p:nvPicPr>
          <p:cNvPr id="37" name="图片 36" descr="图片包含 游戏机, 物体, 钟表&#10;&#10;描述已自动生成">
            <a:extLst>
              <a:ext uri="{FF2B5EF4-FFF2-40B4-BE49-F238E27FC236}">
                <a16:creationId xmlns:a16="http://schemas.microsoft.com/office/drawing/2014/main" id="{76FC511C-D8CA-4B67-8A7F-A99A9FEBFEA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190329" y="2568154"/>
            <a:ext cx="1715923" cy="466980"/>
          </a:xfrm>
          <a:prstGeom prst="rect">
            <a:avLst/>
          </a:prstGeom>
          <a:solidFill>
            <a:schemeClr val="accent1">
              <a:lumMod val="20000"/>
              <a:lumOff val="80000"/>
            </a:schemeClr>
          </a:solidFill>
        </p:spPr>
      </p:pic>
      <p:pic>
        <p:nvPicPr>
          <p:cNvPr id="3" name="图片 2" descr="图片包含 游戏机, 物体, 钟表&#10;&#10;描述已自动生成">
            <a:extLst>
              <a:ext uri="{FF2B5EF4-FFF2-40B4-BE49-F238E27FC236}">
                <a16:creationId xmlns:a16="http://schemas.microsoft.com/office/drawing/2014/main" id="{FD9C5903-0E11-454D-9E49-AE4B4BC76F4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98091" y="2579767"/>
            <a:ext cx="1595457" cy="491456"/>
          </a:xfrm>
          <a:prstGeom prst="rect">
            <a:avLst/>
          </a:prstGeom>
          <a:solidFill>
            <a:schemeClr val="accent1">
              <a:lumMod val="20000"/>
              <a:lumOff val="80000"/>
            </a:schemeClr>
          </a:solidFill>
        </p:spPr>
      </p:pic>
      <p:pic>
        <p:nvPicPr>
          <p:cNvPr id="12" name="图片 11" descr="图片包含 游戏机, 物体, 钟表&#10;&#10;描述已自动生成">
            <a:extLst>
              <a:ext uri="{FF2B5EF4-FFF2-40B4-BE49-F238E27FC236}">
                <a16:creationId xmlns:a16="http://schemas.microsoft.com/office/drawing/2014/main" id="{FFC7356D-AEF7-40B6-AB04-210096C100A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85947" y="3321057"/>
            <a:ext cx="1654054" cy="503704"/>
          </a:xfrm>
          <a:prstGeom prst="rect">
            <a:avLst/>
          </a:prstGeom>
          <a:solidFill>
            <a:schemeClr val="accent1">
              <a:lumMod val="20000"/>
              <a:lumOff val="80000"/>
            </a:schemeClr>
          </a:solidFill>
        </p:spPr>
      </p:pic>
      <p:pic>
        <p:nvPicPr>
          <p:cNvPr id="6" name="图片 5">
            <a:extLst>
              <a:ext uri="{FF2B5EF4-FFF2-40B4-BE49-F238E27FC236}">
                <a16:creationId xmlns:a16="http://schemas.microsoft.com/office/drawing/2014/main" id="{624365D8-5E39-4C1A-ADEA-18D9D629A167}"/>
              </a:ext>
            </a:extLst>
          </p:cNvPr>
          <p:cNvPicPr>
            <a:picLocks noChangeAspect="1"/>
          </p:cNvPicPr>
          <p:nvPr/>
        </p:nvPicPr>
        <p:blipFill>
          <a:blip r:embed="rId23"/>
          <a:stretch>
            <a:fillRect/>
          </a:stretch>
        </p:blipFill>
        <p:spPr>
          <a:xfrm>
            <a:off x="116850" y="4161163"/>
            <a:ext cx="12016257" cy="2402032"/>
          </a:xfrm>
          <a:prstGeom prst="rect">
            <a:avLst/>
          </a:prstGeom>
        </p:spPr>
      </p:pic>
    </p:spTree>
    <p:extLst>
      <p:ext uri="{BB962C8B-B14F-4D97-AF65-F5344CB8AC3E}">
        <p14:creationId xmlns:p14="http://schemas.microsoft.com/office/powerpoint/2010/main" val="122290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24850" y="1531939"/>
            <a:ext cx="2645484"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矩形 33"/>
          <p:cNvSpPr/>
          <p:nvPr>
            <p:custDataLst>
              <p:tags r:id="rId1"/>
            </p:custDataLst>
          </p:nvPr>
        </p:nvSpPr>
        <p:spPr>
          <a:xfrm>
            <a:off x="2024850" y="3889375"/>
            <a:ext cx="2645484" cy="661988"/>
          </a:xfrm>
          <a:prstGeom prst="rect">
            <a:avLst/>
          </a:prstGeom>
          <a:solidFill>
            <a:srgbClr val="E2584A">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600" dirty="0">
                <a:solidFill>
                  <a:srgbClr val="FFFFFF"/>
                </a:solidFill>
                <a:latin typeface="微软雅黑" panose="020B0503020204020204" pitchFamily="34" charset="-122"/>
                <a:ea typeface="微软雅黑" panose="020B0503020204020204" pitchFamily="34" charset="-122"/>
              </a:rPr>
              <a:t>Contents</a:t>
            </a:r>
            <a:endParaRPr lang="zh-CN" altLang="en-US" sz="3600" dirty="0">
              <a:solidFill>
                <a:srgbClr val="FFFFFF"/>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5131062" y="1562694"/>
            <a:ext cx="3024733" cy="369887"/>
            <a:chOff x="5098614" y="1904152"/>
            <a:chExt cx="3024733" cy="369887"/>
          </a:xfrm>
        </p:grpSpPr>
        <p:sp>
          <p:nvSpPr>
            <p:cNvPr id="20" name="文本框 35"/>
            <p:cNvSpPr txBox="1"/>
            <p:nvPr>
              <p:custDataLst>
                <p:tags r:id="rId10"/>
              </p:custDataLst>
            </p:nvPr>
          </p:nvSpPr>
          <p:spPr>
            <a:xfrm>
              <a:off x="5098614" y="1954449"/>
              <a:ext cx="365761" cy="258689"/>
            </a:xfrm>
            <a:prstGeom prst="rect">
              <a:avLst/>
            </a:prstGeom>
            <a:noFill/>
          </p:spPr>
          <p:txBody>
            <a:bodyPr numCol="1" anchor="t" anchorCtr="0">
              <a:prstTxWarp prst="textPlain">
                <a:avLst/>
              </a:prstTxWarp>
              <a:spAutoFit/>
            </a:bodyPr>
            <a:lstStyle>
              <a:defPPr>
                <a:defRPr lang="zh-CN"/>
              </a:defPPr>
              <a:lvl1pPr>
                <a:lnSpc>
                  <a:spcPct val="150000"/>
                </a:lnSpc>
                <a:defRPr sz="1000">
                  <a:solidFill>
                    <a:srgbClr val="FF0000"/>
                  </a:solidFill>
                  <a:latin typeface="Algerian" panose="04020705040A02060702" pitchFamily="8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t>01</a:t>
              </a:r>
              <a:endParaRPr lang="zh-CN" altLang="en-US" dirty="0"/>
            </a:p>
          </p:txBody>
        </p:sp>
        <p:sp>
          <p:nvSpPr>
            <p:cNvPr id="21" name="矩形 20"/>
            <p:cNvSpPr/>
            <p:nvPr>
              <p:custDataLst>
                <p:tags r:id="rId11"/>
              </p:custDataLst>
            </p:nvPr>
          </p:nvSpPr>
          <p:spPr>
            <a:xfrm>
              <a:off x="5603984" y="1904152"/>
              <a:ext cx="2519363" cy="369887"/>
            </a:xfrm>
            <a:prstGeom prst="rect">
              <a:avLst/>
            </a:prstGeom>
            <a:solidFill>
              <a:srgbClr val="D6343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nchorCtr="0">
              <a:normAutofit/>
            </a:bodyPr>
            <a:lstStyle/>
            <a:p>
              <a:pPr algn="ctr">
                <a:lnSpc>
                  <a:spcPct val="150000"/>
                </a:lnSpc>
              </a:pPr>
              <a:r>
                <a:rPr lang="zh-CN" altLang="en-US" dirty="0">
                  <a:solidFill>
                    <a:srgbClr val="FFFFFF"/>
                  </a:solidFill>
                  <a:latin typeface="微软雅黑" panose="020B0503020204020204" pitchFamily="34" charset="-122"/>
                  <a:ea typeface="微软雅黑" panose="020B0503020204020204" pitchFamily="34" charset="-122"/>
                </a:rPr>
                <a:t>背景介绍</a:t>
              </a:r>
            </a:p>
          </p:txBody>
        </p:sp>
      </p:grpSp>
      <p:grpSp>
        <p:nvGrpSpPr>
          <p:cNvPr id="16" name="组合 15"/>
          <p:cNvGrpSpPr/>
          <p:nvPr/>
        </p:nvGrpSpPr>
        <p:grpSpPr>
          <a:xfrm>
            <a:off x="5086091" y="3329046"/>
            <a:ext cx="3024733" cy="369887"/>
            <a:chOff x="5098614" y="1904152"/>
            <a:chExt cx="3024733" cy="369887"/>
          </a:xfrm>
        </p:grpSpPr>
        <p:sp>
          <p:nvSpPr>
            <p:cNvPr id="17" name="文本框 49"/>
            <p:cNvSpPr txBox="1"/>
            <p:nvPr>
              <p:custDataLst>
                <p:tags r:id="rId8"/>
              </p:custDataLst>
            </p:nvPr>
          </p:nvSpPr>
          <p:spPr>
            <a:xfrm>
              <a:off x="5098614" y="1954449"/>
              <a:ext cx="365761" cy="258689"/>
            </a:xfrm>
            <a:prstGeom prst="rect">
              <a:avLst/>
            </a:prstGeom>
            <a:noFill/>
          </p:spPr>
          <p:txBody>
            <a:bodyPr numCol="1" anchor="t" anchorCtr="0">
              <a:prstTxWarp prst="textPlain">
                <a:avLst/>
              </a:prstTxWarp>
              <a:spAutoFit/>
            </a:bodyPr>
            <a:lstStyle>
              <a:defPPr>
                <a:defRPr lang="zh-CN"/>
              </a:defPPr>
              <a:lvl1pPr>
                <a:lnSpc>
                  <a:spcPct val="150000"/>
                </a:lnSpc>
                <a:defRPr sz="1000">
                  <a:solidFill>
                    <a:prstClr val="black">
                      <a:lumMod val="65000"/>
                      <a:lumOff val="35000"/>
                    </a:prstClr>
                  </a:solidFill>
                  <a:latin typeface="Algerian" panose="04020705040A02060702" pitchFamily="8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t>03</a:t>
              </a:r>
              <a:endParaRPr lang="zh-CN" altLang="en-US" dirty="0"/>
            </a:p>
          </p:txBody>
        </p:sp>
        <p:sp>
          <p:nvSpPr>
            <p:cNvPr id="18" name="矩形 17"/>
            <p:cNvSpPr/>
            <p:nvPr>
              <p:custDataLst>
                <p:tags r:id="rId9"/>
              </p:custDataLst>
            </p:nvPr>
          </p:nvSpPr>
          <p:spPr>
            <a:xfrm>
              <a:off x="5603984" y="1904152"/>
              <a:ext cx="2519363" cy="36988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nchorCtr="0">
              <a:normAutofit/>
            </a:bodyPr>
            <a:lstStyle/>
            <a:p>
              <a:pPr algn="ctr">
                <a:lnSpc>
                  <a:spcPct val="150000"/>
                </a:lnSpc>
              </a:pPr>
              <a:r>
                <a:rPr lang="zh-CN" altLang="en-US" dirty="0">
                  <a:solidFill>
                    <a:schemeClr val="tx1"/>
                  </a:solidFill>
                  <a:latin typeface="微软雅黑" panose="020B0503020204020204" pitchFamily="34" charset="-122"/>
                  <a:ea typeface="微软雅黑" panose="020B0503020204020204" pitchFamily="34" charset="-122"/>
                </a:rPr>
                <a:t>数字化物流</a:t>
              </a:r>
            </a:p>
          </p:txBody>
        </p:sp>
      </p:grpSp>
      <p:grpSp>
        <p:nvGrpSpPr>
          <p:cNvPr id="38" name="组合 37"/>
          <p:cNvGrpSpPr/>
          <p:nvPr/>
        </p:nvGrpSpPr>
        <p:grpSpPr>
          <a:xfrm>
            <a:off x="5077899" y="2463536"/>
            <a:ext cx="3024733" cy="369887"/>
            <a:chOff x="5098614" y="1904152"/>
            <a:chExt cx="3024733" cy="369887"/>
          </a:xfrm>
        </p:grpSpPr>
        <p:sp>
          <p:nvSpPr>
            <p:cNvPr id="40" name="文本框 49"/>
            <p:cNvSpPr txBox="1"/>
            <p:nvPr>
              <p:custDataLst>
                <p:tags r:id="rId6"/>
              </p:custDataLst>
            </p:nvPr>
          </p:nvSpPr>
          <p:spPr>
            <a:xfrm>
              <a:off x="5098614" y="1954449"/>
              <a:ext cx="365761" cy="258689"/>
            </a:xfrm>
            <a:prstGeom prst="rect">
              <a:avLst/>
            </a:prstGeom>
            <a:noFill/>
          </p:spPr>
          <p:txBody>
            <a:bodyPr numCol="1" anchor="t" anchorCtr="0">
              <a:prstTxWarp prst="textPlain">
                <a:avLst/>
              </a:prstTxWarp>
              <a:spAutoFit/>
            </a:bodyPr>
            <a:lstStyle>
              <a:defPPr>
                <a:defRPr lang="zh-CN"/>
              </a:defPPr>
              <a:lvl1pPr>
                <a:lnSpc>
                  <a:spcPct val="150000"/>
                </a:lnSpc>
                <a:defRPr sz="1000">
                  <a:solidFill>
                    <a:prstClr val="black">
                      <a:lumMod val="65000"/>
                      <a:lumOff val="35000"/>
                    </a:prstClr>
                  </a:solidFill>
                  <a:latin typeface="Algerian" panose="04020705040A02060702" pitchFamily="8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t>02</a:t>
              </a:r>
              <a:endParaRPr lang="zh-CN" altLang="en-US" dirty="0"/>
            </a:p>
          </p:txBody>
        </p:sp>
        <p:sp>
          <p:nvSpPr>
            <p:cNvPr id="41" name="矩形 40"/>
            <p:cNvSpPr/>
            <p:nvPr>
              <p:custDataLst>
                <p:tags r:id="rId7"/>
              </p:custDataLst>
            </p:nvPr>
          </p:nvSpPr>
          <p:spPr>
            <a:xfrm>
              <a:off x="5603984" y="1904152"/>
              <a:ext cx="2519363" cy="36988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nchorCtr="0">
              <a:normAutofit/>
            </a:bodyPr>
            <a:lstStyle/>
            <a:p>
              <a:pPr algn="ctr">
                <a:lnSpc>
                  <a:spcPct val="150000"/>
                </a:lnSpc>
              </a:pPr>
              <a:r>
                <a:rPr lang="zh-CN" altLang="en-US" dirty="0">
                  <a:solidFill>
                    <a:schemeClr val="tx1"/>
                  </a:solidFill>
                  <a:latin typeface="微软雅黑" panose="020B0503020204020204" pitchFamily="34" charset="-122"/>
                  <a:ea typeface="微软雅黑" panose="020B0503020204020204" pitchFamily="34" charset="-122"/>
                </a:rPr>
                <a:t>数字化 供应商协同</a:t>
              </a:r>
            </a:p>
          </p:txBody>
        </p:sp>
      </p:grpSp>
      <p:grpSp>
        <p:nvGrpSpPr>
          <p:cNvPr id="42" name="组合 41"/>
          <p:cNvGrpSpPr/>
          <p:nvPr/>
        </p:nvGrpSpPr>
        <p:grpSpPr>
          <a:xfrm>
            <a:off x="5086091" y="4194554"/>
            <a:ext cx="3024733" cy="369887"/>
            <a:chOff x="5098614" y="1898849"/>
            <a:chExt cx="3024733" cy="369887"/>
          </a:xfrm>
        </p:grpSpPr>
        <p:sp>
          <p:nvSpPr>
            <p:cNvPr id="43" name="文本框 49"/>
            <p:cNvSpPr txBox="1"/>
            <p:nvPr>
              <p:custDataLst>
                <p:tags r:id="rId4"/>
              </p:custDataLst>
            </p:nvPr>
          </p:nvSpPr>
          <p:spPr>
            <a:xfrm>
              <a:off x="5098614" y="1954449"/>
              <a:ext cx="365761" cy="258689"/>
            </a:xfrm>
            <a:prstGeom prst="rect">
              <a:avLst/>
            </a:prstGeom>
            <a:noFill/>
          </p:spPr>
          <p:txBody>
            <a:bodyPr numCol="1" anchor="t" anchorCtr="0">
              <a:prstTxWarp prst="textPlain">
                <a:avLst/>
              </a:prstTxWarp>
              <a:spAutoFit/>
            </a:bodyPr>
            <a:lstStyle>
              <a:defPPr>
                <a:defRPr lang="zh-CN"/>
              </a:defPPr>
              <a:lvl1pPr>
                <a:lnSpc>
                  <a:spcPct val="150000"/>
                </a:lnSpc>
                <a:defRPr sz="1000">
                  <a:solidFill>
                    <a:prstClr val="black">
                      <a:lumMod val="65000"/>
                      <a:lumOff val="35000"/>
                    </a:prstClr>
                  </a:solidFill>
                  <a:latin typeface="Algerian" panose="04020705040A02060702" pitchFamily="8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t>04</a:t>
              </a:r>
              <a:endParaRPr lang="zh-CN" altLang="en-US" dirty="0"/>
            </a:p>
          </p:txBody>
        </p:sp>
        <p:sp>
          <p:nvSpPr>
            <p:cNvPr id="44" name="矩形 43"/>
            <p:cNvSpPr/>
            <p:nvPr>
              <p:custDataLst>
                <p:tags r:id="rId5"/>
              </p:custDataLst>
            </p:nvPr>
          </p:nvSpPr>
          <p:spPr>
            <a:xfrm>
              <a:off x="5603984" y="1898849"/>
              <a:ext cx="2519363" cy="36988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nchorCtr="0">
              <a:normAutofit/>
            </a:bodyPr>
            <a:lstStyle/>
            <a:p>
              <a:pPr algn="ctr">
                <a:lnSpc>
                  <a:spcPct val="150000"/>
                </a:lnSpc>
              </a:pPr>
              <a:r>
                <a:rPr lang="zh-CN" altLang="en-US" dirty="0">
                  <a:solidFill>
                    <a:schemeClr val="tx1"/>
                  </a:solidFill>
                  <a:latin typeface="微软雅黑" panose="020B0503020204020204" pitchFamily="34" charset="-122"/>
                  <a:ea typeface="微软雅黑" panose="020B0503020204020204" pitchFamily="34" charset="-122"/>
                </a:rPr>
                <a:t>物联网助力物流转型</a:t>
              </a:r>
            </a:p>
          </p:txBody>
        </p:sp>
      </p:grpSp>
      <p:grpSp>
        <p:nvGrpSpPr>
          <p:cNvPr id="25" name="组合 24">
            <a:extLst>
              <a:ext uri="{FF2B5EF4-FFF2-40B4-BE49-F238E27FC236}">
                <a16:creationId xmlns:a16="http://schemas.microsoft.com/office/drawing/2014/main" id="{1277B7DD-DF45-4F52-BD37-6D32B9D13E4F}"/>
              </a:ext>
            </a:extLst>
          </p:cNvPr>
          <p:cNvGrpSpPr/>
          <p:nvPr/>
        </p:nvGrpSpPr>
        <p:grpSpPr>
          <a:xfrm>
            <a:off x="5086091" y="5057932"/>
            <a:ext cx="3024733" cy="369887"/>
            <a:chOff x="5098614" y="1904152"/>
            <a:chExt cx="3024733" cy="369887"/>
          </a:xfrm>
        </p:grpSpPr>
        <p:sp>
          <p:nvSpPr>
            <p:cNvPr id="26" name="文本框 25">
              <a:extLst>
                <a:ext uri="{FF2B5EF4-FFF2-40B4-BE49-F238E27FC236}">
                  <a16:creationId xmlns:a16="http://schemas.microsoft.com/office/drawing/2014/main" id="{CF6CF256-3489-4B7D-A947-C87FB0349C92}"/>
                </a:ext>
              </a:extLst>
            </p:cNvPr>
            <p:cNvSpPr txBox="1"/>
            <p:nvPr>
              <p:custDataLst>
                <p:tags r:id="rId2"/>
              </p:custDataLst>
            </p:nvPr>
          </p:nvSpPr>
          <p:spPr>
            <a:xfrm>
              <a:off x="5098614" y="1954449"/>
              <a:ext cx="365761" cy="258689"/>
            </a:xfrm>
            <a:prstGeom prst="rect">
              <a:avLst/>
            </a:prstGeom>
            <a:noFill/>
          </p:spPr>
          <p:txBody>
            <a:bodyPr numCol="1" anchor="t" anchorCtr="0">
              <a:prstTxWarp prst="textPlain">
                <a:avLst/>
              </a:prstTxWarp>
              <a:spAutoFit/>
            </a:bodyPr>
            <a:lstStyle>
              <a:defPPr>
                <a:defRPr lang="zh-CN"/>
              </a:defPPr>
              <a:lvl1pPr>
                <a:lnSpc>
                  <a:spcPct val="150000"/>
                </a:lnSpc>
                <a:defRPr sz="1000">
                  <a:solidFill>
                    <a:prstClr val="black">
                      <a:lumMod val="65000"/>
                      <a:lumOff val="35000"/>
                    </a:prstClr>
                  </a:solidFill>
                  <a:latin typeface="Algerian" panose="04020705040A02060702" pitchFamily="8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t>05</a:t>
              </a:r>
              <a:endParaRPr lang="zh-CN" altLang="en-US" dirty="0"/>
            </a:p>
          </p:txBody>
        </p:sp>
        <p:sp>
          <p:nvSpPr>
            <p:cNvPr id="27" name="矩形 26">
              <a:extLst>
                <a:ext uri="{FF2B5EF4-FFF2-40B4-BE49-F238E27FC236}">
                  <a16:creationId xmlns:a16="http://schemas.microsoft.com/office/drawing/2014/main" id="{F3E87048-6B2D-419F-94F2-978FDA06F38A}"/>
                </a:ext>
              </a:extLst>
            </p:cNvPr>
            <p:cNvSpPr/>
            <p:nvPr>
              <p:custDataLst>
                <p:tags r:id="rId3"/>
              </p:custDataLst>
            </p:nvPr>
          </p:nvSpPr>
          <p:spPr>
            <a:xfrm>
              <a:off x="5603984" y="1904152"/>
              <a:ext cx="2519363" cy="36988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nchorCtr="0">
              <a:normAutofit/>
            </a:bodyPr>
            <a:lstStyle/>
            <a:p>
              <a:pPr algn="ctr">
                <a:lnSpc>
                  <a:spcPct val="150000"/>
                </a:lnSpc>
              </a:pPr>
              <a:r>
                <a:rPr lang="zh-CN" altLang="en-US" dirty="0">
                  <a:solidFill>
                    <a:schemeClr val="tx1"/>
                  </a:solidFill>
                  <a:latin typeface="微软雅黑" panose="020B0503020204020204" pitchFamily="34" charset="-122"/>
                  <a:ea typeface="微软雅黑" panose="020B0503020204020204" pitchFamily="34" charset="-122"/>
                </a:rPr>
                <a:t>附录：公司介绍</a:t>
              </a:r>
            </a:p>
          </p:txBody>
        </p:sp>
      </p:grpSp>
      <p:sp>
        <p:nvSpPr>
          <p:cNvPr id="2" name="文本框 31">
            <a:extLst>
              <a:ext uri="{FF2B5EF4-FFF2-40B4-BE49-F238E27FC236}">
                <a16:creationId xmlns:a16="http://schemas.microsoft.com/office/drawing/2014/main" id="{00676AFA-1ED2-4926-8E1C-C47C82EEB861}"/>
              </a:ext>
            </a:extLst>
          </p:cNvPr>
          <p:cNvSpPr txBox="1"/>
          <p:nvPr/>
        </p:nvSpPr>
        <p:spPr>
          <a:xfrm>
            <a:off x="4253023" y="166229"/>
            <a:ext cx="5153564" cy="597921"/>
          </a:xfrm>
          <a:prstGeom prst="rect">
            <a:avLst/>
          </a:prstGeom>
          <a:noFill/>
        </p:spPr>
        <p:txBody>
          <a:bodyPr wrap="square" rtlCol="0">
            <a:spAutoFit/>
            <a:scene3d>
              <a:camera prst="orthographicFront"/>
              <a:lightRig rig="flat" dir="t"/>
            </a:scene3d>
            <a:sp3d extrusionH="6350000" prstMaterial="matte">
              <a:extrusionClr>
                <a:srgbClr val="FFA075"/>
              </a:extrusion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2800" b="1" spc="150" dirty="0">
                <a:solidFill>
                  <a:prstClr val="white"/>
                </a:solidFill>
                <a:latin typeface="微软雅黑" panose="020B0503020204020204" pitchFamily="34" charset="-122"/>
                <a:ea typeface="微软雅黑" panose="020B0503020204020204" pitchFamily="34" charset="-122"/>
                <a:cs typeface="Verdana" panose="020B0604030504040204" pitchFamily="34" charset="0"/>
              </a:rPr>
              <a:t>企业物流数字化转型</a:t>
            </a:r>
            <a:endParaRPr lang="en-US" altLang="zh-CN" sz="2800" b="1" spc="150" dirty="0">
              <a:solidFill>
                <a:prstClr val="white"/>
              </a:solidFill>
              <a:latin typeface="微软雅黑" panose="020B0503020204020204" pitchFamily="34" charset="-122"/>
              <a:ea typeface="微软雅黑" panose="020B0503020204020204" pitchFamily="34" charset="-122"/>
              <a:cs typeface="Verdana" panose="020B0604030504040204" pitchFamily="34" charset="0"/>
            </a:endParaRPr>
          </a:p>
        </p:txBody>
      </p:sp>
    </p:spTree>
    <p:extLst>
      <p:ext uri="{BB962C8B-B14F-4D97-AF65-F5344CB8AC3E}">
        <p14:creationId xmlns:p14="http://schemas.microsoft.com/office/powerpoint/2010/main" val="2380924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相关荣誉</a:t>
            </a:r>
            <a:endParaRPr lang="en-US" altLang="zh-CN"/>
          </a:p>
        </p:txBody>
      </p:sp>
      <p:pic>
        <p:nvPicPr>
          <p:cNvPr id="8" name="图片 7">
            <a:extLst>
              <a:ext uri="{FF2B5EF4-FFF2-40B4-BE49-F238E27FC236}">
                <a16:creationId xmlns:a16="http://schemas.microsoft.com/office/drawing/2014/main" id="{971BB821-3BC4-42D9-8BAA-5D3499CFB61C}"/>
              </a:ext>
            </a:extLst>
          </p:cNvPr>
          <p:cNvPicPr>
            <a:picLocks noChangeAspect="1"/>
          </p:cNvPicPr>
          <p:nvPr/>
        </p:nvPicPr>
        <p:blipFill>
          <a:blip r:embed="rId2"/>
          <a:stretch>
            <a:fillRect/>
          </a:stretch>
        </p:blipFill>
        <p:spPr>
          <a:xfrm>
            <a:off x="317763" y="930349"/>
            <a:ext cx="11311925" cy="6858000"/>
          </a:xfrm>
          <a:prstGeom prst="rect">
            <a:avLst/>
          </a:prstGeom>
        </p:spPr>
      </p:pic>
    </p:spTree>
    <p:extLst>
      <p:ext uri="{BB962C8B-B14F-4D97-AF65-F5344CB8AC3E}">
        <p14:creationId xmlns:p14="http://schemas.microsoft.com/office/powerpoint/2010/main" val="44736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相关荣誉</a:t>
            </a:r>
            <a:endParaRPr lang="en-US" altLang="zh-CN"/>
          </a:p>
        </p:txBody>
      </p:sp>
      <p:pic>
        <p:nvPicPr>
          <p:cNvPr id="5" name="图片 4">
            <a:extLst>
              <a:ext uri="{FF2B5EF4-FFF2-40B4-BE49-F238E27FC236}">
                <a16:creationId xmlns:a16="http://schemas.microsoft.com/office/drawing/2014/main" id="{8D5E1A60-D632-4135-BF6C-E0BB479EA9F7}"/>
              </a:ext>
            </a:extLst>
          </p:cNvPr>
          <p:cNvPicPr>
            <a:picLocks noChangeAspect="1"/>
          </p:cNvPicPr>
          <p:nvPr/>
        </p:nvPicPr>
        <p:blipFill>
          <a:blip r:embed="rId2"/>
          <a:stretch>
            <a:fillRect/>
          </a:stretch>
        </p:blipFill>
        <p:spPr>
          <a:xfrm>
            <a:off x="213412" y="1668935"/>
            <a:ext cx="11882134" cy="3785944"/>
          </a:xfrm>
          <a:prstGeom prst="rect">
            <a:avLst/>
          </a:prstGeom>
        </p:spPr>
      </p:pic>
    </p:spTree>
    <p:extLst>
      <p:ext uri="{BB962C8B-B14F-4D97-AF65-F5344CB8AC3E}">
        <p14:creationId xmlns:p14="http://schemas.microsoft.com/office/powerpoint/2010/main" val="214722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3011075" y="94663"/>
            <a:ext cx="4468217" cy="595768"/>
          </a:xfrm>
          <a:noFill/>
        </p:spPr>
        <p:txBody>
          <a:bodyPr wrap="square" rtlCol="0">
            <a:spAutoFit/>
          </a:bodyPr>
          <a:lstStyle/>
          <a:p>
            <a:pPr defTabSz="914400"/>
            <a:r>
              <a:rPr lang="zh-CN" altLang="en-US" sz="2800" dirty="0">
                <a:cs typeface="+mn-cs"/>
              </a:rPr>
              <a:t>资历与证书</a:t>
            </a:r>
            <a:endParaRPr lang="en-US" altLang="zh-CN" sz="2800" dirty="0">
              <a:cs typeface="+mn-cs"/>
            </a:endParaRPr>
          </a:p>
        </p:txBody>
      </p:sp>
      <p:pic>
        <p:nvPicPr>
          <p:cNvPr id="8" name="图片 7">
            <a:extLst>
              <a:ext uri="{FF2B5EF4-FFF2-40B4-BE49-F238E27FC236}">
                <a16:creationId xmlns:a16="http://schemas.microsoft.com/office/drawing/2014/main" id="{5A3E360D-F91B-4D7F-8DB0-89DD75402007}"/>
              </a:ext>
            </a:extLst>
          </p:cNvPr>
          <p:cNvPicPr>
            <a:picLocks noChangeAspect="1"/>
          </p:cNvPicPr>
          <p:nvPr/>
        </p:nvPicPr>
        <p:blipFill>
          <a:blip r:embed="rId3"/>
          <a:stretch>
            <a:fillRect/>
          </a:stretch>
        </p:blipFill>
        <p:spPr>
          <a:xfrm>
            <a:off x="337829" y="939183"/>
            <a:ext cx="11516342" cy="5511262"/>
          </a:xfrm>
          <a:prstGeom prst="rect">
            <a:avLst/>
          </a:prstGeom>
        </p:spPr>
      </p:pic>
    </p:spTree>
    <p:extLst>
      <p:ext uri="{BB962C8B-B14F-4D97-AF65-F5344CB8AC3E}">
        <p14:creationId xmlns:p14="http://schemas.microsoft.com/office/powerpoint/2010/main" val="187497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extBox 1">
            <a:extLst>
              <a:ext uri="{FF2B5EF4-FFF2-40B4-BE49-F238E27FC236}">
                <a16:creationId xmlns:a16="http://schemas.microsoft.com/office/drawing/2014/main" id="{E116BB44-E658-437F-B558-C440CFAEF498}"/>
              </a:ext>
            </a:extLst>
          </p:cNvPr>
          <p:cNvSpPr txBox="1"/>
          <p:nvPr/>
        </p:nvSpPr>
        <p:spPr>
          <a:xfrm>
            <a:off x="3199300" y="177788"/>
            <a:ext cx="5486232" cy="595768"/>
          </a:xfrm>
          <a:prstGeom prst="rect">
            <a:avLst/>
          </a:prstGeom>
          <a:noFill/>
        </p:spPr>
        <p:txBody>
          <a:bodyPr wrap="square" rtlCol="0">
            <a:spAutoFit/>
          </a:bodyPr>
          <a:lstStyle>
            <a:defPPr>
              <a:defRPr lang="zh-CN"/>
            </a:defPPr>
            <a:lvl1pPr>
              <a:defRPr sz="2800" b="1">
                <a:solidFill>
                  <a:schemeClr val="bg1"/>
                </a:solidFill>
                <a:latin typeface="微软雅黑" panose="020B0503020204020204" pitchFamily="34" charset="-122"/>
                <a:ea typeface="微软雅黑" panose="020B0503020204020204" pitchFamily="34" charset="-122"/>
              </a:defRPr>
            </a:lvl1pPr>
          </a:lstStyle>
          <a:p>
            <a:r>
              <a:rPr lang="zh-CN" altLang="en-US" dirty="0"/>
              <a:t>整体方案</a:t>
            </a:r>
            <a:endParaRPr lang="en-US" altLang="zh-CN" dirty="0"/>
          </a:p>
        </p:txBody>
      </p:sp>
      <p:pic>
        <p:nvPicPr>
          <p:cNvPr id="3" name="图片 2">
            <a:extLst>
              <a:ext uri="{FF2B5EF4-FFF2-40B4-BE49-F238E27FC236}">
                <a16:creationId xmlns:a16="http://schemas.microsoft.com/office/drawing/2014/main" id="{892EC2AB-A3CC-441B-BA9D-0A5DCA449802}"/>
              </a:ext>
            </a:extLst>
          </p:cNvPr>
          <p:cNvPicPr>
            <a:picLocks noChangeAspect="1"/>
          </p:cNvPicPr>
          <p:nvPr/>
        </p:nvPicPr>
        <p:blipFill>
          <a:blip r:embed="rId2"/>
          <a:stretch>
            <a:fillRect/>
          </a:stretch>
        </p:blipFill>
        <p:spPr>
          <a:xfrm>
            <a:off x="0" y="974371"/>
            <a:ext cx="12192000" cy="5636729"/>
          </a:xfrm>
          <a:prstGeom prst="rect">
            <a:avLst/>
          </a:prstGeom>
        </p:spPr>
      </p:pic>
    </p:spTree>
    <p:extLst>
      <p:ext uri="{BB962C8B-B14F-4D97-AF65-F5344CB8AC3E}">
        <p14:creationId xmlns:p14="http://schemas.microsoft.com/office/powerpoint/2010/main" val="164984816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412-02025.jpg (1024×..."/>
          <p:cNvPicPr>
            <a:picLocks noChangeAspect="1" noChangeArrowheads="1"/>
          </p:cNvPicPr>
          <p:nvPr/>
        </p:nvPicPr>
        <p:blipFill rotWithShape="1">
          <a:blip r:embed="rId2">
            <a:extLst>
              <a:ext uri="{28A0092B-C50C-407E-A947-70E740481C1C}">
                <a14:useLocalDpi xmlns:a14="http://schemas.microsoft.com/office/drawing/2010/main" val="0"/>
              </a:ext>
            </a:extLst>
          </a:blip>
          <a:srcRect t="3831" b="25442"/>
          <a:stretch/>
        </p:blipFill>
        <p:spPr bwMode="auto">
          <a:xfrm>
            <a:off x="4678668" y="1726464"/>
            <a:ext cx="7453372" cy="3517372"/>
          </a:xfrm>
          <a:prstGeom prst="round2DiagRect">
            <a:avLst>
              <a:gd name="adj1" fmla="val 16667"/>
              <a:gd name="adj2" fmla="val 0"/>
            </a:avLst>
          </a:prstGeom>
          <a:ln w="3175"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矩形 13"/>
          <p:cNvSpPr/>
          <p:nvPr/>
        </p:nvSpPr>
        <p:spPr>
          <a:xfrm flipV="1">
            <a:off x="3472590" y="5309054"/>
            <a:ext cx="547876" cy="522290"/>
          </a:xfrm>
          <a:prstGeom prst="rect">
            <a:avLst/>
          </a:prstGeom>
          <a:solidFill>
            <a:srgbClr val="D6343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flipV="1">
            <a:off x="3635731" y="4276777"/>
            <a:ext cx="763381" cy="727731"/>
          </a:xfrm>
          <a:prstGeom prst="rect">
            <a:avLst/>
          </a:prstGeom>
          <a:solidFill>
            <a:schemeClr val="bg1">
              <a:lumMod val="6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nvSpPr>
        <p:spPr>
          <a:xfrm flipV="1">
            <a:off x="4133068" y="4793886"/>
            <a:ext cx="532088" cy="520762"/>
          </a:xfrm>
          <a:prstGeom prst="rect">
            <a:avLst/>
          </a:prstGeom>
          <a:solidFill>
            <a:schemeClr val="accent6">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nvSpPr>
        <p:spPr>
          <a:xfrm flipV="1">
            <a:off x="4020466" y="3579415"/>
            <a:ext cx="763381" cy="727731"/>
          </a:xfrm>
          <a:prstGeom prst="rect">
            <a:avLst/>
          </a:prstGeom>
          <a:solidFill>
            <a:srgbClr val="D6343F">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文本框 17"/>
          <p:cNvSpPr txBox="1"/>
          <p:nvPr/>
        </p:nvSpPr>
        <p:spPr>
          <a:xfrm>
            <a:off x="307754" y="3717312"/>
            <a:ext cx="3528392" cy="923330"/>
          </a:xfrm>
          <a:prstGeom prst="rect">
            <a:avLst/>
          </a:prstGeom>
          <a:noFill/>
        </p:spPr>
        <p:txBody>
          <a:bodyPr wrap="square" rtlCol="0">
            <a:spAutoFit/>
          </a:bodyPr>
          <a:lstStyle/>
          <a:p>
            <a:r>
              <a:rPr lang="en-US" altLang="zh-CN" sz="5400" dirty="0">
                <a:solidFill>
                  <a:schemeClr val="bg1">
                    <a:lumMod val="85000"/>
                  </a:schemeClr>
                </a:solidFill>
                <a:latin typeface="华文隶书" panose="02010800040101010101" pitchFamily="2" charset="-122"/>
                <a:ea typeface="华文隶书" panose="02010800040101010101" pitchFamily="2" charset="-122"/>
              </a:rPr>
              <a:t>THE END</a:t>
            </a:r>
            <a:endParaRPr lang="zh-CN" altLang="en-US" sz="5400" dirty="0">
              <a:solidFill>
                <a:schemeClr val="bg1">
                  <a:lumMod val="85000"/>
                </a:schemeClr>
              </a:solidFill>
              <a:latin typeface="华文隶书" panose="02010800040101010101" pitchFamily="2" charset="-122"/>
              <a:ea typeface="华文隶书" panose="02010800040101010101" pitchFamily="2" charset="-122"/>
            </a:endParaRPr>
          </a:p>
        </p:txBody>
      </p:sp>
      <p:sp>
        <p:nvSpPr>
          <p:cNvPr id="20" name="文本框 19"/>
          <p:cNvSpPr txBox="1"/>
          <p:nvPr/>
        </p:nvSpPr>
        <p:spPr>
          <a:xfrm>
            <a:off x="4707671" y="5309054"/>
            <a:ext cx="6408712" cy="646331"/>
          </a:xfrm>
          <a:prstGeom prst="rect">
            <a:avLst/>
          </a:prstGeom>
          <a:noFill/>
        </p:spPr>
        <p:txBody>
          <a:bodyPr wrap="square" rtlCol="0">
            <a:spAutoFit/>
          </a:bodyPr>
          <a:lstStyle/>
          <a:p>
            <a:r>
              <a:rPr lang="en-US" altLang="zh-CN" sz="3600" dirty="0">
                <a:solidFill>
                  <a:prstClr val="white">
                    <a:lumMod val="50000"/>
                  </a:prstClr>
                </a:solidFill>
                <a:latin typeface="Cambria Math" panose="02040503050406030204" pitchFamily="18" charset="0"/>
                <a:ea typeface="Cambria Math" panose="02040503050406030204" pitchFamily="18" charset="0"/>
              </a:rPr>
              <a:t>Thanks  For  Your  Attention</a:t>
            </a:r>
            <a:endParaRPr lang="zh-CN" altLang="en-US" sz="3600" dirty="0">
              <a:solidFill>
                <a:prstClr val="white">
                  <a:lumMod val="50000"/>
                </a:prstClr>
              </a:solidFill>
              <a:latin typeface="Cambria Math" panose="02040503050406030204" pitchFamily="18" charset="0"/>
              <a:ea typeface="华文隶书" panose="02010800040101010101" pitchFamily="2" charset="-122"/>
            </a:endParaRPr>
          </a:p>
        </p:txBody>
      </p:sp>
      <p:sp>
        <p:nvSpPr>
          <p:cNvPr id="21" name="文本框 20"/>
          <p:cNvSpPr txBox="1"/>
          <p:nvPr/>
        </p:nvSpPr>
        <p:spPr>
          <a:xfrm>
            <a:off x="8247920" y="6085220"/>
            <a:ext cx="3944080" cy="421269"/>
          </a:xfrm>
          <a:prstGeom prst="rect">
            <a:avLst/>
          </a:prstGeom>
          <a:noFill/>
        </p:spPr>
        <p:txBody>
          <a:bodyPr wrap="square" rtlCol="0">
            <a:spAutoFit/>
            <a:scene3d>
              <a:camera prst="orthographicFront"/>
              <a:lightRig rig="flat" dir="t"/>
            </a:scene3d>
            <a:sp3d extrusionH="6350000" prstMaterial="matte">
              <a:extrusionClr>
                <a:srgbClr val="FFA075"/>
              </a:extrusionClr>
            </a:sp3d>
          </a:bodyPr>
          <a:lstStyle>
            <a:defPPr>
              <a:defRPr lang="zh-CN"/>
            </a:defPPr>
            <a:lvl1pPr>
              <a:lnSpc>
                <a:spcPct val="125000"/>
              </a:lnSpc>
              <a:defRPr sz="2000">
                <a:solidFill>
                  <a:schemeClr val="bg1"/>
                </a:solidFill>
                <a:latin typeface="方正正中黑简体" panose="02000000000000000000" pitchFamily="2" charset="-122"/>
                <a:ea typeface="方正正中黑简体" panose="02000000000000000000" pitchFamily="2" charset="-122"/>
              </a:defRPr>
            </a:lvl1pPr>
          </a:lstStyle>
          <a:p>
            <a:r>
              <a:rPr lang="zh-CN" altLang="en-US" sz="1800" b="1" dirty="0">
                <a:solidFill>
                  <a:srgbClr val="485766"/>
                </a:solidFill>
                <a:latin typeface="华文隶书" panose="02010800040101010101" pitchFamily="2" charset="-122"/>
                <a:ea typeface="华文隶书" panose="02010800040101010101" pitchFamily="2" charset="-122"/>
              </a:rPr>
              <a:t>上海博穗信息科技有限公司</a:t>
            </a:r>
          </a:p>
        </p:txBody>
      </p:sp>
      <p:sp>
        <p:nvSpPr>
          <p:cNvPr id="22" name="文本框 21"/>
          <p:cNvSpPr txBox="1"/>
          <p:nvPr/>
        </p:nvSpPr>
        <p:spPr>
          <a:xfrm>
            <a:off x="126478" y="891537"/>
            <a:ext cx="3890944" cy="707886"/>
          </a:xfrm>
          <a:prstGeom prst="rect">
            <a:avLst/>
          </a:prstGeom>
          <a:noFill/>
        </p:spPr>
        <p:txBody>
          <a:bodyPr wrap="square" rtlCol="0">
            <a:spAutoFit/>
          </a:bodyPr>
          <a:lstStyle/>
          <a:p>
            <a:r>
              <a:rPr lang="zh-CN" altLang="en-US" sz="2000" dirty="0">
                <a:solidFill>
                  <a:schemeClr val="bg1"/>
                </a:solidFill>
                <a:latin typeface="隶书" panose="02010509060101010101" pitchFamily="49" charset="-122"/>
                <a:ea typeface="隶书" panose="02010509060101010101" pitchFamily="49" charset="-122"/>
              </a:rPr>
              <a:t>成为领先的建设方案提供商</a:t>
            </a:r>
            <a:endParaRPr lang="en-US" altLang="zh-CN" sz="2000" dirty="0">
              <a:solidFill>
                <a:schemeClr val="bg1"/>
              </a:solidFill>
              <a:latin typeface="隶书" panose="02010509060101010101" pitchFamily="49" charset="-122"/>
              <a:ea typeface="隶书" panose="02010509060101010101" pitchFamily="49" charset="-122"/>
            </a:endParaRPr>
          </a:p>
          <a:p>
            <a:r>
              <a:rPr lang="zh-CN" altLang="en-US" sz="2000" dirty="0">
                <a:solidFill>
                  <a:schemeClr val="bg1"/>
                </a:solidFill>
                <a:latin typeface="隶书" panose="02010509060101010101" pitchFamily="49" charset="-122"/>
                <a:ea typeface="隶书" panose="02010509060101010101" pitchFamily="49" charset="-122"/>
              </a:rPr>
              <a:t>成为领先的现代服务运营商</a:t>
            </a:r>
          </a:p>
        </p:txBody>
      </p:sp>
      <p:sp>
        <p:nvSpPr>
          <p:cNvPr id="23" name="文本框 21"/>
          <p:cNvSpPr txBox="1"/>
          <p:nvPr/>
        </p:nvSpPr>
        <p:spPr>
          <a:xfrm>
            <a:off x="126478" y="5183050"/>
            <a:ext cx="4476263" cy="1323439"/>
          </a:xfrm>
          <a:prstGeom prst="rect">
            <a:avLst/>
          </a:prstGeom>
          <a:noFill/>
        </p:spPr>
        <p:txBody>
          <a:bodyPr wrap="square" rtlCol="0">
            <a:spAutoFit/>
          </a:bodyPr>
          <a:lstStyle/>
          <a:p>
            <a:r>
              <a:rPr lang="zh-CN" altLang="en-US" sz="2000" dirty="0">
                <a:solidFill>
                  <a:srgbClr val="FF834B"/>
                </a:solidFill>
                <a:latin typeface="隶书" panose="02010509060101010101" pitchFamily="49" charset="-122"/>
                <a:ea typeface="隶书" panose="02010509060101010101" pitchFamily="49" charset="-122"/>
              </a:rPr>
              <a:t>联系方式</a:t>
            </a:r>
            <a:r>
              <a:rPr lang="en-US" altLang="zh-CN" sz="2000" dirty="0">
                <a:solidFill>
                  <a:srgbClr val="FF834B"/>
                </a:solidFill>
                <a:latin typeface="隶书" panose="02010509060101010101" pitchFamily="49" charset="-122"/>
                <a:ea typeface="隶书" panose="02010509060101010101" pitchFamily="49" charset="-122"/>
              </a:rPr>
              <a:t>:</a:t>
            </a:r>
          </a:p>
          <a:p>
            <a:r>
              <a:rPr lang="en-US" altLang="zh-CN" sz="2000" dirty="0">
                <a:solidFill>
                  <a:srgbClr val="FF834B"/>
                </a:solidFill>
                <a:latin typeface="隶书" panose="02010509060101010101" pitchFamily="49" charset="-122"/>
                <a:ea typeface="隶书" panose="02010509060101010101" pitchFamily="49" charset="-122"/>
              </a:rPr>
              <a:t>    </a:t>
            </a:r>
            <a:r>
              <a:rPr lang="zh-CN" altLang="en-US" sz="2000" dirty="0">
                <a:latin typeface="隶书" panose="02010509060101010101" pitchFamily="49" charset="-122"/>
                <a:ea typeface="隶书" panose="02010509060101010101" pitchFamily="49" charset="-122"/>
              </a:rPr>
              <a:t>周小武 </a:t>
            </a:r>
            <a:r>
              <a:rPr lang="en-US" altLang="zh-CN" sz="2000" dirty="0">
                <a:latin typeface="隶书" panose="02010509060101010101" pitchFamily="49" charset="-122"/>
                <a:ea typeface="隶书" panose="02010509060101010101" pitchFamily="49" charset="-122"/>
              </a:rPr>
              <a:t>(Sunny Zhou)</a:t>
            </a:r>
          </a:p>
          <a:p>
            <a:r>
              <a:rPr lang="en-US" altLang="zh-CN" sz="2000" dirty="0">
                <a:latin typeface="隶书" panose="02010509060101010101" pitchFamily="49" charset="-122"/>
                <a:ea typeface="隶书" panose="02010509060101010101" pitchFamily="49" charset="-122"/>
              </a:rPr>
              <a:t>    Tel: 13816383216</a:t>
            </a:r>
          </a:p>
          <a:p>
            <a:r>
              <a:rPr lang="en-US" altLang="zh-CN" sz="2000" dirty="0">
                <a:solidFill>
                  <a:srgbClr val="FF834B"/>
                </a:solidFill>
                <a:latin typeface="隶书" panose="02010509060101010101" pitchFamily="49" charset="-122"/>
                <a:ea typeface="隶书" panose="02010509060101010101" pitchFamily="49" charset="-122"/>
              </a:rPr>
              <a:t>    </a:t>
            </a:r>
            <a:r>
              <a:rPr lang="en-US" altLang="zh-CN" sz="2000" dirty="0">
                <a:latin typeface="隶书" panose="02010509060101010101" pitchFamily="49" charset="-122"/>
                <a:ea typeface="隶书" panose="02010509060101010101" pitchFamily="49" charset="-122"/>
                <a:hlinkClick r:id="rId3"/>
              </a:rPr>
              <a:t>Sunny.zhou@profitgrp.com</a:t>
            </a:r>
            <a:r>
              <a:rPr lang="en-US" altLang="zh-CN" sz="2000" dirty="0">
                <a:solidFill>
                  <a:srgbClr val="FF834B"/>
                </a:solidFill>
                <a:latin typeface="隶书" panose="02010509060101010101" pitchFamily="49" charset="-122"/>
                <a:ea typeface="隶书" panose="02010509060101010101" pitchFamily="49" charset="-122"/>
              </a:rPr>
              <a:t> </a:t>
            </a:r>
            <a:endParaRPr lang="zh-CN" altLang="en-US" sz="2000" dirty="0">
              <a:solidFill>
                <a:srgbClr val="FF834B"/>
              </a:solidFill>
              <a:latin typeface="隶书" panose="02010509060101010101" pitchFamily="49" charset="-122"/>
              <a:ea typeface="隶书" panose="02010509060101010101" pitchFamily="49" charset="-122"/>
            </a:endParaRPr>
          </a:p>
        </p:txBody>
      </p:sp>
      <p:sp>
        <p:nvSpPr>
          <p:cNvPr id="12" name="Rectangle 3"/>
          <p:cNvSpPr>
            <a:spLocks noChangeArrowheads="1"/>
          </p:cNvSpPr>
          <p:nvPr/>
        </p:nvSpPr>
        <p:spPr bwMode="auto">
          <a:xfrm>
            <a:off x="4086615" y="128537"/>
            <a:ext cx="6133345" cy="51850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163287" tIns="81643" rIns="163287" bIns="81643" rtlCol="0" anchor="ctr">
            <a:no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algn="ctr" eaLnBrk="0" fontAlgn="base" hangingPunct="0">
              <a:spcBef>
                <a:spcPct val="0"/>
              </a:spcBef>
              <a:spcAft>
                <a:spcPct val="0"/>
              </a:spcAft>
              <a:buFont typeface="Arial" panose="020B0604020202020204" pitchFamily="34" charset="0"/>
              <a:defRPr b="1">
                <a:solidFill>
                  <a:schemeClr val="tx1"/>
                </a:solidFill>
                <a:latin typeface="Times New Roman" panose="02020603050405020304" pitchFamily="18" charset="0"/>
              </a:defRPr>
            </a:lvl6pPr>
            <a:lvl7pPr marL="2971800" indent="-228600" algn="ctr" eaLnBrk="0" fontAlgn="base" hangingPunct="0">
              <a:spcBef>
                <a:spcPct val="0"/>
              </a:spcBef>
              <a:spcAft>
                <a:spcPct val="0"/>
              </a:spcAft>
              <a:buFont typeface="Arial" panose="020B0604020202020204" pitchFamily="34" charset="0"/>
              <a:defRPr b="1">
                <a:solidFill>
                  <a:schemeClr val="tx1"/>
                </a:solidFill>
                <a:latin typeface="Times New Roman" panose="02020603050405020304" pitchFamily="18" charset="0"/>
              </a:defRPr>
            </a:lvl7pPr>
            <a:lvl8pPr marL="3429000" indent="-228600" algn="ctr" eaLnBrk="0" fontAlgn="base" hangingPunct="0">
              <a:spcBef>
                <a:spcPct val="0"/>
              </a:spcBef>
              <a:spcAft>
                <a:spcPct val="0"/>
              </a:spcAft>
              <a:buFont typeface="Arial" panose="020B0604020202020204" pitchFamily="34" charset="0"/>
              <a:defRPr b="1">
                <a:solidFill>
                  <a:schemeClr val="tx1"/>
                </a:solidFill>
                <a:latin typeface="Times New Roman" panose="02020603050405020304" pitchFamily="18" charset="0"/>
              </a:defRPr>
            </a:lvl8pPr>
            <a:lvl9pPr marL="3886200" indent="-228600" algn="ctr" eaLnBrk="0" fontAlgn="base" hangingPunct="0">
              <a:spcBef>
                <a:spcPct val="0"/>
              </a:spcBef>
              <a:spcAft>
                <a:spcPct val="0"/>
              </a:spcAft>
              <a:buFont typeface="Arial" panose="020B0604020202020204" pitchFamily="34" charset="0"/>
              <a:defRPr b="1">
                <a:solidFill>
                  <a:schemeClr val="tx1"/>
                </a:solidFill>
                <a:latin typeface="Times New Roman" panose="02020603050405020304" pitchFamily="18" charset="0"/>
              </a:defRPr>
            </a:lvl9pPr>
          </a:lstStyle>
          <a:p>
            <a:pPr marL="342900" indent="-342900" defTabSz="1087755" latinLnBrk="1">
              <a:lnSpc>
                <a:spcPct val="120000"/>
              </a:lnSpc>
              <a:spcBef>
                <a:spcPct val="0"/>
              </a:spcBef>
              <a:spcAft>
                <a:spcPct val="15000"/>
              </a:spcAft>
            </a:pPr>
            <a:r>
              <a:rPr lang="zh-CN" altLang="en-US" sz="2800" dirty="0">
                <a:solidFill>
                  <a:schemeClr val="bg1"/>
                </a:solidFill>
                <a:latin typeface="微软雅黑" panose="020B0503020204020204" pitchFamily="34" charset="-122"/>
                <a:ea typeface="微软雅黑" panose="020B0503020204020204" pitchFamily="34" charset="-122"/>
                <a:cs typeface="+mj-cs"/>
              </a:rPr>
              <a:t>助力企业物流数字化转型</a:t>
            </a:r>
            <a:endParaRPr lang="en-US" altLang="zh-CN" sz="2800" dirty="0">
              <a:solidFill>
                <a:schemeClr val="bg1"/>
              </a:solidFill>
              <a:latin typeface="微软雅黑" panose="020B0503020204020204" pitchFamily="34" charset="-122"/>
              <a:ea typeface="微软雅黑" panose="020B0503020204020204" pitchFamily="34" charset="-122"/>
              <a:cs typeface="+mj-cs"/>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239" y="2103040"/>
            <a:ext cx="335280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4624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文本框 75"/>
          <p:cNvSpPr txBox="1"/>
          <p:nvPr/>
        </p:nvSpPr>
        <p:spPr>
          <a:xfrm>
            <a:off x="3310548" y="195216"/>
            <a:ext cx="8742406" cy="595768"/>
          </a:xfrm>
          <a:prstGeom prst="rect">
            <a:avLst/>
          </a:prstGeom>
          <a:noFill/>
        </p:spPr>
        <p:txBody>
          <a:bodyPr vert="horz" wrap="square" lIns="163287" tIns="81643" rIns="163287" bIns="81643" rtlCol="0" anchor="ctr">
            <a:spAutoFit/>
          </a:bodyPr>
          <a:lstStyle>
            <a:lvl1pPr>
              <a:spcBef>
                <a:spcPct val="0"/>
              </a:spcBef>
              <a:buNone/>
              <a:defRPr sz="2800" b="1">
                <a:solidFill>
                  <a:schemeClr val="bg1"/>
                </a:solidFill>
                <a:latin typeface="微软雅黑" panose="020B0503020204020204" pitchFamily="34" charset="-122"/>
                <a:ea typeface="微软雅黑" panose="020B0503020204020204" pitchFamily="34" charset="-122"/>
              </a:defRPr>
            </a:lvl1pPr>
          </a:lstStyle>
          <a:p>
            <a:r>
              <a:rPr lang="zh-CN" altLang="en-US" dirty="0"/>
              <a:t>工业</a:t>
            </a:r>
            <a:r>
              <a:rPr lang="en-US" altLang="zh-CN" dirty="0"/>
              <a:t>4.0 / </a:t>
            </a:r>
            <a:r>
              <a:rPr lang="zh-CN" altLang="en-US" dirty="0"/>
              <a:t>中国制造</a:t>
            </a:r>
            <a:r>
              <a:rPr lang="en-US" altLang="zh-CN" dirty="0"/>
              <a:t>2025 / </a:t>
            </a:r>
            <a:r>
              <a:rPr lang="zh-CN" altLang="en-US" dirty="0"/>
              <a:t>数字化转型  主旋律</a:t>
            </a:r>
          </a:p>
        </p:txBody>
      </p:sp>
      <p:sp>
        <p:nvSpPr>
          <p:cNvPr id="8" name="文本框 7"/>
          <p:cNvSpPr txBox="1"/>
          <p:nvPr/>
        </p:nvSpPr>
        <p:spPr>
          <a:xfrm>
            <a:off x="990477" y="4358966"/>
            <a:ext cx="1261425" cy="461665"/>
          </a:xfrm>
          <a:prstGeom prst="rect">
            <a:avLst/>
          </a:prstGeom>
          <a:noFill/>
        </p:spPr>
        <p:txBody>
          <a:bodyPr wrap="square" rtlCol="0">
            <a:spAutoFit/>
          </a:bodyPr>
          <a:lstStyle/>
          <a:p>
            <a:r>
              <a:rPr lang="zh-CN" altLang="en-US" sz="2400" b="1" dirty="0">
                <a:solidFill>
                  <a:srgbClr val="F67872"/>
                </a:solidFill>
                <a:latin typeface="微软雅黑" pitchFamily="34" charset="-122"/>
                <a:ea typeface="微软雅黑" pitchFamily="34" charset="-122"/>
              </a:rPr>
              <a:t>平台化</a:t>
            </a:r>
            <a:endParaRPr lang="en-US" altLang="zh-CN" sz="2400" b="1" dirty="0">
              <a:solidFill>
                <a:srgbClr val="F67872"/>
              </a:solidFill>
              <a:latin typeface="微软雅黑" pitchFamily="34" charset="-122"/>
              <a:ea typeface="微软雅黑" pitchFamily="34" charset="-122"/>
            </a:endParaRPr>
          </a:p>
        </p:txBody>
      </p:sp>
      <p:pic>
        <p:nvPicPr>
          <p:cNvPr id="9" name="图片 8"/>
          <p:cNvPicPr>
            <a:picLocks noChangeAspect="1"/>
          </p:cNvPicPr>
          <p:nvPr/>
        </p:nvPicPr>
        <p:blipFill>
          <a:blip r:embed="rId3" cstate="print"/>
          <a:stretch>
            <a:fillRect/>
          </a:stretch>
        </p:blipFill>
        <p:spPr>
          <a:xfrm>
            <a:off x="5451141" y="3764515"/>
            <a:ext cx="5722222" cy="2686228"/>
          </a:xfrm>
          <a:prstGeom prst="rect">
            <a:avLst/>
          </a:prstGeom>
          <a:effectLst>
            <a:softEdge rad="127000"/>
          </a:effectLst>
        </p:spPr>
      </p:pic>
      <p:sp>
        <p:nvSpPr>
          <p:cNvPr id="10" name="矩形 9"/>
          <p:cNvSpPr/>
          <p:nvPr/>
        </p:nvSpPr>
        <p:spPr>
          <a:xfrm>
            <a:off x="139046" y="817833"/>
            <a:ext cx="11965323" cy="757130"/>
          </a:xfrm>
          <a:prstGeom prst="rect">
            <a:avLst/>
          </a:prstGeom>
        </p:spPr>
        <p:txBody>
          <a:bodyPr wrap="square">
            <a:spAutoFit/>
          </a:bodyPr>
          <a:lstStyle/>
          <a:p>
            <a:pPr>
              <a:lnSpc>
                <a:spcPct val="120000"/>
              </a:lnSpc>
            </a:pPr>
            <a:r>
              <a:rPr lang="zh-CN" altLang="en-US" dirty="0">
                <a:solidFill>
                  <a:schemeClr val="bg1"/>
                </a:solidFill>
                <a:latin typeface="微软雅黑" pitchFamily="34" charset="-122"/>
                <a:ea typeface="微软雅黑" pitchFamily="34" charset="-122"/>
              </a:rPr>
              <a:t>互联网</a:t>
            </a:r>
            <a:r>
              <a:rPr lang="en-US" altLang="zh-CN" dirty="0">
                <a:solidFill>
                  <a:schemeClr val="bg1"/>
                </a:solidFill>
                <a:latin typeface="微软雅黑" pitchFamily="34" charset="-122"/>
                <a:ea typeface="微软雅黑" pitchFamily="34" charset="-122"/>
              </a:rPr>
              <a:t>+</a:t>
            </a:r>
            <a:r>
              <a:rPr lang="zh-CN" altLang="en-US" dirty="0">
                <a:solidFill>
                  <a:schemeClr val="bg1"/>
                </a:solidFill>
                <a:latin typeface="微软雅黑" pitchFamily="34" charset="-122"/>
                <a:ea typeface="微软雅黑" pitchFamily="34" charset="-122"/>
              </a:rPr>
              <a:t>、工业</a:t>
            </a:r>
            <a:r>
              <a:rPr lang="en-US" altLang="zh-CN" dirty="0">
                <a:solidFill>
                  <a:schemeClr val="bg1"/>
                </a:solidFill>
                <a:latin typeface="微软雅黑" pitchFamily="34" charset="-122"/>
                <a:ea typeface="微软雅黑" pitchFamily="34" charset="-122"/>
              </a:rPr>
              <a:t>4.0</a:t>
            </a:r>
            <a:r>
              <a:rPr lang="zh-CN" altLang="en-US" dirty="0">
                <a:solidFill>
                  <a:schemeClr val="bg1"/>
                </a:solidFill>
                <a:latin typeface="微软雅黑" pitchFamily="34" charset="-122"/>
                <a:ea typeface="微软雅黑" pitchFamily="34" charset="-122"/>
              </a:rPr>
              <a:t>（中国制造</a:t>
            </a:r>
            <a:r>
              <a:rPr lang="en-US" altLang="zh-CN" dirty="0">
                <a:solidFill>
                  <a:schemeClr val="bg1"/>
                </a:solidFill>
                <a:latin typeface="微软雅黑" pitchFamily="34" charset="-122"/>
                <a:ea typeface="微软雅黑" pitchFamily="34" charset="-122"/>
              </a:rPr>
              <a:t>2025 ) </a:t>
            </a:r>
            <a:r>
              <a:rPr lang="zh-CN" altLang="en-US" dirty="0">
                <a:solidFill>
                  <a:schemeClr val="bg1"/>
                </a:solidFill>
                <a:latin typeface="微软雅黑" pitchFamily="34" charset="-122"/>
                <a:ea typeface="微软雅黑" pitchFamily="34" charset="-122"/>
              </a:rPr>
              <a:t>给制造业注入了新的生机，这不是简单的提高效率，更重要的是制造厂商和用户连在一起，以用户需求驱动的</a:t>
            </a:r>
            <a:r>
              <a:rPr lang="en-US" altLang="zh-CN" dirty="0">
                <a:solidFill>
                  <a:schemeClr val="bg1"/>
                </a:solidFill>
                <a:latin typeface="微软雅黑" pitchFamily="34" charset="-122"/>
                <a:ea typeface="微软雅黑" pitchFamily="34" charset="-122"/>
              </a:rPr>
              <a:t>C2M</a:t>
            </a:r>
            <a:r>
              <a:rPr lang="zh-CN" altLang="en-US" dirty="0">
                <a:solidFill>
                  <a:schemeClr val="bg1"/>
                </a:solidFill>
                <a:latin typeface="微软雅黑" pitchFamily="34" charset="-122"/>
                <a:ea typeface="微软雅黑" pitchFamily="34" charset="-122"/>
              </a:rPr>
              <a:t>定制化生产模式成为了时代的主旋律。</a:t>
            </a:r>
          </a:p>
        </p:txBody>
      </p:sp>
      <p:sp>
        <p:nvSpPr>
          <p:cNvPr id="11" name="文本框 10"/>
          <p:cNvSpPr txBox="1"/>
          <p:nvPr/>
        </p:nvSpPr>
        <p:spPr>
          <a:xfrm>
            <a:off x="843376" y="2478780"/>
            <a:ext cx="2106802" cy="646331"/>
          </a:xfrm>
          <a:prstGeom prst="rect">
            <a:avLst/>
          </a:prstGeom>
          <a:noFill/>
        </p:spPr>
        <p:txBody>
          <a:bodyPr wrap="square" rtlCol="0">
            <a:spAutoFit/>
          </a:bodyPr>
          <a:lstStyle/>
          <a:p>
            <a:r>
              <a:rPr lang="zh-CN" altLang="en-US" sz="3600" b="1" dirty="0">
                <a:solidFill>
                  <a:srgbClr val="00B0F0"/>
                </a:solidFill>
                <a:latin typeface="微软雅黑" pitchFamily="34" charset="-122"/>
                <a:ea typeface="微软雅黑" pitchFamily="34" charset="-122"/>
              </a:rPr>
              <a:t>工业</a:t>
            </a:r>
            <a:r>
              <a:rPr lang="en-US" altLang="zh-CN" sz="3600" b="1" dirty="0">
                <a:solidFill>
                  <a:srgbClr val="00B0F0"/>
                </a:solidFill>
                <a:latin typeface="微软雅黑" pitchFamily="34" charset="-122"/>
                <a:ea typeface="微软雅黑" pitchFamily="34" charset="-122"/>
              </a:rPr>
              <a:t>4.0</a:t>
            </a:r>
          </a:p>
        </p:txBody>
      </p:sp>
      <p:sp>
        <p:nvSpPr>
          <p:cNvPr id="12" name="文本框 11"/>
          <p:cNvSpPr txBox="1"/>
          <p:nvPr/>
        </p:nvSpPr>
        <p:spPr>
          <a:xfrm>
            <a:off x="3637750" y="4297410"/>
            <a:ext cx="1972880" cy="584775"/>
          </a:xfrm>
          <a:prstGeom prst="rect">
            <a:avLst/>
          </a:prstGeom>
          <a:noFill/>
        </p:spPr>
        <p:txBody>
          <a:bodyPr wrap="square" rtlCol="0">
            <a:spAutoFit/>
          </a:bodyPr>
          <a:lstStyle/>
          <a:p>
            <a:r>
              <a:rPr lang="zh-CN" altLang="en-US" sz="3200" b="1" dirty="0">
                <a:solidFill>
                  <a:srgbClr val="FBA781"/>
                </a:solidFill>
                <a:latin typeface="微软雅黑" pitchFamily="34" charset="-122"/>
                <a:ea typeface="微软雅黑" pitchFamily="34" charset="-122"/>
              </a:rPr>
              <a:t>互联网</a:t>
            </a:r>
            <a:r>
              <a:rPr lang="en-US" altLang="zh-CN" sz="3200" b="1" dirty="0">
                <a:solidFill>
                  <a:srgbClr val="FBA781"/>
                </a:solidFill>
                <a:latin typeface="微软雅黑" pitchFamily="34" charset="-122"/>
                <a:ea typeface="微软雅黑" pitchFamily="34" charset="-122"/>
              </a:rPr>
              <a:t>+</a:t>
            </a:r>
          </a:p>
        </p:txBody>
      </p:sp>
      <p:sp>
        <p:nvSpPr>
          <p:cNvPr id="13" name="文本框 12"/>
          <p:cNvSpPr txBox="1"/>
          <p:nvPr/>
        </p:nvSpPr>
        <p:spPr>
          <a:xfrm>
            <a:off x="3429764" y="2847472"/>
            <a:ext cx="1619386" cy="523220"/>
          </a:xfrm>
          <a:prstGeom prst="rect">
            <a:avLst/>
          </a:prstGeom>
          <a:noFill/>
        </p:spPr>
        <p:txBody>
          <a:bodyPr wrap="square" rtlCol="0">
            <a:spAutoFit/>
          </a:bodyPr>
          <a:lstStyle/>
          <a:p>
            <a:r>
              <a:rPr lang="zh-CN" altLang="en-US" sz="2800" b="1">
                <a:solidFill>
                  <a:prstClr val="white">
                    <a:lumMod val="65000"/>
                  </a:prstClr>
                </a:solidFill>
                <a:latin typeface="微软雅黑" pitchFamily="34" charset="-122"/>
                <a:ea typeface="微软雅黑" pitchFamily="34" charset="-122"/>
              </a:rPr>
              <a:t>用户价值</a:t>
            </a:r>
            <a:endParaRPr lang="en-US" altLang="zh-CN" sz="2800" b="1" dirty="0">
              <a:solidFill>
                <a:prstClr val="white">
                  <a:lumMod val="65000"/>
                </a:prstClr>
              </a:solidFill>
              <a:latin typeface="微软雅黑" pitchFamily="34" charset="-122"/>
              <a:ea typeface="微软雅黑" pitchFamily="34" charset="-122"/>
            </a:endParaRPr>
          </a:p>
        </p:txBody>
      </p:sp>
      <p:sp>
        <p:nvSpPr>
          <p:cNvPr id="14" name="文本框 13"/>
          <p:cNvSpPr txBox="1"/>
          <p:nvPr/>
        </p:nvSpPr>
        <p:spPr>
          <a:xfrm>
            <a:off x="1337669" y="3410572"/>
            <a:ext cx="3945759" cy="707886"/>
          </a:xfrm>
          <a:prstGeom prst="rect">
            <a:avLst/>
          </a:prstGeom>
          <a:noFill/>
        </p:spPr>
        <p:txBody>
          <a:bodyPr wrap="square" rtlCol="0">
            <a:spAutoFit/>
          </a:bodyPr>
          <a:lstStyle/>
          <a:p>
            <a:r>
              <a:rPr lang="zh-CN" altLang="en-US" sz="4000" b="1" dirty="0">
                <a:solidFill>
                  <a:srgbClr val="D6343F"/>
                </a:solidFill>
                <a:latin typeface="微软雅黑" pitchFamily="34" charset="-122"/>
                <a:ea typeface="微软雅黑" pitchFamily="34" charset="-122"/>
              </a:rPr>
              <a:t>中国制造</a:t>
            </a:r>
            <a:r>
              <a:rPr lang="en-US" altLang="zh-CN" sz="4000" b="1" dirty="0">
                <a:solidFill>
                  <a:srgbClr val="D6343F"/>
                </a:solidFill>
                <a:latin typeface="微软雅黑" pitchFamily="34" charset="-122"/>
                <a:ea typeface="微软雅黑" pitchFamily="34" charset="-122"/>
              </a:rPr>
              <a:t>2025</a:t>
            </a:r>
          </a:p>
        </p:txBody>
      </p:sp>
      <p:sp>
        <p:nvSpPr>
          <p:cNvPr id="15" name="圆角矩形 14"/>
          <p:cNvSpPr>
            <a:spLocks noChangeArrowheads="1"/>
          </p:cNvSpPr>
          <p:nvPr/>
        </p:nvSpPr>
        <p:spPr bwMode="auto">
          <a:xfrm>
            <a:off x="10253821" y="2251002"/>
            <a:ext cx="1162050" cy="798513"/>
          </a:xfrm>
          <a:prstGeom prst="roundRect">
            <a:avLst>
              <a:gd name="adj" fmla="val 16667"/>
            </a:avLst>
          </a:prstGeom>
          <a:solidFill>
            <a:srgbClr val="8064A2"/>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defPPr>
              <a:defRPr lang="zh-CN"/>
            </a:defPPr>
            <a:lvl1pPr algn="l" rtl="0" fontAlgn="base">
              <a:spcBef>
                <a:spcPct val="0"/>
              </a:spcBef>
              <a:spcAft>
                <a:spcPct val="0"/>
              </a:spcAft>
              <a:buFont typeface="Arial" charset="0"/>
              <a:defRPr kern="1200">
                <a:solidFill>
                  <a:schemeClr val="tx1"/>
                </a:solidFill>
                <a:latin typeface="Arial" charset="0"/>
                <a:ea typeface="宋体" pitchFamily="2"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pitchFamily="2"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pitchFamily="2"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pitchFamily="2"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lang="zh-CN" altLang="en-US" sz="1600" b="1">
                <a:solidFill>
                  <a:srgbClr val="FFFFFF"/>
                </a:solidFill>
                <a:latin typeface="微软雅黑" pitchFamily="34" charset="-122"/>
                <a:ea typeface="微软雅黑" pitchFamily="34" charset="-122"/>
                <a:sym typeface="微软雅黑" pitchFamily="34" charset="-122"/>
              </a:rPr>
              <a:t>人口红利消失</a:t>
            </a:r>
            <a:endParaRPr lang="zh-CN" altLang="en-US"/>
          </a:p>
        </p:txBody>
      </p:sp>
      <p:sp>
        <p:nvSpPr>
          <p:cNvPr id="16" name="圆角矩形 15"/>
          <p:cNvSpPr>
            <a:spLocks noChangeArrowheads="1"/>
          </p:cNvSpPr>
          <p:nvPr/>
        </p:nvSpPr>
        <p:spPr bwMode="auto">
          <a:xfrm>
            <a:off x="8682196" y="2251002"/>
            <a:ext cx="1511300" cy="809625"/>
          </a:xfrm>
          <a:prstGeom prst="roundRect">
            <a:avLst>
              <a:gd name="adj" fmla="val 16667"/>
            </a:avLst>
          </a:prstGeom>
          <a:solidFill>
            <a:srgbClr val="F79646"/>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defPPr>
              <a:defRPr lang="zh-CN"/>
            </a:defPPr>
            <a:lvl1pPr algn="l" rtl="0" fontAlgn="base">
              <a:spcBef>
                <a:spcPct val="0"/>
              </a:spcBef>
              <a:spcAft>
                <a:spcPct val="0"/>
              </a:spcAft>
              <a:buFont typeface="Arial" charset="0"/>
              <a:defRPr kern="1200">
                <a:solidFill>
                  <a:schemeClr val="tx1"/>
                </a:solidFill>
                <a:latin typeface="Arial" charset="0"/>
                <a:ea typeface="宋体" pitchFamily="2"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pitchFamily="2"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pitchFamily="2"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pitchFamily="2"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lang="zh-CN" altLang="en-US" sz="1600" b="1">
                <a:solidFill>
                  <a:srgbClr val="FFFFFF"/>
                </a:solidFill>
                <a:latin typeface="微软雅黑" pitchFamily="34" charset="-122"/>
                <a:ea typeface="微软雅黑" pitchFamily="34" charset="-122"/>
                <a:sym typeface="微软雅黑" pitchFamily="34" charset="-122"/>
              </a:rPr>
              <a:t>个性化与品质</a:t>
            </a:r>
          </a:p>
          <a:p>
            <a:pPr algn="ctr"/>
            <a:r>
              <a:rPr lang="zh-CN" altLang="en-US" sz="1600" b="1">
                <a:solidFill>
                  <a:srgbClr val="FFFFFF"/>
                </a:solidFill>
                <a:latin typeface="微软雅黑" pitchFamily="34" charset="-122"/>
                <a:ea typeface="微软雅黑" pitchFamily="34" charset="-122"/>
                <a:sym typeface="微软雅黑" pitchFamily="34" charset="-122"/>
              </a:rPr>
              <a:t>消费提升</a:t>
            </a:r>
            <a:endParaRPr lang="zh-CN" altLang="en-US"/>
          </a:p>
        </p:txBody>
      </p:sp>
    </p:spTree>
    <p:extLst>
      <p:ext uri="{BB962C8B-B14F-4D97-AF65-F5344CB8AC3E}">
        <p14:creationId xmlns:p14="http://schemas.microsoft.com/office/powerpoint/2010/main" val="2568562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文本框 75"/>
          <p:cNvSpPr txBox="1"/>
          <p:nvPr/>
        </p:nvSpPr>
        <p:spPr>
          <a:xfrm>
            <a:off x="3166762" y="155068"/>
            <a:ext cx="6099512" cy="595768"/>
          </a:xfrm>
          <a:prstGeom prst="rect">
            <a:avLst/>
          </a:prstGeom>
          <a:noFill/>
        </p:spPr>
        <p:txBody>
          <a:bodyPr vert="horz" wrap="square" lIns="163287" tIns="81643" rIns="163287" bIns="81643" rtlCol="0" anchor="ctr">
            <a:spAutoFit/>
          </a:bodyPr>
          <a:lstStyle>
            <a:lvl1pPr>
              <a:spcBef>
                <a:spcPct val="0"/>
              </a:spcBef>
              <a:buNone/>
              <a:defRPr sz="2800" b="1">
                <a:solidFill>
                  <a:schemeClr val="bg1"/>
                </a:solidFill>
                <a:latin typeface="微软雅黑" panose="020B0503020204020204" pitchFamily="34" charset="-122"/>
                <a:ea typeface="微软雅黑" panose="020B0503020204020204" pitchFamily="34" charset="-122"/>
              </a:defRPr>
            </a:lvl1pPr>
          </a:lstStyle>
          <a:p>
            <a:r>
              <a:rPr lang="zh-CN" altLang="en-US" dirty="0"/>
              <a:t>企业物流数字化转型目标</a:t>
            </a:r>
          </a:p>
        </p:txBody>
      </p:sp>
      <p:sp>
        <p:nvSpPr>
          <p:cNvPr id="33" name="自由: 形状 20"/>
          <p:cNvSpPr/>
          <p:nvPr/>
        </p:nvSpPr>
        <p:spPr>
          <a:xfrm>
            <a:off x="512339" y="2084148"/>
            <a:ext cx="1018123" cy="1018123"/>
          </a:xfrm>
          <a:custGeom>
            <a:avLst/>
            <a:gdLst>
              <a:gd name="connsiteX0" fmla="*/ 0 w 1018123"/>
              <a:gd name="connsiteY0" fmla="*/ 509062 h 1018123"/>
              <a:gd name="connsiteX1" fmla="*/ 509062 w 1018123"/>
              <a:gd name="connsiteY1" fmla="*/ 0 h 1018123"/>
              <a:gd name="connsiteX2" fmla="*/ 1018124 w 1018123"/>
              <a:gd name="connsiteY2" fmla="*/ 509062 h 1018123"/>
              <a:gd name="connsiteX3" fmla="*/ 509062 w 1018123"/>
              <a:gd name="connsiteY3" fmla="*/ 1018124 h 1018123"/>
              <a:gd name="connsiteX4" fmla="*/ 0 w 1018123"/>
              <a:gd name="connsiteY4" fmla="*/ 509062 h 101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123" h="1018123">
                <a:moveTo>
                  <a:pt x="0" y="509062"/>
                </a:moveTo>
                <a:cubicBezTo>
                  <a:pt x="0" y="227915"/>
                  <a:pt x="227915" y="0"/>
                  <a:pt x="509062" y="0"/>
                </a:cubicBezTo>
                <a:cubicBezTo>
                  <a:pt x="790209" y="0"/>
                  <a:pt x="1018124" y="227915"/>
                  <a:pt x="1018124" y="509062"/>
                </a:cubicBezTo>
                <a:cubicBezTo>
                  <a:pt x="1018124" y="790209"/>
                  <a:pt x="790209" y="1018124"/>
                  <a:pt x="509062" y="1018124"/>
                </a:cubicBezTo>
                <a:cubicBezTo>
                  <a:pt x="227915" y="1018124"/>
                  <a:pt x="0" y="790209"/>
                  <a:pt x="0" y="509062"/>
                </a:cubicBezTo>
                <a:close/>
              </a:path>
            </a:pathLst>
          </a:custGeom>
          <a:solidFill>
            <a:srgbClr val="E04F40">
              <a:alpha val="5000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205132" tIns="166881" rIns="205132" bIns="166881" numCol="1" spcCol="1270" anchor="ctr" anchorCtr="0">
            <a:noAutofit/>
          </a:bodyPr>
          <a:lstStyle/>
          <a:p>
            <a:pPr marL="0" marR="0" lvl="0" indent="0" algn="ctr" defTabSz="622300" eaLnBrk="1" fontAlgn="auto" latinLnBrk="0" hangingPunct="1">
              <a:lnSpc>
                <a:spcPct val="90000"/>
              </a:lnSpc>
              <a:spcBef>
                <a:spcPct val="0"/>
              </a:spcBef>
              <a:spcAft>
                <a:spcPct val="35000"/>
              </a:spcAft>
              <a:buClrTx/>
              <a:buSzTx/>
              <a:buFontTx/>
              <a:buNone/>
              <a:tabLst/>
              <a:defRPr/>
            </a:pPr>
            <a:r>
              <a:rPr kumimoji="0" lang="zh-CN" altLang="zh-CN" sz="1400" b="0" i="0" u="none" strike="noStrike" kern="0" cap="none" spc="10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rPr>
              <a:t>作业流程规范化</a:t>
            </a:r>
            <a:endParaRPr kumimoji="0" lang="zh-CN" altLang="en-US" sz="1400" b="0" i="0" u="none" strike="noStrike" kern="0" cap="none" spc="10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34" name="自由: 形状 21"/>
          <p:cNvSpPr/>
          <p:nvPr/>
        </p:nvSpPr>
        <p:spPr>
          <a:xfrm>
            <a:off x="1374723" y="2059200"/>
            <a:ext cx="1018123" cy="1018123"/>
          </a:xfrm>
          <a:custGeom>
            <a:avLst/>
            <a:gdLst>
              <a:gd name="connsiteX0" fmla="*/ 0 w 1018123"/>
              <a:gd name="connsiteY0" fmla="*/ 509062 h 1018123"/>
              <a:gd name="connsiteX1" fmla="*/ 509062 w 1018123"/>
              <a:gd name="connsiteY1" fmla="*/ 0 h 1018123"/>
              <a:gd name="connsiteX2" fmla="*/ 1018124 w 1018123"/>
              <a:gd name="connsiteY2" fmla="*/ 509062 h 1018123"/>
              <a:gd name="connsiteX3" fmla="*/ 509062 w 1018123"/>
              <a:gd name="connsiteY3" fmla="*/ 1018124 h 1018123"/>
              <a:gd name="connsiteX4" fmla="*/ 0 w 1018123"/>
              <a:gd name="connsiteY4" fmla="*/ 509062 h 101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123" h="1018123">
                <a:moveTo>
                  <a:pt x="0" y="509062"/>
                </a:moveTo>
                <a:cubicBezTo>
                  <a:pt x="0" y="227915"/>
                  <a:pt x="227915" y="0"/>
                  <a:pt x="509062" y="0"/>
                </a:cubicBezTo>
                <a:cubicBezTo>
                  <a:pt x="790209" y="0"/>
                  <a:pt x="1018124" y="227915"/>
                  <a:pt x="1018124" y="509062"/>
                </a:cubicBezTo>
                <a:cubicBezTo>
                  <a:pt x="1018124" y="790209"/>
                  <a:pt x="790209" y="1018124"/>
                  <a:pt x="509062" y="1018124"/>
                </a:cubicBezTo>
                <a:cubicBezTo>
                  <a:pt x="227915" y="1018124"/>
                  <a:pt x="0" y="790209"/>
                  <a:pt x="0" y="509062"/>
                </a:cubicBezTo>
                <a:close/>
              </a:path>
            </a:pathLst>
          </a:custGeom>
          <a:solidFill>
            <a:srgbClr val="E04F40">
              <a:alpha val="5000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205132" tIns="166881" rIns="205132" bIns="166881" numCol="1" spcCol="1270" anchor="ctr" anchorCtr="0">
            <a:noAutofit/>
          </a:bodyPr>
          <a:lstStyle/>
          <a:p>
            <a:pPr marL="0" marR="0" lvl="0" indent="0" algn="ctr" defTabSz="622300" eaLnBrk="1" fontAlgn="auto" latinLnBrk="0" hangingPunct="1">
              <a:lnSpc>
                <a:spcPct val="90000"/>
              </a:lnSpc>
              <a:spcBef>
                <a:spcPct val="0"/>
              </a:spcBef>
              <a:spcAft>
                <a:spcPct val="35000"/>
              </a:spcAft>
              <a:buClrTx/>
              <a:buSzTx/>
              <a:buFontTx/>
              <a:buNone/>
              <a:tabLst/>
              <a:defRPr/>
            </a:pPr>
            <a:r>
              <a:rPr kumimoji="0" lang="zh-CN" altLang="zh-CN" sz="1400" b="0" i="0" u="none" strike="noStrike" kern="0" cap="none" spc="10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rPr>
              <a:t>状态可视化</a:t>
            </a:r>
            <a:endParaRPr kumimoji="0" lang="zh-CN" altLang="en-US" sz="1400" b="0" i="0" u="none" strike="noStrike" kern="0" cap="none" spc="10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35" name="自由: 形状 22"/>
          <p:cNvSpPr/>
          <p:nvPr/>
        </p:nvSpPr>
        <p:spPr>
          <a:xfrm>
            <a:off x="2201122" y="2092746"/>
            <a:ext cx="1018123" cy="1018123"/>
          </a:xfrm>
          <a:custGeom>
            <a:avLst/>
            <a:gdLst>
              <a:gd name="connsiteX0" fmla="*/ 0 w 1018123"/>
              <a:gd name="connsiteY0" fmla="*/ 509062 h 1018123"/>
              <a:gd name="connsiteX1" fmla="*/ 509062 w 1018123"/>
              <a:gd name="connsiteY1" fmla="*/ 0 h 1018123"/>
              <a:gd name="connsiteX2" fmla="*/ 1018124 w 1018123"/>
              <a:gd name="connsiteY2" fmla="*/ 509062 h 1018123"/>
              <a:gd name="connsiteX3" fmla="*/ 509062 w 1018123"/>
              <a:gd name="connsiteY3" fmla="*/ 1018124 h 1018123"/>
              <a:gd name="connsiteX4" fmla="*/ 0 w 1018123"/>
              <a:gd name="connsiteY4" fmla="*/ 509062 h 101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123" h="1018123">
                <a:moveTo>
                  <a:pt x="0" y="509062"/>
                </a:moveTo>
                <a:cubicBezTo>
                  <a:pt x="0" y="227915"/>
                  <a:pt x="227915" y="0"/>
                  <a:pt x="509062" y="0"/>
                </a:cubicBezTo>
                <a:cubicBezTo>
                  <a:pt x="790209" y="0"/>
                  <a:pt x="1018124" y="227915"/>
                  <a:pt x="1018124" y="509062"/>
                </a:cubicBezTo>
                <a:cubicBezTo>
                  <a:pt x="1018124" y="790209"/>
                  <a:pt x="790209" y="1018124"/>
                  <a:pt x="509062" y="1018124"/>
                </a:cubicBezTo>
                <a:cubicBezTo>
                  <a:pt x="227915" y="1018124"/>
                  <a:pt x="0" y="790209"/>
                  <a:pt x="0" y="509062"/>
                </a:cubicBezTo>
                <a:close/>
              </a:path>
            </a:pathLst>
          </a:custGeom>
          <a:solidFill>
            <a:srgbClr val="E04F40">
              <a:alpha val="5000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205132" tIns="166881" rIns="205132" bIns="166881" numCol="1" spcCol="1270" anchor="ctr" anchorCtr="0">
            <a:noAutofit/>
          </a:bodyPr>
          <a:lstStyle/>
          <a:p>
            <a:pPr marL="0" marR="0" lvl="0" indent="0" algn="ctr" defTabSz="622300" eaLnBrk="1" fontAlgn="auto" latinLnBrk="0" hangingPunct="1">
              <a:lnSpc>
                <a:spcPct val="90000"/>
              </a:lnSpc>
              <a:spcBef>
                <a:spcPct val="0"/>
              </a:spcBef>
              <a:spcAft>
                <a:spcPct val="35000"/>
              </a:spcAft>
              <a:buClr>
                <a:srgbClr val="1BBB9A"/>
              </a:buClr>
              <a:buSzTx/>
              <a:buFont typeface="Wingdings" pitchFamily="2" charset="2"/>
              <a:buNone/>
              <a:tabLst/>
              <a:defRPr/>
            </a:pPr>
            <a:r>
              <a:rPr kumimoji="0" lang="zh-CN" altLang="en-US" sz="1400" b="0" i="0" u="none" strike="noStrike" kern="0" cap="none" spc="10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rPr>
              <a:t>资源最优化</a:t>
            </a:r>
          </a:p>
        </p:txBody>
      </p:sp>
      <p:sp>
        <p:nvSpPr>
          <p:cNvPr id="36" name="自由: 形状 23"/>
          <p:cNvSpPr/>
          <p:nvPr/>
        </p:nvSpPr>
        <p:spPr>
          <a:xfrm>
            <a:off x="3034083" y="2149126"/>
            <a:ext cx="1018123" cy="1018123"/>
          </a:xfrm>
          <a:custGeom>
            <a:avLst/>
            <a:gdLst>
              <a:gd name="connsiteX0" fmla="*/ 0 w 1018123"/>
              <a:gd name="connsiteY0" fmla="*/ 509062 h 1018123"/>
              <a:gd name="connsiteX1" fmla="*/ 509062 w 1018123"/>
              <a:gd name="connsiteY1" fmla="*/ 0 h 1018123"/>
              <a:gd name="connsiteX2" fmla="*/ 1018124 w 1018123"/>
              <a:gd name="connsiteY2" fmla="*/ 509062 h 1018123"/>
              <a:gd name="connsiteX3" fmla="*/ 509062 w 1018123"/>
              <a:gd name="connsiteY3" fmla="*/ 1018124 h 1018123"/>
              <a:gd name="connsiteX4" fmla="*/ 0 w 1018123"/>
              <a:gd name="connsiteY4" fmla="*/ 509062 h 101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123" h="1018123">
                <a:moveTo>
                  <a:pt x="0" y="509062"/>
                </a:moveTo>
                <a:cubicBezTo>
                  <a:pt x="0" y="227915"/>
                  <a:pt x="227915" y="0"/>
                  <a:pt x="509062" y="0"/>
                </a:cubicBezTo>
                <a:cubicBezTo>
                  <a:pt x="790209" y="0"/>
                  <a:pt x="1018124" y="227915"/>
                  <a:pt x="1018124" y="509062"/>
                </a:cubicBezTo>
                <a:cubicBezTo>
                  <a:pt x="1018124" y="790209"/>
                  <a:pt x="790209" y="1018124"/>
                  <a:pt x="509062" y="1018124"/>
                </a:cubicBezTo>
                <a:cubicBezTo>
                  <a:pt x="227915" y="1018124"/>
                  <a:pt x="0" y="790209"/>
                  <a:pt x="0" y="509062"/>
                </a:cubicBezTo>
                <a:close/>
              </a:path>
            </a:pathLst>
          </a:custGeom>
          <a:solidFill>
            <a:srgbClr val="E04F40">
              <a:alpha val="5000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205132" tIns="166881" rIns="205132" bIns="166881" numCol="1" spcCol="1270" anchor="ctr" anchorCtr="0">
            <a:noAutofit/>
          </a:bodyPr>
          <a:lstStyle/>
          <a:p>
            <a:pPr marL="0" marR="0" lvl="0" indent="0" algn="ctr" defTabSz="622300" eaLnBrk="1" fontAlgn="auto" latinLnBrk="0" hangingPunct="1">
              <a:lnSpc>
                <a:spcPct val="90000"/>
              </a:lnSpc>
              <a:spcBef>
                <a:spcPct val="0"/>
              </a:spcBef>
              <a:spcAft>
                <a:spcPct val="35000"/>
              </a:spcAft>
              <a:buClrTx/>
              <a:buSzTx/>
              <a:buFontTx/>
              <a:buNone/>
              <a:tabLst/>
              <a:defRPr/>
            </a:pPr>
            <a:r>
              <a:rPr kumimoji="0" lang="zh-CN" altLang="en-US" sz="1400" b="0" i="0" u="none" strike="noStrike" kern="0" cap="none" spc="10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rPr>
              <a:t>操作智能化</a:t>
            </a:r>
          </a:p>
        </p:txBody>
      </p:sp>
      <p:grpSp>
        <p:nvGrpSpPr>
          <p:cNvPr id="37" name="组合 36"/>
          <p:cNvGrpSpPr/>
          <p:nvPr/>
        </p:nvGrpSpPr>
        <p:grpSpPr>
          <a:xfrm>
            <a:off x="539499" y="1296204"/>
            <a:ext cx="11471205" cy="4664315"/>
            <a:chOff x="246277" y="1922020"/>
            <a:chExt cx="11471205" cy="4664315"/>
          </a:xfrm>
        </p:grpSpPr>
        <p:sp>
          <p:nvSpPr>
            <p:cNvPr id="38" name="Oval 2"/>
            <p:cNvSpPr>
              <a:spLocks noChangeArrowheads="1"/>
            </p:cNvSpPr>
            <p:nvPr/>
          </p:nvSpPr>
          <p:spPr bwMode="auto">
            <a:xfrm>
              <a:off x="4692726" y="3398203"/>
              <a:ext cx="1273175" cy="1273175"/>
            </a:xfrm>
            <a:prstGeom prst="ellipse">
              <a:avLst/>
            </a:prstGeom>
            <a:solidFill>
              <a:srgbClr val="E04F40"/>
            </a:solidFill>
            <a:ln>
              <a:noFill/>
            </a:ln>
            <a:effectLst/>
          </p:spPr>
          <p:txBody>
            <a:bodyPr wrap="none" lIns="0" tIns="0" rIns="0" bIns="0"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39" name="Freeform 4"/>
            <p:cNvSpPr>
              <a:spLocks/>
            </p:cNvSpPr>
            <p:nvPr/>
          </p:nvSpPr>
          <p:spPr bwMode="auto">
            <a:xfrm>
              <a:off x="4862588" y="3766503"/>
              <a:ext cx="930275" cy="536575"/>
            </a:xfrm>
            <a:custGeom>
              <a:avLst/>
              <a:gdLst>
                <a:gd name="T0" fmla="*/ 0 w 2474"/>
                <a:gd name="T1" fmla="*/ 2147483646 h 852"/>
                <a:gd name="T2" fmla="*/ 2147483646 w 2474"/>
                <a:gd name="T3" fmla="*/ 2147483646 h 852"/>
                <a:gd name="T4" fmla="*/ 2147483646 w 2474"/>
                <a:gd name="T5" fmla="*/ 2147483646 h 852"/>
                <a:gd name="T6" fmla="*/ 2147483646 w 2474"/>
                <a:gd name="T7" fmla="*/ 2147483646 h 852"/>
                <a:gd name="T8" fmla="*/ 2147483646 w 2474"/>
                <a:gd name="T9" fmla="*/ 2147483646 h 852"/>
                <a:gd name="T10" fmla="*/ 2147483646 w 2474"/>
                <a:gd name="T11" fmla="*/ 2147483646 h 852"/>
                <a:gd name="T12" fmla="*/ 2147483646 w 2474"/>
                <a:gd name="T13" fmla="*/ 2147483646 h 852"/>
                <a:gd name="T14" fmla="*/ 2147483646 w 2474"/>
                <a:gd name="T15" fmla="*/ 2147483646 h 852"/>
                <a:gd name="T16" fmla="*/ 2147483646 w 2474"/>
                <a:gd name="T17" fmla="*/ 0 h 852"/>
                <a:gd name="T18" fmla="*/ 2147483646 w 2474"/>
                <a:gd name="T19" fmla="*/ 2147483646 h 852"/>
                <a:gd name="T20" fmla="*/ 2147483646 w 2474"/>
                <a:gd name="T21" fmla="*/ 2147483646 h 852"/>
                <a:gd name="T22" fmla="*/ 2147483646 w 2474"/>
                <a:gd name="T23" fmla="*/ 2147483646 h 852"/>
                <a:gd name="T24" fmla="*/ 2147483646 w 2474"/>
                <a:gd name="T25" fmla="*/ 2147483646 h 852"/>
                <a:gd name="T26" fmla="*/ 2147483646 w 2474"/>
                <a:gd name="T27" fmla="*/ 2147483646 h 852"/>
                <a:gd name="T28" fmla="*/ 2147483646 w 2474"/>
                <a:gd name="T29" fmla="*/ 0 h 852"/>
                <a:gd name="T30" fmla="*/ 2147483646 w 2474"/>
                <a:gd name="T31" fmla="*/ 2147483646 h 852"/>
                <a:gd name="T32" fmla="*/ 2147483646 w 2474"/>
                <a:gd name="T33" fmla="*/ 2147483646 h 852"/>
                <a:gd name="T34" fmla="*/ 2147483646 w 2474"/>
                <a:gd name="T35" fmla="*/ 2147483646 h 8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74" h="852">
                  <a:moveTo>
                    <a:pt x="0" y="429"/>
                  </a:moveTo>
                  <a:lnTo>
                    <a:pt x="133" y="429"/>
                  </a:lnTo>
                  <a:lnTo>
                    <a:pt x="133" y="268"/>
                  </a:lnTo>
                  <a:lnTo>
                    <a:pt x="313" y="579"/>
                  </a:lnTo>
                  <a:lnTo>
                    <a:pt x="313" y="113"/>
                  </a:lnTo>
                  <a:lnTo>
                    <a:pt x="740" y="852"/>
                  </a:lnTo>
                  <a:lnTo>
                    <a:pt x="740" y="268"/>
                  </a:lnTo>
                  <a:lnTo>
                    <a:pt x="920" y="579"/>
                  </a:lnTo>
                  <a:lnTo>
                    <a:pt x="920" y="0"/>
                  </a:lnTo>
                  <a:lnTo>
                    <a:pt x="1409" y="847"/>
                  </a:lnTo>
                  <a:lnTo>
                    <a:pt x="1409" y="268"/>
                  </a:lnTo>
                  <a:lnTo>
                    <a:pt x="1589" y="579"/>
                  </a:lnTo>
                  <a:lnTo>
                    <a:pt x="1589" y="113"/>
                  </a:lnTo>
                  <a:lnTo>
                    <a:pt x="2013" y="847"/>
                  </a:lnTo>
                  <a:lnTo>
                    <a:pt x="2013" y="0"/>
                  </a:lnTo>
                  <a:lnTo>
                    <a:pt x="2351" y="586"/>
                  </a:lnTo>
                  <a:lnTo>
                    <a:pt x="2351" y="429"/>
                  </a:lnTo>
                  <a:lnTo>
                    <a:pt x="2474" y="429"/>
                  </a:lnTo>
                </a:path>
              </a:pathLst>
            </a:custGeom>
            <a:noFill/>
            <a:ln w="22225" cap="flat" cmpd="sng">
              <a:solidFill>
                <a:sysClr val="window" lastClr="FFFF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endParaRPr>
            </a:p>
          </p:txBody>
        </p:sp>
        <p:sp>
          <p:nvSpPr>
            <p:cNvPr id="40" name="Freeform 5"/>
            <p:cNvSpPr>
              <a:spLocks/>
            </p:cNvSpPr>
            <p:nvPr/>
          </p:nvSpPr>
          <p:spPr bwMode="auto">
            <a:xfrm>
              <a:off x="269760" y="2406730"/>
              <a:ext cx="4622310" cy="3253660"/>
            </a:xfrm>
            <a:custGeom>
              <a:avLst/>
              <a:gdLst>
                <a:gd name="T0" fmla="*/ 0 w 795"/>
                <a:gd name="T1" fmla="*/ 0 h 375"/>
                <a:gd name="T2" fmla="*/ 2147483646 w 795"/>
                <a:gd name="T3" fmla="*/ 0 h 375"/>
                <a:gd name="T4" fmla="*/ 2147483646 w 795"/>
                <a:gd name="T5" fmla="*/ 2147483646 h 375"/>
                <a:gd name="T6" fmla="*/ 2147483646 w 795"/>
                <a:gd name="T7" fmla="*/ 2147483646 h 3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5" h="375">
                  <a:moveTo>
                    <a:pt x="0" y="0"/>
                  </a:moveTo>
                  <a:lnTo>
                    <a:pt x="649" y="0"/>
                  </a:lnTo>
                  <a:lnTo>
                    <a:pt x="795" y="189"/>
                  </a:lnTo>
                  <a:lnTo>
                    <a:pt x="649" y="375"/>
                  </a:lnTo>
                </a:path>
              </a:pathLst>
            </a:custGeom>
            <a:noFill/>
            <a:ln w="22225" cap="flat" cmpd="sng">
              <a:solidFill>
                <a:srgbClr val="E04F4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endParaRPr>
            </a:p>
          </p:txBody>
        </p:sp>
        <p:sp>
          <p:nvSpPr>
            <p:cNvPr id="41" name="Freeform 6"/>
            <p:cNvSpPr>
              <a:spLocks/>
            </p:cNvSpPr>
            <p:nvPr/>
          </p:nvSpPr>
          <p:spPr bwMode="auto">
            <a:xfrm flipH="1">
              <a:off x="5754454" y="2406730"/>
              <a:ext cx="5086266" cy="3253660"/>
            </a:xfrm>
            <a:custGeom>
              <a:avLst/>
              <a:gdLst>
                <a:gd name="T0" fmla="*/ 0 w 795"/>
                <a:gd name="T1" fmla="*/ 0 h 375"/>
                <a:gd name="T2" fmla="*/ 2147483646 w 795"/>
                <a:gd name="T3" fmla="*/ 0 h 375"/>
                <a:gd name="T4" fmla="*/ 2147483646 w 795"/>
                <a:gd name="T5" fmla="*/ 2147483646 h 375"/>
                <a:gd name="T6" fmla="*/ 2147483646 w 795"/>
                <a:gd name="T7" fmla="*/ 2147483646 h 3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5" h="375">
                  <a:moveTo>
                    <a:pt x="0" y="0"/>
                  </a:moveTo>
                  <a:lnTo>
                    <a:pt x="649" y="0"/>
                  </a:lnTo>
                  <a:lnTo>
                    <a:pt x="795" y="189"/>
                  </a:lnTo>
                  <a:lnTo>
                    <a:pt x="649" y="375"/>
                  </a:lnTo>
                </a:path>
              </a:pathLst>
            </a:custGeom>
            <a:noFill/>
            <a:ln w="22225" cap="flat" cmpd="sng">
              <a:solidFill>
                <a:srgbClr val="E04F4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endParaRPr>
            </a:p>
          </p:txBody>
        </p:sp>
        <p:sp>
          <p:nvSpPr>
            <p:cNvPr id="42" name="AutoShape 7"/>
            <p:cNvSpPr>
              <a:spLocks noChangeArrowheads="1"/>
            </p:cNvSpPr>
            <p:nvPr/>
          </p:nvSpPr>
          <p:spPr bwMode="auto">
            <a:xfrm>
              <a:off x="4754638" y="3774440"/>
              <a:ext cx="114300" cy="536575"/>
            </a:xfrm>
            <a:prstGeom prst="chevron">
              <a:avLst>
                <a:gd name="adj" fmla="val 100000"/>
              </a:avLst>
            </a:prstGeom>
            <a:solidFill>
              <a:srgbClr val="5B9BD5"/>
            </a:solidFill>
            <a:ln w="25400">
              <a:solidFill>
                <a:sysClr val="window" lastClr="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43" name="AutoShape 8"/>
            <p:cNvSpPr>
              <a:spLocks noChangeArrowheads="1"/>
            </p:cNvSpPr>
            <p:nvPr/>
          </p:nvSpPr>
          <p:spPr bwMode="auto">
            <a:xfrm flipH="1">
              <a:off x="5786513" y="3774440"/>
              <a:ext cx="114300" cy="536575"/>
            </a:xfrm>
            <a:prstGeom prst="chevron">
              <a:avLst>
                <a:gd name="adj" fmla="val 100000"/>
              </a:avLst>
            </a:prstGeom>
            <a:solidFill>
              <a:srgbClr val="5B9BD5"/>
            </a:solidFill>
            <a:ln w="25400">
              <a:solidFill>
                <a:sysClr val="window" lastClr="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3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44" name="文本框 43"/>
            <p:cNvSpPr txBox="1"/>
            <p:nvPr/>
          </p:nvSpPr>
          <p:spPr>
            <a:xfrm>
              <a:off x="478964" y="1922020"/>
              <a:ext cx="2447059" cy="406971"/>
            </a:xfrm>
            <a:prstGeom prst="rect">
              <a:avLst/>
            </a:prstGeom>
            <a:noFill/>
          </p:spPr>
          <p:txBody>
            <a:bodyPr wrap="square" rtlCol="0">
              <a:spAutoFit/>
            </a:bodyPr>
            <a:lstStyle/>
            <a:p>
              <a:pPr marL="285750" marR="0" lvl="0" indent="-285750" defTabSz="914400" eaLnBrk="1" fontAlgn="auto" latinLnBrk="0" hangingPunct="1">
                <a:lnSpc>
                  <a:spcPct val="125000"/>
                </a:lnSpc>
                <a:spcBef>
                  <a:spcPts val="0"/>
                </a:spcBef>
                <a:spcAft>
                  <a:spcPts val="0"/>
                </a:spcAft>
                <a:buClr>
                  <a:srgbClr val="E04F40"/>
                </a:buClr>
                <a:buSzPct val="80000"/>
                <a:buFont typeface="Wingdings" pitchFamily="2" charset="2"/>
                <a:buChar char="n"/>
                <a:tabLst/>
                <a:defRPr/>
              </a:pPr>
              <a:r>
                <a:rPr kumimoji="0" lang="zh-CN" altLang="en-US" sz="1800" b="0" i="0" u="none" strike="noStrike" kern="0" cap="none" spc="100" normalizeH="0" baseline="0" noProof="0" dirty="0">
                  <a:ln>
                    <a:noFill/>
                  </a:ln>
                  <a:solidFill>
                    <a:srgbClr val="485766"/>
                  </a:solidFill>
                  <a:effectLst/>
                  <a:uLnTx/>
                  <a:uFillTx/>
                  <a:latin typeface="微软雅黑" pitchFamily="34" charset="-122"/>
                  <a:ea typeface="微软雅黑" pitchFamily="34" charset="-122"/>
                </a:rPr>
                <a:t>功能性需求</a:t>
              </a:r>
              <a:r>
                <a:rPr kumimoji="0" lang="en-US" altLang="zh-CN" sz="1800" b="0" i="0" u="none" strike="noStrike" kern="0" cap="none" spc="100" normalizeH="0" baseline="0" noProof="0" dirty="0">
                  <a:ln>
                    <a:noFill/>
                  </a:ln>
                  <a:solidFill>
                    <a:srgbClr val="485766"/>
                  </a:solidFill>
                  <a:effectLst/>
                  <a:uLnTx/>
                  <a:uFillTx/>
                  <a:latin typeface="微软雅黑" pitchFamily="34" charset="-122"/>
                  <a:ea typeface="微软雅黑" pitchFamily="34" charset="-122"/>
                </a:rPr>
                <a:t>/ KPI</a:t>
              </a:r>
              <a:endParaRPr kumimoji="0" lang="zh-CN" altLang="en-US" sz="1800" b="0" i="0" u="none" strike="noStrike" kern="0" cap="none" spc="100" normalizeH="0" baseline="0" noProof="0" dirty="0">
                <a:ln>
                  <a:noFill/>
                </a:ln>
                <a:solidFill>
                  <a:srgbClr val="485766"/>
                </a:solidFill>
                <a:effectLst/>
                <a:uLnTx/>
                <a:uFillTx/>
                <a:latin typeface="微软雅黑" pitchFamily="34" charset="-122"/>
                <a:ea typeface="微软雅黑" pitchFamily="34" charset="-122"/>
              </a:endParaRPr>
            </a:p>
          </p:txBody>
        </p:sp>
        <p:sp>
          <p:nvSpPr>
            <p:cNvPr id="45" name="文本框 44"/>
            <p:cNvSpPr txBox="1"/>
            <p:nvPr/>
          </p:nvSpPr>
          <p:spPr>
            <a:xfrm>
              <a:off x="7253045" y="1968148"/>
              <a:ext cx="3410583" cy="406971"/>
            </a:xfrm>
            <a:prstGeom prst="rect">
              <a:avLst/>
            </a:prstGeom>
            <a:noFill/>
          </p:spPr>
          <p:txBody>
            <a:bodyPr wrap="square" rtlCol="0">
              <a:spAutoFit/>
            </a:bodyPr>
            <a:lstStyle/>
            <a:p>
              <a:pPr marL="285750" marR="0" lvl="0" indent="-285750" defTabSz="914400" eaLnBrk="1" fontAlgn="auto" latinLnBrk="0" hangingPunct="1">
                <a:lnSpc>
                  <a:spcPct val="125000"/>
                </a:lnSpc>
                <a:spcBef>
                  <a:spcPts val="0"/>
                </a:spcBef>
                <a:spcAft>
                  <a:spcPts val="0"/>
                </a:spcAft>
                <a:buClr>
                  <a:srgbClr val="E04F40"/>
                </a:buClr>
                <a:buSzPct val="80000"/>
                <a:buFont typeface="Wingdings" pitchFamily="2" charset="2"/>
                <a:buChar char="n"/>
                <a:tabLst/>
                <a:defRPr/>
              </a:pPr>
              <a:r>
                <a:rPr kumimoji="0" lang="zh-CN" altLang="en-US" sz="1800" b="0" i="0" u="none" strike="noStrike" kern="0" cap="none" spc="100" normalizeH="0" baseline="0" noProof="0" dirty="0">
                  <a:ln>
                    <a:noFill/>
                  </a:ln>
                  <a:solidFill>
                    <a:srgbClr val="485766"/>
                  </a:solidFill>
                  <a:effectLst/>
                  <a:uLnTx/>
                  <a:uFillTx/>
                  <a:latin typeface="微软雅黑" pitchFamily="34" charset="-122"/>
                  <a:ea typeface="微软雅黑" pitchFamily="34" charset="-122"/>
                </a:rPr>
                <a:t>数字化物流平台需求</a:t>
              </a:r>
            </a:p>
          </p:txBody>
        </p:sp>
        <p:sp>
          <p:nvSpPr>
            <p:cNvPr id="46" name="文本框 45"/>
            <p:cNvSpPr txBox="1"/>
            <p:nvPr/>
          </p:nvSpPr>
          <p:spPr>
            <a:xfrm>
              <a:off x="547427" y="4555010"/>
              <a:ext cx="2955375" cy="2031325"/>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zh-CN" sz="1400" b="0" i="0" u="none" strike="noStrike" kern="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rPr>
                <a:t>降低原材料库存周转天数</a:t>
              </a:r>
              <a:r>
                <a:rPr kumimoji="0" lang="en-US" altLang="zh-CN" sz="1400" b="0" i="0" u="none" strike="noStrike" kern="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rPr>
                <a:t> </a:t>
              </a:r>
              <a:r>
                <a:rPr lang="en-US" altLang="zh-CN" sz="1400" kern="0" dirty="0">
                  <a:solidFill>
                    <a:prstClr val="black"/>
                  </a:solidFill>
                  <a:latin typeface="微软雅黑 Light" panose="020B0502040204020203" pitchFamily="34" charset="-122"/>
                  <a:ea typeface="微软雅黑 Light" panose="020B0502040204020203" pitchFamily="34" charset="-122"/>
                </a:rPr>
                <a:t>1 </a:t>
              </a:r>
              <a:r>
                <a:rPr kumimoji="0" lang="zh-CN" altLang="zh-CN" sz="1400" b="0" i="0" u="none" strike="noStrike" kern="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rPr>
                <a:t>天</a:t>
              </a:r>
              <a:endParaRPr kumimoji="0" lang="en-US" altLang="zh-CN" sz="1400" b="0" i="0" u="none" strike="noStrike" kern="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zh-CN" sz="1400" b="0" i="0" u="none" strike="noStrike" kern="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rPr>
                <a:t>订单准时交付率提高</a:t>
              </a:r>
              <a:r>
                <a:rPr kumimoji="0" lang="en-US" altLang="zh-CN" sz="1400" b="0" i="0" u="none" strike="noStrike" kern="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rPr>
                <a:t>20%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zh-CN" sz="1400" b="0" i="0" u="none" strike="noStrike" kern="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rPr>
                <a:t>提高工作效率</a:t>
              </a:r>
              <a:r>
                <a:rPr kumimoji="0" lang="en-US" altLang="zh-CN" sz="1400" b="0" i="0" u="none" strike="noStrike" kern="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rPr>
                <a:t>30%</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zh-CN" sz="1400" b="0" i="0" u="none" strike="noStrike" kern="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rPr>
                <a:t>人员减少</a:t>
              </a:r>
              <a:r>
                <a:rPr lang="en-US" altLang="zh-CN" sz="1400" kern="0" dirty="0">
                  <a:solidFill>
                    <a:prstClr val="black"/>
                  </a:solidFill>
                  <a:latin typeface="微软雅黑 Light" panose="020B0502040204020203" pitchFamily="34" charset="-122"/>
                  <a:ea typeface="微软雅黑 Light" panose="020B0502040204020203" pitchFamily="34" charset="-122"/>
                </a:rPr>
                <a:t>1</a:t>
              </a:r>
              <a:r>
                <a:rPr kumimoji="0" lang="en-US" altLang="zh-CN" sz="1400" b="0" i="0" u="none" strike="noStrike" kern="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rPr>
                <a:t>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zh-CN" sz="1400" b="0" i="0" u="none" strike="noStrike" kern="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zh-CN" sz="1400" b="0" i="0" u="none" strike="noStrike" kern="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rPr>
                <a:t>成本降低</a:t>
              </a:r>
              <a:r>
                <a:rPr kumimoji="0" lang="en-US" altLang="zh-CN" sz="1400" b="0" i="0" u="none" strike="noStrike" kern="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rPr>
                <a:t>10% </a:t>
              </a:r>
              <a:endParaRPr kumimoji="0" lang="zh-CN" altLang="zh-CN" sz="1400" b="0" i="0" u="none" strike="noStrike" kern="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endParaRPr>
            </a:p>
          </p:txBody>
        </p:sp>
        <p:sp>
          <p:nvSpPr>
            <p:cNvPr id="47" name="文本框 46"/>
            <p:cNvSpPr txBox="1"/>
            <p:nvPr/>
          </p:nvSpPr>
          <p:spPr>
            <a:xfrm>
              <a:off x="6799602" y="2608996"/>
              <a:ext cx="4427954" cy="867930"/>
            </a:xfrm>
            <a:prstGeom prst="rect">
              <a:avLst/>
            </a:prstGeom>
            <a:noFill/>
          </p:spPr>
          <p:txBody>
            <a:bodyPr wrap="square" rtlCol="0">
              <a:spAutoFit/>
            </a:bodyPr>
            <a:lstStyle/>
            <a:p>
              <a:pPr marL="0" marR="0" lvl="0" indent="0" defTabSz="912495" eaLnBrk="1" fontAlgn="auto" latinLnBrk="0" hangingPunct="1">
                <a:lnSpc>
                  <a:spcPct val="120000"/>
                </a:lnSpc>
                <a:spcBef>
                  <a:spcPts val="0"/>
                </a:spcBef>
                <a:spcAft>
                  <a:spcPts val="0"/>
                </a:spcAft>
                <a:buClr>
                  <a:srgbClr val="002060"/>
                </a:buClr>
                <a:buSzTx/>
                <a:buFontTx/>
                <a:buNone/>
                <a:tabLst/>
                <a:defRPr/>
              </a:pPr>
              <a:r>
                <a:rPr kumimoji="0" lang="zh-CN" altLang="zh-CN" sz="1400" b="0" i="0" u="none" strike="noStrike" kern="0" cap="none" spc="0" normalizeH="0" baseline="0" noProof="0" dirty="0">
                  <a:ln>
                    <a:noFill/>
                  </a:ln>
                  <a:solidFill>
                    <a:srgbClr val="485766"/>
                  </a:solidFill>
                  <a:effectLst/>
                  <a:uLnTx/>
                  <a:uFillTx/>
                  <a:latin typeface="微软雅黑" pitchFamily="34" charset="-122"/>
                  <a:ea typeface="微软雅黑" pitchFamily="34" charset="-122"/>
                </a:rPr>
                <a:t>建立一个安全、柔性、高扩展、可集团化快速复制实施的智能仓储云平台，支持模块化、分布式部署</a:t>
              </a:r>
              <a:r>
                <a:rPr kumimoji="0" lang="en-US" altLang="zh-CN" sz="1400" b="0" i="0" u="none" strike="noStrike" kern="0" cap="none" spc="0" normalizeH="0" baseline="0" noProof="0" dirty="0">
                  <a:ln>
                    <a:noFill/>
                  </a:ln>
                  <a:solidFill>
                    <a:srgbClr val="485766"/>
                  </a:solidFill>
                  <a:effectLst/>
                  <a:uLnTx/>
                  <a:uFillTx/>
                  <a:latin typeface="微软雅黑" pitchFamily="34" charset="-122"/>
                  <a:ea typeface="微软雅黑" pitchFamily="34" charset="-122"/>
                </a:rPr>
                <a:t>,</a:t>
              </a:r>
              <a:r>
                <a:rPr kumimoji="0" lang="zh-CN" altLang="zh-CN" sz="1400" b="0" i="0" u="none" strike="noStrike" kern="0" cap="none" spc="0" normalizeH="0" baseline="0" noProof="0" dirty="0">
                  <a:ln>
                    <a:noFill/>
                  </a:ln>
                  <a:solidFill>
                    <a:srgbClr val="485766"/>
                  </a:solidFill>
                  <a:effectLst/>
                  <a:uLnTx/>
                  <a:uFillTx/>
                  <a:latin typeface="微软雅黑" pitchFamily="34" charset="-122"/>
                  <a:ea typeface="微软雅黑" pitchFamily="34" charset="-122"/>
                </a:rPr>
                <a:t>实现系统间的高度协同和信息的互联互通。</a:t>
              </a:r>
            </a:p>
          </p:txBody>
        </p:sp>
        <p:sp>
          <p:nvSpPr>
            <p:cNvPr id="48" name="文本框 47"/>
            <p:cNvSpPr txBox="1"/>
            <p:nvPr/>
          </p:nvSpPr>
          <p:spPr>
            <a:xfrm>
              <a:off x="6798862" y="3722017"/>
              <a:ext cx="491862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1400" b="1" kern="0" spc="100" dirty="0">
                  <a:solidFill>
                    <a:schemeClr val="tx1">
                      <a:lumMod val="75000"/>
                      <a:lumOff val="25000"/>
                    </a:schemeClr>
                  </a:solidFill>
                  <a:latin typeface="微软雅黑" pitchFamily="34" charset="-122"/>
                  <a:ea typeface="微软雅黑" pitchFamily="34" charset="-122"/>
                </a:rPr>
                <a:t>价值体现：</a:t>
              </a:r>
              <a:endParaRPr kumimoji="0" lang="zh-CN" altLang="zh-CN" sz="1400" b="1" i="0" u="none" strike="noStrike" kern="0" cap="none" spc="100" normalizeH="0" baseline="0" noProof="0" dirty="0">
                <a:ln>
                  <a:noFill/>
                </a:ln>
                <a:solidFill>
                  <a:schemeClr val="tx1">
                    <a:lumMod val="75000"/>
                    <a:lumOff val="25000"/>
                  </a:schemeClr>
                </a:solidFill>
                <a:effectLst/>
                <a:uLnTx/>
                <a:uFillTx/>
                <a:latin typeface="微软雅黑" pitchFamily="34" charset="-122"/>
                <a:ea typeface="微软雅黑" pitchFamily="34" charset="-122"/>
              </a:endParaRPr>
            </a:p>
          </p:txBody>
        </p:sp>
        <p:sp>
          <p:nvSpPr>
            <p:cNvPr id="49" name="文本框 48"/>
            <p:cNvSpPr txBox="1"/>
            <p:nvPr/>
          </p:nvSpPr>
          <p:spPr>
            <a:xfrm>
              <a:off x="246277" y="3975186"/>
              <a:ext cx="3253815"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100" normalizeH="0" baseline="0" noProof="0" dirty="0">
                  <a:ln>
                    <a:noFill/>
                  </a:ln>
                  <a:solidFill>
                    <a:srgbClr val="485766"/>
                  </a:solidFill>
                  <a:effectLst/>
                  <a:uLnTx/>
                  <a:uFillTx/>
                  <a:latin typeface="微软雅黑" pitchFamily="34" charset="-122"/>
                  <a:ea typeface="微软雅黑" pitchFamily="34" charset="-122"/>
                </a:rPr>
                <a:t>量化指标</a:t>
              </a:r>
              <a:endParaRPr kumimoji="0" lang="zh-CN" altLang="zh-CN" sz="1400" b="1" i="0" u="none" strike="noStrike" kern="0" cap="none" spc="100" normalizeH="0" baseline="0" noProof="0" dirty="0">
                <a:ln>
                  <a:noFill/>
                </a:ln>
                <a:solidFill>
                  <a:srgbClr val="485766"/>
                </a:solidFill>
                <a:effectLst/>
                <a:uLnTx/>
                <a:uFillTx/>
                <a:latin typeface="微软雅黑" pitchFamily="34" charset="-122"/>
                <a:ea typeface="微软雅黑" pitchFamily="34" charset="-122"/>
              </a:endParaRPr>
            </a:p>
          </p:txBody>
        </p:sp>
      </p:grpSp>
      <p:sp>
        <p:nvSpPr>
          <p:cNvPr id="2" name="矩形 1">
            <a:extLst>
              <a:ext uri="{FF2B5EF4-FFF2-40B4-BE49-F238E27FC236}">
                <a16:creationId xmlns:a16="http://schemas.microsoft.com/office/drawing/2014/main" id="{D9A4FFBC-81A7-4F1A-831A-BEB6AD979411}"/>
              </a:ext>
            </a:extLst>
          </p:cNvPr>
          <p:cNvSpPr/>
          <p:nvPr/>
        </p:nvSpPr>
        <p:spPr>
          <a:xfrm>
            <a:off x="7092084" y="3568977"/>
            <a:ext cx="4904242" cy="2308324"/>
          </a:xfrm>
          <a:prstGeom prst="rect">
            <a:avLst/>
          </a:prstGeom>
        </p:spPr>
        <p:txBody>
          <a:bodyPr wrap="square">
            <a:spAutoFit/>
          </a:bodyPr>
          <a:lstStyle/>
          <a:p>
            <a:pPr marL="285750" indent="-285750">
              <a:buFont typeface="Wingdings" panose="05000000000000000000" pitchFamily="2" charset="2"/>
              <a:buChar char="l"/>
            </a:pPr>
            <a:r>
              <a:rPr lang="zh-CN" altLang="en-US" sz="1600" dirty="0">
                <a:latin typeface="宋体" panose="02010600030101010101" pitchFamily="2" charset="-122"/>
                <a:ea typeface="宋体" panose="02010600030101010101" pitchFamily="2" charset="-122"/>
              </a:rPr>
              <a:t>供应商协同提升制造效率，</a:t>
            </a:r>
            <a:endParaRPr lang="en-US" altLang="zh-CN" sz="1600" dirty="0">
              <a:latin typeface="宋体" panose="02010600030101010101" pitchFamily="2" charset="-122"/>
              <a:ea typeface="宋体" panose="02010600030101010101" pitchFamily="2" charset="-122"/>
            </a:endParaRPr>
          </a:p>
          <a:p>
            <a:pPr marL="285750" indent="-285750">
              <a:buFont typeface="Wingdings" panose="05000000000000000000" pitchFamily="2" charset="2"/>
              <a:buChar char="l"/>
            </a:pPr>
            <a:r>
              <a:rPr lang="zh-CN" altLang="en-US" sz="1600" dirty="0">
                <a:latin typeface="宋体" panose="02010600030101010101" pitchFamily="2" charset="-122"/>
                <a:ea typeface="宋体" panose="02010600030101010101" pitchFamily="2" charset="-122"/>
              </a:rPr>
              <a:t>智慧物流：对物料批次的</a:t>
            </a:r>
            <a:r>
              <a:rPr lang="en-US" altLang="zh-CN" sz="1600" dirty="0">
                <a:latin typeface="宋体" panose="02010600030101010101" pitchFamily="2" charset="-122"/>
                <a:ea typeface="宋体" panose="02010600030101010101" pitchFamily="2" charset="-122"/>
              </a:rPr>
              <a:t>FIFO</a:t>
            </a:r>
            <a:r>
              <a:rPr lang="zh-CN" altLang="en-US" sz="1600" dirty="0">
                <a:latin typeface="宋体" panose="02010600030101010101" pitchFamily="2" charset="-122"/>
                <a:ea typeface="宋体" panose="02010600030101010101" pitchFamily="2" charset="-122"/>
              </a:rPr>
              <a:t>管理；失效期管，实现批次管控、定址定位、质量追溯、防错防漏</a:t>
            </a:r>
            <a:endParaRPr lang="en-US" altLang="zh-CN" sz="1600" dirty="0">
              <a:latin typeface="宋体" panose="02010600030101010101" pitchFamily="2" charset="-122"/>
              <a:ea typeface="宋体" panose="02010600030101010101" pitchFamily="2" charset="-122"/>
            </a:endParaRPr>
          </a:p>
          <a:p>
            <a:pPr marL="285750" indent="-285750">
              <a:buFont typeface="Wingdings" panose="05000000000000000000" pitchFamily="2" charset="2"/>
              <a:buChar char="l"/>
            </a:pPr>
            <a:r>
              <a:rPr lang="zh-CN" altLang="en-US" sz="1600" dirty="0">
                <a:latin typeface="宋体" panose="02010600030101010101" pitchFamily="2" charset="-122"/>
                <a:ea typeface="宋体" panose="02010600030101010101" pitchFamily="2" charset="-122"/>
              </a:rPr>
              <a:t>对来料、领料、发货通过扫描落实数字化管控</a:t>
            </a:r>
            <a:endParaRPr lang="en-US" altLang="zh-CN" sz="1600" dirty="0">
              <a:latin typeface="宋体" panose="02010600030101010101" pitchFamily="2" charset="-122"/>
              <a:ea typeface="宋体" panose="02010600030101010101" pitchFamily="2" charset="-122"/>
            </a:endParaRPr>
          </a:p>
          <a:p>
            <a:pPr marL="285750" indent="-285750">
              <a:buFont typeface="Wingdings" panose="05000000000000000000" pitchFamily="2" charset="2"/>
              <a:buChar char="l"/>
            </a:pPr>
            <a:r>
              <a:rPr lang="zh-CN" altLang="en-US" sz="1600" dirty="0">
                <a:latin typeface="宋体" panose="02010600030101010101" pitchFamily="2" charset="-122"/>
                <a:ea typeface="宋体" panose="02010600030101010101" pitchFamily="2" charset="-122"/>
              </a:rPr>
              <a:t>准确的通过分拣策略指导工作</a:t>
            </a:r>
            <a:endParaRPr lang="en-US" altLang="zh-CN" sz="1600" dirty="0">
              <a:latin typeface="宋体" panose="02010600030101010101" pitchFamily="2" charset="-122"/>
              <a:ea typeface="宋体" panose="02010600030101010101" pitchFamily="2" charset="-122"/>
            </a:endParaRPr>
          </a:p>
          <a:p>
            <a:pPr marL="285750" indent="-285750">
              <a:buFont typeface="Wingdings" panose="05000000000000000000" pitchFamily="2" charset="2"/>
              <a:buChar char="l"/>
            </a:pPr>
            <a:r>
              <a:rPr lang="zh-CN" altLang="en-US" sz="1600" dirty="0">
                <a:latin typeface="宋体" panose="02010600030101010101" pitchFamily="2" charset="-122"/>
                <a:ea typeface="宋体" panose="02010600030101010101" pitchFamily="2" charset="-122"/>
              </a:rPr>
              <a:t>最优路线的系统化分拣与配送。</a:t>
            </a:r>
            <a:endParaRPr lang="en-US" altLang="zh-CN" sz="1600" dirty="0">
              <a:latin typeface="宋体" panose="02010600030101010101" pitchFamily="2" charset="-122"/>
              <a:ea typeface="宋体" panose="02010600030101010101" pitchFamily="2" charset="-122"/>
            </a:endParaRPr>
          </a:p>
          <a:p>
            <a:pPr marL="285750" indent="-285750">
              <a:buFont typeface="Wingdings" panose="05000000000000000000" pitchFamily="2" charset="2"/>
              <a:buChar char="l"/>
            </a:pPr>
            <a:r>
              <a:rPr lang="zh-CN" altLang="en-US" sz="1600" dirty="0">
                <a:latin typeface="宋体" panose="02010600030101010101" pitchFamily="2" charset="-122"/>
                <a:ea typeface="宋体" panose="02010600030101010101" pitchFamily="2" charset="-122"/>
              </a:rPr>
              <a:t>电子看板进行作业指导</a:t>
            </a:r>
            <a:endParaRPr lang="en-US" altLang="zh-CN" sz="1600" dirty="0">
              <a:latin typeface="宋体" panose="02010600030101010101" pitchFamily="2" charset="-122"/>
              <a:ea typeface="宋体" panose="02010600030101010101" pitchFamily="2" charset="-122"/>
            </a:endParaRPr>
          </a:p>
          <a:p>
            <a:pPr marL="285750" indent="-285750">
              <a:buFont typeface="Wingdings" panose="05000000000000000000" pitchFamily="2" charset="2"/>
              <a:buChar char="l"/>
            </a:pPr>
            <a:r>
              <a:rPr lang="zh-CN" altLang="en-US" sz="1600" dirty="0">
                <a:latin typeface="宋体" panose="02010600030101010101" pitchFamily="2" charset="-122"/>
                <a:ea typeface="宋体" panose="02010600030101010101" pitchFamily="2" charset="-122"/>
              </a:rPr>
              <a:t>启用预警体系</a:t>
            </a:r>
            <a:endParaRPr lang="en-US" altLang="zh-CN" sz="1600" dirty="0">
              <a:latin typeface="宋体" panose="02010600030101010101" pitchFamily="2" charset="-122"/>
              <a:ea typeface="宋体" panose="02010600030101010101" pitchFamily="2" charset="-122"/>
            </a:endParaRPr>
          </a:p>
          <a:p>
            <a:endParaRPr lang="zh-CN" altLang="en-US" sz="1600"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220759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文本框 165">
            <a:extLst>
              <a:ext uri="{FF2B5EF4-FFF2-40B4-BE49-F238E27FC236}">
                <a16:creationId xmlns:a16="http://schemas.microsoft.com/office/drawing/2014/main" id="{0FCB35C4-6D2A-431D-8BE1-862C1E6EB73E}"/>
              </a:ext>
            </a:extLst>
          </p:cNvPr>
          <p:cNvSpPr txBox="1"/>
          <p:nvPr/>
        </p:nvSpPr>
        <p:spPr>
          <a:xfrm>
            <a:off x="3310548" y="231490"/>
            <a:ext cx="6564972"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企业物流 主流程</a:t>
            </a:r>
          </a:p>
        </p:txBody>
      </p:sp>
      <p:pic>
        <p:nvPicPr>
          <p:cNvPr id="14" name="图片 13">
            <a:extLst>
              <a:ext uri="{FF2B5EF4-FFF2-40B4-BE49-F238E27FC236}">
                <a16:creationId xmlns:a16="http://schemas.microsoft.com/office/drawing/2014/main" id="{EFD50404-62BB-4AC5-9C71-3A8D5CD2996C}"/>
              </a:ext>
            </a:extLst>
          </p:cNvPr>
          <p:cNvPicPr>
            <a:picLocks noChangeAspect="1"/>
          </p:cNvPicPr>
          <p:nvPr/>
        </p:nvPicPr>
        <p:blipFill>
          <a:blip r:embed="rId3"/>
          <a:stretch>
            <a:fillRect/>
          </a:stretch>
        </p:blipFill>
        <p:spPr>
          <a:xfrm>
            <a:off x="118354" y="737264"/>
            <a:ext cx="11955292" cy="5889246"/>
          </a:xfrm>
          <a:prstGeom prst="rect">
            <a:avLst/>
          </a:prstGeom>
        </p:spPr>
      </p:pic>
    </p:spTree>
    <p:extLst>
      <p:ext uri="{BB962C8B-B14F-4D97-AF65-F5344CB8AC3E}">
        <p14:creationId xmlns:p14="http://schemas.microsoft.com/office/powerpoint/2010/main" val="2079971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75"/>
          <p:cNvSpPr txBox="1"/>
          <p:nvPr/>
        </p:nvSpPr>
        <p:spPr>
          <a:xfrm>
            <a:off x="3544994" y="210813"/>
            <a:ext cx="5598540" cy="523220"/>
          </a:xfrm>
          <a:prstGeom prst="rect">
            <a:avLst/>
          </a:prstGeom>
          <a:noFill/>
        </p:spPr>
        <p:txBody>
          <a:bodyPr wrap="square" rtlCol="0">
            <a:spAutoFit/>
          </a:bodyPr>
          <a:lstStyle>
            <a:defPPr>
              <a:defRPr lang="zh-CN"/>
            </a:defPPr>
            <a:lvl1pPr>
              <a:defRPr sz="2800" b="1">
                <a:solidFill>
                  <a:schemeClr val="bg1"/>
                </a:solidFill>
                <a:latin typeface="微软雅黑" panose="020B0503020204020204" pitchFamily="34" charset="-122"/>
                <a:ea typeface="微软雅黑" panose="020B0503020204020204" pitchFamily="34" charset="-122"/>
              </a:defRPr>
            </a:lvl1pPr>
          </a:lstStyle>
          <a:p>
            <a:r>
              <a:rPr lang="zh-CN" altLang="en-US" dirty="0"/>
              <a:t>数字化物流：</a:t>
            </a:r>
            <a:r>
              <a:rPr lang="en-US" altLang="zh-CN" dirty="0" err="1"/>
              <a:t>ProfitLES</a:t>
            </a:r>
            <a:r>
              <a:rPr lang="en-US" altLang="zh-CN" dirty="0"/>
              <a:t> </a:t>
            </a:r>
            <a:r>
              <a:rPr lang="zh-CN" altLang="en-US" dirty="0"/>
              <a:t>功能模块</a:t>
            </a:r>
          </a:p>
        </p:txBody>
      </p:sp>
      <p:sp>
        <p:nvSpPr>
          <p:cNvPr id="83" name="矩形 82"/>
          <p:cNvSpPr/>
          <p:nvPr/>
        </p:nvSpPr>
        <p:spPr>
          <a:xfrm>
            <a:off x="432538" y="7225059"/>
            <a:ext cx="12081510" cy="6000750"/>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ea typeface="微软雅黑" pitchFamily="34" charset="-122"/>
            </a:endParaRPr>
          </a:p>
        </p:txBody>
      </p:sp>
      <p:sp>
        <p:nvSpPr>
          <p:cNvPr id="84" name="矩形 83"/>
          <p:cNvSpPr/>
          <p:nvPr/>
        </p:nvSpPr>
        <p:spPr>
          <a:xfrm>
            <a:off x="119950" y="2872767"/>
            <a:ext cx="1094907" cy="244928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ea typeface="微软雅黑" pitchFamily="34" charset="-122"/>
            </a:endParaRPr>
          </a:p>
        </p:txBody>
      </p:sp>
      <p:sp>
        <p:nvSpPr>
          <p:cNvPr id="85" name="矩形 84"/>
          <p:cNvSpPr/>
          <p:nvPr/>
        </p:nvSpPr>
        <p:spPr>
          <a:xfrm>
            <a:off x="125727" y="5368432"/>
            <a:ext cx="10549235" cy="143776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latin typeface="微软雅黑" pitchFamily="34" charset="-122"/>
              <a:ea typeface="微软雅黑" pitchFamily="34" charset="-122"/>
            </a:endParaRPr>
          </a:p>
        </p:txBody>
      </p:sp>
      <p:sp>
        <p:nvSpPr>
          <p:cNvPr id="86" name="矩形 85"/>
          <p:cNvSpPr/>
          <p:nvPr/>
        </p:nvSpPr>
        <p:spPr>
          <a:xfrm>
            <a:off x="4205475" y="5808377"/>
            <a:ext cx="598277" cy="264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销售员</a:t>
            </a:r>
          </a:p>
        </p:txBody>
      </p:sp>
      <p:sp>
        <p:nvSpPr>
          <p:cNvPr id="87" name="矩形 86"/>
          <p:cNvSpPr/>
          <p:nvPr/>
        </p:nvSpPr>
        <p:spPr>
          <a:xfrm>
            <a:off x="112424" y="921259"/>
            <a:ext cx="10563196" cy="49944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solidFill>
              <a:latin typeface="微软雅黑" pitchFamily="34" charset="-122"/>
              <a:ea typeface="微软雅黑" pitchFamily="34" charset="-122"/>
            </a:endParaRPr>
          </a:p>
        </p:txBody>
      </p:sp>
      <p:sp>
        <p:nvSpPr>
          <p:cNvPr id="88" name="TextBox 14"/>
          <p:cNvSpPr txBox="1"/>
          <p:nvPr/>
        </p:nvSpPr>
        <p:spPr>
          <a:xfrm>
            <a:off x="67854" y="5425270"/>
            <a:ext cx="800219" cy="276999"/>
          </a:xfrm>
          <a:prstGeom prst="rect">
            <a:avLst/>
          </a:prstGeom>
          <a:noFill/>
          <a:ln>
            <a:noFill/>
          </a:ln>
        </p:spPr>
        <p:txBody>
          <a:bodyPr wrap="none" rtlCol="0">
            <a:spAutoFit/>
          </a:bodyPr>
          <a:lstStyle/>
          <a:p>
            <a:r>
              <a:rPr lang="zh-CN" altLang="en-US" sz="1200" b="1" dirty="0">
                <a:solidFill>
                  <a:schemeClr val="bg1"/>
                </a:solidFill>
                <a:latin typeface="微软雅黑" pitchFamily="34" charset="-122"/>
                <a:ea typeface="微软雅黑" pitchFamily="34" charset="-122"/>
              </a:rPr>
              <a:t>基础信息</a:t>
            </a:r>
          </a:p>
        </p:txBody>
      </p:sp>
      <p:sp>
        <p:nvSpPr>
          <p:cNvPr id="91" name="矩形 90"/>
          <p:cNvSpPr/>
          <p:nvPr/>
        </p:nvSpPr>
        <p:spPr>
          <a:xfrm>
            <a:off x="10867167" y="921259"/>
            <a:ext cx="1149332" cy="5884934"/>
          </a:xfrm>
          <a:prstGeom prst="rect">
            <a:avLst/>
          </a:prstGeom>
          <a:solidFill>
            <a:srgbClr val="FBA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ea typeface="微软雅黑" pitchFamily="34" charset="-122"/>
            </a:endParaRPr>
          </a:p>
        </p:txBody>
      </p:sp>
      <p:sp>
        <p:nvSpPr>
          <p:cNvPr id="94" name="矩形 93"/>
          <p:cNvSpPr/>
          <p:nvPr/>
        </p:nvSpPr>
        <p:spPr>
          <a:xfrm>
            <a:off x="3452146" y="6478957"/>
            <a:ext cx="718989" cy="25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交货地</a:t>
            </a:r>
          </a:p>
        </p:txBody>
      </p:sp>
      <p:sp>
        <p:nvSpPr>
          <p:cNvPr id="95" name="矩形 94"/>
          <p:cNvSpPr/>
          <p:nvPr/>
        </p:nvSpPr>
        <p:spPr>
          <a:xfrm>
            <a:off x="962344" y="6478957"/>
            <a:ext cx="775589" cy="25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供应商</a:t>
            </a:r>
          </a:p>
        </p:txBody>
      </p:sp>
      <p:sp>
        <p:nvSpPr>
          <p:cNvPr id="96" name="TextBox 14"/>
          <p:cNvSpPr txBox="1"/>
          <p:nvPr/>
        </p:nvSpPr>
        <p:spPr>
          <a:xfrm>
            <a:off x="11027948" y="1032481"/>
            <a:ext cx="800219" cy="276999"/>
          </a:xfrm>
          <a:prstGeom prst="rect">
            <a:avLst/>
          </a:prstGeom>
          <a:noFill/>
          <a:ln>
            <a:noFill/>
          </a:ln>
        </p:spPr>
        <p:txBody>
          <a:bodyPr wrap="none" rtlCol="0">
            <a:spAutoFit/>
          </a:bodyPr>
          <a:lstStyle/>
          <a:p>
            <a:r>
              <a:rPr lang="zh-CN" altLang="en-US" sz="1200" b="1" dirty="0">
                <a:solidFill>
                  <a:schemeClr val="bg1"/>
                </a:solidFill>
                <a:latin typeface="微软雅黑" pitchFamily="34" charset="-122"/>
                <a:ea typeface="微软雅黑" pitchFamily="34" charset="-122"/>
              </a:rPr>
              <a:t>外围接口</a:t>
            </a:r>
          </a:p>
        </p:txBody>
      </p:sp>
      <p:sp>
        <p:nvSpPr>
          <p:cNvPr id="97" name="矩形 96"/>
          <p:cNvSpPr/>
          <p:nvPr/>
        </p:nvSpPr>
        <p:spPr>
          <a:xfrm>
            <a:off x="2369886" y="5445258"/>
            <a:ext cx="464484" cy="254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集团</a:t>
            </a:r>
          </a:p>
        </p:txBody>
      </p:sp>
      <p:sp>
        <p:nvSpPr>
          <p:cNvPr id="98" name="TextBox 14"/>
          <p:cNvSpPr txBox="1"/>
          <p:nvPr/>
        </p:nvSpPr>
        <p:spPr>
          <a:xfrm>
            <a:off x="127499" y="1058998"/>
            <a:ext cx="649537" cy="276999"/>
          </a:xfrm>
          <a:prstGeom prst="rect">
            <a:avLst/>
          </a:prstGeom>
          <a:noFill/>
          <a:ln>
            <a:noFill/>
          </a:ln>
        </p:spPr>
        <p:txBody>
          <a:bodyPr wrap="none" rtlCol="0">
            <a:spAutoFit/>
          </a:bodyPr>
          <a:lstStyle/>
          <a:p>
            <a:r>
              <a:rPr lang="en-US" altLang="zh-CN" sz="1200" b="1" dirty="0">
                <a:solidFill>
                  <a:schemeClr val="bg1"/>
                </a:solidFill>
                <a:latin typeface="微软雅黑" pitchFamily="34" charset="-122"/>
                <a:ea typeface="微软雅黑" pitchFamily="34" charset="-122"/>
              </a:rPr>
              <a:t>BI</a:t>
            </a:r>
            <a:r>
              <a:rPr lang="zh-CN" altLang="en-US" sz="1200" b="1" dirty="0">
                <a:solidFill>
                  <a:schemeClr val="bg1"/>
                </a:solidFill>
                <a:latin typeface="微软雅黑" pitchFamily="34" charset="-122"/>
                <a:ea typeface="微软雅黑" pitchFamily="34" charset="-122"/>
              </a:rPr>
              <a:t>分析</a:t>
            </a:r>
          </a:p>
        </p:txBody>
      </p:sp>
      <p:sp>
        <p:nvSpPr>
          <p:cNvPr id="100" name="TextBox 14"/>
          <p:cNvSpPr txBox="1"/>
          <p:nvPr/>
        </p:nvSpPr>
        <p:spPr>
          <a:xfrm>
            <a:off x="218939" y="2900063"/>
            <a:ext cx="800219" cy="276999"/>
          </a:xfrm>
          <a:prstGeom prst="rect">
            <a:avLst/>
          </a:prstGeom>
          <a:noFill/>
          <a:ln>
            <a:noFill/>
          </a:ln>
        </p:spPr>
        <p:txBody>
          <a:bodyPr wrap="none" rtlCol="0">
            <a:spAutoFit/>
          </a:bodyPr>
          <a:lstStyle/>
          <a:p>
            <a:r>
              <a:rPr lang="zh-CN" altLang="en-US" sz="1200" b="1" dirty="0">
                <a:solidFill>
                  <a:schemeClr val="bg1"/>
                </a:solidFill>
                <a:latin typeface="微软雅黑" pitchFamily="34" charset="-122"/>
                <a:ea typeface="微软雅黑" pitchFamily="34" charset="-122"/>
              </a:rPr>
              <a:t>收货管理</a:t>
            </a:r>
          </a:p>
        </p:txBody>
      </p:sp>
      <p:sp>
        <p:nvSpPr>
          <p:cNvPr id="101" name="矩形 100"/>
          <p:cNvSpPr/>
          <p:nvPr/>
        </p:nvSpPr>
        <p:spPr>
          <a:xfrm>
            <a:off x="2490204" y="2877663"/>
            <a:ext cx="2576342" cy="24443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ea typeface="微软雅黑" pitchFamily="34" charset="-122"/>
            </a:endParaRPr>
          </a:p>
        </p:txBody>
      </p:sp>
      <p:sp>
        <p:nvSpPr>
          <p:cNvPr id="102" name="TextBox 14"/>
          <p:cNvSpPr txBox="1"/>
          <p:nvPr/>
        </p:nvSpPr>
        <p:spPr>
          <a:xfrm>
            <a:off x="3540408" y="2900063"/>
            <a:ext cx="800219" cy="276999"/>
          </a:xfrm>
          <a:prstGeom prst="rect">
            <a:avLst/>
          </a:prstGeom>
          <a:noFill/>
          <a:ln>
            <a:noFill/>
          </a:ln>
        </p:spPr>
        <p:txBody>
          <a:bodyPr wrap="none" rtlCol="0">
            <a:spAutoFit/>
          </a:bodyPr>
          <a:lstStyle/>
          <a:p>
            <a:r>
              <a:rPr lang="zh-CN" altLang="en-US" sz="1200" b="1" dirty="0">
                <a:solidFill>
                  <a:schemeClr val="bg1"/>
                </a:solidFill>
                <a:latin typeface="微软雅黑" pitchFamily="34" charset="-122"/>
                <a:ea typeface="微软雅黑" pitchFamily="34" charset="-122"/>
              </a:rPr>
              <a:t>库存管理</a:t>
            </a:r>
          </a:p>
        </p:txBody>
      </p:sp>
      <p:sp>
        <p:nvSpPr>
          <p:cNvPr id="103" name="矩形 102"/>
          <p:cNvSpPr/>
          <p:nvPr/>
        </p:nvSpPr>
        <p:spPr>
          <a:xfrm>
            <a:off x="7049746" y="2877664"/>
            <a:ext cx="1794894" cy="24443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ea typeface="微软雅黑" pitchFamily="34" charset="-122"/>
            </a:endParaRPr>
          </a:p>
        </p:txBody>
      </p:sp>
      <p:sp>
        <p:nvSpPr>
          <p:cNvPr id="104" name="TextBox 14"/>
          <p:cNvSpPr txBox="1"/>
          <p:nvPr/>
        </p:nvSpPr>
        <p:spPr>
          <a:xfrm>
            <a:off x="7649112" y="2900063"/>
            <a:ext cx="800219" cy="276999"/>
          </a:xfrm>
          <a:prstGeom prst="rect">
            <a:avLst/>
          </a:prstGeom>
          <a:noFill/>
          <a:ln>
            <a:noFill/>
          </a:ln>
        </p:spPr>
        <p:txBody>
          <a:bodyPr wrap="none" rtlCol="0">
            <a:spAutoFit/>
          </a:bodyPr>
          <a:lstStyle/>
          <a:p>
            <a:r>
              <a:rPr lang="zh-CN" altLang="en-US" sz="1200" b="1" dirty="0">
                <a:solidFill>
                  <a:schemeClr val="bg1"/>
                </a:solidFill>
                <a:latin typeface="微软雅黑" pitchFamily="34" charset="-122"/>
                <a:ea typeface="微软雅黑" pitchFamily="34" charset="-122"/>
              </a:rPr>
              <a:t>发货管理</a:t>
            </a:r>
          </a:p>
        </p:txBody>
      </p:sp>
      <p:sp>
        <p:nvSpPr>
          <p:cNvPr id="105" name="矩形 104"/>
          <p:cNvSpPr/>
          <p:nvPr/>
        </p:nvSpPr>
        <p:spPr>
          <a:xfrm>
            <a:off x="8934860" y="2877664"/>
            <a:ext cx="1735293" cy="244438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FF0000"/>
              </a:solidFill>
              <a:ea typeface="微软雅黑" pitchFamily="34" charset="-122"/>
            </a:endParaRPr>
          </a:p>
        </p:txBody>
      </p:sp>
      <p:sp>
        <p:nvSpPr>
          <p:cNvPr id="106" name="TextBox 14"/>
          <p:cNvSpPr txBox="1"/>
          <p:nvPr/>
        </p:nvSpPr>
        <p:spPr>
          <a:xfrm>
            <a:off x="9049037" y="2900063"/>
            <a:ext cx="1560042" cy="276999"/>
          </a:xfrm>
          <a:prstGeom prst="rect">
            <a:avLst/>
          </a:prstGeom>
          <a:noFill/>
          <a:ln>
            <a:noFill/>
          </a:ln>
        </p:spPr>
        <p:txBody>
          <a:bodyPr wrap="none" rtlCol="0">
            <a:spAutoFit/>
          </a:bodyPr>
          <a:lstStyle/>
          <a:p>
            <a:r>
              <a:rPr lang="zh-CN" altLang="en-US" sz="1200" b="1" dirty="0">
                <a:solidFill>
                  <a:schemeClr val="bg1"/>
                </a:solidFill>
                <a:latin typeface="微软雅黑" pitchFamily="34" charset="-122"/>
                <a:ea typeface="微软雅黑" pitchFamily="34" charset="-122"/>
              </a:rPr>
              <a:t>中转</a:t>
            </a:r>
            <a:r>
              <a:rPr lang="en-US" altLang="zh-CN" sz="1200" b="1" dirty="0">
                <a:solidFill>
                  <a:schemeClr val="bg1"/>
                </a:solidFill>
                <a:latin typeface="微软雅黑" pitchFamily="34" charset="-122"/>
                <a:ea typeface="微软雅黑" pitchFamily="34" charset="-122"/>
              </a:rPr>
              <a:t>/</a:t>
            </a:r>
            <a:r>
              <a:rPr lang="zh-CN" altLang="en-US" sz="1200" b="1" dirty="0">
                <a:solidFill>
                  <a:schemeClr val="bg1"/>
                </a:solidFill>
                <a:latin typeface="微软雅黑" pitchFamily="34" charset="-122"/>
                <a:ea typeface="微软雅黑" pitchFamily="34" charset="-122"/>
              </a:rPr>
              <a:t>自动化</a:t>
            </a:r>
            <a:r>
              <a:rPr lang="en-US" altLang="zh-CN" sz="1200" b="1" dirty="0">
                <a:solidFill>
                  <a:schemeClr val="bg1"/>
                </a:solidFill>
                <a:latin typeface="微软雅黑" pitchFamily="34" charset="-122"/>
                <a:ea typeface="微软雅黑" pitchFamily="34" charset="-122"/>
              </a:rPr>
              <a:t>/</a:t>
            </a:r>
            <a:r>
              <a:rPr lang="zh-CN" altLang="en-US" sz="1200" b="1" dirty="0">
                <a:solidFill>
                  <a:schemeClr val="bg1"/>
                </a:solidFill>
                <a:latin typeface="微软雅黑" pitchFamily="34" charset="-122"/>
                <a:ea typeface="微软雅黑" pitchFamily="34" charset="-122"/>
              </a:rPr>
              <a:t>个性化</a:t>
            </a:r>
          </a:p>
        </p:txBody>
      </p:sp>
      <p:sp>
        <p:nvSpPr>
          <p:cNvPr id="107" name="矩形 106"/>
          <p:cNvSpPr/>
          <p:nvPr/>
        </p:nvSpPr>
        <p:spPr>
          <a:xfrm>
            <a:off x="112424" y="1945044"/>
            <a:ext cx="10563196" cy="432477"/>
          </a:xfrm>
          <a:prstGeom prst="rect">
            <a:avLst/>
          </a:prstGeom>
          <a:solidFill>
            <a:srgbClr val="7DE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ea typeface="微软雅黑" pitchFamily="34" charset="-122"/>
            </a:endParaRPr>
          </a:p>
        </p:txBody>
      </p:sp>
      <p:sp>
        <p:nvSpPr>
          <p:cNvPr id="108" name="TextBox 14"/>
          <p:cNvSpPr txBox="1"/>
          <p:nvPr/>
        </p:nvSpPr>
        <p:spPr>
          <a:xfrm>
            <a:off x="107780" y="2034884"/>
            <a:ext cx="800219" cy="276999"/>
          </a:xfrm>
          <a:prstGeom prst="rect">
            <a:avLst/>
          </a:prstGeom>
          <a:noFill/>
          <a:ln>
            <a:noFill/>
          </a:ln>
        </p:spPr>
        <p:txBody>
          <a:bodyPr wrap="none" rtlCol="0">
            <a:spAutoFit/>
          </a:bodyPr>
          <a:lstStyle/>
          <a:p>
            <a:r>
              <a:rPr lang="zh-CN" altLang="en-US" sz="1200" b="1" dirty="0">
                <a:solidFill>
                  <a:schemeClr val="bg1"/>
                </a:solidFill>
                <a:latin typeface="微软雅黑" pitchFamily="34" charset="-122"/>
                <a:ea typeface="微软雅黑" pitchFamily="34" charset="-122"/>
              </a:rPr>
              <a:t>费用管理</a:t>
            </a:r>
          </a:p>
        </p:txBody>
      </p:sp>
      <p:sp>
        <p:nvSpPr>
          <p:cNvPr id="109" name="矩形 108"/>
          <p:cNvSpPr/>
          <p:nvPr/>
        </p:nvSpPr>
        <p:spPr>
          <a:xfrm>
            <a:off x="112423" y="1451123"/>
            <a:ext cx="10563197" cy="46039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ea typeface="微软雅黑" pitchFamily="34" charset="-122"/>
            </a:endParaRPr>
          </a:p>
        </p:txBody>
      </p:sp>
      <p:sp>
        <p:nvSpPr>
          <p:cNvPr id="110" name="TextBox 14"/>
          <p:cNvSpPr txBox="1"/>
          <p:nvPr/>
        </p:nvSpPr>
        <p:spPr>
          <a:xfrm>
            <a:off x="127499" y="1520432"/>
            <a:ext cx="800219" cy="276999"/>
          </a:xfrm>
          <a:prstGeom prst="rect">
            <a:avLst/>
          </a:prstGeom>
          <a:noFill/>
          <a:ln>
            <a:noFill/>
          </a:ln>
        </p:spPr>
        <p:txBody>
          <a:bodyPr wrap="none" rtlCol="0">
            <a:spAutoFit/>
          </a:bodyPr>
          <a:lstStyle/>
          <a:p>
            <a:r>
              <a:rPr lang="zh-CN" altLang="en-US" sz="1200" b="1" dirty="0">
                <a:solidFill>
                  <a:schemeClr val="bg1"/>
                </a:solidFill>
                <a:latin typeface="微软雅黑" pitchFamily="34" charset="-122"/>
                <a:ea typeface="微软雅黑" pitchFamily="34" charset="-122"/>
              </a:rPr>
              <a:t>报表管理</a:t>
            </a:r>
          </a:p>
        </p:txBody>
      </p:sp>
      <p:sp>
        <p:nvSpPr>
          <p:cNvPr id="111" name="矩形 110"/>
          <p:cNvSpPr/>
          <p:nvPr/>
        </p:nvSpPr>
        <p:spPr>
          <a:xfrm>
            <a:off x="186115" y="6155769"/>
            <a:ext cx="721883" cy="233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策略管理</a:t>
            </a:r>
          </a:p>
        </p:txBody>
      </p:sp>
      <p:sp>
        <p:nvSpPr>
          <p:cNvPr id="112" name="矩形 111"/>
          <p:cNvSpPr/>
          <p:nvPr/>
        </p:nvSpPr>
        <p:spPr>
          <a:xfrm>
            <a:off x="9778307" y="5445258"/>
            <a:ext cx="857555" cy="262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条形码管理</a:t>
            </a:r>
          </a:p>
        </p:txBody>
      </p:sp>
      <p:sp>
        <p:nvSpPr>
          <p:cNvPr id="113" name="矩形 112"/>
          <p:cNvSpPr/>
          <p:nvPr/>
        </p:nvSpPr>
        <p:spPr>
          <a:xfrm>
            <a:off x="7588933" y="6478957"/>
            <a:ext cx="705340" cy="259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批属性</a:t>
            </a:r>
          </a:p>
        </p:txBody>
      </p:sp>
      <p:sp>
        <p:nvSpPr>
          <p:cNvPr id="114" name="矩形 113"/>
          <p:cNvSpPr/>
          <p:nvPr/>
        </p:nvSpPr>
        <p:spPr>
          <a:xfrm>
            <a:off x="8348618" y="6478957"/>
            <a:ext cx="740571" cy="259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包装信息</a:t>
            </a:r>
          </a:p>
        </p:txBody>
      </p:sp>
      <p:sp>
        <p:nvSpPr>
          <p:cNvPr id="138" name="矩形 137"/>
          <p:cNvSpPr/>
          <p:nvPr/>
        </p:nvSpPr>
        <p:spPr>
          <a:xfrm>
            <a:off x="1856972" y="2008973"/>
            <a:ext cx="752608"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仓储费用</a:t>
            </a:r>
          </a:p>
        </p:txBody>
      </p:sp>
      <p:sp>
        <p:nvSpPr>
          <p:cNvPr id="141" name="矩形 140"/>
          <p:cNvSpPr/>
          <p:nvPr/>
        </p:nvSpPr>
        <p:spPr>
          <a:xfrm>
            <a:off x="7532098" y="2008973"/>
            <a:ext cx="1015281"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处理出货费用</a:t>
            </a:r>
          </a:p>
        </p:txBody>
      </p:sp>
      <p:sp>
        <p:nvSpPr>
          <p:cNvPr id="142" name="矩形 141"/>
          <p:cNvSpPr/>
          <p:nvPr/>
        </p:nvSpPr>
        <p:spPr>
          <a:xfrm>
            <a:off x="950644" y="1527363"/>
            <a:ext cx="1015281"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入库日报表</a:t>
            </a:r>
          </a:p>
        </p:txBody>
      </p:sp>
      <p:sp>
        <p:nvSpPr>
          <p:cNvPr id="143" name="矩形 142"/>
          <p:cNvSpPr/>
          <p:nvPr/>
        </p:nvSpPr>
        <p:spPr>
          <a:xfrm>
            <a:off x="2032212" y="1527363"/>
            <a:ext cx="1015281"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出库日报表</a:t>
            </a:r>
          </a:p>
        </p:txBody>
      </p:sp>
      <p:sp>
        <p:nvSpPr>
          <p:cNvPr id="144" name="矩形 143"/>
          <p:cNvSpPr/>
          <p:nvPr/>
        </p:nvSpPr>
        <p:spPr>
          <a:xfrm>
            <a:off x="3113780" y="1527363"/>
            <a:ext cx="1015281"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库存报表</a:t>
            </a:r>
          </a:p>
        </p:txBody>
      </p:sp>
      <p:sp>
        <p:nvSpPr>
          <p:cNvPr id="145" name="矩形 144"/>
          <p:cNvSpPr/>
          <p:nvPr/>
        </p:nvSpPr>
        <p:spPr>
          <a:xfrm>
            <a:off x="4195348" y="1527363"/>
            <a:ext cx="1015281"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进出存报表</a:t>
            </a:r>
          </a:p>
        </p:txBody>
      </p:sp>
      <p:sp>
        <p:nvSpPr>
          <p:cNvPr id="146" name="矩形 145"/>
          <p:cNvSpPr/>
          <p:nvPr/>
        </p:nvSpPr>
        <p:spPr>
          <a:xfrm>
            <a:off x="5276916" y="1527363"/>
            <a:ext cx="1015281"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库龄报表</a:t>
            </a:r>
          </a:p>
        </p:txBody>
      </p:sp>
      <p:sp>
        <p:nvSpPr>
          <p:cNvPr id="147" name="矩形 146"/>
          <p:cNvSpPr/>
          <p:nvPr/>
        </p:nvSpPr>
        <p:spPr>
          <a:xfrm>
            <a:off x="9603189" y="1527363"/>
            <a:ext cx="1015281"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个性化</a:t>
            </a:r>
            <a:r>
              <a:rPr lang="en-US" altLang="zh-CN" sz="1050" dirty="0">
                <a:solidFill>
                  <a:schemeClr val="tx1"/>
                </a:solidFill>
                <a:latin typeface="微软雅黑" pitchFamily="34" charset="-122"/>
                <a:ea typeface="微软雅黑" pitchFamily="34" charset="-122"/>
              </a:rPr>
              <a:t>…</a:t>
            </a:r>
            <a:endParaRPr lang="zh-CN" altLang="en-US" sz="1050" dirty="0">
              <a:solidFill>
                <a:schemeClr val="tx1"/>
              </a:solidFill>
              <a:latin typeface="微软雅黑" pitchFamily="34" charset="-122"/>
              <a:ea typeface="微软雅黑" pitchFamily="34" charset="-122"/>
            </a:endParaRPr>
          </a:p>
        </p:txBody>
      </p:sp>
      <p:sp>
        <p:nvSpPr>
          <p:cNvPr id="148" name="矩形 147"/>
          <p:cNvSpPr/>
          <p:nvPr/>
        </p:nvSpPr>
        <p:spPr>
          <a:xfrm>
            <a:off x="7440052" y="1527363"/>
            <a:ext cx="1015281"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齐套报表</a:t>
            </a:r>
          </a:p>
        </p:txBody>
      </p:sp>
      <p:sp>
        <p:nvSpPr>
          <p:cNvPr id="149" name="矩形 148"/>
          <p:cNvSpPr/>
          <p:nvPr/>
        </p:nvSpPr>
        <p:spPr>
          <a:xfrm>
            <a:off x="950644" y="1080114"/>
            <a:ext cx="1015281"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itchFamily="34" charset="-122"/>
                <a:ea typeface="微软雅黑" pitchFamily="34" charset="-122"/>
              </a:rPr>
              <a:t>ABC</a:t>
            </a:r>
            <a:r>
              <a:rPr lang="zh-CN" altLang="en-US" sz="1050" dirty="0">
                <a:solidFill>
                  <a:schemeClr val="tx1"/>
                </a:solidFill>
                <a:latin typeface="微软雅黑" pitchFamily="34" charset="-122"/>
                <a:ea typeface="微软雅黑" pitchFamily="34" charset="-122"/>
              </a:rPr>
              <a:t>动态分析</a:t>
            </a:r>
          </a:p>
        </p:txBody>
      </p:sp>
      <p:sp>
        <p:nvSpPr>
          <p:cNvPr id="150" name="矩形 149"/>
          <p:cNvSpPr/>
          <p:nvPr/>
        </p:nvSpPr>
        <p:spPr>
          <a:xfrm>
            <a:off x="2077486" y="1080114"/>
            <a:ext cx="1015281"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备货指导</a:t>
            </a:r>
          </a:p>
        </p:txBody>
      </p:sp>
      <p:sp>
        <p:nvSpPr>
          <p:cNvPr id="151" name="矩形 150"/>
          <p:cNvSpPr/>
          <p:nvPr/>
        </p:nvSpPr>
        <p:spPr>
          <a:xfrm>
            <a:off x="4331170" y="1080114"/>
            <a:ext cx="1015281"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动态预警</a:t>
            </a:r>
          </a:p>
        </p:txBody>
      </p:sp>
      <p:sp>
        <p:nvSpPr>
          <p:cNvPr id="152" name="矩形 151"/>
          <p:cNvSpPr/>
          <p:nvPr/>
        </p:nvSpPr>
        <p:spPr>
          <a:xfrm>
            <a:off x="9784284" y="1080114"/>
            <a:ext cx="834186"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itchFamily="34" charset="-122"/>
                <a:ea typeface="微软雅黑" pitchFamily="34" charset="-122"/>
              </a:rPr>
              <a:t>…</a:t>
            </a:r>
            <a:endParaRPr lang="zh-CN" altLang="en-US" sz="1050" dirty="0">
              <a:solidFill>
                <a:schemeClr val="tx1"/>
              </a:solidFill>
              <a:latin typeface="微软雅黑" pitchFamily="34" charset="-122"/>
              <a:ea typeface="微软雅黑" pitchFamily="34" charset="-122"/>
            </a:endParaRPr>
          </a:p>
        </p:txBody>
      </p:sp>
      <p:sp>
        <p:nvSpPr>
          <p:cNvPr id="153" name="矩形 152"/>
          <p:cNvSpPr/>
          <p:nvPr/>
        </p:nvSpPr>
        <p:spPr>
          <a:xfrm>
            <a:off x="6584854" y="1080114"/>
            <a:ext cx="1015281"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仓储利用率</a:t>
            </a:r>
          </a:p>
        </p:txBody>
      </p:sp>
      <p:sp>
        <p:nvSpPr>
          <p:cNvPr id="154" name="矩形 153"/>
          <p:cNvSpPr/>
          <p:nvPr/>
        </p:nvSpPr>
        <p:spPr>
          <a:xfrm>
            <a:off x="10934192" y="1522115"/>
            <a:ext cx="1015281" cy="229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itchFamily="34" charset="-122"/>
                <a:ea typeface="微软雅黑" pitchFamily="34" charset="-122"/>
              </a:rPr>
              <a:t>MDM</a:t>
            </a:r>
            <a:endParaRPr lang="zh-CN" altLang="en-US" sz="1050" dirty="0">
              <a:solidFill>
                <a:schemeClr val="tx1"/>
              </a:solidFill>
              <a:latin typeface="微软雅黑" pitchFamily="34" charset="-122"/>
              <a:ea typeface="微软雅黑" pitchFamily="34" charset="-122"/>
            </a:endParaRPr>
          </a:p>
        </p:txBody>
      </p:sp>
      <p:sp>
        <p:nvSpPr>
          <p:cNvPr id="155" name="矩形 154"/>
          <p:cNvSpPr/>
          <p:nvPr/>
        </p:nvSpPr>
        <p:spPr>
          <a:xfrm>
            <a:off x="10934192" y="1902001"/>
            <a:ext cx="1015281" cy="229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itchFamily="34" charset="-122"/>
                <a:ea typeface="微软雅黑" pitchFamily="34" charset="-122"/>
              </a:rPr>
              <a:t>ERP</a:t>
            </a:r>
            <a:endParaRPr lang="zh-CN" altLang="en-US" sz="1050" dirty="0">
              <a:solidFill>
                <a:schemeClr val="tx1"/>
              </a:solidFill>
              <a:latin typeface="微软雅黑" pitchFamily="34" charset="-122"/>
              <a:ea typeface="微软雅黑" pitchFamily="34" charset="-122"/>
            </a:endParaRPr>
          </a:p>
        </p:txBody>
      </p:sp>
      <p:sp>
        <p:nvSpPr>
          <p:cNvPr id="156" name="矩形 155"/>
          <p:cNvSpPr/>
          <p:nvPr/>
        </p:nvSpPr>
        <p:spPr>
          <a:xfrm>
            <a:off x="10935747" y="2661773"/>
            <a:ext cx="1015281" cy="229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itchFamily="34" charset="-122"/>
                <a:ea typeface="微软雅黑" pitchFamily="34" charset="-122"/>
              </a:rPr>
              <a:t>ODS</a:t>
            </a:r>
            <a:endParaRPr lang="zh-CN" altLang="en-US" sz="1050" dirty="0">
              <a:solidFill>
                <a:schemeClr val="tx1"/>
              </a:solidFill>
              <a:latin typeface="微软雅黑" pitchFamily="34" charset="-122"/>
              <a:ea typeface="微软雅黑" pitchFamily="34" charset="-122"/>
            </a:endParaRPr>
          </a:p>
        </p:txBody>
      </p:sp>
      <p:sp>
        <p:nvSpPr>
          <p:cNvPr id="157" name="矩形 156"/>
          <p:cNvSpPr/>
          <p:nvPr/>
        </p:nvSpPr>
        <p:spPr>
          <a:xfrm>
            <a:off x="10920422" y="6080747"/>
            <a:ext cx="1015281" cy="229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门禁</a:t>
            </a:r>
          </a:p>
        </p:txBody>
      </p:sp>
      <p:sp>
        <p:nvSpPr>
          <p:cNvPr id="158" name="矩形 157"/>
          <p:cNvSpPr/>
          <p:nvPr/>
        </p:nvSpPr>
        <p:spPr>
          <a:xfrm>
            <a:off x="10920422" y="4181317"/>
            <a:ext cx="1015281" cy="229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itchFamily="34" charset="-122"/>
                <a:ea typeface="微软雅黑" pitchFamily="34" charset="-122"/>
              </a:rPr>
              <a:t>QMS</a:t>
            </a:r>
            <a:endParaRPr lang="zh-CN" altLang="en-US" sz="1050" dirty="0">
              <a:solidFill>
                <a:schemeClr val="tx1"/>
              </a:solidFill>
              <a:latin typeface="微软雅黑" pitchFamily="34" charset="-122"/>
              <a:ea typeface="微软雅黑" pitchFamily="34" charset="-122"/>
            </a:endParaRPr>
          </a:p>
        </p:txBody>
      </p:sp>
      <p:sp>
        <p:nvSpPr>
          <p:cNvPr id="159" name="矩形 158"/>
          <p:cNvSpPr/>
          <p:nvPr/>
        </p:nvSpPr>
        <p:spPr>
          <a:xfrm>
            <a:off x="10920420" y="4561203"/>
            <a:ext cx="1015281" cy="229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itchFamily="34" charset="-122"/>
                <a:ea typeface="微软雅黑" pitchFamily="34" charset="-122"/>
              </a:rPr>
              <a:t>TMS</a:t>
            </a:r>
            <a:endParaRPr lang="zh-CN" altLang="en-US" sz="1050" dirty="0">
              <a:solidFill>
                <a:schemeClr val="tx1"/>
              </a:solidFill>
              <a:latin typeface="微软雅黑" pitchFamily="34" charset="-122"/>
              <a:ea typeface="微软雅黑" pitchFamily="34" charset="-122"/>
            </a:endParaRPr>
          </a:p>
        </p:txBody>
      </p:sp>
      <p:sp>
        <p:nvSpPr>
          <p:cNvPr id="160" name="矩形 159"/>
          <p:cNvSpPr/>
          <p:nvPr/>
        </p:nvSpPr>
        <p:spPr>
          <a:xfrm>
            <a:off x="10920422" y="5320975"/>
            <a:ext cx="1015281" cy="229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itchFamily="34" charset="-122"/>
                <a:ea typeface="微软雅黑" pitchFamily="34" charset="-122"/>
              </a:rPr>
              <a:t>EAM</a:t>
            </a:r>
            <a:endParaRPr lang="zh-CN" altLang="en-US" sz="1050" dirty="0">
              <a:solidFill>
                <a:schemeClr val="tx1"/>
              </a:solidFill>
              <a:latin typeface="微软雅黑" pitchFamily="34" charset="-122"/>
              <a:ea typeface="微软雅黑" pitchFamily="34" charset="-122"/>
            </a:endParaRPr>
          </a:p>
        </p:txBody>
      </p:sp>
      <p:sp>
        <p:nvSpPr>
          <p:cNvPr id="161" name="矩形 160"/>
          <p:cNvSpPr/>
          <p:nvPr/>
        </p:nvSpPr>
        <p:spPr>
          <a:xfrm>
            <a:off x="6224408" y="5445258"/>
            <a:ext cx="747619"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月台管理</a:t>
            </a:r>
          </a:p>
        </p:txBody>
      </p:sp>
      <p:sp>
        <p:nvSpPr>
          <p:cNvPr id="162" name="矩形 161"/>
          <p:cNvSpPr/>
          <p:nvPr/>
        </p:nvSpPr>
        <p:spPr>
          <a:xfrm>
            <a:off x="10935747" y="3421545"/>
            <a:ext cx="1015281" cy="229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itchFamily="34" charset="-122"/>
                <a:ea typeface="微软雅黑" pitchFamily="34" charset="-122"/>
              </a:rPr>
              <a:t>MES</a:t>
            </a:r>
            <a:endParaRPr lang="zh-CN" altLang="en-US" sz="1050" dirty="0">
              <a:solidFill>
                <a:schemeClr val="tx1"/>
              </a:solidFill>
              <a:latin typeface="微软雅黑" pitchFamily="34" charset="-122"/>
              <a:ea typeface="微软雅黑" pitchFamily="34" charset="-122"/>
            </a:endParaRPr>
          </a:p>
        </p:txBody>
      </p:sp>
      <p:sp>
        <p:nvSpPr>
          <p:cNvPr id="163" name="矩形 162"/>
          <p:cNvSpPr/>
          <p:nvPr/>
        </p:nvSpPr>
        <p:spPr>
          <a:xfrm>
            <a:off x="5156766" y="2877664"/>
            <a:ext cx="1802760" cy="243740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ea typeface="微软雅黑" pitchFamily="34" charset="-122"/>
            </a:endParaRPr>
          </a:p>
        </p:txBody>
      </p:sp>
      <p:sp>
        <p:nvSpPr>
          <p:cNvPr id="164" name="TextBox 14"/>
          <p:cNvSpPr txBox="1"/>
          <p:nvPr/>
        </p:nvSpPr>
        <p:spPr>
          <a:xfrm>
            <a:off x="5603114" y="2900063"/>
            <a:ext cx="800219" cy="276999"/>
          </a:xfrm>
          <a:prstGeom prst="rect">
            <a:avLst/>
          </a:prstGeom>
          <a:noFill/>
          <a:ln>
            <a:noFill/>
          </a:ln>
        </p:spPr>
        <p:txBody>
          <a:bodyPr wrap="none" rtlCol="0">
            <a:spAutoFit/>
          </a:bodyPr>
          <a:lstStyle/>
          <a:p>
            <a:r>
              <a:rPr lang="zh-CN" altLang="en-US" sz="1200" b="1" dirty="0">
                <a:solidFill>
                  <a:schemeClr val="bg1"/>
                </a:solidFill>
                <a:latin typeface="微软雅黑" pitchFamily="34" charset="-122"/>
                <a:ea typeface="微软雅黑" pitchFamily="34" charset="-122"/>
              </a:rPr>
              <a:t>生产管理</a:t>
            </a:r>
          </a:p>
        </p:txBody>
      </p:sp>
      <p:sp>
        <p:nvSpPr>
          <p:cNvPr id="170" name="矩形 169"/>
          <p:cNvSpPr/>
          <p:nvPr/>
        </p:nvSpPr>
        <p:spPr>
          <a:xfrm>
            <a:off x="3661150" y="2008973"/>
            <a:ext cx="752608"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进货费用</a:t>
            </a:r>
          </a:p>
        </p:txBody>
      </p:sp>
      <p:sp>
        <p:nvSpPr>
          <p:cNvPr id="174" name="矩形 173"/>
          <p:cNvSpPr/>
          <p:nvPr/>
        </p:nvSpPr>
        <p:spPr>
          <a:xfrm>
            <a:off x="1422465" y="5445258"/>
            <a:ext cx="818195"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全局设置</a:t>
            </a:r>
          </a:p>
        </p:txBody>
      </p:sp>
      <p:sp>
        <p:nvSpPr>
          <p:cNvPr id="181" name="矩形 180"/>
          <p:cNvSpPr/>
          <p:nvPr/>
        </p:nvSpPr>
        <p:spPr>
          <a:xfrm>
            <a:off x="9861623" y="2008973"/>
            <a:ext cx="756847"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合同设置</a:t>
            </a:r>
          </a:p>
        </p:txBody>
      </p:sp>
      <p:sp>
        <p:nvSpPr>
          <p:cNvPr id="182" name="矩形 181"/>
          <p:cNvSpPr/>
          <p:nvPr/>
        </p:nvSpPr>
        <p:spPr>
          <a:xfrm>
            <a:off x="950644" y="2008973"/>
            <a:ext cx="756847"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费率设置</a:t>
            </a:r>
          </a:p>
        </p:txBody>
      </p:sp>
      <p:sp>
        <p:nvSpPr>
          <p:cNvPr id="184" name="矩形 183"/>
          <p:cNvSpPr/>
          <p:nvPr/>
        </p:nvSpPr>
        <p:spPr>
          <a:xfrm>
            <a:off x="5465328" y="2008973"/>
            <a:ext cx="752608"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应收管理</a:t>
            </a:r>
          </a:p>
        </p:txBody>
      </p:sp>
      <p:sp>
        <p:nvSpPr>
          <p:cNvPr id="185" name="矩形 184"/>
          <p:cNvSpPr/>
          <p:nvPr/>
        </p:nvSpPr>
        <p:spPr>
          <a:xfrm>
            <a:off x="4563239" y="2008973"/>
            <a:ext cx="752608"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应付管理</a:t>
            </a:r>
          </a:p>
        </p:txBody>
      </p:sp>
      <p:sp>
        <p:nvSpPr>
          <p:cNvPr id="186" name="矩形 185"/>
          <p:cNvSpPr/>
          <p:nvPr/>
        </p:nvSpPr>
        <p:spPr>
          <a:xfrm>
            <a:off x="6367417" y="2008973"/>
            <a:ext cx="1015200"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附加费管理</a:t>
            </a:r>
          </a:p>
        </p:txBody>
      </p:sp>
      <p:sp>
        <p:nvSpPr>
          <p:cNvPr id="200" name="矩形 199"/>
          <p:cNvSpPr/>
          <p:nvPr/>
        </p:nvSpPr>
        <p:spPr>
          <a:xfrm>
            <a:off x="7711696" y="1080114"/>
            <a:ext cx="1015281"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仓储优化辅助</a:t>
            </a:r>
          </a:p>
        </p:txBody>
      </p:sp>
      <p:sp>
        <p:nvSpPr>
          <p:cNvPr id="202" name="矩形 201"/>
          <p:cNvSpPr/>
          <p:nvPr/>
        </p:nvSpPr>
        <p:spPr>
          <a:xfrm>
            <a:off x="5458012" y="1080114"/>
            <a:ext cx="1015281"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itchFamily="34" charset="-122"/>
                <a:ea typeface="微软雅黑" pitchFamily="34" charset="-122"/>
              </a:rPr>
              <a:t> </a:t>
            </a:r>
            <a:r>
              <a:rPr lang="zh-CN" altLang="en-US" sz="1050" dirty="0">
                <a:solidFill>
                  <a:schemeClr val="tx1"/>
                </a:solidFill>
                <a:latin typeface="微软雅黑" pitchFamily="34" charset="-122"/>
                <a:ea typeface="微软雅黑" pitchFamily="34" charset="-122"/>
              </a:rPr>
              <a:t>预计收益</a:t>
            </a:r>
          </a:p>
        </p:txBody>
      </p:sp>
      <p:sp>
        <p:nvSpPr>
          <p:cNvPr id="203" name="矩形 202"/>
          <p:cNvSpPr/>
          <p:nvPr/>
        </p:nvSpPr>
        <p:spPr>
          <a:xfrm>
            <a:off x="3204328" y="1080114"/>
            <a:ext cx="1015281"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人员预测</a:t>
            </a:r>
          </a:p>
        </p:txBody>
      </p:sp>
      <p:sp>
        <p:nvSpPr>
          <p:cNvPr id="204" name="矩形 203"/>
          <p:cNvSpPr/>
          <p:nvPr/>
        </p:nvSpPr>
        <p:spPr>
          <a:xfrm>
            <a:off x="6358484" y="1527363"/>
            <a:ext cx="1015281"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事务报表</a:t>
            </a:r>
          </a:p>
        </p:txBody>
      </p:sp>
      <p:sp>
        <p:nvSpPr>
          <p:cNvPr id="205" name="矩形 204"/>
          <p:cNvSpPr/>
          <p:nvPr/>
        </p:nvSpPr>
        <p:spPr>
          <a:xfrm>
            <a:off x="113574" y="2417430"/>
            <a:ext cx="10563196" cy="432477"/>
          </a:xfrm>
          <a:prstGeom prst="rect">
            <a:avLst/>
          </a:prstGeom>
          <a:solidFill>
            <a:srgbClr val="FBA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ea typeface="微软雅黑" pitchFamily="34" charset="-122"/>
            </a:endParaRPr>
          </a:p>
        </p:txBody>
      </p:sp>
      <p:sp>
        <p:nvSpPr>
          <p:cNvPr id="206" name="TextBox 14"/>
          <p:cNvSpPr txBox="1"/>
          <p:nvPr/>
        </p:nvSpPr>
        <p:spPr>
          <a:xfrm>
            <a:off x="97500" y="2530130"/>
            <a:ext cx="800219" cy="276999"/>
          </a:xfrm>
          <a:prstGeom prst="rect">
            <a:avLst/>
          </a:prstGeom>
          <a:noFill/>
          <a:ln>
            <a:noFill/>
          </a:ln>
        </p:spPr>
        <p:txBody>
          <a:bodyPr wrap="none" rtlCol="0">
            <a:spAutoFit/>
          </a:bodyPr>
          <a:lstStyle/>
          <a:p>
            <a:r>
              <a:rPr lang="zh-CN" altLang="en-US" sz="1200" b="1" dirty="0">
                <a:solidFill>
                  <a:schemeClr val="bg1"/>
                </a:solidFill>
                <a:latin typeface="微软雅黑" pitchFamily="34" charset="-122"/>
                <a:ea typeface="微软雅黑" pitchFamily="34" charset="-122"/>
              </a:rPr>
              <a:t>监控平台</a:t>
            </a:r>
          </a:p>
        </p:txBody>
      </p:sp>
      <p:sp>
        <p:nvSpPr>
          <p:cNvPr id="207" name="矩形 206"/>
          <p:cNvSpPr/>
          <p:nvPr/>
        </p:nvSpPr>
        <p:spPr>
          <a:xfrm>
            <a:off x="2130061" y="2502268"/>
            <a:ext cx="859523"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缺货紧急度</a:t>
            </a:r>
          </a:p>
        </p:txBody>
      </p:sp>
      <p:sp>
        <p:nvSpPr>
          <p:cNvPr id="208" name="矩形 207"/>
          <p:cNvSpPr/>
          <p:nvPr/>
        </p:nvSpPr>
        <p:spPr>
          <a:xfrm>
            <a:off x="10934192" y="2281887"/>
            <a:ext cx="1015281" cy="229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itchFamily="34" charset="-122"/>
                <a:ea typeface="微软雅黑" pitchFamily="34" charset="-122"/>
              </a:rPr>
              <a:t>SRM</a:t>
            </a:r>
            <a:endParaRPr lang="zh-CN" altLang="en-US" sz="1050" dirty="0">
              <a:solidFill>
                <a:schemeClr val="tx1"/>
              </a:solidFill>
              <a:latin typeface="微软雅黑" pitchFamily="34" charset="-122"/>
              <a:ea typeface="微软雅黑" pitchFamily="34" charset="-122"/>
            </a:endParaRPr>
          </a:p>
        </p:txBody>
      </p:sp>
      <p:sp>
        <p:nvSpPr>
          <p:cNvPr id="209" name="矩形 208"/>
          <p:cNvSpPr/>
          <p:nvPr/>
        </p:nvSpPr>
        <p:spPr>
          <a:xfrm>
            <a:off x="10935747" y="3801431"/>
            <a:ext cx="1015281" cy="229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itchFamily="34" charset="-122"/>
                <a:ea typeface="微软雅黑" pitchFamily="34" charset="-122"/>
              </a:rPr>
              <a:t>WCS</a:t>
            </a:r>
            <a:endParaRPr lang="zh-CN" altLang="en-US" sz="1050" dirty="0">
              <a:solidFill>
                <a:schemeClr val="tx1"/>
              </a:solidFill>
              <a:latin typeface="微软雅黑" pitchFamily="34" charset="-122"/>
              <a:ea typeface="微软雅黑" pitchFamily="34" charset="-122"/>
            </a:endParaRPr>
          </a:p>
        </p:txBody>
      </p:sp>
      <p:sp>
        <p:nvSpPr>
          <p:cNvPr id="210" name="矩形 209"/>
          <p:cNvSpPr/>
          <p:nvPr/>
        </p:nvSpPr>
        <p:spPr>
          <a:xfrm>
            <a:off x="10935747" y="6460630"/>
            <a:ext cx="1015281" cy="229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itchFamily="34" charset="-122"/>
                <a:ea typeface="微软雅黑" pitchFamily="34" charset="-122"/>
              </a:rPr>
              <a:t>……</a:t>
            </a:r>
            <a:endParaRPr lang="zh-CN" altLang="en-US" sz="1050" dirty="0">
              <a:solidFill>
                <a:schemeClr val="tx1"/>
              </a:solidFill>
              <a:latin typeface="微软雅黑" pitchFamily="34" charset="-122"/>
              <a:ea typeface="微软雅黑" pitchFamily="34" charset="-122"/>
            </a:endParaRPr>
          </a:p>
        </p:txBody>
      </p:sp>
      <p:sp>
        <p:nvSpPr>
          <p:cNvPr id="211" name="矩形 210"/>
          <p:cNvSpPr/>
          <p:nvPr/>
        </p:nvSpPr>
        <p:spPr>
          <a:xfrm>
            <a:off x="10920422" y="3041659"/>
            <a:ext cx="1015281" cy="229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itchFamily="34" charset="-122"/>
                <a:ea typeface="微软雅黑" pitchFamily="34" charset="-122"/>
              </a:rPr>
              <a:t>APS</a:t>
            </a:r>
            <a:endParaRPr lang="zh-CN" altLang="en-US" sz="1050" dirty="0">
              <a:solidFill>
                <a:schemeClr val="tx1"/>
              </a:solidFill>
              <a:latin typeface="微软雅黑" pitchFamily="34" charset="-122"/>
              <a:ea typeface="微软雅黑" pitchFamily="34" charset="-122"/>
            </a:endParaRPr>
          </a:p>
        </p:txBody>
      </p:sp>
      <p:sp>
        <p:nvSpPr>
          <p:cNvPr id="212" name="矩形 211"/>
          <p:cNvSpPr/>
          <p:nvPr/>
        </p:nvSpPr>
        <p:spPr>
          <a:xfrm>
            <a:off x="10920419" y="4941089"/>
            <a:ext cx="1015281" cy="229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itchFamily="34" charset="-122"/>
                <a:ea typeface="微软雅黑" pitchFamily="34" charset="-122"/>
              </a:rPr>
              <a:t>CRM</a:t>
            </a:r>
            <a:endParaRPr lang="zh-CN" altLang="en-US" sz="1050" dirty="0">
              <a:solidFill>
                <a:schemeClr val="tx1"/>
              </a:solidFill>
              <a:latin typeface="微软雅黑" pitchFamily="34" charset="-122"/>
              <a:ea typeface="微软雅黑" pitchFamily="34" charset="-122"/>
            </a:endParaRPr>
          </a:p>
        </p:txBody>
      </p:sp>
      <p:sp>
        <p:nvSpPr>
          <p:cNvPr id="214" name="矩形 213"/>
          <p:cNvSpPr/>
          <p:nvPr/>
        </p:nvSpPr>
        <p:spPr>
          <a:xfrm>
            <a:off x="1305077" y="2877662"/>
            <a:ext cx="1094907" cy="244928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ea typeface="微软雅黑" pitchFamily="34" charset="-122"/>
            </a:endParaRPr>
          </a:p>
        </p:txBody>
      </p:sp>
      <p:sp>
        <p:nvSpPr>
          <p:cNvPr id="213" name="矩形 212"/>
          <p:cNvSpPr/>
          <p:nvPr/>
        </p:nvSpPr>
        <p:spPr>
          <a:xfrm>
            <a:off x="10920418" y="5700861"/>
            <a:ext cx="1015281" cy="229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itchFamily="34" charset="-122"/>
                <a:ea typeface="微软雅黑" pitchFamily="34" charset="-122"/>
              </a:rPr>
              <a:t>CUSTOM</a:t>
            </a:r>
            <a:endParaRPr lang="zh-CN" altLang="en-US" sz="1050" dirty="0">
              <a:solidFill>
                <a:schemeClr val="tx1"/>
              </a:solidFill>
              <a:latin typeface="微软雅黑" pitchFamily="34" charset="-122"/>
              <a:ea typeface="微软雅黑" pitchFamily="34" charset="-122"/>
            </a:endParaRPr>
          </a:p>
        </p:txBody>
      </p:sp>
      <p:sp>
        <p:nvSpPr>
          <p:cNvPr id="215" name="TextBox 14"/>
          <p:cNvSpPr txBox="1"/>
          <p:nvPr/>
        </p:nvSpPr>
        <p:spPr>
          <a:xfrm>
            <a:off x="1445122" y="2900063"/>
            <a:ext cx="800219" cy="276999"/>
          </a:xfrm>
          <a:prstGeom prst="rect">
            <a:avLst/>
          </a:prstGeom>
          <a:noFill/>
          <a:ln>
            <a:noFill/>
          </a:ln>
        </p:spPr>
        <p:txBody>
          <a:bodyPr wrap="none" rtlCol="0">
            <a:spAutoFit/>
          </a:bodyPr>
          <a:lstStyle/>
          <a:p>
            <a:r>
              <a:rPr lang="zh-CN" altLang="en-US" sz="1200" b="1" dirty="0">
                <a:solidFill>
                  <a:schemeClr val="bg1"/>
                </a:solidFill>
                <a:latin typeface="微软雅黑" pitchFamily="34" charset="-122"/>
                <a:ea typeface="微软雅黑" pitchFamily="34" charset="-122"/>
              </a:rPr>
              <a:t>质量管理</a:t>
            </a:r>
          </a:p>
        </p:txBody>
      </p:sp>
      <p:sp>
        <p:nvSpPr>
          <p:cNvPr id="220" name="矩形 219"/>
          <p:cNvSpPr/>
          <p:nvPr/>
        </p:nvSpPr>
        <p:spPr>
          <a:xfrm>
            <a:off x="950644" y="2502268"/>
            <a:ext cx="1046397" cy="259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车辆到港看板</a:t>
            </a:r>
          </a:p>
        </p:txBody>
      </p:sp>
      <p:sp>
        <p:nvSpPr>
          <p:cNvPr id="115" name="矩形 114"/>
          <p:cNvSpPr/>
          <p:nvPr/>
        </p:nvSpPr>
        <p:spPr>
          <a:xfrm>
            <a:off x="230248" y="3497744"/>
            <a:ext cx="777600"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卸货调度</a:t>
            </a:r>
          </a:p>
        </p:txBody>
      </p:sp>
      <p:sp>
        <p:nvSpPr>
          <p:cNvPr id="116" name="矩形 115"/>
          <p:cNvSpPr/>
          <p:nvPr/>
        </p:nvSpPr>
        <p:spPr>
          <a:xfrm>
            <a:off x="230248" y="4111544"/>
            <a:ext cx="777600"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收货确认</a:t>
            </a:r>
          </a:p>
        </p:txBody>
      </p:sp>
      <p:sp>
        <p:nvSpPr>
          <p:cNvPr id="120" name="矩形 119"/>
          <p:cNvSpPr/>
          <p:nvPr/>
        </p:nvSpPr>
        <p:spPr>
          <a:xfrm>
            <a:off x="2559455" y="3957010"/>
            <a:ext cx="752608"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移库</a:t>
            </a:r>
          </a:p>
        </p:txBody>
      </p:sp>
      <p:sp>
        <p:nvSpPr>
          <p:cNvPr id="121" name="矩形 120"/>
          <p:cNvSpPr/>
          <p:nvPr/>
        </p:nvSpPr>
        <p:spPr>
          <a:xfrm>
            <a:off x="2559455" y="5019191"/>
            <a:ext cx="747619"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库存调整</a:t>
            </a:r>
          </a:p>
        </p:txBody>
      </p:sp>
      <p:sp>
        <p:nvSpPr>
          <p:cNvPr id="122" name="矩形 121"/>
          <p:cNvSpPr/>
          <p:nvPr/>
        </p:nvSpPr>
        <p:spPr>
          <a:xfrm>
            <a:off x="4274653" y="4317828"/>
            <a:ext cx="747619"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库存锁定</a:t>
            </a:r>
          </a:p>
        </p:txBody>
      </p:sp>
      <p:sp>
        <p:nvSpPr>
          <p:cNvPr id="123" name="矩形 122"/>
          <p:cNvSpPr/>
          <p:nvPr/>
        </p:nvSpPr>
        <p:spPr>
          <a:xfrm>
            <a:off x="2559455" y="4318690"/>
            <a:ext cx="747619"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标签管理</a:t>
            </a:r>
          </a:p>
        </p:txBody>
      </p:sp>
      <p:sp>
        <p:nvSpPr>
          <p:cNvPr id="124" name="矩形 123"/>
          <p:cNvSpPr/>
          <p:nvPr/>
        </p:nvSpPr>
        <p:spPr>
          <a:xfrm>
            <a:off x="2559455" y="4680370"/>
            <a:ext cx="747619"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盘点</a:t>
            </a:r>
          </a:p>
        </p:txBody>
      </p:sp>
      <p:sp>
        <p:nvSpPr>
          <p:cNvPr id="125" name="矩形 124"/>
          <p:cNvSpPr/>
          <p:nvPr/>
        </p:nvSpPr>
        <p:spPr>
          <a:xfrm>
            <a:off x="4274653" y="4678283"/>
            <a:ext cx="747619" cy="255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齐套率</a:t>
            </a:r>
          </a:p>
        </p:txBody>
      </p:sp>
      <p:sp>
        <p:nvSpPr>
          <p:cNvPr id="126" name="矩形 125"/>
          <p:cNvSpPr/>
          <p:nvPr/>
        </p:nvSpPr>
        <p:spPr>
          <a:xfrm>
            <a:off x="3410983" y="5004767"/>
            <a:ext cx="752400"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补货</a:t>
            </a:r>
          </a:p>
        </p:txBody>
      </p:sp>
      <p:sp>
        <p:nvSpPr>
          <p:cNvPr id="127" name="矩形 126"/>
          <p:cNvSpPr/>
          <p:nvPr/>
        </p:nvSpPr>
        <p:spPr>
          <a:xfrm>
            <a:off x="4269872" y="5018066"/>
            <a:ext cx="752400"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事务查询</a:t>
            </a:r>
          </a:p>
        </p:txBody>
      </p:sp>
      <p:sp>
        <p:nvSpPr>
          <p:cNvPr id="128" name="矩形 127"/>
          <p:cNvSpPr/>
          <p:nvPr/>
        </p:nvSpPr>
        <p:spPr>
          <a:xfrm>
            <a:off x="7132982" y="3190844"/>
            <a:ext cx="752608"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订单接收</a:t>
            </a:r>
          </a:p>
        </p:txBody>
      </p:sp>
      <p:sp>
        <p:nvSpPr>
          <p:cNvPr id="129" name="矩形 128"/>
          <p:cNvSpPr/>
          <p:nvPr/>
        </p:nvSpPr>
        <p:spPr>
          <a:xfrm>
            <a:off x="7132982" y="4308873"/>
            <a:ext cx="752608"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solidFill>
                <a:latin typeface="微软雅黑" pitchFamily="34" charset="-122"/>
                <a:ea typeface="微软雅黑" pitchFamily="34" charset="-122"/>
              </a:rPr>
              <a:t>拣货</a:t>
            </a:r>
          </a:p>
        </p:txBody>
      </p:sp>
      <p:sp>
        <p:nvSpPr>
          <p:cNvPr id="130" name="矩形 129"/>
          <p:cNvSpPr/>
          <p:nvPr/>
        </p:nvSpPr>
        <p:spPr>
          <a:xfrm>
            <a:off x="7132982" y="3942283"/>
            <a:ext cx="752608"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分配</a:t>
            </a:r>
          </a:p>
        </p:txBody>
      </p:sp>
      <p:sp>
        <p:nvSpPr>
          <p:cNvPr id="131" name="矩形 130"/>
          <p:cNvSpPr/>
          <p:nvPr/>
        </p:nvSpPr>
        <p:spPr>
          <a:xfrm>
            <a:off x="8024556" y="3575693"/>
            <a:ext cx="752608"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排车</a:t>
            </a:r>
          </a:p>
        </p:txBody>
      </p:sp>
      <p:sp>
        <p:nvSpPr>
          <p:cNvPr id="132" name="矩形 131"/>
          <p:cNvSpPr/>
          <p:nvPr/>
        </p:nvSpPr>
        <p:spPr>
          <a:xfrm>
            <a:off x="7132982" y="5019191"/>
            <a:ext cx="752608"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发货交接</a:t>
            </a:r>
          </a:p>
        </p:txBody>
      </p:sp>
      <p:sp>
        <p:nvSpPr>
          <p:cNvPr id="133" name="矩形 132"/>
          <p:cNvSpPr/>
          <p:nvPr/>
        </p:nvSpPr>
        <p:spPr>
          <a:xfrm>
            <a:off x="7132982" y="4675463"/>
            <a:ext cx="752608"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复核装箱</a:t>
            </a:r>
          </a:p>
        </p:txBody>
      </p:sp>
      <p:sp>
        <p:nvSpPr>
          <p:cNvPr id="134" name="矩形 133"/>
          <p:cNvSpPr/>
          <p:nvPr/>
        </p:nvSpPr>
        <p:spPr>
          <a:xfrm>
            <a:off x="8024556" y="5019191"/>
            <a:ext cx="752608"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退货</a:t>
            </a:r>
          </a:p>
        </p:txBody>
      </p:sp>
      <p:sp>
        <p:nvSpPr>
          <p:cNvPr id="135" name="矩形 134"/>
          <p:cNvSpPr/>
          <p:nvPr/>
        </p:nvSpPr>
        <p:spPr>
          <a:xfrm>
            <a:off x="8982976" y="4689271"/>
            <a:ext cx="729165" cy="260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配柜</a:t>
            </a:r>
          </a:p>
        </p:txBody>
      </p:sp>
      <p:sp>
        <p:nvSpPr>
          <p:cNvPr id="136" name="矩形 135"/>
          <p:cNvSpPr/>
          <p:nvPr/>
        </p:nvSpPr>
        <p:spPr>
          <a:xfrm>
            <a:off x="8982977" y="3190844"/>
            <a:ext cx="752216" cy="244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越库管理</a:t>
            </a:r>
          </a:p>
        </p:txBody>
      </p:sp>
      <p:sp>
        <p:nvSpPr>
          <p:cNvPr id="137" name="矩形 136"/>
          <p:cNvSpPr/>
          <p:nvPr/>
        </p:nvSpPr>
        <p:spPr>
          <a:xfrm>
            <a:off x="8024556" y="4675463"/>
            <a:ext cx="752608"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货运单</a:t>
            </a:r>
          </a:p>
        </p:txBody>
      </p:sp>
      <p:sp>
        <p:nvSpPr>
          <p:cNvPr id="165" name="矩形 164"/>
          <p:cNvSpPr/>
          <p:nvPr/>
        </p:nvSpPr>
        <p:spPr>
          <a:xfrm>
            <a:off x="5295179" y="3190844"/>
            <a:ext cx="752608"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看板拉料</a:t>
            </a:r>
          </a:p>
        </p:txBody>
      </p:sp>
      <p:sp>
        <p:nvSpPr>
          <p:cNvPr id="166" name="矩形 165"/>
          <p:cNvSpPr/>
          <p:nvPr/>
        </p:nvSpPr>
        <p:spPr>
          <a:xfrm>
            <a:off x="6216908" y="4679478"/>
            <a:ext cx="747619"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边线库</a:t>
            </a:r>
          </a:p>
        </p:txBody>
      </p:sp>
      <p:sp>
        <p:nvSpPr>
          <p:cNvPr id="167" name="矩形 166"/>
          <p:cNvSpPr/>
          <p:nvPr/>
        </p:nvSpPr>
        <p:spPr>
          <a:xfrm>
            <a:off x="6207707" y="3591768"/>
            <a:ext cx="747619"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下线回冲</a:t>
            </a:r>
          </a:p>
        </p:txBody>
      </p:sp>
      <p:sp>
        <p:nvSpPr>
          <p:cNvPr id="168" name="矩形 167"/>
          <p:cNvSpPr/>
          <p:nvPr/>
        </p:nvSpPr>
        <p:spPr>
          <a:xfrm>
            <a:off x="6213372" y="4316908"/>
            <a:ext cx="747619"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退料</a:t>
            </a:r>
          </a:p>
        </p:txBody>
      </p:sp>
      <p:sp>
        <p:nvSpPr>
          <p:cNvPr id="169" name="矩形 168"/>
          <p:cNvSpPr/>
          <p:nvPr/>
        </p:nvSpPr>
        <p:spPr>
          <a:xfrm>
            <a:off x="5295179" y="4679482"/>
            <a:ext cx="747619"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紧急补料</a:t>
            </a:r>
          </a:p>
        </p:txBody>
      </p:sp>
      <p:sp>
        <p:nvSpPr>
          <p:cNvPr id="171" name="矩形 170"/>
          <p:cNvSpPr/>
          <p:nvPr/>
        </p:nvSpPr>
        <p:spPr>
          <a:xfrm>
            <a:off x="3410983" y="3190844"/>
            <a:ext cx="747619"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批次管理</a:t>
            </a:r>
          </a:p>
        </p:txBody>
      </p:sp>
      <p:sp>
        <p:nvSpPr>
          <p:cNvPr id="172" name="矩形 171"/>
          <p:cNvSpPr/>
          <p:nvPr/>
        </p:nvSpPr>
        <p:spPr>
          <a:xfrm>
            <a:off x="3410983" y="3591077"/>
            <a:ext cx="747619"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波次管理</a:t>
            </a:r>
          </a:p>
        </p:txBody>
      </p:sp>
      <p:sp>
        <p:nvSpPr>
          <p:cNvPr id="173" name="矩形 172"/>
          <p:cNvSpPr/>
          <p:nvPr/>
        </p:nvSpPr>
        <p:spPr>
          <a:xfrm>
            <a:off x="3410983" y="3949066"/>
            <a:ext cx="747619"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时序管理</a:t>
            </a:r>
          </a:p>
        </p:txBody>
      </p:sp>
      <p:sp>
        <p:nvSpPr>
          <p:cNvPr id="180" name="矩形 179"/>
          <p:cNvSpPr/>
          <p:nvPr/>
        </p:nvSpPr>
        <p:spPr>
          <a:xfrm>
            <a:off x="4269872" y="3956248"/>
            <a:ext cx="752400"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分配规则</a:t>
            </a:r>
          </a:p>
        </p:txBody>
      </p:sp>
      <p:sp>
        <p:nvSpPr>
          <p:cNvPr id="189" name="矩形 188"/>
          <p:cNvSpPr/>
          <p:nvPr/>
        </p:nvSpPr>
        <p:spPr>
          <a:xfrm>
            <a:off x="2559455" y="3595330"/>
            <a:ext cx="752608"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冻结</a:t>
            </a:r>
          </a:p>
        </p:txBody>
      </p:sp>
      <p:sp>
        <p:nvSpPr>
          <p:cNvPr id="191" name="矩形 190"/>
          <p:cNvSpPr/>
          <p:nvPr/>
        </p:nvSpPr>
        <p:spPr>
          <a:xfrm>
            <a:off x="7132982" y="3575693"/>
            <a:ext cx="752608"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出库通知</a:t>
            </a:r>
          </a:p>
        </p:txBody>
      </p:sp>
      <p:sp>
        <p:nvSpPr>
          <p:cNvPr id="192" name="矩形 191"/>
          <p:cNvSpPr/>
          <p:nvPr/>
        </p:nvSpPr>
        <p:spPr>
          <a:xfrm>
            <a:off x="8024556" y="3190844"/>
            <a:ext cx="752608"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波次管理</a:t>
            </a:r>
          </a:p>
        </p:txBody>
      </p:sp>
      <p:sp>
        <p:nvSpPr>
          <p:cNvPr id="193" name="矩形 192"/>
          <p:cNvSpPr/>
          <p:nvPr/>
        </p:nvSpPr>
        <p:spPr>
          <a:xfrm>
            <a:off x="5295179" y="3954340"/>
            <a:ext cx="752608"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配送路线</a:t>
            </a:r>
          </a:p>
        </p:txBody>
      </p:sp>
      <p:sp>
        <p:nvSpPr>
          <p:cNvPr id="194" name="矩形 193"/>
          <p:cNvSpPr/>
          <p:nvPr/>
        </p:nvSpPr>
        <p:spPr>
          <a:xfrm>
            <a:off x="5295179" y="4316911"/>
            <a:ext cx="747619"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缺料管理</a:t>
            </a:r>
          </a:p>
        </p:txBody>
      </p:sp>
      <p:sp>
        <p:nvSpPr>
          <p:cNvPr id="195" name="矩形 194"/>
          <p:cNvSpPr/>
          <p:nvPr/>
        </p:nvSpPr>
        <p:spPr>
          <a:xfrm>
            <a:off x="5295179" y="3591769"/>
            <a:ext cx="752608"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发料</a:t>
            </a:r>
          </a:p>
        </p:txBody>
      </p:sp>
      <p:sp>
        <p:nvSpPr>
          <p:cNvPr id="196" name="矩形 195"/>
          <p:cNvSpPr/>
          <p:nvPr/>
        </p:nvSpPr>
        <p:spPr>
          <a:xfrm>
            <a:off x="5295179" y="5019191"/>
            <a:ext cx="747619"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替代</a:t>
            </a:r>
          </a:p>
        </p:txBody>
      </p:sp>
      <p:sp>
        <p:nvSpPr>
          <p:cNvPr id="197" name="矩形 196"/>
          <p:cNvSpPr/>
          <p:nvPr/>
        </p:nvSpPr>
        <p:spPr>
          <a:xfrm>
            <a:off x="6201942" y="5019190"/>
            <a:ext cx="750719" cy="261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交接签收</a:t>
            </a:r>
          </a:p>
        </p:txBody>
      </p:sp>
      <p:sp>
        <p:nvSpPr>
          <p:cNvPr id="198" name="矩形 197"/>
          <p:cNvSpPr/>
          <p:nvPr/>
        </p:nvSpPr>
        <p:spPr>
          <a:xfrm>
            <a:off x="8982977" y="3536241"/>
            <a:ext cx="729164" cy="298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异地调拨</a:t>
            </a:r>
          </a:p>
        </p:txBody>
      </p:sp>
      <p:sp>
        <p:nvSpPr>
          <p:cNvPr id="199" name="矩形 198"/>
          <p:cNvSpPr/>
          <p:nvPr/>
        </p:nvSpPr>
        <p:spPr>
          <a:xfrm>
            <a:off x="9829058" y="5028966"/>
            <a:ext cx="780020" cy="25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itchFamily="34" charset="-122"/>
                <a:ea typeface="微软雅黑" pitchFamily="34" charset="-122"/>
              </a:rPr>
              <a:t>…</a:t>
            </a:r>
            <a:endParaRPr lang="zh-CN" altLang="en-US" sz="1050" dirty="0">
              <a:solidFill>
                <a:schemeClr val="tx1"/>
              </a:solidFill>
              <a:latin typeface="微软雅黑" pitchFamily="34" charset="-122"/>
              <a:ea typeface="微软雅黑" pitchFamily="34" charset="-122"/>
            </a:endParaRPr>
          </a:p>
        </p:txBody>
      </p:sp>
      <p:sp>
        <p:nvSpPr>
          <p:cNvPr id="201" name="矩形 200"/>
          <p:cNvSpPr/>
          <p:nvPr/>
        </p:nvSpPr>
        <p:spPr>
          <a:xfrm>
            <a:off x="230248" y="4418444"/>
            <a:ext cx="777600"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标签打印</a:t>
            </a:r>
          </a:p>
        </p:txBody>
      </p:sp>
      <p:sp>
        <p:nvSpPr>
          <p:cNvPr id="216" name="矩形 215"/>
          <p:cNvSpPr/>
          <p:nvPr/>
        </p:nvSpPr>
        <p:spPr>
          <a:xfrm>
            <a:off x="1399281" y="3190844"/>
            <a:ext cx="949385" cy="252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itchFamily="34" charset="-122"/>
                <a:ea typeface="微软雅黑" pitchFamily="34" charset="-122"/>
              </a:rPr>
              <a:t>AQL </a:t>
            </a:r>
            <a:r>
              <a:rPr lang="zh-CN" altLang="en-US" sz="1050" dirty="0">
                <a:solidFill>
                  <a:schemeClr val="tx1"/>
                </a:solidFill>
                <a:latin typeface="微软雅黑" pitchFamily="34" charset="-122"/>
                <a:ea typeface="微软雅黑" pitchFamily="34" charset="-122"/>
              </a:rPr>
              <a:t>设置</a:t>
            </a:r>
          </a:p>
        </p:txBody>
      </p:sp>
      <p:sp>
        <p:nvSpPr>
          <p:cNvPr id="217" name="矩形 216"/>
          <p:cNvSpPr/>
          <p:nvPr/>
        </p:nvSpPr>
        <p:spPr>
          <a:xfrm>
            <a:off x="230248" y="3190844"/>
            <a:ext cx="777600"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itchFamily="34" charset="-122"/>
                <a:ea typeface="微软雅黑" pitchFamily="34" charset="-122"/>
              </a:rPr>
              <a:t>ASN </a:t>
            </a:r>
            <a:r>
              <a:rPr lang="zh-CN" altLang="en-US" sz="1050" dirty="0">
                <a:solidFill>
                  <a:schemeClr val="tx1"/>
                </a:solidFill>
                <a:latin typeface="微软雅黑" pitchFamily="34" charset="-122"/>
                <a:ea typeface="微软雅黑" pitchFamily="34" charset="-122"/>
              </a:rPr>
              <a:t>接收</a:t>
            </a:r>
          </a:p>
        </p:txBody>
      </p:sp>
      <p:sp>
        <p:nvSpPr>
          <p:cNvPr id="218" name="矩形 217"/>
          <p:cNvSpPr/>
          <p:nvPr/>
        </p:nvSpPr>
        <p:spPr>
          <a:xfrm>
            <a:off x="230248" y="5018066"/>
            <a:ext cx="777600"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退货</a:t>
            </a:r>
          </a:p>
        </p:txBody>
      </p:sp>
      <p:sp>
        <p:nvSpPr>
          <p:cNvPr id="219" name="矩形 218"/>
          <p:cNvSpPr/>
          <p:nvPr/>
        </p:nvSpPr>
        <p:spPr>
          <a:xfrm>
            <a:off x="2559455" y="3190844"/>
            <a:ext cx="777600"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上架</a:t>
            </a:r>
            <a:endParaRPr lang="en-US" altLang="zh-CN" sz="1050" dirty="0">
              <a:solidFill>
                <a:schemeClr val="tx1"/>
              </a:solidFill>
              <a:latin typeface="微软雅黑" pitchFamily="34" charset="-122"/>
              <a:ea typeface="微软雅黑" pitchFamily="34" charset="-122"/>
            </a:endParaRPr>
          </a:p>
        </p:txBody>
      </p:sp>
      <p:sp>
        <p:nvSpPr>
          <p:cNvPr id="221" name="矩形 220"/>
          <p:cNvSpPr/>
          <p:nvPr/>
        </p:nvSpPr>
        <p:spPr>
          <a:xfrm>
            <a:off x="230248" y="3804644"/>
            <a:ext cx="777600"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收货扫描</a:t>
            </a:r>
          </a:p>
        </p:txBody>
      </p:sp>
      <p:sp>
        <p:nvSpPr>
          <p:cNvPr id="222" name="矩形 221"/>
          <p:cNvSpPr/>
          <p:nvPr/>
        </p:nvSpPr>
        <p:spPr>
          <a:xfrm>
            <a:off x="3410983" y="4666169"/>
            <a:ext cx="777600"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拼拆托</a:t>
            </a:r>
          </a:p>
        </p:txBody>
      </p:sp>
      <p:sp>
        <p:nvSpPr>
          <p:cNvPr id="223" name="矩形 222"/>
          <p:cNvSpPr/>
          <p:nvPr/>
        </p:nvSpPr>
        <p:spPr>
          <a:xfrm>
            <a:off x="230248" y="4725344"/>
            <a:ext cx="777600"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空箱退运</a:t>
            </a:r>
          </a:p>
        </p:txBody>
      </p:sp>
      <p:sp>
        <p:nvSpPr>
          <p:cNvPr id="224" name="矩形 223"/>
          <p:cNvSpPr/>
          <p:nvPr/>
        </p:nvSpPr>
        <p:spPr>
          <a:xfrm>
            <a:off x="1399281" y="3512981"/>
            <a:ext cx="949385" cy="252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itchFamily="34" charset="-122"/>
                <a:ea typeface="微软雅黑" pitchFamily="34" charset="-122"/>
              </a:rPr>
              <a:t>IQC</a:t>
            </a:r>
            <a:r>
              <a:rPr lang="zh-CN" altLang="en-US" sz="1050" dirty="0">
                <a:solidFill>
                  <a:schemeClr val="tx1"/>
                </a:solidFill>
                <a:latin typeface="微软雅黑" pitchFamily="34" charset="-122"/>
                <a:ea typeface="微软雅黑" pitchFamily="34" charset="-122"/>
              </a:rPr>
              <a:t>报检</a:t>
            </a:r>
          </a:p>
        </p:txBody>
      </p:sp>
      <p:sp>
        <p:nvSpPr>
          <p:cNvPr id="225" name="矩形 224"/>
          <p:cNvSpPr/>
          <p:nvPr/>
        </p:nvSpPr>
        <p:spPr>
          <a:xfrm>
            <a:off x="1399281" y="4128519"/>
            <a:ext cx="949385" cy="252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质检结果</a:t>
            </a:r>
          </a:p>
        </p:txBody>
      </p:sp>
      <p:sp>
        <p:nvSpPr>
          <p:cNvPr id="226" name="矩形 225"/>
          <p:cNvSpPr/>
          <p:nvPr/>
        </p:nvSpPr>
        <p:spPr>
          <a:xfrm>
            <a:off x="1399281" y="3820750"/>
            <a:ext cx="949385" cy="252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质检取返货</a:t>
            </a:r>
          </a:p>
        </p:txBody>
      </p:sp>
      <p:sp>
        <p:nvSpPr>
          <p:cNvPr id="227" name="矩形 226"/>
          <p:cNvSpPr/>
          <p:nvPr/>
        </p:nvSpPr>
        <p:spPr>
          <a:xfrm>
            <a:off x="1399280" y="5028966"/>
            <a:ext cx="949385" cy="25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质量控制</a:t>
            </a:r>
          </a:p>
        </p:txBody>
      </p:sp>
      <p:sp>
        <p:nvSpPr>
          <p:cNvPr id="228" name="矩形 227"/>
          <p:cNvSpPr/>
          <p:nvPr/>
        </p:nvSpPr>
        <p:spPr>
          <a:xfrm>
            <a:off x="1399281" y="4436288"/>
            <a:ext cx="949385" cy="252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批次隔离</a:t>
            </a:r>
          </a:p>
        </p:txBody>
      </p:sp>
      <p:sp>
        <p:nvSpPr>
          <p:cNvPr id="229" name="矩形 228"/>
          <p:cNvSpPr/>
          <p:nvPr/>
        </p:nvSpPr>
        <p:spPr>
          <a:xfrm>
            <a:off x="1399281" y="4744057"/>
            <a:ext cx="949385" cy="252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批次放行</a:t>
            </a:r>
          </a:p>
        </p:txBody>
      </p:sp>
      <p:sp>
        <p:nvSpPr>
          <p:cNvPr id="231" name="矩形 230"/>
          <p:cNvSpPr/>
          <p:nvPr/>
        </p:nvSpPr>
        <p:spPr>
          <a:xfrm>
            <a:off x="186115" y="6478957"/>
            <a:ext cx="721884" cy="250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贸易伙伴</a:t>
            </a:r>
          </a:p>
        </p:txBody>
      </p:sp>
      <p:sp>
        <p:nvSpPr>
          <p:cNvPr id="232" name="矩形 231"/>
          <p:cNvSpPr/>
          <p:nvPr/>
        </p:nvSpPr>
        <p:spPr>
          <a:xfrm>
            <a:off x="1792278" y="6478957"/>
            <a:ext cx="775589" cy="25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客户信息</a:t>
            </a:r>
          </a:p>
        </p:txBody>
      </p:sp>
      <p:sp>
        <p:nvSpPr>
          <p:cNvPr id="233" name="矩形 232"/>
          <p:cNvSpPr/>
          <p:nvPr/>
        </p:nvSpPr>
        <p:spPr>
          <a:xfrm>
            <a:off x="2622212" y="6478957"/>
            <a:ext cx="775589" cy="25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承运商</a:t>
            </a:r>
          </a:p>
        </p:txBody>
      </p:sp>
      <p:sp>
        <p:nvSpPr>
          <p:cNvPr id="234" name="矩形 233"/>
          <p:cNvSpPr/>
          <p:nvPr/>
        </p:nvSpPr>
        <p:spPr>
          <a:xfrm>
            <a:off x="2963596" y="5445258"/>
            <a:ext cx="464484" cy="254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工厂</a:t>
            </a:r>
          </a:p>
        </p:txBody>
      </p:sp>
      <p:sp>
        <p:nvSpPr>
          <p:cNvPr id="235" name="矩形 234"/>
          <p:cNvSpPr/>
          <p:nvPr/>
        </p:nvSpPr>
        <p:spPr>
          <a:xfrm>
            <a:off x="3557306" y="5445258"/>
            <a:ext cx="464484" cy="254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区域</a:t>
            </a:r>
          </a:p>
        </p:txBody>
      </p:sp>
      <p:sp>
        <p:nvSpPr>
          <p:cNvPr id="236" name="矩形 235"/>
          <p:cNvSpPr/>
          <p:nvPr/>
        </p:nvSpPr>
        <p:spPr>
          <a:xfrm>
            <a:off x="4151016" y="5445258"/>
            <a:ext cx="464484" cy="254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仓库</a:t>
            </a:r>
          </a:p>
        </p:txBody>
      </p:sp>
      <p:sp>
        <p:nvSpPr>
          <p:cNvPr id="237" name="矩形 236"/>
          <p:cNvSpPr/>
          <p:nvPr/>
        </p:nvSpPr>
        <p:spPr>
          <a:xfrm>
            <a:off x="4744726" y="5445258"/>
            <a:ext cx="464484" cy="254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库位</a:t>
            </a:r>
          </a:p>
        </p:txBody>
      </p:sp>
      <p:sp>
        <p:nvSpPr>
          <p:cNvPr id="239" name="矩形 238"/>
          <p:cNvSpPr/>
          <p:nvPr/>
        </p:nvSpPr>
        <p:spPr>
          <a:xfrm>
            <a:off x="5338436" y="5445258"/>
            <a:ext cx="756746" cy="247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定址定位</a:t>
            </a:r>
          </a:p>
        </p:txBody>
      </p:sp>
      <p:sp>
        <p:nvSpPr>
          <p:cNvPr id="240" name="矩形 239"/>
          <p:cNvSpPr/>
          <p:nvPr/>
        </p:nvSpPr>
        <p:spPr>
          <a:xfrm>
            <a:off x="7101253" y="5445258"/>
            <a:ext cx="756746" cy="247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物流流向</a:t>
            </a:r>
          </a:p>
        </p:txBody>
      </p:sp>
      <p:sp>
        <p:nvSpPr>
          <p:cNvPr id="241" name="矩形 240"/>
          <p:cNvSpPr/>
          <p:nvPr/>
        </p:nvSpPr>
        <p:spPr>
          <a:xfrm>
            <a:off x="7987225" y="5445258"/>
            <a:ext cx="756746" cy="247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配送路线</a:t>
            </a:r>
          </a:p>
        </p:txBody>
      </p:sp>
      <p:sp>
        <p:nvSpPr>
          <p:cNvPr id="242" name="矩形 241"/>
          <p:cNvSpPr/>
          <p:nvPr/>
        </p:nvSpPr>
        <p:spPr>
          <a:xfrm>
            <a:off x="8873197" y="5445258"/>
            <a:ext cx="756746" cy="247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车间超市</a:t>
            </a:r>
          </a:p>
        </p:txBody>
      </p:sp>
      <p:sp>
        <p:nvSpPr>
          <p:cNvPr id="243" name="矩形 242"/>
          <p:cNvSpPr/>
          <p:nvPr/>
        </p:nvSpPr>
        <p:spPr>
          <a:xfrm>
            <a:off x="6537029" y="5808377"/>
            <a:ext cx="804882" cy="265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菜单权限</a:t>
            </a:r>
          </a:p>
        </p:txBody>
      </p:sp>
      <p:sp>
        <p:nvSpPr>
          <p:cNvPr id="244" name="矩形 243"/>
          <p:cNvSpPr/>
          <p:nvPr/>
        </p:nvSpPr>
        <p:spPr>
          <a:xfrm>
            <a:off x="7506784" y="5808377"/>
            <a:ext cx="946362" cy="246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出入库权限</a:t>
            </a:r>
          </a:p>
        </p:txBody>
      </p:sp>
      <p:sp>
        <p:nvSpPr>
          <p:cNvPr id="245" name="矩形 244"/>
          <p:cNvSpPr/>
          <p:nvPr/>
        </p:nvSpPr>
        <p:spPr>
          <a:xfrm>
            <a:off x="9729258" y="5815557"/>
            <a:ext cx="906604" cy="239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报表监控权</a:t>
            </a:r>
          </a:p>
        </p:txBody>
      </p:sp>
      <p:sp>
        <p:nvSpPr>
          <p:cNvPr id="246" name="矩形 245"/>
          <p:cNvSpPr/>
          <p:nvPr/>
        </p:nvSpPr>
        <p:spPr>
          <a:xfrm>
            <a:off x="9029248" y="6155769"/>
            <a:ext cx="755482" cy="245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预警设置</a:t>
            </a:r>
          </a:p>
        </p:txBody>
      </p:sp>
      <p:sp>
        <p:nvSpPr>
          <p:cNvPr id="247" name="矩形 246"/>
          <p:cNvSpPr/>
          <p:nvPr/>
        </p:nvSpPr>
        <p:spPr>
          <a:xfrm>
            <a:off x="5772148" y="6478957"/>
            <a:ext cx="718989" cy="25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物品信息</a:t>
            </a:r>
          </a:p>
        </p:txBody>
      </p:sp>
      <p:sp>
        <p:nvSpPr>
          <p:cNvPr id="248" name="矩形 247"/>
          <p:cNvSpPr/>
          <p:nvPr/>
        </p:nvSpPr>
        <p:spPr>
          <a:xfrm>
            <a:off x="6545482" y="6478957"/>
            <a:ext cx="989106" cy="259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物品存贮属性</a:t>
            </a:r>
          </a:p>
        </p:txBody>
      </p:sp>
      <p:sp>
        <p:nvSpPr>
          <p:cNvPr id="251" name="矩形 250"/>
          <p:cNvSpPr/>
          <p:nvPr/>
        </p:nvSpPr>
        <p:spPr>
          <a:xfrm>
            <a:off x="8194289" y="6155769"/>
            <a:ext cx="740571" cy="259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物品状态</a:t>
            </a:r>
          </a:p>
        </p:txBody>
      </p:sp>
      <p:sp>
        <p:nvSpPr>
          <p:cNvPr id="252" name="矩形 251"/>
          <p:cNvSpPr/>
          <p:nvPr/>
        </p:nvSpPr>
        <p:spPr>
          <a:xfrm>
            <a:off x="6508196" y="6155769"/>
            <a:ext cx="740571" cy="259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库位状态</a:t>
            </a:r>
          </a:p>
        </p:txBody>
      </p:sp>
      <p:sp>
        <p:nvSpPr>
          <p:cNvPr id="253" name="矩形 252"/>
          <p:cNvSpPr/>
          <p:nvPr/>
        </p:nvSpPr>
        <p:spPr>
          <a:xfrm>
            <a:off x="7343155" y="6155769"/>
            <a:ext cx="756746" cy="247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单据状态</a:t>
            </a:r>
          </a:p>
        </p:txBody>
      </p:sp>
      <p:sp>
        <p:nvSpPr>
          <p:cNvPr id="254" name="矩形 253"/>
          <p:cNvSpPr/>
          <p:nvPr/>
        </p:nvSpPr>
        <p:spPr>
          <a:xfrm>
            <a:off x="9879116" y="6155769"/>
            <a:ext cx="756746" cy="247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行动信息</a:t>
            </a:r>
          </a:p>
        </p:txBody>
      </p:sp>
      <p:sp>
        <p:nvSpPr>
          <p:cNvPr id="255" name="矩形 254"/>
          <p:cNvSpPr/>
          <p:nvPr/>
        </p:nvSpPr>
        <p:spPr>
          <a:xfrm>
            <a:off x="4225480" y="6478957"/>
            <a:ext cx="718989" cy="25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财务科目</a:t>
            </a:r>
          </a:p>
        </p:txBody>
      </p:sp>
      <p:sp>
        <p:nvSpPr>
          <p:cNvPr id="256" name="矩形 255"/>
          <p:cNvSpPr/>
          <p:nvPr/>
        </p:nvSpPr>
        <p:spPr>
          <a:xfrm>
            <a:off x="4998814" y="6478957"/>
            <a:ext cx="718989" cy="25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成本中心</a:t>
            </a:r>
          </a:p>
        </p:txBody>
      </p:sp>
      <p:sp>
        <p:nvSpPr>
          <p:cNvPr id="257" name="矩形 256"/>
          <p:cNvSpPr/>
          <p:nvPr/>
        </p:nvSpPr>
        <p:spPr>
          <a:xfrm>
            <a:off x="1053422" y="5808377"/>
            <a:ext cx="718989" cy="25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部门</a:t>
            </a:r>
          </a:p>
        </p:txBody>
      </p:sp>
      <p:sp>
        <p:nvSpPr>
          <p:cNvPr id="258" name="矩形 257"/>
          <p:cNvSpPr/>
          <p:nvPr/>
        </p:nvSpPr>
        <p:spPr>
          <a:xfrm>
            <a:off x="9916873" y="6478957"/>
            <a:ext cx="718989" cy="25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工艺路线</a:t>
            </a:r>
          </a:p>
        </p:txBody>
      </p:sp>
      <p:sp>
        <p:nvSpPr>
          <p:cNvPr id="259" name="矩形 258"/>
          <p:cNvSpPr/>
          <p:nvPr/>
        </p:nvSpPr>
        <p:spPr>
          <a:xfrm>
            <a:off x="9143534" y="6478957"/>
            <a:ext cx="718989" cy="25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itchFamily="34" charset="-122"/>
                <a:ea typeface="微软雅黑" pitchFamily="34" charset="-122"/>
              </a:rPr>
              <a:t>BOM</a:t>
            </a:r>
            <a:endParaRPr lang="zh-CN" altLang="en-US" sz="1050" dirty="0">
              <a:solidFill>
                <a:schemeClr val="tx1"/>
              </a:solidFill>
              <a:latin typeface="微软雅黑" pitchFamily="34" charset="-122"/>
              <a:ea typeface="微软雅黑" pitchFamily="34" charset="-122"/>
            </a:endParaRPr>
          </a:p>
        </p:txBody>
      </p:sp>
      <p:sp>
        <p:nvSpPr>
          <p:cNvPr id="260" name="矩形 259"/>
          <p:cNvSpPr/>
          <p:nvPr/>
        </p:nvSpPr>
        <p:spPr>
          <a:xfrm>
            <a:off x="166666" y="5808377"/>
            <a:ext cx="721883" cy="243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组织结构</a:t>
            </a:r>
          </a:p>
        </p:txBody>
      </p:sp>
      <p:sp>
        <p:nvSpPr>
          <p:cNvPr id="261" name="矩形 260"/>
          <p:cNvSpPr/>
          <p:nvPr/>
        </p:nvSpPr>
        <p:spPr>
          <a:xfrm>
            <a:off x="5752827" y="5808377"/>
            <a:ext cx="619329" cy="258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仓管员</a:t>
            </a:r>
          </a:p>
        </p:txBody>
      </p:sp>
      <p:sp>
        <p:nvSpPr>
          <p:cNvPr id="262" name="矩形 261"/>
          <p:cNvSpPr/>
          <p:nvPr/>
        </p:nvSpPr>
        <p:spPr>
          <a:xfrm>
            <a:off x="2700434" y="5808377"/>
            <a:ext cx="577018" cy="264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角色</a:t>
            </a:r>
          </a:p>
        </p:txBody>
      </p:sp>
      <p:sp>
        <p:nvSpPr>
          <p:cNvPr id="263" name="矩形 262"/>
          <p:cNvSpPr/>
          <p:nvPr/>
        </p:nvSpPr>
        <p:spPr>
          <a:xfrm>
            <a:off x="8618019" y="5808377"/>
            <a:ext cx="946362" cy="246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角色权限</a:t>
            </a:r>
          </a:p>
        </p:txBody>
      </p:sp>
      <p:sp>
        <p:nvSpPr>
          <p:cNvPr id="265" name="矩形 264"/>
          <p:cNvSpPr/>
          <p:nvPr/>
        </p:nvSpPr>
        <p:spPr>
          <a:xfrm>
            <a:off x="1002386" y="6155769"/>
            <a:ext cx="803790" cy="243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安全策略</a:t>
            </a:r>
          </a:p>
        </p:txBody>
      </p:sp>
      <p:sp>
        <p:nvSpPr>
          <p:cNvPr id="266" name="矩形 265"/>
          <p:cNvSpPr/>
          <p:nvPr/>
        </p:nvSpPr>
        <p:spPr>
          <a:xfrm>
            <a:off x="1900564" y="6155769"/>
            <a:ext cx="861688" cy="233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上架策略</a:t>
            </a:r>
          </a:p>
        </p:txBody>
      </p:sp>
      <p:sp>
        <p:nvSpPr>
          <p:cNvPr id="267" name="矩形 266"/>
          <p:cNvSpPr/>
          <p:nvPr/>
        </p:nvSpPr>
        <p:spPr>
          <a:xfrm>
            <a:off x="2856640" y="6155769"/>
            <a:ext cx="818501" cy="244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下架策略</a:t>
            </a:r>
          </a:p>
        </p:txBody>
      </p:sp>
      <p:sp>
        <p:nvSpPr>
          <p:cNvPr id="268" name="矩形 267"/>
          <p:cNvSpPr/>
          <p:nvPr/>
        </p:nvSpPr>
        <p:spPr>
          <a:xfrm>
            <a:off x="3769529" y="6155769"/>
            <a:ext cx="818501" cy="244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分配策略</a:t>
            </a:r>
          </a:p>
        </p:txBody>
      </p:sp>
      <p:sp>
        <p:nvSpPr>
          <p:cNvPr id="269" name="矩形 268"/>
          <p:cNvSpPr/>
          <p:nvPr/>
        </p:nvSpPr>
        <p:spPr>
          <a:xfrm>
            <a:off x="4682418" y="6155769"/>
            <a:ext cx="818501" cy="244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分拣策略</a:t>
            </a:r>
          </a:p>
        </p:txBody>
      </p:sp>
      <p:sp>
        <p:nvSpPr>
          <p:cNvPr id="270" name="矩形 269"/>
          <p:cNvSpPr/>
          <p:nvPr/>
        </p:nvSpPr>
        <p:spPr>
          <a:xfrm>
            <a:off x="5595307" y="6155769"/>
            <a:ext cx="818501" cy="244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itchFamily="34" charset="-122"/>
                <a:ea typeface="微软雅黑" pitchFamily="34" charset="-122"/>
              </a:rPr>
              <a:t>FIFO</a:t>
            </a:r>
            <a:r>
              <a:rPr lang="zh-CN" altLang="en-US" sz="1050" dirty="0">
                <a:solidFill>
                  <a:schemeClr val="tx1"/>
                </a:solidFill>
                <a:latin typeface="微软雅黑" pitchFamily="34" charset="-122"/>
                <a:ea typeface="微软雅黑" pitchFamily="34" charset="-122"/>
              </a:rPr>
              <a:t>策略</a:t>
            </a:r>
          </a:p>
        </p:txBody>
      </p:sp>
      <p:sp>
        <p:nvSpPr>
          <p:cNvPr id="271" name="矩形 270"/>
          <p:cNvSpPr/>
          <p:nvPr/>
        </p:nvSpPr>
        <p:spPr>
          <a:xfrm>
            <a:off x="3442325" y="5808377"/>
            <a:ext cx="598277" cy="264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用户</a:t>
            </a:r>
          </a:p>
        </p:txBody>
      </p:sp>
      <p:sp>
        <p:nvSpPr>
          <p:cNvPr id="272" name="矩形 271"/>
          <p:cNvSpPr/>
          <p:nvPr/>
        </p:nvSpPr>
        <p:spPr>
          <a:xfrm>
            <a:off x="1937284" y="5808377"/>
            <a:ext cx="598277" cy="264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分组</a:t>
            </a:r>
          </a:p>
        </p:txBody>
      </p:sp>
      <p:sp>
        <p:nvSpPr>
          <p:cNvPr id="273" name="矩形 272"/>
          <p:cNvSpPr/>
          <p:nvPr/>
        </p:nvSpPr>
        <p:spPr>
          <a:xfrm>
            <a:off x="4968625" y="5808377"/>
            <a:ext cx="619329" cy="258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采购员</a:t>
            </a:r>
          </a:p>
        </p:txBody>
      </p:sp>
      <p:sp>
        <p:nvSpPr>
          <p:cNvPr id="274" name="矩形 273"/>
          <p:cNvSpPr/>
          <p:nvPr/>
        </p:nvSpPr>
        <p:spPr>
          <a:xfrm>
            <a:off x="4269872" y="3190844"/>
            <a:ext cx="752400"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库位库存</a:t>
            </a:r>
            <a:endParaRPr lang="en-US" altLang="zh-CN" sz="1050" dirty="0">
              <a:solidFill>
                <a:schemeClr val="tx1"/>
              </a:solidFill>
              <a:latin typeface="微软雅黑" pitchFamily="34" charset="-122"/>
              <a:ea typeface="微软雅黑" pitchFamily="34" charset="-122"/>
            </a:endParaRPr>
          </a:p>
        </p:txBody>
      </p:sp>
      <p:sp>
        <p:nvSpPr>
          <p:cNvPr id="275" name="矩形 274"/>
          <p:cNvSpPr/>
          <p:nvPr/>
        </p:nvSpPr>
        <p:spPr>
          <a:xfrm>
            <a:off x="4274652" y="3595330"/>
            <a:ext cx="747619" cy="262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批次库存</a:t>
            </a:r>
            <a:endParaRPr lang="en-US" altLang="zh-CN" sz="1050" dirty="0">
              <a:solidFill>
                <a:schemeClr val="tx1"/>
              </a:solidFill>
              <a:latin typeface="微软雅黑" pitchFamily="34" charset="-122"/>
              <a:ea typeface="微软雅黑" pitchFamily="34" charset="-122"/>
            </a:endParaRPr>
          </a:p>
        </p:txBody>
      </p:sp>
      <p:sp>
        <p:nvSpPr>
          <p:cNvPr id="276" name="矩形 275"/>
          <p:cNvSpPr/>
          <p:nvPr/>
        </p:nvSpPr>
        <p:spPr>
          <a:xfrm>
            <a:off x="3410983" y="4307055"/>
            <a:ext cx="777600"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拼拆箱</a:t>
            </a:r>
          </a:p>
        </p:txBody>
      </p:sp>
      <p:sp>
        <p:nvSpPr>
          <p:cNvPr id="277" name="矩形 276"/>
          <p:cNvSpPr/>
          <p:nvPr/>
        </p:nvSpPr>
        <p:spPr>
          <a:xfrm>
            <a:off x="6207707" y="3190844"/>
            <a:ext cx="747619"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成品标签</a:t>
            </a:r>
          </a:p>
        </p:txBody>
      </p:sp>
      <p:sp>
        <p:nvSpPr>
          <p:cNvPr id="278" name="矩形 277"/>
          <p:cNvSpPr/>
          <p:nvPr/>
        </p:nvSpPr>
        <p:spPr>
          <a:xfrm>
            <a:off x="6216908" y="3954338"/>
            <a:ext cx="765362"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微软雅黑" pitchFamily="34" charset="-122"/>
                <a:ea typeface="微软雅黑" pitchFamily="34" charset="-122"/>
              </a:rPr>
              <a:t>首末件管理</a:t>
            </a:r>
          </a:p>
        </p:txBody>
      </p:sp>
      <p:sp>
        <p:nvSpPr>
          <p:cNvPr id="177" name="矩形 176"/>
          <p:cNvSpPr/>
          <p:nvPr/>
        </p:nvSpPr>
        <p:spPr>
          <a:xfrm>
            <a:off x="8024556" y="3942283"/>
            <a:ext cx="752608"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分拣管理</a:t>
            </a:r>
          </a:p>
        </p:txBody>
      </p:sp>
      <p:sp>
        <p:nvSpPr>
          <p:cNvPr id="178" name="矩形 177"/>
          <p:cNvSpPr/>
          <p:nvPr/>
        </p:nvSpPr>
        <p:spPr>
          <a:xfrm>
            <a:off x="8024556" y="4308873"/>
            <a:ext cx="752608" cy="2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装车</a:t>
            </a:r>
          </a:p>
        </p:txBody>
      </p:sp>
      <p:sp>
        <p:nvSpPr>
          <p:cNvPr id="183" name="矩形 182"/>
          <p:cNvSpPr/>
          <p:nvPr/>
        </p:nvSpPr>
        <p:spPr>
          <a:xfrm>
            <a:off x="9842945" y="3190844"/>
            <a:ext cx="775525" cy="244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在途管理</a:t>
            </a:r>
          </a:p>
        </p:txBody>
      </p:sp>
      <p:sp>
        <p:nvSpPr>
          <p:cNvPr id="187" name="矩形 186"/>
          <p:cNvSpPr/>
          <p:nvPr/>
        </p:nvSpPr>
        <p:spPr>
          <a:xfrm>
            <a:off x="9829058" y="3591219"/>
            <a:ext cx="802043" cy="246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调拨确认</a:t>
            </a:r>
          </a:p>
        </p:txBody>
      </p:sp>
      <p:sp>
        <p:nvSpPr>
          <p:cNvPr id="188" name="矩形 187"/>
          <p:cNvSpPr/>
          <p:nvPr/>
        </p:nvSpPr>
        <p:spPr>
          <a:xfrm>
            <a:off x="8982976" y="3916127"/>
            <a:ext cx="729165" cy="299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itchFamily="34" charset="-122"/>
                <a:ea typeface="微软雅黑" pitchFamily="34" charset="-122"/>
              </a:rPr>
              <a:t>AGV</a:t>
            </a:r>
            <a:endParaRPr lang="zh-CN" altLang="en-US" sz="1050" dirty="0">
              <a:solidFill>
                <a:schemeClr val="tx1"/>
              </a:solidFill>
              <a:latin typeface="微软雅黑" pitchFamily="34" charset="-122"/>
              <a:ea typeface="微软雅黑" pitchFamily="34" charset="-122"/>
            </a:endParaRPr>
          </a:p>
        </p:txBody>
      </p:sp>
      <p:sp>
        <p:nvSpPr>
          <p:cNvPr id="190" name="矩形 189"/>
          <p:cNvSpPr/>
          <p:nvPr/>
        </p:nvSpPr>
        <p:spPr>
          <a:xfrm>
            <a:off x="9829058" y="3979794"/>
            <a:ext cx="802043" cy="246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悬挂链</a:t>
            </a:r>
          </a:p>
        </p:txBody>
      </p:sp>
      <p:sp>
        <p:nvSpPr>
          <p:cNvPr id="230" name="矩形 229"/>
          <p:cNvSpPr/>
          <p:nvPr/>
        </p:nvSpPr>
        <p:spPr>
          <a:xfrm>
            <a:off x="8982976" y="4308873"/>
            <a:ext cx="729165" cy="287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立体库</a:t>
            </a:r>
          </a:p>
        </p:txBody>
      </p:sp>
      <p:sp>
        <p:nvSpPr>
          <p:cNvPr id="238" name="矩形 237"/>
          <p:cNvSpPr/>
          <p:nvPr/>
        </p:nvSpPr>
        <p:spPr>
          <a:xfrm>
            <a:off x="9829058" y="4368369"/>
            <a:ext cx="802043" cy="246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滑移库</a:t>
            </a:r>
          </a:p>
        </p:txBody>
      </p:sp>
      <p:sp>
        <p:nvSpPr>
          <p:cNvPr id="249" name="矩形 248"/>
          <p:cNvSpPr/>
          <p:nvPr/>
        </p:nvSpPr>
        <p:spPr>
          <a:xfrm>
            <a:off x="9829057" y="4756944"/>
            <a:ext cx="780021" cy="206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itchFamily="34" charset="-122"/>
                <a:ea typeface="微软雅黑" pitchFamily="34" charset="-122"/>
              </a:rPr>
              <a:t>Milk Run</a:t>
            </a:r>
            <a:endParaRPr lang="zh-CN" altLang="en-US" sz="1050" dirty="0">
              <a:solidFill>
                <a:schemeClr val="tx1"/>
              </a:solidFill>
              <a:latin typeface="微软雅黑" pitchFamily="34" charset="-122"/>
              <a:ea typeface="微软雅黑" pitchFamily="34" charset="-122"/>
            </a:endParaRPr>
          </a:p>
        </p:txBody>
      </p:sp>
      <p:sp>
        <p:nvSpPr>
          <p:cNvPr id="250" name="矩形 249"/>
          <p:cNvSpPr/>
          <p:nvPr/>
        </p:nvSpPr>
        <p:spPr>
          <a:xfrm>
            <a:off x="8982976" y="5004767"/>
            <a:ext cx="752216" cy="276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容器管理</a:t>
            </a:r>
          </a:p>
        </p:txBody>
      </p:sp>
      <p:sp>
        <p:nvSpPr>
          <p:cNvPr id="264" name="矩形 263"/>
          <p:cNvSpPr/>
          <p:nvPr/>
        </p:nvSpPr>
        <p:spPr>
          <a:xfrm>
            <a:off x="2759061" y="2008973"/>
            <a:ext cx="752608"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运输费用</a:t>
            </a:r>
          </a:p>
        </p:txBody>
      </p:sp>
      <p:sp>
        <p:nvSpPr>
          <p:cNvPr id="279" name="矩形 278"/>
          <p:cNvSpPr/>
          <p:nvPr/>
        </p:nvSpPr>
        <p:spPr>
          <a:xfrm>
            <a:off x="3122604" y="2502268"/>
            <a:ext cx="859523"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预警看板</a:t>
            </a:r>
          </a:p>
        </p:txBody>
      </p:sp>
      <p:sp>
        <p:nvSpPr>
          <p:cNvPr id="280" name="矩形 279"/>
          <p:cNvSpPr/>
          <p:nvPr/>
        </p:nvSpPr>
        <p:spPr>
          <a:xfrm>
            <a:off x="4115147" y="2502268"/>
            <a:ext cx="859523"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安灯看板</a:t>
            </a:r>
          </a:p>
        </p:txBody>
      </p:sp>
      <p:sp>
        <p:nvSpPr>
          <p:cNvPr id="281" name="矩形 280"/>
          <p:cNvSpPr/>
          <p:nvPr/>
        </p:nvSpPr>
        <p:spPr>
          <a:xfrm>
            <a:off x="5107690" y="2502268"/>
            <a:ext cx="859523"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分拣看板</a:t>
            </a:r>
          </a:p>
        </p:txBody>
      </p:sp>
      <p:sp>
        <p:nvSpPr>
          <p:cNvPr id="282" name="矩形 281"/>
          <p:cNvSpPr/>
          <p:nvPr/>
        </p:nvSpPr>
        <p:spPr>
          <a:xfrm>
            <a:off x="6100233" y="2502268"/>
            <a:ext cx="989847"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生产达成看板</a:t>
            </a:r>
          </a:p>
        </p:txBody>
      </p:sp>
      <p:sp>
        <p:nvSpPr>
          <p:cNvPr id="283" name="矩形 282"/>
          <p:cNvSpPr/>
          <p:nvPr/>
        </p:nvSpPr>
        <p:spPr>
          <a:xfrm>
            <a:off x="7223100" y="2502268"/>
            <a:ext cx="989847"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发运看板</a:t>
            </a:r>
          </a:p>
        </p:txBody>
      </p:sp>
      <p:sp>
        <p:nvSpPr>
          <p:cNvPr id="284" name="矩形 283"/>
          <p:cNvSpPr/>
          <p:nvPr/>
        </p:nvSpPr>
        <p:spPr>
          <a:xfrm>
            <a:off x="8345967" y="2502268"/>
            <a:ext cx="989847"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发运达成看板</a:t>
            </a:r>
          </a:p>
        </p:txBody>
      </p:sp>
      <p:sp>
        <p:nvSpPr>
          <p:cNvPr id="285" name="矩形 284"/>
          <p:cNvSpPr/>
          <p:nvPr/>
        </p:nvSpPr>
        <p:spPr>
          <a:xfrm>
            <a:off x="9468832" y="2502268"/>
            <a:ext cx="1149638" cy="250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违反</a:t>
            </a:r>
            <a:r>
              <a:rPr lang="en-US" altLang="zh-CN" sz="1050" dirty="0">
                <a:solidFill>
                  <a:schemeClr val="tx1"/>
                </a:solidFill>
                <a:latin typeface="微软雅黑" pitchFamily="34" charset="-122"/>
                <a:ea typeface="微软雅黑" pitchFamily="34" charset="-122"/>
              </a:rPr>
              <a:t>FIFO</a:t>
            </a:r>
            <a:r>
              <a:rPr lang="zh-CN" altLang="en-US" sz="1050" dirty="0">
                <a:solidFill>
                  <a:schemeClr val="tx1"/>
                </a:solidFill>
                <a:latin typeface="微软雅黑" pitchFamily="34" charset="-122"/>
                <a:ea typeface="微软雅黑" pitchFamily="34" charset="-122"/>
              </a:rPr>
              <a:t>看板</a:t>
            </a:r>
          </a:p>
        </p:txBody>
      </p:sp>
      <p:sp>
        <p:nvSpPr>
          <p:cNvPr id="286" name="矩形 285"/>
          <p:cNvSpPr/>
          <p:nvPr/>
        </p:nvSpPr>
        <p:spPr>
          <a:xfrm>
            <a:off x="8838538" y="1080114"/>
            <a:ext cx="834186"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智能预测</a:t>
            </a:r>
          </a:p>
        </p:txBody>
      </p:sp>
      <p:sp>
        <p:nvSpPr>
          <p:cNvPr id="287" name="矩形 286"/>
          <p:cNvSpPr/>
          <p:nvPr/>
        </p:nvSpPr>
        <p:spPr>
          <a:xfrm>
            <a:off x="8521620" y="1527363"/>
            <a:ext cx="1015281"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批次追溯</a:t>
            </a:r>
          </a:p>
        </p:txBody>
      </p:sp>
      <p:sp>
        <p:nvSpPr>
          <p:cNvPr id="288" name="矩形 287"/>
          <p:cNvSpPr/>
          <p:nvPr/>
        </p:nvSpPr>
        <p:spPr>
          <a:xfrm>
            <a:off x="8696860" y="2008973"/>
            <a:ext cx="1015281" cy="26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itchFamily="34" charset="-122"/>
                <a:ea typeface="微软雅黑" pitchFamily="34" charset="-122"/>
              </a:rPr>
              <a:t>财务费用</a:t>
            </a:r>
          </a:p>
        </p:txBody>
      </p:sp>
      <p:sp>
        <p:nvSpPr>
          <p:cNvPr id="289" name="矩形 288">
            <a:extLst>
              <a:ext uri="{FF2B5EF4-FFF2-40B4-BE49-F238E27FC236}">
                <a16:creationId xmlns:a16="http://schemas.microsoft.com/office/drawing/2014/main" id="{261FCE99-B178-4EFA-BB48-5CC117693FF6}"/>
              </a:ext>
            </a:extLst>
          </p:cNvPr>
          <p:cNvSpPr/>
          <p:nvPr/>
        </p:nvSpPr>
        <p:spPr>
          <a:xfrm>
            <a:off x="4546227" y="2863880"/>
            <a:ext cx="1132810" cy="400110"/>
          </a:xfrm>
          <a:prstGeom prst="rect">
            <a:avLst/>
          </a:prstGeom>
          <a:noFill/>
        </p:spPr>
        <p:txBody>
          <a:bodyPr wrap="none" lIns="91440" tIns="45720" rIns="91440" bIns="45720">
            <a:spAutoFit/>
          </a:bodyPr>
          <a:lstStyle/>
          <a:p>
            <a:pPr algn="ctr"/>
            <a:r>
              <a:rPr lang="en-US" altLang="zh-CN" sz="2000" b="1" cap="none" spc="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ProfitLES</a:t>
            </a:r>
            <a:endParaRPr lang="zh-CN" altLang="en-US" sz="20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290" name="矩形 289">
            <a:extLst>
              <a:ext uri="{FF2B5EF4-FFF2-40B4-BE49-F238E27FC236}">
                <a16:creationId xmlns:a16="http://schemas.microsoft.com/office/drawing/2014/main" id="{768678DA-320C-41D3-9BB3-531ADEEEB79E}"/>
              </a:ext>
            </a:extLst>
          </p:cNvPr>
          <p:cNvSpPr/>
          <p:nvPr/>
        </p:nvSpPr>
        <p:spPr>
          <a:xfrm>
            <a:off x="584760" y="5206822"/>
            <a:ext cx="1132810" cy="400110"/>
          </a:xfrm>
          <a:prstGeom prst="rect">
            <a:avLst/>
          </a:prstGeom>
          <a:noFill/>
        </p:spPr>
        <p:txBody>
          <a:bodyPr wrap="none" lIns="91440" tIns="45720" rIns="91440" bIns="45720">
            <a:spAutoFit/>
          </a:bodyPr>
          <a:lstStyle/>
          <a:p>
            <a:pPr algn="ctr"/>
            <a:r>
              <a:rPr lang="en-US" altLang="zh-CN" sz="2000" b="1" cap="none" spc="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ProfitLES</a:t>
            </a:r>
            <a:endParaRPr lang="zh-CN" altLang="en-US" sz="20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291" name="矩形 290">
            <a:extLst>
              <a:ext uri="{FF2B5EF4-FFF2-40B4-BE49-F238E27FC236}">
                <a16:creationId xmlns:a16="http://schemas.microsoft.com/office/drawing/2014/main" id="{A374175A-EB77-4AE9-8208-9A8587103DB1}"/>
              </a:ext>
            </a:extLst>
          </p:cNvPr>
          <p:cNvSpPr/>
          <p:nvPr/>
        </p:nvSpPr>
        <p:spPr>
          <a:xfrm>
            <a:off x="9609514" y="986371"/>
            <a:ext cx="1132810" cy="400110"/>
          </a:xfrm>
          <a:prstGeom prst="rect">
            <a:avLst/>
          </a:prstGeom>
          <a:noFill/>
        </p:spPr>
        <p:txBody>
          <a:bodyPr wrap="none" lIns="91440" tIns="45720" rIns="91440" bIns="45720">
            <a:spAutoFit/>
          </a:bodyPr>
          <a:lstStyle/>
          <a:p>
            <a:pPr algn="ctr"/>
            <a:r>
              <a:rPr lang="en-US" altLang="zh-CN" sz="2000" b="1" cap="none" spc="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ProfitLES</a:t>
            </a:r>
            <a:endParaRPr lang="zh-CN" altLang="en-US" sz="20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292" name="矩形 291">
            <a:extLst>
              <a:ext uri="{FF2B5EF4-FFF2-40B4-BE49-F238E27FC236}">
                <a16:creationId xmlns:a16="http://schemas.microsoft.com/office/drawing/2014/main" id="{A6EDBDF1-0935-412C-A7EB-ADAB1D366385}"/>
              </a:ext>
            </a:extLst>
          </p:cNvPr>
          <p:cNvSpPr/>
          <p:nvPr/>
        </p:nvSpPr>
        <p:spPr>
          <a:xfrm>
            <a:off x="9731786" y="4966890"/>
            <a:ext cx="943207" cy="338554"/>
          </a:xfrm>
          <a:prstGeom prst="rect">
            <a:avLst/>
          </a:prstGeom>
          <a:noFill/>
        </p:spPr>
        <p:txBody>
          <a:bodyPr wrap="none" lIns="91440" tIns="45720" rIns="91440" bIns="45720">
            <a:spAutoFit/>
          </a:bodyPr>
          <a:lstStyle/>
          <a:p>
            <a:pPr algn="ctr"/>
            <a:r>
              <a:rPr lang="en-US" altLang="zh-CN" sz="1600" b="1" cap="none" spc="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ProfitLES</a:t>
            </a:r>
            <a:endParaRPr lang="zh-CN" altLang="en-US" sz="16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295" name="矩形 294">
            <a:extLst>
              <a:ext uri="{FF2B5EF4-FFF2-40B4-BE49-F238E27FC236}">
                <a16:creationId xmlns:a16="http://schemas.microsoft.com/office/drawing/2014/main" id="{AB4759B5-7269-42EE-971D-4E8F0FF317C9}"/>
              </a:ext>
            </a:extLst>
          </p:cNvPr>
          <p:cNvSpPr/>
          <p:nvPr/>
        </p:nvSpPr>
        <p:spPr>
          <a:xfrm>
            <a:off x="10883526" y="6518108"/>
            <a:ext cx="1132810" cy="400110"/>
          </a:xfrm>
          <a:prstGeom prst="rect">
            <a:avLst/>
          </a:prstGeom>
          <a:noFill/>
        </p:spPr>
        <p:txBody>
          <a:bodyPr wrap="none" lIns="91440" tIns="45720" rIns="91440" bIns="45720">
            <a:spAutoFit/>
          </a:bodyPr>
          <a:lstStyle/>
          <a:p>
            <a:pPr algn="ctr"/>
            <a:r>
              <a:rPr lang="en-US" altLang="zh-CN" sz="2000" b="1" cap="none" spc="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ProfitLES</a:t>
            </a:r>
            <a:endParaRPr lang="zh-CN" altLang="en-US" sz="20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296" name="矩形 295">
            <a:extLst>
              <a:ext uri="{FF2B5EF4-FFF2-40B4-BE49-F238E27FC236}">
                <a16:creationId xmlns:a16="http://schemas.microsoft.com/office/drawing/2014/main" id="{BFAC36C5-FBD2-453F-9E7F-3960170F6FC6}"/>
              </a:ext>
            </a:extLst>
          </p:cNvPr>
          <p:cNvSpPr/>
          <p:nvPr/>
        </p:nvSpPr>
        <p:spPr>
          <a:xfrm>
            <a:off x="4645867" y="5173979"/>
            <a:ext cx="1132810" cy="400110"/>
          </a:xfrm>
          <a:prstGeom prst="rect">
            <a:avLst/>
          </a:prstGeom>
          <a:noFill/>
        </p:spPr>
        <p:txBody>
          <a:bodyPr wrap="none" lIns="91440" tIns="45720" rIns="91440" bIns="45720">
            <a:spAutoFit/>
          </a:bodyPr>
          <a:lstStyle/>
          <a:p>
            <a:pPr algn="ctr"/>
            <a:r>
              <a:rPr lang="en-US" altLang="zh-CN" sz="2000" b="1" cap="none" spc="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ProfitLES</a:t>
            </a:r>
            <a:endParaRPr lang="zh-CN" altLang="en-US" sz="20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297" name="矩形 296">
            <a:extLst>
              <a:ext uri="{FF2B5EF4-FFF2-40B4-BE49-F238E27FC236}">
                <a16:creationId xmlns:a16="http://schemas.microsoft.com/office/drawing/2014/main" id="{516F2A6A-A149-438C-B4A9-0A0D82CAE98A}"/>
              </a:ext>
            </a:extLst>
          </p:cNvPr>
          <p:cNvSpPr/>
          <p:nvPr/>
        </p:nvSpPr>
        <p:spPr>
          <a:xfrm>
            <a:off x="1563656" y="1655870"/>
            <a:ext cx="1132810" cy="400110"/>
          </a:xfrm>
          <a:prstGeom prst="rect">
            <a:avLst/>
          </a:prstGeom>
          <a:noFill/>
        </p:spPr>
        <p:txBody>
          <a:bodyPr wrap="none" lIns="91440" tIns="45720" rIns="91440" bIns="45720">
            <a:spAutoFit/>
          </a:bodyPr>
          <a:lstStyle/>
          <a:p>
            <a:pPr algn="ctr"/>
            <a:r>
              <a:rPr lang="en-US" altLang="zh-CN" sz="2000" b="1" cap="none" spc="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ProfitLES</a:t>
            </a:r>
            <a:endParaRPr lang="zh-CN" altLang="en-US" sz="20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val="1895622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261192">
            <a:off x="3977848" y="1952143"/>
            <a:ext cx="850593" cy="850593"/>
          </a:xfrm>
          <a:prstGeom prst="rect">
            <a:avLst/>
          </a:prstGeom>
        </p:spPr>
      </p:pic>
      <p:pic>
        <p:nvPicPr>
          <p:cNvPr id="73" name="图片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32425">
            <a:off x="3956915" y="4274802"/>
            <a:ext cx="850593" cy="850593"/>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424814">
            <a:off x="7568430" y="4278181"/>
            <a:ext cx="1012448" cy="1012448"/>
          </a:xfrm>
          <a:prstGeom prst="rect">
            <a:avLst/>
          </a:prstGeom>
        </p:spPr>
      </p:pic>
      <p:sp>
        <p:nvSpPr>
          <p:cNvPr id="55" name="文本框 75"/>
          <p:cNvSpPr txBox="1"/>
          <p:nvPr/>
        </p:nvSpPr>
        <p:spPr>
          <a:xfrm>
            <a:off x="3431255" y="163200"/>
            <a:ext cx="7100294" cy="523220"/>
          </a:xfrm>
          <a:prstGeom prst="rect">
            <a:avLst/>
          </a:prstGeom>
          <a:noFill/>
        </p:spPr>
        <p:txBody>
          <a:bodyPr wrap="square" rtlCol="0">
            <a:spAutoFit/>
          </a:bodyPr>
          <a:lstStyle>
            <a:defPPr>
              <a:defRPr lang="zh-CN"/>
            </a:defPPr>
            <a:lvl1pPr>
              <a:defRPr sz="2800" b="1">
                <a:solidFill>
                  <a:schemeClr val="bg1"/>
                </a:solidFill>
                <a:latin typeface="微软雅黑" panose="020B0503020204020204" pitchFamily="34" charset="-122"/>
                <a:ea typeface="微软雅黑" panose="020B0503020204020204" pitchFamily="34" charset="-122"/>
              </a:defRPr>
            </a:lvl1pPr>
          </a:lstStyle>
          <a:p>
            <a:r>
              <a:rPr lang="zh-CN" altLang="en-US" dirty="0"/>
              <a:t>企业内部物流数字化转型的目标：</a:t>
            </a:r>
          </a:p>
        </p:txBody>
      </p:sp>
      <p:grpSp>
        <p:nvGrpSpPr>
          <p:cNvPr id="14" name="组合 13"/>
          <p:cNvGrpSpPr/>
          <p:nvPr/>
        </p:nvGrpSpPr>
        <p:grpSpPr>
          <a:xfrm>
            <a:off x="1142306" y="2878801"/>
            <a:ext cx="2845440" cy="1351280"/>
            <a:chOff x="1165197" y="3070013"/>
            <a:chExt cx="2845440" cy="1351280"/>
          </a:xfrm>
        </p:grpSpPr>
        <p:sp>
          <p:nvSpPr>
            <p:cNvPr id="78" name="圆角矩形 77"/>
            <p:cNvSpPr/>
            <p:nvPr/>
          </p:nvSpPr>
          <p:spPr>
            <a:xfrm>
              <a:off x="1165197" y="3070013"/>
              <a:ext cx="2845440" cy="1351280"/>
            </a:xfrm>
            <a:prstGeom prst="roundRect">
              <a:avLst>
                <a:gd name="adj" fmla="val 8396"/>
              </a:avLst>
            </a:prstGeom>
            <a:solidFill>
              <a:schemeClr val="bg1">
                <a:lumMod val="95000"/>
              </a:schemeClr>
            </a:solidFill>
            <a:ln w="3175">
              <a:solidFill>
                <a:srgbClr val="F678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black">
                    <a:lumMod val="75000"/>
                    <a:lumOff val="25000"/>
                  </a:prstClr>
                </a:solidFill>
                <a:latin typeface="微软雅黑 Light" panose="020B0502040204020203" pitchFamily="34" charset="-122"/>
                <a:ea typeface="微软雅黑 Light" panose="020B0502040204020203" pitchFamily="34" charset="-122"/>
              </a:endParaRPr>
            </a:p>
          </p:txBody>
        </p:sp>
        <p:pic>
          <p:nvPicPr>
            <p:cNvPr id="80" name="Picture 3"/>
            <p:cNvPicPr>
              <a:picLocks noChangeAspect="1" noChangeArrowheads="1"/>
            </p:cNvPicPr>
            <p:nvPr/>
          </p:nvPicPr>
          <p:blipFill>
            <a:blip r:embed="rId5"/>
            <a:srcRect/>
            <a:stretch>
              <a:fillRect/>
            </a:stretch>
          </p:blipFill>
          <p:spPr bwMode="auto">
            <a:xfrm>
              <a:off x="1243049" y="3155736"/>
              <a:ext cx="1103088" cy="614578"/>
            </a:xfrm>
            <a:prstGeom prst="rect">
              <a:avLst/>
            </a:prstGeom>
            <a:noFill/>
          </p:spPr>
        </p:pic>
        <p:sp>
          <p:nvSpPr>
            <p:cNvPr id="82" name="文本框 81"/>
            <p:cNvSpPr txBox="1"/>
            <p:nvPr/>
          </p:nvSpPr>
          <p:spPr>
            <a:xfrm>
              <a:off x="1333531" y="3826727"/>
              <a:ext cx="2326640" cy="584775"/>
            </a:xfrm>
            <a:prstGeom prst="rect">
              <a:avLst/>
            </a:prstGeom>
            <a:noFill/>
          </p:spPr>
          <p:txBody>
            <a:bodyPr wrap="square" rtlCol="0">
              <a:spAutoFit/>
            </a:bodyPr>
            <a:lstStyle/>
            <a:p>
              <a:r>
                <a:rPr lang="zh-CN" altLang="en-US" sz="1600" b="1" dirty="0">
                  <a:solidFill>
                    <a:prstClr val="black">
                      <a:lumMod val="75000"/>
                      <a:lumOff val="25000"/>
                    </a:prstClr>
                  </a:solidFill>
                  <a:latin typeface="微软雅黑" panose="020B0503020204020204" pitchFamily="34" charset="-122"/>
                  <a:ea typeface="微软雅黑" panose="020B0503020204020204" pitchFamily="34" charset="-122"/>
                </a:rPr>
                <a:t>入库管理：</a:t>
              </a: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rPr>
                <a:t>精细到库位</a:t>
              </a:r>
              <a:r>
                <a:rPr lang="en-US" altLang="zh-CN" sz="1600" dirty="0">
                  <a:solidFill>
                    <a:prstClr val="black">
                      <a:lumMod val="75000"/>
                      <a:lumOff val="25000"/>
                    </a:prstClr>
                  </a:solidFill>
                  <a:latin typeface="微软雅黑" panose="020B0503020204020204" pitchFamily="34" charset="-122"/>
                  <a:ea typeface="微软雅黑" panose="020B0503020204020204" pitchFamily="34" charset="-122"/>
                </a:rPr>
                <a:t>,</a:t>
              </a: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rPr>
                <a:t>系统自动规划存放</a:t>
              </a:r>
            </a:p>
          </p:txBody>
        </p:sp>
        <p:pic>
          <p:nvPicPr>
            <p:cNvPr id="46"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67095" y="3123668"/>
              <a:ext cx="393076" cy="69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组合 14"/>
          <p:cNvGrpSpPr/>
          <p:nvPr/>
        </p:nvGrpSpPr>
        <p:grpSpPr>
          <a:xfrm>
            <a:off x="1142306" y="4864655"/>
            <a:ext cx="2845440" cy="1351280"/>
            <a:chOff x="1142306" y="4727997"/>
            <a:chExt cx="2845440" cy="1351280"/>
          </a:xfrm>
        </p:grpSpPr>
        <p:sp>
          <p:nvSpPr>
            <p:cNvPr id="59" name="圆角矩形 58"/>
            <p:cNvSpPr/>
            <p:nvPr/>
          </p:nvSpPr>
          <p:spPr>
            <a:xfrm>
              <a:off x="1142306" y="4727997"/>
              <a:ext cx="2845440" cy="1351280"/>
            </a:xfrm>
            <a:prstGeom prst="roundRect">
              <a:avLst>
                <a:gd name="adj" fmla="val 8396"/>
              </a:avLst>
            </a:prstGeom>
            <a:solidFill>
              <a:schemeClr val="bg1">
                <a:lumMod val="95000"/>
              </a:schemeClr>
            </a:solidFill>
            <a:ln w="3175">
              <a:solidFill>
                <a:srgbClr val="F678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black">
                    <a:lumMod val="75000"/>
                    <a:lumOff val="25000"/>
                  </a:prstClr>
                </a:solidFill>
                <a:latin typeface="微软雅黑 Light" panose="020B0502040204020203" pitchFamily="34" charset="-122"/>
                <a:ea typeface="微软雅黑 Light" panose="020B0502040204020203" pitchFamily="34" charset="-122"/>
              </a:endParaRPr>
            </a:p>
          </p:txBody>
        </p:sp>
        <p:sp>
          <p:nvSpPr>
            <p:cNvPr id="63" name="文本框 62"/>
            <p:cNvSpPr txBox="1"/>
            <p:nvPr/>
          </p:nvSpPr>
          <p:spPr>
            <a:xfrm>
              <a:off x="1310640" y="5484711"/>
              <a:ext cx="2540000" cy="584775"/>
            </a:xfrm>
            <a:prstGeom prst="rect">
              <a:avLst/>
            </a:prstGeom>
            <a:noFill/>
          </p:spPr>
          <p:txBody>
            <a:bodyPr wrap="square" rtlCol="0">
              <a:spAutoFit/>
            </a:bodyPr>
            <a:lstStyle/>
            <a:p>
              <a:r>
                <a:rPr lang="zh-CN" altLang="en-US" sz="1600" b="1">
                  <a:solidFill>
                    <a:prstClr val="black">
                      <a:lumMod val="75000"/>
                      <a:lumOff val="25000"/>
                    </a:prstClr>
                  </a:solidFill>
                  <a:latin typeface="微软雅黑" panose="020B0503020204020204" pitchFamily="34" charset="-122"/>
                  <a:ea typeface="微软雅黑" panose="020B0503020204020204" pitchFamily="34" charset="-122"/>
                </a:rPr>
                <a:t>出库管理：</a:t>
              </a:r>
              <a:r>
                <a:rPr lang="zh-CN" altLang="en-US" sz="1600">
                  <a:solidFill>
                    <a:prstClr val="black">
                      <a:lumMod val="75000"/>
                      <a:lumOff val="25000"/>
                    </a:prstClr>
                  </a:solidFill>
                  <a:latin typeface="微软雅黑" panose="020B0503020204020204" pitchFamily="34" charset="-122"/>
                  <a:ea typeface="微软雅黑" panose="020B0503020204020204" pitchFamily="34" charset="-122"/>
                </a:rPr>
                <a:t>纠错、防呆</a:t>
              </a:r>
            </a:p>
            <a:p>
              <a:r>
                <a:rPr lang="zh-CN" altLang="en-US" sz="1600">
                  <a:solidFill>
                    <a:prstClr val="black">
                      <a:lumMod val="75000"/>
                      <a:lumOff val="25000"/>
                    </a:prstClr>
                  </a:solidFill>
                  <a:latin typeface="微软雅黑" panose="020B0503020204020204" pitchFamily="34" charset="-122"/>
                  <a:ea typeface="微软雅黑" panose="020B0503020204020204" pitchFamily="34" charset="-122"/>
                </a:rPr>
                <a:t>快速找货，扫描匹配出库</a:t>
              </a:r>
            </a:p>
          </p:txBody>
        </p:sp>
        <p:pic>
          <p:nvPicPr>
            <p:cNvPr id="64" name="Picture 3"/>
            <p:cNvPicPr>
              <a:picLocks noChangeAspect="1" noChangeArrowheads="1"/>
            </p:cNvPicPr>
            <p:nvPr/>
          </p:nvPicPr>
          <p:blipFill>
            <a:blip r:embed="rId7"/>
            <a:srcRect/>
            <a:stretch>
              <a:fillRect/>
            </a:stretch>
          </p:blipFill>
          <p:spPr bwMode="auto">
            <a:xfrm>
              <a:off x="1287396" y="4823903"/>
              <a:ext cx="1090460" cy="625411"/>
            </a:xfrm>
            <a:prstGeom prst="rect">
              <a:avLst/>
            </a:prstGeom>
            <a:noFill/>
          </p:spPr>
        </p:pic>
        <p:pic>
          <p:nvPicPr>
            <p:cNvPr id="4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67095" y="4770109"/>
              <a:ext cx="393076" cy="69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图片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560944">
            <a:off x="7639652" y="3270326"/>
            <a:ext cx="807397" cy="807397"/>
          </a:xfrm>
          <a:prstGeom prst="rect">
            <a:avLst/>
          </a:prstGeom>
        </p:spPr>
      </p:pic>
      <p:grpSp>
        <p:nvGrpSpPr>
          <p:cNvPr id="11" name="组合 10"/>
          <p:cNvGrpSpPr/>
          <p:nvPr/>
        </p:nvGrpSpPr>
        <p:grpSpPr>
          <a:xfrm>
            <a:off x="8323020" y="2869518"/>
            <a:ext cx="2845440" cy="1351280"/>
            <a:chOff x="8270406" y="2971257"/>
            <a:chExt cx="2845440" cy="1351280"/>
          </a:xfrm>
        </p:grpSpPr>
        <p:sp>
          <p:nvSpPr>
            <p:cNvPr id="65" name="圆角矩形 64"/>
            <p:cNvSpPr/>
            <p:nvPr/>
          </p:nvSpPr>
          <p:spPr>
            <a:xfrm>
              <a:off x="8270406" y="2971257"/>
              <a:ext cx="2845440" cy="1351280"/>
            </a:xfrm>
            <a:prstGeom prst="roundRect">
              <a:avLst>
                <a:gd name="adj" fmla="val 8396"/>
              </a:avLst>
            </a:prstGeom>
            <a:solidFill>
              <a:schemeClr val="bg1">
                <a:lumMod val="95000"/>
              </a:schemeClr>
            </a:solidFill>
            <a:ln w="3175">
              <a:solidFill>
                <a:srgbClr val="F678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black">
                    <a:lumMod val="75000"/>
                    <a:lumOff val="25000"/>
                  </a:prstClr>
                </a:solidFill>
                <a:latin typeface="微软雅黑 Light" panose="020B0502040204020203" pitchFamily="34" charset="-122"/>
                <a:ea typeface="微软雅黑 Light" panose="020B0502040204020203" pitchFamily="34" charset="-122"/>
              </a:endParaRPr>
            </a:p>
          </p:txBody>
        </p:sp>
        <p:sp>
          <p:nvSpPr>
            <p:cNvPr id="68" name="文本框 67"/>
            <p:cNvSpPr txBox="1"/>
            <p:nvPr/>
          </p:nvSpPr>
          <p:spPr>
            <a:xfrm>
              <a:off x="8438740" y="3727971"/>
              <a:ext cx="2540000" cy="584775"/>
            </a:xfrm>
            <a:prstGeom prst="rect">
              <a:avLst/>
            </a:prstGeom>
            <a:noFill/>
          </p:spPr>
          <p:txBody>
            <a:bodyPr wrap="square" rtlCol="0">
              <a:spAutoFit/>
            </a:bodyPr>
            <a:lstStyle/>
            <a:p>
              <a:r>
                <a:rPr lang="zh-CN" altLang="en-US" sz="1600" b="1" dirty="0">
                  <a:solidFill>
                    <a:prstClr val="black">
                      <a:lumMod val="75000"/>
                      <a:lumOff val="25000"/>
                    </a:prstClr>
                  </a:solidFill>
                  <a:latin typeface="微软雅黑" panose="020B0503020204020204" pitchFamily="34" charset="-122"/>
                  <a:ea typeface="微软雅黑" panose="020B0503020204020204" pitchFamily="34" charset="-122"/>
                </a:rPr>
                <a:t>盘点管理：</a:t>
              </a:r>
              <a:endParaRPr lang="en-US" altLang="zh-CN" sz="1600" b="1" dirty="0">
                <a:solidFill>
                  <a:prstClr val="black">
                    <a:lumMod val="75000"/>
                    <a:lumOff val="25000"/>
                  </a:prstClr>
                </a:solidFill>
                <a:latin typeface="微软雅黑" panose="020B0503020204020204" pitchFamily="34" charset="-122"/>
                <a:ea typeface="微软雅黑" panose="020B0503020204020204" pitchFamily="34" charset="-122"/>
              </a:endParaRPr>
            </a:p>
            <a:p>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rPr>
                <a:t>条码扫描，快速、高效</a:t>
              </a:r>
            </a:p>
          </p:txBody>
        </p:sp>
        <p:pic>
          <p:nvPicPr>
            <p:cNvPr id="70" name="Picture 3"/>
            <p:cNvPicPr>
              <a:picLocks noChangeAspect="1" noChangeArrowheads="1"/>
            </p:cNvPicPr>
            <p:nvPr/>
          </p:nvPicPr>
          <p:blipFill>
            <a:blip r:embed="rId8"/>
            <a:srcRect/>
            <a:stretch>
              <a:fillRect/>
            </a:stretch>
          </p:blipFill>
          <p:spPr bwMode="auto">
            <a:xfrm>
              <a:off x="8440014" y="3045875"/>
              <a:ext cx="1098022" cy="620621"/>
            </a:xfrm>
            <a:prstGeom prst="rect">
              <a:avLst/>
            </a:prstGeom>
            <a:noFill/>
          </p:spPr>
        </p:pic>
        <p:pic>
          <p:nvPicPr>
            <p:cNvPr id="4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75736" y="3079165"/>
              <a:ext cx="393076" cy="69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4" descr="F:\Program Files\Microsoft Office\MEDIA\CAGCAT10\j0195384.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83304" y="3170417"/>
              <a:ext cx="686871" cy="52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组合 17"/>
          <p:cNvGrpSpPr/>
          <p:nvPr/>
        </p:nvGrpSpPr>
        <p:grpSpPr>
          <a:xfrm>
            <a:off x="4695746" y="874381"/>
            <a:ext cx="2845440" cy="1351280"/>
            <a:chOff x="4695746" y="878552"/>
            <a:chExt cx="2845440" cy="1351280"/>
          </a:xfrm>
        </p:grpSpPr>
        <p:sp>
          <p:nvSpPr>
            <p:cNvPr id="85" name="圆角矩形 84"/>
            <p:cNvSpPr/>
            <p:nvPr/>
          </p:nvSpPr>
          <p:spPr>
            <a:xfrm>
              <a:off x="4695746" y="878552"/>
              <a:ext cx="2845440" cy="1351280"/>
            </a:xfrm>
            <a:prstGeom prst="roundRect">
              <a:avLst>
                <a:gd name="adj" fmla="val 8396"/>
              </a:avLst>
            </a:prstGeom>
            <a:solidFill>
              <a:schemeClr val="bg1">
                <a:lumMod val="95000"/>
              </a:schemeClr>
            </a:solidFill>
            <a:ln w="3175">
              <a:solidFill>
                <a:srgbClr val="F678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black">
                    <a:lumMod val="75000"/>
                    <a:lumOff val="25000"/>
                  </a:prstClr>
                </a:solidFill>
                <a:latin typeface="微软雅黑 Light" panose="020B0502040204020203" pitchFamily="34" charset="-122"/>
                <a:ea typeface="微软雅黑 Light" panose="020B0502040204020203" pitchFamily="34" charset="-122"/>
              </a:endParaRPr>
            </a:p>
          </p:txBody>
        </p:sp>
        <p:pic>
          <p:nvPicPr>
            <p:cNvPr id="86" name="图片 8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9724" y="996865"/>
              <a:ext cx="568757" cy="568757"/>
            </a:xfrm>
            <a:prstGeom prst="rect">
              <a:avLst/>
            </a:prstGeom>
          </p:spPr>
        </p:pic>
        <p:sp>
          <p:nvSpPr>
            <p:cNvPr id="39" name="矩形 38"/>
            <p:cNvSpPr/>
            <p:nvPr/>
          </p:nvSpPr>
          <p:spPr>
            <a:xfrm>
              <a:off x="4749079" y="1770280"/>
              <a:ext cx="2723823" cy="369332"/>
            </a:xfrm>
            <a:prstGeom prst="rect">
              <a:avLst/>
            </a:prstGeom>
          </p:spPr>
          <p:txBody>
            <a:bodyPr wrap="none">
              <a:spAutoFit/>
            </a:bodyPr>
            <a:lstStyle/>
            <a:p>
              <a:r>
                <a:rPr lang="zh-CN" altLang="en-US" b="1" dirty="0">
                  <a:solidFill>
                    <a:prstClr val="black">
                      <a:lumMod val="75000"/>
                      <a:lumOff val="25000"/>
                    </a:prstClr>
                  </a:solidFill>
                  <a:latin typeface="微软雅黑" panose="020B0503020204020204" pitchFamily="34" charset="-122"/>
                  <a:ea typeface="微软雅黑" panose="020B0503020204020204" pitchFamily="34" charset="-122"/>
                </a:rPr>
                <a:t>可视化，自动化，实时化</a:t>
              </a:r>
            </a:p>
          </p:txBody>
        </p:sp>
        <p:pic>
          <p:nvPicPr>
            <p:cNvPr id="3076"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10855" y="968823"/>
              <a:ext cx="8286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72649" y="958246"/>
              <a:ext cx="829957" cy="654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 name="组合 12"/>
          <p:cNvGrpSpPr/>
          <p:nvPr/>
        </p:nvGrpSpPr>
        <p:grpSpPr>
          <a:xfrm>
            <a:off x="8323020" y="874381"/>
            <a:ext cx="2845440" cy="1351280"/>
            <a:chOff x="8323020" y="1228711"/>
            <a:chExt cx="2845440" cy="1351280"/>
          </a:xfrm>
        </p:grpSpPr>
        <p:grpSp>
          <p:nvGrpSpPr>
            <p:cNvPr id="12" name="组合 11"/>
            <p:cNvGrpSpPr/>
            <p:nvPr/>
          </p:nvGrpSpPr>
          <p:grpSpPr>
            <a:xfrm>
              <a:off x="8323020" y="1228711"/>
              <a:ext cx="2845440" cy="1351280"/>
              <a:chOff x="8323020" y="1228711"/>
              <a:chExt cx="2845440" cy="1351280"/>
            </a:xfrm>
          </p:grpSpPr>
          <p:sp>
            <p:nvSpPr>
              <p:cNvPr id="4" name="圆角矩形 3"/>
              <p:cNvSpPr/>
              <p:nvPr/>
            </p:nvSpPr>
            <p:spPr>
              <a:xfrm>
                <a:off x="8323020" y="1228711"/>
                <a:ext cx="2845440" cy="1351280"/>
              </a:xfrm>
              <a:prstGeom prst="roundRect">
                <a:avLst>
                  <a:gd name="adj" fmla="val 8396"/>
                </a:avLst>
              </a:prstGeom>
              <a:solidFill>
                <a:schemeClr val="bg1">
                  <a:lumMod val="95000"/>
                </a:schemeClr>
              </a:solidFill>
              <a:ln w="3175">
                <a:solidFill>
                  <a:srgbClr val="F678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black">
                      <a:lumMod val="75000"/>
                      <a:lumOff val="25000"/>
                    </a:prstClr>
                  </a:solidFill>
                  <a:latin typeface="微软雅黑 Light" panose="020B0502040204020203" pitchFamily="34" charset="-122"/>
                  <a:ea typeface="微软雅黑 Light" panose="020B0502040204020203" pitchFamily="34" charset="-122"/>
                </a:endParaRPr>
              </a:p>
            </p:txBody>
          </p:sp>
          <p:sp>
            <p:nvSpPr>
              <p:cNvPr id="26" name="文本框 25"/>
              <p:cNvSpPr txBox="1"/>
              <p:nvPr/>
            </p:nvSpPr>
            <p:spPr>
              <a:xfrm>
                <a:off x="8491354" y="1985425"/>
                <a:ext cx="2326640" cy="584775"/>
              </a:xfrm>
              <a:prstGeom prst="rect">
                <a:avLst/>
              </a:prstGeom>
              <a:noFill/>
            </p:spPr>
            <p:txBody>
              <a:bodyPr wrap="square" rtlCol="0">
                <a:spAutoFit/>
              </a:bodyPr>
              <a:lstStyle/>
              <a:p>
                <a:r>
                  <a:rPr lang="zh-CN" altLang="en-US" sz="1600" b="1" dirty="0">
                    <a:solidFill>
                      <a:prstClr val="black">
                        <a:lumMod val="75000"/>
                        <a:lumOff val="25000"/>
                      </a:prstClr>
                    </a:solidFill>
                    <a:latin typeface="微软雅黑" panose="020B0503020204020204" pitchFamily="34" charset="-122"/>
                    <a:ea typeface="微软雅黑" panose="020B0503020204020204" pitchFamily="34" charset="-122"/>
                  </a:rPr>
                  <a:t>储位管理：</a:t>
                </a:r>
              </a:p>
              <a:p>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rPr>
                  <a:t>利用率倍增，系统化</a:t>
                </a:r>
              </a:p>
            </p:txBody>
          </p:sp>
          <p:pic>
            <p:nvPicPr>
              <p:cNvPr id="4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73745" y="1299357"/>
                <a:ext cx="393076" cy="69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97741" y="1349059"/>
                <a:ext cx="941476" cy="577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6" name="Picture 4" descr="F:\Program Files\Microsoft Office\MEDIA\CAGCAT10\j0195384.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94094" y="1396993"/>
              <a:ext cx="686871" cy="52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组合 15"/>
          <p:cNvGrpSpPr/>
          <p:nvPr/>
        </p:nvGrpSpPr>
        <p:grpSpPr>
          <a:xfrm>
            <a:off x="1142306" y="874381"/>
            <a:ext cx="2845440" cy="1369846"/>
            <a:chOff x="1218219" y="1063142"/>
            <a:chExt cx="2845440" cy="1369846"/>
          </a:xfrm>
        </p:grpSpPr>
        <p:sp>
          <p:nvSpPr>
            <p:cNvPr id="87" name="圆角矩形 86"/>
            <p:cNvSpPr/>
            <p:nvPr/>
          </p:nvSpPr>
          <p:spPr>
            <a:xfrm>
              <a:off x="1218219" y="1063142"/>
              <a:ext cx="2845440" cy="1351280"/>
            </a:xfrm>
            <a:prstGeom prst="roundRect">
              <a:avLst>
                <a:gd name="adj" fmla="val 8396"/>
              </a:avLst>
            </a:prstGeom>
            <a:solidFill>
              <a:schemeClr val="bg1">
                <a:lumMod val="95000"/>
              </a:schemeClr>
            </a:solidFill>
            <a:ln w="3175">
              <a:solidFill>
                <a:srgbClr val="F678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black">
                    <a:lumMod val="75000"/>
                    <a:lumOff val="25000"/>
                  </a:prstClr>
                </a:solidFill>
                <a:latin typeface="微软雅黑 Light" panose="020B0502040204020203" pitchFamily="34" charset="-122"/>
                <a:ea typeface="微软雅黑 Light" panose="020B0502040204020203" pitchFamily="34" charset="-122"/>
              </a:endParaRPr>
            </a:p>
          </p:txBody>
        </p:sp>
        <p:pic>
          <p:nvPicPr>
            <p:cNvPr id="53" name="Picture 3"/>
            <p:cNvPicPr>
              <a:picLocks noChangeAspect="1" noChangeArrowheads="1"/>
            </p:cNvPicPr>
            <p:nvPr/>
          </p:nvPicPr>
          <p:blipFill>
            <a:blip r:embed="rId14">
              <a:duotone>
                <a:schemeClr val="bg2">
                  <a:shade val="45000"/>
                  <a:satMod val="135000"/>
                </a:schemeClr>
                <a:prstClr val="white"/>
              </a:duotone>
            </a:blip>
            <a:srcRect/>
            <a:stretch>
              <a:fillRect/>
            </a:stretch>
          </p:blipFill>
          <p:spPr bwMode="auto">
            <a:xfrm>
              <a:off x="1365858" y="1156555"/>
              <a:ext cx="1133172" cy="641418"/>
            </a:xfrm>
            <a:prstGeom prst="rect">
              <a:avLst/>
            </a:prstGeom>
            <a:noFill/>
            <a:ln>
              <a:noFill/>
            </a:ln>
          </p:spPr>
        </p:pic>
        <p:sp>
          <p:nvSpPr>
            <p:cNvPr id="92" name="文本框 25"/>
            <p:cNvSpPr txBox="1"/>
            <p:nvPr/>
          </p:nvSpPr>
          <p:spPr>
            <a:xfrm>
              <a:off x="1342097" y="1848213"/>
              <a:ext cx="2326640" cy="584775"/>
            </a:xfrm>
            <a:prstGeom prst="rect">
              <a:avLst/>
            </a:prstGeom>
            <a:noFill/>
          </p:spPr>
          <p:txBody>
            <a:bodyPr wrap="square" rtlCol="0">
              <a:spAutoFit/>
            </a:bodyPr>
            <a:lstStyle/>
            <a:p>
              <a:r>
                <a:rPr lang="zh-CN" altLang="en-US" sz="1600" b="1" dirty="0">
                  <a:solidFill>
                    <a:prstClr val="black">
                      <a:lumMod val="75000"/>
                      <a:lumOff val="25000"/>
                    </a:prstClr>
                  </a:solidFill>
                  <a:latin typeface="微软雅黑" panose="020B0503020204020204" pitchFamily="34" charset="-122"/>
                  <a:ea typeface="微软雅黑" panose="020B0503020204020204" pitchFamily="34" charset="-122"/>
                </a:rPr>
                <a:t>策略管理：</a:t>
              </a:r>
            </a:p>
            <a:p>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rPr>
                <a:t>配置化</a:t>
              </a:r>
              <a:r>
                <a:rPr lang="en-US" altLang="zh-CN" sz="1600" dirty="0">
                  <a:solidFill>
                    <a:prstClr val="black">
                      <a:lumMod val="75000"/>
                      <a:lumOff val="25000"/>
                    </a:prstClr>
                  </a:solidFill>
                  <a:latin typeface="微软雅黑" panose="020B0503020204020204" pitchFamily="34" charset="-122"/>
                  <a:ea typeface="微软雅黑" panose="020B0503020204020204" pitchFamily="34" charset="-122"/>
                </a:rPr>
                <a:t>,</a:t>
              </a: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rPr>
                <a:t>适应业务变化</a:t>
              </a:r>
            </a:p>
          </p:txBody>
        </p:sp>
        <p:pic>
          <p:nvPicPr>
            <p:cNvPr id="102" name="图片 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43942" y="1213498"/>
              <a:ext cx="655519" cy="634715"/>
            </a:xfrm>
            <a:prstGeom prst="rect">
              <a:avLst/>
            </a:prstGeom>
            <a:solidFill>
              <a:schemeClr val="accent6"/>
            </a:solidFill>
            <a:ln>
              <a:noFill/>
            </a:ln>
          </p:spPr>
        </p:pic>
        <p:pic>
          <p:nvPicPr>
            <p:cNvPr id="103" name="图片 2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65026" y="1216425"/>
              <a:ext cx="582778" cy="582778"/>
            </a:xfrm>
            <a:prstGeom prst="rect">
              <a:avLst/>
            </a:prstGeom>
            <a:solidFill>
              <a:schemeClr val="accent6"/>
            </a:solidFill>
            <a:ln>
              <a:noFill/>
            </a:ln>
          </p:spPr>
        </p:pic>
      </p:grpSp>
      <p:sp>
        <p:nvSpPr>
          <p:cNvPr id="105" name="圆角矩形 104"/>
          <p:cNvSpPr/>
          <p:nvPr/>
        </p:nvSpPr>
        <p:spPr>
          <a:xfrm>
            <a:off x="8312939" y="4864655"/>
            <a:ext cx="2845440" cy="1351280"/>
          </a:xfrm>
          <a:prstGeom prst="roundRect">
            <a:avLst>
              <a:gd name="adj" fmla="val 8396"/>
            </a:avLst>
          </a:prstGeom>
          <a:solidFill>
            <a:schemeClr val="bg1">
              <a:lumMod val="95000"/>
            </a:schemeClr>
          </a:solidFill>
          <a:ln w="3175">
            <a:solidFill>
              <a:srgbClr val="F678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black">
                  <a:lumMod val="75000"/>
                  <a:lumOff val="25000"/>
                </a:prstClr>
              </a:solidFill>
              <a:latin typeface="微软雅黑 Light" panose="020B0502040204020203" pitchFamily="34" charset="-122"/>
              <a:ea typeface="微软雅黑 Light" panose="020B0502040204020203" pitchFamily="34" charset="-122"/>
            </a:endParaRPr>
          </a:p>
        </p:txBody>
      </p:sp>
      <p:grpSp>
        <p:nvGrpSpPr>
          <p:cNvPr id="22" name="组合 21"/>
          <p:cNvGrpSpPr/>
          <p:nvPr/>
        </p:nvGrpSpPr>
        <p:grpSpPr>
          <a:xfrm>
            <a:off x="4775308" y="4864655"/>
            <a:ext cx="2845440" cy="1351280"/>
            <a:chOff x="4775308" y="4864655"/>
            <a:chExt cx="2845440" cy="1351280"/>
          </a:xfrm>
        </p:grpSpPr>
        <p:grpSp>
          <p:nvGrpSpPr>
            <p:cNvPr id="120" name="组合 119"/>
            <p:cNvGrpSpPr/>
            <p:nvPr/>
          </p:nvGrpSpPr>
          <p:grpSpPr>
            <a:xfrm>
              <a:off x="4775308" y="4864655"/>
              <a:ext cx="2845440" cy="1351280"/>
              <a:chOff x="1142306" y="4727997"/>
              <a:chExt cx="2845440" cy="1351280"/>
            </a:xfrm>
          </p:grpSpPr>
          <p:sp>
            <p:nvSpPr>
              <p:cNvPr id="121" name="圆角矩形 120"/>
              <p:cNvSpPr/>
              <p:nvPr/>
            </p:nvSpPr>
            <p:spPr>
              <a:xfrm>
                <a:off x="1142306" y="4727997"/>
                <a:ext cx="2845440" cy="1351280"/>
              </a:xfrm>
              <a:prstGeom prst="roundRect">
                <a:avLst>
                  <a:gd name="adj" fmla="val 8396"/>
                </a:avLst>
              </a:prstGeom>
              <a:solidFill>
                <a:schemeClr val="bg1">
                  <a:lumMod val="95000"/>
                </a:schemeClr>
              </a:solidFill>
              <a:ln w="3175">
                <a:solidFill>
                  <a:srgbClr val="F678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black">
                      <a:lumMod val="75000"/>
                      <a:lumOff val="25000"/>
                    </a:prstClr>
                  </a:solidFill>
                  <a:latin typeface="微软雅黑 Light" panose="020B0502040204020203" pitchFamily="34" charset="-122"/>
                  <a:ea typeface="微软雅黑 Light" panose="020B0502040204020203" pitchFamily="34" charset="-122"/>
                </a:endParaRPr>
              </a:p>
            </p:txBody>
          </p:sp>
          <p:pic>
            <p:nvPicPr>
              <p:cNvPr id="122" name="图片 1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97761" y="4885475"/>
                <a:ext cx="568757" cy="568757"/>
              </a:xfrm>
              <a:prstGeom prst="rect">
                <a:avLst/>
              </a:prstGeom>
            </p:spPr>
          </p:pic>
          <p:sp>
            <p:nvSpPr>
              <p:cNvPr id="123" name="文本框 62"/>
              <p:cNvSpPr txBox="1"/>
              <p:nvPr/>
            </p:nvSpPr>
            <p:spPr>
              <a:xfrm>
                <a:off x="1310640" y="5484711"/>
                <a:ext cx="2540000" cy="584775"/>
              </a:xfrm>
              <a:prstGeom prst="rect">
                <a:avLst/>
              </a:prstGeom>
              <a:noFill/>
            </p:spPr>
            <p:txBody>
              <a:bodyPr wrap="square" rtlCol="0">
                <a:spAutoFit/>
              </a:bodyPr>
              <a:lstStyle/>
              <a:p>
                <a:r>
                  <a:rPr lang="zh-CN" altLang="en-US" sz="1600" b="1" dirty="0">
                    <a:solidFill>
                      <a:prstClr val="black">
                        <a:lumMod val="75000"/>
                        <a:lumOff val="25000"/>
                      </a:prstClr>
                    </a:solidFill>
                    <a:latin typeface="微软雅黑" panose="020B0503020204020204" pitchFamily="34" charset="-122"/>
                    <a:ea typeface="微软雅黑" panose="020B0503020204020204" pitchFamily="34" charset="-122"/>
                  </a:rPr>
                  <a:t>电子化管理：</a:t>
                </a: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rPr>
                  <a:t>纠漏、防呆</a:t>
                </a:r>
              </a:p>
              <a:p>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rPr>
                  <a:t>即时通讯，定位到人</a:t>
                </a:r>
              </a:p>
            </p:txBody>
          </p:sp>
          <p:pic>
            <p:nvPicPr>
              <p:cNvPr id="12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67095" y="4770109"/>
                <a:ext cx="393076" cy="69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80" name="Picture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61309" y="5078103"/>
              <a:ext cx="1015738" cy="507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1" name="矩形 130"/>
          <p:cNvSpPr/>
          <p:nvPr/>
        </p:nvSpPr>
        <p:spPr>
          <a:xfrm>
            <a:off x="9693685" y="30171"/>
            <a:ext cx="184731" cy="150538"/>
          </a:xfrm>
          <a:prstGeom prst="rect">
            <a:avLst/>
          </a:prstGeom>
        </p:spPr>
        <p:txBody>
          <a:bodyPr wrap="none">
            <a:spAutoFit/>
          </a:bodyPr>
          <a:lstStyle/>
          <a:p>
            <a:endParaRPr lang="zh-CN" altLang="en-US" b="1" dirty="0">
              <a:solidFill>
                <a:prstClr val="black">
                  <a:lumMod val="75000"/>
                  <a:lumOff val="25000"/>
                </a:prstClr>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4770784" y="2559912"/>
            <a:ext cx="2845440" cy="2127516"/>
            <a:chOff x="4770784" y="2559912"/>
            <a:chExt cx="2845440" cy="2127516"/>
          </a:xfrm>
          <a:effectLst>
            <a:glow rad="101600">
              <a:schemeClr val="accent5">
                <a:satMod val="175000"/>
                <a:alpha val="40000"/>
              </a:schemeClr>
            </a:glow>
          </a:effectLst>
        </p:grpSpPr>
        <p:sp>
          <p:nvSpPr>
            <p:cNvPr id="135" name="圆角矩形 134"/>
            <p:cNvSpPr/>
            <p:nvPr/>
          </p:nvSpPr>
          <p:spPr>
            <a:xfrm>
              <a:off x="4770784" y="2559912"/>
              <a:ext cx="2845440" cy="2127516"/>
            </a:xfrm>
            <a:prstGeom prst="roundRect">
              <a:avLst>
                <a:gd name="adj" fmla="val 8396"/>
              </a:avLst>
            </a:prstGeom>
            <a:solidFill>
              <a:schemeClr val="bg1">
                <a:lumMod val="95000"/>
              </a:schemeClr>
            </a:solidFill>
            <a:ln w="3175">
              <a:solidFill>
                <a:srgbClr val="F6787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black">
                    <a:lumMod val="75000"/>
                    <a:lumOff val="25000"/>
                  </a:prstClr>
                </a:solidFill>
                <a:latin typeface="微软雅黑 Light" panose="020B0502040204020203" pitchFamily="34" charset="-122"/>
                <a:ea typeface="微软雅黑 Light" panose="020B0502040204020203" pitchFamily="34" charset="-122"/>
              </a:endParaRPr>
            </a:p>
          </p:txBody>
        </p:sp>
        <p:graphicFrame>
          <p:nvGraphicFramePr>
            <p:cNvPr id="97" name="Object 5"/>
            <p:cNvGraphicFramePr>
              <a:graphicFrameLocks noChangeAspect="1"/>
            </p:cNvGraphicFramePr>
            <p:nvPr/>
          </p:nvGraphicFramePr>
          <p:xfrm>
            <a:off x="5351515" y="2575762"/>
            <a:ext cx="1358496" cy="1734188"/>
          </p:xfrm>
          <a:graphic>
            <a:graphicData uri="http://schemas.openxmlformats.org/presentationml/2006/ole">
              <mc:AlternateContent xmlns:mc="http://schemas.openxmlformats.org/markup-compatibility/2006">
                <mc:Choice xmlns:v="urn:schemas-microsoft-com:vml" Requires="v">
                  <p:oleObj spid="_x0000_s11297" name="Visio" r:id="rId18" imgW="1095420" imgH="1886026" progId="">
                    <p:embed/>
                  </p:oleObj>
                </mc:Choice>
                <mc:Fallback>
                  <p:oleObj name="Visio" r:id="rId18" imgW="1095420" imgH="1886026" progId="">
                    <p:embed/>
                    <p:pic>
                      <p:nvPicPr>
                        <p:cNvPr id="97" name="Object 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51515" y="2575762"/>
                          <a:ext cx="1358496" cy="1734188"/>
                        </a:xfrm>
                        <a:prstGeom prst="rect">
                          <a:avLst/>
                        </a:prstGeom>
                        <a:noFill/>
                        <a:ln>
                          <a:noFill/>
                        </a:ln>
                        <a:effectLst/>
                      </p:spPr>
                    </p:pic>
                  </p:oleObj>
                </mc:Fallback>
              </mc:AlternateContent>
            </a:graphicData>
          </a:graphic>
        </p:graphicFrame>
        <p:sp>
          <p:nvSpPr>
            <p:cNvPr id="20" name="矩形 19"/>
            <p:cNvSpPr/>
            <p:nvPr/>
          </p:nvSpPr>
          <p:spPr>
            <a:xfrm>
              <a:off x="5273302" y="3845360"/>
              <a:ext cx="1756058" cy="769441"/>
            </a:xfrm>
            <a:prstGeom prst="rect">
              <a:avLst/>
            </a:prstGeom>
            <a:noFill/>
          </p:spPr>
          <p:txBody>
            <a:bodyPr wrap="none" lIns="91440" tIns="45720" rIns="91440" bIns="45720">
              <a:spAutoFit/>
            </a:bodyPr>
            <a:lstStyle/>
            <a:p>
              <a:pPr algn="ctr"/>
              <a:r>
                <a:rPr lang="en-US" altLang="zh-CN" sz="4400" b="1" cap="none" spc="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ProLES</a:t>
              </a:r>
              <a:endParaRPr lang="zh-CN" altLang="en-US" sz="4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grpSp>
      <p:pic>
        <p:nvPicPr>
          <p:cNvPr id="140" name="图片 1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655862">
            <a:off x="3865748" y="3067189"/>
            <a:ext cx="850593" cy="850593"/>
          </a:xfrm>
          <a:prstGeom prst="rect">
            <a:avLst/>
          </a:prstGeom>
        </p:spPr>
      </p:pic>
      <p:pic>
        <p:nvPicPr>
          <p:cNvPr id="83" name="图片 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51675">
            <a:off x="7432297" y="2134616"/>
            <a:ext cx="850593" cy="850593"/>
          </a:xfrm>
          <a:prstGeom prst="rect">
            <a:avLst/>
          </a:prstGeom>
        </p:spPr>
      </p:pic>
      <p:pic>
        <p:nvPicPr>
          <p:cNvPr id="67" name="Picture 2" descr="C:\Program Files\Microsoft Office\MEDIA\CAGCAT10\j0292020.wmf"/>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358518" y="1699315"/>
            <a:ext cx="504129" cy="44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6" descr="C:\Program Files\Microsoft Office\MEDIA\CAGCAT10\j0301252.wmf"/>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489113" y="3042515"/>
            <a:ext cx="629636"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6" descr="C:\Program Files\Microsoft Office\MEDIA\CAGCAT10\j0301252.wmf"/>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584700" y="5041773"/>
            <a:ext cx="583329" cy="478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a16="http://schemas.microsoft.com/office/drawing/2014/main" id="{3711C605-8845-423A-84BC-A38446D32A57}"/>
              </a:ext>
            </a:extLst>
          </p:cNvPr>
          <p:cNvPicPr>
            <a:picLocks noChangeAspect="1"/>
          </p:cNvPicPr>
          <p:nvPr/>
        </p:nvPicPr>
        <p:blipFill>
          <a:blip r:embed="rId22"/>
          <a:stretch>
            <a:fillRect/>
          </a:stretch>
        </p:blipFill>
        <p:spPr>
          <a:xfrm>
            <a:off x="8406692" y="4974946"/>
            <a:ext cx="1534609" cy="754260"/>
          </a:xfrm>
          <a:prstGeom prst="rect">
            <a:avLst/>
          </a:prstGeom>
        </p:spPr>
      </p:pic>
      <p:sp>
        <p:nvSpPr>
          <p:cNvPr id="3" name="文本框 2">
            <a:extLst>
              <a:ext uri="{FF2B5EF4-FFF2-40B4-BE49-F238E27FC236}">
                <a16:creationId xmlns:a16="http://schemas.microsoft.com/office/drawing/2014/main" id="{C380A129-B4D4-4810-87B8-A063A04B808A}"/>
              </a:ext>
            </a:extLst>
          </p:cNvPr>
          <p:cNvSpPr txBox="1"/>
          <p:nvPr/>
        </p:nvSpPr>
        <p:spPr>
          <a:xfrm>
            <a:off x="8423685" y="5711665"/>
            <a:ext cx="2540000" cy="584775"/>
          </a:xfrm>
          <a:prstGeom prst="rect">
            <a:avLst/>
          </a:prstGeom>
          <a:noFill/>
        </p:spPr>
        <p:txBody>
          <a:bodyPr wrap="square" rtlCol="0">
            <a:spAutoFit/>
          </a:bodyPr>
          <a:lstStyle/>
          <a:p>
            <a:r>
              <a:rPr lang="zh-CN" altLang="en-US" sz="1600" b="1" dirty="0">
                <a:solidFill>
                  <a:prstClr val="black">
                    <a:lumMod val="75000"/>
                    <a:lumOff val="25000"/>
                  </a:prstClr>
                </a:solidFill>
                <a:latin typeface="微软雅黑" panose="020B0503020204020204" pitchFamily="34" charset="-122"/>
                <a:ea typeface="微软雅黑" panose="020B0503020204020204" pitchFamily="34" charset="-122"/>
              </a:rPr>
              <a:t>精益制造：</a:t>
            </a:r>
            <a:endParaRPr lang="en-US" altLang="zh-CN" sz="1600" b="1" dirty="0">
              <a:solidFill>
                <a:prstClr val="black">
                  <a:lumMod val="75000"/>
                  <a:lumOff val="25000"/>
                </a:prstClr>
              </a:solidFill>
              <a:latin typeface="微软雅黑" panose="020B0503020204020204" pitchFamily="34" charset="-122"/>
              <a:ea typeface="微软雅黑" panose="020B0503020204020204" pitchFamily="34" charset="-122"/>
            </a:endParaRPr>
          </a:p>
          <a:p>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rPr>
              <a:t>支持</a:t>
            </a:r>
            <a:r>
              <a:rPr lang="en-US" altLang="zh-CN" sz="1600" dirty="0">
                <a:solidFill>
                  <a:prstClr val="black">
                    <a:lumMod val="75000"/>
                    <a:lumOff val="25000"/>
                  </a:prstClr>
                </a:solidFill>
                <a:latin typeface="微软雅黑" panose="020B0503020204020204" pitchFamily="34" charset="-122"/>
                <a:ea typeface="微软雅黑" panose="020B0503020204020204" pitchFamily="34" charset="-122"/>
              </a:rPr>
              <a:t>C2M </a:t>
            </a: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rPr>
              <a:t>的精益制造</a:t>
            </a:r>
          </a:p>
        </p:txBody>
      </p:sp>
      <p:pic>
        <p:nvPicPr>
          <p:cNvPr id="5" name="图片 4">
            <a:extLst>
              <a:ext uri="{FF2B5EF4-FFF2-40B4-BE49-F238E27FC236}">
                <a16:creationId xmlns:a16="http://schemas.microsoft.com/office/drawing/2014/main" id="{F443DBC8-4558-4C0B-A19A-5F257AE526BA}"/>
              </a:ext>
            </a:extLst>
          </p:cNvPr>
          <p:cNvPicPr>
            <a:picLocks noChangeAspect="1"/>
          </p:cNvPicPr>
          <p:nvPr/>
        </p:nvPicPr>
        <p:blipFill>
          <a:blip r:embed="rId23"/>
          <a:stretch>
            <a:fillRect/>
          </a:stretch>
        </p:blipFill>
        <p:spPr>
          <a:xfrm>
            <a:off x="10116767" y="4976557"/>
            <a:ext cx="914587" cy="527096"/>
          </a:xfrm>
          <a:prstGeom prst="rect">
            <a:avLst/>
          </a:prstGeom>
        </p:spPr>
      </p:pic>
    </p:spTree>
    <p:extLst>
      <p:ext uri="{BB962C8B-B14F-4D97-AF65-F5344CB8AC3E}">
        <p14:creationId xmlns:p14="http://schemas.microsoft.com/office/powerpoint/2010/main" val="2572260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4" name="Title 77"/>
          <p:cNvSpPr>
            <a:spLocks noGrp="1"/>
          </p:cNvSpPr>
          <p:nvPr>
            <p:ph type="title"/>
          </p:nvPr>
        </p:nvSpPr>
        <p:spPr>
          <a:xfrm>
            <a:off x="2933895" y="232024"/>
            <a:ext cx="2705501" cy="595768"/>
          </a:xfrm>
          <a:noFill/>
        </p:spPr>
        <p:txBody>
          <a:bodyPr wrap="square" rtlCol="0">
            <a:spAutoFit/>
          </a:bodyPr>
          <a:lstStyle/>
          <a:p>
            <a:pPr defTabSz="914400"/>
            <a:r>
              <a:rPr lang="zh-CN" altLang="en-US" sz="2800" dirty="0">
                <a:cs typeface="+mn-cs"/>
              </a:rPr>
              <a:t>物流模型总览</a:t>
            </a:r>
          </a:p>
        </p:txBody>
      </p:sp>
      <p:pic>
        <p:nvPicPr>
          <p:cNvPr id="4" name="图片 3">
            <a:extLst>
              <a:ext uri="{FF2B5EF4-FFF2-40B4-BE49-F238E27FC236}">
                <a16:creationId xmlns:a16="http://schemas.microsoft.com/office/drawing/2014/main" id="{53E92962-1E14-4F40-B3FF-F06343FF126C}"/>
              </a:ext>
            </a:extLst>
          </p:cNvPr>
          <p:cNvPicPr>
            <a:picLocks noChangeAspect="1"/>
          </p:cNvPicPr>
          <p:nvPr/>
        </p:nvPicPr>
        <p:blipFill>
          <a:blip r:embed="rId3"/>
          <a:stretch>
            <a:fillRect/>
          </a:stretch>
        </p:blipFill>
        <p:spPr>
          <a:xfrm>
            <a:off x="90391" y="978603"/>
            <a:ext cx="12101609" cy="5553937"/>
          </a:xfrm>
          <a:prstGeom prst="rect">
            <a:avLst/>
          </a:prstGeom>
        </p:spPr>
      </p:pic>
    </p:spTree>
    <p:extLst>
      <p:ext uri="{BB962C8B-B14F-4D97-AF65-F5344CB8AC3E}">
        <p14:creationId xmlns:p14="http://schemas.microsoft.com/office/powerpoint/2010/main" val="304634789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75"/>
          <p:cNvSpPr txBox="1"/>
          <p:nvPr/>
        </p:nvSpPr>
        <p:spPr>
          <a:xfrm>
            <a:off x="3002049" y="132090"/>
            <a:ext cx="5191568" cy="523220"/>
          </a:xfrm>
          <a:prstGeom prst="rect">
            <a:avLst/>
          </a:prstGeom>
          <a:noFill/>
        </p:spPr>
        <p:txBody>
          <a:bodyPr wrap="square" rtlCol="0">
            <a:spAutoFit/>
          </a:bodyPr>
          <a:lstStyle>
            <a:defPPr>
              <a:defRPr lang="zh-CN"/>
            </a:defPPr>
            <a:lvl1pPr>
              <a:defRPr sz="2800" b="1">
                <a:solidFill>
                  <a:schemeClr val="bg1"/>
                </a:solidFill>
                <a:latin typeface="微软雅黑" panose="020B0503020204020204" pitchFamily="34" charset="-122"/>
                <a:ea typeface="微软雅黑" panose="020B0503020204020204" pitchFamily="34" charset="-122"/>
              </a:defRPr>
            </a:lvl1pPr>
          </a:lstStyle>
          <a:p>
            <a:r>
              <a:rPr lang="zh-CN" altLang="en-US" dirty="0"/>
              <a:t>采购收货 </a:t>
            </a:r>
            <a:r>
              <a:rPr lang="en-US" altLang="zh-CN" dirty="0"/>
              <a:t>/ Purchase Receipt</a:t>
            </a:r>
            <a:endParaRPr lang="zh-CN" altLang="en-US" dirty="0"/>
          </a:p>
        </p:txBody>
      </p:sp>
      <p:pic>
        <p:nvPicPr>
          <p:cNvPr id="2" name="图片 1">
            <a:extLst>
              <a:ext uri="{FF2B5EF4-FFF2-40B4-BE49-F238E27FC236}">
                <a16:creationId xmlns:a16="http://schemas.microsoft.com/office/drawing/2014/main" id="{B5B10CA4-6192-4F3E-881A-8D98205AB337}"/>
              </a:ext>
            </a:extLst>
          </p:cNvPr>
          <p:cNvPicPr>
            <a:picLocks noChangeAspect="1"/>
          </p:cNvPicPr>
          <p:nvPr/>
        </p:nvPicPr>
        <p:blipFill>
          <a:blip r:embed="rId3"/>
          <a:stretch>
            <a:fillRect/>
          </a:stretch>
        </p:blipFill>
        <p:spPr>
          <a:xfrm>
            <a:off x="401842" y="826049"/>
            <a:ext cx="11388315" cy="5742930"/>
          </a:xfrm>
          <a:prstGeom prst="rect">
            <a:avLst/>
          </a:prstGeom>
        </p:spPr>
      </p:pic>
    </p:spTree>
    <p:extLst>
      <p:ext uri="{BB962C8B-B14F-4D97-AF65-F5344CB8AC3E}">
        <p14:creationId xmlns:p14="http://schemas.microsoft.com/office/powerpoint/2010/main" val="350796408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MH" val="20151027225806"/>
  <p:tag name="MH_LIBRARY" val="GRAPHIC"/>
  <p:tag name="MH_ORDER" val="Rectangle 3"/>
</p:tagLst>
</file>

<file path=ppt/tags/tag10.xml><?xml version="1.0" encoding="utf-8"?>
<p:tagLst xmlns:a="http://schemas.openxmlformats.org/drawingml/2006/main" xmlns:r="http://schemas.openxmlformats.org/officeDocument/2006/relationships" xmlns:p="http://schemas.openxmlformats.org/presentationml/2006/main">
  <p:tag name="MH" val="20151027225806"/>
  <p:tag name="MH_LIBRARY" val="GRAPHIC"/>
  <p:tag name="MH_ORDER" val="TextBox 7"/>
</p:tagLst>
</file>

<file path=ppt/tags/tag11.xml><?xml version="1.0" encoding="utf-8"?>
<p:tagLst xmlns:a="http://schemas.openxmlformats.org/drawingml/2006/main" xmlns:r="http://schemas.openxmlformats.org/officeDocument/2006/relationships" xmlns:p="http://schemas.openxmlformats.org/presentationml/2006/main">
  <p:tag name="MH" val="20151027225806"/>
  <p:tag name="MH_LIBRARY" val="GRAPHIC"/>
  <p:tag name="MH_ORDER" val="Rectangle 8"/>
</p:tagLst>
</file>

<file path=ppt/tags/tag2.xml><?xml version="1.0" encoding="utf-8"?>
<p:tagLst xmlns:a="http://schemas.openxmlformats.org/drawingml/2006/main" xmlns:r="http://schemas.openxmlformats.org/officeDocument/2006/relationships" xmlns:p="http://schemas.openxmlformats.org/presentationml/2006/main">
  <p:tag name="MH" val="20151027225806"/>
  <p:tag name="MH_LIBRARY" val="GRAPHIC"/>
  <p:tag name="MH_ORDER" val="TextBox 7"/>
</p:tagLst>
</file>

<file path=ppt/tags/tag3.xml><?xml version="1.0" encoding="utf-8"?>
<p:tagLst xmlns:a="http://schemas.openxmlformats.org/drawingml/2006/main" xmlns:r="http://schemas.openxmlformats.org/officeDocument/2006/relationships" xmlns:p="http://schemas.openxmlformats.org/presentationml/2006/main">
  <p:tag name="MH" val="20151027225806"/>
  <p:tag name="MH_LIBRARY" val="GRAPHIC"/>
  <p:tag name="MH_ORDER" val="Rectangle 8"/>
</p:tagLst>
</file>

<file path=ppt/tags/tag4.xml><?xml version="1.0" encoding="utf-8"?>
<p:tagLst xmlns:a="http://schemas.openxmlformats.org/drawingml/2006/main" xmlns:r="http://schemas.openxmlformats.org/officeDocument/2006/relationships" xmlns:p="http://schemas.openxmlformats.org/presentationml/2006/main">
  <p:tag name="MH" val="20151027225806"/>
  <p:tag name="MH_LIBRARY" val="GRAPHIC"/>
  <p:tag name="MH_ORDER" val="TextBox 7"/>
</p:tagLst>
</file>

<file path=ppt/tags/tag5.xml><?xml version="1.0" encoding="utf-8"?>
<p:tagLst xmlns:a="http://schemas.openxmlformats.org/drawingml/2006/main" xmlns:r="http://schemas.openxmlformats.org/officeDocument/2006/relationships" xmlns:p="http://schemas.openxmlformats.org/presentationml/2006/main">
  <p:tag name="MH" val="20151027225806"/>
  <p:tag name="MH_LIBRARY" val="GRAPHIC"/>
  <p:tag name="MH_ORDER" val="Rectangle 8"/>
</p:tagLst>
</file>

<file path=ppt/tags/tag6.xml><?xml version="1.0" encoding="utf-8"?>
<p:tagLst xmlns:a="http://schemas.openxmlformats.org/drawingml/2006/main" xmlns:r="http://schemas.openxmlformats.org/officeDocument/2006/relationships" xmlns:p="http://schemas.openxmlformats.org/presentationml/2006/main">
  <p:tag name="MH" val="20151027225806"/>
  <p:tag name="MH_LIBRARY" val="GRAPHIC"/>
  <p:tag name="MH_ORDER" val="TextBox 7"/>
</p:tagLst>
</file>

<file path=ppt/tags/tag7.xml><?xml version="1.0" encoding="utf-8"?>
<p:tagLst xmlns:a="http://schemas.openxmlformats.org/drawingml/2006/main" xmlns:r="http://schemas.openxmlformats.org/officeDocument/2006/relationships" xmlns:p="http://schemas.openxmlformats.org/presentationml/2006/main">
  <p:tag name="MH" val="20151027225806"/>
  <p:tag name="MH_LIBRARY" val="GRAPHIC"/>
  <p:tag name="MH_ORDER" val="Rectangle 8"/>
</p:tagLst>
</file>

<file path=ppt/tags/tag8.xml><?xml version="1.0" encoding="utf-8"?>
<p:tagLst xmlns:a="http://schemas.openxmlformats.org/drawingml/2006/main" xmlns:r="http://schemas.openxmlformats.org/officeDocument/2006/relationships" xmlns:p="http://schemas.openxmlformats.org/presentationml/2006/main">
  <p:tag name="MH" val="20151027225806"/>
  <p:tag name="MH_LIBRARY" val="GRAPHIC"/>
  <p:tag name="MH_ORDER" val="TextBox 7"/>
</p:tagLst>
</file>

<file path=ppt/tags/tag9.xml><?xml version="1.0" encoding="utf-8"?>
<p:tagLst xmlns:a="http://schemas.openxmlformats.org/drawingml/2006/main" xmlns:r="http://schemas.openxmlformats.org/officeDocument/2006/relationships" xmlns:p="http://schemas.openxmlformats.org/presentationml/2006/main">
  <p:tag name="MH" val="20151027225806"/>
  <p:tag name="MH_LIBRARY" val="GRAPHIC"/>
  <p:tag name="MH_ORDER" val="Rectangle 8"/>
</p:tagLst>
</file>

<file path=ppt/theme/theme1.xml><?xml version="1.0" encoding="utf-8"?>
<a:theme xmlns:a="http://schemas.openxmlformats.org/drawingml/2006/main" name="主题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40000"/>
            <a:lumOff val="60000"/>
          </a:schemeClr>
        </a:solidFill>
        <a:ln w="3175">
          <a:solidFill>
            <a:srgbClr val="F67872"/>
          </a:solidFill>
        </a:ln>
      </a:spPr>
      <a:bodyPr rtlCol="0" anchor="ctr"/>
      <a:lstStyle>
        <a:defPPr algn="ctr">
          <a:defRPr sz="1400" smtClean="0">
            <a:solidFill>
              <a:schemeClr val="tx1">
                <a:lumMod val="75000"/>
                <a:lumOff val="25000"/>
              </a:schemeClr>
            </a:solidFill>
            <a:latin typeface="微软雅黑 Light" panose="020B0502040204020203" pitchFamily="34" charset="-122"/>
            <a:ea typeface="微软雅黑 Light" panose="020B0502040204020203"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65000"/>
            </a:schemeClr>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2757</TotalTime>
  <Words>1299</Words>
  <Application>Microsoft Office PowerPoint</Application>
  <PresentationFormat>宽屏</PresentationFormat>
  <Paragraphs>335</Paragraphs>
  <Slides>24</Slides>
  <Notes>13</Notes>
  <HiddenSlides>0</HiddenSlides>
  <MMClips>1</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1</vt:i4>
      </vt:variant>
      <vt:variant>
        <vt:lpstr>幻灯片标题</vt:lpstr>
      </vt:variant>
      <vt:variant>
        <vt:i4>24</vt:i4>
      </vt:variant>
    </vt:vector>
  </HeadingPairs>
  <TitlesOfParts>
    <vt:vector size="38" baseType="lpstr">
      <vt:lpstr>等线</vt:lpstr>
      <vt:lpstr>华文隶书</vt:lpstr>
      <vt:lpstr>隶书</vt:lpstr>
      <vt:lpstr>宋体</vt:lpstr>
      <vt:lpstr>微软雅黑</vt:lpstr>
      <vt:lpstr>微软雅黑 Light</vt:lpstr>
      <vt:lpstr>Algerian</vt:lpstr>
      <vt:lpstr>Arial</vt:lpstr>
      <vt:lpstr>Calibri</vt:lpstr>
      <vt:lpstr>Cambria Math</vt:lpstr>
      <vt:lpstr>Times New Roman</vt:lpstr>
      <vt:lpstr>Wingdings</vt:lpstr>
      <vt:lpstr>主题10</vt:lpstr>
      <vt:lpstr>Visio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物流模型总览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软件著作</vt:lpstr>
      <vt:lpstr>相关荣誉</vt:lpstr>
      <vt:lpstr>相关荣誉</vt:lpstr>
      <vt:lpstr>资历与证书</vt:lpstr>
      <vt:lpstr>PowerPoint 演示文稿</vt:lpstr>
      <vt:lpstr>PowerPoint 演示文稿</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陌清明</dc:creator>
  <cp:lastModifiedBy>周 小武</cp:lastModifiedBy>
  <cp:revision>830</cp:revision>
  <cp:lastPrinted>2020-04-04T13:12:34Z</cp:lastPrinted>
  <dcterms:created xsi:type="dcterms:W3CDTF">2016-10-20T06:30:00Z</dcterms:created>
  <dcterms:modified xsi:type="dcterms:W3CDTF">2020-09-17T08:35:06Z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2052-10.1.0.6173</vt:lpwstr>
  </property>
</Properties>
</file>