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259" r:id="rId4"/>
    <p:sldId id="260" r:id="rId5"/>
    <p:sldId id="263" r:id="rId6"/>
    <p:sldId id="262" r:id="rId7"/>
    <p:sldId id="264" r:id="rId8"/>
  </p:sldIdLst>
  <p:sldSz cx="12192000" cy="6858000"/>
  <p:notesSz cx="6735445" cy="986599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  <a:srgbClr val="003B90"/>
    <a:srgbClr val="C00000"/>
    <a:srgbClr val="A7A9AC"/>
    <a:srgbClr val="005437"/>
    <a:srgbClr val="FF6700"/>
    <a:srgbClr val="00704A"/>
    <a:srgbClr val="F238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0" autoAdjust="0"/>
    <p:restoredTop sz="94674"/>
  </p:normalViewPr>
  <p:slideViewPr>
    <p:cSldViewPr snapToObjects="1" showGuides="1">
      <p:cViewPr>
        <p:scale>
          <a:sx n="75" d="100"/>
          <a:sy n="75" d="100"/>
        </p:scale>
        <p:origin x="-974" y="-240"/>
      </p:cViewPr>
      <p:guideLst>
        <p:guide orient="horz" pos="2161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42" d="100"/>
          <a:sy n="42" d="100"/>
        </p:scale>
        <p:origin x="-1757" y="-96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0259903-FC65-400A-9E76-C4C330AD3D6E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67DAE94-9449-4026-AC54-378A5A1A8636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1pPr>
    <a:lvl2pPr marL="485775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2pPr>
    <a:lvl3pPr marL="971550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3pPr>
    <a:lvl4pPr marL="1457325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4pPr>
    <a:lvl5pPr marL="1943100" algn="l" rtl="0" eaLnBrk="0" fontAlgn="base" hangingPunct="0">
      <a:spcBef>
        <a:spcPct val="30000"/>
      </a:spcBef>
      <a:spcAft>
        <a:spcPct val="0"/>
      </a:spcAft>
      <a:defRPr sz="1335" kern="1200">
        <a:solidFill>
          <a:schemeClr val="tx1"/>
        </a:solidFill>
        <a:latin typeface="+mn-lt"/>
        <a:ea typeface="+mn-ea"/>
        <a:cs typeface="+mn-cs"/>
      </a:defRPr>
    </a:lvl5pPr>
    <a:lvl6pPr marL="2429510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6pPr>
    <a:lvl7pPr marL="2915285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7pPr>
    <a:lvl8pPr marL="3401060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8pPr>
    <a:lvl9pPr marL="3886835" algn="l" defTabSz="971550" rtl="0" eaLnBrk="1" latinLnBrk="0" hangingPunct="1">
      <a:defRPr sz="13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20封面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0" y="2564904"/>
            <a:ext cx="12192000" cy="1775292"/>
          </a:xfrm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100000"/>
              </a:lnSpc>
              <a:defRPr sz="54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4476097"/>
            <a:ext cx="9921552" cy="1655762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单击以编辑母版副标题样式</a:t>
            </a:r>
            <a:endParaRPr lang="en-US" dirty="0"/>
          </a:p>
        </p:txBody>
      </p:sp>
      <p:sp>
        <p:nvSpPr>
          <p:cNvPr id="2" name="同侧圆角矩形 3"/>
          <p:cNvSpPr/>
          <p:nvPr userDrawn="1"/>
        </p:nvSpPr>
        <p:spPr>
          <a:xfrm rot="10800000">
            <a:off x="0" y="6942143"/>
            <a:ext cx="12192000" cy="614361"/>
          </a:xfrm>
          <a:prstGeom prst="round2SameRect">
            <a:avLst>
              <a:gd name="adj1" fmla="val 21050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886" tIns="36443" rIns="72886" bIns="3644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0" y="6964366"/>
            <a:ext cx="12192000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本模板用于制作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16:9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比例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，适用于一汽解放所属各部门、各单位           更新时间：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2020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1800" b="0" dirty="0">
                <a:solidFill>
                  <a:schemeClr val="bg1">
                    <a:lumMod val="6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zh-CN" altLang="en-US" sz="1800" b="0" dirty="0">
              <a:solidFill>
                <a:schemeClr val="bg1">
                  <a:lumMod val="6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20目录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同侧圆角矩形 3"/>
          <p:cNvSpPr/>
          <p:nvPr userDrawn="1"/>
        </p:nvSpPr>
        <p:spPr>
          <a:xfrm rot="10800000">
            <a:off x="0" y="6942143"/>
            <a:ext cx="12192000" cy="614361"/>
          </a:xfrm>
          <a:prstGeom prst="round2SameRect">
            <a:avLst>
              <a:gd name="adj1" fmla="val 21050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886" tIns="36443" rIns="72886" bIns="3644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5903384" y="7004052"/>
            <a:ext cx="1864783" cy="468311"/>
          </a:xfrm>
          <a:prstGeom prst="rect">
            <a:avLst/>
          </a:prstGeom>
          <a:solidFill>
            <a:srgbClr val="003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一汽蓝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0/59/144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7920569" y="7004052"/>
            <a:ext cx="1864784" cy="468311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一汽灰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167/169/172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1991544" y="6964366"/>
            <a:ext cx="4349994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标准提示</a:t>
            </a: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字体：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微软雅黑     </a:t>
            </a: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颜色：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优先用右侧颜色</a:t>
            </a:r>
            <a:endParaRPr lang="zh-CN" altLang="en-US" sz="13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9935635" y="7004052"/>
            <a:ext cx="1864784" cy="4683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标准红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192/0/0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231650" y="6964366"/>
            <a:ext cx="1607492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目录页</a:t>
            </a:r>
            <a:endPara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占位符 6"/>
          <p:cNvSpPr>
            <a:spLocks noGrp="1"/>
          </p:cNvSpPr>
          <p:nvPr>
            <p:ph type="body" sz="quarter" idx="12"/>
          </p:nvPr>
        </p:nvSpPr>
        <p:spPr>
          <a:xfrm>
            <a:off x="791081" y="260648"/>
            <a:ext cx="10561503" cy="559059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20内页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791081" y="968214"/>
            <a:ext cx="10561503" cy="5197089"/>
          </a:xfrm>
          <a:prstGeom prst="rect">
            <a:avLst/>
          </a:prstGeom>
        </p:spPr>
        <p:txBody>
          <a:bodyPr lIns="72886" tIns="36443" rIns="72886" bIns="36443"/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0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9" name="文本占位符 6"/>
          <p:cNvSpPr>
            <a:spLocks noGrp="1"/>
          </p:cNvSpPr>
          <p:nvPr>
            <p:ph type="body" sz="quarter" idx="12"/>
          </p:nvPr>
        </p:nvSpPr>
        <p:spPr>
          <a:xfrm>
            <a:off x="791081" y="260648"/>
            <a:ext cx="10561503" cy="559059"/>
          </a:xfrm>
          <a:prstGeom prst="rect">
            <a:avLst/>
          </a:prstGeom>
        </p:spPr>
        <p:txBody>
          <a:bodyPr lIns="72886" tIns="36443" rIns="72886" bIns="36443" anchor="ctr" anchorCtr="0"/>
          <a:lstStyle>
            <a:lvl1pPr marL="0" indent="0">
              <a:buNone/>
              <a:defRPr sz="28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20" name="灯片编号占位符 5"/>
          <p:cNvSpPr>
            <a:spLocks noGrp="1"/>
          </p:cNvSpPr>
          <p:nvPr>
            <p:ph type="sldNum" sz="quarter" idx="13"/>
          </p:nvPr>
        </p:nvSpPr>
        <p:spPr>
          <a:xfrm>
            <a:off x="10415264" y="6356350"/>
            <a:ext cx="937320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defRPr/>
            </a:pPr>
            <a:fld id="{875BDE2C-B28D-43D3-A85B-8175BF470FFE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同侧圆角矩形 3"/>
          <p:cNvSpPr/>
          <p:nvPr userDrawn="1"/>
        </p:nvSpPr>
        <p:spPr>
          <a:xfrm rot="10800000">
            <a:off x="0" y="6942143"/>
            <a:ext cx="12192000" cy="614361"/>
          </a:xfrm>
          <a:prstGeom prst="round2SameRect">
            <a:avLst>
              <a:gd name="adj1" fmla="val 21050"/>
              <a:gd name="adj2" fmla="val 0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886" tIns="36443" rIns="72886" bIns="3644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/>
          <p:nvPr userDrawn="1"/>
        </p:nvSpPr>
        <p:spPr>
          <a:xfrm>
            <a:off x="5903384" y="7004052"/>
            <a:ext cx="1864783" cy="468311"/>
          </a:xfrm>
          <a:prstGeom prst="rect">
            <a:avLst/>
          </a:prstGeom>
          <a:solidFill>
            <a:srgbClr val="003B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一汽蓝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0/59/144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7920569" y="7004052"/>
            <a:ext cx="1864784" cy="468311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一汽灰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167/169/172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1991544" y="6964366"/>
            <a:ext cx="4349994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标准提示</a:t>
            </a:r>
            <a:r>
              <a:rPr lang="en-US" altLang="zh-CN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endParaRPr lang="en-US" alt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字体：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微软雅黑     </a:t>
            </a:r>
            <a:r>
              <a:rPr lang="zh-CN" altLang="en-US" sz="13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颜色：</a:t>
            </a:r>
            <a:r>
              <a:rPr lang="zh-CN" altLang="en-US" sz="13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优先用右侧颜色</a:t>
            </a:r>
            <a:endParaRPr lang="zh-CN" altLang="en-US" sz="13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 userDrawn="1"/>
        </p:nvSpPr>
        <p:spPr>
          <a:xfrm>
            <a:off x="9935635" y="7004052"/>
            <a:ext cx="1864784" cy="46831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标准红</a:t>
            </a:r>
            <a:endParaRPr lang="en-US" altLang="zh-CN" sz="1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 fontAlgn="auto">
              <a:lnSpc>
                <a:spcPts val="1275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192/0/0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 userDrawn="1"/>
        </p:nvSpPr>
        <p:spPr>
          <a:xfrm>
            <a:off x="231650" y="6964366"/>
            <a:ext cx="1607492" cy="53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695" tIns="28695" rIns="28695" bIns="28695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正文页</a:t>
            </a:r>
            <a:endParaRPr lang="zh-CN" altLang="en-US" sz="28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anchor="ctr" anchorCtr="0"/>
          <a:lstStyle>
            <a:lvl1pPr algn="ctr">
              <a:lnSpc>
                <a:spcPct val="100000"/>
              </a:lnSpc>
              <a:defRPr sz="5400" b="1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防疫保供预案</a:t>
            </a:r>
            <a:endParaRPr lang="en-US" dirty="0"/>
          </a:p>
        </p:txBody>
      </p:sp>
      <p:sp>
        <p:nvSpPr>
          <p:cNvPr id="6" name="副标题 2"/>
          <p:cNvSpPr txBox="1"/>
          <p:nvPr/>
        </p:nvSpPr>
        <p:spPr>
          <a:xfrm>
            <a:off x="2797349" y="4340167"/>
            <a:ext cx="6858000" cy="1655762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b="1" kern="12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XX</a:t>
            </a:r>
            <a:r>
              <a:rPr lang="zh-CN" altLang="en-US" dirty="0" smtClean="0"/>
              <a:t>公司</a:t>
            </a:r>
            <a:endParaRPr lang="en-US" altLang="zh-CN" dirty="0" smtClean="0"/>
          </a:p>
          <a:p>
            <a:r>
              <a:rPr lang="en-US" altLang="zh-CN" dirty="0" smtClean="0"/>
              <a:t>2021</a:t>
            </a:r>
            <a:r>
              <a:rPr lang="zh-CN" altLang="en-US" dirty="0" smtClean="0"/>
              <a:t>年</a:t>
            </a:r>
            <a:r>
              <a:rPr lang="en-US" altLang="zh-CN" dirty="0" smtClean="0"/>
              <a:t>1</a:t>
            </a:r>
            <a:r>
              <a:rPr lang="zh-CN" altLang="en-US" dirty="0" smtClean="0"/>
              <a:t>月</a:t>
            </a:r>
            <a:r>
              <a:rPr lang="en-US" altLang="zh-CN" dirty="0" smtClean="0"/>
              <a:t>x</a:t>
            </a:r>
            <a:r>
              <a:rPr lang="zh-CN" altLang="en-US" dirty="0" smtClean="0"/>
              <a:t>日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5"/>
          <p:cNvSpPr txBox="1"/>
          <p:nvPr/>
        </p:nvSpPr>
        <p:spPr>
          <a:xfrm>
            <a:off x="1991544" y="1572672"/>
            <a:ext cx="9289032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>
              <a:defRPr sz="2400">
                <a:solidFill>
                  <a:schemeClr val="accent3"/>
                </a:solidFill>
                <a:latin typeface="方正兰亭中黑_GBK" panose="02000000000000000000" pitchFamily="2" charset="-122"/>
                <a:ea typeface="方正兰亭中黑_GBK" panose="02000000000000000000" pitchFamily="2" charset="-122"/>
              </a:defRPr>
            </a:lvl1pPr>
          </a:lstStyle>
          <a:p>
            <a:pPr>
              <a:defRPr/>
            </a:pPr>
            <a:r>
              <a:rPr lang="zh-CN" altLang="en-US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疫情</a:t>
            </a:r>
            <a:r>
              <a:rPr lang="zh-CN" altLang="en-US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防控措施</a:t>
            </a:r>
            <a:endParaRPr lang="zh-CN" altLang="en-US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4"/>
          <p:cNvSpPr txBox="1"/>
          <p:nvPr/>
        </p:nvSpPr>
        <p:spPr>
          <a:xfrm>
            <a:off x="911424" y="1572672"/>
            <a:ext cx="940973" cy="488176"/>
          </a:xfrm>
          <a:prstGeom prst="roundRect">
            <a:avLst/>
          </a:pr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/>
          <a:p>
            <a:pPr algn="ctr">
              <a:defRPr/>
            </a:pPr>
            <a:r>
              <a:rPr lang="zh-CN" altLang="en-US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  <a:endParaRPr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文本框 5"/>
          <p:cNvSpPr txBox="1"/>
          <p:nvPr/>
        </p:nvSpPr>
        <p:spPr>
          <a:xfrm>
            <a:off x="1991544" y="2276452"/>
            <a:ext cx="9289032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封闭生产应急预案</a:t>
            </a:r>
            <a:endParaRPr lang="zh-CN" altLang="en-US" sz="2400" dirty="0"/>
          </a:p>
        </p:txBody>
      </p:sp>
      <p:sp>
        <p:nvSpPr>
          <p:cNvPr id="19" name="文本框 4"/>
          <p:cNvSpPr txBox="1"/>
          <p:nvPr/>
        </p:nvSpPr>
        <p:spPr>
          <a:xfrm>
            <a:off x="911424" y="2276452"/>
            <a:ext cx="940973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二</a:t>
            </a:r>
            <a:endParaRPr lang="zh-CN" altLang="en-US" sz="2400" dirty="0"/>
          </a:p>
        </p:txBody>
      </p:sp>
      <p:sp>
        <p:nvSpPr>
          <p:cNvPr id="20" name="文本框 5"/>
          <p:cNvSpPr txBox="1"/>
          <p:nvPr/>
        </p:nvSpPr>
        <p:spPr>
          <a:xfrm>
            <a:off x="1991544" y="2980232"/>
            <a:ext cx="9289032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建储情况</a:t>
            </a:r>
            <a:endParaRPr lang="zh-CN" altLang="en-US" sz="2400" dirty="0"/>
          </a:p>
        </p:txBody>
      </p:sp>
      <p:sp>
        <p:nvSpPr>
          <p:cNvPr id="21" name="文本框 4"/>
          <p:cNvSpPr txBox="1"/>
          <p:nvPr/>
        </p:nvSpPr>
        <p:spPr>
          <a:xfrm>
            <a:off x="911424" y="2980232"/>
            <a:ext cx="940973" cy="48817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68589" tIns="34295" rIns="68589" bIns="34295" anchor="ctr"/>
          <a:lstStyle>
            <a:defPPr>
              <a:defRPr lang="en-US"/>
            </a:defPPr>
            <a:lvl1pPr algn="ctr">
              <a:defRPr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sz="2400" dirty="0"/>
              <a:t>三</a:t>
            </a:r>
            <a:endParaRPr lang="zh-CN" altLang="en-US" sz="2400" dirty="0"/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 smtClean="0"/>
              <a:t>目录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/>
              <a:t>需包含防疫措施、物资、人员、物流等关键事项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一、疫情防控</a:t>
            </a:r>
            <a:r>
              <a:rPr lang="zh-CN" altLang="en-US" dirty="0" smtClean="0"/>
              <a:t>措施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/>
              <a:t>考虑春节假期前后“用工荒”、各属地风险等级、属地运输物流特点，做封闭生产预案，包含：</a:t>
            </a:r>
            <a:endParaRPr lang="zh-CN" altLang="en-US" dirty="0"/>
          </a:p>
          <a:p>
            <a:r>
              <a:rPr lang="zh-CN" altLang="en-US" dirty="0"/>
              <a:t>物资安排、人员安排、激励政策、物流安排等关键事项。</a:t>
            </a:r>
            <a:endParaRPr lang="zh-CN" altLang="en-US" dirty="0"/>
          </a:p>
          <a:p>
            <a:r>
              <a:rPr lang="zh-CN" altLang="en-US" dirty="0"/>
              <a:t>（请务必严肃对待，由于不重视影响解放公司生产，后期将进行严肃追责。）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二、封闭生产应急</a:t>
            </a:r>
            <a:r>
              <a:rPr lang="zh-CN" altLang="en-US" dirty="0" smtClean="0"/>
              <a:t>预案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 smtClean="0"/>
              <a:t>签字盖章证明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二、封闭生产应急</a:t>
            </a:r>
            <a:r>
              <a:rPr lang="zh-CN" altLang="en-US" dirty="0" smtClean="0"/>
              <a:t>预案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zh-CN" altLang="en-US" dirty="0"/>
              <a:t>需包含：</a:t>
            </a:r>
            <a:endParaRPr lang="zh-CN" altLang="en-US" dirty="0"/>
          </a:p>
          <a:p>
            <a:r>
              <a:rPr lang="en-US" altLang="zh-CN" dirty="0"/>
              <a:t>1</a:t>
            </a:r>
            <a:r>
              <a:rPr lang="zh-CN" altLang="en-US" dirty="0"/>
              <a:t>、在各基地或其周边建储地址，及所有产品建储情况</a:t>
            </a:r>
            <a:endParaRPr lang="zh-CN" altLang="en-US" dirty="0"/>
          </a:p>
          <a:p>
            <a:r>
              <a:rPr lang="en-US" altLang="zh-CN" dirty="0"/>
              <a:t>2</a:t>
            </a:r>
            <a:r>
              <a:rPr lang="zh-CN" altLang="en-US" dirty="0"/>
              <a:t>、独家供货产品以零件号维度排查的成品库存、散件库存、可保障至解放公司几月份生产。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zh-CN" altLang="en-US" dirty="0"/>
              <a:t>三、建储</a:t>
            </a:r>
            <a:r>
              <a:rPr lang="zh-CN" altLang="en-US" dirty="0" smtClean="0"/>
              <a:t>情况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75BDE2C-B28D-43D3-A85B-8175BF470FFE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解放PPT配色方案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003B90"/>
      </a:accent1>
      <a:accent2>
        <a:srgbClr val="A7A9AC"/>
      </a:accent2>
      <a:accent3>
        <a:srgbClr val="C0000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278</Words>
  <Application>WPS 演示</Application>
  <PresentationFormat>自定义</PresentationFormat>
  <Paragraphs>49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方正兰亭中黑_GBK</vt:lpstr>
      <vt:lpstr>黑体</vt:lpstr>
      <vt:lpstr>Calibri</vt:lpstr>
      <vt:lpstr>Arial Unicode MS</vt:lpstr>
      <vt:lpstr>等线</vt:lpstr>
      <vt:lpstr>Office 主题​​</vt:lpstr>
      <vt:lpstr>防疫保供预案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抓党建工作述职报告</dc:title>
  <dc:creator>李日升</dc:creator>
  <cp:lastModifiedBy>Arjun℡¹⁸⁰⁰⁴⁴²⁵¹²²</cp:lastModifiedBy>
  <cp:revision>156</cp:revision>
  <cp:lastPrinted>2019-03-19T07:50:00Z</cp:lastPrinted>
  <dcterms:created xsi:type="dcterms:W3CDTF">2015-12-28T03:19:00Z</dcterms:created>
  <dcterms:modified xsi:type="dcterms:W3CDTF">2021-01-25T08:32:52Z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