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56" r:id="rId3"/>
    <p:sldId id="265" r:id="rId4"/>
    <p:sldId id="266" r:id="rId5"/>
    <p:sldId id="268" r:id="rId6"/>
    <p:sldId id="269" r:id="rId7"/>
    <p:sldId id="270" r:id="rId8"/>
    <p:sldId id="273" r:id="rId9"/>
    <p:sldId id="264" r:id="rId10"/>
  </p:sldIdLst>
  <p:sldSz cx="12192000" cy="6858000"/>
  <p:notesSz cx="6735445" cy="986599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00"/>
    <a:srgbClr val="003B90"/>
    <a:srgbClr val="C00000"/>
    <a:srgbClr val="A7A9AC"/>
    <a:srgbClr val="005437"/>
    <a:srgbClr val="FF6700"/>
    <a:srgbClr val="00704A"/>
    <a:srgbClr val="F238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0" autoAdjust="0"/>
    <p:restoredTop sz="94674"/>
  </p:normalViewPr>
  <p:slideViewPr>
    <p:cSldViewPr snapToObjects="1" showGuides="1">
      <p:cViewPr>
        <p:scale>
          <a:sx n="75" d="100"/>
          <a:sy n="75" d="100"/>
        </p:scale>
        <p:origin x="-534" y="66"/>
      </p:cViewPr>
      <p:guideLst>
        <p:guide orient="horz" pos="2161"/>
        <p:guide pos="3824"/>
      </p:guideLst>
    </p:cSldViewPr>
  </p:slideViewPr>
  <p:notesTextViewPr>
    <p:cViewPr>
      <p:scale>
        <a:sx n="1" d="1"/>
        <a:sy n="1" d="1"/>
      </p:scale>
      <p:origin x="0" y="0"/>
    </p:cViewPr>
  </p:notesTextViewPr>
  <p:sorterViewPr>
    <p:cViewPr>
      <p:scale>
        <a:sx n="100" d="100"/>
        <a:sy n="100" d="100"/>
      </p:scale>
      <p:origin x="0" y="0"/>
    </p:cViewPr>
  </p:sorterViewPr>
  <p:notesViewPr>
    <p:cSldViewPr snapToObjects="1" showGuides="1">
      <p:cViewPr varScale="1">
        <p:scale>
          <a:sx n="42" d="100"/>
          <a:sy n="42" d="100"/>
        </p:scale>
        <p:origin x="-1757" y="-96"/>
      </p:cViewPr>
      <p:guideLst>
        <p:guide orient="horz" pos="3107"/>
        <p:guide pos="2113"/>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notesMaster" Target="notesMasters/notesMaster1.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19413" cy="4953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14763" y="0"/>
            <a:ext cx="2919412" cy="4953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F0259903-FC65-400A-9E76-C4C330AD3D6E}" type="datetimeFigureOut">
              <a:rPr lang="zh-CN" altLang="en-US"/>
            </a:fld>
            <a:endParaRPr lang="zh-CN" altLang="en-US"/>
          </a:p>
        </p:txBody>
      </p:sp>
      <p:sp>
        <p:nvSpPr>
          <p:cNvPr id="4" name="幻灯片图像占位符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zh-CN" altLang="en-US" noProof="0"/>
          </a:p>
        </p:txBody>
      </p:sp>
      <p:sp>
        <p:nvSpPr>
          <p:cNvPr id="6" name="页脚占位符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A67DAE94-9449-4026-AC54-378A5A1A8636}"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335" kern="1200">
        <a:solidFill>
          <a:schemeClr val="tx1"/>
        </a:solidFill>
        <a:latin typeface="+mn-lt"/>
        <a:ea typeface="+mn-ea"/>
        <a:cs typeface="+mn-cs"/>
      </a:defRPr>
    </a:lvl1pPr>
    <a:lvl2pPr marL="485775" algn="l" rtl="0" eaLnBrk="0" fontAlgn="base" hangingPunct="0">
      <a:spcBef>
        <a:spcPct val="30000"/>
      </a:spcBef>
      <a:spcAft>
        <a:spcPct val="0"/>
      </a:spcAft>
      <a:defRPr sz="1335" kern="1200">
        <a:solidFill>
          <a:schemeClr val="tx1"/>
        </a:solidFill>
        <a:latin typeface="+mn-lt"/>
        <a:ea typeface="+mn-ea"/>
        <a:cs typeface="+mn-cs"/>
      </a:defRPr>
    </a:lvl2pPr>
    <a:lvl3pPr marL="971550" algn="l" rtl="0" eaLnBrk="0" fontAlgn="base" hangingPunct="0">
      <a:spcBef>
        <a:spcPct val="30000"/>
      </a:spcBef>
      <a:spcAft>
        <a:spcPct val="0"/>
      </a:spcAft>
      <a:defRPr sz="1335" kern="1200">
        <a:solidFill>
          <a:schemeClr val="tx1"/>
        </a:solidFill>
        <a:latin typeface="+mn-lt"/>
        <a:ea typeface="+mn-ea"/>
        <a:cs typeface="+mn-cs"/>
      </a:defRPr>
    </a:lvl3pPr>
    <a:lvl4pPr marL="1457325" algn="l" rtl="0" eaLnBrk="0" fontAlgn="base" hangingPunct="0">
      <a:spcBef>
        <a:spcPct val="30000"/>
      </a:spcBef>
      <a:spcAft>
        <a:spcPct val="0"/>
      </a:spcAft>
      <a:defRPr sz="1335" kern="1200">
        <a:solidFill>
          <a:schemeClr val="tx1"/>
        </a:solidFill>
        <a:latin typeface="+mn-lt"/>
        <a:ea typeface="+mn-ea"/>
        <a:cs typeface="+mn-cs"/>
      </a:defRPr>
    </a:lvl4pPr>
    <a:lvl5pPr marL="1943100" algn="l" rtl="0" eaLnBrk="0" fontAlgn="base" hangingPunct="0">
      <a:spcBef>
        <a:spcPct val="30000"/>
      </a:spcBef>
      <a:spcAft>
        <a:spcPct val="0"/>
      </a:spcAft>
      <a:defRPr sz="1335" kern="1200">
        <a:solidFill>
          <a:schemeClr val="tx1"/>
        </a:solidFill>
        <a:latin typeface="+mn-lt"/>
        <a:ea typeface="+mn-ea"/>
        <a:cs typeface="+mn-cs"/>
      </a:defRPr>
    </a:lvl5pPr>
    <a:lvl6pPr marL="2429510" algn="l" defTabSz="971550" rtl="0" eaLnBrk="1" latinLnBrk="0" hangingPunct="1">
      <a:defRPr sz="1335" kern="1200">
        <a:solidFill>
          <a:schemeClr val="tx1"/>
        </a:solidFill>
        <a:latin typeface="+mn-lt"/>
        <a:ea typeface="+mn-ea"/>
        <a:cs typeface="+mn-cs"/>
      </a:defRPr>
    </a:lvl6pPr>
    <a:lvl7pPr marL="2915285" algn="l" defTabSz="971550" rtl="0" eaLnBrk="1" latinLnBrk="0" hangingPunct="1">
      <a:defRPr sz="1335" kern="1200">
        <a:solidFill>
          <a:schemeClr val="tx1"/>
        </a:solidFill>
        <a:latin typeface="+mn-lt"/>
        <a:ea typeface="+mn-ea"/>
        <a:cs typeface="+mn-cs"/>
      </a:defRPr>
    </a:lvl7pPr>
    <a:lvl8pPr marL="3401060" algn="l" defTabSz="971550" rtl="0" eaLnBrk="1" latinLnBrk="0" hangingPunct="1">
      <a:defRPr sz="1335" kern="1200">
        <a:solidFill>
          <a:schemeClr val="tx1"/>
        </a:solidFill>
        <a:latin typeface="+mn-lt"/>
        <a:ea typeface="+mn-ea"/>
        <a:cs typeface="+mn-cs"/>
      </a:defRPr>
    </a:lvl8pPr>
    <a:lvl9pPr marL="3886835" algn="l" defTabSz="971550" rtl="0" eaLnBrk="1" latinLnBrk="0" hangingPunct="1">
      <a:defRPr sz="1335"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020封面">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8" name="Title 1"/>
          <p:cNvSpPr>
            <a:spLocks noGrp="1"/>
          </p:cNvSpPr>
          <p:nvPr>
            <p:ph type="ctrTitle"/>
          </p:nvPr>
        </p:nvSpPr>
        <p:spPr>
          <a:xfrm>
            <a:off x="0" y="2564904"/>
            <a:ext cx="12192000" cy="1775292"/>
          </a:xfrm>
          <a:prstGeom prst="rect">
            <a:avLst/>
          </a:prstGeom>
        </p:spPr>
        <p:txBody>
          <a:bodyPr anchor="ctr" anchorCtr="0"/>
          <a:lstStyle>
            <a:lvl1pPr algn="ctr">
              <a:lnSpc>
                <a:spcPct val="100000"/>
              </a:lnSpc>
              <a:defRPr sz="5400" b="1">
                <a:solidFill>
                  <a:schemeClr val="accent1"/>
                </a:solidFill>
                <a:latin typeface="微软雅黑" panose="020B0503020204020204" pitchFamily="34" charset="-122"/>
                <a:ea typeface="微软雅黑" panose="020B0503020204020204" pitchFamily="34" charset="-122"/>
              </a:defRPr>
            </a:lvl1pPr>
          </a:lstStyle>
          <a:p>
            <a:r>
              <a:rPr lang="zh-CN" altLang="en-US" dirty="0"/>
              <a:t>单击此处编辑母版标题样式</a:t>
            </a:r>
            <a:endParaRPr lang="en-US" dirty="0"/>
          </a:p>
        </p:txBody>
      </p:sp>
      <p:sp>
        <p:nvSpPr>
          <p:cNvPr id="9" name="Subtitle 2"/>
          <p:cNvSpPr>
            <a:spLocks noGrp="1"/>
          </p:cNvSpPr>
          <p:nvPr>
            <p:ph type="subTitle" idx="1" hasCustomPrompt="1"/>
          </p:nvPr>
        </p:nvSpPr>
        <p:spPr>
          <a:xfrm>
            <a:off x="1143000" y="4476097"/>
            <a:ext cx="9921552" cy="1655762"/>
          </a:xfrm>
          <a:prstGeom prst="rect">
            <a:avLst/>
          </a:prstGeom>
        </p:spPr>
        <p:txBody>
          <a:bodyPr anchor="ctr" anchorCtr="0"/>
          <a:lstStyle>
            <a:lvl1pPr marL="0" indent="0" algn="ctr">
              <a:lnSpc>
                <a:spcPct val="100000"/>
              </a:lnSpc>
              <a:spcBef>
                <a:spcPts val="0"/>
              </a:spcBef>
              <a:buNone/>
              <a:defRPr sz="2400" b="1">
                <a:solidFill>
                  <a:schemeClr val="accent1"/>
                </a:solidFill>
                <a:latin typeface="微软雅黑" panose="020B0503020204020204" pitchFamily="34" charset="-122"/>
                <a:ea typeface="微软雅黑" panose="020B0503020204020204" pitchFamily="34" charset="-122"/>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单击以编辑母版副标题样式</a:t>
            </a:r>
            <a:endParaRPr lang="en-US" dirty="0"/>
          </a:p>
        </p:txBody>
      </p:sp>
      <p:sp>
        <p:nvSpPr>
          <p:cNvPr id="2" name="同侧圆角矩形 3"/>
          <p:cNvSpPr/>
          <p:nvPr userDrawn="1"/>
        </p:nvSpPr>
        <p:spPr>
          <a:xfrm rot="10800000">
            <a:off x="0" y="6942143"/>
            <a:ext cx="12192000" cy="614361"/>
          </a:xfrm>
          <a:prstGeom prst="round2SameRect">
            <a:avLst>
              <a:gd name="adj1" fmla="val 21050"/>
              <a:gd name="adj2" fmla="val 0"/>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886" tIns="36443" rIns="72886" bIns="36443" anchor="ctr"/>
          <a:lstStyle/>
          <a:p>
            <a:pPr algn="ctr" fontAlgn="auto">
              <a:spcBef>
                <a:spcPts val="0"/>
              </a:spcBef>
              <a:spcAft>
                <a:spcPts val="0"/>
              </a:spcAft>
              <a:defRPr/>
            </a:pPr>
            <a:endParaRPr lang="zh-CN" altLang="en-US">
              <a:solidFill>
                <a:schemeClr val="bg1"/>
              </a:solidFill>
            </a:endParaRPr>
          </a:p>
        </p:txBody>
      </p:sp>
      <p:sp>
        <p:nvSpPr>
          <p:cNvPr id="15" name="矩形 14"/>
          <p:cNvSpPr/>
          <p:nvPr userDrawn="1"/>
        </p:nvSpPr>
        <p:spPr>
          <a:xfrm>
            <a:off x="0" y="6964366"/>
            <a:ext cx="12192000" cy="5397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28695" tIns="28695" rIns="28695" bIns="28695" anchor="ctr"/>
          <a:lstStyle/>
          <a:p>
            <a:pPr algn="ctr" fontAlgn="auto">
              <a:spcBef>
                <a:spcPts val="0"/>
              </a:spcBef>
              <a:spcAft>
                <a:spcPts val="0"/>
              </a:spcAft>
              <a:defRPr/>
            </a:pPr>
            <a:r>
              <a:rPr lang="zh-CN" altLang="en-US" sz="1800" b="0" dirty="0">
                <a:solidFill>
                  <a:schemeClr val="bg1">
                    <a:lumMod val="65000"/>
                  </a:schemeClr>
                </a:solidFill>
                <a:latin typeface="微软雅黑" panose="020B0503020204020204" pitchFamily="34" charset="-122"/>
                <a:ea typeface="微软雅黑" panose="020B0503020204020204" pitchFamily="34" charset="-122"/>
              </a:rPr>
              <a:t>本模板用于制作</a:t>
            </a:r>
            <a:r>
              <a:rPr lang="en-US" altLang="zh-CN" sz="1800" b="0" dirty="0">
                <a:solidFill>
                  <a:schemeClr val="bg1">
                    <a:lumMod val="65000"/>
                  </a:schemeClr>
                </a:solidFill>
                <a:latin typeface="微软雅黑" panose="020B0503020204020204" pitchFamily="34" charset="-122"/>
                <a:ea typeface="微软雅黑" panose="020B0503020204020204" pitchFamily="34" charset="-122"/>
              </a:rPr>
              <a:t>16:9</a:t>
            </a:r>
            <a:r>
              <a:rPr lang="zh-CN" altLang="en-US" sz="1800" b="0" dirty="0">
                <a:solidFill>
                  <a:schemeClr val="bg1">
                    <a:lumMod val="65000"/>
                  </a:schemeClr>
                </a:solidFill>
                <a:latin typeface="微软雅黑" panose="020B0503020204020204" pitchFamily="34" charset="-122"/>
                <a:ea typeface="微软雅黑" panose="020B0503020204020204" pitchFamily="34" charset="-122"/>
              </a:rPr>
              <a:t>比例</a:t>
            </a:r>
            <a:r>
              <a:rPr lang="en-US" altLang="zh-CN" sz="1800" b="0" dirty="0">
                <a:solidFill>
                  <a:schemeClr val="bg1">
                    <a:lumMod val="65000"/>
                  </a:schemeClr>
                </a:solidFill>
                <a:latin typeface="微软雅黑" panose="020B0503020204020204" pitchFamily="34" charset="-122"/>
                <a:ea typeface="微软雅黑" panose="020B0503020204020204" pitchFamily="34" charset="-122"/>
              </a:rPr>
              <a:t>PPT</a:t>
            </a:r>
            <a:r>
              <a:rPr lang="zh-CN" altLang="en-US" sz="1800" b="0" dirty="0">
                <a:solidFill>
                  <a:schemeClr val="bg1">
                    <a:lumMod val="65000"/>
                  </a:schemeClr>
                </a:solidFill>
                <a:latin typeface="微软雅黑" panose="020B0503020204020204" pitchFamily="34" charset="-122"/>
                <a:ea typeface="微软雅黑" panose="020B0503020204020204" pitchFamily="34" charset="-122"/>
              </a:rPr>
              <a:t>，适用于一汽解放所属各部门、各单位           更新时间：</a:t>
            </a:r>
            <a:r>
              <a:rPr lang="en-US" altLang="zh-CN" sz="1800" b="0" dirty="0">
                <a:solidFill>
                  <a:schemeClr val="bg1">
                    <a:lumMod val="65000"/>
                  </a:schemeClr>
                </a:solidFill>
                <a:latin typeface="微软雅黑" panose="020B0503020204020204" pitchFamily="34" charset="-122"/>
                <a:ea typeface="微软雅黑" panose="020B0503020204020204" pitchFamily="34" charset="-122"/>
              </a:rPr>
              <a:t>2020</a:t>
            </a:r>
            <a:r>
              <a:rPr lang="zh-CN" altLang="en-US" sz="1800" b="0" dirty="0">
                <a:solidFill>
                  <a:schemeClr val="bg1">
                    <a:lumMod val="65000"/>
                  </a:schemeClr>
                </a:solidFill>
                <a:latin typeface="微软雅黑" panose="020B0503020204020204" pitchFamily="34" charset="-122"/>
                <a:ea typeface="微软雅黑" panose="020B0503020204020204" pitchFamily="34" charset="-122"/>
              </a:rPr>
              <a:t>年</a:t>
            </a:r>
            <a:r>
              <a:rPr lang="en-US" altLang="zh-CN" sz="1800" b="0" dirty="0">
                <a:solidFill>
                  <a:schemeClr val="bg1">
                    <a:lumMod val="65000"/>
                  </a:schemeClr>
                </a:solidFill>
                <a:latin typeface="微软雅黑" panose="020B0503020204020204" pitchFamily="34" charset="-122"/>
                <a:ea typeface="微软雅黑" panose="020B0503020204020204" pitchFamily="34" charset="-122"/>
              </a:rPr>
              <a:t>8</a:t>
            </a:r>
            <a:r>
              <a:rPr lang="zh-CN" altLang="en-US" sz="1800" b="0" dirty="0">
                <a:solidFill>
                  <a:schemeClr val="bg1">
                    <a:lumMod val="65000"/>
                  </a:schemeClr>
                </a:solidFill>
                <a:latin typeface="微软雅黑" panose="020B0503020204020204" pitchFamily="34" charset="-122"/>
                <a:ea typeface="微软雅黑" panose="020B0503020204020204" pitchFamily="34" charset="-122"/>
              </a:rPr>
              <a:t>月</a:t>
            </a:r>
            <a:endParaRPr lang="zh-CN" altLang="en-US" sz="1800" b="0" dirty="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2020内页">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8" name="文本占位符 6"/>
          <p:cNvSpPr>
            <a:spLocks noGrp="1"/>
          </p:cNvSpPr>
          <p:nvPr>
            <p:ph type="body" sz="quarter" idx="11"/>
          </p:nvPr>
        </p:nvSpPr>
        <p:spPr>
          <a:xfrm>
            <a:off x="791081" y="968214"/>
            <a:ext cx="10561503" cy="5197089"/>
          </a:xfrm>
          <a:prstGeom prst="rect">
            <a:avLst/>
          </a:prstGeom>
        </p:spPr>
        <p:txBody>
          <a:bodyPr lIns="72886" tIns="36443" rIns="72886" bIns="36443"/>
          <a:lstStyle>
            <a:lvl1pPr marL="0" indent="0">
              <a:lnSpc>
                <a:spcPct val="100000"/>
              </a:lnSpc>
              <a:spcBef>
                <a:spcPts val="600"/>
              </a:spcBef>
              <a:buNone/>
              <a:defRPr sz="2000">
                <a:solidFill>
                  <a:schemeClr val="accent1"/>
                </a:solidFill>
                <a:latin typeface="微软雅黑" panose="020B0503020204020204" pitchFamily="34" charset="-122"/>
                <a:ea typeface="微软雅黑" panose="020B0503020204020204" pitchFamily="34" charset="-122"/>
              </a:defRPr>
            </a:lvl1pPr>
          </a:lstStyle>
          <a:p>
            <a:pPr lvl="0"/>
            <a:r>
              <a:rPr lang="zh-CN" altLang="en-US" dirty="0"/>
              <a:t>单击此处编辑母版文本样式</a:t>
            </a:r>
            <a:endParaRPr lang="zh-CN" altLang="en-US" dirty="0"/>
          </a:p>
        </p:txBody>
      </p:sp>
      <p:sp>
        <p:nvSpPr>
          <p:cNvPr id="19" name="文本占位符 6"/>
          <p:cNvSpPr>
            <a:spLocks noGrp="1"/>
          </p:cNvSpPr>
          <p:nvPr>
            <p:ph type="body" sz="quarter" idx="12"/>
          </p:nvPr>
        </p:nvSpPr>
        <p:spPr>
          <a:xfrm>
            <a:off x="791081" y="260648"/>
            <a:ext cx="10561503" cy="559059"/>
          </a:xfrm>
          <a:prstGeom prst="rect">
            <a:avLst/>
          </a:prstGeom>
        </p:spPr>
        <p:txBody>
          <a:bodyPr lIns="72886" tIns="36443" rIns="72886" bIns="36443" anchor="ctr" anchorCtr="0"/>
          <a:lstStyle>
            <a:lvl1pPr marL="0" indent="0">
              <a:buNone/>
              <a:defRPr sz="2800" b="1">
                <a:solidFill>
                  <a:schemeClr val="accent1"/>
                </a:solidFill>
                <a:latin typeface="微软雅黑" panose="020B0503020204020204" pitchFamily="34" charset="-122"/>
                <a:ea typeface="微软雅黑" panose="020B0503020204020204" pitchFamily="34" charset="-122"/>
              </a:defRPr>
            </a:lvl1pPr>
          </a:lstStyle>
          <a:p>
            <a:pPr lvl="0"/>
            <a:r>
              <a:rPr lang="zh-CN" altLang="en-US" dirty="0"/>
              <a:t>单击此处编辑母版文本样式</a:t>
            </a:r>
            <a:endParaRPr lang="zh-CN" altLang="en-US" dirty="0"/>
          </a:p>
        </p:txBody>
      </p:sp>
      <p:sp>
        <p:nvSpPr>
          <p:cNvPr id="20" name="灯片编号占位符 5"/>
          <p:cNvSpPr>
            <a:spLocks noGrp="1"/>
          </p:cNvSpPr>
          <p:nvPr>
            <p:ph type="sldNum" sz="quarter" idx="13"/>
          </p:nvPr>
        </p:nvSpPr>
        <p:spPr>
          <a:xfrm>
            <a:off x="10415264" y="6356350"/>
            <a:ext cx="937320" cy="365125"/>
          </a:xfrm>
          <a:prstGeom prst="rect">
            <a:avLst/>
          </a:prstGeom>
        </p:spPr>
        <p:txBody>
          <a:bodyPr/>
          <a:lstStyle>
            <a:lvl1pPr algn="r">
              <a:defRPr sz="1200">
                <a:latin typeface="微软雅黑" panose="020B0503020204020204" pitchFamily="34" charset="-122"/>
                <a:ea typeface="微软雅黑" panose="020B0503020204020204" pitchFamily="34" charset="-122"/>
              </a:defRPr>
            </a:lvl1pPr>
          </a:lstStyle>
          <a:p>
            <a:pPr>
              <a:defRPr/>
            </a:pPr>
            <a:fld id="{875BDE2C-B28D-43D3-A85B-8175BF470FFE}" type="slidenum">
              <a:rPr lang="zh-CN" altLang="en-US" smtClean="0"/>
            </a:fld>
            <a:endParaRPr lang="zh-CN" altLang="en-US" dirty="0"/>
          </a:p>
        </p:txBody>
      </p:sp>
      <p:sp>
        <p:nvSpPr>
          <p:cNvPr id="2" name="同侧圆角矩形 3"/>
          <p:cNvSpPr/>
          <p:nvPr userDrawn="1"/>
        </p:nvSpPr>
        <p:spPr>
          <a:xfrm rot="10800000">
            <a:off x="0" y="6942143"/>
            <a:ext cx="12192000" cy="614361"/>
          </a:xfrm>
          <a:prstGeom prst="round2SameRect">
            <a:avLst>
              <a:gd name="adj1" fmla="val 21050"/>
              <a:gd name="adj2" fmla="val 0"/>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886" tIns="36443" rIns="72886" bIns="36443" anchor="ctr"/>
          <a:lstStyle/>
          <a:p>
            <a:pPr algn="ctr" fontAlgn="auto">
              <a:spcBef>
                <a:spcPts val="0"/>
              </a:spcBef>
              <a:spcAft>
                <a:spcPts val="0"/>
              </a:spcAft>
              <a:defRPr/>
            </a:pPr>
            <a:endParaRPr lang="zh-CN" altLang="en-US">
              <a:solidFill>
                <a:schemeClr val="bg1"/>
              </a:solidFill>
            </a:endParaRPr>
          </a:p>
        </p:txBody>
      </p:sp>
      <p:sp>
        <p:nvSpPr>
          <p:cNvPr id="3" name="矩形 2"/>
          <p:cNvSpPr/>
          <p:nvPr userDrawn="1"/>
        </p:nvSpPr>
        <p:spPr>
          <a:xfrm>
            <a:off x="5903384" y="7004052"/>
            <a:ext cx="1864783" cy="468311"/>
          </a:xfrm>
          <a:prstGeom prst="rect">
            <a:avLst/>
          </a:prstGeom>
          <a:solidFill>
            <a:srgbClr val="003B90"/>
          </a:solidFill>
          <a:ln>
            <a:noFill/>
          </a:ln>
        </p:spPr>
        <p:style>
          <a:lnRef idx="2">
            <a:schemeClr val="accent1">
              <a:shade val="50000"/>
            </a:schemeClr>
          </a:lnRef>
          <a:fillRef idx="1">
            <a:schemeClr val="accent1"/>
          </a:fillRef>
          <a:effectRef idx="0">
            <a:schemeClr val="accent1"/>
          </a:effectRef>
          <a:fontRef idx="minor">
            <a:schemeClr val="lt1"/>
          </a:fontRef>
        </p:style>
        <p:txBody>
          <a:bodyPr lIns="28695" tIns="28695" rIns="28695" bIns="28695" anchor="ctr"/>
          <a:lstStyle/>
          <a:p>
            <a:pPr algn="ctr" fontAlgn="auto">
              <a:lnSpc>
                <a:spcPts val="1275"/>
              </a:lnSpc>
              <a:spcBef>
                <a:spcPts val="0"/>
              </a:spcBef>
              <a:spcAft>
                <a:spcPts val="0"/>
              </a:spcAft>
              <a:defRPr/>
            </a:pPr>
            <a:r>
              <a:rPr lang="zh-CN" altLang="en-US" sz="1300" dirty="0">
                <a:latin typeface="微软雅黑" panose="020B0503020204020204" pitchFamily="34" charset="-122"/>
                <a:ea typeface="微软雅黑" panose="020B0503020204020204" pitchFamily="34" charset="-122"/>
              </a:rPr>
              <a:t>一汽蓝</a:t>
            </a:r>
            <a:endParaRPr lang="en-US" altLang="zh-CN" sz="1300" dirty="0">
              <a:latin typeface="微软雅黑" panose="020B0503020204020204" pitchFamily="34" charset="-122"/>
              <a:ea typeface="微软雅黑" panose="020B0503020204020204" pitchFamily="34" charset="-122"/>
            </a:endParaRPr>
          </a:p>
          <a:p>
            <a:pPr algn="ctr" fontAlgn="auto">
              <a:lnSpc>
                <a:spcPts val="1275"/>
              </a:lnSpc>
              <a:spcBef>
                <a:spcPts val="0"/>
              </a:spcBef>
              <a:spcAft>
                <a:spcPts val="0"/>
              </a:spcAft>
              <a:defRPr/>
            </a:pPr>
            <a:r>
              <a:rPr lang="en-US" altLang="zh-CN" sz="1100" dirty="0">
                <a:latin typeface="微软雅黑" panose="020B0503020204020204" pitchFamily="34" charset="-122"/>
                <a:ea typeface="微软雅黑" panose="020B0503020204020204" pitchFamily="34" charset="-122"/>
              </a:rPr>
              <a:t>0/59/144</a:t>
            </a:r>
            <a:endParaRPr lang="zh-CN" altLang="en-US" sz="1100" dirty="0">
              <a:latin typeface="微软雅黑" panose="020B0503020204020204" pitchFamily="34" charset="-122"/>
              <a:ea typeface="微软雅黑" panose="020B0503020204020204" pitchFamily="34" charset="-122"/>
            </a:endParaRPr>
          </a:p>
        </p:txBody>
      </p:sp>
      <p:sp>
        <p:nvSpPr>
          <p:cNvPr id="4" name="矩形 3"/>
          <p:cNvSpPr/>
          <p:nvPr userDrawn="1"/>
        </p:nvSpPr>
        <p:spPr>
          <a:xfrm>
            <a:off x="7920569" y="7004052"/>
            <a:ext cx="1864784" cy="468311"/>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lIns="28695" tIns="28695" rIns="28695" bIns="28695" anchor="ctr"/>
          <a:lstStyle/>
          <a:p>
            <a:pPr algn="ctr" fontAlgn="auto">
              <a:lnSpc>
                <a:spcPts val="1275"/>
              </a:lnSpc>
              <a:spcBef>
                <a:spcPts val="0"/>
              </a:spcBef>
              <a:spcAft>
                <a:spcPts val="0"/>
              </a:spcAft>
              <a:defRPr/>
            </a:pPr>
            <a:r>
              <a:rPr lang="zh-CN" altLang="en-US" sz="1300" dirty="0">
                <a:latin typeface="微软雅黑" panose="020B0503020204020204" pitchFamily="34" charset="-122"/>
                <a:ea typeface="微软雅黑" panose="020B0503020204020204" pitchFamily="34" charset="-122"/>
              </a:rPr>
              <a:t>一汽灰</a:t>
            </a:r>
            <a:endParaRPr lang="en-US" altLang="zh-CN" sz="1300" dirty="0">
              <a:latin typeface="微软雅黑" panose="020B0503020204020204" pitchFamily="34" charset="-122"/>
              <a:ea typeface="微软雅黑" panose="020B0503020204020204" pitchFamily="34" charset="-122"/>
            </a:endParaRPr>
          </a:p>
          <a:p>
            <a:pPr algn="ctr" fontAlgn="auto">
              <a:lnSpc>
                <a:spcPts val="1275"/>
              </a:lnSpc>
              <a:spcBef>
                <a:spcPts val="0"/>
              </a:spcBef>
              <a:spcAft>
                <a:spcPts val="0"/>
              </a:spcAft>
              <a:defRPr/>
            </a:pPr>
            <a:r>
              <a:rPr lang="en-US" altLang="zh-CN" sz="1100" dirty="0">
                <a:latin typeface="微软雅黑" panose="020B0503020204020204" pitchFamily="34" charset="-122"/>
                <a:ea typeface="微软雅黑" panose="020B0503020204020204" pitchFamily="34" charset="-122"/>
              </a:rPr>
              <a:t>167/169/172</a:t>
            </a:r>
            <a:endParaRPr lang="zh-CN" altLang="en-US" sz="1100" dirty="0">
              <a:latin typeface="微软雅黑" panose="020B0503020204020204" pitchFamily="34" charset="-122"/>
              <a:ea typeface="微软雅黑" panose="020B0503020204020204" pitchFamily="34" charset="-122"/>
            </a:endParaRPr>
          </a:p>
        </p:txBody>
      </p:sp>
      <p:sp>
        <p:nvSpPr>
          <p:cNvPr id="5" name="矩形 4"/>
          <p:cNvSpPr/>
          <p:nvPr userDrawn="1"/>
        </p:nvSpPr>
        <p:spPr>
          <a:xfrm>
            <a:off x="1991544" y="6964366"/>
            <a:ext cx="4349994" cy="5397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28695" tIns="28695" rIns="28695" bIns="28695" anchor="ctr"/>
          <a:lstStyle/>
          <a:p>
            <a:pPr fontAlgn="auto">
              <a:spcBef>
                <a:spcPts val="0"/>
              </a:spcBef>
              <a:spcAft>
                <a:spcPts val="0"/>
              </a:spcAft>
              <a:defRPr/>
            </a:pPr>
            <a:r>
              <a:rPr lang="en-US" altLang="zh-CN" b="1" dirty="0">
                <a:solidFill>
                  <a:schemeClr val="tx1"/>
                </a:solidFill>
                <a:latin typeface="微软雅黑" panose="020B0503020204020204" pitchFamily="34" charset="-122"/>
                <a:ea typeface="微软雅黑" panose="020B0503020204020204" pitchFamily="34" charset="-122"/>
              </a:rPr>
              <a:t>PPT</a:t>
            </a:r>
            <a:r>
              <a:rPr lang="zh-CN" altLang="en-US" b="1" dirty="0">
                <a:solidFill>
                  <a:schemeClr val="tx1"/>
                </a:solidFill>
                <a:latin typeface="微软雅黑" panose="020B0503020204020204" pitchFamily="34" charset="-122"/>
                <a:ea typeface="微软雅黑" panose="020B0503020204020204" pitchFamily="34" charset="-122"/>
              </a:rPr>
              <a:t>标准提示</a:t>
            </a:r>
            <a:r>
              <a:rPr lang="en-US" altLang="zh-CN" b="1" dirty="0">
                <a:solidFill>
                  <a:schemeClr val="tx1"/>
                </a:solidFill>
                <a:latin typeface="微软雅黑" panose="020B0503020204020204" pitchFamily="34" charset="-122"/>
                <a:ea typeface="微软雅黑" panose="020B0503020204020204" pitchFamily="34" charset="-122"/>
              </a:rPr>
              <a:t>——</a:t>
            </a:r>
            <a:endParaRPr lang="en-US" altLang="zh-CN" b="1" dirty="0">
              <a:solidFill>
                <a:schemeClr val="tx1"/>
              </a:solidFill>
              <a:latin typeface="微软雅黑" panose="020B0503020204020204" pitchFamily="34" charset="-122"/>
              <a:ea typeface="微软雅黑" panose="020B0503020204020204" pitchFamily="34" charset="-122"/>
            </a:endParaRPr>
          </a:p>
          <a:p>
            <a:pPr fontAlgn="auto">
              <a:spcBef>
                <a:spcPts val="0"/>
              </a:spcBef>
              <a:spcAft>
                <a:spcPts val="0"/>
              </a:spcAft>
              <a:defRPr/>
            </a:pPr>
            <a:r>
              <a:rPr lang="zh-CN" altLang="en-US" sz="1300" b="1" dirty="0">
                <a:solidFill>
                  <a:schemeClr val="tx1"/>
                </a:solidFill>
                <a:latin typeface="微软雅黑" panose="020B0503020204020204" pitchFamily="34" charset="-122"/>
                <a:ea typeface="微软雅黑" panose="020B0503020204020204" pitchFamily="34" charset="-122"/>
              </a:rPr>
              <a:t>字体：</a:t>
            </a:r>
            <a:r>
              <a:rPr lang="zh-CN" altLang="en-US" sz="1300" dirty="0">
                <a:solidFill>
                  <a:schemeClr val="tx1"/>
                </a:solidFill>
                <a:latin typeface="微软雅黑" panose="020B0503020204020204" pitchFamily="34" charset="-122"/>
                <a:ea typeface="微软雅黑" panose="020B0503020204020204" pitchFamily="34" charset="-122"/>
              </a:rPr>
              <a:t>微软雅黑     </a:t>
            </a:r>
            <a:r>
              <a:rPr lang="zh-CN" altLang="en-US" sz="1300" b="1" dirty="0">
                <a:solidFill>
                  <a:schemeClr val="tx1"/>
                </a:solidFill>
                <a:latin typeface="微软雅黑" panose="020B0503020204020204" pitchFamily="34" charset="-122"/>
                <a:ea typeface="微软雅黑" panose="020B0503020204020204" pitchFamily="34" charset="-122"/>
              </a:rPr>
              <a:t>颜色：</a:t>
            </a:r>
            <a:r>
              <a:rPr lang="zh-CN" altLang="en-US" sz="1300" dirty="0">
                <a:solidFill>
                  <a:schemeClr val="tx1"/>
                </a:solidFill>
                <a:latin typeface="微软雅黑" panose="020B0503020204020204" pitchFamily="34" charset="-122"/>
                <a:ea typeface="微软雅黑" panose="020B0503020204020204" pitchFamily="34" charset="-122"/>
              </a:rPr>
              <a:t>优先用右侧颜色</a:t>
            </a:r>
            <a:endParaRPr lang="zh-CN" altLang="en-US" sz="13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userDrawn="1"/>
        </p:nvSpPr>
        <p:spPr>
          <a:xfrm>
            <a:off x="9935635" y="7004052"/>
            <a:ext cx="1864784" cy="46831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8695" tIns="28695" rIns="28695" bIns="28695" anchor="ctr"/>
          <a:lstStyle/>
          <a:p>
            <a:pPr algn="ctr" fontAlgn="auto">
              <a:lnSpc>
                <a:spcPts val="1275"/>
              </a:lnSpc>
              <a:spcBef>
                <a:spcPts val="0"/>
              </a:spcBef>
              <a:spcAft>
                <a:spcPts val="0"/>
              </a:spcAft>
              <a:defRPr/>
            </a:pPr>
            <a:r>
              <a:rPr lang="zh-CN" altLang="en-US" sz="1300" dirty="0">
                <a:latin typeface="微软雅黑" panose="020B0503020204020204" pitchFamily="34" charset="-122"/>
                <a:ea typeface="微软雅黑" panose="020B0503020204020204" pitchFamily="34" charset="-122"/>
              </a:rPr>
              <a:t>标准红</a:t>
            </a:r>
            <a:endParaRPr lang="en-US" altLang="zh-CN" sz="1300" dirty="0">
              <a:latin typeface="微软雅黑" panose="020B0503020204020204" pitchFamily="34" charset="-122"/>
              <a:ea typeface="微软雅黑" panose="020B0503020204020204" pitchFamily="34" charset="-122"/>
            </a:endParaRPr>
          </a:p>
          <a:p>
            <a:pPr algn="ctr" fontAlgn="auto">
              <a:lnSpc>
                <a:spcPts val="1275"/>
              </a:lnSpc>
              <a:spcBef>
                <a:spcPts val="0"/>
              </a:spcBef>
              <a:spcAft>
                <a:spcPts val="0"/>
              </a:spcAft>
              <a:defRPr/>
            </a:pPr>
            <a:r>
              <a:rPr lang="en-US" altLang="zh-CN" sz="1100" dirty="0">
                <a:latin typeface="微软雅黑" panose="020B0503020204020204" pitchFamily="34" charset="-122"/>
                <a:ea typeface="微软雅黑" panose="020B0503020204020204" pitchFamily="34" charset="-122"/>
              </a:rPr>
              <a:t>192/0/0</a:t>
            </a:r>
            <a:endParaRPr lang="zh-CN" altLang="en-US" sz="1100" dirty="0">
              <a:latin typeface="微软雅黑" panose="020B0503020204020204" pitchFamily="34" charset="-122"/>
              <a:ea typeface="微软雅黑" panose="020B0503020204020204" pitchFamily="34" charset="-122"/>
            </a:endParaRPr>
          </a:p>
        </p:txBody>
      </p:sp>
      <p:sp>
        <p:nvSpPr>
          <p:cNvPr id="15" name="矩形 14"/>
          <p:cNvSpPr/>
          <p:nvPr userDrawn="1"/>
        </p:nvSpPr>
        <p:spPr>
          <a:xfrm>
            <a:off x="231650" y="6964366"/>
            <a:ext cx="1607492" cy="5397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28695" tIns="28695" rIns="28695" bIns="28695" anchor="ctr"/>
          <a:lstStyle/>
          <a:p>
            <a:pPr fontAlgn="auto">
              <a:spcBef>
                <a:spcPts val="0"/>
              </a:spcBef>
              <a:spcAft>
                <a:spcPts val="0"/>
              </a:spcAft>
              <a:defRPr/>
            </a:pPr>
            <a:r>
              <a:rPr lang="zh-CN" altLang="en-US" sz="2800" b="1" dirty="0">
                <a:solidFill>
                  <a:schemeClr val="tx1"/>
                </a:solidFill>
                <a:latin typeface="微软雅黑" panose="020B0503020204020204" pitchFamily="34" charset="-122"/>
                <a:ea typeface="微软雅黑" panose="020B0503020204020204" pitchFamily="34" charset="-122"/>
              </a:rPr>
              <a:t>正文页</a:t>
            </a:r>
            <a:endParaRPr lang="zh-CN" altLang="en-US" sz="2800" b="1"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020目录">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同侧圆角矩形 3"/>
          <p:cNvSpPr/>
          <p:nvPr userDrawn="1"/>
        </p:nvSpPr>
        <p:spPr>
          <a:xfrm rot="10800000">
            <a:off x="0" y="6942143"/>
            <a:ext cx="12192000" cy="614361"/>
          </a:xfrm>
          <a:prstGeom prst="round2SameRect">
            <a:avLst>
              <a:gd name="adj1" fmla="val 21050"/>
              <a:gd name="adj2" fmla="val 0"/>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886" tIns="36443" rIns="72886" bIns="36443" anchor="ctr"/>
          <a:lstStyle/>
          <a:p>
            <a:pPr algn="ctr" fontAlgn="auto">
              <a:spcBef>
                <a:spcPts val="0"/>
              </a:spcBef>
              <a:spcAft>
                <a:spcPts val="0"/>
              </a:spcAft>
              <a:defRPr/>
            </a:pPr>
            <a:endParaRPr lang="zh-CN" altLang="en-US">
              <a:solidFill>
                <a:schemeClr val="bg1"/>
              </a:solidFill>
            </a:endParaRPr>
          </a:p>
        </p:txBody>
      </p:sp>
      <p:sp>
        <p:nvSpPr>
          <p:cNvPr id="5" name="矩形 4"/>
          <p:cNvSpPr/>
          <p:nvPr userDrawn="1"/>
        </p:nvSpPr>
        <p:spPr>
          <a:xfrm>
            <a:off x="5903384" y="7004052"/>
            <a:ext cx="1864783" cy="468311"/>
          </a:xfrm>
          <a:prstGeom prst="rect">
            <a:avLst/>
          </a:prstGeom>
          <a:solidFill>
            <a:srgbClr val="003B90"/>
          </a:solidFill>
          <a:ln>
            <a:noFill/>
          </a:ln>
        </p:spPr>
        <p:style>
          <a:lnRef idx="2">
            <a:schemeClr val="accent1">
              <a:shade val="50000"/>
            </a:schemeClr>
          </a:lnRef>
          <a:fillRef idx="1">
            <a:schemeClr val="accent1"/>
          </a:fillRef>
          <a:effectRef idx="0">
            <a:schemeClr val="accent1"/>
          </a:effectRef>
          <a:fontRef idx="minor">
            <a:schemeClr val="lt1"/>
          </a:fontRef>
        </p:style>
        <p:txBody>
          <a:bodyPr lIns="28695" tIns="28695" rIns="28695" bIns="28695" anchor="ctr"/>
          <a:lstStyle/>
          <a:p>
            <a:pPr algn="ctr" fontAlgn="auto">
              <a:lnSpc>
                <a:spcPts val="1275"/>
              </a:lnSpc>
              <a:spcBef>
                <a:spcPts val="0"/>
              </a:spcBef>
              <a:spcAft>
                <a:spcPts val="0"/>
              </a:spcAft>
              <a:defRPr/>
            </a:pPr>
            <a:r>
              <a:rPr lang="zh-CN" altLang="en-US" sz="1300" dirty="0">
                <a:latin typeface="微软雅黑" panose="020B0503020204020204" pitchFamily="34" charset="-122"/>
                <a:ea typeface="微软雅黑" panose="020B0503020204020204" pitchFamily="34" charset="-122"/>
              </a:rPr>
              <a:t>一汽蓝</a:t>
            </a:r>
            <a:endParaRPr lang="en-US" altLang="zh-CN" sz="1300" dirty="0">
              <a:latin typeface="微软雅黑" panose="020B0503020204020204" pitchFamily="34" charset="-122"/>
              <a:ea typeface="微软雅黑" panose="020B0503020204020204" pitchFamily="34" charset="-122"/>
            </a:endParaRPr>
          </a:p>
          <a:p>
            <a:pPr algn="ctr" fontAlgn="auto">
              <a:lnSpc>
                <a:spcPts val="1275"/>
              </a:lnSpc>
              <a:spcBef>
                <a:spcPts val="0"/>
              </a:spcBef>
              <a:spcAft>
                <a:spcPts val="0"/>
              </a:spcAft>
              <a:defRPr/>
            </a:pPr>
            <a:r>
              <a:rPr lang="en-US" altLang="zh-CN" sz="1100" dirty="0">
                <a:latin typeface="微软雅黑" panose="020B0503020204020204" pitchFamily="34" charset="-122"/>
                <a:ea typeface="微软雅黑" panose="020B0503020204020204" pitchFamily="34" charset="-122"/>
              </a:rPr>
              <a:t>0/59/144</a:t>
            </a:r>
            <a:endParaRPr lang="zh-CN" altLang="en-US" sz="1100" dirty="0">
              <a:latin typeface="微软雅黑" panose="020B0503020204020204" pitchFamily="34" charset="-122"/>
              <a:ea typeface="微软雅黑" panose="020B0503020204020204" pitchFamily="34" charset="-122"/>
            </a:endParaRPr>
          </a:p>
        </p:txBody>
      </p:sp>
      <p:sp>
        <p:nvSpPr>
          <p:cNvPr id="6" name="矩形 5"/>
          <p:cNvSpPr/>
          <p:nvPr userDrawn="1"/>
        </p:nvSpPr>
        <p:spPr>
          <a:xfrm>
            <a:off x="7920569" y="7004052"/>
            <a:ext cx="1864784" cy="468311"/>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lIns="28695" tIns="28695" rIns="28695" bIns="28695" anchor="ctr"/>
          <a:lstStyle/>
          <a:p>
            <a:pPr algn="ctr" fontAlgn="auto">
              <a:lnSpc>
                <a:spcPts val="1275"/>
              </a:lnSpc>
              <a:spcBef>
                <a:spcPts val="0"/>
              </a:spcBef>
              <a:spcAft>
                <a:spcPts val="0"/>
              </a:spcAft>
              <a:defRPr/>
            </a:pPr>
            <a:r>
              <a:rPr lang="zh-CN" altLang="en-US" sz="1300" dirty="0">
                <a:latin typeface="微软雅黑" panose="020B0503020204020204" pitchFamily="34" charset="-122"/>
                <a:ea typeface="微软雅黑" panose="020B0503020204020204" pitchFamily="34" charset="-122"/>
              </a:rPr>
              <a:t>一汽灰</a:t>
            </a:r>
            <a:endParaRPr lang="en-US" altLang="zh-CN" sz="1300" dirty="0">
              <a:latin typeface="微软雅黑" panose="020B0503020204020204" pitchFamily="34" charset="-122"/>
              <a:ea typeface="微软雅黑" panose="020B0503020204020204" pitchFamily="34" charset="-122"/>
            </a:endParaRPr>
          </a:p>
          <a:p>
            <a:pPr algn="ctr" fontAlgn="auto">
              <a:lnSpc>
                <a:spcPts val="1275"/>
              </a:lnSpc>
              <a:spcBef>
                <a:spcPts val="0"/>
              </a:spcBef>
              <a:spcAft>
                <a:spcPts val="0"/>
              </a:spcAft>
              <a:defRPr/>
            </a:pPr>
            <a:r>
              <a:rPr lang="en-US" altLang="zh-CN" sz="1100" dirty="0">
                <a:latin typeface="微软雅黑" panose="020B0503020204020204" pitchFamily="34" charset="-122"/>
                <a:ea typeface="微软雅黑" panose="020B0503020204020204" pitchFamily="34" charset="-122"/>
              </a:rPr>
              <a:t>167/169/172</a:t>
            </a:r>
            <a:endParaRPr lang="zh-CN" altLang="en-US" sz="1100" dirty="0">
              <a:latin typeface="微软雅黑" panose="020B0503020204020204" pitchFamily="34" charset="-122"/>
              <a:ea typeface="微软雅黑" panose="020B0503020204020204" pitchFamily="34" charset="-122"/>
            </a:endParaRPr>
          </a:p>
        </p:txBody>
      </p:sp>
      <p:sp>
        <p:nvSpPr>
          <p:cNvPr id="8" name="矩形 7"/>
          <p:cNvSpPr/>
          <p:nvPr userDrawn="1"/>
        </p:nvSpPr>
        <p:spPr>
          <a:xfrm>
            <a:off x="1991544" y="6964366"/>
            <a:ext cx="4349994" cy="5397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28695" tIns="28695" rIns="28695" bIns="28695" anchor="ctr"/>
          <a:lstStyle/>
          <a:p>
            <a:pPr fontAlgn="auto">
              <a:spcBef>
                <a:spcPts val="0"/>
              </a:spcBef>
              <a:spcAft>
                <a:spcPts val="0"/>
              </a:spcAft>
              <a:defRPr/>
            </a:pPr>
            <a:r>
              <a:rPr lang="en-US" altLang="zh-CN" b="1" dirty="0">
                <a:solidFill>
                  <a:schemeClr val="tx1"/>
                </a:solidFill>
                <a:latin typeface="微软雅黑" panose="020B0503020204020204" pitchFamily="34" charset="-122"/>
                <a:ea typeface="微软雅黑" panose="020B0503020204020204" pitchFamily="34" charset="-122"/>
              </a:rPr>
              <a:t>PPT</a:t>
            </a:r>
            <a:r>
              <a:rPr lang="zh-CN" altLang="en-US" b="1" dirty="0">
                <a:solidFill>
                  <a:schemeClr val="tx1"/>
                </a:solidFill>
                <a:latin typeface="微软雅黑" panose="020B0503020204020204" pitchFamily="34" charset="-122"/>
                <a:ea typeface="微软雅黑" panose="020B0503020204020204" pitchFamily="34" charset="-122"/>
              </a:rPr>
              <a:t>标准提示</a:t>
            </a:r>
            <a:r>
              <a:rPr lang="en-US" altLang="zh-CN" b="1" dirty="0">
                <a:solidFill>
                  <a:schemeClr val="tx1"/>
                </a:solidFill>
                <a:latin typeface="微软雅黑" panose="020B0503020204020204" pitchFamily="34" charset="-122"/>
                <a:ea typeface="微软雅黑" panose="020B0503020204020204" pitchFamily="34" charset="-122"/>
              </a:rPr>
              <a:t>——</a:t>
            </a:r>
            <a:endParaRPr lang="en-US" altLang="zh-CN" b="1" dirty="0">
              <a:solidFill>
                <a:schemeClr val="tx1"/>
              </a:solidFill>
              <a:latin typeface="微软雅黑" panose="020B0503020204020204" pitchFamily="34" charset="-122"/>
              <a:ea typeface="微软雅黑" panose="020B0503020204020204" pitchFamily="34" charset="-122"/>
            </a:endParaRPr>
          </a:p>
          <a:p>
            <a:pPr fontAlgn="auto">
              <a:spcBef>
                <a:spcPts val="0"/>
              </a:spcBef>
              <a:spcAft>
                <a:spcPts val="0"/>
              </a:spcAft>
              <a:defRPr/>
            </a:pPr>
            <a:r>
              <a:rPr lang="zh-CN" altLang="en-US" sz="1300" b="1" dirty="0">
                <a:solidFill>
                  <a:schemeClr val="tx1"/>
                </a:solidFill>
                <a:latin typeface="微软雅黑" panose="020B0503020204020204" pitchFamily="34" charset="-122"/>
                <a:ea typeface="微软雅黑" panose="020B0503020204020204" pitchFamily="34" charset="-122"/>
              </a:rPr>
              <a:t>字体：</a:t>
            </a:r>
            <a:r>
              <a:rPr lang="zh-CN" altLang="en-US" sz="1300" dirty="0">
                <a:solidFill>
                  <a:schemeClr val="tx1"/>
                </a:solidFill>
                <a:latin typeface="微软雅黑" panose="020B0503020204020204" pitchFamily="34" charset="-122"/>
                <a:ea typeface="微软雅黑" panose="020B0503020204020204" pitchFamily="34" charset="-122"/>
              </a:rPr>
              <a:t>微软雅黑     </a:t>
            </a:r>
            <a:r>
              <a:rPr lang="zh-CN" altLang="en-US" sz="1300" b="1" dirty="0">
                <a:solidFill>
                  <a:schemeClr val="tx1"/>
                </a:solidFill>
                <a:latin typeface="微软雅黑" panose="020B0503020204020204" pitchFamily="34" charset="-122"/>
                <a:ea typeface="微软雅黑" panose="020B0503020204020204" pitchFamily="34" charset="-122"/>
              </a:rPr>
              <a:t>颜色：</a:t>
            </a:r>
            <a:r>
              <a:rPr lang="zh-CN" altLang="en-US" sz="1300" dirty="0">
                <a:solidFill>
                  <a:schemeClr val="tx1"/>
                </a:solidFill>
                <a:latin typeface="微软雅黑" panose="020B0503020204020204" pitchFamily="34" charset="-122"/>
                <a:ea typeface="微软雅黑" panose="020B0503020204020204" pitchFamily="34" charset="-122"/>
              </a:rPr>
              <a:t>优先用右侧颜色</a:t>
            </a:r>
            <a:endParaRPr lang="zh-CN" altLang="en-US" sz="1300" dirty="0">
              <a:solidFill>
                <a:schemeClr val="tx1"/>
              </a:solidFill>
              <a:latin typeface="微软雅黑" panose="020B0503020204020204" pitchFamily="34" charset="-122"/>
              <a:ea typeface="微软雅黑" panose="020B0503020204020204" pitchFamily="34" charset="-122"/>
            </a:endParaRPr>
          </a:p>
        </p:txBody>
      </p:sp>
      <p:sp>
        <p:nvSpPr>
          <p:cNvPr id="10" name="矩形 9"/>
          <p:cNvSpPr/>
          <p:nvPr userDrawn="1"/>
        </p:nvSpPr>
        <p:spPr>
          <a:xfrm>
            <a:off x="9935635" y="7004052"/>
            <a:ext cx="1864784" cy="46831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8695" tIns="28695" rIns="28695" bIns="28695" anchor="ctr"/>
          <a:lstStyle/>
          <a:p>
            <a:pPr algn="ctr" fontAlgn="auto">
              <a:lnSpc>
                <a:spcPts val="1275"/>
              </a:lnSpc>
              <a:spcBef>
                <a:spcPts val="0"/>
              </a:spcBef>
              <a:spcAft>
                <a:spcPts val="0"/>
              </a:spcAft>
              <a:defRPr/>
            </a:pPr>
            <a:r>
              <a:rPr lang="zh-CN" altLang="en-US" sz="1300" dirty="0">
                <a:latin typeface="微软雅黑" panose="020B0503020204020204" pitchFamily="34" charset="-122"/>
                <a:ea typeface="微软雅黑" panose="020B0503020204020204" pitchFamily="34" charset="-122"/>
              </a:rPr>
              <a:t>标准红</a:t>
            </a:r>
            <a:endParaRPr lang="en-US" altLang="zh-CN" sz="1300" dirty="0">
              <a:latin typeface="微软雅黑" panose="020B0503020204020204" pitchFamily="34" charset="-122"/>
              <a:ea typeface="微软雅黑" panose="020B0503020204020204" pitchFamily="34" charset="-122"/>
            </a:endParaRPr>
          </a:p>
          <a:p>
            <a:pPr algn="ctr" fontAlgn="auto">
              <a:lnSpc>
                <a:spcPts val="1275"/>
              </a:lnSpc>
              <a:spcBef>
                <a:spcPts val="0"/>
              </a:spcBef>
              <a:spcAft>
                <a:spcPts val="0"/>
              </a:spcAft>
              <a:defRPr/>
            </a:pPr>
            <a:r>
              <a:rPr lang="en-US" altLang="zh-CN" sz="1100" dirty="0">
                <a:latin typeface="微软雅黑" panose="020B0503020204020204" pitchFamily="34" charset="-122"/>
                <a:ea typeface="微软雅黑" panose="020B0503020204020204" pitchFamily="34" charset="-122"/>
              </a:rPr>
              <a:t>192/0/0</a:t>
            </a:r>
            <a:endParaRPr lang="zh-CN" altLang="en-US" sz="1100" dirty="0">
              <a:latin typeface="微软雅黑" panose="020B0503020204020204" pitchFamily="34" charset="-122"/>
              <a:ea typeface="微软雅黑" panose="020B0503020204020204" pitchFamily="34" charset="-122"/>
            </a:endParaRPr>
          </a:p>
        </p:txBody>
      </p:sp>
      <p:sp>
        <p:nvSpPr>
          <p:cNvPr id="7" name="矩形 6"/>
          <p:cNvSpPr/>
          <p:nvPr userDrawn="1"/>
        </p:nvSpPr>
        <p:spPr>
          <a:xfrm>
            <a:off x="231650" y="6964366"/>
            <a:ext cx="1607492" cy="5397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28695" tIns="28695" rIns="28695" bIns="28695" anchor="ctr"/>
          <a:lstStyle/>
          <a:p>
            <a:pPr fontAlgn="auto">
              <a:spcBef>
                <a:spcPts val="0"/>
              </a:spcBef>
              <a:spcAft>
                <a:spcPts val="0"/>
              </a:spcAft>
              <a:defRPr/>
            </a:pPr>
            <a:r>
              <a:rPr lang="zh-CN" altLang="en-US" sz="2800" b="1" dirty="0">
                <a:solidFill>
                  <a:schemeClr val="tx1"/>
                </a:solidFill>
                <a:latin typeface="微软雅黑" panose="020B0503020204020204" pitchFamily="34" charset="-122"/>
                <a:ea typeface="微软雅黑" panose="020B0503020204020204" pitchFamily="34" charset="-122"/>
              </a:rPr>
              <a:t>目录页</a:t>
            </a:r>
            <a:endParaRPr lang="zh-CN" altLang="en-US" sz="2800" b="1" dirty="0">
              <a:solidFill>
                <a:schemeClr val="tx1"/>
              </a:solidFill>
              <a:latin typeface="微软雅黑" panose="020B0503020204020204" pitchFamily="34" charset="-122"/>
              <a:ea typeface="微软雅黑" panose="020B0503020204020204" pitchFamily="34" charset="-122"/>
            </a:endParaRPr>
          </a:p>
        </p:txBody>
      </p:sp>
      <p:sp>
        <p:nvSpPr>
          <p:cNvPr id="9" name="文本占位符 6"/>
          <p:cNvSpPr>
            <a:spLocks noGrp="1"/>
          </p:cNvSpPr>
          <p:nvPr>
            <p:ph type="body" sz="quarter" idx="12"/>
          </p:nvPr>
        </p:nvSpPr>
        <p:spPr>
          <a:xfrm>
            <a:off x="791081" y="260648"/>
            <a:ext cx="10561503" cy="559059"/>
          </a:xfrm>
          <a:prstGeom prst="rect">
            <a:avLst/>
          </a:prstGeom>
        </p:spPr>
        <p:txBody>
          <a:bodyPr lIns="72886" tIns="36443" rIns="72886" bIns="36443" anchor="ctr" anchorCtr="0"/>
          <a:lstStyle>
            <a:lvl1pPr marL="0" indent="0">
              <a:buNone/>
              <a:defRPr sz="2800" b="1">
                <a:solidFill>
                  <a:schemeClr val="accent1"/>
                </a:solidFill>
                <a:latin typeface="微软雅黑" panose="020B0503020204020204" pitchFamily="34" charset="-122"/>
                <a:ea typeface="微软雅黑" panose="020B0503020204020204" pitchFamily="34" charset="-122"/>
              </a:defRPr>
            </a:lvl1pPr>
          </a:lstStyle>
          <a:p>
            <a:pPr lvl="0"/>
            <a:r>
              <a:rPr lang="zh-CN" altLang="en-US" dirty="0"/>
              <a:t>单击此处编辑母版文本样式</a:t>
            </a:r>
            <a:endParaRPr lang="zh-CN"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theme" Target="../theme/theme1.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prstGeom prst="rect">
            <a:avLst/>
          </a:prstGeom>
        </p:spPr>
        <p:txBody>
          <a:bodyPr anchor="ctr" anchorCtr="0"/>
          <a:lstStyle>
            <a:lvl1pPr algn="ctr">
              <a:lnSpc>
                <a:spcPct val="100000"/>
              </a:lnSpc>
              <a:defRPr sz="5400" b="1">
                <a:solidFill>
                  <a:schemeClr val="accent1"/>
                </a:solidFill>
                <a:latin typeface="微软雅黑" panose="020B0503020204020204" pitchFamily="34" charset="-122"/>
                <a:ea typeface="微软雅黑" panose="020B0503020204020204" pitchFamily="34" charset="-122"/>
              </a:defRPr>
            </a:lvl1pPr>
          </a:lstStyle>
          <a:p>
            <a:r>
              <a:rPr lang="zh-CN" altLang="en-US" dirty="0"/>
              <a:t>防疫保供预案</a:t>
            </a:r>
            <a:endParaRPr lang="en-US" dirty="0"/>
          </a:p>
        </p:txBody>
      </p:sp>
      <p:sp>
        <p:nvSpPr>
          <p:cNvPr id="6" name="副标题 2"/>
          <p:cNvSpPr txBox="1"/>
          <p:nvPr/>
        </p:nvSpPr>
        <p:spPr>
          <a:xfrm>
            <a:off x="2797349" y="4340167"/>
            <a:ext cx="6858000" cy="1655762"/>
          </a:xfrm>
          <a:prstGeom prst="rect">
            <a:avLst/>
          </a:prstGeom>
        </p:spPr>
        <p:txBody>
          <a:bodyPr anchor="ctr" anchorCtr="0"/>
          <a:lstStyle>
            <a:lvl1pPr marL="0" indent="0" algn="ctr" defTabSz="914400" rtl="0" eaLnBrk="1" latinLnBrk="0" hangingPunct="1">
              <a:lnSpc>
                <a:spcPct val="100000"/>
              </a:lnSpc>
              <a:spcBef>
                <a:spcPts val="0"/>
              </a:spcBef>
              <a:buFont typeface="Arial" panose="020B0604020202020204" pitchFamily="34" charset="0"/>
              <a:buNone/>
              <a:defRPr sz="2400" b="1" kern="1200">
                <a:solidFill>
                  <a:schemeClr val="accent1"/>
                </a:solidFill>
                <a:latin typeface="微软雅黑" panose="020B0503020204020204" pitchFamily="34" charset="-122"/>
                <a:ea typeface="微软雅黑" panose="020B0503020204020204" pitchFamily="34" charset="-122"/>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zh-CN" altLang="en-US" dirty="0" smtClean="0"/>
              <a:t>北京光华荣昌汽车部件有限公司</a:t>
            </a:r>
            <a:endParaRPr lang="en-US" altLang="zh-CN" dirty="0" smtClean="0"/>
          </a:p>
          <a:p>
            <a:r>
              <a:rPr lang="en-US" altLang="zh-CN" dirty="0" smtClean="0"/>
              <a:t>2021</a:t>
            </a:r>
            <a:r>
              <a:rPr lang="zh-CN" altLang="en-US" dirty="0" smtClean="0"/>
              <a:t>年</a:t>
            </a:r>
            <a:r>
              <a:rPr lang="en-US" altLang="zh-CN" dirty="0" smtClean="0"/>
              <a:t>1</a:t>
            </a:r>
            <a:r>
              <a:rPr lang="zh-CN" altLang="en-US" dirty="0" smtClean="0"/>
              <a:t>月</a:t>
            </a:r>
            <a:r>
              <a:rPr lang="en-US" altLang="zh-CN" dirty="0" smtClean="0"/>
              <a:t>27</a:t>
            </a:r>
            <a:r>
              <a:rPr lang="zh-CN" altLang="en-US" dirty="0" smtClean="0"/>
              <a:t>日</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5"/>
          <p:cNvSpPr txBox="1"/>
          <p:nvPr/>
        </p:nvSpPr>
        <p:spPr>
          <a:xfrm>
            <a:off x="1991544" y="1572672"/>
            <a:ext cx="9289032" cy="488176"/>
          </a:xfrm>
          <a:prstGeom prst="roundRect">
            <a:avLst/>
          </a:prstGeom>
          <a:solidFill>
            <a:schemeClr val="accent2">
              <a:lumMod val="20000"/>
              <a:lumOff val="80000"/>
            </a:schemeClr>
          </a:solidFill>
          <a:ln>
            <a:noFill/>
          </a:ln>
          <a:effectLst>
            <a:outerShdw blurRad="50800" dist="38100" dir="2700000" algn="tl" rotWithShape="0">
              <a:prstClr val="black">
                <a:alpha val="40000"/>
              </a:prstClr>
            </a:outerShdw>
          </a:effectLst>
        </p:spPr>
        <p:txBody>
          <a:bodyPr lIns="68589" tIns="34295" rIns="68589" bIns="34295" anchor="ctr"/>
          <a:lstStyle>
            <a:defPPr>
              <a:defRPr lang="en-US"/>
            </a:defPPr>
            <a:lvl1pPr>
              <a:defRPr sz="2400">
                <a:solidFill>
                  <a:schemeClr val="accent3"/>
                </a:solidFill>
                <a:latin typeface="方正兰亭中黑_GBK" panose="02000000000000000000" pitchFamily="2" charset="-122"/>
                <a:ea typeface="方正兰亭中黑_GBK" panose="02000000000000000000" pitchFamily="2" charset="-122"/>
              </a:defRPr>
            </a:lvl1pPr>
          </a:lstStyle>
          <a:p>
            <a:pPr>
              <a:defRPr/>
            </a:pPr>
            <a:r>
              <a:rPr lang="zh-CN" altLang="en-US" dirty="0" smtClean="0">
                <a:solidFill>
                  <a:schemeClr val="accent1"/>
                </a:solidFill>
                <a:latin typeface="微软雅黑" panose="020B0503020204020204" pitchFamily="34" charset="-122"/>
                <a:ea typeface="微软雅黑" panose="020B0503020204020204" pitchFamily="34" charset="-122"/>
              </a:rPr>
              <a:t>疫情</a:t>
            </a:r>
            <a:r>
              <a:rPr lang="zh-CN" altLang="en-US" dirty="0">
                <a:solidFill>
                  <a:schemeClr val="accent1"/>
                </a:solidFill>
                <a:latin typeface="微软雅黑" panose="020B0503020204020204" pitchFamily="34" charset="-122"/>
                <a:ea typeface="微软雅黑" panose="020B0503020204020204" pitchFamily="34" charset="-122"/>
              </a:rPr>
              <a:t>防控措施</a:t>
            </a:r>
            <a:endParaRPr lang="zh-CN" altLang="en-US" dirty="0">
              <a:solidFill>
                <a:schemeClr val="accent1"/>
              </a:solidFill>
              <a:latin typeface="微软雅黑" panose="020B0503020204020204" pitchFamily="34" charset="-122"/>
              <a:ea typeface="微软雅黑" panose="020B0503020204020204" pitchFamily="34" charset="-122"/>
            </a:endParaRPr>
          </a:p>
        </p:txBody>
      </p:sp>
      <p:sp>
        <p:nvSpPr>
          <p:cNvPr id="17" name="文本框 4"/>
          <p:cNvSpPr txBox="1"/>
          <p:nvPr/>
        </p:nvSpPr>
        <p:spPr>
          <a:xfrm>
            <a:off x="911424" y="1572672"/>
            <a:ext cx="940973" cy="488176"/>
          </a:xfrm>
          <a:prstGeom prst="roundRect">
            <a:avLst/>
          </a:prstGeom>
          <a:solidFill>
            <a:schemeClr val="accent1"/>
          </a:solidFill>
          <a:effectLst>
            <a:outerShdw blurRad="50800" dist="38100" dir="2700000" algn="tl" rotWithShape="0">
              <a:prstClr val="black">
                <a:alpha val="40000"/>
              </a:prstClr>
            </a:outerShdw>
          </a:effectLst>
        </p:spPr>
        <p:txBody>
          <a:bodyPr lIns="68589" tIns="34295" rIns="68589" bIns="34295" anchor="ctr"/>
          <a:lstStyle/>
          <a:p>
            <a:pPr algn="ctr">
              <a:defRPr/>
            </a:pPr>
            <a:r>
              <a:rPr lang="zh-CN" altLang="en-US" sz="2400" dirty="0">
                <a:solidFill>
                  <a:schemeClr val="bg1"/>
                </a:solidFill>
                <a:latin typeface="微软雅黑" panose="020B0503020204020204" pitchFamily="34" charset="-122"/>
                <a:ea typeface="微软雅黑" panose="020B0503020204020204" pitchFamily="34" charset="-122"/>
              </a:rPr>
              <a:t>一</a:t>
            </a:r>
            <a:endParaRPr lang="zh-CN" altLang="en-US" sz="2400" dirty="0">
              <a:solidFill>
                <a:schemeClr val="bg1"/>
              </a:solidFill>
              <a:latin typeface="微软雅黑" panose="020B0503020204020204" pitchFamily="34" charset="-122"/>
              <a:ea typeface="微软雅黑" panose="020B0503020204020204" pitchFamily="34" charset="-122"/>
            </a:endParaRPr>
          </a:p>
        </p:txBody>
      </p:sp>
      <p:sp>
        <p:nvSpPr>
          <p:cNvPr id="18" name="文本框 5"/>
          <p:cNvSpPr txBox="1"/>
          <p:nvPr/>
        </p:nvSpPr>
        <p:spPr>
          <a:xfrm>
            <a:off x="1991544" y="2276452"/>
            <a:ext cx="9289032" cy="488176"/>
          </a:xfrm>
          <a:prstGeom prst="roundRect">
            <a:avLst/>
          </a:prstGeom>
          <a:solidFill>
            <a:schemeClr val="accent2">
              <a:lumMod val="20000"/>
              <a:lumOff val="80000"/>
            </a:schemeClr>
          </a:solidFill>
          <a:ln>
            <a:noFill/>
          </a:ln>
          <a:effectLst>
            <a:outerShdw blurRad="50800" dist="38100" dir="2700000" algn="tl" rotWithShape="0">
              <a:prstClr val="black">
                <a:alpha val="40000"/>
              </a:prstClr>
            </a:outerShdw>
          </a:effectLst>
        </p:spPr>
        <p:txBody>
          <a:bodyPr lIns="68589" tIns="34295" rIns="68589" bIns="34295" anchor="ctr"/>
          <a:lstStyle>
            <a:defPPr>
              <a:defRPr lang="en-US"/>
            </a:defPPr>
            <a:lvl1pPr>
              <a:defRPr>
                <a:solidFill>
                  <a:schemeClr val="accent2"/>
                </a:solidFill>
                <a:latin typeface="微软雅黑" panose="020B0503020204020204" pitchFamily="34" charset="-122"/>
                <a:ea typeface="微软雅黑" panose="020B0503020204020204" pitchFamily="34" charset="-122"/>
              </a:defRPr>
            </a:lvl1pPr>
          </a:lstStyle>
          <a:p>
            <a:r>
              <a:rPr lang="zh-CN" altLang="en-US" sz="2400" dirty="0"/>
              <a:t>封闭生产应急预案</a:t>
            </a:r>
            <a:endParaRPr lang="zh-CN" altLang="en-US" sz="2400" dirty="0"/>
          </a:p>
        </p:txBody>
      </p:sp>
      <p:sp>
        <p:nvSpPr>
          <p:cNvPr id="19" name="文本框 4"/>
          <p:cNvSpPr txBox="1"/>
          <p:nvPr/>
        </p:nvSpPr>
        <p:spPr>
          <a:xfrm>
            <a:off x="911424" y="2276452"/>
            <a:ext cx="940973" cy="488176"/>
          </a:xfrm>
          <a:prstGeom prst="roundRect">
            <a:avLst/>
          </a:prstGeom>
          <a:solidFill>
            <a:schemeClr val="accent2">
              <a:lumMod val="20000"/>
              <a:lumOff val="80000"/>
            </a:schemeClr>
          </a:solidFill>
          <a:effectLst>
            <a:outerShdw blurRad="50800" dist="38100" dir="2700000" algn="tl" rotWithShape="0">
              <a:prstClr val="black">
                <a:alpha val="40000"/>
              </a:prstClr>
            </a:outerShdw>
          </a:effectLst>
        </p:spPr>
        <p:txBody>
          <a:bodyPr lIns="68589" tIns="34295" rIns="68589" bIns="34295" anchor="ctr"/>
          <a:lstStyle>
            <a:defPPr>
              <a:defRPr lang="en-US"/>
            </a:defPPr>
            <a:lvl1pPr algn="ctr">
              <a:defRPr>
                <a:solidFill>
                  <a:schemeClr val="accent2"/>
                </a:solidFill>
                <a:latin typeface="微软雅黑" panose="020B0503020204020204" pitchFamily="34" charset="-122"/>
                <a:ea typeface="微软雅黑" panose="020B0503020204020204" pitchFamily="34" charset="-122"/>
              </a:defRPr>
            </a:lvl1pPr>
          </a:lstStyle>
          <a:p>
            <a:r>
              <a:rPr lang="zh-CN" altLang="en-US" sz="2400" dirty="0"/>
              <a:t>二</a:t>
            </a:r>
            <a:endParaRPr lang="zh-CN" altLang="en-US" sz="2400" dirty="0"/>
          </a:p>
        </p:txBody>
      </p:sp>
      <p:sp>
        <p:nvSpPr>
          <p:cNvPr id="20" name="文本框 5"/>
          <p:cNvSpPr txBox="1"/>
          <p:nvPr/>
        </p:nvSpPr>
        <p:spPr>
          <a:xfrm>
            <a:off x="1991544" y="2980232"/>
            <a:ext cx="9289032" cy="488176"/>
          </a:xfrm>
          <a:prstGeom prst="roundRect">
            <a:avLst/>
          </a:prstGeom>
          <a:solidFill>
            <a:schemeClr val="accent2">
              <a:lumMod val="20000"/>
              <a:lumOff val="80000"/>
            </a:schemeClr>
          </a:solidFill>
          <a:ln>
            <a:noFill/>
          </a:ln>
          <a:effectLst>
            <a:outerShdw blurRad="50800" dist="38100" dir="2700000" algn="tl" rotWithShape="0">
              <a:prstClr val="black">
                <a:alpha val="40000"/>
              </a:prstClr>
            </a:outerShdw>
          </a:effectLst>
        </p:spPr>
        <p:txBody>
          <a:bodyPr lIns="68589" tIns="34295" rIns="68589" bIns="34295" anchor="ctr"/>
          <a:lstStyle>
            <a:defPPr>
              <a:defRPr lang="en-US"/>
            </a:defPPr>
            <a:lvl1pPr>
              <a:defRPr>
                <a:solidFill>
                  <a:schemeClr val="accent2"/>
                </a:solidFill>
                <a:latin typeface="微软雅黑" panose="020B0503020204020204" pitchFamily="34" charset="-122"/>
                <a:ea typeface="微软雅黑" panose="020B0503020204020204" pitchFamily="34" charset="-122"/>
              </a:defRPr>
            </a:lvl1pPr>
          </a:lstStyle>
          <a:p>
            <a:r>
              <a:rPr lang="zh-CN" altLang="en-US" sz="2400" dirty="0"/>
              <a:t>建储情况</a:t>
            </a:r>
            <a:endParaRPr lang="zh-CN" altLang="en-US" sz="2400" dirty="0"/>
          </a:p>
        </p:txBody>
      </p:sp>
      <p:sp>
        <p:nvSpPr>
          <p:cNvPr id="21" name="文本框 4"/>
          <p:cNvSpPr txBox="1"/>
          <p:nvPr/>
        </p:nvSpPr>
        <p:spPr>
          <a:xfrm>
            <a:off x="911424" y="2980232"/>
            <a:ext cx="940973" cy="488176"/>
          </a:xfrm>
          <a:prstGeom prst="roundRect">
            <a:avLst/>
          </a:prstGeom>
          <a:solidFill>
            <a:schemeClr val="accent2">
              <a:lumMod val="20000"/>
              <a:lumOff val="80000"/>
            </a:schemeClr>
          </a:solidFill>
          <a:effectLst>
            <a:outerShdw blurRad="50800" dist="38100" dir="2700000" algn="tl" rotWithShape="0">
              <a:prstClr val="black">
                <a:alpha val="40000"/>
              </a:prstClr>
            </a:outerShdw>
          </a:effectLst>
        </p:spPr>
        <p:txBody>
          <a:bodyPr lIns="68589" tIns="34295" rIns="68589" bIns="34295" anchor="ctr"/>
          <a:lstStyle>
            <a:defPPr>
              <a:defRPr lang="en-US"/>
            </a:defPPr>
            <a:lvl1pPr algn="ctr">
              <a:defRPr>
                <a:solidFill>
                  <a:schemeClr val="accent2"/>
                </a:solidFill>
                <a:latin typeface="微软雅黑" panose="020B0503020204020204" pitchFamily="34" charset="-122"/>
                <a:ea typeface="微软雅黑" panose="020B0503020204020204" pitchFamily="34" charset="-122"/>
              </a:defRPr>
            </a:lvl1pPr>
          </a:lstStyle>
          <a:p>
            <a:r>
              <a:rPr lang="zh-CN" altLang="en-US" sz="2400" dirty="0"/>
              <a:t>三</a:t>
            </a:r>
            <a:endParaRPr lang="zh-CN" altLang="en-US" sz="2400" dirty="0"/>
          </a:p>
        </p:txBody>
      </p:sp>
      <p:sp>
        <p:nvSpPr>
          <p:cNvPr id="2" name="文本占位符 1"/>
          <p:cNvSpPr>
            <a:spLocks noGrp="1"/>
          </p:cNvSpPr>
          <p:nvPr>
            <p:ph type="body" sz="quarter" idx="12"/>
          </p:nvPr>
        </p:nvSpPr>
        <p:spPr/>
        <p:txBody>
          <a:bodyPr/>
          <a:lstStyle/>
          <a:p>
            <a:r>
              <a:rPr lang="zh-CN" altLang="en-US" dirty="0" smtClean="0"/>
              <a:t>目录</a:t>
            </a:r>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a:xfrm>
            <a:off x="791081" y="989169"/>
            <a:ext cx="10561503" cy="5197089"/>
          </a:xfrm>
        </p:spPr>
        <p:txBody>
          <a:bodyPr/>
          <a:lstStyle/>
          <a:p>
            <a:r>
              <a:rPr lang="zh-CN" altLang="en-US" dirty="0"/>
              <a:t>需包含防疫措施、物资、人员、物流等关键事项</a:t>
            </a:r>
            <a:r>
              <a:rPr lang="zh-CN" altLang="en-US" dirty="0" smtClean="0"/>
              <a:t>。</a:t>
            </a:r>
            <a:endParaRPr lang="zh-CN" altLang="en-US" dirty="0" smtClean="0"/>
          </a:p>
          <a:p>
            <a:r>
              <a:rPr lang="zh-CN" altLang="en-US" dirty="0"/>
              <a:t> </a:t>
            </a:r>
            <a:r>
              <a:rPr lang="zh-CN" altLang="en-US" dirty="0" smtClean="0"/>
              <a:t>一</a:t>
            </a:r>
            <a:r>
              <a:rPr lang="en-US" altLang="zh-CN" dirty="0" smtClean="0"/>
              <a:t>.</a:t>
            </a:r>
            <a:r>
              <a:rPr lang="zh-CN" altLang="en-US" dirty="0" smtClean="0"/>
              <a:t>防疫措施</a:t>
            </a:r>
            <a:endParaRPr lang="en-US" altLang="zh-CN" dirty="0" smtClean="0"/>
          </a:p>
          <a:p>
            <a:r>
              <a:rPr lang="en-US" altLang="zh-CN" dirty="0" smtClean="0"/>
              <a:t>1</a:t>
            </a:r>
            <a:r>
              <a:rPr lang="zh-CN" altLang="zh-CN" dirty="0" smtClean="0"/>
              <a:t>、</a:t>
            </a:r>
            <a:r>
              <a:rPr lang="zh-CN" altLang="zh-CN" dirty="0" smtClean="0"/>
              <a:t>取消各个部门十人及其以上人员的工作聚集（包括早会在内的各种会议）。</a:t>
            </a:r>
            <a:endParaRPr lang="zh-CN" altLang="zh-CN" dirty="0" smtClean="0"/>
          </a:p>
          <a:p>
            <a:r>
              <a:rPr lang="en-US" altLang="zh-CN" dirty="0" smtClean="0"/>
              <a:t>2</a:t>
            </a:r>
            <a:r>
              <a:rPr lang="zh-CN" altLang="zh-CN" dirty="0" smtClean="0"/>
              <a:t>、</a:t>
            </a:r>
            <a:r>
              <a:rPr lang="zh-CN" altLang="zh-CN" dirty="0" smtClean="0"/>
              <a:t>两人及其以上场合，必须佩戴口罩。严格控制以握手方式彼此问候。</a:t>
            </a:r>
            <a:endParaRPr lang="zh-CN" altLang="zh-CN" dirty="0" smtClean="0"/>
          </a:p>
          <a:p>
            <a:r>
              <a:rPr lang="en-US" altLang="zh-CN" dirty="0" smtClean="0"/>
              <a:t>3</a:t>
            </a:r>
            <a:r>
              <a:rPr lang="zh-CN" altLang="zh-CN" dirty="0" smtClean="0"/>
              <a:t>、</a:t>
            </a:r>
            <a:r>
              <a:rPr lang="zh-CN" altLang="zh-CN" dirty="0" smtClean="0"/>
              <a:t>取消中午食堂集体就餐，采取</a:t>
            </a:r>
            <a:r>
              <a:rPr lang="en-US" altLang="zh-CN" dirty="0" smtClean="0"/>
              <a:t>“</a:t>
            </a:r>
            <a:r>
              <a:rPr lang="zh-CN" altLang="zh-CN" dirty="0" smtClean="0"/>
              <a:t>非聚集</a:t>
            </a:r>
            <a:r>
              <a:rPr lang="en-US" altLang="zh-CN" dirty="0" smtClean="0"/>
              <a:t>”</a:t>
            </a:r>
            <a:r>
              <a:rPr lang="zh-CN" altLang="zh-CN" dirty="0" smtClean="0"/>
              <a:t>方式，分散就餐。</a:t>
            </a:r>
            <a:endParaRPr lang="zh-CN" altLang="zh-CN" dirty="0" smtClean="0"/>
          </a:p>
          <a:p>
            <a:r>
              <a:rPr lang="en-US" altLang="zh-CN" dirty="0" smtClean="0"/>
              <a:t>4</a:t>
            </a:r>
            <a:r>
              <a:rPr lang="zh-CN" altLang="zh-CN" dirty="0" smtClean="0"/>
              <a:t>、</a:t>
            </a:r>
            <a:r>
              <a:rPr lang="zh-CN" altLang="zh-CN" dirty="0" smtClean="0"/>
              <a:t>卫生间配备洗手药皂、消毒液，要求勤洗手并及时消毒</a:t>
            </a:r>
            <a:r>
              <a:rPr lang="zh-CN" altLang="zh-CN" dirty="0" smtClean="0"/>
              <a:t>。</a:t>
            </a:r>
            <a:endParaRPr lang="zh-CN" altLang="zh-CN" dirty="0" smtClean="0"/>
          </a:p>
          <a:p>
            <a:r>
              <a:rPr lang="en-US" altLang="zh-CN" dirty="0" smtClean="0"/>
              <a:t>5</a:t>
            </a:r>
            <a:r>
              <a:rPr lang="zh-CN" altLang="zh-CN" dirty="0" smtClean="0"/>
              <a:t>、</a:t>
            </a:r>
            <a:r>
              <a:rPr lang="zh-CN" altLang="zh-CN" dirty="0" smtClean="0"/>
              <a:t>总装车间入口处，配备快速测温仪，所有进入公司人员，必须测温和佩戴口罩。超出规定体温温度，立即汇报综合管理科，采取物理隔离措施。管理部门和生产部门分开进行体温测量</a:t>
            </a:r>
            <a:r>
              <a:rPr lang="zh-CN" altLang="zh-CN" dirty="0" smtClean="0"/>
              <a:t>。</a:t>
            </a:r>
            <a:endParaRPr lang="en-US" altLang="zh-CN" dirty="0" smtClean="0"/>
          </a:p>
          <a:p>
            <a:r>
              <a:rPr lang="en-US" altLang="zh-CN" dirty="0" smtClean="0"/>
              <a:t>6</a:t>
            </a:r>
            <a:r>
              <a:rPr lang="zh-CN" altLang="zh-CN" dirty="0" smtClean="0"/>
              <a:t>、</a:t>
            </a:r>
            <a:r>
              <a:rPr lang="zh-CN" altLang="zh-CN" dirty="0" smtClean="0"/>
              <a:t>公司各个区域，坚持每天早上八点半以前，完成无缝隙，全覆盖的消毒喷洒。地面每天喷洒两次；卫生间</a:t>
            </a:r>
            <a:r>
              <a:rPr lang="en-US" altLang="zh-CN" dirty="0" smtClean="0"/>
              <a:t>4</a:t>
            </a:r>
            <a:r>
              <a:rPr lang="zh-CN" altLang="zh-CN" dirty="0" smtClean="0"/>
              <a:t>小时喷洒一次</a:t>
            </a:r>
            <a:r>
              <a:rPr lang="zh-CN" altLang="zh-CN" dirty="0" smtClean="0"/>
              <a:t>。</a:t>
            </a:r>
            <a:endParaRPr lang="en-US" altLang="zh-CN" dirty="0" smtClean="0"/>
          </a:p>
          <a:p>
            <a:r>
              <a:rPr lang="en-US" altLang="zh-CN" dirty="0" smtClean="0"/>
              <a:t>7</a:t>
            </a:r>
            <a:r>
              <a:rPr lang="zh-CN" altLang="zh-CN" dirty="0" smtClean="0"/>
              <a:t>、</a:t>
            </a:r>
            <a:r>
              <a:rPr lang="zh-CN" altLang="zh-CN" dirty="0" smtClean="0"/>
              <a:t>出差安排，必须提前报备综合管理科，公司领导得到合适的预防预案的前提下，才能予以批准执行。严禁任何方式，任何形式的前往，途径湖北出差。</a:t>
            </a:r>
            <a:endParaRPr lang="zh-CN" altLang="zh-CN" dirty="0" smtClean="0"/>
          </a:p>
          <a:p>
            <a:r>
              <a:rPr lang="en-US" altLang="zh-CN" dirty="0" smtClean="0"/>
              <a:t>8</a:t>
            </a:r>
            <a:r>
              <a:rPr lang="zh-CN" altLang="zh-CN" dirty="0" smtClean="0"/>
              <a:t>、</a:t>
            </a:r>
            <a:r>
              <a:rPr lang="zh-CN" altLang="zh-CN" dirty="0" smtClean="0"/>
              <a:t>尽量通过电话，邮件，微信等方式对外保持必要联系，尽可能的减少出差几率</a:t>
            </a:r>
            <a:r>
              <a:rPr lang="zh-CN" altLang="zh-CN" dirty="0" smtClean="0"/>
              <a:t>。</a:t>
            </a:r>
            <a:endParaRPr lang="zh-CN" altLang="zh-CN" dirty="0" smtClean="0"/>
          </a:p>
          <a:p>
            <a:endParaRPr lang="zh-CN" altLang="zh-CN" dirty="0" smtClean="0"/>
          </a:p>
          <a:p>
            <a:endParaRPr lang="en-US" altLang="zh-CN" dirty="0"/>
          </a:p>
        </p:txBody>
      </p:sp>
      <p:sp>
        <p:nvSpPr>
          <p:cNvPr id="3" name="文本占位符 2"/>
          <p:cNvSpPr>
            <a:spLocks noGrp="1"/>
          </p:cNvSpPr>
          <p:nvPr>
            <p:ph type="body" sz="quarter" idx="12"/>
          </p:nvPr>
        </p:nvSpPr>
        <p:spPr/>
        <p:txBody>
          <a:bodyPr/>
          <a:lstStyle/>
          <a:p>
            <a:r>
              <a:rPr lang="zh-CN" altLang="en-US" dirty="0"/>
              <a:t>一、疫情防控</a:t>
            </a:r>
            <a:r>
              <a:rPr lang="zh-CN" altLang="en-US" dirty="0" smtClean="0"/>
              <a:t>措施</a:t>
            </a:r>
            <a:endParaRPr lang="zh-CN" altLang="en-US" dirty="0"/>
          </a:p>
        </p:txBody>
      </p:sp>
      <p:sp>
        <p:nvSpPr>
          <p:cNvPr id="4" name="灯片编号占位符 3"/>
          <p:cNvSpPr>
            <a:spLocks noGrp="1"/>
          </p:cNvSpPr>
          <p:nvPr>
            <p:ph type="sldNum" sz="quarter" idx="13"/>
          </p:nvPr>
        </p:nvSpPr>
        <p:spPr>
          <a:prstGeom prst="rect">
            <a:avLst/>
          </a:prstGeom>
        </p:spPr>
        <p:txBody>
          <a:bodyPr/>
          <a:lstStyle/>
          <a:p>
            <a:pPr>
              <a:defRPr/>
            </a:pPr>
            <a:fld id="{875BDE2C-B28D-43D3-A85B-8175BF470FFE}" type="slidenum">
              <a:rPr lang="zh-CN" altLang="en-US" smtClean="0"/>
            </a:fld>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r>
              <a:rPr lang="en-US" altLang="zh-CN" dirty="0" smtClean="0"/>
              <a:t>9</a:t>
            </a:r>
            <a:r>
              <a:rPr lang="zh-CN" altLang="zh-CN" dirty="0" smtClean="0"/>
              <a:t>、</a:t>
            </a:r>
            <a:r>
              <a:rPr lang="zh-CN" altLang="zh-CN" dirty="0" smtClean="0"/>
              <a:t>尽量通过微信视频会议，微信语音会议，电视投影视频会议等方式，召开内外部各种会议，解决工作问题。避免或者尽量避免面对面的工作会议聚集。信息化小组研究，开通公司既有网络视频会议功能。</a:t>
            </a:r>
            <a:endParaRPr lang="zh-CN" altLang="zh-CN" dirty="0" smtClean="0"/>
          </a:p>
          <a:p>
            <a:r>
              <a:rPr lang="en-US" altLang="zh-CN" dirty="0" smtClean="0"/>
              <a:t>10</a:t>
            </a:r>
            <a:r>
              <a:rPr lang="zh-CN" altLang="zh-CN" dirty="0" smtClean="0"/>
              <a:t>、</a:t>
            </a:r>
            <a:r>
              <a:rPr lang="zh-CN" altLang="zh-CN" dirty="0" smtClean="0"/>
              <a:t>公司车辆，坚持每天集中消毒喷洒处理。尤其是通勤车辆必须严格保证消毒喷洒处理到位。</a:t>
            </a:r>
            <a:endParaRPr lang="zh-CN" altLang="zh-CN" dirty="0" smtClean="0"/>
          </a:p>
          <a:p>
            <a:r>
              <a:rPr lang="en-US" altLang="zh-CN" dirty="0" smtClean="0"/>
              <a:t>11</a:t>
            </a:r>
            <a:r>
              <a:rPr lang="zh-CN" altLang="zh-CN" dirty="0" smtClean="0"/>
              <a:t>、</a:t>
            </a:r>
            <a:r>
              <a:rPr lang="zh-CN" altLang="zh-CN" dirty="0" smtClean="0"/>
              <a:t>保证公司通勤车辆运行，尽量减少员工通过公共交通方式来往的概率，控制公共安全风险。</a:t>
            </a:r>
            <a:endParaRPr lang="zh-CN" altLang="zh-CN" dirty="0" smtClean="0"/>
          </a:p>
          <a:p>
            <a:r>
              <a:rPr lang="en-US" altLang="zh-CN" dirty="0" smtClean="0"/>
              <a:t>12</a:t>
            </a:r>
            <a:r>
              <a:rPr lang="zh-CN" altLang="zh-CN" dirty="0" smtClean="0"/>
              <a:t>、</a:t>
            </a:r>
            <a:r>
              <a:rPr lang="zh-CN" altLang="zh-CN" dirty="0" smtClean="0"/>
              <a:t>公司内设立口罩集中处置箱，严格管控。严禁随意乱扔废旧口罩</a:t>
            </a:r>
            <a:r>
              <a:rPr lang="zh-CN" altLang="zh-CN" dirty="0" smtClean="0"/>
              <a:t>。</a:t>
            </a:r>
            <a:endParaRPr lang="en-US" altLang="zh-CN" dirty="0" smtClean="0"/>
          </a:p>
          <a:p>
            <a:endParaRPr lang="en-US" altLang="zh-CN" dirty="0" smtClean="0"/>
          </a:p>
          <a:p>
            <a:endParaRPr lang="zh-CN" altLang="en-US" dirty="0"/>
          </a:p>
        </p:txBody>
      </p:sp>
      <p:sp>
        <p:nvSpPr>
          <p:cNvPr id="3" name="文本占位符 2"/>
          <p:cNvSpPr>
            <a:spLocks noGrp="1"/>
          </p:cNvSpPr>
          <p:nvPr>
            <p:ph type="body" sz="quarter" idx="12"/>
          </p:nvPr>
        </p:nvSpPr>
        <p:spPr/>
        <p:txBody>
          <a:bodyPr/>
          <a:lstStyle/>
          <a:p>
            <a:r>
              <a:rPr lang="zh-CN" altLang="en-US" dirty="0" smtClean="0"/>
              <a:t>一、疫情防控</a:t>
            </a:r>
            <a:r>
              <a:rPr lang="zh-CN" altLang="en-US" dirty="0" smtClean="0"/>
              <a:t>措施</a:t>
            </a:r>
            <a:endParaRPr lang="zh-CN" altLang="en-US" dirty="0" smtClean="0"/>
          </a:p>
        </p:txBody>
      </p:sp>
      <p:sp>
        <p:nvSpPr>
          <p:cNvPr id="4" name="灯片编号占位符 3"/>
          <p:cNvSpPr>
            <a:spLocks noGrp="1"/>
          </p:cNvSpPr>
          <p:nvPr>
            <p:ph type="sldNum" sz="quarter" idx="13"/>
          </p:nvPr>
        </p:nvSpPr>
        <p:spPr/>
        <p:txBody>
          <a:bodyPr/>
          <a:lstStyle/>
          <a:p>
            <a:pPr>
              <a:defRPr/>
            </a:pPr>
            <a:fld id="{875BDE2C-B28D-43D3-A85B-8175BF470FFE}" type="slidenum">
              <a:rPr lang="zh-CN" altLang="en-US" smtClean="0"/>
            </a:fld>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r>
              <a:rPr lang="zh-CN" altLang="en-US" dirty="0" smtClean="0"/>
              <a:t>二、防疫物资</a:t>
            </a:r>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r>
              <a:rPr lang="zh-CN" altLang="en-US" dirty="0" smtClean="0"/>
              <a:t>三、物流</a:t>
            </a:r>
            <a:endParaRPr lang="en-US" altLang="zh-CN" dirty="0" smtClean="0"/>
          </a:p>
          <a:p>
            <a:r>
              <a:rPr lang="zh-CN" altLang="en-US" dirty="0" smtClean="0"/>
              <a:t>外来送货车辆喷洒药水消毒处理</a:t>
            </a:r>
            <a:r>
              <a:rPr lang="zh-CN" altLang="en-US" dirty="0" smtClean="0"/>
              <a:t>，查看司机健康码（外省车辆查看核酸证明）测体温登记进厂；</a:t>
            </a:r>
            <a:endParaRPr lang="en-US" altLang="zh-CN" dirty="0" smtClean="0"/>
          </a:p>
          <a:p>
            <a:endParaRPr lang="zh-CN" altLang="en-US" dirty="0"/>
          </a:p>
        </p:txBody>
      </p:sp>
      <p:sp>
        <p:nvSpPr>
          <p:cNvPr id="3" name="文本占位符 2"/>
          <p:cNvSpPr>
            <a:spLocks noGrp="1"/>
          </p:cNvSpPr>
          <p:nvPr>
            <p:ph type="body" sz="quarter" idx="12"/>
          </p:nvPr>
        </p:nvSpPr>
        <p:spPr/>
        <p:txBody>
          <a:bodyPr/>
          <a:lstStyle/>
          <a:p>
            <a:r>
              <a:rPr lang="zh-CN" altLang="en-US" dirty="0" smtClean="0"/>
              <a:t>一、疫情防控</a:t>
            </a:r>
            <a:r>
              <a:rPr lang="zh-CN" altLang="en-US" dirty="0" smtClean="0"/>
              <a:t>措施</a:t>
            </a:r>
            <a:endParaRPr lang="zh-CN" altLang="en-US" dirty="0" smtClean="0"/>
          </a:p>
        </p:txBody>
      </p:sp>
      <p:sp>
        <p:nvSpPr>
          <p:cNvPr id="4" name="灯片编号占位符 3"/>
          <p:cNvSpPr>
            <a:spLocks noGrp="1"/>
          </p:cNvSpPr>
          <p:nvPr>
            <p:ph type="sldNum" sz="quarter" idx="13"/>
          </p:nvPr>
        </p:nvSpPr>
        <p:spPr/>
        <p:txBody>
          <a:bodyPr/>
          <a:lstStyle/>
          <a:p>
            <a:pPr>
              <a:defRPr/>
            </a:pPr>
            <a:fld id="{875BDE2C-B28D-43D3-A85B-8175BF470FFE}" type="slidenum">
              <a:rPr lang="zh-CN" altLang="en-US" smtClean="0"/>
            </a:fld>
            <a:endParaRPr lang="zh-CN" altLang="en-US" dirty="0"/>
          </a:p>
        </p:txBody>
      </p:sp>
      <p:graphicFrame>
        <p:nvGraphicFramePr>
          <p:cNvPr id="5" name="表格 4"/>
          <p:cNvGraphicFramePr>
            <a:graphicFrameLocks noGrp="1"/>
          </p:cNvGraphicFramePr>
          <p:nvPr/>
        </p:nvGraphicFramePr>
        <p:xfrm>
          <a:off x="791079" y="1484784"/>
          <a:ext cx="10561504" cy="2880318"/>
        </p:xfrm>
        <a:graphic>
          <a:graphicData uri="http://schemas.openxmlformats.org/drawingml/2006/table">
            <a:tbl>
              <a:tblPr firstRow="1" bandRow="1">
                <a:tableStyleId>{5C22544A-7EE6-4342-B048-85BDC9FD1C3A}</a:tableStyleId>
              </a:tblPr>
              <a:tblGrid>
                <a:gridCol w="1004997"/>
                <a:gridCol w="2352371"/>
                <a:gridCol w="3160999"/>
                <a:gridCol w="4043137"/>
              </a:tblGrid>
              <a:tr h="411474">
                <a:tc>
                  <a:txBody>
                    <a:bodyPr/>
                    <a:lstStyle/>
                    <a:p>
                      <a:pPr algn="ctr">
                        <a:spcAft>
                          <a:spcPts val="0"/>
                        </a:spcAft>
                      </a:pPr>
                      <a:r>
                        <a:rPr lang="zh-CN" sz="1400" kern="0" dirty="0">
                          <a:solidFill>
                            <a:schemeClr val="bg1"/>
                          </a:solidFill>
                          <a:latin typeface="Times New Roman" panose="02020603050405020304"/>
                          <a:ea typeface="等线" panose="02010600030101010101" charset="-122"/>
                          <a:cs typeface="宋体" panose="02010600030101010101" pitchFamily="2" charset="-122"/>
                        </a:rPr>
                        <a:t>序号</a:t>
                      </a:r>
                      <a:endParaRPr lang="zh-CN" sz="2000" kern="100" dirty="0">
                        <a:solidFill>
                          <a:schemeClr val="bg1"/>
                        </a:solidFill>
                        <a:latin typeface="Times New Roman" panose="02020603050405020304"/>
                        <a:ea typeface="方正仿宋简体"/>
                        <a:cs typeface="Times New Roman" panose="02020603050405020304"/>
                      </a:endParaRPr>
                    </a:p>
                  </a:txBody>
                  <a:tcPr marL="68580" marR="68580" marT="0" marB="0" anchor="ctr"/>
                </a:tc>
                <a:tc>
                  <a:txBody>
                    <a:bodyPr/>
                    <a:lstStyle/>
                    <a:p>
                      <a:pPr algn="ctr">
                        <a:spcAft>
                          <a:spcPts val="0"/>
                        </a:spcAft>
                      </a:pPr>
                      <a:r>
                        <a:rPr lang="zh-CN" sz="1400" kern="0" dirty="0">
                          <a:solidFill>
                            <a:schemeClr val="bg1"/>
                          </a:solidFill>
                          <a:latin typeface="Times New Roman" panose="02020603050405020304"/>
                          <a:ea typeface="等线" panose="02010600030101010101" charset="-122"/>
                          <a:cs typeface="宋体" panose="02010600030101010101" pitchFamily="2" charset="-122"/>
                        </a:rPr>
                        <a:t>物资名称</a:t>
                      </a:r>
                      <a:endParaRPr lang="zh-CN" sz="2000" kern="100" dirty="0">
                        <a:solidFill>
                          <a:schemeClr val="bg1"/>
                        </a:solidFill>
                        <a:latin typeface="Times New Roman" panose="02020603050405020304"/>
                        <a:ea typeface="方正仿宋简体"/>
                        <a:cs typeface="Times New Roman" panose="02020603050405020304"/>
                      </a:endParaRPr>
                    </a:p>
                  </a:txBody>
                  <a:tcPr marL="68580" marR="68580" marT="0" marB="0" anchor="ctr"/>
                </a:tc>
                <a:tc>
                  <a:txBody>
                    <a:bodyPr/>
                    <a:lstStyle/>
                    <a:p>
                      <a:pPr algn="ctr">
                        <a:spcAft>
                          <a:spcPts val="0"/>
                        </a:spcAft>
                      </a:pPr>
                      <a:r>
                        <a:rPr lang="zh-CN" sz="1400" kern="0" dirty="0">
                          <a:solidFill>
                            <a:schemeClr val="bg1"/>
                          </a:solidFill>
                          <a:latin typeface="Times New Roman" panose="02020603050405020304"/>
                          <a:ea typeface="等线" panose="02010600030101010101" charset="-122"/>
                          <a:cs typeface="宋体" panose="02010600030101010101" pitchFamily="2" charset="-122"/>
                        </a:rPr>
                        <a:t>数量</a:t>
                      </a:r>
                      <a:endParaRPr lang="zh-CN" sz="2000" kern="100" dirty="0">
                        <a:solidFill>
                          <a:schemeClr val="bg1"/>
                        </a:solidFill>
                        <a:latin typeface="Times New Roman" panose="02020603050405020304"/>
                        <a:ea typeface="方正仿宋简体"/>
                        <a:cs typeface="Times New Roman" panose="02020603050405020304"/>
                      </a:endParaRPr>
                    </a:p>
                  </a:txBody>
                  <a:tcPr marL="68580" marR="68580" marT="0" marB="0" anchor="ctr"/>
                </a:tc>
                <a:tc>
                  <a:txBody>
                    <a:bodyPr/>
                    <a:lstStyle/>
                    <a:p>
                      <a:pPr algn="ctr">
                        <a:spcAft>
                          <a:spcPts val="0"/>
                        </a:spcAft>
                      </a:pPr>
                      <a:r>
                        <a:rPr lang="zh-CN" sz="1400" kern="0" dirty="0">
                          <a:solidFill>
                            <a:schemeClr val="bg1"/>
                          </a:solidFill>
                          <a:latin typeface="Times New Roman" panose="02020603050405020304"/>
                          <a:ea typeface="等线" panose="02010600030101010101" charset="-122"/>
                          <a:cs typeface="宋体" panose="02010600030101010101" pitchFamily="2" charset="-122"/>
                        </a:rPr>
                        <a:t>厂家</a:t>
                      </a:r>
                      <a:endParaRPr lang="zh-CN" sz="2000" kern="100" dirty="0">
                        <a:solidFill>
                          <a:schemeClr val="bg1"/>
                        </a:solidFill>
                        <a:latin typeface="Times New Roman" panose="02020603050405020304"/>
                        <a:ea typeface="方正仿宋简体"/>
                        <a:cs typeface="Times New Roman" panose="02020603050405020304"/>
                      </a:endParaRPr>
                    </a:p>
                  </a:txBody>
                  <a:tcPr marL="68580" marR="68580" marT="0" marB="0" anchor="ctr"/>
                </a:tc>
              </a:tr>
              <a:tr h="411474">
                <a:tc>
                  <a:txBody>
                    <a:bodyPr/>
                    <a:lstStyle/>
                    <a:p>
                      <a:pPr algn="ctr">
                        <a:spcAft>
                          <a:spcPts val="0"/>
                        </a:spcAft>
                      </a:pPr>
                      <a:r>
                        <a:rPr lang="en-US" sz="1400" kern="0" dirty="0">
                          <a:solidFill>
                            <a:srgbClr val="000000"/>
                          </a:solidFill>
                          <a:latin typeface="等线" panose="02010600030101010101" charset="-122"/>
                          <a:ea typeface="方正仿宋简体"/>
                          <a:cs typeface="宋体" panose="02010600030101010101" pitchFamily="2" charset="-122"/>
                        </a:rPr>
                        <a:t>1</a:t>
                      </a:r>
                      <a:endParaRPr lang="zh-CN" sz="2000" kern="100" dirty="0">
                        <a:latin typeface="Times New Roman" panose="02020603050405020304"/>
                        <a:ea typeface="方正仿宋简体"/>
                        <a:cs typeface="Times New Roman" panose="02020603050405020304"/>
                      </a:endParaRPr>
                    </a:p>
                  </a:txBody>
                  <a:tcPr marL="68580" marR="68580" marT="0" marB="0" anchor="ctr"/>
                </a:tc>
                <a:tc>
                  <a:txBody>
                    <a:bodyPr/>
                    <a:lstStyle/>
                    <a:p>
                      <a:pPr algn="ctr">
                        <a:spcAft>
                          <a:spcPts val="0"/>
                        </a:spcAft>
                      </a:pPr>
                      <a:r>
                        <a:rPr lang="zh-CN" sz="1400" kern="0" dirty="0">
                          <a:solidFill>
                            <a:srgbClr val="000000"/>
                          </a:solidFill>
                          <a:latin typeface="Times New Roman" panose="02020603050405020304"/>
                          <a:ea typeface="等线" panose="02010600030101010101" charset="-122"/>
                          <a:cs typeface="宋体" panose="02010600030101010101" pitchFamily="2" charset="-122"/>
                        </a:rPr>
                        <a:t>一次性医用口罩</a:t>
                      </a:r>
                      <a:endParaRPr lang="zh-CN" sz="2000" kern="100" dirty="0">
                        <a:latin typeface="Times New Roman" panose="02020603050405020304"/>
                        <a:ea typeface="方正仿宋简体"/>
                        <a:cs typeface="Times New Roman" panose="02020603050405020304"/>
                      </a:endParaRPr>
                    </a:p>
                  </a:txBody>
                  <a:tcPr marL="68580" marR="68580" marT="0" marB="0" anchor="ctr"/>
                </a:tc>
                <a:tc>
                  <a:txBody>
                    <a:bodyPr/>
                    <a:lstStyle/>
                    <a:p>
                      <a:pPr algn="ctr">
                        <a:spcAft>
                          <a:spcPts val="0"/>
                        </a:spcAft>
                      </a:pPr>
                      <a:r>
                        <a:rPr lang="en-US" sz="1400" kern="0">
                          <a:solidFill>
                            <a:srgbClr val="000000"/>
                          </a:solidFill>
                          <a:latin typeface="等线" panose="02010600030101010101" charset="-122"/>
                          <a:ea typeface="方正仿宋简体"/>
                          <a:cs typeface="宋体" panose="02010600030101010101" pitchFamily="2" charset="-122"/>
                        </a:rPr>
                        <a:t>500</a:t>
                      </a:r>
                      <a:r>
                        <a:rPr lang="zh-CN" sz="1400" kern="0">
                          <a:solidFill>
                            <a:srgbClr val="000000"/>
                          </a:solidFill>
                          <a:latin typeface="Times New Roman" panose="02020603050405020304"/>
                          <a:ea typeface="等线" panose="02010600030101010101" charset="-122"/>
                          <a:cs typeface="宋体" panose="02010600030101010101" pitchFamily="2" charset="-122"/>
                        </a:rPr>
                        <a:t>个（后续补充正在采购中）</a:t>
                      </a:r>
                      <a:endParaRPr lang="zh-CN" sz="2000" kern="100">
                        <a:latin typeface="Times New Roman" panose="02020603050405020304"/>
                        <a:ea typeface="方正仿宋简体"/>
                        <a:cs typeface="Times New Roman" panose="02020603050405020304"/>
                      </a:endParaRPr>
                    </a:p>
                  </a:txBody>
                  <a:tcPr marL="68580" marR="68580" marT="0" marB="0" anchor="ctr"/>
                </a:tc>
                <a:tc>
                  <a:txBody>
                    <a:bodyPr/>
                    <a:lstStyle/>
                    <a:p>
                      <a:pPr algn="ctr">
                        <a:spcAft>
                          <a:spcPts val="0"/>
                        </a:spcAft>
                      </a:pPr>
                      <a:r>
                        <a:rPr lang="zh-CN" sz="1400" kern="0">
                          <a:solidFill>
                            <a:srgbClr val="000000"/>
                          </a:solidFill>
                          <a:latin typeface="Times New Roman" panose="02020603050405020304"/>
                          <a:ea typeface="等线" panose="02010600030101010101" charset="-122"/>
                          <a:cs typeface="宋体" panose="02010600030101010101" pitchFamily="2" charset="-122"/>
                        </a:rPr>
                        <a:t>吉林弗朗医疗科技有限公司</a:t>
                      </a:r>
                      <a:endParaRPr lang="zh-CN" sz="2000" kern="100">
                        <a:latin typeface="Times New Roman" panose="02020603050405020304"/>
                        <a:ea typeface="方正仿宋简体"/>
                        <a:cs typeface="Times New Roman" panose="02020603050405020304"/>
                      </a:endParaRPr>
                    </a:p>
                  </a:txBody>
                  <a:tcPr marL="68580" marR="68580" marT="0" marB="0" anchor="ctr"/>
                </a:tc>
              </a:tr>
              <a:tr h="411474">
                <a:tc>
                  <a:txBody>
                    <a:bodyPr/>
                    <a:lstStyle/>
                    <a:p>
                      <a:pPr algn="ctr">
                        <a:spcAft>
                          <a:spcPts val="0"/>
                        </a:spcAft>
                      </a:pPr>
                      <a:r>
                        <a:rPr lang="en-US" sz="1400" kern="0">
                          <a:solidFill>
                            <a:srgbClr val="000000"/>
                          </a:solidFill>
                          <a:latin typeface="等线" panose="02010600030101010101" charset="-122"/>
                          <a:ea typeface="方正仿宋简体"/>
                          <a:cs typeface="宋体" panose="02010600030101010101" pitchFamily="2" charset="-122"/>
                        </a:rPr>
                        <a:t>2</a:t>
                      </a:r>
                      <a:endParaRPr lang="zh-CN" sz="2000" kern="100">
                        <a:latin typeface="Times New Roman" panose="02020603050405020304"/>
                        <a:ea typeface="方正仿宋简体"/>
                        <a:cs typeface="Times New Roman" panose="02020603050405020304"/>
                      </a:endParaRPr>
                    </a:p>
                  </a:txBody>
                  <a:tcPr marL="68580" marR="68580" marT="0" marB="0" anchor="ctr"/>
                </a:tc>
                <a:tc>
                  <a:txBody>
                    <a:bodyPr/>
                    <a:lstStyle/>
                    <a:p>
                      <a:pPr algn="ctr">
                        <a:spcAft>
                          <a:spcPts val="0"/>
                        </a:spcAft>
                      </a:pPr>
                      <a:r>
                        <a:rPr lang="zh-CN" sz="1400" kern="0" dirty="0">
                          <a:solidFill>
                            <a:srgbClr val="000000"/>
                          </a:solidFill>
                          <a:latin typeface="Times New Roman" panose="02020603050405020304"/>
                          <a:ea typeface="等线" panose="02010600030101010101" charset="-122"/>
                          <a:cs typeface="宋体" panose="02010600030101010101" pitchFamily="2" charset="-122"/>
                        </a:rPr>
                        <a:t>洗手药皂</a:t>
                      </a:r>
                      <a:endParaRPr lang="zh-CN" sz="2000" kern="100" dirty="0">
                        <a:latin typeface="Times New Roman" panose="02020603050405020304"/>
                        <a:ea typeface="方正仿宋简体"/>
                        <a:cs typeface="Times New Roman" panose="02020603050405020304"/>
                      </a:endParaRPr>
                    </a:p>
                  </a:txBody>
                  <a:tcPr marL="68580" marR="68580" marT="0" marB="0" anchor="ctr"/>
                </a:tc>
                <a:tc>
                  <a:txBody>
                    <a:bodyPr/>
                    <a:lstStyle/>
                    <a:p>
                      <a:pPr algn="ctr">
                        <a:spcAft>
                          <a:spcPts val="0"/>
                        </a:spcAft>
                      </a:pPr>
                      <a:r>
                        <a:rPr lang="en-US" sz="1400" kern="0">
                          <a:solidFill>
                            <a:srgbClr val="000000"/>
                          </a:solidFill>
                          <a:latin typeface="等线" panose="02010600030101010101" charset="-122"/>
                          <a:ea typeface="方正仿宋简体"/>
                          <a:cs typeface="宋体" panose="02010600030101010101" pitchFamily="2" charset="-122"/>
                        </a:rPr>
                        <a:t>10</a:t>
                      </a:r>
                      <a:r>
                        <a:rPr lang="zh-CN" sz="1400" kern="0">
                          <a:solidFill>
                            <a:srgbClr val="000000"/>
                          </a:solidFill>
                          <a:latin typeface="Times New Roman" panose="02020603050405020304"/>
                          <a:ea typeface="等线" panose="02010600030101010101" charset="-122"/>
                          <a:cs typeface="宋体" panose="02010600030101010101" pitchFamily="2" charset="-122"/>
                        </a:rPr>
                        <a:t>块</a:t>
                      </a:r>
                      <a:endParaRPr lang="zh-CN" sz="2000" kern="100">
                        <a:latin typeface="Times New Roman" panose="02020603050405020304"/>
                        <a:ea typeface="方正仿宋简体"/>
                        <a:cs typeface="Times New Roman" panose="02020603050405020304"/>
                      </a:endParaRPr>
                    </a:p>
                  </a:txBody>
                  <a:tcPr marL="68580" marR="68580" marT="0" marB="0" anchor="ctr"/>
                </a:tc>
                <a:tc>
                  <a:txBody>
                    <a:bodyPr/>
                    <a:lstStyle/>
                    <a:p>
                      <a:pPr algn="ctr">
                        <a:spcAft>
                          <a:spcPts val="0"/>
                        </a:spcAft>
                      </a:pPr>
                      <a:r>
                        <a:rPr lang="zh-CN" sz="1400" kern="0">
                          <a:solidFill>
                            <a:srgbClr val="000000"/>
                          </a:solidFill>
                          <a:latin typeface="Times New Roman" panose="02020603050405020304"/>
                          <a:ea typeface="等线" panose="02010600030101010101" charset="-122"/>
                          <a:cs typeface="宋体" panose="02010600030101010101" pitchFamily="2" charset="-122"/>
                        </a:rPr>
                        <a:t>上海药皂</a:t>
                      </a:r>
                      <a:endParaRPr lang="zh-CN" sz="2000" kern="100">
                        <a:latin typeface="Times New Roman" panose="02020603050405020304"/>
                        <a:ea typeface="方正仿宋简体"/>
                        <a:cs typeface="Times New Roman" panose="02020603050405020304"/>
                      </a:endParaRPr>
                    </a:p>
                  </a:txBody>
                  <a:tcPr marL="68580" marR="68580" marT="0" marB="0" anchor="ctr"/>
                </a:tc>
              </a:tr>
              <a:tr h="411474">
                <a:tc>
                  <a:txBody>
                    <a:bodyPr/>
                    <a:lstStyle/>
                    <a:p>
                      <a:pPr algn="ctr">
                        <a:spcAft>
                          <a:spcPts val="0"/>
                        </a:spcAft>
                      </a:pPr>
                      <a:r>
                        <a:rPr lang="en-US" sz="1400" kern="0">
                          <a:solidFill>
                            <a:srgbClr val="000000"/>
                          </a:solidFill>
                          <a:latin typeface="等线" panose="02010600030101010101" charset="-122"/>
                          <a:ea typeface="方正仿宋简体"/>
                          <a:cs typeface="宋体" panose="02010600030101010101" pitchFamily="2" charset="-122"/>
                        </a:rPr>
                        <a:t>3</a:t>
                      </a:r>
                      <a:endParaRPr lang="zh-CN" sz="2000" kern="100">
                        <a:latin typeface="Times New Roman" panose="02020603050405020304"/>
                        <a:ea typeface="方正仿宋简体"/>
                        <a:cs typeface="Times New Roman" panose="02020603050405020304"/>
                      </a:endParaRPr>
                    </a:p>
                  </a:txBody>
                  <a:tcPr marL="68580" marR="68580" marT="0" marB="0" anchor="ctr"/>
                </a:tc>
                <a:tc>
                  <a:txBody>
                    <a:bodyPr/>
                    <a:lstStyle/>
                    <a:p>
                      <a:pPr algn="ctr">
                        <a:spcAft>
                          <a:spcPts val="0"/>
                        </a:spcAft>
                      </a:pPr>
                      <a:r>
                        <a:rPr lang="zh-CN" sz="1400" kern="0" dirty="0">
                          <a:solidFill>
                            <a:srgbClr val="000000"/>
                          </a:solidFill>
                          <a:latin typeface="Times New Roman" panose="02020603050405020304"/>
                          <a:ea typeface="等线" panose="02010600030101010101" charset="-122"/>
                          <a:cs typeface="宋体" panose="02010600030101010101" pitchFamily="2" charset="-122"/>
                        </a:rPr>
                        <a:t>消毒剂</a:t>
                      </a:r>
                      <a:endParaRPr lang="zh-CN" sz="2000" kern="100" dirty="0">
                        <a:latin typeface="Times New Roman" panose="02020603050405020304"/>
                        <a:ea typeface="方正仿宋简体"/>
                        <a:cs typeface="Times New Roman" panose="02020603050405020304"/>
                      </a:endParaRPr>
                    </a:p>
                  </a:txBody>
                  <a:tcPr marL="68580" marR="68580" marT="0" marB="0" anchor="ctr"/>
                </a:tc>
                <a:tc>
                  <a:txBody>
                    <a:bodyPr/>
                    <a:lstStyle/>
                    <a:p>
                      <a:pPr algn="ctr">
                        <a:spcAft>
                          <a:spcPts val="0"/>
                        </a:spcAft>
                      </a:pPr>
                      <a:r>
                        <a:rPr lang="en-US" sz="1400" kern="0" dirty="0">
                          <a:solidFill>
                            <a:srgbClr val="000000"/>
                          </a:solidFill>
                          <a:latin typeface="等线" panose="02010600030101010101" charset="-122"/>
                          <a:ea typeface="方正仿宋简体"/>
                          <a:cs typeface="宋体" panose="02010600030101010101" pitchFamily="2" charset="-122"/>
                        </a:rPr>
                        <a:t>20</a:t>
                      </a:r>
                      <a:r>
                        <a:rPr lang="zh-CN" sz="1400" kern="0" dirty="0">
                          <a:solidFill>
                            <a:srgbClr val="000000"/>
                          </a:solidFill>
                          <a:latin typeface="Times New Roman" panose="02020603050405020304"/>
                          <a:ea typeface="等线" panose="02010600030101010101" charset="-122"/>
                          <a:cs typeface="宋体" panose="02010600030101010101" pitchFamily="2" charset="-122"/>
                        </a:rPr>
                        <a:t>瓶</a:t>
                      </a:r>
                      <a:r>
                        <a:rPr lang="en-US" sz="1400" kern="0" dirty="0">
                          <a:solidFill>
                            <a:srgbClr val="000000"/>
                          </a:solidFill>
                          <a:latin typeface="Times New Roman" panose="02020603050405020304"/>
                          <a:ea typeface="等线" panose="02010600030101010101" charset="-122"/>
                          <a:cs typeface="宋体" panose="02010600030101010101" pitchFamily="2" charset="-122"/>
                        </a:rPr>
                        <a:t>*84 500g </a:t>
                      </a:r>
                      <a:r>
                        <a:rPr lang="zh-CN" sz="1400" kern="0" dirty="0">
                          <a:solidFill>
                            <a:srgbClr val="000000"/>
                          </a:solidFill>
                          <a:latin typeface="Times New Roman" panose="02020603050405020304"/>
                          <a:ea typeface="等线" panose="02010600030101010101" charset="-122"/>
                          <a:cs typeface="宋体" panose="02010600030101010101" pitchFamily="2" charset="-122"/>
                        </a:rPr>
                        <a:t>（</a:t>
                      </a:r>
                      <a:r>
                        <a:rPr lang="en-US" sz="1400" kern="0" dirty="0">
                          <a:solidFill>
                            <a:srgbClr val="000000"/>
                          </a:solidFill>
                          <a:latin typeface="Times New Roman" panose="02020603050405020304"/>
                          <a:ea typeface="等线" panose="02010600030101010101" charset="-122"/>
                          <a:cs typeface="宋体" panose="02010600030101010101" pitchFamily="2" charset="-122"/>
                        </a:rPr>
                        <a:t>1:40</a:t>
                      </a:r>
                      <a:r>
                        <a:rPr lang="zh-CN" sz="1400" kern="0" dirty="0">
                          <a:solidFill>
                            <a:srgbClr val="000000"/>
                          </a:solidFill>
                          <a:latin typeface="Times New Roman" panose="02020603050405020304"/>
                          <a:ea typeface="等线" panose="02010600030101010101" charset="-122"/>
                          <a:cs typeface="宋体" panose="02010600030101010101" pitchFamily="2" charset="-122"/>
                        </a:rPr>
                        <a:t>稀释）</a:t>
                      </a:r>
                      <a:endParaRPr lang="zh-CN" sz="2000" kern="100" dirty="0">
                        <a:latin typeface="Times New Roman" panose="02020603050405020304"/>
                        <a:ea typeface="方正仿宋简体"/>
                        <a:cs typeface="Times New Roman" panose="02020603050405020304"/>
                      </a:endParaRPr>
                    </a:p>
                  </a:txBody>
                  <a:tcPr marL="68580" marR="68580" marT="0" marB="0" anchor="ctr"/>
                </a:tc>
                <a:tc>
                  <a:txBody>
                    <a:bodyPr/>
                    <a:lstStyle/>
                    <a:p>
                      <a:pPr algn="ctr">
                        <a:spcAft>
                          <a:spcPts val="0"/>
                        </a:spcAft>
                      </a:pPr>
                      <a:r>
                        <a:rPr lang="zh-CN" sz="1400" kern="0">
                          <a:solidFill>
                            <a:srgbClr val="000000"/>
                          </a:solidFill>
                          <a:latin typeface="Times New Roman" panose="02020603050405020304"/>
                          <a:ea typeface="等线" panose="02010600030101010101" charset="-122"/>
                          <a:cs typeface="宋体" panose="02010600030101010101" pitchFamily="2" charset="-122"/>
                        </a:rPr>
                        <a:t>山东瑞泰奇洗涤消毒科技有限公司</a:t>
                      </a:r>
                      <a:endParaRPr lang="zh-CN" sz="2000" kern="100">
                        <a:latin typeface="Times New Roman" panose="02020603050405020304"/>
                        <a:ea typeface="方正仿宋简体"/>
                        <a:cs typeface="Times New Roman" panose="02020603050405020304"/>
                      </a:endParaRPr>
                    </a:p>
                  </a:txBody>
                  <a:tcPr marL="68580" marR="68580" marT="0" marB="0" anchor="ctr"/>
                </a:tc>
              </a:tr>
              <a:tr h="411474">
                <a:tc>
                  <a:txBody>
                    <a:bodyPr/>
                    <a:lstStyle/>
                    <a:p>
                      <a:pPr algn="ctr">
                        <a:spcAft>
                          <a:spcPts val="0"/>
                        </a:spcAft>
                      </a:pPr>
                      <a:r>
                        <a:rPr lang="en-US" sz="1400" kern="0">
                          <a:solidFill>
                            <a:srgbClr val="000000"/>
                          </a:solidFill>
                          <a:latin typeface="等线" panose="02010600030101010101" charset="-122"/>
                          <a:ea typeface="方正仿宋简体"/>
                          <a:cs typeface="宋体" panose="02010600030101010101" pitchFamily="2" charset="-122"/>
                        </a:rPr>
                        <a:t>4</a:t>
                      </a:r>
                      <a:endParaRPr lang="zh-CN" sz="2000" kern="100">
                        <a:latin typeface="Times New Roman" panose="02020603050405020304"/>
                        <a:ea typeface="方正仿宋简体"/>
                        <a:cs typeface="Times New Roman" panose="02020603050405020304"/>
                      </a:endParaRPr>
                    </a:p>
                  </a:txBody>
                  <a:tcPr marL="68580" marR="68580" marT="0" marB="0" anchor="ctr"/>
                </a:tc>
                <a:tc>
                  <a:txBody>
                    <a:bodyPr/>
                    <a:lstStyle/>
                    <a:p>
                      <a:pPr algn="ctr">
                        <a:spcAft>
                          <a:spcPts val="0"/>
                        </a:spcAft>
                      </a:pPr>
                      <a:r>
                        <a:rPr lang="zh-CN" sz="1400" kern="0">
                          <a:solidFill>
                            <a:srgbClr val="000000"/>
                          </a:solidFill>
                          <a:latin typeface="Times New Roman" panose="02020603050405020304"/>
                          <a:ea typeface="等线" panose="02010600030101010101" charset="-122"/>
                          <a:cs typeface="宋体" panose="02010600030101010101" pitchFamily="2" charset="-122"/>
                        </a:rPr>
                        <a:t>体温枪</a:t>
                      </a:r>
                      <a:endParaRPr lang="zh-CN" sz="2000" kern="100">
                        <a:latin typeface="Times New Roman" panose="02020603050405020304"/>
                        <a:ea typeface="方正仿宋简体"/>
                        <a:cs typeface="Times New Roman" panose="02020603050405020304"/>
                      </a:endParaRPr>
                    </a:p>
                  </a:txBody>
                  <a:tcPr marL="68580" marR="68580" marT="0" marB="0" anchor="ctr"/>
                </a:tc>
                <a:tc>
                  <a:txBody>
                    <a:bodyPr/>
                    <a:lstStyle/>
                    <a:p>
                      <a:pPr algn="ctr">
                        <a:spcAft>
                          <a:spcPts val="0"/>
                        </a:spcAft>
                      </a:pPr>
                      <a:r>
                        <a:rPr lang="en-US" sz="1400" kern="0" dirty="0">
                          <a:solidFill>
                            <a:srgbClr val="000000"/>
                          </a:solidFill>
                          <a:latin typeface="等线" panose="02010600030101010101" charset="-122"/>
                          <a:ea typeface="方正仿宋简体"/>
                          <a:cs typeface="宋体" panose="02010600030101010101" pitchFamily="2" charset="-122"/>
                        </a:rPr>
                        <a:t>1</a:t>
                      </a:r>
                      <a:r>
                        <a:rPr lang="zh-CN" sz="1400" kern="0" dirty="0">
                          <a:solidFill>
                            <a:srgbClr val="000000"/>
                          </a:solidFill>
                          <a:latin typeface="Times New Roman" panose="02020603050405020304"/>
                          <a:ea typeface="等线" panose="02010600030101010101" charset="-122"/>
                          <a:cs typeface="宋体" panose="02010600030101010101" pitchFamily="2" charset="-122"/>
                        </a:rPr>
                        <a:t>把</a:t>
                      </a:r>
                      <a:endParaRPr lang="zh-CN" sz="2000" kern="100" dirty="0">
                        <a:latin typeface="Times New Roman" panose="02020603050405020304"/>
                        <a:ea typeface="方正仿宋简体"/>
                        <a:cs typeface="Times New Roman" panose="02020603050405020304"/>
                      </a:endParaRPr>
                    </a:p>
                  </a:txBody>
                  <a:tcPr marL="68580" marR="68580" marT="0" marB="0" anchor="ctr"/>
                </a:tc>
                <a:tc>
                  <a:txBody>
                    <a:bodyPr/>
                    <a:lstStyle/>
                    <a:p>
                      <a:pPr algn="ctr">
                        <a:spcAft>
                          <a:spcPts val="0"/>
                        </a:spcAft>
                      </a:pPr>
                      <a:r>
                        <a:rPr lang="zh-CN" sz="1400" kern="0">
                          <a:solidFill>
                            <a:srgbClr val="000000"/>
                          </a:solidFill>
                          <a:latin typeface="Times New Roman" panose="02020603050405020304"/>
                          <a:ea typeface="等线" panose="02010600030101010101" charset="-122"/>
                          <a:cs typeface="宋体" panose="02010600030101010101" pitchFamily="2" charset="-122"/>
                        </a:rPr>
                        <a:t>香港希玛仪表集团有限公司</a:t>
                      </a:r>
                      <a:endParaRPr lang="zh-CN" sz="2000" kern="100">
                        <a:latin typeface="Times New Roman" panose="02020603050405020304"/>
                        <a:ea typeface="方正仿宋简体"/>
                        <a:cs typeface="Times New Roman" panose="02020603050405020304"/>
                      </a:endParaRPr>
                    </a:p>
                  </a:txBody>
                  <a:tcPr marL="68580" marR="68580" marT="0" marB="0" anchor="ctr"/>
                </a:tc>
              </a:tr>
              <a:tr h="411474">
                <a:tc>
                  <a:txBody>
                    <a:bodyPr/>
                    <a:lstStyle/>
                    <a:p>
                      <a:pPr algn="ctr">
                        <a:spcAft>
                          <a:spcPts val="0"/>
                        </a:spcAft>
                      </a:pPr>
                      <a:r>
                        <a:rPr lang="en-US" sz="1400" kern="0">
                          <a:solidFill>
                            <a:srgbClr val="000000"/>
                          </a:solidFill>
                          <a:latin typeface="等线" panose="02010600030101010101" charset="-122"/>
                          <a:ea typeface="方正仿宋简体"/>
                          <a:cs typeface="宋体" panose="02010600030101010101" pitchFamily="2" charset="-122"/>
                        </a:rPr>
                        <a:t>5</a:t>
                      </a:r>
                      <a:endParaRPr lang="zh-CN" sz="2000" kern="100">
                        <a:latin typeface="Times New Roman" panose="02020603050405020304"/>
                        <a:ea typeface="方正仿宋简体"/>
                        <a:cs typeface="Times New Roman" panose="02020603050405020304"/>
                      </a:endParaRPr>
                    </a:p>
                  </a:txBody>
                  <a:tcPr marL="68580" marR="68580" marT="0" marB="0" anchor="ctr"/>
                </a:tc>
                <a:tc>
                  <a:txBody>
                    <a:bodyPr/>
                    <a:lstStyle/>
                    <a:p>
                      <a:pPr algn="ctr">
                        <a:spcAft>
                          <a:spcPts val="0"/>
                        </a:spcAft>
                      </a:pPr>
                      <a:r>
                        <a:rPr lang="zh-CN" sz="1400" kern="0">
                          <a:solidFill>
                            <a:srgbClr val="000000"/>
                          </a:solidFill>
                          <a:latin typeface="Times New Roman" panose="02020603050405020304"/>
                          <a:ea typeface="等线" panose="02010600030101010101" charset="-122"/>
                          <a:cs typeface="宋体" panose="02010600030101010101" pitchFamily="2" charset="-122"/>
                        </a:rPr>
                        <a:t>水银体温计</a:t>
                      </a:r>
                      <a:endParaRPr lang="zh-CN" sz="2000" kern="100">
                        <a:latin typeface="Times New Roman" panose="02020603050405020304"/>
                        <a:ea typeface="方正仿宋简体"/>
                        <a:cs typeface="Times New Roman" panose="02020603050405020304"/>
                      </a:endParaRPr>
                    </a:p>
                  </a:txBody>
                  <a:tcPr marL="68580" marR="68580" marT="0" marB="0" anchor="ctr"/>
                </a:tc>
                <a:tc>
                  <a:txBody>
                    <a:bodyPr/>
                    <a:lstStyle/>
                    <a:p>
                      <a:pPr algn="ctr">
                        <a:spcAft>
                          <a:spcPts val="0"/>
                        </a:spcAft>
                      </a:pPr>
                      <a:r>
                        <a:rPr lang="en-US" sz="1400" kern="0" dirty="0">
                          <a:solidFill>
                            <a:srgbClr val="000000"/>
                          </a:solidFill>
                          <a:latin typeface="等线" panose="02010600030101010101" charset="-122"/>
                          <a:ea typeface="方正仿宋简体"/>
                          <a:cs typeface="宋体" panose="02010600030101010101" pitchFamily="2" charset="-122"/>
                        </a:rPr>
                        <a:t>40</a:t>
                      </a:r>
                      <a:r>
                        <a:rPr lang="zh-CN" sz="1400" kern="0" dirty="0">
                          <a:solidFill>
                            <a:srgbClr val="000000"/>
                          </a:solidFill>
                          <a:latin typeface="Times New Roman" panose="02020603050405020304"/>
                          <a:ea typeface="等线" panose="02010600030101010101" charset="-122"/>
                          <a:cs typeface="宋体" panose="02010600030101010101" pitchFamily="2" charset="-122"/>
                        </a:rPr>
                        <a:t>个</a:t>
                      </a:r>
                      <a:endParaRPr lang="zh-CN" sz="2000" kern="100" dirty="0">
                        <a:latin typeface="Times New Roman" panose="02020603050405020304"/>
                        <a:ea typeface="方正仿宋简体"/>
                        <a:cs typeface="Times New Roman" panose="02020603050405020304"/>
                      </a:endParaRPr>
                    </a:p>
                  </a:txBody>
                  <a:tcPr marL="68580" marR="68580" marT="0" marB="0" anchor="ctr"/>
                </a:tc>
                <a:tc>
                  <a:txBody>
                    <a:bodyPr/>
                    <a:lstStyle/>
                    <a:p>
                      <a:pPr algn="ctr">
                        <a:spcAft>
                          <a:spcPts val="0"/>
                        </a:spcAft>
                      </a:pPr>
                      <a:endParaRPr lang="en-US" sz="1400" kern="0">
                        <a:solidFill>
                          <a:srgbClr val="000000"/>
                        </a:solidFill>
                        <a:latin typeface="等线" panose="02010600030101010101" charset="-122"/>
                        <a:ea typeface="方正仿宋简体"/>
                        <a:cs typeface="宋体" panose="02010600030101010101" pitchFamily="2" charset="-122"/>
                      </a:endParaRPr>
                    </a:p>
                  </a:txBody>
                  <a:tcPr marL="68580" marR="68580" marT="0" marB="0" anchor="ctr"/>
                </a:tc>
              </a:tr>
              <a:tr h="411474">
                <a:tc>
                  <a:txBody>
                    <a:bodyPr/>
                    <a:lstStyle/>
                    <a:p>
                      <a:pPr algn="ctr">
                        <a:spcAft>
                          <a:spcPts val="0"/>
                        </a:spcAft>
                      </a:pPr>
                      <a:r>
                        <a:rPr lang="en-US" sz="1400" kern="0">
                          <a:solidFill>
                            <a:srgbClr val="000000"/>
                          </a:solidFill>
                          <a:latin typeface="等线" panose="02010600030101010101" charset="-122"/>
                          <a:ea typeface="方正仿宋简体"/>
                          <a:cs typeface="宋体" panose="02010600030101010101" pitchFamily="2" charset="-122"/>
                        </a:rPr>
                        <a:t>6</a:t>
                      </a:r>
                      <a:endParaRPr lang="zh-CN" sz="2000" kern="100">
                        <a:latin typeface="Times New Roman" panose="02020603050405020304"/>
                        <a:ea typeface="方正仿宋简体"/>
                        <a:cs typeface="Times New Roman" panose="02020603050405020304"/>
                      </a:endParaRPr>
                    </a:p>
                  </a:txBody>
                  <a:tcPr marL="68580" marR="68580" marT="0" marB="0" anchor="ctr"/>
                </a:tc>
                <a:tc>
                  <a:txBody>
                    <a:bodyPr/>
                    <a:lstStyle/>
                    <a:p>
                      <a:pPr algn="ctr">
                        <a:spcAft>
                          <a:spcPts val="0"/>
                        </a:spcAft>
                      </a:pPr>
                      <a:r>
                        <a:rPr lang="zh-CN" sz="1400" kern="0" dirty="0">
                          <a:solidFill>
                            <a:srgbClr val="000000"/>
                          </a:solidFill>
                          <a:latin typeface="Times New Roman" panose="02020603050405020304"/>
                          <a:ea typeface="等线" panose="02010600030101010101" charset="-122"/>
                          <a:cs typeface="宋体" panose="02010600030101010101" pitchFamily="2" charset="-122"/>
                        </a:rPr>
                        <a:t>酒精</a:t>
                      </a:r>
                      <a:endParaRPr lang="zh-CN" sz="2000" kern="100" dirty="0">
                        <a:latin typeface="Times New Roman" panose="02020603050405020304"/>
                        <a:ea typeface="方正仿宋简体"/>
                        <a:cs typeface="Times New Roman" panose="02020603050405020304"/>
                      </a:endParaRPr>
                    </a:p>
                  </a:txBody>
                  <a:tcPr marL="68580" marR="68580" marT="0" marB="0" anchor="ctr"/>
                </a:tc>
                <a:tc>
                  <a:txBody>
                    <a:bodyPr/>
                    <a:lstStyle/>
                    <a:p>
                      <a:pPr algn="ctr">
                        <a:spcAft>
                          <a:spcPts val="0"/>
                        </a:spcAft>
                      </a:pPr>
                      <a:r>
                        <a:rPr lang="en-US" sz="1400" kern="0" dirty="0">
                          <a:solidFill>
                            <a:srgbClr val="000000"/>
                          </a:solidFill>
                          <a:latin typeface="等线" panose="02010600030101010101" charset="-122"/>
                          <a:ea typeface="方正仿宋简体"/>
                          <a:cs typeface="宋体" panose="02010600030101010101" pitchFamily="2" charset="-122"/>
                        </a:rPr>
                        <a:t>5L</a:t>
                      </a:r>
                      <a:r>
                        <a:rPr lang="zh-CN" sz="1400" kern="0" dirty="0">
                          <a:solidFill>
                            <a:srgbClr val="000000"/>
                          </a:solidFill>
                          <a:latin typeface="Times New Roman" panose="02020603050405020304"/>
                          <a:ea typeface="等线" panose="02010600030101010101" charset="-122"/>
                          <a:cs typeface="宋体" panose="02010600030101010101" pitchFamily="2" charset="-122"/>
                        </a:rPr>
                        <a:t>，</a:t>
                      </a:r>
                      <a:r>
                        <a:rPr lang="en-US" sz="1400" kern="0" dirty="0">
                          <a:solidFill>
                            <a:srgbClr val="000000"/>
                          </a:solidFill>
                          <a:latin typeface="Times New Roman" panose="02020603050405020304"/>
                          <a:ea typeface="等线" panose="02010600030101010101" charset="-122"/>
                          <a:cs typeface="宋体" panose="02010600030101010101" pitchFamily="2" charset="-122"/>
                        </a:rPr>
                        <a:t>75%</a:t>
                      </a:r>
                      <a:endParaRPr lang="zh-CN" sz="2000" kern="100" dirty="0">
                        <a:latin typeface="Times New Roman" panose="02020603050405020304"/>
                        <a:ea typeface="方正仿宋简体"/>
                        <a:cs typeface="Times New Roman" panose="02020603050405020304"/>
                      </a:endParaRPr>
                    </a:p>
                  </a:txBody>
                  <a:tcPr marL="68580" marR="68580" marT="0" marB="0" anchor="ctr"/>
                </a:tc>
                <a:tc>
                  <a:txBody>
                    <a:bodyPr/>
                    <a:lstStyle/>
                    <a:p>
                      <a:pPr algn="ctr">
                        <a:spcAft>
                          <a:spcPts val="0"/>
                        </a:spcAft>
                      </a:pPr>
                      <a:endParaRPr lang="en-US" sz="1400" kern="0" dirty="0">
                        <a:solidFill>
                          <a:srgbClr val="000000"/>
                        </a:solidFill>
                        <a:latin typeface="等线" panose="02010600030101010101" charset="-122"/>
                        <a:ea typeface="方正仿宋简体"/>
                        <a:cs typeface="宋体" panose="02010600030101010101" pitchFamily="2" charset="-122"/>
                      </a:endParaRPr>
                    </a:p>
                  </a:txBody>
                  <a:tcPr marL="68580" marR="68580" marT="0" marB="0" anchor="ct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r>
              <a:rPr lang="en-US" altLang="zh-CN" dirty="0" smtClean="0"/>
              <a:t>       </a:t>
            </a:r>
            <a:r>
              <a:rPr lang="zh-CN" altLang="en-US" dirty="0" smtClean="0"/>
              <a:t>目的：</a:t>
            </a:r>
            <a:r>
              <a:rPr lang="zh-CN" altLang="en-US" dirty="0" smtClean="0"/>
              <a:t>为保证在新型冠状病毒感染的肺炎疫情发生和流行时有效预防和快速应对，及时控制新型冠状病毒感染肺炎疫情的暴发和流行，最大限度地减轻新型冠状病毒感染肺炎造成的影响，保障贵司与我司内部稳定生产，维护社会稳定，结合实际情况，制定本预案。</a:t>
            </a:r>
            <a:endParaRPr lang="zh-CN" altLang="en-US" dirty="0" smtClean="0"/>
          </a:p>
          <a:p>
            <a:r>
              <a:rPr lang="zh-CN" altLang="en-US" dirty="0" smtClean="0"/>
              <a:t>       应急方案：</a:t>
            </a:r>
            <a:endParaRPr lang="zh-CN" altLang="en-US" dirty="0" smtClean="0"/>
          </a:p>
          <a:p>
            <a:r>
              <a:rPr lang="zh-CN" altLang="en-US" dirty="0" smtClean="0"/>
              <a:t>       </a:t>
            </a:r>
            <a:r>
              <a:rPr lang="en-US" altLang="zh-CN" dirty="0" smtClean="0"/>
              <a:t>1</a:t>
            </a:r>
            <a:r>
              <a:rPr lang="zh-CN" altLang="en-US" dirty="0" smtClean="0"/>
              <a:t>、人员安排：我司现已进行人员统计，我司</a:t>
            </a:r>
            <a:r>
              <a:rPr lang="zh-CN" altLang="en-US" dirty="0" smtClean="0">
                <a:sym typeface="+mn-ea"/>
              </a:rPr>
              <a:t>外地</a:t>
            </a:r>
            <a:r>
              <a:rPr lang="zh-CN" altLang="en-US" dirty="0" smtClean="0"/>
              <a:t>人员返乡占比仅为</a:t>
            </a:r>
            <a:r>
              <a:rPr lang="en-US" altLang="zh-CN" dirty="0" smtClean="0"/>
              <a:t>5%</a:t>
            </a:r>
            <a:r>
              <a:rPr lang="zh-CN" altLang="en-US" dirty="0" smtClean="0"/>
              <a:t>，人员可以满足生产需求。</a:t>
            </a:r>
            <a:endParaRPr lang="zh-CN" altLang="en-US" dirty="0" smtClean="0"/>
          </a:p>
          <a:p>
            <a:r>
              <a:rPr lang="zh-CN" altLang="en-US" dirty="0" smtClean="0">
                <a:sym typeface="+mn-ea"/>
              </a:rPr>
              <a:t>       </a:t>
            </a:r>
            <a:r>
              <a:rPr lang="en-US" altLang="zh-CN" dirty="0" smtClean="0">
                <a:sym typeface="+mn-ea"/>
              </a:rPr>
              <a:t>2</a:t>
            </a:r>
            <a:r>
              <a:rPr lang="zh-CN" altLang="en-US" dirty="0" smtClean="0">
                <a:sym typeface="+mn-ea"/>
              </a:rPr>
              <a:t>、设备：我司内部已于</a:t>
            </a:r>
            <a:r>
              <a:rPr lang="en-US" altLang="zh-CN" dirty="0" smtClean="0">
                <a:sym typeface="+mn-ea"/>
              </a:rPr>
              <a:t>2021</a:t>
            </a:r>
            <a:r>
              <a:rPr lang="zh-CN" altLang="en-US" dirty="0" smtClean="0">
                <a:sym typeface="+mn-ea"/>
              </a:rPr>
              <a:t>年</a:t>
            </a:r>
            <a:r>
              <a:rPr lang="en-US" altLang="zh-CN" dirty="0" smtClean="0">
                <a:sym typeface="+mn-ea"/>
              </a:rPr>
              <a:t>1</a:t>
            </a:r>
            <a:r>
              <a:rPr lang="zh-CN" altLang="en-US" dirty="0" smtClean="0">
                <a:sym typeface="+mn-ea"/>
              </a:rPr>
              <a:t>月进行设备检修维护，保证</a:t>
            </a:r>
            <a:r>
              <a:rPr lang="en-US" altLang="zh-CN" dirty="0" smtClean="0">
                <a:sym typeface="+mn-ea"/>
              </a:rPr>
              <a:t>2</a:t>
            </a:r>
            <a:r>
              <a:rPr lang="zh-CN" altLang="en-US" dirty="0" smtClean="0">
                <a:sym typeface="+mn-ea"/>
              </a:rPr>
              <a:t>月份</a:t>
            </a:r>
            <a:r>
              <a:rPr lang="zh-CN" altLang="en-US" dirty="0" smtClean="0">
                <a:sym typeface="+mn-ea"/>
              </a:rPr>
              <a:t>生产活动正常进行。</a:t>
            </a:r>
            <a:endParaRPr lang="zh-CN" altLang="en-US" dirty="0" smtClean="0">
              <a:sym typeface="+mn-ea"/>
            </a:endParaRPr>
          </a:p>
          <a:p>
            <a:r>
              <a:rPr lang="zh-CN" altLang="en-US" dirty="0" smtClean="0">
                <a:sym typeface="+mn-ea"/>
              </a:rPr>
              <a:t>       </a:t>
            </a:r>
            <a:r>
              <a:rPr lang="en-US" altLang="zh-CN" dirty="0" smtClean="0">
                <a:sym typeface="+mn-ea"/>
              </a:rPr>
              <a:t>3</a:t>
            </a:r>
            <a:r>
              <a:rPr lang="zh-CN" altLang="en-US" dirty="0" smtClean="0">
                <a:sym typeface="+mn-ea"/>
              </a:rPr>
              <a:t>、成品及原材料：现我司已储备虎</a:t>
            </a:r>
            <a:r>
              <a:rPr lang="en-US" altLang="zh-CN" dirty="0" smtClean="0">
                <a:sym typeface="+mn-ea"/>
              </a:rPr>
              <a:t>V/AA95</a:t>
            </a:r>
            <a:r>
              <a:rPr lang="zh-CN" altLang="en-US" dirty="0" smtClean="0">
                <a:sym typeface="+mn-ea"/>
              </a:rPr>
              <a:t>座椅</a:t>
            </a:r>
            <a:r>
              <a:rPr lang="en-US" altLang="zh-CN" dirty="0" smtClean="0">
                <a:sym typeface="+mn-ea"/>
              </a:rPr>
              <a:t>1000</a:t>
            </a:r>
            <a:r>
              <a:rPr lang="zh-CN" altLang="en-US" dirty="0" smtClean="0">
                <a:sym typeface="+mn-ea"/>
              </a:rPr>
              <a:t>台，并全部发往青岛周转库，保证贵司</a:t>
            </a:r>
            <a:r>
              <a:rPr lang="en-US" altLang="zh-CN" dirty="0" smtClean="0">
                <a:sym typeface="+mn-ea"/>
              </a:rPr>
              <a:t>2</a:t>
            </a:r>
            <a:r>
              <a:rPr lang="zh-CN" altLang="en-US" dirty="0" smtClean="0">
                <a:sym typeface="+mn-ea"/>
              </a:rPr>
              <a:t>月份生产活动正常进行；并且在厂内储备</a:t>
            </a:r>
            <a:r>
              <a:rPr lang="en-US" altLang="zh-CN" dirty="0" smtClean="0">
                <a:sym typeface="+mn-ea"/>
              </a:rPr>
              <a:t>8</a:t>
            </a:r>
            <a:r>
              <a:rPr lang="en-US" altLang="zh-CN" dirty="0" smtClean="0">
                <a:sym typeface="+mn-ea"/>
              </a:rPr>
              <a:t>00</a:t>
            </a:r>
            <a:r>
              <a:rPr lang="zh-CN" altLang="en-US" dirty="0" smtClean="0">
                <a:sym typeface="+mn-ea"/>
              </a:rPr>
              <a:t>台座椅原材料，保证春节后我司生产正常进行。</a:t>
            </a:r>
            <a:endParaRPr lang="zh-CN" altLang="en-US" dirty="0" smtClean="0">
              <a:sym typeface="+mn-ea"/>
            </a:endParaRPr>
          </a:p>
          <a:p>
            <a:r>
              <a:rPr lang="zh-CN" altLang="en-US" dirty="0" smtClean="0">
                <a:sym typeface="+mn-ea"/>
              </a:rPr>
              <a:t>       </a:t>
            </a:r>
            <a:r>
              <a:rPr lang="en-US" altLang="zh-CN" dirty="0" smtClean="0">
                <a:sym typeface="+mn-ea"/>
              </a:rPr>
              <a:t>4</a:t>
            </a:r>
            <a:r>
              <a:rPr lang="zh-CN" altLang="en-US" dirty="0" smtClean="0">
                <a:sym typeface="+mn-ea"/>
              </a:rPr>
              <a:t>、运输（中高风险区）：现疫情中高风险地区为绥化、哈尔滨、香港、上海、长春、台湾、石家庄。我司上述地区的供应商仅为吉林省德邦汽车电子有限公司（位于长春），此供应商所供应原材料为领途车型座椅的通风装置，现我司已储备</a:t>
            </a:r>
            <a:r>
              <a:rPr lang="en-US" altLang="zh-CN" dirty="0" smtClean="0">
                <a:sym typeface="+mn-ea"/>
              </a:rPr>
              <a:t>500</a:t>
            </a:r>
            <a:r>
              <a:rPr lang="zh-CN" altLang="en-US" dirty="0" smtClean="0">
                <a:sym typeface="+mn-ea"/>
              </a:rPr>
              <a:t>台通风装置，结合贵司</a:t>
            </a:r>
            <a:r>
              <a:rPr lang="en-US" altLang="zh-CN" dirty="0" smtClean="0">
                <a:sym typeface="+mn-ea"/>
              </a:rPr>
              <a:t>2020</a:t>
            </a:r>
            <a:r>
              <a:rPr lang="zh-CN" altLang="en-US" dirty="0" smtClean="0">
                <a:sym typeface="+mn-ea"/>
              </a:rPr>
              <a:t>年生产情况分析，可满足贵司</a:t>
            </a:r>
            <a:r>
              <a:rPr lang="en-US" altLang="zh-CN" dirty="0" smtClean="0">
                <a:sym typeface="+mn-ea"/>
              </a:rPr>
              <a:t>2021</a:t>
            </a:r>
            <a:r>
              <a:rPr lang="zh-CN" altLang="en-US" dirty="0" smtClean="0">
                <a:sym typeface="+mn-ea"/>
              </a:rPr>
              <a:t>年</a:t>
            </a:r>
            <a:r>
              <a:rPr lang="en-US" altLang="zh-CN" dirty="0" smtClean="0">
                <a:sym typeface="+mn-ea"/>
              </a:rPr>
              <a:t>6</a:t>
            </a:r>
            <a:r>
              <a:rPr lang="zh-CN" altLang="en-US" dirty="0" smtClean="0">
                <a:sym typeface="+mn-ea"/>
              </a:rPr>
              <a:t>月之前的需求，故无中高风险地区原材料断供风险。</a:t>
            </a:r>
            <a:endParaRPr lang="zh-CN" altLang="en-US" dirty="0" smtClean="0">
              <a:sym typeface="+mn-ea"/>
            </a:endParaRPr>
          </a:p>
          <a:p>
            <a:r>
              <a:rPr lang="zh-CN" altLang="en-US" dirty="0" smtClean="0">
                <a:sym typeface="+mn-ea"/>
              </a:rPr>
              <a:t>            运输（低风险区）：针对山东境内供应商，司机需出示健康安全码，且在厂区外部进行车辆消毒，并在外部停留</a:t>
            </a:r>
            <a:r>
              <a:rPr lang="en-US" altLang="zh-CN" dirty="0" smtClean="0">
                <a:sym typeface="+mn-ea"/>
              </a:rPr>
              <a:t>8</a:t>
            </a:r>
            <a:r>
              <a:rPr lang="zh-CN" altLang="en-US" dirty="0" smtClean="0">
                <a:sym typeface="+mn-ea"/>
              </a:rPr>
              <a:t>小时</a:t>
            </a:r>
            <a:r>
              <a:rPr lang="zh-CN" altLang="en-US" dirty="0" smtClean="0">
                <a:sym typeface="+mn-ea"/>
              </a:rPr>
              <a:t>后方可进入厂区内部卸货；针对山东境外供应商，司机需出</a:t>
            </a:r>
            <a:endParaRPr lang="zh-CN" altLang="en-US" dirty="0" smtClean="0">
              <a:sym typeface="+mn-ea"/>
            </a:endParaRPr>
          </a:p>
          <a:p>
            <a:endParaRPr lang="zh-CN" altLang="en-US" dirty="0" smtClean="0"/>
          </a:p>
          <a:p>
            <a:r>
              <a:rPr lang="zh-CN" altLang="en-US" dirty="0" smtClean="0"/>
              <a:t>       </a:t>
            </a:r>
            <a:endParaRPr lang="zh-CN" altLang="en-US" dirty="0" smtClean="0"/>
          </a:p>
        </p:txBody>
      </p:sp>
      <p:sp>
        <p:nvSpPr>
          <p:cNvPr id="3" name="文本占位符 2"/>
          <p:cNvSpPr>
            <a:spLocks noGrp="1"/>
          </p:cNvSpPr>
          <p:nvPr>
            <p:ph type="body" sz="quarter" idx="12"/>
          </p:nvPr>
        </p:nvSpPr>
        <p:spPr/>
        <p:txBody>
          <a:bodyPr/>
          <a:lstStyle/>
          <a:p>
            <a:r>
              <a:rPr lang="zh-CN" altLang="en-US" dirty="0"/>
              <a:t>二、封闭生产应急</a:t>
            </a:r>
            <a:r>
              <a:rPr lang="zh-CN" altLang="en-US" dirty="0" smtClean="0"/>
              <a:t>预案</a:t>
            </a:r>
            <a:endParaRPr lang="zh-CN" altLang="en-US" dirty="0"/>
          </a:p>
        </p:txBody>
      </p:sp>
      <p:sp>
        <p:nvSpPr>
          <p:cNvPr id="4" name="灯片编号占位符 3"/>
          <p:cNvSpPr>
            <a:spLocks noGrp="1"/>
          </p:cNvSpPr>
          <p:nvPr>
            <p:ph type="sldNum" sz="quarter" idx="13"/>
          </p:nvPr>
        </p:nvSpPr>
        <p:spPr/>
        <p:txBody>
          <a:bodyPr/>
          <a:lstStyle/>
          <a:p>
            <a:pPr>
              <a:defRPr/>
            </a:pPr>
            <a:fld id="{875BDE2C-B28D-43D3-A85B-8175BF470FFE}" type="slidenum">
              <a:rPr lang="zh-CN" altLang="en-US" smtClean="0"/>
            </a:fld>
            <a:endParaRPr lang="zh-CN"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r>
              <a:rPr lang="zh-CN" altLang="en-US" dirty="0"/>
              <a:t>示</a:t>
            </a:r>
            <a:r>
              <a:rPr lang="en-US" altLang="zh-CN" dirty="0"/>
              <a:t>3</a:t>
            </a:r>
            <a:r>
              <a:rPr lang="zh-CN" altLang="en-US" dirty="0"/>
              <a:t>日内核酸检测阴性证明，且</a:t>
            </a:r>
            <a:r>
              <a:rPr lang="zh-CN" altLang="en-US" dirty="0" smtClean="0">
                <a:sym typeface="+mn-ea"/>
              </a:rPr>
              <a:t>在厂区外部进行车辆消毒，并在外部停留</a:t>
            </a:r>
            <a:r>
              <a:rPr lang="en-US" altLang="zh-CN" dirty="0" smtClean="0">
                <a:sym typeface="+mn-ea"/>
              </a:rPr>
              <a:t>12</a:t>
            </a:r>
            <a:r>
              <a:rPr lang="zh-CN" altLang="en-US" dirty="0" smtClean="0">
                <a:sym typeface="+mn-ea"/>
              </a:rPr>
              <a:t>小时后方可进入厂区内部卸货</a:t>
            </a:r>
            <a:r>
              <a:rPr lang="zh-CN" altLang="en-US" dirty="0" smtClean="0">
                <a:sym typeface="+mn-ea"/>
              </a:rPr>
              <a:t>，并且司机及随行人员滞留驾驶室，不得随意外出活动。最大限度避免因物流运输造成疫情扩散的情况。</a:t>
            </a:r>
            <a:endParaRPr lang="zh-CN" altLang="en-US" dirty="0" smtClean="0">
              <a:sym typeface="+mn-ea"/>
            </a:endParaRPr>
          </a:p>
          <a:p>
            <a:r>
              <a:rPr lang="zh-CN" altLang="en-US" dirty="0" smtClean="0">
                <a:sym typeface="+mn-ea"/>
              </a:rPr>
              <a:t>       </a:t>
            </a:r>
            <a:r>
              <a:rPr lang="en-US" altLang="zh-CN" dirty="0" smtClean="0">
                <a:sym typeface="+mn-ea"/>
              </a:rPr>
              <a:t>5</a:t>
            </a:r>
            <a:r>
              <a:rPr lang="zh-CN" altLang="en-US" dirty="0" smtClean="0">
                <a:sym typeface="+mn-ea"/>
              </a:rPr>
              <a:t>、封闭生产：现我司厂内已进行员工宿舍统计工作，其中宿舍共计</a:t>
            </a:r>
            <a:r>
              <a:rPr lang="en-US" altLang="zh-CN" dirty="0" smtClean="0">
                <a:sym typeface="+mn-ea"/>
              </a:rPr>
              <a:t>39</a:t>
            </a:r>
            <a:r>
              <a:rPr lang="zh-CN" altLang="en-US" dirty="0" smtClean="0">
                <a:sym typeface="+mn-ea"/>
              </a:rPr>
              <a:t>间，可容纳员工</a:t>
            </a:r>
            <a:r>
              <a:rPr lang="en-US" altLang="zh-CN" dirty="0" smtClean="0">
                <a:sym typeface="+mn-ea"/>
              </a:rPr>
              <a:t>150</a:t>
            </a:r>
            <a:r>
              <a:rPr lang="zh-CN" altLang="en-US" dirty="0" smtClean="0">
                <a:sym typeface="+mn-ea"/>
              </a:rPr>
              <a:t>余人，且食堂正常开放，可满足封闭生产人员住宿及食物需求。</a:t>
            </a:r>
            <a:endParaRPr lang="zh-CN" altLang="en-US" dirty="0" smtClean="0">
              <a:sym typeface="+mn-ea"/>
            </a:endParaRPr>
          </a:p>
          <a:p>
            <a:r>
              <a:rPr lang="zh-CN" altLang="en-US" dirty="0" smtClean="0">
                <a:sym typeface="+mn-ea"/>
              </a:rPr>
              <a:t>       综上：我司已充分做好疫情期间保供措施及方案，并已开始实施，保证青岛一汽打赢</a:t>
            </a:r>
            <a:r>
              <a:rPr lang="en-US" altLang="zh-CN" dirty="0" smtClean="0">
                <a:sym typeface="+mn-ea"/>
              </a:rPr>
              <a:t>2021</a:t>
            </a:r>
            <a:r>
              <a:rPr lang="zh-CN" altLang="en-US" dirty="0" smtClean="0">
                <a:sym typeface="+mn-ea"/>
              </a:rPr>
              <a:t>年</a:t>
            </a:r>
            <a:r>
              <a:rPr lang="zh-CN" altLang="en-US" dirty="0" smtClean="0">
                <a:sym typeface="+mn-ea"/>
              </a:rPr>
              <a:t>新冠疫情期间攻坚战，促使贵司与我司互利共赢。</a:t>
            </a:r>
            <a:endParaRPr lang="zh-CN" altLang="en-US" dirty="0" smtClean="0">
              <a:sym typeface="+mn-ea"/>
            </a:endParaRPr>
          </a:p>
          <a:p>
            <a:r>
              <a:rPr lang="en-US" altLang="zh-CN" dirty="0" smtClean="0">
                <a:sym typeface="+mn-ea"/>
              </a:rPr>
              <a:t>       </a:t>
            </a:r>
            <a:endParaRPr lang="en-US" altLang="zh-CN" dirty="0" smtClean="0">
              <a:sym typeface="+mn-ea"/>
            </a:endParaRPr>
          </a:p>
        </p:txBody>
      </p:sp>
      <p:sp>
        <p:nvSpPr>
          <p:cNvPr id="3" name="文本占位符 2"/>
          <p:cNvSpPr>
            <a:spLocks noGrp="1"/>
          </p:cNvSpPr>
          <p:nvPr>
            <p:ph type="body" sz="quarter" idx="12"/>
          </p:nvPr>
        </p:nvSpPr>
        <p:spPr/>
        <p:txBody>
          <a:bodyPr/>
          <a:lstStyle/>
          <a:p>
            <a:r>
              <a:rPr lang="zh-CN" altLang="en-US" dirty="0"/>
              <a:t>二、封闭生产应急</a:t>
            </a:r>
            <a:r>
              <a:rPr lang="zh-CN" altLang="en-US" dirty="0" smtClean="0"/>
              <a:t>预案</a:t>
            </a:r>
            <a:endParaRPr lang="zh-CN" altLang="en-US" dirty="0"/>
          </a:p>
        </p:txBody>
      </p:sp>
      <p:sp>
        <p:nvSpPr>
          <p:cNvPr id="4" name="灯片编号占位符 3"/>
          <p:cNvSpPr>
            <a:spLocks noGrp="1"/>
          </p:cNvSpPr>
          <p:nvPr>
            <p:ph type="sldNum" sz="quarter" idx="13"/>
          </p:nvPr>
        </p:nvSpPr>
        <p:spPr/>
        <p:txBody>
          <a:bodyPr/>
          <a:lstStyle/>
          <a:p>
            <a:pPr>
              <a:defRPr/>
            </a:pPr>
            <a:fld id="{875BDE2C-B28D-43D3-A85B-8175BF470FFE}" type="slidenum">
              <a:rPr lang="zh-CN" altLang="en-US" smtClean="0"/>
            </a:fld>
            <a:endParaRPr lang="zh-CN"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占位符 2"/>
          <p:cNvSpPr>
            <a:spLocks noGrp="1"/>
          </p:cNvSpPr>
          <p:nvPr>
            <p:ph type="body" sz="quarter" idx="12"/>
          </p:nvPr>
        </p:nvSpPr>
        <p:spPr/>
        <p:txBody>
          <a:bodyPr/>
          <a:lstStyle/>
          <a:p>
            <a:r>
              <a:rPr lang="zh-CN" altLang="en-US" dirty="0"/>
              <a:t>三、建储</a:t>
            </a:r>
            <a:r>
              <a:rPr lang="zh-CN" altLang="en-US" dirty="0" smtClean="0"/>
              <a:t>情况</a:t>
            </a:r>
            <a:endParaRPr lang="zh-CN" altLang="en-US" dirty="0"/>
          </a:p>
        </p:txBody>
      </p:sp>
      <p:sp>
        <p:nvSpPr>
          <p:cNvPr id="4" name="灯片编号占位符 3"/>
          <p:cNvSpPr>
            <a:spLocks noGrp="1"/>
          </p:cNvSpPr>
          <p:nvPr>
            <p:ph type="sldNum" sz="quarter" idx="13"/>
          </p:nvPr>
        </p:nvSpPr>
        <p:spPr/>
        <p:txBody>
          <a:bodyPr/>
          <a:lstStyle/>
          <a:p>
            <a:pPr>
              <a:defRPr/>
            </a:pPr>
            <a:fld id="{875BDE2C-B28D-43D3-A85B-8175BF470FFE}" type="slidenum">
              <a:rPr lang="zh-CN" altLang="en-US" smtClean="0"/>
            </a:fld>
            <a:endParaRPr lang="zh-CN" altLang="en-US" dirty="0"/>
          </a:p>
        </p:txBody>
      </p:sp>
      <p:graphicFrame>
        <p:nvGraphicFramePr>
          <p:cNvPr id="9" name="表格 8"/>
          <p:cNvGraphicFramePr/>
          <p:nvPr>
            <p:custDataLst>
              <p:tags r:id="rId1"/>
            </p:custDataLst>
          </p:nvPr>
        </p:nvGraphicFramePr>
        <p:xfrm>
          <a:off x="335358" y="980728"/>
          <a:ext cx="11593289" cy="5112568"/>
        </p:xfrm>
        <a:graphic>
          <a:graphicData uri="http://schemas.openxmlformats.org/drawingml/2006/table">
            <a:tbl>
              <a:tblPr firstRow="1" bandRow="1">
                <a:tableStyleId>{5C22544A-7EE6-4342-B048-85BDC9FD1C3A}</a:tableStyleId>
              </a:tblPr>
              <a:tblGrid>
                <a:gridCol w="856280"/>
                <a:gridCol w="2538382"/>
                <a:gridCol w="853812"/>
                <a:gridCol w="1484734"/>
                <a:gridCol w="1282429"/>
                <a:gridCol w="908757"/>
                <a:gridCol w="1868279"/>
                <a:gridCol w="1800616"/>
              </a:tblGrid>
              <a:tr h="384507">
                <a:tc gridSpan="3">
                  <a:txBody>
                    <a:bodyPr/>
                    <a:lstStyle/>
                    <a:p>
                      <a:pPr indent="0" algn="ctr">
                        <a:buNone/>
                      </a:pPr>
                      <a:r>
                        <a:rPr lang="zh-CN" altLang="en-US" sz="1800" b="1" dirty="0" smtClean="0">
                          <a:solidFill>
                            <a:srgbClr val="000000"/>
                          </a:solidFill>
                          <a:latin typeface="微软雅黑" panose="020B0503020204020204" pitchFamily="34" charset="-122"/>
                          <a:ea typeface="微软雅黑" panose="020B0503020204020204" pitchFamily="34" charset="-122"/>
                        </a:rPr>
                        <a:t>一汽青岛主机厂</a:t>
                      </a:r>
                      <a:endParaRPr lang="en-US" altLang="en-US" sz="1800" b="1"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cPr/>
                </a:tc>
                <a:tc hMerge="1">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gridSpan="3">
                  <a:txBody>
                    <a:bodyPr/>
                    <a:lstStyle/>
                    <a:p>
                      <a:pPr indent="0" algn="ctr">
                        <a:buNone/>
                      </a:pPr>
                      <a:r>
                        <a:rPr lang="zh-CN" sz="1800" b="1" dirty="0">
                          <a:solidFill>
                            <a:srgbClr val="000000"/>
                          </a:solidFill>
                          <a:latin typeface="Arial" panose="020B0604020202020204" pitchFamily="34" charset="0"/>
                          <a:ea typeface="微软雅黑" panose="020B0503020204020204" pitchFamily="34" charset="-122"/>
                        </a:rPr>
                        <a:t>需求数量（台）</a:t>
                      </a:r>
                      <a:endParaRPr lang="en-US" altLang="en-US" sz="1800" b="1" dirty="0">
                        <a:solidFill>
                          <a:srgbClr val="000000"/>
                        </a:solidFill>
                        <a:latin typeface="微软雅黑" panose="020B0503020204020204" pitchFamily="34"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gridSpan="2">
                  <a:txBody>
                    <a:bodyPr/>
                    <a:lstStyle/>
                    <a:p>
                      <a:pPr indent="0" algn="ctr">
                        <a:buNone/>
                      </a:pPr>
                      <a:r>
                        <a:rPr lang="zh-CN" sz="1800" b="1" dirty="0">
                          <a:solidFill>
                            <a:srgbClr val="000000"/>
                          </a:solidFill>
                          <a:latin typeface="Arial" panose="020B0604020202020204" pitchFamily="34" charset="0"/>
                          <a:ea typeface="微软雅黑" panose="020B0503020204020204" pitchFamily="34" charset="-122"/>
                        </a:rPr>
                        <a:t>储备数量（台）</a:t>
                      </a:r>
                      <a:endParaRPr lang="en-US" altLang="en-US" sz="1800" b="1" dirty="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r>
              <a:tr h="538310">
                <a:tc>
                  <a:txBody>
                    <a:bodyPr/>
                    <a:lstStyle/>
                    <a:p>
                      <a:pPr indent="0" algn="ctr">
                        <a:buNone/>
                      </a:pPr>
                      <a:r>
                        <a:rPr lang="zh-CN" sz="1400" b="1" dirty="0">
                          <a:solidFill>
                            <a:srgbClr val="FFFFFF"/>
                          </a:solidFill>
                          <a:latin typeface="Arial" panose="020B0604020202020204" pitchFamily="34" charset="0"/>
                          <a:ea typeface="微软雅黑" panose="020B0503020204020204" pitchFamily="34" charset="-122"/>
                        </a:rPr>
                        <a:t>车型</a:t>
                      </a:r>
                      <a:endParaRPr lang="zh-CN" altLang="en-US" sz="1400" b="1" dirty="0">
                        <a:solidFill>
                          <a:srgbClr val="FFFFFF"/>
                        </a:solidFill>
                        <a:latin typeface="Arial" panose="020B0604020202020204" pitchFamily="34" charset="0"/>
                        <a:ea typeface="微软雅黑" panose="020B0503020204020204" pitchFamily="34" charset="-122"/>
                      </a:endParaRPr>
                    </a:p>
                  </a:txBody>
                  <a:tcPr marL="12700" marR="12700" marT="12700" anchor="ctr">
                    <a:lnL w="12700" cap="flat" cmpd="sng">
                      <a:solidFill>
                        <a:srgbClr val="000000"/>
                      </a:solidFill>
                      <a:prstDash val="solid"/>
                      <a:headEnd type="none" w="med" len="med"/>
                      <a:tailEnd type="none" w="med" len="med"/>
                    </a:lnL>
                    <a:lnR w="12700" cap="flat" cmpd="sng" algn="ctr">
                      <a:solidFill>
                        <a:srgbClr val="000000"/>
                      </a:solidFill>
                      <a:prstDash val="solid"/>
                      <a:roun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5B9BD5"/>
                    </a:solidFill>
                  </a:tcPr>
                </a:tc>
                <a:tc>
                  <a:txBody>
                    <a:bodyPr/>
                    <a:lstStyle/>
                    <a:p>
                      <a:pPr algn="ctr"/>
                      <a:r>
                        <a:rPr lang="zh-CN" altLang="en-US" sz="1400" b="1" kern="1200" dirty="0" smtClean="0">
                          <a:solidFill>
                            <a:srgbClr val="FFFFFF"/>
                          </a:solidFill>
                          <a:latin typeface="Arial" panose="020B0604020202020204" pitchFamily="34" charset="0"/>
                          <a:ea typeface="微软雅黑" panose="020B0503020204020204" pitchFamily="34" charset="-122"/>
                          <a:cs typeface="+mn-cs"/>
                        </a:rPr>
                        <a:t>图号</a:t>
                      </a:r>
                      <a:endParaRPr lang="zh-CN" altLang="en-US" sz="1400" b="1" kern="1200" dirty="0">
                        <a:solidFill>
                          <a:srgbClr val="FFFFFF"/>
                        </a:solidFill>
                        <a:latin typeface="Arial" panose="020B0604020202020204" pitchFamily="34" charset="0"/>
                        <a:ea typeface="微软雅黑" panose="020B0503020204020204" pitchFamily="34" charset="-122"/>
                        <a:cs typeface="+mn-cs"/>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5B9BD5"/>
                    </a:solidFill>
                  </a:tcPr>
                </a:tc>
                <a:tc>
                  <a:txBody>
                    <a:bodyPr/>
                    <a:lstStyle/>
                    <a:p>
                      <a:pPr algn="ctr"/>
                      <a:r>
                        <a:rPr lang="zh-CN" altLang="en-US" sz="1400" b="1" kern="1200" dirty="0" smtClean="0">
                          <a:solidFill>
                            <a:srgbClr val="FFFFFF"/>
                          </a:solidFill>
                          <a:latin typeface="Arial" panose="020B0604020202020204" pitchFamily="34" charset="0"/>
                          <a:ea typeface="微软雅黑" panose="020B0503020204020204" pitchFamily="34" charset="-122"/>
                          <a:cs typeface="+mn-cs"/>
                        </a:rPr>
                        <a:t>分类</a:t>
                      </a:r>
                      <a:endParaRPr lang="zh-CN" altLang="en-US" sz="1400" b="1" kern="1200" dirty="0">
                        <a:solidFill>
                          <a:srgbClr val="FFFFFF"/>
                        </a:solidFill>
                        <a:latin typeface="Arial" panose="020B0604020202020204" pitchFamily="34" charset="0"/>
                        <a:ea typeface="微软雅黑" panose="020B0503020204020204" pitchFamily="34" charset="-122"/>
                        <a:cs typeface="+mn-cs"/>
                      </a:endParaRPr>
                    </a:p>
                  </a:txBody>
                  <a:tcPr marL="12700" marR="12700" marT="12700" anchor="ctr">
                    <a:lnL w="12700" cap="flat" cmpd="sng" algn="ctr">
                      <a:solidFill>
                        <a:srgbClr val="000000"/>
                      </a:solidFill>
                      <a:prstDash val="solid"/>
                      <a:round/>
                      <a:headEnd type="none" w="med" len="med"/>
                      <a:tailEnd type="none" w="med" len="med"/>
                    </a:lnL>
                    <a:lnR w="12700" cap="flat" cmpd="sng">
                      <a:solidFill>
                        <a:srgbClr val="000000"/>
                      </a:solidFill>
                      <a:prstDash val="soli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5B9BD5"/>
                    </a:solidFill>
                  </a:tcPr>
                </a:tc>
                <a:tc>
                  <a:txBody>
                    <a:bodyPr/>
                    <a:lstStyle/>
                    <a:p>
                      <a:pPr indent="0" algn="ctr">
                        <a:buNone/>
                      </a:pPr>
                      <a:r>
                        <a:rPr lang="zh-CN" sz="1400" b="1" dirty="0">
                          <a:solidFill>
                            <a:srgbClr val="FFFFFF"/>
                          </a:solidFill>
                          <a:latin typeface="Arial" panose="020B0604020202020204" pitchFamily="34" charset="0"/>
                          <a:ea typeface="微软雅黑" panose="020B0503020204020204" pitchFamily="34" charset="-122"/>
                        </a:rPr>
                        <a:t>12月需求</a:t>
                      </a:r>
                      <a:endParaRPr lang="zh-CN" altLang="en-US" sz="1400" b="1" dirty="0">
                        <a:solidFill>
                          <a:srgbClr val="FFFFFF"/>
                        </a:solidFill>
                        <a:latin typeface="Arial" panose="020B0604020202020204" pitchFamily="34" charset="0"/>
                        <a:ea typeface="微软雅黑" panose="020B0503020204020204" pitchFamily="34"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5B9BD5"/>
                    </a:solidFill>
                  </a:tcPr>
                </a:tc>
                <a:tc>
                  <a:txBody>
                    <a:bodyPr/>
                    <a:lstStyle/>
                    <a:p>
                      <a:pPr indent="0" algn="ctr">
                        <a:buNone/>
                      </a:pPr>
                      <a:r>
                        <a:rPr lang="zh-CN" sz="1400" b="1" dirty="0">
                          <a:solidFill>
                            <a:srgbClr val="FFFFFF"/>
                          </a:solidFill>
                          <a:latin typeface="Arial" panose="020B0604020202020204" pitchFamily="34" charset="0"/>
                          <a:ea typeface="微软雅黑" panose="020B0503020204020204" pitchFamily="34" charset="-122"/>
                        </a:rPr>
                        <a:t>1月需求</a:t>
                      </a:r>
                      <a:endParaRPr lang="zh-CN" altLang="en-US" sz="1400" b="1" dirty="0">
                        <a:solidFill>
                          <a:srgbClr val="FFFFFF"/>
                        </a:solidFill>
                        <a:latin typeface="Arial" panose="020B0604020202020204" pitchFamily="34" charset="0"/>
                        <a:ea typeface="微软雅黑" panose="020B0503020204020204" pitchFamily="34"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5B9BD5"/>
                    </a:solidFill>
                  </a:tcPr>
                </a:tc>
                <a:tc>
                  <a:txBody>
                    <a:bodyPr/>
                    <a:lstStyle/>
                    <a:p>
                      <a:pPr indent="0" algn="ctr">
                        <a:buNone/>
                      </a:pPr>
                      <a:r>
                        <a:rPr lang="zh-CN" sz="1400" b="1" dirty="0">
                          <a:solidFill>
                            <a:srgbClr val="FFFFFF"/>
                          </a:solidFill>
                          <a:latin typeface="Arial" panose="020B0604020202020204" pitchFamily="34" charset="0"/>
                          <a:ea typeface="微软雅黑" panose="020B0503020204020204" pitchFamily="34" charset="-122"/>
                        </a:rPr>
                        <a:t>2月预计需求</a:t>
                      </a:r>
                      <a:endParaRPr lang="zh-CN" altLang="en-US" sz="1400" b="1" dirty="0">
                        <a:solidFill>
                          <a:srgbClr val="FFFFFF"/>
                        </a:solidFill>
                        <a:latin typeface="Arial" panose="020B0604020202020204" pitchFamily="34" charset="0"/>
                        <a:ea typeface="微软雅黑" panose="020B0503020204020204" pitchFamily="34"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5B9BD5"/>
                    </a:solidFill>
                  </a:tcPr>
                </a:tc>
                <a:tc>
                  <a:txBody>
                    <a:bodyPr/>
                    <a:lstStyle/>
                    <a:p>
                      <a:pPr indent="0" algn="ctr">
                        <a:buNone/>
                      </a:pPr>
                      <a:r>
                        <a:rPr lang="zh-CN" sz="1400" b="1" dirty="0">
                          <a:solidFill>
                            <a:srgbClr val="FFFFFF"/>
                          </a:solidFill>
                          <a:latin typeface="Arial" panose="020B0604020202020204" pitchFamily="34" charset="0"/>
                          <a:ea typeface="微软雅黑" panose="020B0503020204020204" pitchFamily="34" charset="-122"/>
                        </a:rPr>
                        <a:t>储备数量（台）（截止至2月10日）</a:t>
                      </a:r>
                      <a:endParaRPr lang="zh-CN" altLang="en-US" sz="1400" b="1" dirty="0">
                        <a:solidFill>
                          <a:srgbClr val="FFFFFF"/>
                        </a:solidFill>
                        <a:latin typeface="Arial" panose="020B0604020202020204" pitchFamily="34" charset="0"/>
                        <a:ea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solidFill>
                        <a:srgbClr val="000000"/>
                      </a:solidFill>
                      <a:prstDash val="soli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5B9BD5"/>
                    </a:solidFill>
                  </a:tcPr>
                </a:tc>
                <a:tc>
                  <a:txBody>
                    <a:bodyPr/>
                    <a:lstStyle/>
                    <a:p>
                      <a:pPr indent="0" algn="ctr">
                        <a:buNone/>
                      </a:pPr>
                      <a:r>
                        <a:rPr lang="zh-CN" altLang="en-US" sz="1400" b="1" dirty="0" smtClean="0">
                          <a:solidFill>
                            <a:srgbClr val="FFFFFF"/>
                          </a:solidFill>
                          <a:latin typeface="Arial" panose="020B0604020202020204" pitchFamily="34" charset="0"/>
                          <a:ea typeface="微软雅黑" panose="020B0503020204020204" pitchFamily="34" charset="-122"/>
                        </a:rPr>
                        <a:t>备注</a:t>
                      </a:r>
                      <a:endParaRPr lang="zh-CN" altLang="en-US" sz="1400" b="1" dirty="0">
                        <a:solidFill>
                          <a:srgbClr val="FFFFFF"/>
                        </a:solidFill>
                        <a:latin typeface="Arial" panose="020B0604020202020204" pitchFamily="34" charset="0"/>
                        <a:ea typeface="微软雅黑" panose="020B0503020204020204" pitchFamily="34"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5B9BD5"/>
                    </a:solidFill>
                  </a:tcPr>
                </a:tc>
              </a:tr>
              <a:tr h="322801">
                <a:tc rowSpan="3">
                  <a:txBody>
                    <a:bodyPr/>
                    <a:lstStyle/>
                    <a:p>
                      <a:pPr indent="0" algn="ctr">
                        <a:buNone/>
                      </a:pPr>
                      <a:r>
                        <a:rPr lang="zh-CN" sz="1600" b="0" dirty="0">
                          <a:solidFill>
                            <a:srgbClr val="000000"/>
                          </a:solidFill>
                          <a:latin typeface="Arial" panose="020B0604020202020204" pitchFamily="34" charset="0"/>
                          <a:ea typeface="微软雅黑" panose="020B0503020204020204" pitchFamily="34" charset="-122"/>
                        </a:rPr>
                        <a:t>虎V</a:t>
                      </a:r>
                      <a:endParaRPr lang="en-US" altLang="en-US" sz="1600" b="0" dirty="0">
                        <a:solidFill>
                          <a:srgbClr val="000000"/>
                        </a:solidFill>
                        <a:latin typeface="微软雅黑" panose="020B0503020204020204" pitchFamily="34"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DDEBF7"/>
                    </a:solidFill>
                  </a:tcPr>
                </a:tc>
                <a:tc rowSpan="3">
                  <a:txBody>
                    <a:bodyPr/>
                    <a:lstStyle/>
                    <a:p>
                      <a:pPr indent="0" algn="ctr">
                        <a:buNone/>
                      </a:pPr>
                      <a:r>
                        <a:rPr lang="en-US" altLang="en-US" sz="1600" b="0" dirty="0" smtClean="0">
                          <a:solidFill>
                            <a:srgbClr val="000000"/>
                          </a:solidFill>
                          <a:latin typeface="微软雅黑" panose="020B0503020204020204" pitchFamily="34" charset="-122"/>
                        </a:rPr>
                        <a:t>6800010-E411</a:t>
                      </a:r>
                      <a:endParaRPr lang="en-US" altLang="en-US" sz="1600" b="0" dirty="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solidFill>
                        <a:srgbClr val="000000"/>
                      </a:solidFill>
                      <a:prstDash val="soli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DEBF7"/>
                    </a:solidFill>
                  </a:tcPr>
                </a:tc>
                <a:tc>
                  <a:txBody>
                    <a:bodyPr/>
                    <a:lstStyle/>
                    <a:p>
                      <a:pPr indent="0" algn="ctr">
                        <a:buNone/>
                      </a:pPr>
                      <a:r>
                        <a:rPr lang="zh-CN" sz="1600" b="0" dirty="0">
                          <a:solidFill>
                            <a:srgbClr val="000000"/>
                          </a:solidFill>
                          <a:latin typeface="Arial" panose="020B0604020202020204" pitchFamily="34" charset="0"/>
                          <a:ea typeface="微软雅黑" panose="020B0503020204020204" pitchFamily="34" charset="-122"/>
                        </a:rPr>
                        <a:t>成品</a:t>
                      </a:r>
                      <a:endParaRPr lang="en-US" altLang="en-US" sz="1600" b="0" dirty="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solidFill>
                        <a:srgbClr val="000000"/>
                      </a:solidFill>
                      <a:prstDash val="soli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DEBF7"/>
                    </a:solidFill>
                  </a:tcPr>
                </a:tc>
                <a:tc>
                  <a:txBody>
                    <a:bodyPr/>
                    <a:lstStyle/>
                    <a:p>
                      <a:pPr indent="0" algn="ctr">
                        <a:buNone/>
                      </a:pPr>
                      <a:r>
                        <a:rPr lang="en-US" sz="1600" b="0">
                          <a:solidFill>
                            <a:srgbClr val="000000"/>
                          </a:solidFill>
                          <a:latin typeface="微软雅黑" panose="020B0503020204020204" pitchFamily="34" charset="-122"/>
                        </a:rPr>
                        <a:t>1603</a:t>
                      </a:r>
                      <a:endParaRPr lang="en-US" altLang="en-US" sz="1600" b="0">
                        <a:solidFill>
                          <a:srgbClr val="000000"/>
                        </a:solidFill>
                        <a:latin typeface="微软雅黑" panose="020B0503020204020204" pitchFamily="34"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DDEBF7"/>
                    </a:solidFill>
                  </a:tcPr>
                </a:tc>
                <a:tc>
                  <a:txBody>
                    <a:bodyPr/>
                    <a:lstStyle/>
                    <a:p>
                      <a:pPr indent="0" algn="ctr">
                        <a:buNone/>
                      </a:pPr>
                      <a:r>
                        <a:rPr lang="en-US" sz="1600" b="0">
                          <a:solidFill>
                            <a:srgbClr val="000000"/>
                          </a:solidFill>
                          <a:latin typeface="微软雅黑" panose="020B0503020204020204" pitchFamily="34" charset="-122"/>
                        </a:rPr>
                        <a:t>960</a:t>
                      </a:r>
                      <a:endParaRPr lang="en-US" altLang="en-US" sz="1600" b="0">
                        <a:solidFill>
                          <a:srgbClr val="000000"/>
                        </a:solidFill>
                        <a:latin typeface="微软雅黑" panose="020B0503020204020204" pitchFamily="34"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DDEBF7"/>
                    </a:solidFill>
                  </a:tcPr>
                </a:tc>
                <a:tc rowSpan="3">
                  <a:txBody>
                    <a:bodyPr/>
                    <a:lstStyle/>
                    <a:p>
                      <a:pPr indent="0" algn="ctr">
                        <a:buNone/>
                      </a:pPr>
                      <a:r>
                        <a:rPr lang="en-US" sz="1600" b="0" dirty="0" smtClean="0">
                          <a:solidFill>
                            <a:srgbClr val="000000"/>
                          </a:solidFill>
                          <a:latin typeface="微软雅黑" panose="020B0503020204020204" pitchFamily="34" charset="-122"/>
                        </a:rPr>
                        <a:t>800</a:t>
                      </a:r>
                      <a:endParaRPr lang="en-US" altLang="en-US" sz="1600" b="0" dirty="0">
                        <a:solidFill>
                          <a:srgbClr val="000000"/>
                        </a:solidFill>
                        <a:latin typeface="微软雅黑" panose="020B0503020204020204" pitchFamily="34"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DDEBF7"/>
                    </a:solidFill>
                  </a:tcPr>
                </a:tc>
                <a:tc rowSpan="2">
                  <a:txBody>
                    <a:bodyPr/>
                    <a:lstStyle/>
                    <a:p>
                      <a:pPr indent="0" algn="ctr">
                        <a:buNone/>
                      </a:pPr>
                      <a:r>
                        <a:rPr lang="en-US" sz="1600" b="0" dirty="0" smtClean="0">
                          <a:solidFill>
                            <a:srgbClr val="000000"/>
                          </a:solidFill>
                          <a:latin typeface="微软雅黑" panose="020B0503020204020204" pitchFamily="34" charset="-122"/>
                        </a:rPr>
                        <a:t>650</a:t>
                      </a:r>
                      <a:endParaRPr lang="en-US" altLang="en-US" sz="1600" b="0" dirty="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solidFill>
                        <a:srgbClr val="000000"/>
                      </a:solidFill>
                      <a:prstDash val="soli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DEBF7"/>
                    </a:solidFill>
                  </a:tcPr>
                </a:tc>
                <a:tc rowSpan="9">
                  <a:txBody>
                    <a:bodyPr/>
                    <a:lstStyle/>
                    <a:p>
                      <a:pPr indent="0" algn="ctr">
                        <a:buNone/>
                      </a:pPr>
                      <a:r>
                        <a:rPr lang="zh-CN" sz="1600" b="0" dirty="0">
                          <a:solidFill>
                            <a:srgbClr val="000000"/>
                          </a:solidFill>
                          <a:latin typeface="Arial" panose="020B0604020202020204" pitchFamily="34" charset="0"/>
                          <a:ea typeface="微软雅黑" panose="020B0503020204020204" pitchFamily="34" charset="-122"/>
                        </a:rPr>
                        <a:t>成品库存全部位于青岛库房，原材料位于潍坊工厂。</a:t>
                      </a:r>
                      <a:endParaRPr lang="en-US" altLang="en-US" sz="1600" b="0" dirty="0">
                        <a:solidFill>
                          <a:srgbClr val="000000"/>
                        </a:solidFill>
                        <a:latin typeface="微软雅黑" panose="020B0503020204020204" pitchFamily="34"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DEBF7"/>
                    </a:solidFill>
                  </a:tcPr>
                </a:tc>
              </a:tr>
              <a:tr h="0">
                <a:tc vMerge="1">
                  <a:tcPr/>
                </a:tc>
                <a:tc vMerge="1">
                  <a:tcPr/>
                </a:tc>
                <a:tc rowSpan="2">
                  <a:txBody>
                    <a:bodyPr/>
                    <a:lstStyle/>
                    <a:p>
                      <a:pPr indent="0" algn="ctr">
                        <a:buNone/>
                      </a:pPr>
                      <a:r>
                        <a:rPr lang="zh-CN" sz="1600" b="0" dirty="0">
                          <a:solidFill>
                            <a:srgbClr val="000000"/>
                          </a:solidFill>
                          <a:latin typeface="Arial" panose="020B0604020202020204" pitchFamily="34" charset="0"/>
                          <a:ea typeface="微软雅黑" panose="020B0503020204020204" pitchFamily="34" charset="-122"/>
                        </a:rPr>
                        <a:t>原材料</a:t>
                      </a:r>
                      <a:endParaRPr lang="en-US" altLang="en-US" sz="1600" b="0" dirty="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solidFill>
                        <a:srgbClr val="000000"/>
                      </a:solidFill>
                      <a:prstDash val="soli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DEBF7"/>
                    </a:solidFill>
                  </a:tcPr>
                </a:tc>
                <a:tc rowSpan="2">
                  <a:txBody>
                    <a:bodyPr/>
                    <a:lstStyle/>
                    <a:p>
                      <a:pPr indent="0" algn="ctr">
                        <a:buNone/>
                      </a:pPr>
                      <a:r>
                        <a:rPr lang="en-US" sz="1600" b="0" dirty="0">
                          <a:solidFill>
                            <a:srgbClr val="000000"/>
                          </a:solidFill>
                          <a:latin typeface="微软雅黑" panose="020B0503020204020204" pitchFamily="34" charset="-122"/>
                        </a:rPr>
                        <a:t>0</a:t>
                      </a:r>
                      <a:endParaRPr lang="en-US" altLang="en-US" sz="1600" b="0" dirty="0">
                        <a:solidFill>
                          <a:srgbClr val="000000"/>
                        </a:solidFill>
                        <a:latin typeface="微软雅黑" panose="020B0503020204020204" pitchFamily="34"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DDEBF7"/>
                    </a:solidFill>
                  </a:tcPr>
                </a:tc>
                <a:tc rowSpan="2">
                  <a:txBody>
                    <a:bodyPr/>
                    <a:lstStyle/>
                    <a:p>
                      <a:pPr indent="0" algn="ctr">
                        <a:buNone/>
                      </a:pPr>
                      <a:r>
                        <a:rPr lang="en-US" sz="1600" b="0">
                          <a:solidFill>
                            <a:srgbClr val="000000"/>
                          </a:solidFill>
                          <a:latin typeface="微软雅黑" panose="020B0503020204020204" pitchFamily="34" charset="-122"/>
                        </a:rPr>
                        <a:t>0</a:t>
                      </a:r>
                      <a:endParaRPr lang="en-US" altLang="en-US" sz="1600" b="0">
                        <a:solidFill>
                          <a:srgbClr val="000000"/>
                        </a:solidFill>
                        <a:latin typeface="微软雅黑" panose="020B0503020204020204" pitchFamily="34" charset="-122"/>
                      </a:endParaRPr>
                    </a:p>
                  </a:txBody>
                  <a:tcPr marL="12700" marR="12700" marT="12700" anchor="ctr">
                    <a:lnL w="12700" cap="flat" cmpd="sng">
                      <a:solidFill>
                        <a:srgbClr val="000000"/>
                      </a:solidFill>
                      <a:prstDash val="solid"/>
                      <a:headEnd type="none" w="med" len="med"/>
                      <a:tailEnd type="none" w="med" len="med"/>
                    </a:lnL>
                    <a:lnR w="12700" cap="flat" cmpd="sng" algn="ctr">
                      <a:solidFill>
                        <a:srgbClr val="000000"/>
                      </a:solidFill>
                      <a:prstDash val="solid"/>
                      <a:roun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DDEBF7"/>
                    </a:solidFill>
                  </a:tcPr>
                </a:tc>
                <a:tc vMerge="1">
                  <a:tcPr/>
                </a:tc>
                <a:tc vMerge="1">
                  <a:tcPr/>
                </a:tc>
                <a:tc vMerge="1">
                  <a:tcPr/>
                </a:tc>
              </a:tr>
              <a:tr h="322801">
                <a:tc vMerge="1">
                  <a:tcPr/>
                </a:tc>
                <a:tc vMerge="1">
                  <a:tcPr/>
                </a:tc>
                <a:tc vMerge="1">
                  <a:tcPr marL="12700" marR="12700" marT="12700" anchor="ctr">
                    <a:lnL w="12700" cap="flat" cmpd="sng" algn="ctr">
                      <a:solidFill>
                        <a:srgbClr val="000000"/>
                      </a:solidFill>
                      <a:prstDash val="solid"/>
                      <a:round/>
                      <a:headEnd type="none" w="med" len="med"/>
                      <a:tailEnd type="none" w="med" len="med"/>
                    </a:lnL>
                    <a:lnR w="12700" cap="flat" cmpd="sng">
                      <a:solidFill>
                        <a:srgbClr val="000000"/>
                      </a:solidFill>
                      <a:prstDash val="soli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DEBF7"/>
                    </a:solidFill>
                  </a:tcPr>
                </a:tc>
                <a:tc vMerge="1">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DDEBF7"/>
                    </a:solidFill>
                  </a:tcPr>
                </a:tc>
                <a:tc vMerge="1">
                  <a:tcPr marL="12700" marR="12700" marT="12700" anchor="ctr">
                    <a:lnL w="12700" cap="flat" cmpd="sng">
                      <a:solidFill>
                        <a:srgbClr val="000000"/>
                      </a:solidFill>
                      <a:prstDash val="solid"/>
                      <a:headEnd type="none" w="med" len="med"/>
                      <a:tailEnd type="none" w="med" len="med"/>
                    </a:lnL>
                    <a:lnR w="12700" cap="flat" cmpd="sng" algn="ctr">
                      <a:solidFill>
                        <a:srgbClr val="000000"/>
                      </a:solidFill>
                      <a:prstDash val="solid"/>
                      <a:roun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DDEBF7"/>
                    </a:solidFill>
                  </a:tcPr>
                </a:tc>
                <a:tc vMerge="1">
                  <a:tcPr/>
                </a:tc>
                <a:tc>
                  <a:txBody>
                    <a:bodyPr/>
                    <a:lstStyle/>
                    <a:p>
                      <a:pPr indent="0" algn="ctr">
                        <a:buNone/>
                      </a:pPr>
                      <a:r>
                        <a:rPr lang="en-US" sz="1600" b="0" dirty="0">
                          <a:solidFill>
                            <a:srgbClr val="000000"/>
                          </a:solidFill>
                          <a:latin typeface="微软雅黑" panose="020B0503020204020204" pitchFamily="34" charset="-122"/>
                        </a:rPr>
                        <a:t>2</a:t>
                      </a:r>
                      <a:r>
                        <a:rPr lang="en-US" sz="1600" b="0" dirty="0" smtClean="0">
                          <a:solidFill>
                            <a:srgbClr val="000000"/>
                          </a:solidFill>
                          <a:latin typeface="微软雅黑" panose="020B0503020204020204" pitchFamily="34" charset="-122"/>
                        </a:rPr>
                        <a:t>00</a:t>
                      </a:r>
                      <a:endParaRPr lang="en-US" altLang="en-US" sz="1600" b="0" dirty="0">
                        <a:solidFill>
                          <a:srgbClr val="000000"/>
                        </a:solidFill>
                        <a:latin typeface="微软雅黑" panose="020B0503020204020204" pitchFamily="34"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DEBF7"/>
                    </a:solidFill>
                  </a:tcPr>
                </a:tc>
                <a:tc vMerge="1">
                  <a:tcPr/>
                </a:tc>
              </a:tr>
              <a:tr h="354118">
                <a:tc rowSpan="2">
                  <a:txBody>
                    <a:bodyPr/>
                    <a:lstStyle/>
                    <a:p>
                      <a:pPr indent="0" algn="ctr">
                        <a:buNone/>
                      </a:pPr>
                      <a:r>
                        <a:rPr lang="en-US" sz="1600" b="0" dirty="0">
                          <a:solidFill>
                            <a:srgbClr val="000000"/>
                          </a:solidFill>
                          <a:latin typeface="微软雅黑" panose="020B0503020204020204" pitchFamily="34" charset="-122"/>
                        </a:rPr>
                        <a:t>AA95</a:t>
                      </a:r>
                      <a:endParaRPr lang="en-US" altLang="en-US" sz="1600" b="0" dirty="0">
                        <a:solidFill>
                          <a:srgbClr val="000000"/>
                        </a:solidFill>
                        <a:latin typeface="微软雅黑" panose="020B0503020204020204" pitchFamily="34" charset="-122"/>
                      </a:endParaRPr>
                    </a:p>
                  </a:txBody>
                  <a:tcPr marL="12700" marR="12700" marT="12700" anchor="ctr">
                    <a:lnL w="12700" cap="flat" cmpd="sng">
                      <a:solidFill>
                        <a:srgbClr val="000000"/>
                      </a:solidFill>
                      <a:prstDash val="soli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rowSpan="2">
                  <a:txBody>
                    <a:bodyPr/>
                    <a:lstStyle/>
                    <a:p>
                      <a:pPr indent="0" algn="ctr">
                        <a:buNone/>
                      </a:pPr>
                      <a:r>
                        <a:rPr lang="en-US" altLang="en-US" sz="1600" b="0" dirty="0" smtClean="0">
                          <a:solidFill>
                            <a:srgbClr val="000000"/>
                          </a:solidFill>
                          <a:latin typeface="微软雅黑" panose="020B0503020204020204" pitchFamily="34" charset="-122"/>
                        </a:rPr>
                        <a:t>6800010AA95-C00</a:t>
                      </a:r>
                      <a:endParaRPr lang="en-US" altLang="en-US" sz="1600" b="0" dirty="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indent="0" algn="ctr">
                        <a:buNone/>
                      </a:pPr>
                      <a:r>
                        <a:rPr lang="zh-CN" sz="1600" b="0" dirty="0">
                          <a:solidFill>
                            <a:srgbClr val="000000"/>
                          </a:solidFill>
                          <a:latin typeface="Arial" panose="020B0604020202020204" pitchFamily="34" charset="0"/>
                          <a:ea typeface="微软雅黑" panose="020B0503020204020204" pitchFamily="34" charset="-122"/>
                        </a:rPr>
                        <a:t>成品</a:t>
                      </a:r>
                      <a:endParaRPr lang="en-US" altLang="en-US" sz="1600" b="0" dirty="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indent="0" algn="ctr">
                        <a:buNone/>
                      </a:pPr>
                      <a:r>
                        <a:rPr lang="en-US" sz="1600" b="0">
                          <a:solidFill>
                            <a:srgbClr val="000000"/>
                          </a:solidFill>
                          <a:latin typeface="微软雅黑" panose="020B0503020204020204" pitchFamily="34" charset="-122"/>
                        </a:rPr>
                        <a:t>1069</a:t>
                      </a:r>
                      <a:endParaRPr lang="en-US" altLang="en-US" sz="1600" b="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600" b="0">
                          <a:solidFill>
                            <a:srgbClr val="000000"/>
                          </a:solidFill>
                          <a:latin typeface="微软雅黑" panose="020B0503020204020204" pitchFamily="34" charset="-122"/>
                        </a:rPr>
                        <a:t>667</a:t>
                      </a:r>
                      <a:endParaRPr lang="en-US" altLang="en-US" sz="1600" b="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rowSpan="2">
                  <a:txBody>
                    <a:bodyPr/>
                    <a:lstStyle/>
                    <a:p>
                      <a:pPr indent="0" algn="ctr">
                        <a:buNone/>
                      </a:pPr>
                      <a:r>
                        <a:rPr lang="en-US" sz="1600" b="0" dirty="0" smtClean="0">
                          <a:solidFill>
                            <a:srgbClr val="000000"/>
                          </a:solidFill>
                          <a:latin typeface="微软雅黑" panose="020B0503020204020204" pitchFamily="34" charset="-122"/>
                        </a:rPr>
                        <a:t>500</a:t>
                      </a:r>
                      <a:endParaRPr lang="en-US" altLang="en-US" sz="1600" b="0" dirty="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600" b="0" dirty="0">
                          <a:solidFill>
                            <a:srgbClr val="000000"/>
                          </a:solidFill>
                          <a:latin typeface="微软雅黑" panose="020B0503020204020204" pitchFamily="34" charset="-122"/>
                        </a:rPr>
                        <a:t>3</a:t>
                      </a:r>
                      <a:r>
                        <a:rPr lang="en-US" sz="1600" b="0" dirty="0" smtClean="0">
                          <a:solidFill>
                            <a:srgbClr val="000000"/>
                          </a:solidFill>
                          <a:latin typeface="微软雅黑" panose="020B0503020204020204" pitchFamily="34" charset="-122"/>
                        </a:rPr>
                        <a:t>50</a:t>
                      </a:r>
                      <a:endParaRPr lang="en-US" altLang="en-US" sz="1600" b="0" dirty="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tr>
              <a:tr h="322801">
                <a:tc vMerge="1">
                  <a:tcPr/>
                </a:tc>
                <a:tc vMerge="1">
                  <a:tcPr/>
                </a:tc>
                <a:tc>
                  <a:txBody>
                    <a:bodyPr/>
                    <a:lstStyle/>
                    <a:p>
                      <a:pPr indent="0" algn="ctr">
                        <a:buNone/>
                      </a:pPr>
                      <a:r>
                        <a:rPr lang="zh-CN" sz="1600" b="0" dirty="0">
                          <a:solidFill>
                            <a:srgbClr val="000000"/>
                          </a:solidFill>
                          <a:latin typeface="Arial" panose="020B0604020202020204" pitchFamily="34" charset="0"/>
                          <a:ea typeface="微软雅黑" panose="020B0503020204020204" pitchFamily="34" charset="-122"/>
                        </a:rPr>
                        <a:t>原材料</a:t>
                      </a:r>
                      <a:endParaRPr lang="en-US" altLang="en-US" sz="1600" b="0" dirty="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solidFill>
                        <a:srgbClr val="000000"/>
                      </a:solidFill>
                      <a:prstDash val="soli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indent="0" algn="ctr">
                        <a:buNone/>
                      </a:pPr>
                      <a:r>
                        <a:rPr lang="en-US" sz="1600" b="0">
                          <a:solidFill>
                            <a:srgbClr val="000000"/>
                          </a:solidFill>
                          <a:latin typeface="微软雅黑" panose="020B0503020204020204" pitchFamily="34" charset="-122"/>
                        </a:rPr>
                        <a:t>0</a:t>
                      </a:r>
                      <a:endParaRPr lang="en-US" altLang="en-US" sz="1600" b="0">
                        <a:solidFill>
                          <a:srgbClr val="000000"/>
                        </a:solidFill>
                        <a:latin typeface="微软雅黑" panose="020B0503020204020204" pitchFamily="34"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600" b="0">
                          <a:solidFill>
                            <a:srgbClr val="000000"/>
                          </a:solidFill>
                          <a:latin typeface="微软雅黑" panose="020B0503020204020204" pitchFamily="34" charset="-122"/>
                        </a:rPr>
                        <a:t>0</a:t>
                      </a:r>
                      <a:endParaRPr lang="en-US" altLang="en-US" sz="1600" b="0">
                        <a:solidFill>
                          <a:srgbClr val="000000"/>
                        </a:solidFill>
                        <a:latin typeface="微软雅黑" panose="020B0503020204020204" pitchFamily="34" charset="-122"/>
                      </a:endParaRPr>
                    </a:p>
                  </a:txBody>
                  <a:tcPr marL="12700" marR="12700" marT="12700" anchor="ctr">
                    <a:lnL w="12700" cap="flat" cmpd="sng">
                      <a:solidFill>
                        <a:srgbClr val="000000"/>
                      </a:solidFill>
                      <a:prstDash val="solid"/>
                      <a:headEnd type="none" w="med" len="med"/>
                      <a:tailEnd type="none" w="med" len="med"/>
                    </a:lnL>
                    <a:lnR w="12700" cap="flat" cmpd="sng" algn="ctr">
                      <a:solidFill>
                        <a:srgbClr val="000000"/>
                      </a:solidFill>
                      <a:prstDash val="solid"/>
                      <a:roun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vMerge="1">
                  <a:tcPr/>
                </a:tc>
                <a:tc>
                  <a:txBody>
                    <a:bodyPr/>
                    <a:lstStyle/>
                    <a:p>
                      <a:pPr indent="0" algn="ctr">
                        <a:buNone/>
                      </a:pPr>
                      <a:r>
                        <a:rPr lang="en-US" sz="1600" b="0" dirty="0">
                          <a:solidFill>
                            <a:srgbClr val="000000"/>
                          </a:solidFill>
                          <a:latin typeface="微软雅黑" panose="020B0503020204020204" pitchFamily="34" charset="-122"/>
                        </a:rPr>
                        <a:t>2</a:t>
                      </a:r>
                      <a:r>
                        <a:rPr lang="en-US" sz="1600" b="0" dirty="0" smtClean="0">
                          <a:solidFill>
                            <a:srgbClr val="000000"/>
                          </a:solidFill>
                          <a:latin typeface="微软雅黑" panose="020B0503020204020204" pitchFamily="34" charset="-122"/>
                        </a:rPr>
                        <a:t>00</a:t>
                      </a:r>
                      <a:endParaRPr lang="en-US" altLang="en-US" sz="1600" b="0" dirty="0">
                        <a:solidFill>
                          <a:srgbClr val="000000"/>
                        </a:solidFill>
                        <a:latin typeface="微软雅黑" panose="020B0503020204020204" pitchFamily="34"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cPr/>
                </a:tc>
              </a:tr>
              <a:tr h="370261">
                <a:tc rowSpan="2">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zh-CN" sz="1600" b="0" dirty="0" smtClean="0">
                          <a:solidFill>
                            <a:srgbClr val="000000"/>
                          </a:solidFill>
                          <a:latin typeface="Arial" panose="020B0604020202020204" pitchFamily="34" charset="0"/>
                          <a:ea typeface="微软雅黑" panose="020B0503020204020204" pitchFamily="34" charset="-122"/>
                        </a:rPr>
                        <a:t>虎V</a:t>
                      </a:r>
                      <a:r>
                        <a:rPr lang="zh-CN" altLang="en-US" sz="1600" b="0" dirty="0" smtClean="0">
                          <a:solidFill>
                            <a:srgbClr val="000000"/>
                          </a:solidFill>
                          <a:latin typeface="Arial" panose="020B0604020202020204" pitchFamily="34" charset="0"/>
                          <a:ea typeface="微软雅黑" panose="020B0503020204020204" pitchFamily="34" charset="-122"/>
                        </a:rPr>
                        <a:t>和</a:t>
                      </a:r>
                      <a:r>
                        <a:rPr lang="en-US" altLang="zh-CN" sz="1600" b="0" dirty="0" smtClean="0">
                          <a:solidFill>
                            <a:srgbClr val="000000"/>
                          </a:solidFill>
                          <a:latin typeface="微软雅黑" panose="020B0503020204020204" pitchFamily="34" charset="-122"/>
                        </a:rPr>
                        <a:t>AA95</a:t>
                      </a:r>
                      <a:r>
                        <a:rPr lang="zh-CN" altLang="en-US" sz="1600" b="0" dirty="0" smtClean="0">
                          <a:solidFill>
                            <a:srgbClr val="000000"/>
                          </a:solidFill>
                          <a:latin typeface="微软雅黑" panose="020B0503020204020204" pitchFamily="34" charset="-122"/>
                        </a:rPr>
                        <a:t>通用副司机</a:t>
                      </a:r>
                      <a:endParaRPr lang="en-US" altLang="en-US" sz="1600" b="0" dirty="0" smtClean="0">
                        <a:solidFill>
                          <a:srgbClr val="000000"/>
                        </a:solidFill>
                        <a:latin typeface="微软雅黑" panose="020B0503020204020204" pitchFamily="34" charset="-122"/>
                      </a:endParaRPr>
                    </a:p>
                  </a:txBody>
                  <a:tcPr marL="12700" marR="12700" marT="12700" anchor="ctr">
                    <a:lnL w="12700" cap="flat" cmpd="sng">
                      <a:solidFill>
                        <a:srgbClr val="000000"/>
                      </a:solidFill>
                      <a:prstDash val="soli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DEBF7"/>
                    </a:solidFill>
                  </a:tcPr>
                </a:tc>
                <a:tc rowSpan="2">
                  <a:txBody>
                    <a:bodyPr/>
                    <a:lstStyle/>
                    <a:p>
                      <a:pPr indent="0" algn="ctr">
                        <a:buNone/>
                      </a:pPr>
                      <a:r>
                        <a:rPr lang="en-US" altLang="en-US" sz="1600" b="0" dirty="0" smtClean="0">
                          <a:solidFill>
                            <a:srgbClr val="000000"/>
                          </a:solidFill>
                          <a:latin typeface="微软雅黑" panose="020B0503020204020204" pitchFamily="34" charset="-122"/>
                        </a:rPr>
                        <a:t>6905020-E411/6905100-E411/6903010-E411</a:t>
                      </a:r>
                      <a:endParaRPr lang="en-US" altLang="en-US" sz="1600" b="0" dirty="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DEBF7"/>
                    </a:solidFill>
                  </a:tcPr>
                </a:tc>
                <a:tc>
                  <a:txBody>
                    <a:bodyPr/>
                    <a:lstStyle/>
                    <a:p>
                      <a:pPr indent="0" algn="ctr">
                        <a:buNone/>
                      </a:pPr>
                      <a:r>
                        <a:rPr lang="zh-CN" sz="1600" b="0" dirty="0">
                          <a:solidFill>
                            <a:srgbClr val="000000"/>
                          </a:solidFill>
                          <a:latin typeface="Arial" panose="020B0604020202020204" pitchFamily="34" charset="0"/>
                          <a:ea typeface="微软雅黑" panose="020B0503020204020204" pitchFamily="34" charset="-122"/>
                        </a:rPr>
                        <a:t>成品</a:t>
                      </a:r>
                      <a:endParaRPr lang="en-US" altLang="en-US" sz="1600" b="0" dirty="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DEBF7"/>
                    </a:solidFill>
                  </a:tcPr>
                </a:tc>
                <a:tc>
                  <a:txBody>
                    <a:bodyPr/>
                    <a:lstStyle/>
                    <a:p>
                      <a:pPr indent="0" algn="ctr">
                        <a:buNone/>
                      </a:pPr>
                      <a:r>
                        <a:rPr lang="en-US" altLang="en-US" sz="1600" b="0" dirty="0" smtClean="0">
                          <a:solidFill>
                            <a:srgbClr val="000000"/>
                          </a:solidFill>
                          <a:latin typeface="微软雅黑" panose="020B0503020204020204" pitchFamily="34" charset="-122"/>
                        </a:rPr>
                        <a:t>2672</a:t>
                      </a:r>
                      <a:endParaRPr lang="en-US" altLang="en-US" sz="1600" b="0" dirty="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DEBF7"/>
                    </a:solidFill>
                  </a:tcPr>
                </a:tc>
                <a:tc>
                  <a:txBody>
                    <a:bodyPr/>
                    <a:lstStyle/>
                    <a:p>
                      <a:pPr indent="0" algn="ctr">
                        <a:buNone/>
                      </a:pPr>
                      <a:r>
                        <a:rPr lang="en-US" altLang="en-US" sz="1600" b="0" dirty="0" smtClean="0">
                          <a:solidFill>
                            <a:srgbClr val="000000"/>
                          </a:solidFill>
                          <a:latin typeface="微软雅黑" panose="020B0503020204020204" pitchFamily="34" charset="-122"/>
                        </a:rPr>
                        <a:t>1627</a:t>
                      </a:r>
                      <a:endParaRPr lang="en-US" altLang="en-US" sz="1600" b="0" dirty="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DEBF7"/>
                    </a:solidFill>
                  </a:tcPr>
                </a:tc>
                <a:tc>
                  <a:txBody>
                    <a:bodyPr/>
                    <a:lstStyle/>
                    <a:p>
                      <a:pPr indent="0" algn="ctr">
                        <a:buNone/>
                      </a:pPr>
                      <a:r>
                        <a:rPr lang="en-US" altLang="en-US" sz="1600" b="0" dirty="0" smtClean="0">
                          <a:solidFill>
                            <a:srgbClr val="000000"/>
                          </a:solidFill>
                          <a:latin typeface="微软雅黑" panose="020B0503020204020204" pitchFamily="34" charset="-122"/>
                        </a:rPr>
                        <a:t>1300</a:t>
                      </a:r>
                      <a:endParaRPr lang="en-US" altLang="en-US" sz="1600" b="0" dirty="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DEBF7"/>
                    </a:solidFill>
                  </a:tcPr>
                </a:tc>
                <a:tc>
                  <a:txBody>
                    <a:bodyPr/>
                    <a:lstStyle/>
                    <a:p>
                      <a:pPr indent="0" algn="ctr">
                        <a:buNone/>
                      </a:pPr>
                      <a:r>
                        <a:rPr lang="en-US" altLang="en-US" sz="1600" b="0" dirty="0" smtClean="0">
                          <a:solidFill>
                            <a:srgbClr val="000000"/>
                          </a:solidFill>
                          <a:latin typeface="微软雅黑" panose="020B0503020204020204" pitchFamily="34" charset="-122"/>
                        </a:rPr>
                        <a:t>1000</a:t>
                      </a:r>
                      <a:endParaRPr lang="en-US" altLang="en-US" sz="1600" b="0" dirty="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DEBF7"/>
                    </a:solidFill>
                  </a:tcPr>
                </a:tc>
                <a:tc vMerge="1">
                  <a:tcPr/>
                </a:tc>
              </a:tr>
              <a:tr h="473361">
                <a:tc vMerge="1">
                  <a:tcPr marL="12700" marR="12700" marT="12700" anchor="ctr">
                    <a:lnL w="12700" cap="flat" cmpd="sng">
                      <a:solidFill>
                        <a:srgbClr val="000000"/>
                      </a:solidFill>
                      <a:prstDash val="soli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DEBF7"/>
                    </a:solidFill>
                  </a:tcPr>
                </a:tc>
                <a:tc vMerge="1">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DEBF7"/>
                    </a:solidFill>
                  </a:tcPr>
                </a:tc>
                <a:tc>
                  <a:txBody>
                    <a:bodyPr/>
                    <a:lstStyle/>
                    <a:p>
                      <a:pPr indent="0" algn="ctr">
                        <a:buNone/>
                      </a:pPr>
                      <a:r>
                        <a:rPr lang="zh-CN" sz="1600" b="0" dirty="0">
                          <a:solidFill>
                            <a:srgbClr val="000000"/>
                          </a:solidFill>
                          <a:latin typeface="Arial" panose="020B0604020202020204" pitchFamily="34" charset="0"/>
                          <a:ea typeface="微软雅黑" panose="020B0503020204020204" pitchFamily="34" charset="-122"/>
                        </a:rPr>
                        <a:t>原材料</a:t>
                      </a:r>
                      <a:endParaRPr lang="en-US" altLang="en-US" sz="1600" b="0" dirty="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DEBF7"/>
                    </a:solidFill>
                  </a:tcPr>
                </a:tc>
                <a:tc>
                  <a:txBody>
                    <a:bodyPr/>
                    <a:lstStyle/>
                    <a:p>
                      <a:pPr indent="0" algn="ctr">
                        <a:buNone/>
                      </a:pPr>
                      <a:r>
                        <a:rPr lang="en-US" altLang="en-US" sz="1600" b="0" dirty="0" smtClean="0">
                          <a:solidFill>
                            <a:srgbClr val="000000"/>
                          </a:solidFill>
                          <a:latin typeface="微软雅黑" panose="020B0503020204020204" pitchFamily="34" charset="-122"/>
                        </a:rPr>
                        <a:t>0</a:t>
                      </a:r>
                      <a:endParaRPr lang="en-US" altLang="en-US" sz="1600" b="0" dirty="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DEBF7"/>
                    </a:solidFill>
                  </a:tcPr>
                </a:tc>
                <a:tc>
                  <a:txBody>
                    <a:bodyPr/>
                    <a:lstStyle/>
                    <a:p>
                      <a:pPr indent="0" algn="ctr">
                        <a:buNone/>
                      </a:pPr>
                      <a:r>
                        <a:rPr lang="en-US" altLang="en-US" sz="1600" b="0" dirty="0" smtClean="0">
                          <a:solidFill>
                            <a:srgbClr val="000000"/>
                          </a:solidFill>
                          <a:latin typeface="微软雅黑" panose="020B0503020204020204" pitchFamily="34" charset="-122"/>
                        </a:rPr>
                        <a:t>0</a:t>
                      </a:r>
                      <a:endParaRPr lang="en-US" altLang="en-US" sz="1600" b="0" dirty="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DEBF7"/>
                    </a:solidFill>
                  </a:tcPr>
                </a:tc>
                <a:tc>
                  <a:txBody>
                    <a:bodyPr/>
                    <a:lstStyle/>
                    <a:p>
                      <a:pPr indent="0" algn="ctr">
                        <a:buNone/>
                      </a:pPr>
                      <a:r>
                        <a:rPr lang="en-US" altLang="en-US" sz="1600" b="0" dirty="0" smtClean="0">
                          <a:solidFill>
                            <a:srgbClr val="000000"/>
                          </a:solidFill>
                          <a:latin typeface="微软雅黑" panose="020B0503020204020204" pitchFamily="34" charset="-122"/>
                        </a:rPr>
                        <a:t>0</a:t>
                      </a:r>
                      <a:endParaRPr lang="en-US" altLang="en-US" sz="1600" b="0" dirty="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DEBF7"/>
                    </a:solidFill>
                  </a:tcPr>
                </a:tc>
                <a:tc>
                  <a:txBody>
                    <a:bodyPr/>
                    <a:lstStyle/>
                    <a:p>
                      <a:pPr indent="0" algn="ctr">
                        <a:buNone/>
                      </a:pPr>
                      <a:r>
                        <a:rPr lang="en-US" altLang="en-US" sz="1600" b="0" dirty="0" smtClean="0">
                          <a:solidFill>
                            <a:srgbClr val="000000"/>
                          </a:solidFill>
                          <a:latin typeface="微软雅黑" panose="020B0503020204020204" pitchFamily="34" charset="-122"/>
                        </a:rPr>
                        <a:t>400</a:t>
                      </a:r>
                      <a:endParaRPr lang="en-US" altLang="en-US" sz="1600" b="0" dirty="0">
                        <a:solidFill>
                          <a:srgbClr val="000000"/>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DEBF7"/>
                    </a:solidFill>
                  </a:tcPr>
                </a:tc>
                <a:tc vMerge="1">
                  <a:tcPr/>
                </a:tc>
              </a:tr>
              <a:tr h="572869">
                <a:tc rowSpan="2">
                  <a:txBody>
                    <a:bodyPr/>
                    <a:lstStyle/>
                    <a:p>
                      <a:pPr indent="0" algn="ctr">
                        <a:buNone/>
                      </a:pPr>
                      <a:r>
                        <a:rPr lang="zh-CN" sz="1600" b="0" dirty="0">
                          <a:solidFill>
                            <a:schemeClr val="tx1"/>
                          </a:solidFill>
                          <a:latin typeface="Arial" panose="020B0604020202020204" pitchFamily="34" charset="0"/>
                          <a:ea typeface="微软雅黑" panose="020B0503020204020204" pitchFamily="34" charset="-122"/>
                        </a:rPr>
                        <a:t>J7F领途</a:t>
                      </a:r>
                      <a:endParaRPr lang="en-US" altLang="en-US" sz="1600" b="0" dirty="0">
                        <a:solidFill>
                          <a:schemeClr val="tx1"/>
                        </a:solidFill>
                        <a:latin typeface="微软雅黑" panose="020B0503020204020204" pitchFamily="34" charset="-122"/>
                      </a:endParaRPr>
                    </a:p>
                  </a:txBody>
                  <a:tcPr marL="12700" marR="12700" marT="12700" anchor="ctr">
                    <a:lnL w="12700" cap="flat" cmpd="sng">
                      <a:solidFill>
                        <a:srgbClr val="000000"/>
                      </a:solidFill>
                      <a:prstDash val="soli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rowSpan="2">
                  <a:txBody>
                    <a:bodyPr/>
                    <a:lstStyle/>
                    <a:p>
                      <a:pPr indent="0" algn="ctr">
                        <a:buNone/>
                      </a:pPr>
                      <a:r>
                        <a:rPr lang="en-US" altLang="en-US" sz="1600" b="0" dirty="0" smtClean="0">
                          <a:solidFill>
                            <a:schemeClr val="tx1"/>
                          </a:solidFill>
                          <a:latin typeface="微软雅黑" panose="020B0503020204020204" pitchFamily="34" charset="-122"/>
                        </a:rPr>
                        <a:t>6800010EH26-C00/6905020CH26-C00/6905100-H26-C00/6903010AH26-C00</a:t>
                      </a:r>
                      <a:endParaRPr lang="en-US" altLang="en-US" sz="1600" b="0" dirty="0">
                        <a:solidFill>
                          <a:schemeClr val="tx1"/>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indent="0" algn="ctr">
                        <a:buNone/>
                      </a:pPr>
                      <a:r>
                        <a:rPr lang="zh-CN" sz="1600" b="0" dirty="0">
                          <a:solidFill>
                            <a:schemeClr val="tx1"/>
                          </a:solidFill>
                          <a:latin typeface="Arial" panose="020B0604020202020204" pitchFamily="34" charset="0"/>
                          <a:ea typeface="微软雅黑" panose="020B0503020204020204" pitchFamily="34" charset="-122"/>
                        </a:rPr>
                        <a:t>成品</a:t>
                      </a:r>
                      <a:endParaRPr lang="en-US" altLang="en-US" sz="1600" b="0" dirty="0">
                        <a:solidFill>
                          <a:schemeClr val="tx1"/>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indent="0" algn="ctr">
                        <a:buNone/>
                      </a:pPr>
                      <a:r>
                        <a:rPr lang="en-US" sz="1600" b="0">
                          <a:solidFill>
                            <a:schemeClr val="tx1"/>
                          </a:solidFill>
                          <a:latin typeface="微软雅黑" panose="020B0503020204020204" pitchFamily="34" charset="-122"/>
                        </a:rPr>
                        <a:t>73</a:t>
                      </a:r>
                      <a:endParaRPr lang="en-US" altLang="en-US" sz="1600" b="0">
                        <a:solidFill>
                          <a:schemeClr val="tx1"/>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chemeClr val="bg1"/>
                    </a:solidFill>
                  </a:tcPr>
                </a:tc>
                <a:tc>
                  <a:txBody>
                    <a:bodyPr/>
                    <a:lstStyle/>
                    <a:p>
                      <a:pPr indent="0" algn="ctr">
                        <a:buNone/>
                      </a:pPr>
                      <a:r>
                        <a:rPr lang="en-US" sz="1600" b="0">
                          <a:solidFill>
                            <a:schemeClr val="tx1"/>
                          </a:solidFill>
                          <a:latin typeface="微软雅黑" panose="020B0503020204020204" pitchFamily="34" charset="-122"/>
                        </a:rPr>
                        <a:t>49</a:t>
                      </a:r>
                      <a:endParaRPr lang="en-US" altLang="en-US" sz="1600" b="0">
                        <a:solidFill>
                          <a:schemeClr val="tx1"/>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chemeClr val="bg1"/>
                    </a:solidFill>
                  </a:tcPr>
                </a:tc>
                <a:tc rowSpan="2">
                  <a:txBody>
                    <a:bodyPr/>
                    <a:lstStyle/>
                    <a:p>
                      <a:pPr indent="0" algn="ctr">
                        <a:buNone/>
                      </a:pPr>
                      <a:r>
                        <a:rPr lang="en-US" sz="1600" b="0" dirty="0">
                          <a:solidFill>
                            <a:schemeClr val="tx1"/>
                          </a:solidFill>
                          <a:latin typeface="微软雅黑" panose="020B0503020204020204" pitchFamily="34" charset="-122"/>
                        </a:rPr>
                        <a:t>90</a:t>
                      </a:r>
                      <a:endParaRPr lang="en-US" altLang="en-US" sz="1600" b="0" dirty="0">
                        <a:solidFill>
                          <a:schemeClr val="tx1"/>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indent="0" algn="ctr">
                        <a:buNone/>
                      </a:pPr>
                      <a:r>
                        <a:rPr lang="en-US" sz="1600" b="0" dirty="0">
                          <a:solidFill>
                            <a:schemeClr val="tx1"/>
                          </a:solidFill>
                          <a:latin typeface="微软雅黑" panose="020B0503020204020204" pitchFamily="34" charset="-122"/>
                        </a:rPr>
                        <a:t>80</a:t>
                      </a:r>
                      <a:endParaRPr lang="en-US" altLang="en-US" sz="1600" b="0" dirty="0">
                        <a:solidFill>
                          <a:schemeClr val="tx1"/>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tr>
              <a:tr h="531164">
                <a:tc vMerge="1">
                  <a:tcPr/>
                </a:tc>
                <a:tc vMerge="1">
                  <a:tcPr/>
                </a:tc>
                <a:tc>
                  <a:txBody>
                    <a:bodyPr/>
                    <a:lstStyle/>
                    <a:p>
                      <a:pPr indent="0" algn="ctr">
                        <a:buNone/>
                      </a:pPr>
                      <a:r>
                        <a:rPr lang="zh-CN" sz="1600" b="0" dirty="0">
                          <a:solidFill>
                            <a:schemeClr val="tx1"/>
                          </a:solidFill>
                          <a:latin typeface="Arial" panose="020B0604020202020204" pitchFamily="34" charset="0"/>
                          <a:ea typeface="微软雅黑" panose="020B0503020204020204" pitchFamily="34" charset="-122"/>
                        </a:rPr>
                        <a:t>原材料</a:t>
                      </a:r>
                      <a:endParaRPr lang="en-US" altLang="en-US" sz="1600" b="0" dirty="0">
                        <a:solidFill>
                          <a:schemeClr val="tx1"/>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indent="0" algn="ctr">
                        <a:buNone/>
                      </a:pPr>
                      <a:r>
                        <a:rPr lang="en-US" sz="1600" b="0" dirty="0">
                          <a:solidFill>
                            <a:schemeClr val="tx1"/>
                          </a:solidFill>
                          <a:latin typeface="微软雅黑" panose="020B0503020204020204" pitchFamily="34" charset="-122"/>
                        </a:rPr>
                        <a:t>0</a:t>
                      </a:r>
                      <a:endParaRPr lang="en-US" altLang="en-US" sz="1600" b="0" dirty="0">
                        <a:solidFill>
                          <a:schemeClr val="tx1"/>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indent="0" algn="ctr">
                        <a:buNone/>
                      </a:pPr>
                      <a:r>
                        <a:rPr lang="en-US" sz="1600" b="0" dirty="0">
                          <a:solidFill>
                            <a:schemeClr val="tx1"/>
                          </a:solidFill>
                          <a:latin typeface="微软雅黑" panose="020B0503020204020204" pitchFamily="34" charset="-122"/>
                        </a:rPr>
                        <a:t>0</a:t>
                      </a:r>
                      <a:endParaRPr lang="en-US" altLang="en-US" sz="1600" b="0" dirty="0">
                        <a:solidFill>
                          <a:schemeClr val="tx1"/>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cPr/>
                </a:tc>
                <a:tc>
                  <a:txBody>
                    <a:bodyPr/>
                    <a:lstStyle/>
                    <a:p>
                      <a:pPr indent="0" algn="ctr">
                        <a:buNone/>
                      </a:pPr>
                      <a:r>
                        <a:rPr lang="en-US" sz="1600" b="0" dirty="0">
                          <a:solidFill>
                            <a:schemeClr val="tx1"/>
                          </a:solidFill>
                          <a:latin typeface="微软雅黑" panose="020B0503020204020204" pitchFamily="34" charset="-122"/>
                        </a:rPr>
                        <a:t>100</a:t>
                      </a:r>
                      <a:endParaRPr lang="en-US" altLang="en-US" sz="1600" b="0" dirty="0">
                        <a:solidFill>
                          <a:schemeClr val="tx1"/>
                        </a:solidFill>
                        <a:latin typeface="微软雅黑" panose="020B0503020204020204" pitchFamily="34" charset="-122"/>
                      </a:endParaRPr>
                    </a:p>
                  </a:txBody>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cPr/>
                </a:tc>
              </a:tr>
              <a:tr h="843622">
                <a:tc gridSpan="8">
                  <a:txBody>
                    <a:bodyPr/>
                    <a:lstStyle/>
                    <a:p>
                      <a:pPr indent="0" algn="l">
                        <a:buNone/>
                      </a:pPr>
                      <a:r>
                        <a:rPr lang="zh-CN" altLang="en-US" sz="1600" b="0" dirty="0" smtClean="0">
                          <a:solidFill>
                            <a:srgbClr val="000000"/>
                          </a:solidFill>
                          <a:latin typeface="微软雅黑" panose="020B0503020204020204" pitchFamily="34" charset="-122"/>
                        </a:rPr>
                        <a:t>注：</a:t>
                      </a:r>
                      <a:r>
                        <a:rPr lang="en-US" altLang="zh-CN" sz="1600" b="0" dirty="0" smtClean="0">
                          <a:solidFill>
                            <a:srgbClr val="000000"/>
                          </a:solidFill>
                          <a:latin typeface="微软雅黑" panose="020B0503020204020204" pitchFamily="34" charset="-122"/>
                        </a:rPr>
                        <a:t>1</a:t>
                      </a:r>
                      <a:r>
                        <a:rPr lang="zh-CN" altLang="en-US" sz="1600" b="0" dirty="0" smtClean="0">
                          <a:solidFill>
                            <a:srgbClr val="000000"/>
                          </a:solidFill>
                          <a:latin typeface="微软雅黑" panose="020B0503020204020204" pitchFamily="34" charset="-122"/>
                        </a:rPr>
                        <a:t>、发泡、布套、骨架为我司河北工厂生产，河北工厂定于</a:t>
                      </a:r>
                      <a:r>
                        <a:rPr lang="en-US" altLang="zh-CN" sz="1600" b="0" dirty="0" smtClean="0">
                          <a:solidFill>
                            <a:srgbClr val="000000"/>
                          </a:solidFill>
                          <a:latin typeface="微软雅黑" panose="020B0503020204020204" pitchFamily="34" charset="-122"/>
                        </a:rPr>
                        <a:t>2</a:t>
                      </a:r>
                      <a:r>
                        <a:rPr lang="zh-CN" altLang="en-US" sz="1600" b="0" dirty="0" smtClean="0">
                          <a:solidFill>
                            <a:srgbClr val="000000"/>
                          </a:solidFill>
                          <a:latin typeface="微软雅黑" panose="020B0503020204020204" pitchFamily="34" charset="-122"/>
                        </a:rPr>
                        <a:t>月</a:t>
                      </a:r>
                      <a:r>
                        <a:rPr lang="en-US" altLang="zh-CN" sz="1600" b="0" dirty="0" smtClean="0">
                          <a:solidFill>
                            <a:srgbClr val="000000"/>
                          </a:solidFill>
                          <a:latin typeface="微软雅黑" panose="020B0503020204020204" pitchFamily="34" charset="-122"/>
                        </a:rPr>
                        <a:t>14</a:t>
                      </a:r>
                      <a:r>
                        <a:rPr lang="zh-CN" altLang="en-US" sz="1600" b="0" dirty="0" smtClean="0">
                          <a:solidFill>
                            <a:srgbClr val="000000"/>
                          </a:solidFill>
                          <a:latin typeface="微软雅黑" panose="020B0503020204020204" pitchFamily="34" charset="-122"/>
                        </a:rPr>
                        <a:t>号复工，可以正常供货；</a:t>
                      </a:r>
                      <a:endParaRPr lang="en-US" altLang="zh-CN" sz="1600" b="0" dirty="0" smtClean="0">
                        <a:solidFill>
                          <a:srgbClr val="000000"/>
                        </a:solidFill>
                        <a:latin typeface="微软雅黑" panose="020B0503020204020204" pitchFamily="34" charset="-122"/>
                      </a:endParaRPr>
                    </a:p>
                    <a:p>
                      <a:pPr indent="0" algn="l">
                        <a:buNone/>
                      </a:pPr>
                      <a:r>
                        <a:rPr lang="en-US" altLang="en-US" sz="1600" b="0" baseline="0" dirty="0" smtClean="0">
                          <a:solidFill>
                            <a:srgbClr val="000000"/>
                          </a:solidFill>
                          <a:latin typeface="微软雅黑" panose="020B0503020204020204" pitchFamily="34" charset="-122"/>
                        </a:rPr>
                        <a:t>       2</a:t>
                      </a:r>
                      <a:r>
                        <a:rPr lang="zh-CN" altLang="en-US" sz="1600" b="0" baseline="0" dirty="0" smtClean="0">
                          <a:solidFill>
                            <a:srgbClr val="000000"/>
                          </a:solidFill>
                          <a:latin typeface="微软雅黑" panose="020B0503020204020204" pitchFamily="34" charset="-122"/>
                        </a:rPr>
                        <a:t>、司机滑轨及调角器等通用核心件，均储备</a:t>
                      </a:r>
                      <a:r>
                        <a:rPr lang="en-US" altLang="zh-CN" sz="1600" b="0" baseline="0" dirty="0" smtClean="0">
                          <a:solidFill>
                            <a:srgbClr val="000000"/>
                          </a:solidFill>
                          <a:latin typeface="微软雅黑" panose="020B0503020204020204" pitchFamily="34" charset="-122"/>
                        </a:rPr>
                        <a:t>2000</a:t>
                      </a:r>
                      <a:r>
                        <a:rPr lang="zh-CN" altLang="en-US" sz="1600" b="0" baseline="0" dirty="0" smtClean="0">
                          <a:solidFill>
                            <a:srgbClr val="000000"/>
                          </a:solidFill>
                          <a:latin typeface="微软雅黑" panose="020B0503020204020204" pitchFamily="34" charset="-122"/>
                        </a:rPr>
                        <a:t>台份，可以满足</a:t>
                      </a:r>
                      <a:r>
                        <a:rPr lang="en-US" altLang="zh-CN" sz="1600" b="0" baseline="0" dirty="0" smtClean="0">
                          <a:solidFill>
                            <a:srgbClr val="000000"/>
                          </a:solidFill>
                          <a:latin typeface="微软雅黑" panose="020B0503020204020204" pitchFamily="34" charset="-122"/>
                        </a:rPr>
                        <a:t>1</a:t>
                      </a:r>
                      <a:r>
                        <a:rPr lang="zh-CN" altLang="en-US" sz="1600" b="0" baseline="0" dirty="0" smtClean="0">
                          <a:solidFill>
                            <a:srgbClr val="000000"/>
                          </a:solidFill>
                          <a:latin typeface="微软雅黑" panose="020B0503020204020204" pitchFamily="34" charset="-122"/>
                        </a:rPr>
                        <a:t>个月需求；</a:t>
                      </a:r>
                      <a:endParaRPr lang="en-US" altLang="zh-CN" sz="1600" b="0" baseline="0" dirty="0" smtClean="0">
                        <a:solidFill>
                          <a:srgbClr val="000000"/>
                        </a:solidFill>
                        <a:latin typeface="微软雅黑" panose="020B0503020204020204" pitchFamily="34" charset="-122"/>
                      </a:endParaRPr>
                    </a:p>
                    <a:p>
                      <a:pPr indent="0" algn="l">
                        <a:buNone/>
                      </a:pPr>
                      <a:r>
                        <a:rPr lang="en-US" altLang="en-US" sz="1600" b="0" baseline="0" dirty="0" smtClean="0">
                          <a:solidFill>
                            <a:srgbClr val="000000"/>
                          </a:solidFill>
                          <a:latin typeface="微软雅黑" panose="020B0503020204020204" pitchFamily="34" charset="-122"/>
                        </a:rPr>
                        <a:t>       3</a:t>
                      </a:r>
                      <a:r>
                        <a:rPr lang="zh-CN" altLang="en-US" sz="1600" b="0" baseline="0" dirty="0" smtClean="0">
                          <a:solidFill>
                            <a:srgbClr val="000000"/>
                          </a:solidFill>
                          <a:latin typeface="微软雅黑" panose="020B0503020204020204" pitchFamily="34" charset="-122"/>
                        </a:rPr>
                        <a:t>、通风设备（</a:t>
                      </a:r>
                      <a:r>
                        <a:rPr lang="en-US" altLang="zh-CN" sz="1600" b="0" baseline="0" dirty="0" smtClean="0">
                          <a:solidFill>
                            <a:srgbClr val="000000"/>
                          </a:solidFill>
                          <a:latin typeface="微软雅黑" panose="020B0503020204020204" pitchFamily="34" charset="-122"/>
                        </a:rPr>
                        <a:t>J7F</a:t>
                      </a:r>
                      <a:r>
                        <a:rPr lang="zh-CN" altLang="en-US" sz="1600" b="0" baseline="0" dirty="0" smtClean="0">
                          <a:solidFill>
                            <a:srgbClr val="000000"/>
                          </a:solidFill>
                          <a:latin typeface="微软雅黑" panose="020B0503020204020204" pitchFamily="34" charset="-122"/>
                        </a:rPr>
                        <a:t>领途核心件）储备</a:t>
                      </a:r>
                      <a:r>
                        <a:rPr lang="en-US" altLang="zh-CN" sz="1600" b="0" baseline="0" dirty="0" smtClean="0">
                          <a:solidFill>
                            <a:srgbClr val="000000"/>
                          </a:solidFill>
                          <a:latin typeface="微软雅黑" panose="020B0503020204020204" pitchFamily="34" charset="-122"/>
                        </a:rPr>
                        <a:t>300</a:t>
                      </a:r>
                      <a:r>
                        <a:rPr lang="zh-CN" altLang="en-US" sz="1600" b="0" baseline="0" dirty="0" smtClean="0">
                          <a:solidFill>
                            <a:srgbClr val="000000"/>
                          </a:solidFill>
                          <a:latin typeface="微软雅黑" panose="020B0503020204020204" pitchFamily="34" charset="-122"/>
                        </a:rPr>
                        <a:t>台，预计可以可以满足</a:t>
                      </a:r>
                      <a:r>
                        <a:rPr lang="en-US" altLang="zh-CN" sz="1600" b="0" baseline="0" dirty="0" smtClean="0">
                          <a:solidFill>
                            <a:srgbClr val="000000"/>
                          </a:solidFill>
                          <a:latin typeface="微软雅黑" panose="020B0503020204020204" pitchFamily="34" charset="-122"/>
                        </a:rPr>
                        <a:t>3</a:t>
                      </a:r>
                      <a:r>
                        <a:rPr lang="zh-CN" altLang="en-US" sz="1600" b="0" baseline="0" dirty="0" smtClean="0">
                          <a:solidFill>
                            <a:srgbClr val="000000"/>
                          </a:solidFill>
                          <a:latin typeface="微软雅黑" panose="020B0503020204020204" pitchFamily="34" charset="-122"/>
                        </a:rPr>
                        <a:t>个月需求；</a:t>
                      </a:r>
                      <a:endParaRPr lang="en-US" altLang="en-US" sz="1600" b="0" dirty="0">
                        <a:solidFill>
                          <a:srgbClr val="000000"/>
                        </a:solidFill>
                        <a:latin typeface="微软雅黑" panose="020B0503020204020204" pitchFamily="34" charset="-122"/>
                      </a:endParaRPr>
                    </a:p>
                  </a:txBody>
                  <a:tcPr marL="12700" marR="12700" marT="12700" anchor="ctr">
                    <a:lnL w="12700" cap="flat" cmpd="sng">
                      <a:solidFill>
                        <a:srgbClr val="000000"/>
                      </a:solidFill>
                      <a:prstDash val="soli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DEBF7"/>
                    </a:solidFill>
                  </a:tcPr>
                </a:tc>
                <a:tc hMerge="1">
                  <a:tcPr/>
                </a:tc>
                <a:tc hMerge="1">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DDEBF7"/>
                    </a:solidFill>
                  </a:tcPr>
                </a:tc>
                <a:tc hMerge="1">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DDEBF7"/>
                    </a:solidFill>
                  </a:tcPr>
                </a:tc>
                <a:tc hMerge="1">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DDEBF7"/>
                    </a:solidFill>
                  </a:tcPr>
                </a:tc>
                <a:tc hMerge="1">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DDEBF7"/>
                    </a:solidFill>
                  </a:tcPr>
                </a:tc>
                <a:tc hMerge="1">
                  <a:tcPr marL="12700" marR="12700" marT="127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DDEBF7"/>
                    </a:solidFill>
                  </a:tcPr>
                </a:tc>
                <a:tc hMerge="1">
                  <a:tcPr marL="12700" marR="12700" marT="12700" anchor="ctr">
                    <a:lnL w="12700" cap="flat" cmpd="sng" algn="ctr">
                      <a:solidFill>
                        <a:srgbClr val="000000"/>
                      </a:solidFill>
                      <a:prstDash val="solid"/>
                      <a:roun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DDEBF7"/>
                    </a:solidFill>
                  </a:tcPr>
                </a:tc>
              </a:tr>
            </a:tbl>
          </a:graphicData>
        </a:graphic>
      </p:graphicFrame>
    </p:spTree>
  </p:cSld>
  <p:clrMapOvr>
    <a:masterClrMapping/>
  </p:clrMapOvr>
</p:sld>
</file>

<file path=ppt/tags/tag1.xml><?xml version="1.0" encoding="utf-8"?>
<p:tagLst xmlns:p="http://schemas.openxmlformats.org/presentationml/2006/main">
  <p:tag name="KSO_WM_UNIT_TABLE_BEAUTIFY" val="smartTable{7ea3a31e-733d-476c-86c7-551b37f46577}"/>
  <p:tag name="TABLE_ENDDRAG_ORIGIN_RECT" val="874*327"/>
  <p:tag name="TABLE_ENDDRAG_RECT" val="46*166*874*327"/>
</p:tagLst>
</file>

<file path=ppt/theme/theme1.xml><?xml version="1.0" encoding="utf-8"?>
<a:theme xmlns:a="http://schemas.openxmlformats.org/drawingml/2006/main" name="Office 主题​​">
  <a:themeElements>
    <a:clrScheme name="解放PPT配色方案">
      <a:dk1>
        <a:srgbClr val="000000"/>
      </a:dk1>
      <a:lt1>
        <a:sysClr val="window" lastClr="FFFFFF"/>
      </a:lt1>
      <a:dk2>
        <a:srgbClr val="000000"/>
      </a:dk2>
      <a:lt2>
        <a:srgbClr val="FFFFFF"/>
      </a:lt2>
      <a:accent1>
        <a:srgbClr val="003B90"/>
      </a:accent1>
      <a:accent2>
        <a:srgbClr val="A7A9AC"/>
      </a:accent2>
      <a:accent3>
        <a:srgbClr val="C00000"/>
      </a:accent3>
      <a:accent4>
        <a:srgbClr val="FFFFFF"/>
      </a:accent4>
      <a:accent5>
        <a:srgbClr val="FFFFFF"/>
      </a:accent5>
      <a:accent6>
        <a:srgbClr val="FFFFFF"/>
      </a:accent6>
      <a:hlink>
        <a:srgbClr val="FFFFFF"/>
      </a:hlink>
      <a:folHlink>
        <a:srgbClr val="FFFFFF"/>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3520</Words>
  <Application>WPS 演示</Application>
  <PresentationFormat>自定义</PresentationFormat>
  <Paragraphs>351</Paragraphs>
  <Slides>8</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8</vt:i4>
      </vt:variant>
    </vt:vector>
  </HeadingPairs>
  <TitlesOfParts>
    <vt:vector size="20" baseType="lpstr">
      <vt:lpstr>Arial</vt:lpstr>
      <vt:lpstr>宋体</vt:lpstr>
      <vt:lpstr>Wingdings</vt:lpstr>
      <vt:lpstr>微软雅黑</vt:lpstr>
      <vt:lpstr>方正兰亭中黑_GBK</vt:lpstr>
      <vt:lpstr>黑体</vt:lpstr>
      <vt:lpstr>Times New Roman</vt:lpstr>
      <vt:lpstr>等线</vt:lpstr>
      <vt:lpstr>方正仿宋简体</vt:lpstr>
      <vt:lpstr>Calibri</vt:lpstr>
      <vt:lpstr>Arial Unicode MS</vt:lpstr>
      <vt:lpstr>Office 主题​​</vt:lpstr>
      <vt:lpstr>防疫保供预案</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抓党建工作述职报告</dc:title>
  <dc:creator>李日升</dc:creator>
  <cp:lastModifiedBy>WPS_1526868651</cp:lastModifiedBy>
  <cp:revision>185</cp:revision>
  <cp:lastPrinted>2019-03-19T07:50:00Z</cp:lastPrinted>
  <dcterms:created xsi:type="dcterms:W3CDTF">2015-12-28T03:19:00Z</dcterms:created>
  <dcterms:modified xsi:type="dcterms:W3CDTF">2021-01-28T07:29:56Z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2052-11.1.0.10314</vt:lpwstr>
  </property>
</Properties>
</file>