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65" r:id="rId3"/>
    <p:sldId id="266" r:id="rId4"/>
    <p:sldId id="268" r:id="rId5"/>
    <p:sldId id="269" r:id="rId6"/>
    <p:sldId id="267" r:id="rId7"/>
    <p:sldId id="270" r:id="rId8"/>
    <p:sldId id="264" r:id="rId9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99CC00"/>
    <a:srgbClr val="003B90"/>
    <a:srgbClr val="C00000"/>
    <a:srgbClr val="A7A9AC"/>
    <a:srgbClr val="005437"/>
    <a:srgbClr val="FF6700"/>
    <a:srgbClr val="00704A"/>
    <a:srgbClr val="F2383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0" autoAdjust="0"/>
    <p:restoredTop sz="94674"/>
  </p:normalViewPr>
  <p:slideViewPr>
    <p:cSldViewPr snapToObjects="1" showGuides="1">
      <p:cViewPr>
        <p:scale>
          <a:sx n="75" d="100"/>
          <a:sy n="75" d="100"/>
        </p:scale>
        <p:origin x="-534" y="66"/>
      </p:cViewPr>
      <p:guideLst>
        <p:guide orient="horz" pos="2161"/>
        <p:guide pos="382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42" d="100"/>
          <a:sy n="42" d="100"/>
        </p:scale>
        <p:origin x="-1757" y="-96"/>
      </p:cViewPr>
      <p:guideLst>
        <p:guide orient="horz" pos="3107"/>
        <p:guide pos="2113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0259903-FC65-400A-9E76-C4C330AD3D6E}" type="datetimeFigureOut">
              <a:rPr lang="zh-CN" altLang="en-US"/>
              <a:pPr>
                <a:defRPr/>
              </a:pPr>
              <a:t>2021/1/27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67DAE94-9449-4026-AC54-378A5A1A863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35" kern="1200">
        <a:solidFill>
          <a:schemeClr val="tx1"/>
        </a:solidFill>
        <a:latin typeface="+mn-lt"/>
        <a:ea typeface="+mn-ea"/>
        <a:cs typeface="+mn-cs"/>
      </a:defRPr>
    </a:lvl1pPr>
    <a:lvl2pPr marL="485775" algn="l" rtl="0" eaLnBrk="0" fontAlgn="base" hangingPunct="0">
      <a:spcBef>
        <a:spcPct val="30000"/>
      </a:spcBef>
      <a:spcAft>
        <a:spcPct val="0"/>
      </a:spcAft>
      <a:defRPr sz="1335" kern="1200">
        <a:solidFill>
          <a:schemeClr val="tx1"/>
        </a:solidFill>
        <a:latin typeface="+mn-lt"/>
        <a:ea typeface="+mn-ea"/>
        <a:cs typeface="+mn-cs"/>
      </a:defRPr>
    </a:lvl2pPr>
    <a:lvl3pPr marL="971550" algn="l" rtl="0" eaLnBrk="0" fontAlgn="base" hangingPunct="0">
      <a:spcBef>
        <a:spcPct val="30000"/>
      </a:spcBef>
      <a:spcAft>
        <a:spcPct val="0"/>
      </a:spcAft>
      <a:defRPr sz="1335" kern="1200">
        <a:solidFill>
          <a:schemeClr val="tx1"/>
        </a:solidFill>
        <a:latin typeface="+mn-lt"/>
        <a:ea typeface="+mn-ea"/>
        <a:cs typeface="+mn-cs"/>
      </a:defRPr>
    </a:lvl3pPr>
    <a:lvl4pPr marL="1457325" algn="l" rtl="0" eaLnBrk="0" fontAlgn="base" hangingPunct="0">
      <a:spcBef>
        <a:spcPct val="30000"/>
      </a:spcBef>
      <a:spcAft>
        <a:spcPct val="0"/>
      </a:spcAft>
      <a:defRPr sz="1335" kern="1200">
        <a:solidFill>
          <a:schemeClr val="tx1"/>
        </a:solidFill>
        <a:latin typeface="+mn-lt"/>
        <a:ea typeface="+mn-ea"/>
        <a:cs typeface="+mn-cs"/>
      </a:defRPr>
    </a:lvl4pPr>
    <a:lvl5pPr marL="1943100" algn="l" rtl="0" eaLnBrk="0" fontAlgn="base" hangingPunct="0">
      <a:spcBef>
        <a:spcPct val="30000"/>
      </a:spcBef>
      <a:spcAft>
        <a:spcPct val="0"/>
      </a:spcAft>
      <a:defRPr sz="1335" kern="1200">
        <a:solidFill>
          <a:schemeClr val="tx1"/>
        </a:solidFill>
        <a:latin typeface="+mn-lt"/>
        <a:ea typeface="+mn-ea"/>
        <a:cs typeface="+mn-cs"/>
      </a:defRPr>
    </a:lvl5pPr>
    <a:lvl6pPr marL="2429510" algn="l" defTabSz="971550" rtl="0" eaLnBrk="1" latinLnBrk="0" hangingPunct="1">
      <a:defRPr sz="1335" kern="1200">
        <a:solidFill>
          <a:schemeClr val="tx1"/>
        </a:solidFill>
        <a:latin typeface="+mn-lt"/>
        <a:ea typeface="+mn-ea"/>
        <a:cs typeface="+mn-cs"/>
      </a:defRPr>
    </a:lvl6pPr>
    <a:lvl7pPr marL="2915285" algn="l" defTabSz="971550" rtl="0" eaLnBrk="1" latinLnBrk="0" hangingPunct="1">
      <a:defRPr sz="1335" kern="1200">
        <a:solidFill>
          <a:schemeClr val="tx1"/>
        </a:solidFill>
        <a:latin typeface="+mn-lt"/>
        <a:ea typeface="+mn-ea"/>
        <a:cs typeface="+mn-cs"/>
      </a:defRPr>
    </a:lvl7pPr>
    <a:lvl8pPr marL="3401060" algn="l" defTabSz="971550" rtl="0" eaLnBrk="1" latinLnBrk="0" hangingPunct="1">
      <a:defRPr sz="1335" kern="1200">
        <a:solidFill>
          <a:schemeClr val="tx1"/>
        </a:solidFill>
        <a:latin typeface="+mn-lt"/>
        <a:ea typeface="+mn-ea"/>
        <a:cs typeface="+mn-cs"/>
      </a:defRPr>
    </a:lvl8pPr>
    <a:lvl9pPr marL="3886835" algn="l" defTabSz="971550" rtl="0" eaLnBrk="1" latinLnBrk="0" hangingPunct="1">
      <a:defRPr sz="133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20封面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0" y="2564904"/>
            <a:ext cx="12192000" cy="1775292"/>
          </a:xfrm>
          <a:prstGeom prst="rect">
            <a:avLst/>
          </a:prstGeom>
        </p:spPr>
        <p:txBody>
          <a:bodyPr anchor="ctr" anchorCtr="0"/>
          <a:lstStyle>
            <a:lvl1pPr algn="ctr">
              <a:lnSpc>
                <a:spcPct val="100000"/>
              </a:lnSpc>
              <a:defRPr sz="5400" b="1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4476097"/>
            <a:ext cx="9921552" cy="1655762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单击以编辑母版副标题样式</a:t>
            </a:r>
            <a:endParaRPr lang="en-US" dirty="0"/>
          </a:p>
        </p:txBody>
      </p:sp>
      <p:sp>
        <p:nvSpPr>
          <p:cNvPr id="2" name="同侧圆角矩形 3"/>
          <p:cNvSpPr/>
          <p:nvPr userDrawn="1"/>
        </p:nvSpPr>
        <p:spPr>
          <a:xfrm rot="10800000">
            <a:off x="0" y="6942143"/>
            <a:ext cx="12192000" cy="614361"/>
          </a:xfrm>
          <a:prstGeom prst="round2SameRect">
            <a:avLst>
              <a:gd name="adj1" fmla="val 21050"/>
              <a:gd name="adj2" fmla="val 0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886" tIns="36443" rIns="72886" bIns="36443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15" name="矩形 14"/>
          <p:cNvSpPr/>
          <p:nvPr userDrawn="1"/>
        </p:nvSpPr>
        <p:spPr>
          <a:xfrm>
            <a:off x="0" y="6964366"/>
            <a:ext cx="12192000" cy="5397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695" tIns="28695" rIns="28695" bIns="2869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800" b="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本模板用于制作</a:t>
            </a:r>
            <a:r>
              <a:rPr lang="en-US" altLang="zh-CN" sz="1800" b="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16:9</a:t>
            </a:r>
            <a:r>
              <a:rPr lang="zh-CN" altLang="en-US" sz="1800" b="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比例</a:t>
            </a:r>
            <a:r>
              <a:rPr lang="en-US" altLang="zh-CN" sz="1800" b="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800" b="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，适用于一汽解放所属各部门、各单位           更新时间：</a:t>
            </a:r>
            <a:r>
              <a:rPr lang="en-US" altLang="zh-CN" sz="1800" b="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2020</a:t>
            </a:r>
            <a:r>
              <a:rPr lang="zh-CN" altLang="en-US" sz="1800" b="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1800" b="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8</a:t>
            </a:r>
            <a:r>
              <a:rPr lang="zh-CN" altLang="en-US" sz="1800" b="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20内页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文本占位符 6"/>
          <p:cNvSpPr>
            <a:spLocks noGrp="1"/>
          </p:cNvSpPr>
          <p:nvPr>
            <p:ph type="body" sz="quarter" idx="11"/>
          </p:nvPr>
        </p:nvSpPr>
        <p:spPr>
          <a:xfrm>
            <a:off x="791081" y="968214"/>
            <a:ext cx="10561503" cy="5197089"/>
          </a:xfrm>
          <a:prstGeom prst="rect">
            <a:avLst/>
          </a:prstGeom>
        </p:spPr>
        <p:txBody>
          <a:bodyPr lIns="72886" tIns="36443" rIns="72886" bIns="36443"/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00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19" name="文本占位符 6"/>
          <p:cNvSpPr>
            <a:spLocks noGrp="1"/>
          </p:cNvSpPr>
          <p:nvPr>
            <p:ph type="body" sz="quarter" idx="12"/>
          </p:nvPr>
        </p:nvSpPr>
        <p:spPr>
          <a:xfrm>
            <a:off x="791081" y="260648"/>
            <a:ext cx="10561503" cy="559059"/>
          </a:xfrm>
          <a:prstGeom prst="rect">
            <a:avLst/>
          </a:prstGeom>
        </p:spPr>
        <p:txBody>
          <a:bodyPr lIns="72886" tIns="36443" rIns="72886" bIns="36443" anchor="ctr" anchorCtr="0"/>
          <a:lstStyle>
            <a:lvl1pPr marL="0" indent="0">
              <a:buNone/>
              <a:defRPr sz="2800" b="1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20" name="灯片编号占位符 5"/>
          <p:cNvSpPr>
            <a:spLocks noGrp="1"/>
          </p:cNvSpPr>
          <p:nvPr>
            <p:ph type="sldNum" sz="quarter" idx="13"/>
          </p:nvPr>
        </p:nvSpPr>
        <p:spPr>
          <a:xfrm>
            <a:off x="10415264" y="6356350"/>
            <a:ext cx="93732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fld id="{875BDE2C-B28D-43D3-A85B-8175BF470FF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  <p:sp>
        <p:nvSpPr>
          <p:cNvPr id="2" name="同侧圆角矩形 3"/>
          <p:cNvSpPr/>
          <p:nvPr userDrawn="1"/>
        </p:nvSpPr>
        <p:spPr>
          <a:xfrm rot="10800000">
            <a:off x="0" y="6942143"/>
            <a:ext cx="12192000" cy="614361"/>
          </a:xfrm>
          <a:prstGeom prst="round2SameRect">
            <a:avLst>
              <a:gd name="adj1" fmla="val 21050"/>
              <a:gd name="adj2" fmla="val 0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886" tIns="36443" rIns="72886" bIns="36443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3" name="矩形 2"/>
          <p:cNvSpPr/>
          <p:nvPr userDrawn="1"/>
        </p:nvSpPr>
        <p:spPr>
          <a:xfrm>
            <a:off x="5903384" y="7004052"/>
            <a:ext cx="1864783" cy="468311"/>
          </a:xfrm>
          <a:prstGeom prst="rect">
            <a:avLst/>
          </a:prstGeom>
          <a:solidFill>
            <a:srgbClr val="003B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695" tIns="28695" rIns="28695" bIns="28695" anchor="ctr"/>
          <a:lstStyle/>
          <a:p>
            <a:pPr algn="ctr" fontAlgn="auto">
              <a:lnSpc>
                <a:spcPts val="127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3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一汽蓝</a:t>
            </a:r>
            <a:endParaRPr lang="en-US" altLang="zh-CN" sz="13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fontAlgn="auto">
              <a:lnSpc>
                <a:spcPts val="127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0/59/144</a:t>
            </a:r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 userDrawn="1"/>
        </p:nvSpPr>
        <p:spPr>
          <a:xfrm>
            <a:off x="7920569" y="7004052"/>
            <a:ext cx="1864784" cy="468311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695" tIns="28695" rIns="28695" bIns="28695" anchor="ctr"/>
          <a:lstStyle/>
          <a:p>
            <a:pPr algn="ctr" fontAlgn="auto">
              <a:lnSpc>
                <a:spcPts val="127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3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一汽灰</a:t>
            </a:r>
            <a:endParaRPr lang="en-US" altLang="zh-CN" sz="13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fontAlgn="auto">
              <a:lnSpc>
                <a:spcPts val="127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167/169/172</a:t>
            </a:r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 userDrawn="1"/>
        </p:nvSpPr>
        <p:spPr>
          <a:xfrm>
            <a:off x="1991544" y="6964366"/>
            <a:ext cx="4349994" cy="5397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695" tIns="28695" rIns="28695" bIns="28695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标准提示</a:t>
            </a:r>
            <a:r>
              <a:rPr lang="en-US" altLang="zh-CN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3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字体：</a:t>
            </a:r>
            <a:r>
              <a:rPr lang="zh-CN" altLang="en-US" sz="13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微软雅黑     </a:t>
            </a:r>
            <a:r>
              <a:rPr lang="zh-CN" altLang="en-US" sz="13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颜色：</a:t>
            </a:r>
            <a:r>
              <a:rPr lang="zh-CN" altLang="en-US" sz="13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优先用右侧颜色</a:t>
            </a:r>
          </a:p>
        </p:txBody>
      </p:sp>
      <p:sp>
        <p:nvSpPr>
          <p:cNvPr id="7" name="矩形 6"/>
          <p:cNvSpPr/>
          <p:nvPr userDrawn="1"/>
        </p:nvSpPr>
        <p:spPr>
          <a:xfrm>
            <a:off x="9935635" y="7004052"/>
            <a:ext cx="1864784" cy="46831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695" tIns="28695" rIns="28695" bIns="28695" anchor="ctr"/>
          <a:lstStyle/>
          <a:p>
            <a:pPr algn="ctr" fontAlgn="auto">
              <a:lnSpc>
                <a:spcPts val="127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3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标准红</a:t>
            </a:r>
            <a:endParaRPr lang="en-US" altLang="zh-CN" sz="13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fontAlgn="auto">
              <a:lnSpc>
                <a:spcPts val="127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192/0/0</a:t>
            </a:r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 userDrawn="1"/>
        </p:nvSpPr>
        <p:spPr>
          <a:xfrm>
            <a:off x="231650" y="6964366"/>
            <a:ext cx="1607492" cy="5397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695" tIns="28695" rIns="28695" bIns="28695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正文页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20目录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同侧圆角矩形 3"/>
          <p:cNvSpPr/>
          <p:nvPr userDrawn="1"/>
        </p:nvSpPr>
        <p:spPr>
          <a:xfrm rot="10800000">
            <a:off x="0" y="6942143"/>
            <a:ext cx="12192000" cy="614361"/>
          </a:xfrm>
          <a:prstGeom prst="round2SameRect">
            <a:avLst>
              <a:gd name="adj1" fmla="val 21050"/>
              <a:gd name="adj2" fmla="val 0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886" tIns="36443" rIns="72886" bIns="36443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5" name="矩形 4"/>
          <p:cNvSpPr/>
          <p:nvPr userDrawn="1"/>
        </p:nvSpPr>
        <p:spPr>
          <a:xfrm>
            <a:off x="5903384" y="7004052"/>
            <a:ext cx="1864783" cy="468311"/>
          </a:xfrm>
          <a:prstGeom prst="rect">
            <a:avLst/>
          </a:prstGeom>
          <a:solidFill>
            <a:srgbClr val="003B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695" tIns="28695" rIns="28695" bIns="28695" anchor="ctr"/>
          <a:lstStyle/>
          <a:p>
            <a:pPr algn="ctr" fontAlgn="auto">
              <a:lnSpc>
                <a:spcPts val="127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3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一汽蓝</a:t>
            </a:r>
            <a:endParaRPr lang="en-US" altLang="zh-CN" sz="13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fontAlgn="auto">
              <a:lnSpc>
                <a:spcPts val="127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0/59/144</a:t>
            </a:r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 userDrawn="1"/>
        </p:nvSpPr>
        <p:spPr>
          <a:xfrm>
            <a:off x="7920569" y="7004052"/>
            <a:ext cx="1864784" cy="468311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695" tIns="28695" rIns="28695" bIns="28695" anchor="ctr"/>
          <a:lstStyle/>
          <a:p>
            <a:pPr algn="ctr" fontAlgn="auto">
              <a:lnSpc>
                <a:spcPts val="127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3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一汽灰</a:t>
            </a:r>
            <a:endParaRPr lang="en-US" altLang="zh-CN" sz="13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fontAlgn="auto">
              <a:lnSpc>
                <a:spcPts val="127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167/169/172</a:t>
            </a:r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 userDrawn="1"/>
        </p:nvSpPr>
        <p:spPr>
          <a:xfrm>
            <a:off x="1991544" y="6964366"/>
            <a:ext cx="4349994" cy="5397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695" tIns="28695" rIns="28695" bIns="28695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标准提示</a:t>
            </a:r>
            <a:r>
              <a:rPr lang="en-US" altLang="zh-CN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3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字体：</a:t>
            </a:r>
            <a:r>
              <a:rPr lang="zh-CN" altLang="en-US" sz="13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微软雅黑     </a:t>
            </a:r>
            <a:r>
              <a:rPr lang="zh-CN" altLang="en-US" sz="13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颜色：</a:t>
            </a:r>
            <a:r>
              <a:rPr lang="zh-CN" altLang="en-US" sz="13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优先用右侧颜色</a:t>
            </a:r>
          </a:p>
        </p:txBody>
      </p:sp>
      <p:sp>
        <p:nvSpPr>
          <p:cNvPr id="10" name="矩形 9"/>
          <p:cNvSpPr/>
          <p:nvPr userDrawn="1"/>
        </p:nvSpPr>
        <p:spPr>
          <a:xfrm>
            <a:off x="9935635" y="7004052"/>
            <a:ext cx="1864784" cy="46831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695" tIns="28695" rIns="28695" bIns="28695" anchor="ctr"/>
          <a:lstStyle/>
          <a:p>
            <a:pPr algn="ctr" fontAlgn="auto">
              <a:lnSpc>
                <a:spcPts val="127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3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标准红</a:t>
            </a:r>
            <a:endParaRPr lang="en-US" altLang="zh-CN" sz="13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fontAlgn="auto">
              <a:lnSpc>
                <a:spcPts val="127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192/0/0</a:t>
            </a:r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矩形 6"/>
          <p:cNvSpPr/>
          <p:nvPr userDrawn="1"/>
        </p:nvSpPr>
        <p:spPr>
          <a:xfrm>
            <a:off x="231650" y="6964366"/>
            <a:ext cx="1607492" cy="5397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695" tIns="28695" rIns="28695" bIns="28695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目录页</a:t>
            </a:r>
          </a:p>
        </p:txBody>
      </p:sp>
      <p:sp>
        <p:nvSpPr>
          <p:cNvPr id="9" name="文本占位符 6"/>
          <p:cNvSpPr>
            <a:spLocks noGrp="1"/>
          </p:cNvSpPr>
          <p:nvPr>
            <p:ph type="body" sz="quarter" idx="12"/>
          </p:nvPr>
        </p:nvSpPr>
        <p:spPr>
          <a:xfrm>
            <a:off x="791081" y="260648"/>
            <a:ext cx="10561503" cy="559059"/>
          </a:xfrm>
          <a:prstGeom prst="rect">
            <a:avLst/>
          </a:prstGeom>
        </p:spPr>
        <p:txBody>
          <a:bodyPr lIns="72886" tIns="36443" rIns="72886" bIns="36443" anchor="ctr" anchorCtr="0"/>
          <a:lstStyle>
            <a:lvl1pPr marL="0" indent="0">
              <a:buNone/>
              <a:defRPr sz="2800" b="1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anchor="ctr" anchorCtr="0"/>
          <a:lstStyle>
            <a:lvl1pPr algn="ctr">
              <a:lnSpc>
                <a:spcPct val="100000"/>
              </a:lnSpc>
              <a:defRPr sz="5400" b="1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防疫保供预案</a:t>
            </a:r>
            <a:endParaRPr lang="en-US" dirty="0"/>
          </a:p>
        </p:txBody>
      </p:sp>
      <p:sp>
        <p:nvSpPr>
          <p:cNvPr id="6" name="副标题 2"/>
          <p:cNvSpPr txBox="1"/>
          <p:nvPr/>
        </p:nvSpPr>
        <p:spPr>
          <a:xfrm>
            <a:off x="2797349" y="4340167"/>
            <a:ext cx="6858000" cy="1655762"/>
          </a:xfrm>
          <a:prstGeom prst="rect">
            <a:avLst/>
          </a:prstGeom>
        </p:spPr>
        <p:txBody>
          <a:bodyPr anchor="ctr" anchorCtr="0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1" kern="120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 smtClean="0"/>
              <a:t>北京光华荣昌汽车部件有限公司</a:t>
            </a:r>
            <a:endParaRPr lang="en-US" altLang="zh-CN" dirty="0" smtClean="0"/>
          </a:p>
          <a:p>
            <a:r>
              <a:rPr lang="en-US" altLang="zh-CN" dirty="0" smtClean="0"/>
              <a:t>2021</a:t>
            </a:r>
            <a:r>
              <a:rPr lang="zh-CN" altLang="en-US" dirty="0" smtClean="0"/>
              <a:t>年</a:t>
            </a:r>
            <a:r>
              <a:rPr lang="en-US" altLang="zh-CN" dirty="0" smtClean="0"/>
              <a:t>1</a:t>
            </a:r>
            <a:r>
              <a:rPr lang="zh-CN" altLang="en-US" dirty="0" smtClean="0"/>
              <a:t>月</a:t>
            </a:r>
            <a:r>
              <a:rPr lang="en-US" altLang="zh-CN" dirty="0" smtClean="0"/>
              <a:t>27</a:t>
            </a:r>
            <a:r>
              <a:rPr lang="zh-CN" altLang="en-US" dirty="0" smtClean="0"/>
              <a:t>日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5"/>
          <p:cNvSpPr txBox="1"/>
          <p:nvPr/>
        </p:nvSpPr>
        <p:spPr>
          <a:xfrm>
            <a:off x="1991544" y="1572672"/>
            <a:ext cx="9289032" cy="48817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68589" tIns="34295" rIns="68589" bIns="34295" anchor="ctr"/>
          <a:lstStyle>
            <a:defPPr>
              <a:defRPr lang="en-US"/>
            </a:defPPr>
            <a:lvl1pPr>
              <a:defRPr sz="2400">
                <a:solidFill>
                  <a:schemeClr val="accent3"/>
                </a:solidFill>
                <a:latin typeface="方正兰亭中黑_GBK" panose="02000000000000000000" pitchFamily="2" charset="-122"/>
                <a:ea typeface="方正兰亭中黑_GBK" panose="02000000000000000000" pitchFamily="2" charset="-122"/>
              </a:defRPr>
            </a:lvl1pPr>
          </a:lstStyle>
          <a:p>
            <a:pPr>
              <a:defRPr/>
            </a:pPr>
            <a:r>
              <a:rPr lang="zh-CN" altLang="en-US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疫情</a:t>
            </a:r>
            <a:r>
              <a:rPr lang="zh-CN" altLang="en-US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防控措施</a:t>
            </a:r>
          </a:p>
        </p:txBody>
      </p:sp>
      <p:sp>
        <p:nvSpPr>
          <p:cNvPr id="17" name="文本框 4"/>
          <p:cNvSpPr txBox="1"/>
          <p:nvPr/>
        </p:nvSpPr>
        <p:spPr>
          <a:xfrm>
            <a:off x="911424" y="1572672"/>
            <a:ext cx="940973" cy="488176"/>
          </a:xfrm>
          <a:prstGeom prst="roundRect">
            <a:avLst/>
          </a:pr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68589" tIns="34295" rIns="68589" bIns="34295" anchor="ctr"/>
          <a:lstStyle/>
          <a:p>
            <a:pPr algn="ctr">
              <a:defRPr/>
            </a:pPr>
            <a:r>
              <a:rPr lang="zh-CN" altLang="en-US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</a:t>
            </a:r>
          </a:p>
        </p:txBody>
      </p:sp>
      <p:sp>
        <p:nvSpPr>
          <p:cNvPr id="18" name="文本框 5"/>
          <p:cNvSpPr txBox="1"/>
          <p:nvPr/>
        </p:nvSpPr>
        <p:spPr>
          <a:xfrm>
            <a:off x="1991544" y="2276452"/>
            <a:ext cx="9289032" cy="48817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68589" tIns="34295" rIns="68589" bIns="34295" anchor="ctr"/>
          <a:lstStyle>
            <a:defPPr>
              <a:defRPr lang="en-US"/>
            </a:defPPr>
            <a:lvl1pPr>
              <a:defRPr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2400" dirty="0"/>
              <a:t>封闭生产应急预案</a:t>
            </a:r>
          </a:p>
        </p:txBody>
      </p:sp>
      <p:sp>
        <p:nvSpPr>
          <p:cNvPr id="19" name="文本框 4"/>
          <p:cNvSpPr txBox="1"/>
          <p:nvPr/>
        </p:nvSpPr>
        <p:spPr>
          <a:xfrm>
            <a:off x="911424" y="2276452"/>
            <a:ext cx="940973" cy="48817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68589" tIns="34295" rIns="68589" bIns="34295" anchor="ctr"/>
          <a:lstStyle>
            <a:defPPr>
              <a:defRPr lang="en-US"/>
            </a:defPPr>
            <a:lvl1pPr algn="ctr">
              <a:defRPr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2400" dirty="0"/>
              <a:t>二</a:t>
            </a:r>
          </a:p>
        </p:txBody>
      </p:sp>
      <p:sp>
        <p:nvSpPr>
          <p:cNvPr id="20" name="文本框 5"/>
          <p:cNvSpPr txBox="1"/>
          <p:nvPr/>
        </p:nvSpPr>
        <p:spPr>
          <a:xfrm>
            <a:off x="1991544" y="2980232"/>
            <a:ext cx="9289032" cy="48817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68589" tIns="34295" rIns="68589" bIns="34295" anchor="ctr"/>
          <a:lstStyle>
            <a:defPPr>
              <a:defRPr lang="en-US"/>
            </a:defPPr>
            <a:lvl1pPr>
              <a:defRPr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2400" dirty="0"/>
              <a:t>建储情况</a:t>
            </a:r>
          </a:p>
        </p:txBody>
      </p:sp>
      <p:sp>
        <p:nvSpPr>
          <p:cNvPr id="21" name="文本框 4"/>
          <p:cNvSpPr txBox="1"/>
          <p:nvPr/>
        </p:nvSpPr>
        <p:spPr>
          <a:xfrm>
            <a:off x="911424" y="2980232"/>
            <a:ext cx="940973" cy="48817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68589" tIns="34295" rIns="68589" bIns="34295" anchor="ctr"/>
          <a:lstStyle>
            <a:defPPr>
              <a:defRPr lang="en-US"/>
            </a:defPPr>
            <a:lvl1pPr algn="ctr">
              <a:defRPr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2400" dirty="0"/>
              <a:t>三</a:t>
            </a:r>
          </a:p>
        </p:txBody>
      </p:sp>
      <p:sp>
        <p:nvSpPr>
          <p:cNvPr id="2" name="文本占位符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zh-CN" altLang="en-US" dirty="0" smtClean="0"/>
              <a:t>目录</a:t>
            </a: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91081" y="989169"/>
            <a:ext cx="10561503" cy="5197089"/>
          </a:xfrm>
        </p:spPr>
        <p:txBody>
          <a:bodyPr/>
          <a:lstStyle/>
          <a:p>
            <a:r>
              <a:rPr lang="zh-CN" altLang="en-US" dirty="0"/>
              <a:t>需包含防疫措施、物资、人员、物流等关键事项</a:t>
            </a:r>
            <a:r>
              <a:rPr lang="zh-CN" altLang="en-US" dirty="0" smtClean="0"/>
              <a:t>。</a:t>
            </a:r>
          </a:p>
          <a:p>
            <a:r>
              <a:rPr lang="zh-CN" altLang="en-US" dirty="0"/>
              <a:t> </a:t>
            </a:r>
            <a:r>
              <a:rPr lang="zh-CN" altLang="en-US" dirty="0" smtClean="0"/>
              <a:t>一</a:t>
            </a:r>
            <a:r>
              <a:rPr lang="en-US" altLang="zh-CN" dirty="0" smtClean="0"/>
              <a:t>.</a:t>
            </a:r>
            <a:r>
              <a:rPr lang="zh-CN" altLang="en-US" dirty="0" smtClean="0"/>
              <a:t>防疫措施</a:t>
            </a:r>
            <a:endParaRPr lang="en-US" altLang="zh-CN" dirty="0" smtClean="0"/>
          </a:p>
          <a:p>
            <a:r>
              <a:rPr lang="en-US" altLang="zh-CN" dirty="0" smtClean="0"/>
              <a:t>1</a:t>
            </a:r>
            <a:r>
              <a:rPr lang="zh-CN" altLang="zh-CN" dirty="0" smtClean="0"/>
              <a:t>、</a:t>
            </a:r>
            <a:r>
              <a:rPr lang="zh-CN" altLang="zh-CN" dirty="0" smtClean="0"/>
              <a:t>取消各个部门十人及其以上人员的工作聚集（包括早会在内的各种会议）。</a:t>
            </a:r>
          </a:p>
          <a:p>
            <a:r>
              <a:rPr lang="en-US" altLang="zh-CN" dirty="0" smtClean="0"/>
              <a:t>2</a:t>
            </a:r>
            <a:r>
              <a:rPr lang="zh-CN" altLang="zh-CN" dirty="0" smtClean="0"/>
              <a:t>、</a:t>
            </a:r>
            <a:r>
              <a:rPr lang="zh-CN" altLang="zh-CN" dirty="0" smtClean="0"/>
              <a:t>两人及其以上场合，必须佩戴口罩。严格控制以握手方式彼此问候。</a:t>
            </a:r>
          </a:p>
          <a:p>
            <a:r>
              <a:rPr lang="en-US" altLang="zh-CN" dirty="0" smtClean="0"/>
              <a:t>3</a:t>
            </a:r>
            <a:r>
              <a:rPr lang="zh-CN" altLang="zh-CN" dirty="0" smtClean="0"/>
              <a:t>、</a:t>
            </a:r>
            <a:r>
              <a:rPr lang="zh-CN" altLang="zh-CN" dirty="0" smtClean="0"/>
              <a:t>取消中午食堂集体就餐，采取</a:t>
            </a:r>
            <a:r>
              <a:rPr lang="en-US" altLang="zh-CN" dirty="0" smtClean="0"/>
              <a:t>“</a:t>
            </a:r>
            <a:r>
              <a:rPr lang="zh-CN" altLang="zh-CN" dirty="0" smtClean="0"/>
              <a:t>非聚集</a:t>
            </a:r>
            <a:r>
              <a:rPr lang="en-US" altLang="zh-CN" dirty="0" smtClean="0"/>
              <a:t>”</a:t>
            </a:r>
            <a:r>
              <a:rPr lang="zh-CN" altLang="zh-CN" dirty="0" smtClean="0"/>
              <a:t>方式，分散就餐。</a:t>
            </a:r>
          </a:p>
          <a:p>
            <a:r>
              <a:rPr lang="en-US" altLang="zh-CN" dirty="0" smtClean="0"/>
              <a:t>4</a:t>
            </a:r>
            <a:r>
              <a:rPr lang="zh-CN" altLang="zh-CN" dirty="0" smtClean="0"/>
              <a:t>、</a:t>
            </a:r>
            <a:r>
              <a:rPr lang="zh-CN" altLang="zh-CN" dirty="0" smtClean="0"/>
              <a:t>卫生间配备洗手药皂、消毒液，要求勤洗手并及时消毒</a:t>
            </a:r>
            <a:r>
              <a:rPr lang="zh-CN" altLang="zh-CN" dirty="0" smtClean="0"/>
              <a:t>。</a:t>
            </a:r>
            <a:endParaRPr lang="zh-CN" altLang="zh-CN" dirty="0" smtClean="0"/>
          </a:p>
          <a:p>
            <a:r>
              <a:rPr lang="en-US" altLang="zh-CN" dirty="0" smtClean="0"/>
              <a:t>5</a:t>
            </a:r>
            <a:r>
              <a:rPr lang="zh-CN" altLang="zh-CN" dirty="0" smtClean="0"/>
              <a:t>、</a:t>
            </a:r>
            <a:r>
              <a:rPr lang="zh-CN" altLang="zh-CN" dirty="0" smtClean="0"/>
              <a:t>总装车间入口处，配备快速测温仪，所有进入公司人员，必须测温和佩戴口罩。超出规定体温温度，立即汇报综合管理科，采取物理隔离措施。管理部门和生产部门分开进行体温测量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en-US" altLang="zh-CN" dirty="0" smtClean="0"/>
              <a:t>6</a:t>
            </a:r>
            <a:r>
              <a:rPr lang="zh-CN" altLang="zh-CN" dirty="0" smtClean="0"/>
              <a:t>、</a:t>
            </a:r>
            <a:r>
              <a:rPr lang="zh-CN" altLang="zh-CN" dirty="0" smtClean="0"/>
              <a:t>公司各个区域，坚持每天早上八点半以前，完成无缝隙，全覆盖的消毒喷洒。地面每天喷洒两次；卫生间</a:t>
            </a:r>
            <a:r>
              <a:rPr lang="en-US" altLang="zh-CN" dirty="0" smtClean="0"/>
              <a:t>4</a:t>
            </a:r>
            <a:r>
              <a:rPr lang="zh-CN" altLang="zh-CN" dirty="0" smtClean="0"/>
              <a:t>小时喷洒一次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en-US" altLang="zh-CN" dirty="0" smtClean="0"/>
              <a:t>7</a:t>
            </a:r>
            <a:r>
              <a:rPr lang="zh-CN" altLang="zh-CN" dirty="0" smtClean="0"/>
              <a:t>、</a:t>
            </a:r>
            <a:r>
              <a:rPr lang="zh-CN" altLang="zh-CN" dirty="0" smtClean="0"/>
              <a:t>出差安排，必须提前报备综合管理科，公司领导得到合适的预防预案的前提下，才能予以批准执行。严禁任何方式，任何形式的前往，途径湖北出差。</a:t>
            </a:r>
          </a:p>
          <a:p>
            <a:r>
              <a:rPr lang="en-US" altLang="zh-CN" dirty="0" smtClean="0"/>
              <a:t>8</a:t>
            </a:r>
            <a:r>
              <a:rPr lang="zh-CN" altLang="zh-CN" dirty="0" smtClean="0"/>
              <a:t>、</a:t>
            </a:r>
            <a:r>
              <a:rPr lang="zh-CN" altLang="zh-CN" dirty="0" smtClean="0"/>
              <a:t>尽量通过电话，邮件，微信等方式对外保持必要联系，尽可能的减少出差几率</a:t>
            </a:r>
            <a:r>
              <a:rPr lang="zh-CN" altLang="zh-CN" dirty="0" smtClean="0"/>
              <a:t>。</a:t>
            </a:r>
            <a:endParaRPr lang="zh-CN" altLang="zh-CN" dirty="0" smtClean="0"/>
          </a:p>
          <a:p>
            <a:endParaRPr lang="zh-CN" altLang="zh-CN" dirty="0" smtClean="0"/>
          </a:p>
          <a:p>
            <a:endParaRPr lang="en-US" altLang="zh-CN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zh-CN" altLang="en-US" dirty="0"/>
              <a:t>一、疫情防控</a:t>
            </a:r>
            <a:r>
              <a:rPr lang="zh-CN" altLang="en-US" dirty="0" smtClean="0"/>
              <a:t>措施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3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75BDE2C-B28D-43D3-A85B-8175BF470FFE}" type="slidenum">
              <a:rPr lang="zh-CN" altLang="en-US" smtClean="0"/>
              <a:pPr>
                <a:defRPr/>
              </a:pPr>
              <a:t>3</a:t>
            </a:fld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zh-CN" dirty="0" smtClean="0"/>
              <a:t>9</a:t>
            </a:r>
            <a:r>
              <a:rPr lang="zh-CN" altLang="zh-CN" dirty="0" smtClean="0"/>
              <a:t>、</a:t>
            </a:r>
            <a:r>
              <a:rPr lang="zh-CN" altLang="zh-CN" dirty="0" smtClean="0"/>
              <a:t>尽量通过微信视频会议，微信语音会议，电视投影视频会议等方式，召开内外部各种会议，解决工作问题。避免或者尽量避免面对面的工作会议聚集。信息化小组研究，开通公司既有网络视频会议功能。</a:t>
            </a:r>
          </a:p>
          <a:p>
            <a:r>
              <a:rPr lang="en-US" altLang="zh-CN" dirty="0" smtClean="0"/>
              <a:t>10</a:t>
            </a:r>
            <a:r>
              <a:rPr lang="zh-CN" altLang="zh-CN" dirty="0" smtClean="0"/>
              <a:t>、</a:t>
            </a:r>
            <a:r>
              <a:rPr lang="zh-CN" altLang="zh-CN" dirty="0" smtClean="0"/>
              <a:t>公司车辆，坚持每天集中消毒喷洒处理。尤其是通勤车辆必须严格保证消毒喷洒处理到位。</a:t>
            </a:r>
          </a:p>
          <a:p>
            <a:r>
              <a:rPr lang="en-US" altLang="zh-CN" dirty="0" smtClean="0"/>
              <a:t>11</a:t>
            </a:r>
            <a:r>
              <a:rPr lang="zh-CN" altLang="zh-CN" dirty="0" smtClean="0"/>
              <a:t>、</a:t>
            </a:r>
            <a:r>
              <a:rPr lang="zh-CN" altLang="zh-CN" dirty="0" smtClean="0"/>
              <a:t>保证公司通勤车辆运行，尽量减少员工通过公共交通方式来往的概率，控制公共安全风险。</a:t>
            </a:r>
          </a:p>
          <a:p>
            <a:r>
              <a:rPr lang="en-US" altLang="zh-CN" dirty="0" smtClean="0"/>
              <a:t>12</a:t>
            </a:r>
            <a:r>
              <a:rPr lang="zh-CN" altLang="zh-CN" dirty="0" smtClean="0"/>
              <a:t>、</a:t>
            </a:r>
            <a:r>
              <a:rPr lang="zh-CN" altLang="zh-CN" dirty="0" smtClean="0"/>
              <a:t>公司内设立口罩集中处置箱，严格管控。严禁随意乱扔废旧口罩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zh-CN" altLang="en-US" dirty="0" smtClean="0"/>
              <a:t>一、疫情防控</a:t>
            </a:r>
            <a:r>
              <a:rPr lang="zh-CN" altLang="en-US" dirty="0" smtClean="0"/>
              <a:t>措施</a:t>
            </a:r>
            <a:endParaRPr lang="zh-CN" altLang="en-US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75BDE2C-B28D-43D3-A85B-8175BF470FFE}" type="slidenum">
              <a:rPr lang="zh-CN" altLang="en-US" smtClean="0"/>
              <a:pPr>
                <a:defRPr/>
              </a:pPr>
              <a:t>4</a:t>
            </a:fld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zh-CN" altLang="en-US" dirty="0" smtClean="0"/>
              <a:t>二、防疫物资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三、物流</a:t>
            </a:r>
            <a:endParaRPr lang="en-US" altLang="zh-CN" dirty="0" smtClean="0"/>
          </a:p>
          <a:p>
            <a:r>
              <a:rPr lang="zh-CN" altLang="en-US" dirty="0" smtClean="0"/>
              <a:t>外来送货车辆喷洒药水消毒处理</a:t>
            </a:r>
            <a:r>
              <a:rPr lang="zh-CN" altLang="en-US" dirty="0" smtClean="0"/>
              <a:t>，查看司机健康码（外省车辆查看核酸证明）测体温登记进厂；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zh-CN" altLang="en-US" dirty="0" smtClean="0"/>
              <a:t>一、疫情防控</a:t>
            </a:r>
            <a:r>
              <a:rPr lang="zh-CN" altLang="en-US" dirty="0" smtClean="0"/>
              <a:t>措施</a:t>
            </a:r>
            <a:endParaRPr lang="zh-CN" altLang="en-US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75BDE2C-B28D-43D3-A85B-8175BF470FFE}" type="slidenum">
              <a:rPr lang="zh-CN" altLang="en-US" smtClean="0"/>
              <a:pPr>
                <a:defRPr/>
              </a:pPr>
              <a:t>5</a:t>
            </a:fld>
            <a:endParaRPr lang="zh-CN" alt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791079" y="1484784"/>
          <a:ext cx="10561504" cy="28803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4997"/>
                <a:gridCol w="2352371"/>
                <a:gridCol w="3160999"/>
                <a:gridCol w="4043137"/>
              </a:tblGrid>
              <a:tr h="4114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solidFill>
                            <a:schemeClr val="bg1"/>
                          </a:solidFill>
                          <a:latin typeface="Times New Roman"/>
                          <a:ea typeface="等线"/>
                          <a:cs typeface="宋体"/>
                        </a:rPr>
                        <a:t>序号</a:t>
                      </a:r>
                      <a:endParaRPr lang="zh-CN" sz="2000" kern="100" dirty="0">
                        <a:solidFill>
                          <a:schemeClr val="bg1"/>
                        </a:solidFill>
                        <a:latin typeface="Times New Roman"/>
                        <a:ea typeface="方正仿宋简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solidFill>
                            <a:schemeClr val="bg1"/>
                          </a:solidFill>
                          <a:latin typeface="Times New Roman"/>
                          <a:ea typeface="等线"/>
                          <a:cs typeface="宋体"/>
                        </a:rPr>
                        <a:t>物资名称</a:t>
                      </a:r>
                      <a:endParaRPr lang="zh-CN" sz="2000" kern="100" dirty="0">
                        <a:solidFill>
                          <a:schemeClr val="bg1"/>
                        </a:solidFill>
                        <a:latin typeface="Times New Roman"/>
                        <a:ea typeface="方正仿宋简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solidFill>
                            <a:schemeClr val="bg1"/>
                          </a:solidFill>
                          <a:latin typeface="Times New Roman"/>
                          <a:ea typeface="等线"/>
                          <a:cs typeface="宋体"/>
                        </a:rPr>
                        <a:t>数量</a:t>
                      </a:r>
                      <a:endParaRPr lang="zh-CN" sz="2000" kern="100" dirty="0">
                        <a:solidFill>
                          <a:schemeClr val="bg1"/>
                        </a:solidFill>
                        <a:latin typeface="Times New Roman"/>
                        <a:ea typeface="方正仿宋简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solidFill>
                            <a:schemeClr val="bg1"/>
                          </a:solidFill>
                          <a:latin typeface="Times New Roman"/>
                          <a:ea typeface="等线"/>
                          <a:cs typeface="宋体"/>
                        </a:rPr>
                        <a:t>厂家</a:t>
                      </a:r>
                      <a:endParaRPr lang="zh-CN" sz="2000" kern="100" dirty="0">
                        <a:solidFill>
                          <a:schemeClr val="bg1"/>
                        </a:solidFill>
                        <a:latin typeface="Times New Roman"/>
                        <a:ea typeface="方正仿宋简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14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solidFill>
                            <a:srgbClr val="000000"/>
                          </a:solidFill>
                          <a:latin typeface="等线"/>
                          <a:ea typeface="方正仿宋简体"/>
                          <a:cs typeface="宋体"/>
                        </a:rPr>
                        <a:t>1</a:t>
                      </a:r>
                      <a:endParaRPr lang="zh-CN" sz="2000" kern="100" dirty="0">
                        <a:latin typeface="Times New Roman"/>
                        <a:ea typeface="方正仿宋简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solidFill>
                            <a:srgbClr val="000000"/>
                          </a:solidFill>
                          <a:latin typeface="Times New Roman"/>
                          <a:ea typeface="等线"/>
                          <a:cs typeface="宋体"/>
                        </a:rPr>
                        <a:t>一次性医用口罩</a:t>
                      </a:r>
                      <a:endParaRPr lang="zh-CN" sz="2000" kern="100" dirty="0">
                        <a:latin typeface="Times New Roman"/>
                        <a:ea typeface="方正仿宋简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>
                          <a:solidFill>
                            <a:srgbClr val="000000"/>
                          </a:solidFill>
                          <a:latin typeface="等线"/>
                          <a:ea typeface="方正仿宋简体"/>
                          <a:cs typeface="宋体"/>
                        </a:rPr>
                        <a:t>500</a:t>
                      </a:r>
                      <a:r>
                        <a:rPr lang="zh-CN" sz="1400" kern="0">
                          <a:solidFill>
                            <a:srgbClr val="000000"/>
                          </a:solidFill>
                          <a:latin typeface="Times New Roman"/>
                          <a:ea typeface="等线"/>
                          <a:cs typeface="宋体"/>
                        </a:rPr>
                        <a:t>个（后续补充正在采购中）</a:t>
                      </a:r>
                      <a:endParaRPr lang="zh-CN" sz="2000" kern="100">
                        <a:latin typeface="Times New Roman"/>
                        <a:ea typeface="方正仿宋简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0">
                          <a:solidFill>
                            <a:srgbClr val="000000"/>
                          </a:solidFill>
                          <a:latin typeface="Times New Roman"/>
                          <a:ea typeface="等线"/>
                          <a:cs typeface="宋体"/>
                        </a:rPr>
                        <a:t>吉林弗朗医疗科技有限公司</a:t>
                      </a:r>
                      <a:endParaRPr lang="zh-CN" sz="2000" kern="100">
                        <a:latin typeface="Times New Roman"/>
                        <a:ea typeface="方正仿宋简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14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>
                          <a:solidFill>
                            <a:srgbClr val="000000"/>
                          </a:solidFill>
                          <a:latin typeface="等线"/>
                          <a:ea typeface="方正仿宋简体"/>
                          <a:cs typeface="宋体"/>
                        </a:rPr>
                        <a:t>2</a:t>
                      </a:r>
                      <a:endParaRPr lang="zh-CN" sz="2000" kern="100">
                        <a:latin typeface="Times New Roman"/>
                        <a:ea typeface="方正仿宋简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solidFill>
                            <a:srgbClr val="000000"/>
                          </a:solidFill>
                          <a:latin typeface="Times New Roman"/>
                          <a:ea typeface="等线"/>
                          <a:cs typeface="宋体"/>
                        </a:rPr>
                        <a:t>洗手药皂</a:t>
                      </a:r>
                      <a:endParaRPr lang="zh-CN" sz="2000" kern="100" dirty="0">
                        <a:latin typeface="Times New Roman"/>
                        <a:ea typeface="方正仿宋简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>
                          <a:solidFill>
                            <a:srgbClr val="000000"/>
                          </a:solidFill>
                          <a:latin typeface="等线"/>
                          <a:ea typeface="方正仿宋简体"/>
                          <a:cs typeface="宋体"/>
                        </a:rPr>
                        <a:t>10</a:t>
                      </a:r>
                      <a:r>
                        <a:rPr lang="zh-CN" sz="1400" kern="0">
                          <a:solidFill>
                            <a:srgbClr val="000000"/>
                          </a:solidFill>
                          <a:latin typeface="Times New Roman"/>
                          <a:ea typeface="等线"/>
                          <a:cs typeface="宋体"/>
                        </a:rPr>
                        <a:t>块</a:t>
                      </a:r>
                      <a:endParaRPr lang="zh-CN" sz="2000" kern="100">
                        <a:latin typeface="Times New Roman"/>
                        <a:ea typeface="方正仿宋简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0">
                          <a:solidFill>
                            <a:srgbClr val="000000"/>
                          </a:solidFill>
                          <a:latin typeface="Times New Roman"/>
                          <a:ea typeface="等线"/>
                          <a:cs typeface="宋体"/>
                        </a:rPr>
                        <a:t>上海药皂</a:t>
                      </a:r>
                      <a:endParaRPr lang="zh-CN" sz="2000" kern="100">
                        <a:latin typeface="Times New Roman"/>
                        <a:ea typeface="方正仿宋简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14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>
                          <a:solidFill>
                            <a:srgbClr val="000000"/>
                          </a:solidFill>
                          <a:latin typeface="等线"/>
                          <a:ea typeface="方正仿宋简体"/>
                          <a:cs typeface="宋体"/>
                        </a:rPr>
                        <a:t>3</a:t>
                      </a:r>
                      <a:endParaRPr lang="zh-CN" sz="2000" kern="100">
                        <a:latin typeface="Times New Roman"/>
                        <a:ea typeface="方正仿宋简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solidFill>
                            <a:srgbClr val="000000"/>
                          </a:solidFill>
                          <a:latin typeface="Times New Roman"/>
                          <a:ea typeface="等线"/>
                          <a:cs typeface="宋体"/>
                        </a:rPr>
                        <a:t>消毒剂</a:t>
                      </a:r>
                      <a:endParaRPr lang="zh-CN" sz="2000" kern="100" dirty="0">
                        <a:latin typeface="Times New Roman"/>
                        <a:ea typeface="方正仿宋简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solidFill>
                            <a:srgbClr val="000000"/>
                          </a:solidFill>
                          <a:latin typeface="等线"/>
                          <a:ea typeface="方正仿宋简体"/>
                          <a:cs typeface="宋体"/>
                        </a:rPr>
                        <a:t>20</a:t>
                      </a:r>
                      <a:r>
                        <a:rPr lang="zh-CN" sz="1400" kern="0" dirty="0">
                          <a:solidFill>
                            <a:srgbClr val="000000"/>
                          </a:solidFill>
                          <a:latin typeface="Times New Roman"/>
                          <a:ea typeface="等线"/>
                          <a:cs typeface="宋体"/>
                        </a:rPr>
                        <a:t>瓶</a:t>
                      </a:r>
                      <a:r>
                        <a:rPr lang="en-US" sz="1400" kern="0" dirty="0">
                          <a:solidFill>
                            <a:srgbClr val="000000"/>
                          </a:solidFill>
                          <a:latin typeface="Times New Roman"/>
                          <a:ea typeface="等线"/>
                          <a:cs typeface="宋体"/>
                        </a:rPr>
                        <a:t>*84 500g </a:t>
                      </a:r>
                      <a:r>
                        <a:rPr lang="zh-CN" sz="1400" kern="0" dirty="0">
                          <a:solidFill>
                            <a:srgbClr val="000000"/>
                          </a:solidFill>
                          <a:latin typeface="Times New Roman"/>
                          <a:ea typeface="等线"/>
                          <a:cs typeface="宋体"/>
                        </a:rPr>
                        <a:t>（</a:t>
                      </a:r>
                      <a:r>
                        <a:rPr lang="en-US" sz="1400" kern="0" dirty="0">
                          <a:solidFill>
                            <a:srgbClr val="000000"/>
                          </a:solidFill>
                          <a:latin typeface="Times New Roman"/>
                          <a:ea typeface="等线"/>
                          <a:cs typeface="宋体"/>
                        </a:rPr>
                        <a:t>1:40</a:t>
                      </a:r>
                      <a:r>
                        <a:rPr lang="zh-CN" sz="1400" kern="0" dirty="0">
                          <a:solidFill>
                            <a:srgbClr val="000000"/>
                          </a:solidFill>
                          <a:latin typeface="Times New Roman"/>
                          <a:ea typeface="等线"/>
                          <a:cs typeface="宋体"/>
                        </a:rPr>
                        <a:t>稀释）</a:t>
                      </a:r>
                      <a:endParaRPr lang="zh-CN" sz="2000" kern="100" dirty="0">
                        <a:latin typeface="Times New Roman"/>
                        <a:ea typeface="方正仿宋简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0">
                          <a:solidFill>
                            <a:srgbClr val="000000"/>
                          </a:solidFill>
                          <a:latin typeface="Times New Roman"/>
                          <a:ea typeface="等线"/>
                          <a:cs typeface="宋体"/>
                        </a:rPr>
                        <a:t>山东瑞泰奇洗涤消毒科技有限公司</a:t>
                      </a:r>
                      <a:endParaRPr lang="zh-CN" sz="2000" kern="100">
                        <a:latin typeface="Times New Roman"/>
                        <a:ea typeface="方正仿宋简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14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>
                          <a:solidFill>
                            <a:srgbClr val="000000"/>
                          </a:solidFill>
                          <a:latin typeface="等线"/>
                          <a:ea typeface="方正仿宋简体"/>
                          <a:cs typeface="宋体"/>
                        </a:rPr>
                        <a:t>4</a:t>
                      </a:r>
                      <a:endParaRPr lang="zh-CN" sz="2000" kern="100">
                        <a:latin typeface="Times New Roman"/>
                        <a:ea typeface="方正仿宋简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0">
                          <a:solidFill>
                            <a:srgbClr val="000000"/>
                          </a:solidFill>
                          <a:latin typeface="Times New Roman"/>
                          <a:ea typeface="等线"/>
                          <a:cs typeface="宋体"/>
                        </a:rPr>
                        <a:t>体温枪</a:t>
                      </a:r>
                      <a:endParaRPr lang="zh-CN" sz="2000" kern="100">
                        <a:latin typeface="Times New Roman"/>
                        <a:ea typeface="方正仿宋简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solidFill>
                            <a:srgbClr val="000000"/>
                          </a:solidFill>
                          <a:latin typeface="等线"/>
                          <a:ea typeface="方正仿宋简体"/>
                          <a:cs typeface="宋体"/>
                        </a:rPr>
                        <a:t>1</a:t>
                      </a:r>
                      <a:r>
                        <a:rPr lang="zh-CN" sz="1400" kern="0" dirty="0">
                          <a:solidFill>
                            <a:srgbClr val="000000"/>
                          </a:solidFill>
                          <a:latin typeface="Times New Roman"/>
                          <a:ea typeface="等线"/>
                          <a:cs typeface="宋体"/>
                        </a:rPr>
                        <a:t>把</a:t>
                      </a:r>
                      <a:endParaRPr lang="zh-CN" sz="2000" kern="100" dirty="0">
                        <a:latin typeface="Times New Roman"/>
                        <a:ea typeface="方正仿宋简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0">
                          <a:solidFill>
                            <a:srgbClr val="000000"/>
                          </a:solidFill>
                          <a:latin typeface="Times New Roman"/>
                          <a:ea typeface="等线"/>
                          <a:cs typeface="宋体"/>
                        </a:rPr>
                        <a:t>香港希玛仪表集团有限公司</a:t>
                      </a:r>
                      <a:endParaRPr lang="zh-CN" sz="2000" kern="100">
                        <a:latin typeface="Times New Roman"/>
                        <a:ea typeface="方正仿宋简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14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>
                          <a:solidFill>
                            <a:srgbClr val="000000"/>
                          </a:solidFill>
                          <a:latin typeface="等线"/>
                          <a:ea typeface="方正仿宋简体"/>
                          <a:cs typeface="宋体"/>
                        </a:rPr>
                        <a:t>5</a:t>
                      </a:r>
                      <a:endParaRPr lang="zh-CN" sz="2000" kern="100">
                        <a:latin typeface="Times New Roman"/>
                        <a:ea typeface="方正仿宋简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0">
                          <a:solidFill>
                            <a:srgbClr val="000000"/>
                          </a:solidFill>
                          <a:latin typeface="Times New Roman"/>
                          <a:ea typeface="等线"/>
                          <a:cs typeface="宋体"/>
                        </a:rPr>
                        <a:t>水银体温计</a:t>
                      </a:r>
                      <a:endParaRPr lang="zh-CN" sz="2000" kern="100">
                        <a:latin typeface="Times New Roman"/>
                        <a:ea typeface="方正仿宋简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solidFill>
                            <a:srgbClr val="000000"/>
                          </a:solidFill>
                          <a:latin typeface="等线"/>
                          <a:ea typeface="方正仿宋简体"/>
                          <a:cs typeface="宋体"/>
                        </a:rPr>
                        <a:t>40</a:t>
                      </a:r>
                      <a:r>
                        <a:rPr lang="zh-CN" sz="1400" kern="0" dirty="0">
                          <a:solidFill>
                            <a:srgbClr val="000000"/>
                          </a:solidFill>
                          <a:latin typeface="Times New Roman"/>
                          <a:ea typeface="等线"/>
                          <a:cs typeface="宋体"/>
                        </a:rPr>
                        <a:t>个</a:t>
                      </a:r>
                      <a:endParaRPr lang="zh-CN" sz="2000" kern="100" dirty="0">
                        <a:latin typeface="Times New Roman"/>
                        <a:ea typeface="方正仿宋简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kern="0">
                        <a:solidFill>
                          <a:srgbClr val="000000"/>
                        </a:solidFill>
                        <a:latin typeface="等线"/>
                        <a:ea typeface="方正仿宋简体"/>
                        <a:cs typeface="宋体"/>
                      </a:endParaRPr>
                    </a:p>
                  </a:txBody>
                  <a:tcPr marL="68580" marR="68580" marT="0" marB="0" anchor="ctr"/>
                </a:tc>
              </a:tr>
              <a:tr h="4114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>
                          <a:solidFill>
                            <a:srgbClr val="000000"/>
                          </a:solidFill>
                          <a:latin typeface="等线"/>
                          <a:ea typeface="方正仿宋简体"/>
                          <a:cs typeface="宋体"/>
                        </a:rPr>
                        <a:t>6</a:t>
                      </a:r>
                      <a:endParaRPr lang="zh-CN" sz="2000" kern="100">
                        <a:latin typeface="Times New Roman"/>
                        <a:ea typeface="方正仿宋简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solidFill>
                            <a:srgbClr val="000000"/>
                          </a:solidFill>
                          <a:latin typeface="Times New Roman"/>
                          <a:ea typeface="等线"/>
                          <a:cs typeface="宋体"/>
                        </a:rPr>
                        <a:t>酒精</a:t>
                      </a:r>
                      <a:endParaRPr lang="zh-CN" sz="2000" kern="100" dirty="0">
                        <a:latin typeface="Times New Roman"/>
                        <a:ea typeface="方正仿宋简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solidFill>
                            <a:srgbClr val="000000"/>
                          </a:solidFill>
                          <a:latin typeface="等线"/>
                          <a:ea typeface="方正仿宋简体"/>
                          <a:cs typeface="宋体"/>
                        </a:rPr>
                        <a:t>5L</a:t>
                      </a:r>
                      <a:r>
                        <a:rPr lang="zh-CN" sz="1400" kern="0" dirty="0">
                          <a:solidFill>
                            <a:srgbClr val="000000"/>
                          </a:solidFill>
                          <a:latin typeface="Times New Roman"/>
                          <a:ea typeface="等线"/>
                          <a:cs typeface="宋体"/>
                        </a:rPr>
                        <a:t>，</a:t>
                      </a:r>
                      <a:r>
                        <a:rPr lang="en-US" sz="1400" kern="0" dirty="0">
                          <a:solidFill>
                            <a:srgbClr val="000000"/>
                          </a:solidFill>
                          <a:latin typeface="Times New Roman"/>
                          <a:ea typeface="等线"/>
                          <a:cs typeface="宋体"/>
                        </a:rPr>
                        <a:t>75%</a:t>
                      </a:r>
                      <a:endParaRPr lang="zh-CN" sz="2000" kern="100" dirty="0">
                        <a:latin typeface="Times New Roman"/>
                        <a:ea typeface="方正仿宋简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kern="0" dirty="0">
                        <a:solidFill>
                          <a:srgbClr val="000000"/>
                        </a:solidFill>
                        <a:latin typeface="等线"/>
                        <a:ea typeface="方正仿宋简体"/>
                        <a:cs typeface="宋体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zh-CN" altLang="en-US" dirty="0"/>
              <a:t>考虑春节假期前后“用工荒”、各属地风险等级、属地运输物流特点，做封闭生产预案，包含：</a:t>
            </a:r>
          </a:p>
          <a:p>
            <a:r>
              <a:rPr lang="zh-CN" altLang="en-US" dirty="0"/>
              <a:t>物资安排、人员安排、激励政策、物流安排等关键事项。</a:t>
            </a:r>
          </a:p>
          <a:p>
            <a:r>
              <a:rPr lang="zh-CN" altLang="en-US" dirty="0"/>
              <a:t>（请务必严肃对待，由于不重视影响解放公司生产，后期将进行严肃追责。）</a:t>
            </a:r>
          </a:p>
          <a:p>
            <a:endParaRPr lang="zh-CN" altLang="en-US" dirty="0"/>
          </a:p>
          <a:p>
            <a:r>
              <a:rPr lang="en-US" altLang="zh-CN" dirty="0" smtClean="0"/>
              <a:t>1.</a:t>
            </a:r>
            <a:r>
              <a:rPr lang="zh-CN" altLang="en-US" dirty="0" smtClean="0"/>
              <a:t>春节期间建议外地员工就地过节，</a:t>
            </a:r>
            <a:r>
              <a:rPr lang="zh-CN" altLang="en-US" dirty="0" smtClean="0">
                <a:sym typeface="+mn-ea"/>
              </a:rPr>
              <a:t>缩短放假时间，减少人员流动</a:t>
            </a:r>
            <a:r>
              <a:rPr lang="zh-CN" altLang="en-US" dirty="0" smtClean="0"/>
              <a:t>；</a:t>
            </a:r>
            <a:endParaRPr lang="en-US" altLang="zh-CN" dirty="0" smtClean="0"/>
          </a:p>
          <a:p>
            <a:r>
              <a:rPr lang="en-US" altLang="zh-CN" dirty="0" smtClean="0"/>
              <a:t>2.</a:t>
            </a:r>
            <a:r>
              <a:rPr lang="zh-CN" altLang="en-US" dirty="0" smtClean="0"/>
              <a:t>节前联系劳务派遣公司，做节后人员储备；</a:t>
            </a:r>
          </a:p>
          <a:p>
            <a:r>
              <a:rPr lang="en-US" altLang="zh-CN" dirty="0" smtClean="0"/>
              <a:t>3.</a:t>
            </a:r>
            <a:r>
              <a:rPr lang="zh-CN" altLang="en-US" dirty="0" smtClean="0"/>
              <a:t>春节过后早开工，适当给工人报酬补助；</a:t>
            </a:r>
          </a:p>
          <a:p>
            <a:r>
              <a:rPr lang="en-US" altLang="zh-CN" dirty="0" smtClean="0"/>
              <a:t>4.</a:t>
            </a:r>
            <a:r>
              <a:rPr lang="zh-CN" altLang="en-US" dirty="0" smtClean="0"/>
              <a:t>节前提前储备物资，保障开工即能正常生产；</a:t>
            </a:r>
          </a:p>
          <a:p>
            <a:r>
              <a:rPr lang="en-US" altLang="zh-CN" dirty="0" smtClean="0"/>
              <a:t>5.</a:t>
            </a:r>
            <a:r>
              <a:rPr lang="zh-CN" altLang="en-US" dirty="0" smtClean="0"/>
              <a:t>提前安排物流运输单位做好发货准备；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zh-CN" altLang="en-US" dirty="0"/>
              <a:t>二、封闭生产应急</a:t>
            </a:r>
            <a:r>
              <a:rPr lang="zh-CN" altLang="en-US" dirty="0" smtClean="0"/>
              <a:t>预案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75BDE2C-B28D-43D3-A85B-8175BF470FFE}" type="slidenum">
              <a:rPr lang="zh-CN" altLang="en-US" smtClean="0"/>
              <a:pPr>
                <a:defRPr/>
              </a:pPr>
              <a:t>6</a:t>
            </a:fld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zh-CN" altLang="en-US" dirty="0" smtClean="0"/>
              <a:t>签字盖章证明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zh-CN" altLang="en-US" dirty="0"/>
              <a:t>二、封闭生产应急</a:t>
            </a:r>
            <a:r>
              <a:rPr lang="zh-CN" altLang="en-US" dirty="0" smtClean="0"/>
              <a:t>预案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75BDE2C-B28D-43D3-A85B-8175BF470FFE}" type="slidenum">
              <a:rPr lang="zh-CN" altLang="en-US" smtClean="0"/>
              <a:pPr>
                <a:defRPr/>
              </a:pPr>
              <a:t>7</a:t>
            </a:fld>
            <a:endParaRPr lang="zh-CN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zh-CN" altLang="en-US" dirty="0"/>
              <a:t>三、建储</a:t>
            </a:r>
            <a:r>
              <a:rPr lang="zh-CN" altLang="en-US" dirty="0" smtClean="0"/>
              <a:t>情况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75BDE2C-B28D-43D3-A85B-8175BF470FFE}" type="slidenum">
              <a:rPr lang="zh-CN" altLang="en-US" smtClean="0"/>
              <a:pPr>
                <a:defRPr/>
              </a:pPr>
              <a:t>8</a:t>
            </a:fld>
            <a:endParaRPr lang="zh-CN" altLang="en-US" dirty="0"/>
          </a:p>
        </p:txBody>
      </p:sp>
      <p:graphicFrame>
        <p:nvGraphicFramePr>
          <p:cNvPr id="9" name="表格 8"/>
          <p:cNvGraphicFramePr/>
          <p:nvPr>
            <p:custDataLst>
              <p:tags r:id="rId1"/>
            </p:custDataLst>
          </p:nvPr>
        </p:nvGraphicFramePr>
        <p:xfrm>
          <a:off x="335358" y="980728"/>
          <a:ext cx="11593289" cy="5112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6280"/>
                <a:gridCol w="2538382"/>
                <a:gridCol w="853812"/>
                <a:gridCol w="1484734"/>
                <a:gridCol w="1282429"/>
                <a:gridCol w="908757"/>
                <a:gridCol w="1868279"/>
                <a:gridCol w="1800616"/>
              </a:tblGrid>
              <a:tr h="384507">
                <a:tc gridSpan="3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800" b="1" dirty="0" smtClean="0">
                          <a:solidFill>
                            <a:srgbClr val="000000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一汽青岛主机厂</a:t>
                      </a:r>
                      <a:endParaRPr lang="en-US" altLang="en-US" sz="1800" b="1" dirty="0">
                        <a:solidFill>
                          <a:srgbClr val="000000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需求数量（台）</a:t>
                      </a:r>
                      <a:endParaRPr lang="en-US" altLang="en-US" sz="1800" b="1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8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储备数量（台）</a:t>
                      </a:r>
                      <a:endParaRPr lang="en-US" altLang="en-US" sz="1800" b="1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53831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4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车型</a:t>
                      </a:r>
                      <a:endParaRPr lang="zh-CN" alt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b="1" kern="120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rPr>
                        <a:t>图号</a:t>
                      </a:r>
                      <a:endParaRPr lang="zh-CN" altLang="en-US" sz="1400" b="1" kern="12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b="1" kern="120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rPr>
                        <a:t>分类</a:t>
                      </a:r>
                      <a:endParaRPr lang="zh-CN" altLang="en-US" sz="1400" b="1" kern="12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4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12月需求</a:t>
                      </a:r>
                      <a:endParaRPr lang="zh-CN" alt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4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1月需求</a:t>
                      </a:r>
                      <a:endParaRPr lang="zh-CN" alt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4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2月预计需求</a:t>
                      </a:r>
                      <a:endParaRPr lang="zh-CN" alt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4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储备数量（台）（截止至2月10日）</a:t>
                      </a:r>
                      <a:endParaRPr lang="zh-CN" alt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400" b="1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备注</a:t>
                      </a:r>
                      <a:endParaRPr lang="zh-CN" altLang="en-US" sz="14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BD5"/>
                    </a:solidFill>
                  </a:tcPr>
                </a:tc>
              </a:tr>
              <a:tr h="322801">
                <a:tc rowSpan="3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虎V</a:t>
                      </a: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 rowSpan="3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600" b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6800010-E411</a:t>
                      </a: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成品</a:t>
                      </a: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1603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960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 rowSpan="3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800</a:t>
                      </a: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650</a:t>
                      </a: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 rowSpan="9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成品库存全部位于青岛库房，原材料位于潍坊工厂。</a:t>
                      </a: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</a:tr>
              <a:tr h="7595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原材料</a:t>
                      </a: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0</a:t>
                      </a: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0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2280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indent="0">
                        <a:buNone/>
                      </a:pP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2</a:t>
                      </a:r>
                      <a:r>
                        <a:rPr lang="en-US" sz="1600" b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00</a:t>
                      </a: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54118"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AA95</a:t>
                      </a: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600" b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6800010AA95-C00</a:t>
                      </a: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成品</a:t>
                      </a: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1069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667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500</a:t>
                      </a: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3</a:t>
                      </a:r>
                      <a:r>
                        <a:rPr lang="en-US" sz="1600" b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50</a:t>
                      </a: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</a:tr>
              <a:tr h="32280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原材料</a:t>
                      </a: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0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0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2</a:t>
                      </a:r>
                      <a:r>
                        <a:rPr lang="en-US" sz="1600" b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00</a:t>
                      </a: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70261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zh-CN" sz="1600" b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虎V</a:t>
                      </a:r>
                      <a:r>
                        <a:rPr lang="zh-CN" altLang="en-US" sz="1600" b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和</a:t>
                      </a:r>
                      <a:r>
                        <a:rPr lang="en-US" altLang="zh-CN" sz="1600" b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AA95</a:t>
                      </a:r>
                      <a:r>
                        <a:rPr lang="zh-CN" altLang="en-US" sz="1600" b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通用副司机</a:t>
                      </a:r>
                      <a:endParaRPr lang="en-US" altLang="en-US" sz="1600" b="0" dirty="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600" b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6905020-E411/6905100-E411/6903010-E411</a:t>
                      </a: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成品</a:t>
                      </a: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600" b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2672</a:t>
                      </a: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600" b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1627</a:t>
                      </a: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600" b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1300</a:t>
                      </a: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600" b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1000</a:t>
                      </a: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73361">
                <a:tc vMerge="1"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原材料</a:t>
                      </a: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600" b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0</a:t>
                      </a: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600" b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0</a:t>
                      </a: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600" b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0</a:t>
                      </a: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600" b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400</a:t>
                      </a: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572869"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J7F领途</a:t>
                      </a:r>
                      <a:endParaRPr lang="en-US" altLang="en-US" sz="16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6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</a:rPr>
                        <a:t>6800010EH26-C00/6905020CH26-C00/6905100-H26-C00/6903010AH26-C00</a:t>
                      </a:r>
                      <a:endParaRPr lang="en-US" altLang="en-US" sz="16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成品</a:t>
                      </a:r>
                      <a:endParaRPr lang="en-US" altLang="en-US" sz="16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</a:rPr>
                        <a:t>73</a:t>
                      </a:r>
                      <a:endParaRPr lang="en-US" altLang="en-US" sz="1600" b="0">
                        <a:solidFill>
                          <a:schemeClr val="tx1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</a:rPr>
                        <a:t>49</a:t>
                      </a:r>
                      <a:endParaRPr lang="en-US" altLang="en-US" sz="1600" b="0">
                        <a:solidFill>
                          <a:schemeClr val="tx1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</a:rPr>
                        <a:t>90</a:t>
                      </a:r>
                      <a:endParaRPr lang="en-US" altLang="en-US" sz="16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</a:rPr>
                        <a:t>80</a:t>
                      </a:r>
                      <a:endParaRPr lang="en-US" altLang="en-US" sz="16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</a:tr>
              <a:tr h="53116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原材料</a:t>
                      </a:r>
                      <a:endParaRPr lang="en-US" altLang="en-US" sz="16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</a:rPr>
                        <a:t>0</a:t>
                      </a:r>
                      <a:endParaRPr lang="en-US" altLang="en-US" sz="16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</a:rPr>
                        <a:t>0</a:t>
                      </a:r>
                      <a:endParaRPr lang="en-US" altLang="en-US" sz="16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</a:rPr>
                        <a:t>100</a:t>
                      </a:r>
                      <a:endParaRPr lang="en-US" altLang="en-US" sz="16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843622">
                <a:tc gridSpan="8"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zh-CN" altLang="en-US" sz="1600" b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注：</a:t>
                      </a:r>
                      <a:r>
                        <a:rPr lang="en-US" altLang="zh-CN" sz="1600" b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1</a:t>
                      </a:r>
                      <a:r>
                        <a:rPr lang="zh-CN" altLang="en-US" sz="1600" b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、发泡、布套、骨架为我司河北工厂生产，河北工厂定于</a:t>
                      </a:r>
                      <a:r>
                        <a:rPr lang="en-US" altLang="zh-CN" sz="1600" b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2</a:t>
                      </a:r>
                      <a:r>
                        <a:rPr lang="zh-CN" altLang="en-US" sz="1600" b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月</a:t>
                      </a:r>
                      <a:r>
                        <a:rPr lang="en-US" altLang="zh-CN" sz="1600" b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14</a:t>
                      </a:r>
                      <a:r>
                        <a:rPr lang="zh-CN" altLang="en-US" sz="1600" b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号复工，可以正常供货；</a:t>
                      </a:r>
                      <a:endParaRPr lang="en-US" altLang="zh-CN" sz="1600" b="0" dirty="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  <a:p>
                      <a:pPr indent="0" algn="l">
                        <a:buNone/>
                      </a:pPr>
                      <a:r>
                        <a:rPr lang="en-US" altLang="en-US" sz="1600" b="0" baseline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       2</a:t>
                      </a:r>
                      <a:r>
                        <a:rPr lang="zh-CN" altLang="en-US" sz="1600" b="0" baseline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、司机滑轨及调角器等通用核心件，均储备</a:t>
                      </a:r>
                      <a:r>
                        <a:rPr lang="en-US" altLang="zh-CN" sz="1600" b="0" baseline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2000</a:t>
                      </a:r>
                      <a:r>
                        <a:rPr lang="zh-CN" altLang="en-US" sz="1600" b="0" baseline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台份，可以满足</a:t>
                      </a:r>
                      <a:r>
                        <a:rPr lang="en-US" altLang="zh-CN" sz="1600" b="0" baseline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1</a:t>
                      </a:r>
                      <a:r>
                        <a:rPr lang="zh-CN" altLang="en-US" sz="1600" b="0" baseline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个月需求；</a:t>
                      </a:r>
                      <a:endParaRPr lang="en-US" altLang="zh-CN" sz="1600" b="0" baseline="0" dirty="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  <a:p>
                      <a:pPr indent="0" algn="l">
                        <a:buNone/>
                      </a:pPr>
                      <a:r>
                        <a:rPr lang="en-US" altLang="en-US" sz="1600" b="0" baseline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       3</a:t>
                      </a:r>
                      <a:r>
                        <a:rPr lang="zh-CN" altLang="en-US" sz="1600" b="0" baseline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、通风设备（</a:t>
                      </a:r>
                      <a:r>
                        <a:rPr lang="en-US" altLang="zh-CN" sz="1600" b="0" baseline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J7F</a:t>
                      </a:r>
                      <a:r>
                        <a:rPr lang="zh-CN" altLang="en-US" sz="1600" b="0" baseline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领途核心件）储备</a:t>
                      </a:r>
                      <a:r>
                        <a:rPr lang="en-US" altLang="zh-CN" sz="1600" b="0" baseline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300</a:t>
                      </a:r>
                      <a:r>
                        <a:rPr lang="zh-CN" altLang="en-US" sz="1600" b="0" baseline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台，预计可以可以满足</a:t>
                      </a:r>
                      <a:r>
                        <a:rPr lang="en-US" altLang="zh-CN" sz="1600" b="0" baseline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3</a:t>
                      </a:r>
                      <a:r>
                        <a:rPr lang="zh-CN" altLang="en-US" sz="1600" b="0" baseline="0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个月需求；</a:t>
                      </a: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indent="0">
                        <a:buNone/>
                      </a:pP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600" b="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F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7ea3a31e-733d-476c-86c7-551b37f46577}"/>
  <p:tag name="TABLE_ENDDRAG_ORIGIN_RECT" val="874*327"/>
  <p:tag name="TABLE_ENDDRAG_RECT" val="46*166*874*327"/>
</p:tagLst>
</file>

<file path=ppt/theme/theme1.xml><?xml version="1.0" encoding="utf-8"?>
<a:theme xmlns:a="http://schemas.openxmlformats.org/drawingml/2006/main" name="Office 主题​​">
  <a:themeElements>
    <a:clrScheme name="解放PPT配色方案">
      <a:dk1>
        <a:srgbClr val="000000"/>
      </a:dk1>
      <a:lt1>
        <a:sysClr val="window" lastClr="CCE8CF"/>
      </a:lt1>
      <a:dk2>
        <a:srgbClr val="000000"/>
      </a:dk2>
      <a:lt2>
        <a:srgbClr val="FFFFFF"/>
      </a:lt2>
      <a:accent1>
        <a:srgbClr val="003B90"/>
      </a:accent1>
      <a:accent2>
        <a:srgbClr val="A7A9AC"/>
      </a:accent2>
      <a:accent3>
        <a:srgbClr val="C00000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CE8C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235</TotalTime>
  <Words>836</Words>
  <Application>Microsoft Office PowerPoint</Application>
  <PresentationFormat>自定义</PresentationFormat>
  <Paragraphs>143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主题​​</vt:lpstr>
      <vt:lpstr>防疫保供预案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抓党建工作述职报告</dc:title>
  <dc:creator>李日升</dc:creator>
  <cp:lastModifiedBy>PC</cp:lastModifiedBy>
  <cp:revision>184</cp:revision>
  <cp:lastPrinted>2019-03-19T07:50:00Z</cp:lastPrinted>
  <dcterms:created xsi:type="dcterms:W3CDTF">2015-12-28T03:19:00Z</dcterms:created>
  <dcterms:modified xsi:type="dcterms:W3CDTF">2021-01-27T01:38:35Z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</Properties>
</file>