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3242" r:id="rId2"/>
    <p:sldId id="3279" r:id="rId3"/>
    <p:sldId id="3277" r:id="rId4"/>
    <p:sldId id="3285" r:id="rId5"/>
    <p:sldId id="3286" r:id="rId6"/>
    <p:sldId id="3287" r:id="rId7"/>
    <p:sldId id="3288" r:id="rId8"/>
    <p:sldId id="3289" r:id="rId9"/>
    <p:sldId id="3290" r:id="rId10"/>
    <p:sldId id="3291" r:id="rId11"/>
    <p:sldId id="3292" r:id="rId12"/>
    <p:sldId id="3293" r:id="rId13"/>
    <p:sldId id="3294" r:id="rId14"/>
    <p:sldId id="3295" r:id="rId15"/>
    <p:sldId id="3296" r:id="rId16"/>
    <p:sldId id="3297" r:id="rId17"/>
    <p:sldId id="3298" r:id="rId18"/>
    <p:sldId id="3299" r:id="rId19"/>
    <p:sldId id="3284" r:id="rId20"/>
    <p:sldId id="3300" r:id="rId21"/>
  </p:sldIdLst>
  <p:sldSz cx="9144000" cy="6858000" type="screen4x3"/>
  <p:notesSz cx="6761163" cy="9942513"/>
  <p:defaultTextStyle>
    <a:defPPr>
      <a:defRPr lang="zh-CN"/>
    </a:defPPr>
    <a:lvl1pPr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1700" kern="1200">
        <a:solidFill>
          <a:schemeClr val="tx1"/>
        </a:solidFill>
        <a:latin typeface="Verdana" pitchFamily="34" charset="0"/>
        <a:ea typeface="宋体" charset="-122"/>
        <a:cs typeface="+mn-cs"/>
      </a:defRPr>
    </a:lvl1pPr>
    <a:lvl2pPr marL="389626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1700" kern="1200">
        <a:solidFill>
          <a:schemeClr val="tx1"/>
        </a:solidFill>
        <a:latin typeface="Verdana" pitchFamily="34" charset="0"/>
        <a:ea typeface="宋体" charset="-122"/>
        <a:cs typeface="+mn-cs"/>
      </a:defRPr>
    </a:lvl2pPr>
    <a:lvl3pPr marL="779252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1700" kern="1200">
        <a:solidFill>
          <a:schemeClr val="tx1"/>
        </a:solidFill>
        <a:latin typeface="Verdana" pitchFamily="34" charset="0"/>
        <a:ea typeface="宋体" charset="-122"/>
        <a:cs typeface="+mn-cs"/>
      </a:defRPr>
    </a:lvl3pPr>
    <a:lvl4pPr marL="1168878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1700" kern="1200">
        <a:solidFill>
          <a:schemeClr val="tx1"/>
        </a:solidFill>
        <a:latin typeface="Verdana" pitchFamily="34" charset="0"/>
        <a:ea typeface="宋体" charset="-122"/>
        <a:cs typeface="+mn-cs"/>
      </a:defRPr>
    </a:lvl4pPr>
    <a:lvl5pPr marL="1558503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1700" kern="1200">
        <a:solidFill>
          <a:schemeClr val="tx1"/>
        </a:solidFill>
        <a:latin typeface="Verdana" pitchFamily="34" charset="0"/>
        <a:ea typeface="宋体" charset="-122"/>
        <a:cs typeface="+mn-cs"/>
      </a:defRPr>
    </a:lvl5pPr>
    <a:lvl6pPr marL="1948129" algn="l" defTabSz="779252" rtl="0" eaLnBrk="1" latinLnBrk="0" hangingPunct="1">
      <a:defRPr sz="1700" kern="1200">
        <a:solidFill>
          <a:schemeClr val="tx1"/>
        </a:solidFill>
        <a:latin typeface="Verdana" pitchFamily="34" charset="0"/>
        <a:ea typeface="宋体" charset="-122"/>
        <a:cs typeface="+mn-cs"/>
      </a:defRPr>
    </a:lvl6pPr>
    <a:lvl7pPr marL="2337755" algn="l" defTabSz="779252" rtl="0" eaLnBrk="1" latinLnBrk="0" hangingPunct="1">
      <a:defRPr sz="1700" kern="1200">
        <a:solidFill>
          <a:schemeClr val="tx1"/>
        </a:solidFill>
        <a:latin typeface="Verdana" pitchFamily="34" charset="0"/>
        <a:ea typeface="宋体" charset="-122"/>
        <a:cs typeface="+mn-cs"/>
      </a:defRPr>
    </a:lvl7pPr>
    <a:lvl8pPr marL="2727381" algn="l" defTabSz="779252" rtl="0" eaLnBrk="1" latinLnBrk="0" hangingPunct="1">
      <a:defRPr sz="1700" kern="1200">
        <a:solidFill>
          <a:schemeClr val="tx1"/>
        </a:solidFill>
        <a:latin typeface="Verdana" pitchFamily="34" charset="0"/>
        <a:ea typeface="宋体" charset="-122"/>
        <a:cs typeface="+mn-cs"/>
      </a:defRPr>
    </a:lvl8pPr>
    <a:lvl9pPr marL="3117007" algn="l" defTabSz="779252" rtl="0" eaLnBrk="1" latinLnBrk="0" hangingPunct="1">
      <a:defRPr sz="1700" kern="1200">
        <a:solidFill>
          <a:schemeClr val="tx1"/>
        </a:solidFill>
        <a:latin typeface="Verdana" pitchFamily="34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 userDrawn="1">
          <p15:clr>
            <a:srgbClr val="A4A3A4"/>
          </p15:clr>
        </p15:guide>
        <p15:guide id="2" pos="21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8FC"/>
    <a:srgbClr val="181DE8"/>
    <a:srgbClr val="FAF8AE"/>
    <a:srgbClr val="CCFFFF"/>
    <a:srgbClr val="0295D0"/>
    <a:srgbClr val="F3F371"/>
    <a:srgbClr val="107BFC"/>
    <a:srgbClr val="8BDBD9"/>
    <a:srgbClr val="E2BD1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4" autoAdjust="0"/>
    <p:restoredTop sz="93127" autoAdjust="0"/>
  </p:normalViewPr>
  <p:slideViewPr>
    <p:cSldViewPr snapToGrid="0">
      <p:cViewPr varScale="1">
        <p:scale>
          <a:sx n="63" d="100"/>
          <a:sy n="63" d="100"/>
        </p:scale>
        <p:origin x="-145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268" y="-84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32" tIns="45714" rIns="91432" bIns="45714" rtlCol="0"/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 b="1">
                <a:solidFill>
                  <a:srgbClr val="FFFF00"/>
                </a:solidFill>
                <a:latin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051" y="0"/>
            <a:ext cx="2930525" cy="496888"/>
          </a:xfrm>
          <a:prstGeom prst="rect">
            <a:avLst/>
          </a:prstGeom>
        </p:spPr>
        <p:txBody>
          <a:bodyPr vert="horz" lIns="91432" tIns="45714" rIns="91432" bIns="45714" rtlCol="0"/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1">
                <a:solidFill>
                  <a:srgbClr val="FFFF00"/>
                </a:solidFill>
                <a:latin typeface="宋体" charset="-122"/>
              </a:defRPr>
            </a:lvl1pPr>
          </a:lstStyle>
          <a:p>
            <a:pPr>
              <a:defRPr/>
            </a:pPr>
            <a:fld id="{122177E8-6360-449D-8C25-5DE00B01F661}" type="datetimeFigureOut">
              <a:rPr lang="zh-CN" altLang="en-US"/>
              <a:pPr>
                <a:defRPr/>
              </a:pPr>
              <a:t>2021-04-16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4039"/>
            <a:ext cx="2930525" cy="496887"/>
          </a:xfrm>
          <a:prstGeom prst="rect">
            <a:avLst/>
          </a:prstGeom>
        </p:spPr>
        <p:txBody>
          <a:bodyPr vert="horz" lIns="91432" tIns="45714" rIns="91432" bIns="45714" rtlCol="0" anchor="b"/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 b="1">
                <a:solidFill>
                  <a:srgbClr val="FFFF00"/>
                </a:solidFill>
                <a:latin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051" y="9444039"/>
            <a:ext cx="2930525" cy="496887"/>
          </a:xfrm>
          <a:prstGeom prst="rect">
            <a:avLst/>
          </a:prstGeom>
        </p:spPr>
        <p:txBody>
          <a:bodyPr vert="horz" lIns="91432" tIns="45714" rIns="91432" bIns="45714" rtlCol="0" anchor="b"/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1">
                <a:solidFill>
                  <a:srgbClr val="FFFF00"/>
                </a:solidFill>
                <a:latin typeface="宋体" charset="-122"/>
              </a:defRPr>
            </a:lvl1pPr>
          </a:lstStyle>
          <a:p>
            <a:pPr>
              <a:defRPr/>
            </a:pPr>
            <a:fld id="{0E3D8995-08DA-41D2-8FB1-389F6E8737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381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1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7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9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8" tIns="45655" rIns="91308" bIns="45655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1" y="9444039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8" tIns="45655" rIns="91308" bIns="456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103FF94-F17C-4D73-8684-0FDDF8332E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62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桌面副本蓝色副本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74174" y="0"/>
            <a:ext cx="4769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公司全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371243" cy="6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4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" y="2357439"/>
            <a:ext cx="778265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0" descr="横条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" y="2417765"/>
            <a:ext cx="5074627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990600"/>
            <a:ext cx="77724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77925" tIns="38963" rIns="77925" bIns="38963" numCol="1" anchor="b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72689" y="3357563"/>
            <a:ext cx="70104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72450" y="0"/>
            <a:ext cx="9715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000" b="0">
                <a:solidFill>
                  <a:schemeClr val="tx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000" b="0">
                <a:solidFill>
                  <a:schemeClr val="tx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000" b="0">
                <a:solidFill>
                  <a:schemeClr val="tx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05FD1872-B3D5-4A41-BCA9-7AF0124458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31523" cy="5851525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lIns="77925" tIns="38963" rIns="77925" bIns="38963" anchor="t"/>
          <a:lstStyle>
            <a:lvl1pPr algn="l">
              <a:defRPr sz="34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5" y="2906715"/>
            <a:ext cx="7772400" cy="1500187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065" cy="639763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065" cy="39512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3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435" cy="1162051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35" cy="4691063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5" y="4800600"/>
            <a:ext cx="5486400" cy="566739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5" y="612775"/>
            <a:ext cx="5486400" cy="411480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5" y="5367338"/>
            <a:ext cx="5486400" cy="804863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公司全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6201"/>
            <a:ext cx="336745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3" descr="横条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22302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77913" y="106363"/>
            <a:ext cx="3643903" cy="386464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诚信赢得天下   科技成就未来</a:t>
            </a:r>
          </a:p>
        </p:txBody>
      </p:sp>
      <p:pic>
        <p:nvPicPr>
          <p:cNvPr id="1029" name="图片 7" descr="海阔天空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6749"/>
            <a:ext cx="9144000" cy="619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宋体" charset="-122"/>
        </a:defRPr>
      </a:lvl5pPr>
      <a:lvl6pPr marL="389626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宋体" charset="-122"/>
        </a:defRPr>
      </a:lvl6pPr>
      <a:lvl7pPr marL="779252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宋体" charset="-122"/>
        </a:defRPr>
      </a:lvl7pPr>
      <a:lvl8pPr marL="1168878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宋体" charset="-122"/>
        </a:defRPr>
      </a:lvl8pPr>
      <a:lvl9pPr marL="1558503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宋体" charset="-122"/>
        </a:defRPr>
      </a:lvl9pPr>
    </p:titleStyle>
    <p:bodyStyle>
      <a:lvl1pPr marL="400449" indent="-40044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73840" indent="-3720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2pPr>
      <a:lvl3pPr marL="1112057" indent="-33686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00">
          <a:solidFill>
            <a:schemeClr val="tx1"/>
          </a:solidFill>
          <a:latin typeface="+mn-lt"/>
          <a:ea typeface="+mn-ea"/>
        </a:defRPr>
      </a:lvl3pPr>
      <a:lvl4pPr marL="1443510" indent="-3301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</a:defRPr>
      </a:lvl4pPr>
      <a:lvl5pPr marL="1784433" indent="-33957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</a:defRPr>
      </a:lvl5pPr>
      <a:lvl6pPr marL="2174058" indent="-33957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</a:defRPr>
      </a:lvl6pPr>
      <a:lvl7pPr marL="2563684" indent="-33957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</a:defRPr>
      </a:lvl7pPr>
      <a:lvl8pPr marL="2953310" indent="-33957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</a:defRPr>
      </a:lvl8pPr>
      <a:lvl9pPr marL="3342936" indent="-33957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84150" y="1241425"/>
            <a:ext cx="8959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dirty="0"/>
              <a:t>一、主驾驶座椅迭代结果：（注：主驾驶座椅迭代使用的是底支架上四个点）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主驾驶座椅迭代设置照片</a:t>
            </a:r>
            <a:endParaRPr lang="en-US" altLang="zh-CN" dirty="0"/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508625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508625"/>
            <a:ext cx="19192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508625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6"/>
          <p:cNvSpPr txBox="1">
            <a:spLocks noChangeArrowheads="1"/>
          </p:cNvSpPr>
          <p:nvPr/>
        </p:nvSpPr>
        <p:spPr bwMode="auto">
          <a:xfrm>
            <a:off x="2463800" y="4164837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座椅位置调节</a:t>
            </a: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571237"/>
            <a:ext cx="19208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4571237"/>
            <a:ext cx="19192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4564887"/>
            <a:ext cx="19192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4564887"/>
            <a:ext cx="19208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2227263" y="6103174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/>
              <a:t>工装上</a:t>
            </a:r>
            <a:r>
              <a:rPr lang="en-US" altLang="zh-CN"/>
              <a:t>4</a:t>
            </a:r>
            <a:r>
              <a:rPr lang="zh-CN" altLang="en-US"/>
              <a:t>个传感器粘贴位置（用于迭代）</a:t>
            </a:r>
          </a:p>
        </p:txBody>
      </p:sp>
      <p:sp>
        <p:nvSpPr>
          <p:cNvPr id="16" name="文本框 6"/>
          <p:cNvSpPr txBox="1">
            <a:spLocks noChangeArrowheads="1"/>
          </p:cNvSpPr>
          <p:nvPr/>
        </p:nvSpPr>
        <p:spPr bwMode="auto">
          <a:xfrm>
            <a:off x="49999" y="629790"/>
            <a:ext cx="77059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dirty="0" smtClean="0"/>
              <a:t>H6</a:t>
            </a:r>
            <a:r>
              <a:rPr lang="zh-CN" altLang="en-US" dirty="0" smtClean="0"/>
              <a:t>座椅迭代试验过程详记（</a:t>
            </a:r>
            <a:r>
              <a:rPr lang="en-US" altLang="zh-CN" dirty="0" smtClean="0"/>
              <a:t>2021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10</a:t>
            </a:r>
            <a:r>
              <a:rPr lang="zh-CN" altLang="en-US" dirty="0" smtClean="0"/>
              <a:t>日周六开始主驾驶座椅）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84163" y="1428750"/>
          <a:ext cx="2654300" cy="4786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412">
                  <a:extLst>
                    <a:ext uri="{9D8B030D-6E8A-4147-A177-3AD203B41FA5}"/>
                  </a:extLst>
                </a:gridCol>
                <a:gridCol w="694944">
                  <a:extLst>
                    <a:ext uri="{9D8B030D-6E8A-4147-A177-3AD203B41FA5}"/>
                  </a:extLst>
                </a:gridCol>
                <a:gridCol w="694944">
                  <a:extLst>
                    <a:ext uri="{9D8B030D-6E8A-4147-A177-3AD203B41FA5}"/>
                  </a:extLst>
                </a:gridCol>
              </a:tblGrid>
              <a:tr h="59828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C2_L965V28_MB1_Part1_FL_26t_NSW_Track06_25kmh_T1_3_R001_cut_RSP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通道名称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原始信号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采集信号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DrSeSeBrlt_a_z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0.316188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0.360194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DrSeSeBrrb_a_x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0.403576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0.314368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DrSeSeBrrb_a_y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0.223709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0.212893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DrSeSeBrrt_a_x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0.640939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0.79078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DrSeSeBrrt_a_z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0.364042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0.383764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DrSeSeBrlb_a_x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0.42185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0.315153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068638" y="1428750"/>
          <a:ext cx="2684462" cy="4786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220">
                  <a:extLst>
                    <a:ext uri="{9D8B030D-6E8A-4147-A177-3AD203B41FA5}"/>
                  </a:extLst>
                </a:gridCol>
                <a:gridCol w="686544">
                  <a:extLst>
                    <a:ext uri="{9D8B030D-6E8A-4147-A177-3AD203B41FA5}"/>
                  </a:extLst>
                </a:gridCol>
                <a:gridCol w="815698">
                  <a:extLst>
                    <a:ext uri="{9D8B030D-6E8A-4147-A177-3AD203B41FA5}"/>
                  </a:extLst>
                </a:gridCol>
              </a:tblGrid>
              <a:tr h="57361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C2_L965V28_MB1_Part1_FL_26t_NSW_Track09_BPR3_T1_3_R001_cut_RSP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60181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通道名称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原始信号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采集信号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601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DrSeSeBrlt_a_z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0.138467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0.150983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601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DrSeSeBrrb_a_x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0.196439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0.131972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601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DrSeSeBrrb_a_y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0.103838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0.078776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601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DrSeSeBrrt_a_x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0.258079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0.31124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601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DrSeSeBrrt_a_z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0.136374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0.15565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601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DrSeSeBrlb_a_x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0.199768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0.129773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83275" y="1428750"/>
          <a:ext cx="2736851" cy="4786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976">
                  <a:extLst>
                    <a:ext uri="{9D8B030D-6E8A-4147-A177-3AD203B41FA5}"/>
                  </a:extLst>
                </a:gridCol>
                <a:gridCol w="675769">
                  <a:extLst>
                    <a:ext uri="{9D8B030D-6E8A-4147-A177-3AD203B41FA5}"/>
                  </a:extLst>
                </a:gridCol>
                <a:gridCol w="841106">
                  <a:extLst>
                    <a:ext uri="{9D8B030D-6E8A-4147-A177-3AD203B41FA5}"/>
                  </a:extLst>
                </a:gridCol>
              </a:tblGrid>
              <a:tr h="59828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C2_L965V28_MB1_Part1_FL_26t_NSW_Track12_36kmh_T2_3_R001_cut_RSP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通道名称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原始信号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采集信号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DrSeSeBrlt_a_z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0.109909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0.116636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DrSeSeBrrb_a_x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0.057801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0.075581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DrSeSeBrrb_a_y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0.320924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0.091187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DrSeSeBrrt_a_x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0.101322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0.160868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DrSeSeBrrt_a_z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0.098883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0.109555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9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DrSeSeBrlb_a_x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0.058057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0.071627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5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30188" y="1255713"/>
            <a:ext cx="838402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以上为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月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日于苏州春分开展的迭代实验过程，主要任务座椅位置确认，戴姆勒路谱分析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测试过程监控及为戴姆勒客户现场解答问题。并对现场迭代的数据进行判定有效性定论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5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2144713" y="6058294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/>
              <a:t>工装上</a:t>
            </a:r>
            <a:r>
              <a:rPr lang="en-US" altLang="zh-CN"/>
              <a:t>4</a:t>
            </a:r>
            <a:r>
              <a:rPr lang="zh-CN" altLang="en-US"/>
              <a:t>个传感器粘贴位置（用于迭代）</a:t>
            </a:r>
          </a:p>
        </p:txBody>
      </p:sp>
      <p:pic>
        <p:nvPicPr>
          <p:cNvPr id="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08894"/>
            <a:ext cx="19208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502544"/>
            <a:ext cx="19208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502544"/>
            <a:ext cx="19208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190500" y="1331857"/>
            <a:ext cx="8701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dirty="0"/>
              <a:t>二、副驾驶座椅迭代结果：（注：主驾驶座椅迭代使用的是工装上四个点）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副驾驶座椅迭代设置照片</a:t>
            </a:r>
            <a:endParaRPr lang="en-US" altLang="zh-CN" dirty="0"/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2860675" y="4108844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/>
              <a:t>座椅位置调节</a:t>
            </a: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570556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2564206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575319"/>
            <a:ext cx="19192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508894"/>
            <a:ext cx="19192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49999" y="629790"/>
            <a:ext cx="77059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dirty="0" smtClean="0"/>
              <a:t>H6</a:t>
            </a:r>
            <a:r>
              <a:rPr lang="zh-CN" altLang="en-US" dirty="0" smtClean="0"/>
              <a:t>座椅迭代试验过程详记（</a:t>
            </a:r>
            <a:r>
              <a:rPr lang="en-US" altLang="zh-CN" dirty="0" smtClean="0"/>
              <a:t>2021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11</a:t>
            </a:r>
            <a:r>
              <a:rPr lang="zh-CN" altLang="en-US" dirty="0" smtClean="0"/>
              <a:t>日周日开始副驾驶座椅）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445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3102151" y="3082262"/>
            <a:ext cx="316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/>
              <a:t>靠背上</a:t>
            </a:r>
            <a:r>
              <a:rPr lang="en-US" altLang="zh-CN"/>
              <a:t>3</a:t>
            </a:r>
            <a:r>
              <a:rPr lang="zh-CN" altLang="en-US"/>
              <a:t>个传感器粘贴位置</a:t>
            </a:r>
          </a:p>
        </p:txBody>
      </p:sp>
      <p:sp>
        <p:nvSpPr>
          <p:cNvPr id="4" name="文本框 17"/>
          <p:cNvSpPr txBox="1">
            <a:spLocks noChangeArrowheads="1"/>
          </p:cNvSpPr>
          <p:nvPr/>
        </p:nvSpPr>
        <p:spPr bwMode="auto">
          <a:xfrm>
            <a:off x="3246613" y="5517487"/>
            <a:ext cx="224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/>
              <a:t>试验迭代设置照片</a:t>
            </a: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26" y="1472537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26" y="1472537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26" y="1472537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76" y="3587087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76" y="3587087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358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972013"/>
            <a:ext cx="88519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1514475" y="6099513"/>
            <a:ext cx="6040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/>
              <a:t>C2_L965V28_MB1_Part1_FL_26t_NSW_Track04+01_51kmh_T1-3_R003_cut_RSP</a:t>
            </a:r>
            <a:endParaRPr lang="zh-CN" altLang="en-US" sz="120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84150" y="1633876"/>
            <a:ext cx="6823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第一种迭代方案（底支架上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个加传感器加上靠背上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个传感器同时迭代）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2024063" y="1994238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值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184150" y="5210513"/>
            <a:ext cx="833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副驾驶靠背上的传感器刚性较主驾驶提升较大，迭代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次后的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值如上图所示。偏差在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5%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宋体"/>
                <a:ea typeface="宋体"/>
              </a:rPr>
              <a:t>～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宋体"/>
                <a:ea typeface="宋体"/>
              </a:rPr>
              <a:t>40%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宋体"/>
                <a:ea typeface="宋体"/>
              </a:rPr>
              <a:t>之间，偏差仍然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较大无法使用，此方案否定。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184150" y="1176676"/>
            <a:ext cx="194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/>
              <a:t>2.</a:t>
            </a:r>
            <a:r>
              <a:rPr lang="zh-CN" altLang="en-US"/>
              <a:t>迭代方案确认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7358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747597"/>
            <a:ext cx="89662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1514475" y="6179897"/>
            <a:ext cx="6040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/>
              <a:t>C2_L965V28_MB1_Part1_FL_26t_NSW_Track04+01_51kmh_T1-3_R003_cut_RSP</a:t>
            </a:r>
            <a:endParaRPr lang="zh-CN" altLang="en-US" sz="120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84150" y="1301510"/>
            <a:ext cx="4640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第二种迭代方案（仅用靠背上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个加传感器迭代）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1547813" y="2065097"/>
            <a:ext cx="893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值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184150" y="5290897"/>
            <a:ext cx="883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用第二种方案迭代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次后的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值如上图所示。偏差在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5%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宋体"/>
                <a:ea typeface="宋体"/>
              </a:rPr>
              <a:t>～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宋体"/>
                <a:ea typeface="宋体"/>
              </a:rPr>
              <a:t>35%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之间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宋体"/>
                <a:ea typeface="宋体"/>
              </a:rPr>
              <a:t>，偏差仍然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较大无法使用，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此方案否定。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58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610063"/>
            <a:ext cx="8734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1514475" y="6099513"/>
            <a:ext cx="6040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/>
              <a:t>C2_L965V28_MB1_Part1_FL_26t_NSW_Track04+01_51kmh_T1-3_R003_cut_RSP</a:t>
            </a:r>
            <a:endParaRPr lang="zh-CN" altLang="en-US" sz="120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84150" y="1221126"/>
            <a:ext cx="4848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第三种迭代方案（仅用底支架上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个加传感器迭代）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1997075" y="1984713"/>
            <a:ext cx="892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值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184150" y="5210513"/>
            <a:ext cx="873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底支架上的传感器处于刚性体上，其振动复现性较好，迭代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次后，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值降到了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10%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以下。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迭代效果良好。选定此方案进行路谱迭代。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58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112713" y="1060561"/>
            <a:ext cx="194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dirty="0"/>
              <a:t>3.</a:t>
            </a:r>
            <a:r>
              <a:rPr lang="zh-CN" altLang="en-US" dirty="0"/>
              <a:t>迭代误差曲线</a:t>
            </a:r>
            <a:endParaRPr lang="en-US" altLang="zh-CN" dirty="0"/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1514475" y="3527225"/>
            <a:ext cx="6040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 dirty="0"/>
              <a:t>C2_L965V28_MB1_Part1_FL_26t_NSW_Track04+01_51kmh_T1-3_R003_cut_RSP</a:t>
            </a:r>
            <a:endParaRPr lang="zh-CN" altLang="en-US" sz="12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8" y="1442811"/>
            <a:ext cx="8351838" cy="20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1880609" y="6493200"/>
            <a:ext cx="604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/>
              <a:t>C2_L965V28_MB1_Part1_FL_26t_NSW_Track05_35kmh_T3_3_R003_cut_RSP</a:t>
            </a:r>
            <a:endParaRPr lang="zh-CN" altLang="en-US" sz="120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9" y="3878664"/>
            <a:ext cx="8340725" cy="251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358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1735138" y="3682412"/>
            <a:ext cx="604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 dirty="0"/>
              <a:t>C2_L965V28_MB1_Part1_FL_26t_NSW_Track06_25kmh_T1_3_R001_cut_RSP</a:t>
            </a:r>
            <a:endParaRPr lang="zh-CN" altLang="en-US" sz="12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06858"/>
            <a:ext cx="8342313" cy="254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13088" y="6505942"/>
            <a:ext cx="5815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/>
              <a:t>C2_L965V28_MB1_Part1_FL_26t_NSW_Track12_36kmh_T2_3_R001_cut_RSP</a:t>
            </a:r>
            <a:endParaRPr lang="zh-CN" altLang="en-US" sz="120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3" y="4049486"/>
            <a:ext cx="8353425" cy="245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358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30700"/>
              </p:ext>
            </p:extLst>
          </p:nvPr>
        </p:nvGraphicFramePr>
        <p:xfrm>
          <a:off x="745547" y="2254570"/>
          <a:ext cx="2965451" cy="4389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135">
                  <a:extLst>
                    <a:ext uri="{9D8B030D-6E8A-4147-A177-3AD203B41FA5}"/>
                  </a:extLst>
                </a:gridCol>
                <a:gridCol w="758158">
                  <a:extLst>
                    <a:ext uri="{9D8B030D-6E8A-4147-A177-3AD203B41FA5}"/>
                  </a:extLst>
                </a:gridCol>
                <a:gridCol w="758158">
                  <a:extLst>
                    <a:ext uri="{9D8B030D-6E8A-4147-A177-3AD203B41FA5}"/>
                  </a:extLst>
                </a:gridCol>
              </a:tblGrid>
              <a:tr h="48771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C2_L965V28_MB1_Part1_FL_26t_NSW_Track04+01_51kmh_T1-3_R003_cut_RSP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4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48771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通道名称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原始信号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采集信号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4" marB="0" anchor="ctr"/>
                </a:tc>
                <a:extLst>
                  <a:ext uri="{0D108BD9-81ED-4DB2-BD59-A6C34878D82A}"/>
                </a:extLst>
              </a:tr>
              <a:tr h="487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CoDrSeSeBrrb_a_x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0.231731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0.215807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/>
                </a:extLst>
              </a:tr>
              <a:tr h="487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CoDrSeSeBrrb_a_y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0.291263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0.253454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/>
                </a:extLst>
              </a:tr>
              <a:tr h="487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0.279231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0.360306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/>
                </a:extLst>
              </a:tr>
              <a:tr h="487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0.535723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0.515094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/>
                </a:extLst>
              </a:tr>
              <a:tr h="487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CoDrSeSeBrrt_a_z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0.226823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0.246042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/>
                </a:extLst>
              </a:tr>
              <a:tr h="487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CoDrSeSeBrlt_a_z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0.220471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0.255544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/>
                </a:extLst>
              </a:tr>
              <a:tr h="487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CoDrSeSeBrlt_a_x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0.316039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0.390335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40226"/>
              </p:ext>
            </p:extLst>
          </p:nvPr>
        </p:nvGraphicFramePr>
        <p:xfrm>
          <a:off x="5022272" y="2254570"/>
          <a:ext cx="2879725" cy="438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637">
                  <a:extLst>
                    <a:ext uri="{9D8B030D-6E8A-4147-A177-3AD203B41FA5}"/>
                  </a:extLst>
                </a:gridCol>
                <a:gridCol w="744044">
                  <a:extLst>
                    <a:ext uri="{9D8B030D-6E8A-4147-A177-3AD203B41FA5}"/>
                  </a:extLst>
                </a:gridCol>
                <a:gridCol w="744044">
                  <a:extLst>
                    <a:ext uri="{9D8B030D-6E8A-4147-A177-3AD203B41FA5}"/>
                  </a:extLst>
                </a:gridCol>
              </a:tblGrid>
              <a:tr h="49375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C2_L965V28_MB1_Part1_FL_26t_NSW_Track05_35kmh_T3_3_R003_cut_RSP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通道名称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原始信号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采集信号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CoDrSeSeBrrb_a_x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0.228382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0.221832</a:t>
                      </a: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CoDrSeSeBrrb_a_y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0.421824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0.428279</a:t>
                      </a: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CoDrSeSeBrrt_a_x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0.370174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0.41167</a:t>
                      </a: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CoDrSeSeBrrt_a_y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0.753615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0.865146</a:t>
                      </a: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CoDrSeSeBrrt_a_z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0.300672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0.315334</a:t>
                      </a: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CoDrSeSeBrlt_a_z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0.293401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0.350275</a:t>
                      </a: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CoDrSeSeBrlt_a_x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0.40674</a:t>
                      </a: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0.446849</a:t>
                      </a: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310572" y="1597345"/>
            <a:ext cx="8455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以底支架传感器数据迭代完成后进行了试运行，同时采集到了靠背上的数据，该靠背数据与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靠背原始数据进行了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RMS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的比较。下表为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个路谱的比较信息。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400050" y="1105761"/>
            <a:ext cx="6904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dirty="0"/>
              <a:t>4.</a:t>
            </a:r>
            <a:r>
              <a:rPr lang="zh-CN" altLang="en-US" dirty="0"/>
              <a:t>副驾驶座椅上靠背上采集信号与原始信号的</a:t>
            </a:r>
            <a:r>
              <a:rPr lang="en-US" altLang="zh-CN" dirty="0"/>
              <a:t>RMS</a:t>
            </a:r>
            <a:r>
              <a:rPr lang="zh-CN" altLang="en-US" dirty="0"/>
              <a:t>值对比：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43910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45247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444537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34762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434762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434762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434762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174875" y="2980987"/>
            <a:ext cx="4714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/>
              <a:t>靠背上</a:t>
            </a:r>
            <a:r>
              <a:rPr lang="en-US" altLang="zh-CN"/>
              <a:t>4</a:t>
            </a:r>
            <a:r>
              <a:rPr lang="zh-CN" altLang="en-US"/>
              <a:t>个传感器粘贴位置（用于监控）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632200" y="5349537"/>
            <a:ext cx="224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/>
              <a:t>试验迭代设置照片</a:t>
            </a:r>
          </a:p>
        </p:txBody>
      </p:sp>
    </p:spTree>
    <p:extLst>
      <p:ext uri="{BB962C8B-B14F-4D97-AF65-F5344CB8AC3E}">
        <p14:creationId xmlns:p14="http://schemas.microsoft.com/office/powerpoint/2010/main" val="2141839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30011"/>
              </p:ext>
            </p:extLst>
          </p:nvPr>
        </p:nvGraphicFramePr>
        <p:xfrm>
          <a:off x="374595" y="1428750"/>
          <a:ext cx="2654300" cy="4786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412">
                  <a:extLst>
                    <a:ext uri="{9D8B030D-6E8A-4147-A177-3AD203B41FA5}"/>
                  </a:extLst>
                </a:gridCol>
                <a:gridCol w="694944">
                  <a:extLst>
                    <a:ext uri="{9D8B030D-6E8A-4147-A177-3AD203B41FA5}"/>
                  </a:extLst>
                </a:gridCol>
                <a:gridCol w="694944">
                  <a:extLst>
                    <a:ext uri="{9D8B030D-6E8A-4147-A177-3AD203B41FA5}"/>
                  </a:extLst>
                </a:gridCol>
              </a:tblGrid>
              <a:tr h="5318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C2_L965V28_MB1_Part1_FL_26t_NSW_Track06_25kmh_T1_3_R001_cut_RSP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通道名称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原始信号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采集信号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CoDrSeSeBrrb_a_x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0.370501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0.35136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CoDrSeSeBrrb_a_y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0.22646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0.230968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0.37749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0.577099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CoDrSeSeBrrt_a_y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0.426117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0.487579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CoDrSeSeBrrt_a_z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0.258038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0.283153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CoDrSeSeBrlt_a_z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0.256096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0.323552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CoDrSeSeBrlt_a_x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0.399642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0.705581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98174"/>
              </p:ext>
            </p:extLst>
          </p:nvPr>
        </p:nvGraphicFramePr>
        <p:xfrm>
          <a:off x="3159070" y="1428750"/>
          <a:ext cx="2684462" cy="4786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220">
                  <a:extLst>
                    <a:ext uri="{9D8B030D-6E8A-4147-A177-3AD203B41FA5}"/>
                  </a:extLst>
                </a:gridCol>
                <a:gridCol w="686544">
                  <a:extLst>
                    <a:ext uri="{9D8B030D-6E8A-4147-A177-3AD203B41FA5}"/>
                  </a:extLst>
                </a:gridCol>
                <a:gridCol w="815698">
                  <a:extLst>
                    <a:ext uri="{9D8B030D-6E8A-4147-A177-3AD203B41FA5}"/>
                  </a:extLst>
                </a:gridCol>
              </a:tblGrid>
              <a:tr h="5095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C2_L965V28_MB1_Part1_FL_26t_NSW_Track09_BPR3_T1_3_R001_cut_RSP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5345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通道名称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原始信号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采集信号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53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CoDrSeSeBrrb_a_x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0.194617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0.117865</a:t>
                      </a: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53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CoDrSeSeBrrb_a_y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0.113923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0.092965</a:t>
                      </a: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53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CoDrSeSeBrrt_a_x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0.225885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0.187405</a:t>
                      </a: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53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CoDrSeSeBrrt_a_y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0.225516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0.229386</a:t>
                      </a: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53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CoDrSeSeBrrt_a_z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0.118597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0.128138</a:t>
                      </a: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53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CoDrSeSeBrlt_a_z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0.116296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0.150347</a:t>
                      </a: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  <a:tr h="53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CoDrSeSeBrlt_a_x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0.234807</a:t>
                      </a:r>
                    </a:p>
                  </a:txBody>
                  <a:tcPr marL="9529" marR="9529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0.190412</a:t>
                      </a:r>
                    </a:p>
                  </a:txBody>
                  <a:tcPr marL="9529" marR="9529" marT="9527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23199"/>
              </p:ext>
            </p:extLst>
          </p:nvPr>
        </p:nvGraphicFramePr>
        <p:xfrm>
          <a:off x="5973707" y="1428750"/>
          <a:ext cx="2736851" cy="4786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976">
                  <a:extLst>
                    <a:ext uri="{9D8B030D-6E8A-4147-A177-3AD203B41FA5}"/>
                  </a:extLst>
                </a:gridCol>
                <a:gridCol w="675769">
                  <a:extLst>
                    <a:ext uri="{9D8B030D-6E8A-4147-A177-3AD203B41FA5}"/>
                  </a:extLst>
                </a:gridCol>
                <a:gridCol w="841106">
                  <a:extLst>
                    <a:ext uri="{9D8B030D-6E8A-4147-A177-3AD203B41FA5}"/>
                  </a:extLst>
                </a:gridCol>
              </a:tblGrid>
              <a:tr h="5318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C2_L965V28_MB1_Part1_FL_26t_NSW_Track12_36kmh_T2_3_R001_cut_RSP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通道名称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原始信号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采集信号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CoDrSeSeBrrb_a_x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0.060864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0.050313</a:t>
                      </a: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CoDrSeSeBrrb_a_y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0.30471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0.060573</a:t>
                      </a: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CoDrSeSeBrrt_a_x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0.087994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0.078056</a:t>
                      </a: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CoDrSeSeBrrt_a_y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0.311673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0.103793</a:t>
                      </a: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CoDrSeSeBrrt_a_z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0.117875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0.123755</a:t>
                      </a: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CoDrSeSeBrlt_a_z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0.106543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0.120621</a:t>
                      </a: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  <a:tr h="531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CoDrSeSeBrlt_a_x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0.092944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0.086672</a:t>
                      </a:r>
                    </a:p>
                  </a:txBody>
                  <a:tcPr marL="9526" marR="9526" marT="9527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428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1514475" y="6149753"/>
            <a:ext cx="6040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/>
              <a:t>C2_L965V28_MB1_Part1_FL_26t_NSW_Track04+01_51kmh_T1-3_R003_cut_RSP</a:t>
            </a:r>
            <a:endParaRPr lang="zh-CN" altLang="en-US" sz="1200"/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184150" y="1684116"/>
            <a:ext cx="6823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第一种迭代方案（底支架上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个加传感器加上靠背上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个传感器同时迭代）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036541"/>
            <a:ext cx="90011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2024063" y="2044478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值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184150" y="1226916"/>
            <a:ext cx="194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dirty="0"/>
              <a:t>2.</a:t>
            </a:r>
            <a:r>
              <a:rPr lang="zh-CN" altLang="en-US" dirty="0"/>
              <a:t>迭代方案确认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64663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" y="1718536"/>
            <a:ext cx="896461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1524523" y="6109561"/>
            <a:ext cx="6040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/>
              <a:t>C2_L965V28_MB1_Part1_FL_26t_NSW_Track04+01_51kmh_T1-3_R003_cut_RSP</a:t>
            </a:r>
            <a:endParaRPr lang="zh-CN" altLang="en-US" sz="120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94198" y="1231174"/>
            <a:ext cx="4640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第二种迭代方案（仅用靠背上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个加传感器迭代）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1557861" y="1994761"/>
            <a:ext cx="893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值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194198" y="5220561"/>
            <a:ext cx="8456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同第一种方案一样，靠背上的传感器处于非刚性体上，其振动充满不确定性。用第二种方案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迭代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次后的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值如上图所示。偏差在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50%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以上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宋体"/>
                <a:ea typeface="宋体"/>
              </a:rPr>
              <a:t>，偏差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较大无法使用，此方案否定。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5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689961"/>
            <a:ext cx="88360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1514475" y="6109561"/>
            <a:ext cx="6040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/>
              <a:t>C2_L965V28_MB1_Part1_FL_26t_NSW_Track04+01_51kmh_T1-3_R003_cut_RSP</a:t>
            </a:r>
            <a:endParaRPr lang="zh-CN" altLang="en-US" sz="120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84150" y="1231174"/>
            <a:ext cx="4848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第三种迭代方案（仅用底支架上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个加传感器迭代）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1997075" y="1994761"/>
            <a:ext cx="892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值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184150" y="5220561"/>
            <a:ext cx="873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底支架上的传感器处于刚性体上，其振动复现性较好，迭代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次后，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值降到了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10%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以下。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迭代效果良好。选定此方案进行路谱迭代。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5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184150" y="1241425"/>
            <a:ext cx="202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dirty="0"/>
              <a:t>3.</a:t>
            </a:r>
            <a:r>
              <a:rPr lang="zh-CN" altLang="en-US" dirty="0"/>
              <a:t>迭代</a:t>
            </a:r>
            <a:r>
              <a:rPr lang="en-US" altLang="zh-CN" dirty="0"/>
              <a:t>error</a:t>
            </a:r>
            <a:r>
              <a:rPr lang="zh-CN" altLang="en-US" dirty="0"/>
              <a:t>曲线</a:t>
            </a:r>
            <a:endParaRPr lang="en-US" altLang="zh-CN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828800"/>
            <a:ext cx="8885238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514475" y="5788025"/>
            <a:ext cx="6040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/>
              <a:t>C2_L965V28_MB1_Part1_FL_26t_NSW_Track04+01_51kmh_T1-3_R003_cut_RSP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7445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7" y="1123131"/>
            <a:ext cx="8664575" cy="186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1551163" y="3125037"/>
            <a:ext cx="604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 dirty="0"/>
              <a:t>C2_L965V28_MB1_Part1_FL_26t_NSW_Track05_35kmh_T3_3_R003_cut_RSP</a:t>
            </a:r>
            <a:endParaRPr lang="zh-CN" altLang="en-US" sz="12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2" y="3456637"/>
            <a:ext cx="8531225" cy="295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1746425" y="6469660"/>
            <a:ext cx="604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/>
              <a:t>C2_L965V28_MB1_Part1_FL_26t_NSW_Track06_25kmh_T1_3_R001_cut_RSP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7445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100415"/>
            <a:ext cx="8351837" cy="227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1735138" y="3471404"/>
            <a:ext cx="5738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 dirty="0"/>
              <a:t>C2_L965V28_MB1_Part1_FL_26t_NSW_Track09_BPR3_T1_3_R001_cut_RSP</a:t>
            </a:r>
            <a:endParaRPr lang="zh-CN" altLang="en-US" sz="12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749216"/>
            <a:ext cx="8351838" cy="254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1735138" y="6525996"/>
            <a:ext cx="5815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1200"/>
              <a:t>C2_L965V28_MB1_Part1_FL_26t_NSW_Track12_36kmh_T2_3_R001_cut_RSP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7445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208432A-A401-4BAB-9BC5-34FA0646D7AB}"/>
              </a:ext>
            </a:extLst>
          </p:cNvPr>
          <p:cNvSpPr/>
          <p:nvPr/>
        </p:nvSpPr>
        <p:spPr>
          <a:xfrm>
            <a:off x="353" y="665163"/>
            <a:ext cx="9143647" cy="38131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30188" y="1096815"/>
            <a:ext cx="6904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dirty="0"/>
              <a:t>4.</a:t>
            </a:r>
            <a:r>
              <a:rPr lang="zh-CN" altLang="en-US" dirty="0"/>
              <a:t>主驾驶座椅上靠背上采集信号与原始信号的</a:t>
            </a:r>
            <a:r>
              <a:rPr lang="en-US" altLang="zh-CN" dirty="0"/>
              <a:t>RMS</a:t>
            </a:r>
            <a:r>
              <a:rPr lang="zh-CN" altLang="en-US" dirty="0"/>
              <a:t>值对比：</a:t>
            </a:r>
            <a:endParaRPr lang="en-US" altLang="zh-CN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134305"/>
              </p:ext>
            </p:extLst>
          </p:nvPr>
        </p:nvGraphicFramePr>
        <p:xfrm>
          <a:off x="665163" y="2154090"/>
          <a:ext cx="2965451" cy="4359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135">
                  <a:extLst>
                    <a:ext uri="{9D8B030D-6E8A-4147-A177-3AD203B41FA5}"/>
                  </a:extLst>
                </a:gridCol>
                <a:gridCol w="758158">
                  <a:extLst>
                    <a:ext uri="{9D8B030D-6E8A-4147-A177-3AD203B41FA5}"/>
                  </a:extLst>
                </a:gridCol>
                <a:gridCol w="758158">
                  <a:extLst>
                    <a:ext uri="{9D8B030D-6E8A-4147-A177-3AD203B41FA5}"/>
                  </a:extLst>
                </a:gridCol>
              </a:tblGrid>
              <a:tr h="54490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C2_L965V28_MB1_Part1_FL_26t_NSW_Track04+01_51kmh_T1-3_R003_cut_RSP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54490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通道名称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原始信号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采集信号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extLst>
                  <a:ext uri="{0D108BD9-81ED-4DB2-BD59-A6C34878D82A}"/>
                </a:extLst>
              </a:tr>
              <a:tr h="54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DrSeSeBrlt_a_z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0.257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0.285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extLst>
                  <a:ext uri="{0D108BD9-81ED-4DB2-BD59-A6C34878D82A}"/>
                </a:extLst>
              </a:tr>
              <a:tr h="54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DrSeSeBrrb_a_x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0.238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0.224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extLst>
                  <a:ext uri="{0D108BD9-81ED-4DB2-BD59-A6C34878D82A}"/>
                </a:extLst>
              </a:tr>
              <a:tr h="54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DrSeSeBrrb_a_y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0.228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0.163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extLst>
                  <a:ext uri="{0D108BD9-81ED-4DB2-BD59-A6C34878D82A}"/>
                </a:extLst>
              </a:tr>
              <a:tr h="54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DrSeSeBrrt_a_x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0.361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0.546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extLst>
                  <a:ext uri="{0D108BD9-81ED-4DB2-BD59-A6C34878D82A}"/>
                </a:extLst>
              </a:tr>
              <a:tr h="54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DrSeSeBrrt_a_z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0.250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0.291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extLst>
                  <a:ext uri="{0D108BD9-81ED-4DB2-BD59-A6C34878D82A}"/>
                </a:extLst>
              </a:tr>
              <a:tr h="54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DrSeSeBrlb_a_x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0.238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0.232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2" marR="9522" marT="9526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92677"/>
              </p:ext>
            </p:extLst>
          </p:nvPr>
        </p:nvGraphicFramePr>
        <p:xfrm>
          <a:off x="4941888" y="2154090"/>
          <a:ext cx="2879725" cy="438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637">
                  <a:extLst>
                    <a:ext uri="{9D8B030D-6E8A-4147-A177-3AD203B41FA5}"/>
                  </a:extLst>
                </a:gridCol>
                <a:gridCol w="744044">
                  <a:extLst>
                    <a:ext uri="{9D8B030D-6E8A-4147-A177-3AD203B41FA5}"/>
                  </a:extLst>
                </a:gridCol>
                <a:gridCol w="744044">
                  <a:extLst>
                    <a:ext uri="{9D8B030D-6E8A-4147-A177-3AD203B41FA5}"/>
                  </a:extLst>
                </a:gridCol>
              </a:tblGrid>
              <a:tr h="49375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C2_L965V28_MB1_Part1_FL_26t_NSW_Track05_35kmh_T3_3_R003_cut_RSP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通道名称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原始信号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采集信号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RMS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值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DrSeSeBrlt_a_z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0.344879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0.332568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DrSeSeBrrb_a_x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0.196615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0.255844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DrSeSeBrrb_a_y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0.308079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0.264192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DrSeSeBrrt_a_x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0.34155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solidFill>
                            <a:schemeClr val="tx2"/>
                          </a:solidFill>
                          <a:effectLst/>
                        </a:rPr>
                        <a:t>0.600361</a:t>
                      </a:r>
                      <a:endParaRPr lang="en-US" altLang="zh-CN" sz="1100" b="0" i="0" u="none" strike="noStrike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DrSeSeBrrt_a_y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0.488547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0.697494</a:t>
                      </a:r>
                      <a:endParaRPr lang="en-US" altLang="zh-CN" sz="1100" b="0" i="0" u="none" strike="noStrike" dirty="0">
                        <a:solidFill>
                          <a:schemeClr val="tx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DrSeSeBrrt_a_z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0.308924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0.318359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  <a:tr h="486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DrSeSeBrlb_a_x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0.207146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0.264904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9" marR="9529" marT="9524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230188" y="1496865"/>
            <a:ext cx="8455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以底支架传感器数据迭代完成后进行了试运行，同时采集到了靠背上的数据，该靠背数据与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靠背原始数据进行了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RMS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的比较。下表为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个路谱的比较信息。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5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9525">
          <a:noFill/>
          <a:miter lim="800000"/>
          <a:headEnd/>
          <a:tailEnd/>
        </a:ln>
        <a:effectLst/>
      </a:spPr>
      <a:bodyPr rtlCol="0" anchor="ctr"/>
      <a:lstStyle>
        <a:defPPr algn="ctr">
          <a:defRPr>
            <a:solidFill>
              <a:srgbClr val="FFFFFF"/>
            </a:solidFill>
            <a:latin typeface="宋体" pitchFamily="2" charset="-122"/>
            <a:sym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宋体" charset="-122"/>
            <a:ea typeface="宋体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3725940</TotalTime>
  <Words>1000</Words>
  <Application>Microsoft Office PowerPoint</Application>
  <PresentationFormat>全屏显示(4:3)</PresentationFormat>
  <Paragraphs>303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Profile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北京光华荣昌汽车部件有限公司</dc:title>
  <dc:creator>Administrator</dc:creator>
  <cp:lastModifiedBy>Administrator</cp:lastModifiedBy>
  <cp:revision>3937</cp:revision>
  <cp:lastPrinted>2019-09-25T02:42:04Z</cp:lastPrinted>
  <dcterms:created xsi:type="dcterms:W3CDTF">2007-09-14T06:23:52Z</dcterms:created>
  <dcterms:modified xsi:type="dcterms:W3CDTF">2021-04-16T05:49:34Z</dcterms:modified>
</cp:coreProperties>
</file>