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366" r:id="rId2"/>
    <p:sldId id="412" r:id="rId3"/>
    <p:sldId id="408" r:id="rId4"/>
    <p:sldId id="409" r:id="rId5"/>
    <p:sldId id="415" r:id="rId6"/>
    <p:sldId id="413" r:id="rId7"/>
    <p:sldId id="414" r:id="rId8"/>
  </p:sldIdLst>
  <p:sldSz cx="9906000" cy="6858000" type="A4"/>
  <p:notesSz cx="6834188" cy="99790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D06B5066-EB88-4299-8E47-8D6B65BCB176}">
          <p14:sldIdLst>
            <p14:sldId id="366"/>
            <p14:sldId id="412"/>
            <p14:sldId id="408"/>
            <p14:sldId id="409"/>
            <p14:sldId id="415"/>
            <p14:sldId id="413"/>
            <p14:sldId id="4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BFC"/>
    <a:srgbClr val="66FF33"/>
    <a:srgbClr val="66CCFF"/>
    <a:srgbClr val="9999FF"/>
    <a:srgbClr val="9966FF"/>
    <a:srgbClr val="99FF33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89689" autoAdjust="0"/>
  </p:normalViewPr>
  <p:slideViewPr>
    <p:cSldViewPr snapToGrid="0">
      <p:cViewPr>
        <p:scale>
          <a:sx n="100" d="100"/>
          <a:sy n="100" d="100"/>
        </p:scale>
        <p:origin x="-72" y="156"/>
      </p:cViewPr>
      <p:guideLst>
        <p:guide orient="horz" pos="2245"/>
        <p:guide pos="312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96" y="-96"/>
      </p:cViewPr>
      <p:guideLst>
        <p:guide orient="horz" pos="3267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11" tIns="45956" rIns="91911" bIns="45956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2275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11" tIns="45956" rIns="91911" bIns="45956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9300"/>
            <a:ext cx="5403850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5762" cy="4489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11" tIns="45956" rIns="91911" bIns="45956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11" tIns="45956" rIns="91911" bIns="45956" numCol="1" anchor="b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911" tIns="45956" rIns="91911" bIns="45956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B5CDC6-FB3F-498F-9546-9FA8650BD2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3656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8FD37-DDEA-4B75-AE39-457562710DD9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5CDC6-FB3F-498F-9546-9FA8650BD285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22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桌面副本蓝色副本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0"/>
            <a:ext cx="516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8431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0" descr="横条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417763"/>
            <a:ext cx="5497513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42950" y="990600"/>
            <a:ext cx="8420100" cy="1371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3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95413" y="3357562"/>
            <a:ext cx="7594600" cy="1600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>
              <a:buFont typeface="Wingdings" panose="05000000000000000000" pitchFamily="2" charset="2"/>
              <a:buNone/>
              <a:defRPr sz="19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53488" y="0"/>
            <a:ext cx="1052512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784BFCE-3A2C-4373-9097-847ECAC4BE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" name="图片 1" descr="荣昌标副本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3130550" cy="61658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l="73000" r="36000" b="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3" descr="横条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31406" y="302578"/>
            <a:ext cx="2474595" cy="3194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诚信赢得天下   科技成就未来</a:t>
            </a:r>
          </a:p>
        </p:txBody>
      </p:sp>
      <p:pic>
        <p:nvPicPr>
          <p:cNvPr id="1029" name="图片 7" descr="海阔天空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荣昌标副本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21590"/>
            <a:ext cx="3283585" cy="60071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475643" y="1464816"/>
            <a:ext cx="7267208" cy="20123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</a:defRPr>
            </a:lvl1pPr>
          </a:lstStyle>
          <a:p>
            <a:pPr algn="ctr"/>
            <a:r>
              <a:rPr kumimoji="1" lang="zh-CN" altLang="en-US" sz="6000" dirty="0" smtClean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焊接车间技能</a:t>
            </a:r>
            <a:r>
              <a:rPr kumimoji="1" lang="zh-CN" altLang="en-US" sz="6000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比武</a:t>
            </a:r>
            <a:r>
              <a:rPr kumimoji="1" lang="zh-CN" altLang="en-US" sz="6000" dirty="0" smtClean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活动</a:t>
            </a:r>
            <a:r>
              <a:rPr kumimoji="1" lang="zh-CN" altLang="en-US" sz="6000" dirty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策划</a:t>
            </a:r>
            <a:r>
              <a:rPr kumimoji="1" lang="zh-CN" altLang="en-US" sz="6000" dirty="0" smtClean="0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方案</a:t>
            </a:r>
            <a:endParaRPr kumimoji="1" lang="en-US" altLang="zh-CN" sz="6000" dirty="0">
              <a:solidFill>
                <a:srgbClr val="00B0F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82163"/>
              </p:ext>
            </p:extLst>
          </p:nvPr>
        </p:nvGraphicFramePr>
        <p:xfrm>
          <a:off x="952499" y="4687249"/>
          <a:ext cx="8162926" cy="1542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1"/>
                <a:gridCol w="4238625"/>
              </a:tblGrid>
              <a:tr h="368253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1" i="0" kern="1200" baseline="0" dirty="0" smtClean="0">
                          <a:solidFill>
                            <a:schemeClr val="bg1"/>
                          </a:solidFill>
                          <a:latin typeface="Lantinghei SC Demibold" charset="-122"/>
                          <a:ea typeface="Lantinghei SC Demibold" charset="-122"/>
                          <a:cs typeface="Lantinghei SC Demibold" charset="-122"/>
                        </a:rPr>
                        <a:t>编    制</a:t>
                      </a:r>
                      <a:endParaRPr kumimoji="1" lang="zh-CN" altLang="en-US" sz="1800" b="1" i="0" kern="1200" baseline="0" dirty="0">
                        <a:solidFill>
                          <a:schemeClr val="bg1"/>
                        </a:solidFill>
                        <a:latin typeface="Lantinghei SC Demibold" charset="-122"/>
                        <a:ea typeface="Lantinghei SC Demibold" charset="-122"/>
                        <a:cs typeface="Lantinghei SC Demibold" charset="-122"/>
                      </a:endParaRPr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800" b="1" i="0" kern="1200" baseline="0" dirty="0" smtClean="0">
                          <a:solidFill>
                            <a:schemeClr val="bg1"/>
                          </a:solidFill>
                          <a:latin typeface="Lantinghei SC Demibold" charset="-122"/>
                          <a:ea typeface="Lantinghei SC Demibold" charset="-122"/>
                          <a:cs typeface="Lantinghei SC Demibold" charset="-122"/>
                        </a:rPr>
                        <a:t>审    核</a:t>
                      </a:r>
                      <a:endParaRPr kumimoji="1" lang="zh-CN" altLang="en-US" sz="1800" b="1" i="0" kern="1200" baseline="0" dirty="0">
                        <a:solidFill>
                          <a:schemeClr val="bg1"/>
                        </a:solidFill>
                        <a:latin typeface="Lantinghei SC Demibold" charset="-122"/>
                        <a:ea typeface="Lantinghei SC Demibold" charset="-122"/>
                        <a:cs typeface="Lantinghei SC Demibold" charset="-122"/>
                      </a:endParaRPr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47210">
                <a:tc>
                  <a:txBody>
                    <a:bodyPr/>
                    <a:lstStyle/>
                    <a:p>
                      <a:pPr algn="ctr"/>
                      <a:endParaRPr kumimoji="1" lang="zh-CN" altLang="en-US" sz="1800" b="1" i="0" kern="1200" baseline="0" dirty="0">
                        <a:solidFill>
                          <a:schemeClr val="tx1"/>
                        </a:solidFill>
                        <a:latin typeface="Lantinghei SC Demibold" charset="-122"/>
                        <a:ea typeface="Lantinghei SC Demibold" charset="-122"/>
                        <a:cs typeface="Lantinghei SC Demibold" charset="-122"/>
                      </a:endParaRPr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sz="1800" dirty="0"/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2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1800" b="1" i="0" kern="1200" baseline="0" dirty="0" smtClean="0">
                          <a:solidFill>
                            <a:schemeClr val="bg1"/>
                          </a:solidFill>
                          <a:latin typeface="Lantinghei SC Demibold" charset="-122"/>
                          <a:ea typeface="Lantinghei SC Demibold" charset="-122"/>
                          <a:cs typeface="Lantinghei SC Demibold" charset="-122"/>
                        </a:rPr>
                        <a:t>审    定</a:t>
                      </a:r>
                      <a:endParaRPr kumimoji="1" lang="zh-CN" altLang="en-US" sz="1800" b="1" i="0" kern="1200" baseline="0" dirty="0">
                        <a:solidFill>
                          <a:schemeClr val="bg1"/>
                        </a:solidFill>
                        <a:latin typeface="Lantinghei SC Demibold" charset="-122"/>
                        <a:ea typeface="Lantinghei SC Demibold" charset="-122"/>
                        <a:cs typeface="Lantinghei SC Demibold" charset="-122"/>
                      </a:endParaRPr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1800" b="1" i="0" kern="1200" baseline="0" dirty="0" smtClean="0">
                          <a:solidFill>
                            <a:schemeClr val="bg1"/>
                          </a:solidFill>
                          <a:latin typeface="Lantinghei SC Demibold" charset="-122"/>
                          <a:ea typeface="Lantinghei SC Demibold" charset="-122"/>
                          <a:cs typeface="Lantinghei SC Demibold" charset="-122"/>
                        </a:rPr>
                        <a:t>批   准</a:t>
                      </a:r>
                      <a:endParaRPr kumimoji="1" lang="zh-CN" altLang="en-US" sz="1800" b="1" i="0" kern="1200" baseline="0" dirty="0">
                        <a:solidFill>
                          <a:schemeClr val="bg1"/>
                        </a:solidFill>
                        <a:latin typeface="Lantinghei SC Demibold" charset="-122"/>
                        <a:ea typeface="Lantinghei SC Demibold" charset="-122"/>
                        <a:cs typeface="Lantinghei SC Demibold" charset="-122"/>
                      </a:endParaRPr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47424">
                <a:tc>
                  <a:txBody>
                    <a:bodyPr/>
                    <a:lstStyle/>
                    <a:p>
                      <a:pPr algn="ctr"/>
                      <a:endParaRPr kumimoji="1" lang="zh-CN" altLang="en-US" sz="1600" b="1" i="0" kern="1200" baseline="0" dirty="0">
                        <a:solidFill>
                          <a:schemeClr val="tx1"/>
                        </a:solidFill>
                        <a:latin typeface="Lantinghei SC Demibold" charset="-122"/>
                        <a:ea typeface="Lantinghei SC Demibold" charset="-122"/>
                        <a:cs typeface="Lantinghei SC Demibold" charset="-122"/>
                      </a:endParaRPr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zh-CN" altLang="en-US" sz="1600" b="1" i="0" kern="1200" baseline="0" dirty="0">
                        <a:solidFill>
                          <a:schemeClr val="tx1"/>
                        </a:solidFill>
                        <a:latin typeface="Lantinghei SC Demibold" charset="-122"/>
                        <a:ea typeface="Lantinghei SC Demibold" charset="-122"/>
                        <a:cs typeface="Lantinghei SC Demibold" charset="-122"/>
                      </a:endParaRPr>
                    </a:p>
                  </a:txBody>
                  <a:tcPr marL="88893" marR="88893" marT="44446" marB="4444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副标题 2"/>
          <p:cNvSpPr txBox="1"/>
          <p:nvPr/>
        </p:nvSpPr>
        <p:spPr>
          <a:xfrm>
            <a:off x="7734300" y="3801010"/>
            <a:ext cx="1261199" cy="417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 baseline="0">
                <a:solidFill>
                  <a:schemeClr val="bg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b="1" dirty="0" smtClean="0">
                <a:solidFill>
                  <a:srgbClr val="00B0F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焊接车间</a:t>
            </a:r>
            <a:endParaRPr kumimoji="1" lang="en-US" altLang="zh-CN" sz="1600" b="1" dirty="0" smtClean="0">
              <a:solidFill>
                <a:srgbClr val="00B0F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8" name="矩形 14"/>
          <p:cNvSpPr/>
          <p:nvPr/>
        </p:nvSpPr>
        <p:spPr>
          <a:xfrm>
            <a:off x="7771665" y="4162276"/>
            <a:ext cx="1027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b="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2021.7.18</a:t>
            </a:r>
            <a:endParaRPr kumimoji="1" lang="zh-CN" altLang="en-US" sz="1400" b="0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1240658" y="1934653"/>
            <a:ext cx="7795342" cy="2482439"/>
            <a:chOff x="2513276" y="1715578"/>
            <a:chExt cx="8408471" cy="2482439"/>
          </a:xfrm>
        </p:grpSpPr>
        <p:sp>
          <p:nvSpPr>
            <p:cNvPr id="44" name="TextBox 84"/>
            <p:cNvSpPr txBox="1"/>
            <p:nvPr/>
          </p:nvSpPr>
          <p:spPr>
            <a:xfrm>
              <a:off x="9813751" y="1715578"/>
              <a:ext cx="1107996" cy="231974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0" tIns="0" rIns="0" bIns="0" rtlCol="0">
              <a:spAutoFit/>
            </a:bodyPr>
            <a:lstStyle/>
            <a:p>
              <a:pPr algn="ctr"/>
              <a:r>
                <a:rPr lang="zh-CN" altLang="en-US" sz="7200" spc="600" dirty="0">
                  <a:solidFill>
                    <a:schemeClr val="accent1"/>
                  </a:solidFill>
                  <a:latin typeface="Agency FB" panose="020B0503020202020204" pitchFamily="34" charset="0"/>
                  <a:ea typeface="+mn-ea"/>
                </a:rPr>
                <a:t>目录</a:t>
              </a:r>
              <a:endParaRPr lang="en-US" altLang="zh-CN" sz="7200" spc="600" dirty="0">
                <a:solidFill>
                  <a:schemeClr val="accent1"/>
                </a:solidFill>
                <a:latin typeface="Agency FB" panose="020B0503020202020204" pitchFamily="34" charset="0"/>
                <a:ea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16253" y="2925874"/>
              <a:ext cx="531175" cy="1272143"/>
            </a:xfrm>
            <a:prstGeom prst="rect">
              <a:avLst/>
            </a:prstGeom>
            <a:noFill/>
            <a:effectLst/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活动概述</a:t>
              </a: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2513276" y="2064606"/>
              <a:ext cx="714280" cy="58889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accent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708454" y="2925874"/>
              <a:ext cx="531175" cy="1272143"/>
            </a:xfrm>
            <a:prstGeom prst="rect">
              <a:avLst/>
            </a:prstGeom>
            <a:noFill/>
            <a:effectLst/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300" dirty="0" smtClean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比赛流程</a:t>
              </a:r>
              <a:endParaRPr lang="zh-CN" altLang="en-US" sz="2000" spc="3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 bwMode="auto">
            <a:xfrm>
              <a:off x="3605476" y="2064606"/>
              <a:ext cx="714280" cy="58889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>
                  <a:solidFill>
                    <a:schemeClr val="accent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800656" y="2925874"/>
              <a:ext cx="531175" cy="1272143"/>
            </a:xfrm>
            <a:prstGeom prst="rect">
              <a:avLst/>
            </a:prstGeom>
            <a:noFill/>
            <a:effectLst/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spc="300" dirty="0" smtClean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小组分工</a:t>
              </a:r>
              <a:endParaRPr lang="zh-CN" altLang="en-US" sz="2000" spc="3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4697676" y="2064606"/>
              <a:ext cx="714280" cy="58889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>
                  <a:solidFill>
                    <a:schemeClr val="accent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892850" y="2925874"/>
              <a:ext cx="531175" cy="92398"/>
            </a:xfrm>
            <a:prstGeom prst="rect">
              <a:avLst/>
            </a:prstGeom>
            <a:noFill/>
            <a:effectLst/>
          </p:spPr>
          <p:txBody>
            <a:bodyPr vert="eaVert"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spc="3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 bwMode="auto">
            <a:xfrm>
              <a:off x="5789876" y="2064606"/>
              <a:ext cx="714280" cy="58889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>
                  <a:solidFill>
                    <a:schemeClr val="accent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accent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4428053" y="3154474"/>
            <a:ext cx="492443" cy="1272143"/>
          </a:xfrm>
          <a:prstGeom prst="rect">
            <a:avLst/>
          </a:prstGeom>
          <a:noFill/>
          <a:effectLst/>
        </p:spPr>
        <p:txBody>
          <a:bodyPr vert="eaVert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300" dirty="0" smtClean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活动预算</a:t>
            </a:r>
            <a:endParaRPr lang="zh-CN" altLang="en-US" sz="2000" spc="3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613730" y="1381125"/>
            <a:ext cx="1571636" cy="79057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ct val="100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活动目的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620720" y="2707231"/>
            <a:ext cx="1571637" cy="47631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ct val="100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活动主题</a:t>
            </a:r>
          </a:p>
        </p:txBody>
      </p:sp>
      <p:sp>
        <p:nvSpPr>
          <p:cNvPr id="16" name="圆角矩形 9"/>
          <p:cNvSpPr/>
          <p:nvPr/>
        </p:nvSpPr>
        <p:spPr bwMode="auto">
          <a:xfrm>
            <a:off x="600858" y="3566751"/>
            <a:ext cx="1571637" cy="477859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ct val="10000"/>
              </a:spcAft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活动时间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9"/>
          <p:cNvSpPr/>
          <p:nvPr/>
        </p:nvSpPr>
        <p:spPr bwMode="auto">
          <a:xfrm>
            <a:off x="606837" y="4535349"/>
            <a:ext cx="1571637" cy="477859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ct val="10000"/>
              </a:spcAft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承办单位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 9"/>
          <p:cNvSpPr/>
          <p:nvPr/>
        </p:nvSpPr>
        <p:spPr bwMode="auto">
          <a:xfrm>
            <a:off x="608665" y="5494943"/>
            <a:ext cx="1571637" cy="477859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ct val="10000"/>
              </a:spcAft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参加人员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占位符 4"/>
          <p:cNvSpPr txBox="1"/>
          <p:nvPr/>
        </p:nvSpPr>
        <p:spPr bwMode="auto">
          <a:xfrm>
            <a:off x="2472196" y="2735807"/>
            <a:ext cx="5824079" cy="460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/>
          <a:lstStyle/>
          <a:p>
            <a:pPr marL="171450" indent="-171450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以速度促生产，以质量促发展，以技能促提升，以干劲促超越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57450" y="1360429"/>
            <a:ext cx="7096126" cy="106182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b="0" dirty="0" smtClean="0">
                <a:solidFill>
                  <a:srgbClr val="002060"/>
                </a:solidFill>
              </a:rPr>
              <a:t>     </a:t>
            </a: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为培养员工操作水平，提升员工的职业技能，促进员工之间互动，</a:t>
            </a:r>
            <a:r>
              <a:rPr lang="zh-CN" altLang="zh-CN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营造“比</a:t>
            </a: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学</a:t>
            </a: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赶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帮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、超</a:t>
            </a:r>
            <a:r>
              <a:rPr lang="zh-CN" altLang="zh-CN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的良好氛围，为员工提供一个展现自我的舞台</a:t>
            </a: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，展示员工青春活力及技能水平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，特举办</a:t>
            </a: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此次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技能</a:t>
            </a: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比武活动。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Calibri" pitchFamily="34" charset="0"/>
            </a:endParaRPr>
          </a:p>
        </p:txBody>
      </p:sp>
      <p:sp>
        <p:nvSpPr>
          <p:cNvPr id="22" name="文本占位符 4"/>
          <p:cNvSpPr txBox="1"/>
          <p:nvPr/>
        </p:nvSpPr>
        <p:spPr bwMode="auto">
          <a:xfrm>
            <a:off x="2491246" y="3584985"/>
            <a:ext cx="5538330" cy="460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/>
          <a:lstStyle/>
          <a:p>
            <a:pPr marL="171450" indent="-171450"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altLang="zh-CN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-2021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日      具体时间根据生产待定。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占位符 4"/>
          <p:cNvSpPr txBox="1"/>
          <p:nvPr/>
        </p:nvSpPr>
        <p:spPr bwMode="auto">
          <a:xfrm>
            <a:off x="2472197" y="4571001"/>
            <a:ext cx="1004428" cy="460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/>
          <a:lstStyle/>
          <a:p>
            <a:pPr marL="171450" indent="-171450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金属</a:t>
            </a: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件厂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占位符 4"/>
          <p:cNvSpPr txBox="1"/>
          <p:nvPr/>
        </p:nvSpPr>
        <p:spPr bwMode="auto">
          <a:xfrm>
            <a:off x="2457449" y="5519438"/>
            <a:ext cx="5010151" cy="46044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/>
          <a:lstStyle/>
          <a:p>
            <a:pPr marL="171450" indent="-171450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b="0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焊接车间全体二保焊操作焊工。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633" y="687557"/>
            <a:ext cx="479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99FF"/>
                </a:solidFill>
              </a:rPr>
              <a:t>一、活动概述</a:t>
            </a:r>
            <a:endParaRPr lang="zh-CN" altLang="en-US" sz="28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96685" y="1394412"/>
            <a:ext cx="6113740" cy="50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、报名方式：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由各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班组内部推荐人员进行</a:t>
            </a:r>
            <a:r>
              <a:rPr kumimoji="0" 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参赛，并于</a:t>
            </a:r>
            <a:r>
              <a:rPr lang="en-US" altLang="zh-CN" sz="1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月</a:t>
            </a:r>
            <a:r>
              <a:rPr lang="en-US" altLang="zh-CN" sz="1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日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15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00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前将参赛人员名单上报；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冲焊联系人：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姬盛阳：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联系电话：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19831788719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刘如成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联系电话：</a:t>
            </a:r>
            <a:r>
              <a:rPr lang="en-US" altLang="zh-CN" sz="1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18631792147</a:t>
            </a:r>
            <a:endParaRPr kumimoji="0" lang="en-US" altLang="zh-CN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、活动流程：</a:t>
            </a:r>
            <a:endParaRPr lang="en-US" altLang="zh-CN" sz="2000" b="0" dirty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）主持人介召出席本次活动的各位领导、评委及工作人员名单；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）评委代表宣布评分标准及注意事项；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200" b="0" dirty="0" smtClean="0">
                <a:solidFill>
                  <a:srgbClr val="002060"/>
                </a:solidFill>
                <a:latin typeface="Arial"/>
                <a:ea typeface="宋体" pitchFamily="2" charset="-122"/>
                <a:cs typeface="Times New Roman" pitchFamily="18" charset="0"/>
              </a:rPr>
              <a:t>）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部门领导宣布比赛正式开始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、评分标准：</a:t>
            </a:r>
            <a:endParaRPr lang="en-US" altLang="zh-CN" sz="2000" b="0" dirty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）评分采用百分制，评委评分权重占比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70%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，比赛时间权重占比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30%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200" b="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）设评委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名，评委给分之和除以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即为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选手得分，比赛时间最短者为第一名，总成绩为</a:t>
            </a:r>
            <a:r>
              <a:rPr lang="en-US" altLang="zh-CN" sz="1200" b="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50</a:t>
            </a:r>
            <a:r>
              <a:rPr lang="zh-CN" altLang="en-US" sz="1200" b="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分，第二名为</a:t>
            </a:r>
            <a:r>
              <a:rPr lang="en-US" altLang="zh-CN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48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</a:t>
            </a:r>
            <a:r>
              <a:rPr lang="zh-CN" altLang="en-US" sz="1200" b="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，得分情况依次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递减（每名之间间隔</a:t>
            </a:r>
            <a:r>
              <a:rPr lang="en-US" altLang="zh-CN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200" b="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）。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000" b="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、评定原则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）为每位参赛选手准备相同数量、相同流程的比赛，以速度快慢</a:t>
            </a:r>
            <a:r>
              <a:rPr lang="zh-CN" altLang="en-US" sz="1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质量良优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决定分值高低。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）综合印象</a:t>
            </a:r>
            <a:r>
              <a:rPr lang="zh-CN" altLang="en-US" sz="900" b="0" dirty="0">
                <a:solidFill>
                  <a:srgbClr val="002060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由评委根据参赛选手的临场表现作出综合素质的评价。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258" y="735182"/>
            <a:ext cx="514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99FF"/>
                </a:solidFill>
              </a:rPr>
              <a:t>二、比赛流程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126054"/>
              </p:ext>
            </p:extLst>
          </p:nvPr>
        </p:nvGraphicFramePr>
        <p:xfrm>
          <a:off x="3371850" y="819149"/>
          <a:ext cx="5324475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工作表" r:id="rId3" imgW="7543845" imgH="10087029" progId="Excel.Sheet.12">
                  <p:embed/>
                </p:oleObj>
              </mc:Choice>
              <mc:Fallback>
                <p:oleObj name="工作表" r:id="rId3" imgW="7543845" imgH="100870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1850" y="819149"/>
                        <a:ext cx="5324475" cy="585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4258" y="735182"/>
            <a:ext cx="514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99FF"/>
                </a:solidFill>
              </a:rPr>
              <a:t>三</a:t>
            </a:r>
            <a:r>
              <a:rPr lang="zh-CN" altLang="en-US" sz="2800" b="1" dirty="0" smtClean="0">
                <a:solidFill>
                  <a:srgbClr val="0099FF"/>
                </a:solidFill>
              </a:rPr>
              <a:t>、评分标准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0025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/>
          <p:cNvGrpSpPr/>
          <p:nvPr/>
        </p:nvGrpSpPr>
        <p:grpSpPr>
          <a:xfrm>
            <a:off x="3629630" y="849723"/>
            <a:ext cx="2586892" cy="1450973"/>
            <a:chOff x="3154045" y="977426"/>
            <a:chExt cx="1939925" cy="147253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154045" y="1315753"/>
              <a:ext cx="1939925" cy="5779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9060" tIns="49530" rIns="99060" bIns="4953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组长：</a:t>
              </a:r>
              <a:r>
                <a:rPr lang="zh-CN" altLang="en-US" sz="1085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陈伟</a:t>
              </a:r>
              <a:endParaRPr kumimoji="0" lang="zh-CN" altLang="en-US" sz="1085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成员：</a:t>
              </a:r>
              <a:r>
                <a:rPr lang="zh-CN" altLang="en-US" sz="1085" b="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王伟、刘新杰、郑金玉、姬盛阳、                                         向立新</a:t>
              </a:r>
              <a:endParaRPr kumimoji="0" lang="zh-CN" altLang="en-US" sz="1085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54045" y="977426"/>
              <a:ext cx="1939925" cy="3419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9060" tIns="49530" rIns="99060" bIns="4953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19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领导组</a:t>
              </a:r>
              <a:endParaRPr kumimoji="0" lang="zh-CN" sz="2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54045" y="1893718"/>
              <a:ext cx="1939925" cy="5562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9060" tIns="49530" rIns="99060" bIns="4953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职责：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</a:t>
              </a:r>
              <a:r>
                <a:rPr kumimoji="0" lang="zh-CN" altLang="en-US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）比赛</a:t>
              </a:r>
              <a:r>
                <a:rPr lang="zh-CN" altLang="en-US" sz="1085" b="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方案</a:t>
              </a:r>
              <a:r>
                <a:rPr kumimoji="0" lang="zh-CN" altLang="en-US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决策；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kumimoji="0" lang="zh-CN" altLang="en-US" sz="1085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）比赛预算决策；</a:t>
              </a:r>
              <a:endParaRPr kumimoji="0" lang="zh-CN" sz="1085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05892" y="3045459"/>
            <a:ext cx="1702606" cy="3147675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3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70"/>
          <p:cNvSpPr/>
          <p:nvPr/>
        </p:nvSpPr>
        <p:spPr bwMode="auto">
          <a:xfrm>
            <a:off x="1314450" y="3127388"/>
            <a:ext cx="1207342" cy="464347"/>
          </a:xfrm>
          <a:prstGeom prst="roundRect">
            <a:avLst>
              <a:gd name="adj" fmla="val 0"/>
            </a:avLst>
          </a:prstGeom>
          <a:blipFill rotWithShape="1">
            <a:blip r:embed="rId2"/>
            <a:tile tx="0" ty="0" sx="100000" sy="100000" flip="none" algn="tl"/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8047" tIns="29023" rIns="58047" bIns="29023" anchor="ctr"/>
          <a:lstStyle/>
          <a:p>
            <a:pPr algn="ctr" defTabSz="535305" fontAlgn="auto">
              <a:defRPr/>
            </a:pPr>
            <a:r>
              <a:rPr lang="zh-CN" altLang="en-US" sz="1515" b="1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活动策划</a:t>
            </a:r>
            <a:endParaRPr lang="en-US" sz="1515" b="1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159859" y="4519996"/>
            <a:ext cx="1548130" cy="1529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职责：</a:t>
            </a:r>
            <a:endParaRPr lang="en-US" altLang="zh-CN" sz="1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zh-CN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负责方案</a:t>
            </a:r>
            <a:r>
              <a:rPr lang="zh-CN" altLang="en-US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策划编制</a:t>
            </a:r>
            <a:r>
              <a:rPr lang="zh-CN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工作</a:t>
            </a:r>
            <a:r>
              <a:rPr lang="en-US" altLang="zh-CN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）负责方案提交、报批工作。</a:t>
            </a:r>
            <a:endParaRPr lang="zh-CN" sz="1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177236" y="3660251"/>
            <a:ext cx="1534821" cy="773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</a:t>
            </a:r>
            <a:endParaRPr lang="en-US" altLang="zh-CN" sz="1085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en-US" altLang="zh-CN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</a:t>
            </a:r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en-US" sz="1085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司艳策</a:t>
            </a:r>
            <a:endParaRPr lang="en-US" altLang="zh-CN" sz="1085" b="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en-US" altLang="zh-CN" sz="1085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23680" y="3016618"/>
            <a:ext cx="1702606" cy="3147942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67300" y="3026143"/>
            <a:ext cx="1783926" cy="3147942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82867" y="2970877"/>
            <a:ext cx="1876425" cy="3176517"/>
          </a:xfrm>
          <a:prstGeom prst="rect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1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0"/>
          <p:cNvSpPr/>
          <p:nvPr/>
        </p:nvSpPr>
        <p:spPr bwMode="auto">
          <a:xfrm>
            <a:off x="3400425" y="3130219"/>
            <a:ext cx="1142999" cy="464347"/>
          </a:xfrm>
          <a:prstGeom prst="roundRect">
            <a:avLst>
              <a:gd name="adj" fmla="val 0"/>
            </a:avLst>
          </a:prstGeom>
          <a:blipFill rotWithShape="1">
            <a:blip r:embed="rId2"/>
            <a:tile tx="0" ty="0" sx="100000" sy="100000" flip="none" algn="tl"/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8047" tIns="29023" rIns="58047" bIns="29023" anchor="ctr"/>
          <a:lstStyle/>
          <a:p>
            <a:pPr algn="ctr" defTabSz="535305" fontAlgn="auto">
              <a:defRPr/>
            </a:pPr>
            <a:r>
              <a:rPr lang="zh-CN" altLang="en-US" sz="1515" b="1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裁判组</a:t>
            </a:r>
            <a:endParaRPr lang="en-US" sz="1515" b="1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35572" y="3678218"/>
            <a:ext cx="1534821" cy="773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组长：陈浩</a:t>
            </a:r>
            <a:endParaRPr lang="en-US" altLang="zh-CN" sz="1085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sz="1085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成员</a:t>
            </a:r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：赵刚、姬胜阳、冯亮亮、陈自铅、刘祥成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220937" y="4539046"/>
            <a:ext cx="1547823" cy="1529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pPr marL="0" marR="0" lvl="0" indent="0" defTabSz="914400" eaLnBrk="1" latinLnBrk="0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职责：</a:t>
            </a:r>
          </a:p>
          <a:p>
            <a:pPr>
              <a:lnSpc>
                <a:spcPct val="150000"/>
              </a:lnSpc>
            </a:pPr>
            <a:r>
              <a:rPr lang="zh-CN" altLang="en-US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）负责比赛</a:t>
            </a: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评分、记录；</a:t>
            </a:r>
          </a:p>
          <a:p>
            <a:pPr marL="0" marR="0" lvl="0" indent="0" defTabSz="914400" eaLnBrk="1" latinLnBrk="0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）负责竞赛评分标准，受理比赛期间的申诉与仲裁。</a:t>
            </a:r>
            <a:endParaRPr lang="en-US" altLang="zh-CN" sz="1000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" name="Rounded Rectangle 70"/>
          <p:cNvSpPr/>
          <p:nvPr/>
        </p:nvSpPr>
        <p:spPr bwMode="auto">
          <a:xfrm>
            <a:off x="5381625" y="3158794"/>
            <a:ext cx="1152525" cy="451991"/>
          </a:xfrm>
          <a:prstGeom prst="roundRect">
            <a:avLst>
              <a:gd name="adj" fmla="val 0"/>
            </a:avLst>
          </a:prstGeom>
          <a:blipFill rotWithShape="1">
            <a:blip r:embed="rId2"/>
            <a:tile tx="0" ty="0" sx="100000" sy="100000" flip="none" algn="tl"/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8047" tIns="29023" rIns="58047" bIns="29023" anchor="ctr"/>
          <a:lstStyle/>
          <a:p>
            <a:pPr algn="ctr" defTabSz="535305" fontAlgn="auto">
              <a:defRPr/>
            </a:pPr>
            <a:r>
              <a:rPr lang="zh-CN" altLang="en-US" sz="1515" b="1" noProof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后勤</a:t>
            </a:r>
            <a:r>
              <a:rPr lang="zh-CN" altLang="en-US" sz="1515" b="1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组</a:t>
            </a:r>
            <a:endParaRPr lang="en-US" sz="1515" b="1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5112511" y="3691116"/>
            <a:ext cx="1660525" cy="7740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组长：张广涛</a:t>
            </a:r>
          </a:p>
          <a:p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成员：刘如成、吴晓萌</a:t>
            </a:r>
            <a:endParaRPr lang="en-US" altLang="zh-CN" sz="1085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1085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109336" y="4521061"/>
            <a:ext cx="1654175" cy="15670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pPr marR="0" lvl="0" indent="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职责：</a:t>
            </a:r>
          </a:p>
          <a:p>
            <a:pPr marR="0" lvl="0" indent="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负责经竞赛期间</a:t>
            </a:r>
            <a:r>
              <a:rPr lang="zh-CN" altLang="en-US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场地布置、道具、</a:t>
            </a: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记分牌等物品准备。</a:t>
            </a:r>
          </a:p>
        </p:txBody>
      </p:sp>
      <p:sp>
        <p:nvSpPr>
          <p:cNvPr id="25" name="Rounded Rectangle 70"/>
          <p:cNvSpPr/>
          <p:nvPr/>
        </p:nvSpPr>
        <p:spPr bwMode="auto">
          <a:xfrm>
            <a:off x="7534991" y="3142348"/>
            <a:ext cx="972177" cy="451991"/>
          </a:xfrm>
          <a:prstGeom prst="roundRect">
            <a:avLst>
              <a:gd name="adj" fmla="val 0"/>
            </a:avLst>
          </a:prstGeom>
          <a:blipFill rotWithShape="1">
            <a:blip r:embed="rId2"/>
            <a:tile tx="0" ty="0" sx="100000" sy="100000" flip="none" algn="tl"/>
          </a:blip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8047" tIns="29023" rIns="58047" bIns="29023" anchor="ctr"/>
          <a:lstStyle/>
          <a:p>
            <a:pPr algn="ctr" defTabSz="535305" fontAlgn="auto">
              <a:defRPr/>
            </a:pPr>
            <a:r>
              <a:rPr lang="zh-CN" altLang="en-US" sz="1515" b="1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宣传组</a:t>
            </a:r>
            <a:endParaRPr lang="en-US" sz="1515" b="1" noProof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7202961" y="3641693"/>
            <a:ext cx="1636239" cy="756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组长：蔺元元</a:t>
            </a:r>
            <a:endParaRPr lang="en-US" altLang="zh-CN" sz="1085" b="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r>
              <a:rPr lang="zh-CN" altLang="en-US" sz="1085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成员：贾杉杉、刘振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7202961" y="4471812"/>
            <a:ext cx="1680684" cy="15496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vert="horz" wrap="square" lIns="99060" tIns="49530" rIns="99060" bIns="49530" numCol="1" anchor="t" anchorCtr="0" compatLnSpc="1"/>
          <a:lstStyle/>
          <a:p>
            <a:pPr marR="0" lvl="0" indent="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职责：</a:t>
            </a:r>
          </a:p>
          <a:p>
            <a:pPr marR="0" lvl="0" indent="0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）负责赛事赛况报导；</a:t>
            </a:r>
          </a:p>
          <a:p>
            <a:pPr lvl="0">
              <a:lnSpc>
                <a:spcPct val="150000"/>
              </a:lnSpc>
            </a:pP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）负责宣传稿件撰写；</a:t>
            </a:r>
            <a:endParaRPr lang="en-US" altLang="zh-CN" sz="10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10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）负责比赛总结报导</a:t>
            </a:r>
            <a:r>
              <a:rPr lang="zh-CN" altLang="en-US" sz="1000" b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等。</a:t>
            </a:r>
            <a:endParaRPr kumimoji="0" lang="zh-CN" sz="2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957195" y="2628262"/>
            <a:ext cx="6063884" cy="0"/>
          </a:xfrm>
          <a:prstGeom prst="line">
            <a:avLst/>
          </a:prstGeom>
          <a:ln>
            <a:solidFill>
              <a:schemeClr val="bg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926898" y="2618737"/>
            <a:ext cx="1" cy="345906"/>
          </a:xfrm>
          <a:prstGeom prst="line">
            <a:avLst/>
          </a:prstGeom>
          <a:ln>
            <a:solidFill>
              <a:schemeClr val="bg2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021079" y="2648413"/>
            <a:ext cx="0" cy="297180"/>
          </a:xfrm>
          <a:prstGeom prst="line">
            <a:avLst/>
          </a:prstGeom>
          <a:ln>
            <a:solidFill>
              <a:schemeClr val="bg2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925329" y="2668905"/>
            <a:ext cx="0" cy="297180"/>
          </a:xfrm>
          <a:prstGeom prst="line">
            <a:avLst/>
          </a:prstGeom>
          <a:ln>
            <a:solidFill>
              <a:schemeClr val="bg2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002982" y="2643100"/>
            <a:ext cx="0" cy="297180"/>
          </a:xfrm>
          <a:prstGeom prst="line">
            <a:avLst/>
          </a:prstGeom>
          <a:ln>
            <a:solidFill>
              <a:schemeClr val="bg2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953753" y="2618737"/>
            <a:ext cx="0" cy="297180"/>
          </a:xfrm>
          <a:prstGeom prst="line">
            <a:avLst/>
          </a:prstGeom>
          <a:ln>
            <a:solidFill>
              <a:schemeClr val="bg2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817540" y="2329273"/>
            <a:ext cx="0" cy="297180"/>
          </a:xfrm>
          <a:prstGeom prst="line">
            <a:avLst/>
          </a:prstGeom>
          <a:ln>
            <a:solidFill>
              <a:schemeClr val="bg2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033" y="735182"/>
            <a:ext cx="293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99FF"/>
                </a:solidFill>
              </a:rPr>
              <a:t>四</a:t>
            </a:r>
            <a:r>
              <a:rPr lang="zh-CN" altLang="en-US" sz="2800" b="1" dirty="0" smtClean="0">
                <a:solidFill>
                  <a:srgbClr val="0099FF"/>
                </a:solidFill>
              </a:rPr>
              <a:t>、</a:t>
            </a:r>
            <a:r>
              <a:rPr lang="zh-CN" altLang="en-US" sz="2800" b="1" dirty="0" smtClean="0">
                <a:solidFill>
                  <a:srgbClr val="0099FF"/>
                </a:solidFill>
              </a:rPr>
              <a:t>小组分工</a:t>
            </a:r>
            <a:endParaRPr lang="zh-CN" altLang="en-US" sz="28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62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24507"/>
              </p:ext>
            </p:extLst>
          </p:nvPr>
        </p:nvGraphicFramePr>
        <p:xfrm>
          <a:off x="744498" y="1363177"/>
          <a:ext cx="8256630" cy="47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105"/>
                <a:gridCol w="1376105"/>
                <a:gridCol w="1376105"/>
                <a:gridCol w="1376105"/>
                <a:gridCol w="1376105"/>
                <a:gridCol w="1376105"/>
              </a:tblGrid>
              <a:tr h="625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比赛项目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奖项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单价（元）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小计（元）</a:t>
                      </a:r>
                      <a:endParaRPr lang="zh-CN" altLang="en-US" dirty="0"/>
                    </a:p>
                  </a:txBody>
                  <a:tcPr/>
                </a:tc>
              </a:tr>
              <a:tr h="602513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二保焊比赛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一等奖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300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300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64770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二等奖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200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400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847725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三等奖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rgbClr val="107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rgbClr val="107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100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rgbClr val="107B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300</a:t>
                      </a:r>
                      <a:endParaRPr lang="zh-CN" altLang="en-US" sz="1200" dirty="0"/>
                    </a:p>
                  </a:txBody>
                  <a:tcPr anchor="ctr">
                    <a:solidFill>
                      <a:srgbClr val="107BF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rgbClr val="002060"/>
                          </a:solidFill>
                        </a:rPr>
                        <a:t>宣传横幅、荣誉证书及道具</a:t>
                      </a:r>
                    </a:p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</a:rPr>
                        <a:t>300</a:t>
                      </a:r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002060"/>
                          </a:solidFill>
                        </a:rPr>
                        <a:t>活动参与奖</a:t>
                      </a:r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</a:rPr>
                        <a:t>350</a:t>
                      </a:r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7813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002060"/>
                          </a:solidFill>
                        </a:rPr>
                        <a:t>合计</a:t>
                      </a:r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</a:rPr>
                        <a:t>1650</a:t>
                      </a:r>
                      <a:endParaRPr lang="zh-CN" alt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983" y="649457"/>
            <a:ext cx="514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99FF"/>
                </a:solidFill>
              </a:rPr>
              <a:t>五</a:t>
            </a:r>
            <a:r>
              <a:rPr lang="zh-CN" altLang="en-US" sz="2800" b="1" dirty="0" smtClean="0">
                <a:solidFill>
                  <a:srgbClr val="0099FF"/>
                </a:solidFill>
              </a:rPr>
              <a:t>、</a:t>
            </a:r>
            <a:r>
              <a:rPr lang="zh-CN" altLang="en-US" sz="2800" b="1" dirty="0" smtClean="0">
                <a:solidFill>
                  <a:srgbClr val="0099FF"/>
                </a:solidFill>
              </a:rPr>
              <a:t>活动预算</a:t>
            </a:r>
            <a:endParaRPr lang="zh-CN" altLang="en-US" sz="28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39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614</Words>
  <Application>Microsoft Office PowerPoint</Application>
  <PresentationFormat>A4 纸张(210x297 毫米)</PresentationFormat>
  <Paragraphs>110</Paragraphs>
  <Slides>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Profile</vt:lpstr>
      <vt:lpstr>Microsoft Excel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北京光华荣昌汽车部件有限公司</dc:title>
  <dc:creator>孟然然</dc:creator>
  <cp:lastModifiedBy>User</cp:lastModifiedBy>
  <cp:revision>2719</cp:revision>
  <dcterms:created xsi:type="dcterms:W3CDTF">2007-09-14T06:23:00Z</dcterms:created>
  <dcterms:modified xsi:type="dcterms:W3CDTF">2021-07-14T08:11:34Z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2052-10.1.0.7669</vt:lpwstr>
  </property>
  <property fmtid="{D5CDD505-2E9C-101B-9397-08002B2CF9AE}" pid="3" name="KSORubyTemplateID">
    <vt:lpwstr>13</vt:lpwstr>
  </property>
</Properties>
</file>