
<file path=[Content_Types].xml><?xml version="1.0" encoding="utf-8"?>
<Types xmlns="http://schemas.openxmlformats.org/package/2006/content-types">
  <Default Extension="cn&amp;app=2002&amp;size=f9999,10000&amp;q=a80&amp;n=0&amp;g=0n&amp;fmt=jpeg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tags/tag1.xml" ContentType="application/vnd.openxmlformats-officedocument.presentationml.tags+xml"/>
  <Override PartName="/ppt/notesSlides/notesSlide38.xml" ContentType="application/vnd.openxmlformats-officedocument.presentationml.notesSlide+xml"/>
  <Override PartName="/ppt/tags/tag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67"/>
  </p:notesMasterIdLst>
  <p:handoutMasterIdLst>
    <p:handoutMasterId r:id="rId68"/>
  </p:handoutMasterIdLst>
  <p:sldIdLst>
    <p:sldId id="256" r:id="rId3"/>
    <p:sldId id="368" r:id="rId4"/>
    <p:sldId id="257" r:id="rId5"/>
    <p:sldId id="258" r:id="rId6"/>
    <p:sldId id="259" r:id="rId7"/>
    <p:sldId id="388" r:id="rId8"/>
    <p:sldId id="382" r:id="rId9"/>
    <p:sldId id="389" r:id="rId10"/>
    <p:sldId id="390" r:id="rId11"/>
    <p:sldId id="262" r:id="rId12"/>
    <p:sldId id="369" r:id="rId13"/>
    <p:sldId id="391" r:id="rId14"/>
    <p:sldId id="378" r:id="rId15"/>
    <p:sldId id="379" r:id="rId16"/>
    <p:sldId id="380" r:id="rId17"/>
    <p:sldId id="381" r:id="rId18"/>
    <p:sldId id="263" r:id="rId19"/>
    <p:sldId id="385" r:id="rId20"/>
    <p:sldId id="266" r:id="rId21"/>
    <p:sldId id="350" r:id="rId22"/>
    <p:sldId id="370" r:id="rId23"/>
    <p:sldId id="371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72" r:id="rId33"/>
    <p:sldId id="373" r:id="rId34"/>
    <p:sldId id="374" r:id="rId35"/>
    <p:sldId id="375" r:id="rId36"/>
    <p:sldId id="376" r:id="rId37"/>
    <p:sldId id="377" r:id="rId38"/>
    <p:sldId id="362" r:id="rId39"/>
    <p:sldId id="367" r:id="rId40"/>
    <p:sldId id="363" r:id="rId41"/>
    <p:sldId id="364" r:id="rId42"/>
    <p:sldId id="319" r:id="rId43"/>
    <p:sldId id="320" r:id="rId44"/>
    <p:sldId id="321" r:id="rId45"/>
    <p:sldId id="322" r:id="rId46"/>
    <p:sldId id="365" r:id="rId47"/>
    <p:sldId id="366" r:id="rId48"/>
    <p:sldId id="323" r:id="rId49"/>
    <p:sldId id="335" r:id="rId50"/>
    <p:sldId id="338" r:id="rId51"/>
    <p:sldId id="337" r:id="rId52"/>
    <p:sldId id="340" r:id="rId53"/>
    <p:sldId id="295" r:id="rId54"/>
    <p:sldId id="330" r:id="rId55"/>
    <p:sldId id="309" r:id="rId56"/>
    <p:sldId id="326" r:id="rId57"/>
    <p:sldId id="271" r:id="rId58"/>
    <p:sldId id="339" r:id="rId59"/>
    <p:sldId id="327" r:id="rId60"/>
    <p:sldId id="386" r:id="rId61"/>
    <p:sldId id="270" r:id="rId62"/>
    <p:sldId id="298" r:id="rId63"/>
    <p:sldId id="307" r:id="rId64"/>
    <p:sldId id="387" r:id="rId65"/>
    <p:sldId id="300" r:id="rId6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44" autoAdjust="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293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43480203497408E-2"/>
          <c:y val="2.0857282826982956E-2"/>
          <c:w val="0.85728722618849296"/>
          <c:h val="0.855106602578511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Conventional
LSS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square"/>
            <c:size val="6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8"/>
              <c:layout>
                <c:manualLayout>
                  <c:x val="-0.12010950065127055"/>
                  <c:y val="3.420096053532328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D9-46BA-83B3-0D017A5488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de-DE" sz="900"/>
                </a:pPr>
                <a:endParaRPr lang="zh-CN"/>
              </a:p>
            </c:txPr>
            <c:dLblPos val="l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Tabelle1!$B$2:$B$15</c:f>
              <c:numCache>
                <c:formatCode>###0</c:formatCode>
                <c:ptCount val="14"/>
                <c:pt idx="0">
                  <c:v>50</c:v>
                </c:pt>
                <c:pt idx="1">
                  <c:v>54.901960784313559</c:v>
                </c:pt>
                <c:pt idx="2">
                  <c:v>60</c:v>
                </c:pt>
                <c:pt idx="3">
                  <c:v>52.941176470588225</c:v>
                </c:pt>
                <c:pt idx="4">
                  <c:v>39.215686274509913</c:v>
                </c:pt>
                <c:pt idx="5">
                  <c:v>62.745098039215684</c:v>
                </c:pt>
                <c:pt idx="6">
                  <c:v>50.980392156862742</c:v>
                </c:pt>
                <c:pt idx="7">
                  <c:v>47.058823529411754</c:v>
                </c:pt>
                <c:pt idx="8">
                  <c:v>31.372549019607789</c:v>
                </c:pt>
                <c:pt idx="9">
                  <c:v>52.941176470588225</c:v>
                </c:pt>
                <c:pt idx="10">
                  <c:v>56.862745098039213</c:v>
                </c:pt>
                <c:pt idx="11">
                  <c:v>84.313725490196077</c:v>
                </c:pt>
                <c:pt idx="12">
                  <c:v>60.784313725490193</c:v>
                </c:pt>
                <c:pt idx="13">
                  <c:v>60</c:v>
                </c:pt>
              </c:numCache>
            </c:numRef>
          </c:xVal>
          <c:yVal>
            <c:numRef>
              <c:f>Tabelle1!$A$2:$A$15</c:f>
              <c:numCache>
                <c:formatCode>General</c:formatCode>
                <c:ptCount val="14"/>
                <c:pt idx="0">
                  <c:v>14</c:v>
                </c:pt>
                <c:pt idx="1">
                  <c:v>13</c:v>
                </c:pt>
                <c:pt idx="2">
                  <c:v>12</c:v>
                </c:pt>
                <c:pt idx="3">
                  <c:v>11</c:v>
                </c:pt>
                <c:pt idx="4">
                  <c:v>10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5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D9-46BA-83B3-0D017A5488D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Our
LSS</c:v>
                </c:pt>
              </c:strCache>
            </c:strRef>
          </c:tx>
          <c:spPr>
            <a:ln w="25400">
              <a:solidFill>
                <a:srgbClr val="A67556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A67556"/>
              </a:solidFill>
              <a:ln>
                <a:solidFill>
                  <a:srgbClr val="A67556"/>
                </a:solidFill>
              </a:ln>
            </c:spPr>
          </c:marker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lang="de-DE" sz="900"/>
                </a:pPr>
                <a:endParaRPr lang="zh-CN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Tabelle1!$C$2:$C$15</c:f>
              <c:numCache>
                <c:formatCode>###0</c:formatCode>
                <c:ptCount val="14"/>
                <c:pt idx="0">
                  <c:v>94</c:v>
                </c:pt>
                <c:pt idx="1">
                  <c:v>95</c:v>
                </c:pt>
                <c:pt idx="2">
                  <c:v>90.196078431372555</c:v>
                </c:pt>
                <c:pt idx="3">
                  <c:v>82.352941176470054</c:v>
                </c:pt>
                <c:pt idx="4">
                  <c:v>80.392156862745082</c:v>
                </c:pt>
                <c:pt idx="5">
                  <c:v>86.274509803921518</c:v>
                </c:pt>
                <c:pt idx="6">
                  <c:v>78.431372549019613</c:v>
                </c:pt>
                <c:pt idx="7">
                  <c:v>70.588235294117666</c:v>
                </c:pt>
                <c:pt idx="8">
                  <c:v>74.509803921568633</c:v>
                </c:pt>
                <c:pt idx="9">
                  <c:v>80.392156862745082</c:v>
                </c:pt>
                <c:pt idx="10">
                  <c:v>64.705882352940776</c:v>
                </c:pt>
                <c:pt idx="11">
                  <c:v>96.078431372548451</c:v>
                </c:pt>
                <c:pt idx="12">
                  <c:v>84.313725490196077</c:v>
                </c:pt>
                <c:pt idx="13">
                  <c:v>85</c:v>
                </c:pt>
              </c:numCache>
            </c:numRef>
          </c:xVal>
          <c:yVal>
            <c:numRef>
              <c:f>Tabelle1!$A$2:$A$15</c:f>
              <c:numCache>
                <c:formatCode>General</c:formatCode>
                <c:ptCount val="14"/>
                <c:pt idx="0">
                  <c:v>14</c:v>
                </c:pt>
                <c:pt idx="1">
                  <c:v>13</c:v>
                </c:pt>
                <c:pt idx="2">
                  <c:v>12</c:v>
                </c:pt>
                <c:pt idx="3">
                  <c:v>11</c:v>
                </c:pt>
                <c:pt idx="4">
                  <c:v>10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5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2D9-46BA-83B3-0D017A548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158208"/>
        <c:axId val="158160000"/>
      </c:scatterChart>
      <c:valAx>
        <c:axId val="158158208"/>
        <c:scaling>
          <c:orientation val="minMax"/>
          <c:max val="100"/>
          <c:min val="0"/>
        </c:scaling>
        <c:delete val="0"/>
        <c:axPos val="b"/>
        <c:numFmt formatCode="###0" sourceLinked="1"/>
        <c:majorTickMark val="out"/>
        <c:minorTickMark val="none"/>
        <c:tickLblPos val="nextTo"/>
        <c:spPr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c:spPr>
        <c:txPr>
          <a:bodyPr/>
          <a:lstStyle/>
          <a:p>
            <a:pPr>
              <a:defRPr lang="de-DE" sz="800">
                <a:solidFill>
                  <a:srgbClr val="000000"/>
                </a:solidFill>
              </a:defRPr>
            </a:pPr>
            <a:endParaRPr lang="zh-CN"/>
          </a:p>
        </c:txPr>
        <c:crossAx val="158160000"/>
        <c:crosses val="autoZero"/>
        <c:crossBetween val="midCat"/>
        <c:majorUnit val="20"/>
      </c:valAx>
      <c:valAx>
        <c:axId val="158160000"/>
        <c:scaling>
          <c:orientation val="minMax"/>
          <c:max val="14.5"/>
          <c:min val="0.5"/>
        </c:scaling>
        <c:delete val="1"/>
        <c:axPos val="l"/>
        <c:numFmt formatCode="General" sourceLinked="1"/>
        <c:majorTickMark val="out"/>
        <c:minorTickMark val="none"/>
        <c:tickLblPos val="none"/>
        <c:crossAx val="158158208"/>
        <c:crossesAt val="100"/>
        <c:crossBetween val="midCat"/>
        <c:majorUnit val="1"/>
        <c:minorUnit val="1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90904814430753322"/>
          <c:w val="1"/>
          <c:h val="9.0951855692466652E-2"/>
        </c:manualLayout>
      </c:layout>
      <c:overlay val="0"/>
      <c:txPr>
        <a:bodyPr/>
        <a:lstStyle/>
        <a:p>
          <a:pPr>
            <a:defRPr lang="de-DE" sz="700"/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FFFF553-8207-4B68-9170-6479B1BB0E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05D9B5-790C-423B-B40F-5D3F862A8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585C3-F4CC-4290-9AEA-3391845AD895}" type="datetimeFigureOut">
              <a:rPr lang="zh-CN" altLang="en-US" smtClean="0"/>
              <a:pPr/>
              <a:t>2021/8/10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CF2801-37B4-4EF1-AAC2-1180BDEEAF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C649B96-4471-4A0B-B164-4912BC076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230F8-F32E-4A4F-827F-2EA4A0F687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48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62E5F-8F5B-4085-A79F-0DEB0BD8B7D6}" type="datetimeFigureOut">
              <a:rPr lang="zh-CN" altLang="en-US" smtClean="0"/>
              <a:pPr/>
              <a:t>2021/8/10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E50C-BE6A-4FC5-89BC-252C648621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74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通过了     </a:t>
            </a:r>
            <a:r>
              <a:rPr lang="en-US" altLang="zh-CN" dirty="0"/>
              <a:t>IATF16949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45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开发的电子产品有 通风系统 加热坐垫 压力感应器 倒车雷达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4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029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LIN CAN</a:t>
            </a:r>
            <a:r>
              <a:rPr lang="zh-CN" altLang="en-US" dirty="0"/>
              <a:t>通信可以选择  现在是物理按键  功能可以定制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235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950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967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68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控制板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8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4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控制板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91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控制板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99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控制板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14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气泵可以定制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6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气袋的形状是根据人腰部的形状进行设计的舒适度很高，气袋的个数形状材料  电磁阀的个数都可以定制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6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所有的测试项目参考汽车行业相关标准，实验不用全部介绍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096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台湾唐群生产汽车座椅腰部支撑系统的 后期把不好说的去掉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5431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7699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绝缘强度＞</a:t>
            </a:r>
            <a:r>
              <a:rPr lang="en-US" altLang="zh-CN" dirty="0"/>
              <a:t>2700N</a:t>
            </a:r>
            <a:r>
              <a:rPr lang="zh-CN" altLang="en-US" dirty="0"/>
              <a:t>，抗拉力＞</a:t>
            </a:r>
            <a:r>
              <a:rPr lang="en-US" altLang="zh-CN" dirty="0"/>
              <a:t>50N</a:t>
            </a:r>
            <a:r>
              <a:rPr lang="zh-CN" altLang="en-US" dirty="0"/>
              <a:t>，</a:t>
            </a:r>
            <a:r>
              <a:rPr lang="en-US" altLang="zh-CN" dirty="0"/>
              <a:t>8</a:t>
            </a:r>
            <a:r>
              <a:rPr lang="zh-CN" altLang="en-US" dirty="0"/>
              <a:t>股线缠绕，合金材料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8221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07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青县我们公司地理位置十分优越，因而物流优势也很明显，距离黄骅港口</a:t>
            </a:r>
            <a:r>
              <a:rPr lang="en-US" altLang="zh-CN" dirty="0"/>
              <a:t>120</a:t>
            </a:r>
            <a:r>
              <a:rPr lang="zh-CN" altLang="en-US" dirty="0"/>
              <a:t>公里，距离天津港口</a:t>
            </a:r>
            <a:r>
              <a:rPr lang="en-US" altLang="zh-CN" dirty="0"/>
              <a:t>100</a:t>
            </a:r>
            <a:r>
              <a:rPr lang="zh-CN" altLang="en-US" dirty="0"/>
              <a:t>公里，空运距离北京机场</a:t>
            </a:r>
            <a:r>
              <a:rPr lang="en-US" altLang="zh-CN" dirty="0"/>
              <a:t>90</a:t>
            </a:r>
            <a:r>
              <a:rPr lang="zh-CN" altLang="en-US" dirty="0"/>
              <a:t>公里，距离天津机场</a:t>
            </a:r>
            <a:r>
              <a:rPr lang="en-US" altLang="zh-CN" dirty="0"/>
              <a:t>80</a:t>
            </a:r>
            <a:r>
              <a:rPr lang="zh-CN" altLang="en-US" dirty="0"/>
              <a:t>公里 全国高速 人力资源丰富 空运  航运 陆运</a:t>
            </a:r>
            <a:endParaRPr lang="zh-CN" altLang="en-US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9299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630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我们已经开发的</a:t>
            </a:r>
            <a:r>
              <a:rPr lang="en-US" altLang="zh-CN" dirty="0"/>
              <a:t>SBR</a:t>
            </a:r>
            <a:r>
              <a:rPr lang="zh-CN" altLang="en-US" dirty="0"/>
              <a:t>的三个版本 </a:t>
            </a:r>
            <a:r>
              <a:rPr lang="en-US" altLang="zh-CN" dirty="0"/>
              <a:t>I10 B  I10 N I10 P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544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761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我们已经开发的</a:t>
            </a:r>
            <a:r>
              <a:rPr lang="en-US" altLang="zh-CN" dirty="0"/>
              <a:t>SBR</a:t>
            </a:r>
            <a:r>
              <a:rPr lang="zh-CN" altLang="en-US" dirty="0"/>
              <a:t>的三个版本 </a:t>
            </a:r>
            <a:r>
              <a:rPr lang="en-US" altLang="zh-CN" dirty="0"/>
              <a:t>I10 B  I10 N I10 P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5448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235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787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控制器   气泵可定制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091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2353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气泵可以定制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36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螺线管绕线：绕线时设定好线径和扎数  目测螺线管是否有破损  绕线机</a:t>
            </a:r>
            <a:endParaRPr lang="en-US" altLang="zh-CN" sz="1200" dirty="0"/>
          </a:p>
          <a:p>
            <a:r>
              <a:rPr lang="zh-CN" altLang="en-US" sz="1200" dirty="0"/>
              <a:t>引脚上锡：控制好锡炉温度和上锡时间 测试一下导电性能 测试电阻在不在范围内  锡炉</a:t>
            </a:r>
            <a:endParaRPr lang="en-US" altLang="zh-CN" sz="1200" dirty="0"/>
          </a:p>
          <a:p>
            <a:r>
              <a:rPr lang="zh-CN" altLang="en-US" sz="1200" dirty="0"/>
              <a:t>手工组装：组装前要对铁柱 铁芯和胶垫胶圈的尺寸进行测量，避免出现误差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PCBA</a:t>
            </a:r>
            <a:r>
              <a:rPr lang="zh-CN" altLang="en-US" sz="1200" dirty="0"/>
              <a:t>（</a:t>
            </a:r>
            <a:r>
              <a:rPr lang="en-US" altLang="zh-CN" sz="1200" dirty="0"/>
              <a:t>PCB</a:t>
            </a:r>
            <a:r>
              <a:rPr lang="zh-CN" altLang="en-US" sz="1200" dirty="0"/>
              <a:t>电路板装配）：富士康代工外包经过</a:t>
            </a:r>
            <a:r>
              <a:rPr lang="en-US" altLang="zh-CN" sz="1200" dirty="0"/>
              <a:t>SMT</a:t>
            </a:r>
            <a:r>
              <a:rPr lang="zh-CN" altLang="en-US" sz="1200" dirty="0"/>
              <a:t>和</a:t>
            </a:r>
            <a:r>
              <a:rPr lang="en-US" altLang="zh-CN" sz="1200" dirty="0"/>
              <a:t>DIP</a:t>
            </a:r>
            <a:r>
              <a:rPr lang="zh-CN" altLang="en-US" sz="1200" dirty="0"/>
              <a:t>工艺，</a:t>
            </a:r>
            <a:r>
              <a:rPr lang="en-US" altLang="zh-CN" sz="1200" dirty="0"/>
              <a:t>PCB</a:t>
            </a:r>
            <a:r>
              <a:rPr lang="zh-CN" altLang="en-US" sz="1200" dirty="0"/>
              <a:t>板子的电子元件贴片加回流焊和电磁阀插装加波峰焊</a:t>
            </a:r>
            <a:r>
              <a:rPr lang="en-US" altLang="zh-CN" sz="1200" dirty="0"/>
              <a:t>,</a:t>
            </a:r>
            <a:r>
              <a:rPr lang="zh-CN" altLang="en-US" sz="1200" dirty="0"/>
              <a:t>进行</a:t>
            </a:r>
            <a:r>
              <a:rPr lang="en-US" altLang="zh-CN" sz="1200" dirty="0"/>
              <a:t>ICT</a:t>
            </a:r>
            <a:r>
              <a:rPr lang="zh-CN" altLang="en-US" sz="1200" dirty="0"/>
              <a:t>和</a:t>
            </a:r>
            <a:r>
              <a:rPr lang="en-US" altLang="zh-CN" sz="1200" dirty="0"/>
              <a:t>FT</a:t>
            </a:r>
            <a:r>
              <a:rPr lang="zh-CN" altLang="en-US" sz="1200" dirty="0"/>
              <a:t>检测保证质量。</a:t>
            </a:r>
            <a:r>
              <a:rPr lang="en-US" altLang="zh-CN" sz="1200" dirty="0"/>
              <a:t>ICT</a:t>
            </a:r>
            <a:r>
              <a:rPr lang="zh-CN" altLang="en-US" sz="1200" dirty="0"/>
              <a:t>测试测试电路板装配后的性能质量，</a:t>
            </a:r>
            <a:r>
              <a:rPr lang="en-US" altLang="zh-CN" sz="1200" dirty="0"/>
              <a:t>FT</a:t>
            </a:r>
            <a:r>
              <a:rPr lang="zh-CN" altLang="en-US" sz="1200" dirty="0"/>
              <a:t>测试功能测试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气袋材料切割：尺寸控制 ，观察无破损 刀片切割机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气囊焊接：牢固性控制焊接时间，焊接压力，电流强度。 电流击穿控制要垫绝缘纸，位置偏移要控制工装定位  高周波熔接机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气囊模切：位置偏移要控制工装定位 液压裁断机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气囊气管焊接：牢固性控制焊接时间，焊接压力，电流强度。 电流击穿控制电流时间和强度，位置偏移要控制工装定位。高周波熔接机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固定板模切：位置偏移要控制工装定位 液压裁断机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气囊固定：位置偏移要控制工装定位 全自动钉扣机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气囊气泵组装：牢固性控制加热时间和温度 气管加热器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气密性控制：</a:t>
            </a:r>
            <a:r>
              <a:rPr lang="en-US" altLang="zh-CN" sz="1200" dirty="0"/>
              <a:t>INFICON</a:t>
            </a:r>
            <a:r>
              <a:rPr lang="zh-CN" altLang="en-US" sz="1200" dirty="0"/>
              <a:t>测试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INFICON</a:t>
            </a:r>
            <a:r>
              <a:rPr lang="zh-CN" altLang="en-US" sz="1200" dirty="0"/>
              <a:t>氢氮检漏仪能检测十的负七次方毫巴升每秒  对系统的单点和整体进行检测 单点要达到十的负四次方毫巴升每秒 整体要达到十的负三次方毫巴升每秒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28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青县我们公司地理位置十分优越，因而物流优势也很明显，距离黄骅港口</a:t>
            </a:r>
            <a:r>
              <a:rPr lang="en-US" altLang="zh-CN" dirty="0"/>
              <a:t>120</a:t>
            </a:r>
            <a:r>
              <a:rPr lang="zh-CN" altLang="en-US" dirty="0"/>
              <a:t>公里，距离天津港口</a:t>
            </a:r>
            <a:r>
              <a:rPr lang="en-US" altLang="zh-CN" dirty="0"/>
              <a:t>100</a:t>
            </a:r>
            <a:r>
              <a:rPr lang="zh-CN" altLang="en-US" dirty="0"/>
              <a:t>公里，空运距离北京机场</a:t>
            </a:r>
            <a:r>
              <a:rPr lang="en-US" altLang="zh-CN" dirty="0"/>
              <a:t>90</a:t>
            </a:r>
            <a:r>
              <a:rPr lang="zh-CN" altLang="en-US" dirty="0"/>
              <a:t>公里，距离天津机场</a:t>
            </a:r>
            <a:r>
              <a:rPr lang="en-US" altLang="zh-CN" dirty="0"/>
              <a:t>80</a:t>
            </a:r>
            <a:r>
              <a:rPr lang="zh-CN" altLang="en-US" dirty="0"/>
              <a:t>公里 全国高速 人力资源丰富 空运  航运 陆运</a:t>
            </a:r>
            <a:endParaRPr lang="zh-CN" altLang="en-US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50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1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10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1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E50C-BE6A-4FC5-89BC-252C6486216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1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49B6E80-7FA7-4C2D-BA85-B9E7518D2C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1601" y="785813"/>
            <a:ext cx="7573992" cy="147002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17237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90026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17237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汽车座椅舒适系统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C17237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17237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Vehicle Seats System 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C17237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975B763-236D-4BE6-AEC0-6B08051DE8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3200" y="2500313"/>
            <a:ext cx="6215605" cy="17526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600" b="1">
                <a:solidFill>
                  <a:srgbClr val="DFB18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77000"/>
              <a:buFont typeface="Monotype Sorts" pitchFamily="2" charset="2"/>
              <a:buChar char="u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t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C90026"/>
              </a:buClr>
              <a:buSzPct val="62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                                </a:t>
            </a:r>
            <a:r>
              <a:rPr kumimoji="0" lang="zh-CN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我们是北京美好</a:t>
            </a:r>
            <a:endParaRPr kumimoji="0" lang="en-US" altLang="zh-CN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We are HOMEKA</a:t>
            </a:r>
          </a:p>
        </p:txBody>
      </p:sp>
    </p:spTree>
    <p:extLst>
      <p:ext uri="{BB962C8B-B14F-4D97-AF65-F5344CB8AC3E}">
        <p14:creationId xmlns:p14="http://schemas.microsoft.com/office/powerpoint/2010/main" val="114337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53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08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 userDrawn="1"/>
        </p:nvSpPr>
        <p:spPr>
          <a:xfrm>
            <a:off x="312658" y="405289"/>
            <a:ext cx="389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Sales</a:t>
            </a:r>
            <a:endParaRPr lang="en-US" altLang="en-US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782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87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2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50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12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3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5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6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2EE5A83-E966-4E2E-9298-A9A69A6D1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Picture 3" descr="globe2 copy">
            <a:extLst>
              <a:ext uri="{FF2B5EF4-FFF2-40B4-BE49-F238E27FC236}">
                <a16:creationId xmlns:a16="http://schemas.microsoft.com/office/drawing/2014/main" id="{9AE36C56-E547-4370-AE92-2A7836C6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1" y="1055357"/>
            <a:ext cx="497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7A97ABC6-0E8F-4D3A-9874-1A94DDEC8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2390775"/>
            <a:ext cx="4535487" cy="0"/>
          </a:xfrm>
          <a:prstGeom prst="line">
            <a:avLst/>
          </a:prstGeom>
          <a:noFill/>
          <a:ln w="12700">
            <a:solidFill>
              <a:srgbClr val="C17237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32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B66D01D-7F79-464F-94A9-2DB94DA924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12700" y="0"/>
            <a:ext cx="152400" cy="66421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9DCA62F-F2F3-4199-8FB9-0D94D4FA0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0" y="350838"/>
            <a:ext cx="4038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dirty="0">
                <a:solidFill>
                  <a:srgbClr val="DFB18F"/>
                </a:solidFill>
                <a:latin typeface="Arial Rounded MT Bold" pitchFamily="34" charset="0"/>
                <a:ea typeface="宋体" panose="02010600030101010101" pitchFamily="2" charset="-122"/>
              </a:rPr>
              <a:t>Meets Tomorrow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44F35D6-41A6-41F3-9ECC-D9047E006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8200" y="128588"/>
            <a:ext cx="3657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dirty="0">
                <a:solidFill>
                  <a:srgbClr val="A3612F"/>
                </a:solidFill>
                <a:latin typeface="Arial Rounded MT Bold" pitchFamily="34" charset="0"/>
                <a:ea typeface="宋体" panose="02010600030101010101" pitchFamily="2" charset="-122"/>
              </a:rPr>
              <a:t>Where Today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02CF17D0-01AB-469C-BD42-0C23A3336AC9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4463257" y="2228056"/>
            <a:ext cx="138112" cy="9096375"/>
            <a:chOff x="-12" y="0"/>
            <a:chExt cx="53" cy="4392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F8AE6781-C8E1-40DE-BFDD-4FCF686F5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" y="0"/>
              <a:ext cx="53" cy="439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AEB344C9-9B07-4EC3-9CDD-06F8A797E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" y="48"/>
              <a:ext cx="0" cy="4320"/>
            </a:xfrm>
            <a:prstGeom prst="line">
              <a:avLst/>
            </a:prstGeom>
            <a:noFill/>
            <a:ln w="12700">
              <a:solidFill>
                <a:srgbClr val="C17237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Line 12">
            <a:extLst>
              <a:ext uri="{FF2B5EF4-FFF2-40B4-BE49-F238E27FC236}">
                <a16:creationId xmlns:a16="http://schemas.microsoft.com/office/drawing/2014/main" id="{F1398097-CAB7-4CEC-A720-6976285F5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5" y="666750"/>
            <a:ext cx="0" cy="6103938"/>
          </a:xfrm>
          <a:prstGeom prst="line">
            <a:avLst/>
          </a:prstGeom>
          <a:noFill/>
          <a:ln w="12700">
            <a:solidFill>
              <a:srgbClr val="C17237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32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990B9C72-166D-4CA5-8671-CFC316126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663575"/>
            <a:ext cx="2717800" cy="0"/>
          </a:xfrm>
          <a:prstGeom prst="line">
            <a:avLst/>
          </a:prstGeom>
          <a:noFill/>
          <a:ln w="12700">
            <a:solidFill>
              <a:srgbClr val="C17237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32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D21F1D0-2595-455A-9543-B04B7A2A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5143500"/>
            <a:ext cx="336232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3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27">
            <a:extLst>
              <a:ext uri="{FF2B5EF4-FFF2-40B4-BE49-F238E27FC236}">
                <a16:creationId xmlns:a16="http://schemas.microsoft.com/office/drawing/2014/main" id="{706FC6B4-52B0-4977-B268-5B127E26AB87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852328" y="-852328"/>
            <a:ext cx="401940" cy="2106595"/>
          </a:xfrm>
          <a:prstGeom prst="roundRect">
            <a:avLst>
              <a:gd name="adj" fmla="val 16667"/>
            </a:avLst>
          </a:prstGeom>
          <a:solidFill>
            <a:srgbClr val="C90026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32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Rectangle 1028">
            <a:extLst>
              <a:ext uri="{FF2B5EF4-FFF2-40B4-BE49-F238E27FC236}">
                <a16:creationId xmlns:a16="http://schemas.microsoft.com/office/drawing/2014/main" id="{2D82A2DF-1489-4321-B1F1-5AA97554F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3175"/>
            <a:ext cx="223838" cy="6858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Rectangle 1034">
            <a:extLst>
              <a:ext uri="{FF2B5EF4-FFF2-40B4-BE49-F238E27FC236}">
                <a16:creationId xmlns:a16="http://schemas.microsoft.com/office/drawing/2014/main" id="{0051061A-4194-4F91-A8AD-2500E5E9E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175" y="6599238"/>
            <a:ext cx="2620963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800" b="1" dirty="0">
                <a:solidFill>
                  <a:srgbClr val="DBA6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©2020  all right  of  HOMEKA</a:t>
            </a:r>
          </a:p>
        </p:txBody>
      </p:sp>
      <p:sp>
        <p:nvSpPr>
          <p:cNvPr id="10" name="Line 1035">
            <a:extLst>
              <a:ext uri="{FF2B5EF4-FFF2-40B4-BE49-F238E27FC236}">
                <a16:creationId xmlns:a16="http://schemas.microsoft.com/office/drawing/2014/main" id="{AACA37CE-88E3-4F0A-BD3F-9D93B446C3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92075" y="6561138"/>
            <a:ext cx="9353550" cy="4762"/>
          </a:xfrm>
          <a:prstGeom prst="line">
            <a:avLst/>
          </a:prstGeom>
          <a:noFill/>
          <a:ln w="12700">
            <a:solidFill>
              <a:srgbClr val="C17237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32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Rectangle 1041">
            <a:extLst>
              <a:ext uri="{FF2B5EF4-FFF2-40B4-BE49-F238E27FC236}">
                <a16:creationId xmlns:a16="http://schemas.microsoft.com/office/drawing/2014/main" id="{EF0C5036-DB52-4BF2-95E7-0CABC9D4B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86" y="61130"/>
            <a:ext cx="1664388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488" tIns="44450" rIns="90488" bIns="4445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1200" b="1" dirty="0">
                <a:solidFill>
                  <a:srgbClr val="DBA67F"/>
                </a:solidFill>
                <a:latin typeface="Arial Rounded MT Bold" pitchFamily="34" charset="0"/>
                <a:ea typeface="宋体" panose="02010600030101010101" pitchFamily="2" charset="-122"/>
              </a:rPr>
              <a:t>We</a:t>
            </a:r>
            <a:r>
              <a:rPr kumimoji="1" lang="en-US" altLang="zh-CN" sz="1200" b="1" baseline="0" dirty="0">
                <a:solidFill>
                  <a:srgbClr val="DBA67F"/>
                </a:solidFill>
                <a:latin typeface="Arial Rounded MT Bold" pitchFamily="34" charset="0"/>
                <a:ea typeface="宋体" panose="02010600030101010101" pitchFamily="2" charset="-122"/>
              </a:rPr>
              <a:t> are </a:t>
            </a:r>
            <a:r>
              <a:rPr kumimoji="1" lang="en-US" altLang="zh-CN" sz="1200" b="1" dirty="0">
                <a:solidFill>
                  <a:srgbClr val="DBA67F"/>
                </a:solidFill>
                <a:latin typeface="Arial Rounded MT Bold" pitchFamily="34" charset="0"/>
                <a:ea typeface="宋体" panose="02010600030101010101" pitchFamily="2" charset="-122"/>
              </a:rPr>
              <a:t>HOMEKA</a:t>
            </a:r>
          </a:p>
        </p:txBody>
      </p:sp>
      <p:sp>
        <p:nvSpPr>
          <p:cNvPr id="14" name="Rectangle 1034">
            <a:extLst>
              <a:ext uri="{FF2B5EF4-FFF2-40B4-BE49-F238E27FC236}">
                <a16:creationId xmlns:a16="http://schemas.microsoft.com/office/drawing/2014/main" id="{17B9E30B-4413-436B-A9FD-9E280591A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6591300"/>
            <a:ext cx="32940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800" b="1" dirty="0">
                <a:solidFill>
                  <a:srgbClr val="DBA6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Tel: 136 0139 6874           HQ  Peking            Plant   </a:t>
            </a:r>
            <a:r>
              <a:rPr kumimoji="1" lang="en-US" altLang="zh-CN" sz="800" b="1" dirty="0" err="1">
                <a:solidFill>
                  <a:srgbClr val="DBA6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tsingxian</a:t>
            </a:r>
            <a:r>
              <a:rPr kumimoji="1" lang="en-US" altLang="zh-CN" sz="800" b="1" dirty="0">
                <a:solidFill>
                  <a:srgbClr val="DBA6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32945-7ACA-483E-A1B1-913871CA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2938"/>
            <a:ext cx="7589838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33">
            <a:extLst>
              <a:ext uri="{FF2B5EF4-FFF2-40B4-BE49-F238E27FC236}">
                <a16:creationId xmlns:a16="http://schemas.microsoft.com/office/drawing/2014/main" id="{93937815-ACCC-4BF3-96BB-7235DA976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65913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eaLnBrk="0" hangingPunct="0"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srgbClr val="DBA6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Page </a:t>
            </a:r>
            <a:fld id="{62FEE465-8E43-4A53-9DF8-B24AFFCACD77}" type="slidenum">
              <a:rPr kumimoji="1" lang="en-US" altLang="zh-CN" sz="800" b="0" i="0" u="none" strike="noStrike" kern="0" cap="none" spc="0" normalizeH="0" baseline="0" noProof="0" smtClean="0">
                <a:ln>
                  <a:noFill/>
                </a:ln>
                <a:solidFill>
                  <a:srgbClr val="DBA6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800" b="0" i="0" u="none" strike="noStrike" kern="0" cap="none" spc="0" normalizeH="0" baseline="0" noProof="0" dirty="0">
              <a:ln>
                <a:noFill/>
              </a:ln>
              <a:solidFill>
                <a:srgbClr val="DBA6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843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4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9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0.png"/><Relationship Id="rId5" Type="http://schemas.openxmlformats.org/officeDocument/2006/relationships/hyperlink" Target="http://www.google.com/url?sa=i&amp;rct=j&amp;q=&amp;esrc=s&amp;source=images&amp;cd=&amp;cad=rja&amp;uact=8&amp;ved=0ahUKEwipovqkloTLAhWGfxoKHeb-C2oQjRwIBw&amp;url=http://www.dodge.com/en/charger/model_details/&amp;bvm=bv.114733917,d.d2s&amp;psig=AFQjCNEv2otdjRBLowdypXigmof3dt-jYw&amp;ust=1455983148091760" TargetMode="External"/><Relationship Id="rId4" Type="http://schemas.openxmlformats.org/officeDocument/2006/relationships/image" Target="file://localhost/Current%20JOBS/5683-Monroe%20Intelligent%20Suspension%20slide/Intelligent%20suspension%20images/2014-land-rover-range-rover-autobiography-black-front-three-quarter-RGB-smaller.pn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5" Type="http://schemas.openxmlformats.org/officeDocument/2006/relationships/image" Target="../media/image157.png"/><Relationship Id="rId4" Type="http://schemas.microsoft.com/office/2007/relationships/hdphoto" Target="../media/hdphoto9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34.png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e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83.jpeg"/><Relationship Id="rId3" Type="http://schemas.openxmlformats.org/officeDocument/2006/relationships/image" Target="../media/image175.png"/><Relationship Id="rId7" Type="http://schemas.openxmlformats.org/officeDocument/2006/relationships/image" Target="../media/image165.jpeg"/><Relationship Id="rId12" Type="http://schemas.openxmlformats.org/officeDocument/2006/relationships/image" Target="../media/image1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11" Type="http://schemas.openxmlformats.org/officeDocument/2006/relationships/image" Target="../media/image181.jpeg"/><Relationship Id="rId5" Type="http://schemas.openxmlformats.org/officeDocument/2006/relationships/image" Target="../media/image177.png"/><Relationship Id="rId15" Type="http://schemas.openxmlformats.org/officeDocument/2006/relationships/image" Target="../media/image185.png"/><Relationship Id="rId10" Type="http://schemas.openxmlformats.org/officeDocument/2006/relationships/image" Target="../media/image180.jpeg"/><Relationship Id="rId4" Type="http://schemas.openxmlformats.org/officeDocument/2006/relationships/image" Target="../media/image176.jpe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11" Type="http://schemas.openxmlformats.org/officeDocument/2006/relationships/image" Target="../media/image194.pn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21" Type="http://schemas.openxmlformats.org/officeDocument/2006/relationships/image" Target="../media/image46.cn&amp;app=2002&amp;size=f9999,10000&amp;q=a80&amp;n=0&amp;g=0n&amp;fmt=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05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png"/><Relationship Id="rId14" Type="http://schemas.openxmlformats.org/officeDocument/2006/relationships/image" Target="../media/image2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59.jpeg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openxmlformats.org/officeDocument/2006/relationships/image" Target="../media/image26.png"/><Relationship Id="rId9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1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519A3A-2EFB-4E27-9C68-AB08BD212D1A}"/>
              </a:ext>
            </a:extLst>
          </p:cNvPr>
          <p:cNvSpPr txBox="1"/>
          <p:nvPr/>
        </p:nvSpPr>
        <p:spPr>
          <a:xfrm>
            <a:off x="296046" y="4768054"/>
            <a:ext cx="2895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物流便捷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成本优势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Logistics</a:t>
            </a: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Convenient </a:t>
            </a: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low cost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DBD8B46-1F3F-4807-BE24-4276CB978CDB}"/>
              </a:ext>
            </a:extLst>
          </p:cNvPr>
          <p:cNvSpPr/>
          <p:nvPr/>
        </p:nvSpPr>
        <p:spPr>
          <a:xfrm>
            <a:off x="3940906" y="3574101"/>
            <a:ext cx="2617380" cy="767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青县工厂</a:t>
            </a:r>
            <a:r>
              <a:rPr lang="en-US" altLang="zh-CN" dirty="0" err="1"/>
              <a:t>TsingXian</a:t>
            </a:r>
            <a:r>
              <a:rPr lang="en-US" altLang="zh-CN" dirty="0"/>
              <a:t> Plant</a:t>
            </a:r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267634" y="1581740"/>
            <a:ext cx="4093901" cy="1880846"/>
            <a:chOff x="230312" y="1805674"/>
            <a:chExt cx="4093901" cy="188084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3A82640-6F64-4C02-AD5D-B9D808EE12CE}"/>
                </a:ext>
              </a:extLst>
            </p:cNvPr>
            <p:cNvSpPr txBox="1"/>
            <p:nvPr/>
          </p:nvSpPr>
          <p:spPr>
            <a:xfrm>
              <a:off x="230312" y="3031355"/>
              <a:ext cx="1402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北京机场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Beijing Airport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B5829B9-6456-4287-B860-837298F3AABB}"/>
                </a:ext>
              </a:extLst>
            </p:cNvPr>
            <p:cNvSpPr txBox="1"/>
            <p:nvPr/>
          </p:nvSpPr>
          <p:spPr>
            <a:xfrm>
              <a:off x="1040718" y="1805674"/>
              <a:ext cx="2419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天津机场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Tianjin Airport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30E9FE1-4353-4EE8-8984-B54F14B5B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382" y="2585028"/>
              <a:ext cx="1232530" cy="104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A8454665-ADB2-47D7-8746-907B576EF307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3069771" y="2995127"/>
              <a:ext cx="1254442" cy="691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927187CF-5300-4F95-8C0A-4138439A41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55140" y="3169855"/>
              <a:ext cx="5951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A1D1332F-2DA8-49D6-B304-6CAF7146729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315871" y="2284122"/>
              <a:ext cx="652903" cy="61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3795969" y="913726"/>
            <a:ext cx="3259121" cy="2473763"/>
            <a:chOff x="3805300" y="1100338"/>
            <a:chExt cx="3259121" cy="247376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ADD3E79-42B2-476A-8228-B94D8B2E269E}"/>
                </a:ext>
              </a:extLst>
            </p:cNvPr>
            <p:cNvSpPr txBox="1"/>
            <p:nvPr/>
          </p:nvSpPr>
          <p:spPr>
            <a:xfrm>
              <a:off x="3805300" y="1100338"/>
              <a:ext cx="14629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天津港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Tianjin Seaport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722BFC4-6FFE-4862-A91C-76BDFFEBD369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5249596" y="3095705"/>
              <a:ext cx="0" cy="478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93D380B-4921-4584-B0DF-34BE29AE86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417" r="90000">
                          <a14:foregroundMark x1="6000" y1="60625" x2="6000" y2="60625"/>
                          <a14:foregroundMark x1="2417" y1="57375" x2="2417" y2="57375"/>
                          <a14:backgroundMark x1="58583" y1="28875" x2="58583" y2="28875"/>
                          <a14:backgroundMark x1="49917" y1="31125" x2="49917" y2="31125"/>
                          <a14:backgroundMark x1="44250" y1="32375" x2="44250" y2="32375"/>
                          <a14:backgroundMark x1="34667" y1="26125" x2="34667" y2="26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3" b="20755"/>
            <a:stretch/>
          </p:blipFill>
          <p:spPr bwMode="auto">
            <a:xfrm>
              <a:off x="4673191" y="2385022"/>
              <a:ext cx="1232530" cy="72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FB2BC391-7C78-4740-A581-699B7E87B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3470" y="1596995"/>
              <a:ext cx="499830" cy="8340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26C194E5-17FE-4890-8E3F-8222B6C6F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5612" y="1596995"/>
              <a:ext cx="594141" cy="8340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8BE2E2E-0D3B-4EA6-BD84-D0F52A68EF4D}"/>
                </a:ext>
              </a:extLst>
            </p:cNvPr>
            <p:cNvSpPr txBox="1"/>
            <p:nvPr/>
          </p:nvSpPr>
          <p:spPr>
            <a:xfrm>
              <a:off x="5382699" y="1135536"/>
              <a:ext cx="1681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黄骅港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Huanghua Seaport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165649" y="1632397"/>
            <a:ext cx="2495195" cy="1914018"/>
            <a:chOff x="6174980" y="1819009"/>
            <a:chExt cx="2495195" cy="1914018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A8A49B0-87B6-41DB-B5CD-F3D5D0974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3633" y1="78125" x2="23633" y2="78125"/>
                          <a14:foregroundMark x1="50977" y1="10547" x2="50977" y2="10547"/>
                          <a14:foregroundMark x1="61719" y1="13021" x2="61719" y2="13021"/>
                          <a14:foregroundMark x1="33496" y1="14714" x2="33496" y2="14714"/>
                          <a14:foregroundMark x1="30566" y1="14974" x2="30566" y2="14974"/>
                          <a14:foregroundMark x1="27051" y1="16146" x2="27051" y2="16146"/>
                          <a14:foregroundMark x1="24609" y1="16406" x2="24609" y2="16406"/>
                          <a14:foregroundMark x1="35840" y1="12891" x2="35840" y2="12891"/>
                          <a14:foregroundMark x1="33691" y1="13021" x2="33691" y2="13021"/>
                          <a14:foregroundMark x1="31152" y1="13021" x2="31152" y2="13021"/>
                          <a14:foregroundMark x1="23730" y1="14453" x2="23730" y2="14453"/>
                          <a14:foregroundMark x1="26953" y1="15104" x2="26953" y2="15104"/>
                          <a14:foregroundMark x1="81836" y1="30599" x2="81836" y2="30599"/>
                          <a14:foregroundMark x1="88672" y1="35026" x2="88672" y2="35026"/>
                          <a14:foregroundMark x1="54590" y1="10026" x2="54590" y2="10026"/>
                          <a14:backgroundMark x1="87402" y1="23828" x2="87402" y2="23828"/>
                          <a14:backgroundMark x1="84082" y1="24349" x2="84082" y2="24349"/>
                          <a14:backgroundMark x1="77539" y1="23568" x2="77539" y2="23568"/>
                          <a14:backgroundMark x1="87207" y1="31901" x2="87207" y2="31901"/>
                          <a14:backgroundMark x1="85352" y1="31641" x2="85352" y2="31641"/>
                          <a14:backgroundMark x1="83203" y1="29948" x2="83203" y2="299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867" y="2986096"/>
              <a:ext cx="1243049" cy="74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F6FA4B87-1383-41F3-BAC3-D079DA595C39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rot="10800000" flipV="1">
              <a:off x="6174980" y="3368350"/>
              <a:ext cx="785657" cy="318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6434B44F-6BAB-45C1-8BA8-5CC44C039A8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357188" y="2477279"/>
              <a:ext cx="653142" cy="2332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63BF79A-E40B-4F59-92F3-7FE4B5FDB881}"/>
                </a:ext>
              </a:extLst>
            </p:cNvPr>
            <p:cNvSpPr txBox="1"/>
            <p:nvPr/>
          </p:nvSpPr>
          <p:spPr>
            <a:xfrm>
              <a:off x="7064421" y="1819009"/>
              <a:ext cx="1605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高速公路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National Highway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967873" y="4416390"/>
            <a:ext cx="2542773" cy="1850940"/>
            <a:chOff x="3977204" y="4603002"/>
            <a:chExt cx="2542773" cy="1850940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66C98DA7-D36F-4468-9475-4434C0E19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8258" y="4603002"/>
              <a:ext cx="0" cy="5620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E4D6E1AD-A6A4-441D-814F-59A3A5E54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00" b="90000" l="10000" r="90000">
                          <a14:foregroundMark x1="56333" y1="6000" x2="56333" y2="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699" y="4995837"/>
              <a:ext cx="1137278" cy="99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ED749B90-4485-4B86-8035-03324F8C0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750" b="90000" l="10000" r="90000">
                          <a14:foregroundMark x1="47200" y1="8750" x2="47200" y2="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204" y="4914592"/>
              <a:ext cx="1103773" cy="107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0B10447-D286-45DA-B778-0493FA1834A1}"/>
                </a:ext>
              </a:extLst>
            </p:cNvPr>
            <p:cNvSpPr txBox="1"/>
            <p:nvPr/>
          </p:nvSpPr>
          <p:spPr>
            <a:xfrm>
              <a:off x="4493689" y="5992277"/>
              <a:ext cx="1778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</a:t>
              </a: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天津人力资源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Beijing and Tianjin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5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E1E721B6-CD57-48C7-89CB-644DEB6C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67" y="2866551"/>
            <a:ext cx="2436336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>
              <a:defRPr/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我们的开发与研究</a:t>
            </a:r>
            <a:endParaRPr lang="en-US" altLang="zh-CN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defRPr/>
            </a:pPr>
            <a:r>
              <a:rPr lang="en-US" altLang="zh-CN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 &amp; D</a:t>
            </a:r>
            <a:endParaRPr lang="zh-CN" altLang="en-US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24">
            <a:extLst>
              <a:ext uri="{FF2B5EF4-FFF2-40B4-BE49-F238E27FC236}">
                <a16:creationId xmlns:a16="http://schemas.microsoft.com/office/drawing/2014/main" id="{F788C034-0FB5-47A8-B2A4-7E910FAF96CD}"/>
              </a:ext>
            </a:extLst>
          </p:cNvPr>
          <p:cNvGrpSpPr/>
          <p:nvPr/>
        </p:nvGrpSpPr>
        <p:grpSpPr>
          <a:xfrm>
            <a:off x="376396" y="638417"/>
            <a:ext cx="2365293" cy="2015234"/>
            <a:chOff x="1981994" y="998410"/>
            <a:chExt cx="1890560" cy="1650335"/>
          </a:xfrm>
        </p:grpSpPr>
        <p:grpSp>
          <p:nvGrpSpPr>
            <p:cNvPr id="3" name="组合 25">
              <a:extLst>
                <a:ext uri="{FF2B5EF4-FFF2-40B4-BE49-F238E27FC236}">
                  <a16:creationId xmlns:a16="http://schemas.microsoft.com/office/drawing/2014/main" id="{56A1B7BD-560E-4E95-B6D1-143833F460BB}"/>
                </a:ext>
              </a:extLst>
            </p:cNvPr>
            <p:cNvGrpSpPr/>
            <p:nvPr/>
          </p:nvGrpSpPr>
          <p:grpSpPr>
            <a:xfrm>
              <a:off x="3404281" y="2169149"/>
              <a:ext cx="468273" cy="479596"/>
              <a:chOff x="3140118" y="2482370"/>
              <a:chExt cx="468273" cy="479596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BAD6C261-136A-410E-B158-7E7EDC6DC66C}"/>
                  </a:ext>
                </a:extLst>
              </p:cNvPr>
              <p:cNvSpPr/>
              <p:nvPr/>
            </p:nvSpPr>
            <p:spPr>
              <a:xfrm>
                <a:off x="3140118" y="2482370"/>
                <a:ext cx="468273" cy="479596"/>
              </a:xfrm>
              <a:prstGeom prst="ellipse">
                <a:avLst/>
              </a:prstGeom>
              <a:gradFill>
                <a:gsLst>
                  <a:gs pos="100000">
                    <a:sysClr val="window" lastClr="FFFFFF">
                      <a:lumMod val="9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2700000" scaled="1"/>
              </a:gradFill>
              <a:ln w="1587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outerShdw blurRad="254000" dist="762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04FA8A9-51D1-4BBA-A0C7-1327E56FF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0205" y="2603235"/>
                <a:ext cx="268096" cy="254817"/>
              </a:xfrm>
              <a:custGeom>
                <a:avLst/>
                <a:gdLst>
                  <a:gd name="T0" fmla="*/ 24 w 60"/>
                  <a:gd name="T1" fmla="*/ 7 h 62"/>
                  <a:gd name="T2" fmla="*/ 38 w 60"/>
                  <a:gd name="T3" fmla="*/ 7 h 62"/>
                  <a:gd name="T4" fmla="*/ 47 w 60"/>
                  <a:gd name="T5" fmla="*/ 7 h 62"/>
                  <a:gd name="T6" fmla="*/ 47 w 60"/>
                  <a:gd name="T7" fmla="*/ 18 h 62"/>
                  <a:gd name="T8" fmla="*/ 47 w 60"/>
                  <a:gd name="T9" fmla="*/ 7 h 62"/>
                  <a:gd name="T10" fmla="*/ 20 w 60"/>
                  <a:gd name="T11" fmla="*/ 37 h 62"/>
                  <a:gd name="T12" fmla="*/ 21 w 60"/>
                  <a:gd name="T13" fmla="*/ 58 h 62"/>
                  <a:gd name="T14" fmla="*/ 15 w 60"/>
                  <a:gd name="T15" fmla="*/ 40 h 62"/>
                  <a:gd name="T16" fmla="*/ 12 w 60"/>
                  <a:gd name="T17" fmla="*/ 58 h 62"/>
                  <a:gd name="T18" fmla="*/ 7 w 60"/>
                  <a:gd name="T19" fmla="*/ 37 h 62"/>
                  <a:gd name="T20" fmla="*/ 2 w 60"/>
                  <a:gd name="T21" fmla="*/ 36 h 62"/>
                  <a:gd name="T22" fmla="*/ 7 w 60"/>
                  <a:gd name="T23" fmla="*/ 19 h 62"/>
                  <a:gd name="T24" fmla="*/ 14 w 60"/>
                  <a:gd name="T25" fmla="*/ 24 h 62"/>
                  <a:gd name="T26" fmla="*/ 21 w 60"/>
                  <a:gd name="T27" fmla="*/ 19 h 62"/>
                  <a:gd name="T28" fmla="*/ 29 w 60"/>
                  <a:gd name="T29" fmla="*/ 16 h 62"/>
                  <a:gd name="T30" fmla="*/ 30 w 60"/>
                  <a:gd name="T31" fmla="*/ 19 h 62"/>
                  <a:gd name="T32" fmla="*/ 30 w 60"/>
                  <a:gd name="T33" fmla="*/ 32 h 62"/>
                  <a:gd name="T34" fmla="*/ 31 w 60"/>
                  <a:gd name="T35" fmla="*/ 32 h 62"/>
                  <a:gd name="T36" fmla="*/ 31 w 60"/>
                  <a:gd name="T37" fmla="*/ 32 h 62"/>
                  <a:gd name="T38" fmla="*/ 32 w 60"/>
                  <a:gd name="T39" fmla="*/ 19 h 62"/>
                  <a:gd name="T40" fmla="*/ 32 w 60"/>
                  <a:gd name="T41" fmla="*/ 16 h 62"/>
                  <a:gd name="T42" fmla="*/ 40 w 60"/>
                  <a:gd name="T43" fmla="*/ 19 h 62"/>
                  <a:gd name="T44" fmla="*/ 47 w 60"/>
                  <a:gd name="T45" fmla="*/ 24 h 62"/>
                  <a:gd name="T46" fmla="*/ 54 w 60"/>
                  <a:gd name="T47" fmla="*/ 19 h 62"/>
                  <a:gd name="T48" fmla="*/ 58 w 60"/>
                  <a:gd name="T49" fmla="*/ 35 h 62"/>
                  <a:gd name="T50" fmla="*/ 53 w 60"/>
                  <a:gd name="T51" fmla="*/ 37 h 62"/>
                  <a:gd name="T52" fmla="*/ 54 w 60"/>
                  <a:gd name="T53" fmla="*/ 58 h 62"/>
                  <a:gd name="T54" fmla="*/ 48 w 60"/>
                  <a:gd name="T55" fmla="*/ 40 h 62"/>
                  <a:gd name="T56" fmla="*/ 45 w 60"/>
                  <a:gd name="T57" fmla="*/ 58 h 62"/>
                  <a:gd name="T58" fmla="*/ 40 w 60"/>
                  <a:gd name="T59" fmla="*/ 37 h 62"/>
                  <a:gd name="T60" fmla="*/ 38 w 60"/>
                  <a:gd name="T61" fmla="*/ 38 h 62"/>
                  <a:gd name="T62" fmla="*/ 33 w 60"/>
                  <a:gd name="T63" fmla="*/ 62 h 62"/>
                  <a:gd name="T64" fmla="*/ 29 w 60"/>
                  <a:gd name="T65" fmla="*/ 41 h 62"/>
                  <a:gd name="T66" fmla="*/ 22 w 60"/>
                  <a:gd name="T67" fmla="*/ 62 h 62"/>
                  <a:gd name="T68" fmla="*/ 20 w 60"/>
                  <a:gd name="T69" fmla="*/ 36 h 62"/>
                  <a:gd name="T70" fmla="*/ 9 w 60"/>
                  <a:gd name="T71" fmla="*/ 13 h 62"/>
                  <a:gd name="T72" fmla="*/ 20 w 60"/>
                  <a:gd name="T73" fmla="*/ 1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" h="62">
                    <a:moveTo>
                      <a:pt x="31" y="0"/>
                    </a:moveTo>
                    <a:cubicBezTo>
                      <a:pt x="27" y="0"/>
                      <a:pt x="24" y="4"/>
                      <a:pt x="24" y="7"/>
                    </a:cubicBezTo>
                    <a:cubicBezTo>
                      <a:pt x="24" y="11"/>
                      <a:pt x="27" y="14"/>
                      <a:pt x="31" y="14"/>
                    </a:cubicBezTo>
                    <a:cubicBezTo>
                      <a:pt x="35" y="14"/>
                      <a:pt x="38" y="11"/>
                      <a:pt x="38" y="7"/>
                    </a:cubicBezTo>
                    <a:cubicBezTo>
                      <a:pt x="38" y="4"/>
                      <a:pt x="35" y="0"/>
                      <a:pt x="31" y="0"/>
                    </a:cubicBezTo>
                    <a:close/>
                    <a:moveTo>
                      <a:pt x="47" y="7"/>
                    </a:moveTo>
                    <a:cubicBezTo>
                      <a:pt x="44" y="7"/>
                      <a:pt x="41" y="10"/>
                      <a:pt x="41" y="13"/>
                    </a:cubicBezTo>
                    <a:cubicBezTo>
                      <a:pt x="41" y="16"/>
                      <a:pt x="44" y="18"/>
                      <a:pt x="47" y="18"/>
                    </a:cubicBezTo>
                    <a:cubicBezTo>
                      <a:pt x="50" y="18"/>
                      <a:pt x="53" y="16"/>
                      <a:pt x="53" y="13"/>
                    </a:cubicBezTo>
                    <a:cubicBezTo>
                      <a:pt x="53" y="10"/>
                      <a:pt x="50" y="7"/>
                      <a:pt x="47" y="7"/>
                    </a:cubicBezTo>
                    <a:close/>
                    <a:moveTo>
                      <a:pt x="20" y="36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0" y="36"/>
                      <a:pt x="20" y="36"/>
                      <a:pt x="20" y="36"/>
                    </a:cubicBezTo>
                    <a:close/>
                    <a:moveTo>
                      <a:pt x="14" y="7"/>
                    </a:moveTo>
                    <a:cubicBezTo>
                      <a:pt x="11" y="7"/>
                      <a:pt x="9" y="10"/>
                      <a:pt x="9" y="13"/>
                    </a:cubicBezTo>
                    <a:cubicBezTo>
                      <a:pt x="9" y="16"/>
                      <a:pt x="11" y="18"/>
                      <a:pt x="14" y="18"/>
                    </a:cubicBezTo>
                    <a:cubicBezTo>
                      <a:pt x="17" y="18"/>
                      <a:pt x="20" y="16"/>
                      <a:pt x="20" y="13"/>
                    </a:cubicBezTo>
                    <a:cubicBezTo>
                      <a:pt x="20" y="10"/>
                      <a:pt x="17" y="7"/>
                      <a:pt x="14" y="7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正纤黑简体" panose="02000000000000000000" pitchFamily="2" charset="-122"/>
                  <a:ea typeface="黑体" panose="02010600030101010101" pitchFamily="49" charset="-122"/>
                </a:endParaRPr>
              </a:p>
            </p:txBody>
          </p:sp>
        </p:grpSp>
        <p:grpSp>
          <p:nvGrpSpPr>
            <p:cNvPr id="4" name="组合 78">
              <a:extLst>
                <a:ext uri="{FF2B5EF4-FFF2-40B4-BE49-F238E27FC236}">
                  <a16:creationId xmlns:a16="http://schemas.microsoft.com/office/drawing/2014/main" id="{123FF3A4-B641-4903-BA7D-432C08334D0F}"/>
                </a:ext>
              </a:extLst>
            </p:cNvPr>
            <p:cNvGrpSpPr/>
            <p:nvPr/>
          </p:nvGrpSpPr>
          <p:grpSpPr>
            <a:xfrm>
              <a:off x="1981994" y="998410"/>
              <a:ext cx="1656422" cy="1650332"/>
              <a:chOff x="3881858" y="5509626"/>
              <a:chExt cx="1016511" cy="1016511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7AAE0A9-8F68-49CE-979B-B4EF3F0255D1}"/>
                  </a:ext>
                </a:extLst>
              </p:cNvPr>
              <p:cNvSpPr/>
              <p:nvPr/>
            </p:nvSpPr>
            <p:spPr>
              <a:xfrm>
                <a:off x="3881858" y="5509626"/>
                <a:ext cx="1016511" cy="1016511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80000"/>
                    </a:sysClr>
                  </a:gs>
                  <a:gs pos="100000">
                    <a:sysClr val="window" lastClr="FFFFFF">
                      <a:lumMod val="97000"/>
                    </a:sysClr>
                  </a:gs>
                </a:gsLst>
                <a:lin ang="2700000" scaled="1"/>
              </a:gradFill>
              <a:ln w="2222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outerShdw blurRad="203200" dist="1016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" name="文本框 22">
                <a:extLst>
                  <a:ext uri="{FF2B5EF4-FFF2-40B4-BE49-F238E27FC236}">
                    <a16:creationId xmlns:a16="http://schemas.microsoft.com/office/drawing/2014/main" id="{9CC09F10-2B55-4B9D-A106-5464C974CDAB}"/>
                  </a:ext>
                </a:extLst>
              </p:cNvPr>
              <p:cNvSpPr txBox="1"/>
              <p:nvPr/>
            </p:nvSpPr>
            <p:spPr>
              <a:xfrm>
                <a:off x="4073034" y="5738438"/>
                <a:ext cx="634158" cy="55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</a:rPr>
                  <a:t>02</a:t>
                </a:r>
                <a:endParaRPr kumimoji="0" lang="zh-CN" altLang="en-US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</a:endParaRPr>
              </a:p>
            </p:txBody>
          </p:sp>
        </p:grpSp>
      </p:grp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238139A-1F6D-4620-808E-30A53B11508A}"/>
              </a:ext>
            </a:extLst>
          </p:cNvPr>
          <p:cNvCxnSpPr>
            <a:cxnSpLocks/>
          </p:cNvCxnSpPr>
          <p:nvPr/>
        </p:nvCxnSpPr>
        <p:spPr>
          <a:xfrm rot="5400000">
            <a:off x="1637177" y="3326893"/>
            <a:ext cx="4767170" cy="4035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36" name="TextBox 186">
            <a:extLst>
              <a:ext uri="{FF2B5EF4-FFF2-40B4-BE49-F238E27FC236}">
                <a16:creationId xmlns:a16="http://schemas.microsoft.com/office/drawing/2014/main" id="{88122C82-0502-48E0-BAE6-86F040EAA0CE}"/>
              </a:ext>
            </a:extLst>
          </p:cNvPr>
          <p:cNvSpPr txBox="1"/>
          <p:nvPr/>
        </p:nvSpPr>
        <p:spPr>
          <a:xfrm>
            <a:off x="4279226" y="810621"/>
            <a:ext cx="403089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自主知识产权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Independent intellectual property rights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374B6B0-8253-432B-A2CC-A9CF38DCBABF}"/>
              </a:ext>
            </a:extLst>
          </p:cNvPr>
          <p:cNvSpPr/>
          <p:nvPr/>
        </p:nvSpPr>
        <p:spPr>
          <a:xfrm>
            <a:off x="3958916" y="919905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8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279226" y="1374131"/>
            <a:ext cx="3203200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独立优秀的研发团队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Own and Efficient R&amp;D teams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8178666-E814-4209-95FA-797DB6B2603F}"/>
              </a:ext>
            </a:extLst>
          </p:cNvPr>
          <p:cNvSpPr/>
          <p:nvPr/>
        </p:nvSpPr>
        <p:spPr>
          <a:xfrm>
            <a:off x="3958916" y="1449711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0" name="TextBox 186">
            <a:extLst>
              <a:ext uri="{FF2B5EF4-FFF2-40B4-BE49-F238E27FC236}">
                <a16:creationId xmlns:a16="http://schemas.microsoft.com/office/drawing/2014/main" id="{3E2A3472-E6A8-4BF4-8405-F058D381E5AD}"/>
              </a:ext>
            </a:extLst>
          </p:cNvPr>
          <p:cNvSpPr txBox="1"/>
          <p:nvPr/>
        </p:nvSpPr>
        <p:spPr>
          <a:xfrm>
            <a:off x="4279226" y="2475572"/>
            <a:ext cx="439394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有经验的工程师和专家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Well experienced engineers and experts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AB53D6F-54B7-463D-9C93-A9ED5CC417D7}"/>
              </a:ext>
            </a:extLst>
          </p:cNvPr>
          <p:cNvSpPr/>
          <p:nvPr/>
        </p:nvSpPr>
        <p:spPr>
          <a:xfrm>
            <a:off x="3958916" y="1979517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2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310491" y="1912196"/>
            <a:ext cx="403089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大型实验基地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enough R&amp;D building </a:t>
            </a:r>
          </a:p>
        </p:txBody>
      </p:sp>
      <p:sp>
        <p:nvSpPr>
          <p:cNvPr id="43" name="TextBox 186">
            <a:extLst>
              <a:ext uri="{FF2B5EF4-FFF2-40B4-BE49-F238E27FC236}">
                <a16:creationId xmlns:a16="http://schemas.microsoft.com/office/drawing/2014/main" id="{3E2A3472-E6A8-4BF4-8405-F058D381E5AD}"/>
              </a:ext>
            </a:extLst>
          </p:cNvPr>
          <p:cNvSpPr txBox="1"/>
          <p:nvPr/>
        </p:nvSpPr>
        <p:spPr>
          <a:xfrm>
            <a:off x="4301160" y="3004544"/>
            <a:ext cx="4457957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先进的实验设备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Advance R&amp;D tools and machines</a:t>
            </a:r>
          </a:p>
        </p:txBody>
      </p:sp>
      <p:sp>
        <p:nvSpPr>
          <p:cNvPr id="44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279226" y="4033936"/>
            <a:ext cx="467593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拥有各类实验设备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variety of experimental equipment</a:t>
            </a:r>
          </a:p>
        </p:txBody>
      </p:sp>
      <p:sp>
        <p:nvSpPr>
          <p:cNvPr id="45" name="TextBox 186">
            <a:extLst>
              <a:ext uri="{FF2B5EF4-FFF2-40B4-BE49-F238E27FC236}">
                <a16:creationId xmlns:a16="http://schemas.microsoft.com/office/drawing/2014/main" id="{3E2A3472-E6A8-4BF4-8405-F058D381E5AD}"/>
              </a:ext>
            </a:extLst>
          </p:cNvPr>
          <p:cNvSpPr txBox="1"/>
          <p:nvPr/>
        </p:nvSpPr>
        <p:spPr>
          <a:xfrm>
            <a:off x="4291752" y="3514317"/>
            <a:ext cx="461340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PPAP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管理体系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PPAP application in R&amp;D</a:t>
            </a:r>
          </a:p>
        </p:txBody>
      </p:sp>
      <p:sp>
        <p:nvSpPr>
          <p:cNvPr id="46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310491" y="4544238"/>
            <a:ext cx="467593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零件技术成熟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Own basic parts and not be locked throat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98178666-E814-4209-95FA-797DB6B2603F}"/>
              </a:ext>
            </a:extLst>
          </p:cNvPr>
          <p:cNvSpPr/>
          <p:nvPr/>
        </p:nvSpPr>
        <p:spPr>
          <a:xfrm>
            <a:off x="3958916" y="3568935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AB53D6F-54B7-463D-9C93-A9ED5CC417D7}"/>
              </a:ext>
            </a:extLst>
          </p:cNvPr>
          <p:cNvSpPr/>
          <p:nvPr/>
        </p:nvSpPr>
        <p:spPr>
          <a:xfrm>
            <a:off x="3958916" y="4098741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3958916" y="4628547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3958916" y="2509323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D374B6B0-8253-432B-A2CC-A9CF38DCBABF}"/>
              </a:ext>
            </a:extLst>
          </p:cNvPr>
          <p:cNvSpPr/>
          <p:nvPr/>
        </p:nvSpPr>
        <p:spPr>
          <a:xfrm>
            <a:off x="3958916" y="3039129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2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310491" y="5052309"/>
            <a:ext cx="467593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低成本优势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cost</a:t>
            </a: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3958916" y="5158353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9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279226" y="5608807"/>
            <a:ext cx="467593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一系列独一无二产品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Ender serial products</a:t>
            </a: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3958916" y="5688156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67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A9FC61CC-4461-4628-9741-9A231D663564}"/>
              </a:ext>
            </a:extLst>
          </p:cNvPr>
          <p:cNvSpPr/>
          <p:nvPr/>
        </p:nvSpPr>
        <p:spPr>
          <a:xfrm>
            <a:off x="4039441" y="834775"/>
            <a:ext cx="50946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源于给系统客户的做零件和系统的设计研发团队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Mechanical development team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Come from the mature team for system supplier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598D462-3108-4AEC-A8EF-C72D863F042B}"/>
              </a:ext>
            </a:extLst>
          </p:cNvPr>
          <p:cNvSpPr/>
          <p:nvPr/>
        </p:nvSpPr>
        <p:spPr>
          <a:xfrm>
            <a:off x="342085" y="2815718"/>
            <a:ext cx="507474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源于我公司自己的激光雷达和毫米波雷达系统的研发团队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Electronic development team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Come from the own laser and mm radar team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4B45B79-707A-4004-9C05-745D03B80F55}"/>
              </a:ext>
            </a:extLst>
          </p:cNvPr>
          <p:cNvSpPr/>
          <p:nvPr/>
        </p:nvSpPr>
        <p:spPr>
          <a:xfrm>
            <a:off x="6017328" y="5247912"/>
            <a:ext cx="3126672" cy="5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微软雅黑" panose="020B0503020204020204" pitchFamily="34" charset="-122"/>
              </a:rPr>
              <a:t>无钥匙系统</a:t>
            </a:r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微软雅黑" panose="020B0503020204020204" pitchFamily="34" charset="-122"/>
              </a:rPr>
              <a:t>自动制动系统</a:t>
            </a:r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微软雅黑" panose="020B0503020204020204" pitchFamily="34" charset="-122"/>
              </a:rPr>
              <a:t>自适应巡航系统</a:t>
            </a:r>
            <a:endParaRPr lang="en-US" altLang="zh-CN" sz="10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微软雅黑" panose="020B0503020204020204" pitchFamily="34" charset="-122"/>
              </a:rPr>
              <a:t>Keyless/AEB/ACC for vehicle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339FD4-1D6D-4402-917D-B94B577D5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52" y="3011554"/>
            <a:ext cx="2706490" cy="22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51E8ACA-6CF7-429D-86FF-67EE640A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30" y="4890049"/>
            <a:ext cx="1470455" cy="106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491B805-B48C-446C-AAA2-EEF72A1F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7161" y="4919866"/>
            <a:ext cx="1434173" cy="99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31834ED-92B5-4ABC-9693-3D274BE65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69" y="4855117"/>
            <a:ext cx="1779105" cy="1206420"/>
          </a:xfrm>
          <a:prstGeom prst="rect">
            <a:avLst/>
          </a:prstGeom>
        </p:spPr>
      </p:pic>
      <p:grpSp>
        <p:nvGrpSpPr>
          <p:cNvPr id="2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622805" y="826698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634808" y="1317622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</p:spTree>
    <p:extLst>
      <p:ext uri="{BB962C8B-B14F-4D97-AF65-F5344CB8AC3E}">
        <p14:creationId xmlns:p14="http://schemas.microsoft.com/office/powerpoint/2010/main" val="15676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622805" y="826698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634808" y="1317622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61137" y="431127"/>
            <a:ext cx="3611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zh-CN" sz="1100" b="1" dirty="0"/>
              <a:t>2</a:t>
            </a:r>
            <a:r>
              <a:rPr lang="zh-CN" altLang="en-US" sz="1100" b="1" dirty="0"/>
              <a:t>个专业的研发团队</a:t>
            </a:r>
            <a:endParaRPr lang="en-US" altLang="zh-CN" sz="1100" b="1" dirty="0"/>
          </a:p>
          <a:p>
            <a:r>
              <a:rPr lang="en-US" altLang="zh-CN" sz="1100" dirty="0"/>
              <a:t>100</a:t>
            </a:r>
            <a:r>
              <a:rPr lang="zh-CN" altLang="en-US" sz="1100" dirty="0"/>
              <a:t>个开发工程师</a:t>
            </a:r>
            <a:endParaRPr lang="en-US" altLang="zh-CN" sz="1100" dirty="0"/>
          </a:p>
          <a:p>
            <a:r>
              <a:rPr lang="en-US" altLang="zh-CN" sz="1100" dirty="0"/>
              <a:t>3</a:t>
            </a:r>
            <a:r>
              <a:rPr lang="zh-CN" altLang="en-US" sz="1100" dirty="0"/>
              <a:t>个博士和中科院的海归博士</a:t>
            </a:r>
            <a:endParaRPr lang="en-US" altLang="zh-CN" sz="1100" dirty="0"/>
          </a:p>
          <a:p>
            <a:r>
              <a:rPr lang="zh-CN" altLang="en-US" sz="1100" dirty="0"/>
              <a:t>拥有多年汽车行业的工作经验</a:t>
            </a:r>
            <a:endParaRPr lang="en-US" altLang="zh-CN" sz="1100" dirty="0"/>
          </a:p>
          <a:p>
            <a:r>
              <a:rPr lang="zh-CN" altLang="en-US" sz="1100" dirty="0"/>
              <a:t>拥有丰富的项目开发管理经验</a:t>
            </a:r>
            <a:endParaRPr lang="en-US" altLang="zh-CN" sz="1100" dirty="0"/>
          </a:p>
          <a:p>
            <a:r>
              <a:rPr lang="zh-CN" altLang="en-US" sz="1100" dirty="0"/>
              <a:t>出色的设计能力</a:t>
            </a:r>
            <a:endParaRPr lang="en-US" altLang="zh-CN" sz="1100" dirty="0"/>
          </a:p>
          <a:p>
            <a:r>
              <a:rPr lang="zh-CN" altLang="en-US" sz="1100" dirty="0"/>
              <a:t>熟悉使用所有开发设计工具</a:t>
            </a:r>
            <a:endParaRPr lang="en-US" altLang="zh-CN" sz="1100" dirty="0"/>
          </a:p>
          <a:p>
            <a:pPr>
              <a:buFont typeface="Wingdings" pitchFamily="2" charset="2"/>
              <a:buChar char="n"/>
            </a:pPr>
            <a:r>
              <a:rPr lang="en-US" altLang="zh-CN" sz="1100" b="1" dirty="0"/>
              <a:t>2 PROFESSIONAL R&amp;D TEAMS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100 engineers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Include 3doctors and multiple CSA famous experts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Worked in the automotive industry for many years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Rich experience in project development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Can provide excellent design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Skillfully use a variety of advanced design tools</a:t>
            </a: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5000</a:t>
            </a:r>
            <a:r>
              <a:rPr lang="zh-CN" altLang="en-US" sz="1100" dirty="0">
                <a:latin typeface="+mj-lt"/>
                <a:ea typeface="Arial Unicode MS" pitchFamily="34" charset="-122"/>
                <a:cs typeface="Arial Unicode MS" pitchFamily="34" charset="-122"/>
              </a:rPr>
              <a:t>平米研发大楼</a:t>
            </a:r>
            <a:endParaRPr lang="en-US" altLang="zh-CN" sz="1100" dirty="0">
              <a:latin typeface="+mj-lt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en-US" sz="1100" dirty="0">
                <a:latin typeface="+mj-lt"/>
                <a:ea typeface="Arial Unicode MS" pitchFamily="34" charset="-122"/>
                <a:cs typeface="Arial Unicode MS" pitchFamily="34" charset="-122"/>
              </a:rPr>
              <a:t> 专业做研发</a:t>
            </a:r>
            <a:endParaRPr lang="en-US" altLang="zh-CN" sz="1100" dirty="0">
              <a:latin typeface="+mj-lt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n"/>
            </a:pPr>
            <a:r>
              <a:rPr lang="en-US" altLang="zh-CN" sz="11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5000㎡ R&amp;D building</a:t>
            </a:r>
          </a:p>
          <a:p>
            <a:r>
              <a:rPr lang="en-US" altLang="zh-CN" sz="1100" dirty="0">
                <a:latin typeface="+mj-lt"/>
                <a:ea typeface="Arial Unicode MS" pitchFamily="34" charset="-122"/>
                <a:cs typeface="Arial Unicode MS" pitchFamily="34" charset="-122"/>
              </a:rPr>
              <a:t>  Special for R&amp;D</a:t>
            </a:r>
            <a:endParaRPr lang="zh-CN" altLang="en-US" sz="1100" dirty="0">
              <a:latin typeface="+mj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6EF429A3-E5C3-46E1-80D9-8B24E42B9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4" b="17264"/>
          <a:stretch/>
        </p:blipFill>
        <p:spPr>
          <a:xfrm>
            <a:off x="677437" y="4191000"/>
            <a:ext cx="3611075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466" y="4155440"/>
            <a:ext cx="3992746" cy="21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63">
            <a:extLst>
              <a:ext uri="{FF2B5EF4-FFF2-40B4-BE49-F238E27FC236}">
                <a16:creationId xmlns:a16="http://schemas.microsoft.com/office/drawing/2014/main" id="{7C1E9509-22A5-4E7B-A0E6-7AE339D7FA61}"/>
              </a:ext>
            </a:extLst>
          </p:cNvPr>
          <p:cNvSpPr txBox="1"/>
          <p:nvPr/>
        </p:nvSpPr>
        <p:spPr>
          <a:xfrm>
            <a:off x="2498066" y="578902"/>
            <a:ext cx="24075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n"/>
            </a:pPr>
            <a:r>
              <a:rPr lang="zh-CN" altLang="en-US" sz="1100" b="1" dirty="0"/>
              <a:t>我们的口号</a:t>
            </a:r>
            <a:endParaRPr lang="en-US" altLang="zh-CN" sz="1100" b="1" dirty="0"/>
          </a:p>
          <a:p>
            <a:r>
              <a:rPr lang="zh-CN" altLang="en-US" sz="1100" dirty="0"/>
              <a:t>我们是问题的解决者</a:t>
            </a:r>
            <a:endParaRPr lang="en-US" altLang="zh-CN" sz="1100" dirty="0"/>
          </a:p>
          <a:p>
            <a:r>
              <a:rPr lang="zh-CN" altLang="en-US" sz="1100" dirty="0"/>
              <a:t>我们是技术的掌握者</a:t>
            </a:r>
            <a:endParaRPr lang="en-US" altLang="zh-CN" sz="1100" dirty="0"/>
          </a:p>
          <a:p>
            <a:r>
              <a:rPr lang="zh-CN" altLang="en-US" sz="1100" dirty="0"/>
              <a:t>我们是先进零件的创造者</a:t>
            </a:r>
            <a:endParaRPr lang="en-US" altLang="zh-CN" sz="1100" dirty="0"/>
          </a:p>
          <a:p>
            <a:r>
              <a:rPr lang="zh-CN" altLang="en-US" sz="1100" dirty="0"/>
              <a:t>我们来自北京美好</a:t>
            </a:r>
            <a:endParaRPr lang="en-US" altLang="zh-CN" sz="1100" dirty="0"/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zh-CN" sz="1100" b="1" dirty="0"/>
              <a:t>OUR MOTTO IS</a:t>
            </a:r>
          </a:p>
          <a:p>
            <a:r>
              <a:rPr lang="en-US" altLang="zh-CN" sz="1100" dirty="0"/>
              <a:t>We are problem solvers</a:t>
            </a:r>
          </a:p>
          <a:p>
            <a:r>
              <a:rPr lang="en-US" altLang="zh-CN" sz="1100" dirty="0"/>
              <a:t>We are masters of new technology</a:t>
            </a:r>
          </a:p>
          <a:p>
            <a:r>
              <a:rPr lang="en-US" altLang="zh-CN" sz="1100" dirty="0"/>
              <a:t>We are creator of advanced parts</a:t>
            </a:r>
          </a:p>
          <a:p>
            <a:r>
              <a:rPr lang="en-US" altLang="zh-CN" sz="1100" dirty="0"/>
              <a:t>We are HOMEKA</a:t>
            </a:r>
          </a:p>
        </p:txBody>
      </p:sp>
    </p:spTree>
    <p:extLst>
      <p:ext uri="{BB962C8B-B14F-4D97-AF65-F5344CB8AC3E}">
        <p14:creationId xmlns:p14="http://schemas.microsoft.com/office/powerpoint/2010/main" val="213983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496426" y="870765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508429" y="1361689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138366" y="544927"/>
            <a:ext cx="31057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Wingdings" pitchFamily="2" charset="2"/>
              <a:buChar char="n"/>
            </a:pPr>
            <a:r>
              <a:rPr lang="zh-CN" altLang="en-US" sz="11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出色的设计、先进的研发工具</a:t>
            </a:r>
            <a:endParaRPr lang="en-US" altLang="zh-CN" sz="11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en-US" altLang="zh-CN" sz="1100" dirty="0" err="1"/>
              <a:t>Matlab</a:t>
            </a:r>
            <a:r>
              <a:rPr lang="zh-CN" altLang="en-US" sz="1100" dirty="0"/>
              <a:t>仿真软件</a:t>
            </a:r>
            <a:endParaRPr lang="en-US" altLang="zh-CN" sz="1100" dirty="0"/>
          </a:p>
          <a:p>
            <a:r>
              <a:rPr lang="zh-CN" altLang="en-US" sz="1100" dirty="0"/>
              <a:t>机械三维制图软件</a:t>
            </a:r>
            <a:endParaRPr lang="en-US" altLang="zh-CN" sz="1100" dirty="0"/>
          </a:p>
          <a:p>
            <a:r>
              <a:rPr lang="zh-CN" altLang="en-US" sz="1100" dirty="0"/>
              <a:t>电路设计的仿真软件</a:t>
            </a:r>
            <a:endParaRPr lang="en-US" altLang="zh-CN" sz="1100" dirty="0"/>
          </a:p>
          <a:p>
            <a:r>
              <a:rPr lang="en-US" altLang="zh-CN" sz="1100" dirty="0"/>
              <a:t>ERP</a:t>
            </a:r>
            <a:r>
              <a:rPr lang="zh-CN" altLang="en-US" sz="1100" dirty="0"/>
              <a:t>项目管理软件</a:t>
            </a:r>
            <a:endParaRPr lang="en-US" altLang="zh-CN" sz="1100" dirty="0"/>
          </a:p>
          <a:p>
            <a:pPr marL="180000" indent="-180000">
              <a:buFont typeface="Wingdings" pitchFamily="2" charset="2"/>
              <a:buChar char="n"/>
            </a:pPr>
            <a:r>
              <a:rPr lang="en-US" altLang="zh-CN" sz="11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Use Advance R&amp;D tools for excellent design</a:t>
            </a:r>
          </a:p>
          <a:p>
            <a:pPr marL="180000" indent="-180000"/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Matlab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simulation software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CATIA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SOLIDWORKS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ALTIUM DESIGNER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KEIL&amp;JLINK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Proteus simulation software for circuit design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ERP project management software aid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26" y="3846443"/>
            <a:ext cx="3757519" cy="25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3D4830C-2068-49EE-B291-D25B30B96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771" y="3850860"/>
            <a:ext cx="4222914" cy="2568228"/>
          </a:xfrm>
          <a:prstGeom prst="rect">
            <a:avLst/>
          </a:prstGeom>
        </p:spPr>
      </p:pic>
      <p:sp>
        <p:nvSpPr>
          <p:cNvPr id="9" name="TextBox 63">
            <a:extLst>
              <a:ext uri="{FF2B5EF4-FFF2-40B4-BE49-F238E27FC236}">
                <a16:creationId xmlns:a16="http://schemas.microsoft.com/office/drawing/2014/main" id="{8009D577-2E0E-479E-8B6A-A68A7AE7A983}"/>
              </a:ext>
            </a:extLst>
          </p:cNvPr>
          <p:cNvSpPr txBox="1"/>
          <p:nvPr/>
        </p:nvSpPr>
        <p:spPr>
          <a:xfrm>
            <a:off x="5244159" y="517295"/>
            <a:ext cx="50261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Wingdings" panose="05000000000000000000" pitchFamily="2" charset="2"/>
              <a:buChar char="n"/>
            </a:pPr>
            <a:r>
              <a:rPr lang="zh-CN" altLang="en-US" sz="1100" b="1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丰富的开发经验 </a:t>
            </a:r>
            <a:endParaRPr lang="en-US" altLang="zh-CN" sz="1100" b="1" i="0" dirty="0">
              <a:solidFill>
                <a:srgbClr val="000000"/>
              </a:solidFill>
              <a:effectLst/>
              <a:ea typeface="Roboto" panose="02000000000000000000" pitchFamily="2" charset="0"/>
            </a:endParaRPr>
          </a:p>
          <a:p>
            <a:pPr indent="-180000"/>
            <a:r>
              <a:rPr lang="zh-CN" altLang="en-US" sz="1100" dirty="0"/>
              <a:t>多家座椅厂、汽车厂项目开发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例如奇瑞、北汽、长城、红旗、比亚迪、上汽等 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经验丰富的项目开发管理团队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与清华大学、中科院合作 </a:t>
            </a:r>
            <a:endParaRPr lang="en-US" altLang="zh-CN" sz="1100" dirty="0"/>
          </a:p>
          <a:p>
            <a:pPr marL="180000" indent="-180000">
              <a:buFont typeface="Wingdings" pitchFamily="2" charset="2"/>
              <a:buChar char="n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Rich development experience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Develop project for multiple seat factory and automotive factory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Like Chery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Beiqi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changcheng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hongqi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byadi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shangqi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etc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Experienced project development management teams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Cooperation with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tsinghua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and CSA</a:t>
            </a:r>
            <a:endParaRPr lang="zh-CN" alt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83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435992" y="826698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447995" y="1317622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172727" y="432764"/>
            <a:ext cx="3938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Wingdings" pitchFamily="2" charset="2"/>
              <a:buChar char="n"/>
            </a:pPr>
            <a:endParaRPr lang="en-US" altLang="zh-CN" sz="11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180000" indent="-180000">
              <a:buFont typeface="Wingdings" pitchFamily="2" charset="2"/>
              <a:buChar char="n"/>
            </a:pPr>
            <a:r>
              <a:rPr lang="zh-CN" altLang="en-US" sz="1100" b="1" dirty="0">
                <a:ea typeface="Arial Unicode MS" pitchFamily="34" charset="-122"/>
              </a:rPr>
              <a:t>手工样品 </a:t>
            </a:r>
            <a:endParaRPr lang="en-US" altLang="zh-CN" sz="1100" b="1" dirty="0">
              <a:ea typeface="Arial Unicode MS" pitchFamily="34" charset="-122"/>
            </a:endParaRPr>
          </a:p>
          <a:p>
            <a:pPr indent="-180000"/>
            <a:r>
              <a:rPr lang="zh-CN" altLang="en-US" sz="1100" dirty="0"/>
              <a:t>因为所有零件都是自己生产的，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能够快速制作优良合格的产品，因为所有零部件都是自己生产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拥有许多项目开发技术成熟的工人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先进的样品制作设备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 </a:t>
            </a:r>
            <a:r>
              <a:rPr lang="en-US" altLang="zh-CN" sz="1100" dirty="0"/>
              <a:t>3D</a:t>
            </a:r>
            <a:r>
              <a:rPr lang="zh-CN" altLang="en-US" sz="1100" dirty="0"/>
              <a:t>打印机、</a:t>
            </a:r>
            <a:r>
              <a:rPr lang="en-US" altLang="zh-CN" sz="1100" dirty="0"/>
              <a:t>3D</a:t>
            </a:r>
            <a:r>
              <a:rPr lang="zh-CN" altLang="en-US" sz="1100" dirty="0"/>
              <a:t>金属打印机、</a:t>
            </a:r>
            <a:r>
              <a:rPr lang="en-US" altLang="zh-CN" sz="1100" dirty="0"/>
              <a:t>5 </a:t>
            </a:r>
            <a:r>
              <a:rPr lang="zh-CN" altLang="en-US" sz="1100" dirty="0"/>
              <a:t>轴机床、</a:t>
            </a:r>
            <a:r>
              <a:rPr lang="en-US" altLang="zh-CN" sz="1100" dirty="0"/>
              <a:t>3D</a:t>
            </a:r>
            <a:r>
              <a:rPr lang="zh-CN" altLang="en-US" sz="1100" dirty="0"/>
              <a:t>光学显微镜、拆装车间、座椅体验室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 机器人仿真场景室 </a:t>
            </a:r>
            <a:endParaRPr lang="en-US" altLang="zh-CN" sz="1100" dirty="0"/>
          </a:p>
          <a:p>
            <a:pPr marL="180000" indent="-180000">
              <a:buFont typeface="Wingdings" pitchFamily="2" charset="2"/>
              <a:buChar char="n"/>
            </a:pPr>
            <a:r>
              <a:rPr lang="en-US" altLang="zh-CN" sz="11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Manual Sample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Fast and good because of self produced all parts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Many kinds of parts production lines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Many skilled workers for development project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Advance sample machine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3Dlaser printer, 3Dmetal printer, 5axis machine, 3Dscaner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Optical finder, disassembly workshop, seat experience room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Robot simulation scene room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27" y="3886199"/>
            <a:ext cx="2587013" cy="249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 descr="微信图片_20210726005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9814" y="3916680"/>
            <a:ext cx="2509985" cy="2438400"/>
          </a:xfrm>
          <a:prstGeom prst="rect">
            <a:avLst/>
          </a:prstGeom>
        </p:spPr>
      </p:pic>
      <p:pic>
        <p:nvPicPr>
          <p:cNvPr id="13" name="图片 12" descr="微信图片_202107260054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385558" y="3901440"/>
            <a:ext cx="2209801" cy="2484120"/>
          </a:xfrm>
          <a:prstGeom prst="rect">
            <a:avLst/>
          </a:prstGeom>
        </p:spPr>
      </p:pic>
      <p:sp>
        <p:nvSpPr>
          <p:cNvPr id="10" name="TextBox 63">
            <a:extLst>
              <a:ext uri="{FF2B5EF4-FFF2-40B4-BE49-F238E27FC236}">
                <a16:creationId xmlns:a16="http://schemas.microsoft.com/office/drawing/2014/main" id="{B2B33B00-AEDC-4DE0-8B17-ABE5B89042AB}"/>
              </a:ext>
            </a:extLst>
          </p:cNvPr>
          <p:cNvSpPr txBox="1"/>
          <p:nvPr/>
        </p:nvSpPr>
        <p:spPr>
          <a:xfrm>
            <a:off x="6019799" y="546662"/>
            <a:ext cx="46261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Wingdings" pitchFamily="2" charset="2"/>
              <a:buChar char="n"/>
            </a:pPr>
            <a:r>
              <a:rPr lang="zh-CN" altLang="en-US" sz="1100" b="1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储备芯片以保证生产</a:t>
            </a:r>
            <a:endParaRPr lang="en-US" altLang="zh-CN" sz="1100" b="1" i="0" dirty="0">
              <a:solidFill>
                <a:srgbClr val="000000"/>
              </a:solidFill>
              <a:effectLst/>
              <a:ea typeface="Roboto" panose="02000000000000000000" pitchFamily="2" charset="0"/>
            </a:endParaRPr>
          </a:p>
          <a:p>
            <a:pPr indent="-180000"/>
            <a:r>
              <a:rPr lang="zh-CN" altLang="en-US" sz="1100" dirty="0"/>
              <a:t>常备库存 </a:t>
            </a:r>
            <a:r>
              <a:rPr lang="en-US" altLang="zh-CN" sz="1100" dirty="0"/>
              <a:t>100K </a:t>
            </a:r>
            <a:r>
              <a:rPr lang="zh-CN" altLang="en-US" sz="1100" dirty="0"/>
              <a:t>套芯片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平台芯片和电磁阀 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开发出多个模块化的产品像乐高拼接一样</a:t>
            </a:r>
            <a:endParaRPr lang="en-US" altLang="zh-CN" sz="1100" dirty="0"/>
          </a:p>
          <a:p>
            <a:pPr indent="-180000"/>
            <a:r>
              <a:rPr lang="zh-CN" altLang="en-US" sz="1100" dirty="0"/>
              <a:t>多个成功开发案例</a:t>
            </a:r>
            <a:endParaRPr lang="en-US" altLang="zh-CN" sz="1100" dirty="0"/>
          </a:p>
          <a:p>
            <a:pPr marL="180000" indent="-180000">
              <a:buFont typeface="Wingdings" pitchFamily="2" charset="2"/>
              <a:buChar char="n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Reserve chips to ensure development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Standing stock 100K sets chips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Platform chip and solenoid valve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Like LEGO’s products easy for development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Multiple success stories easy for development</a:t>
            </a:r>
            <a:endParaRPr lang="zh-CN" alt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83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622805" y="826698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625477" y="1317622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380085" y="631855"/>
            <a:ext cx="2887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Wingdings" pitchFamily="2" charset="2"/>
              <a:buChar char="n"/>
            </a:pPr>
            <a:r>
              <a:rPr lang="zh-CN" altLang="en-US" sz="1100" b="1" dirty="0">
                <a:ea typeface="Arial Unicode MS" pitchFamily="34" charset="-122"/>
              </a:rPr>
              <a:t>先进的实验设备</a:t>
            </a:r>
            <a:endParaRPr lang="en-US" altLang="zh-CN" sz="1100" b="1" dirty="0">
              <a:ea typeface="Arial Unicode MS" pitchFamily="34" charset="-122"/>
            </a:endParaRPr>
          </a:p>
          <a:p>
            <a:r>
              <a:rPr lang="zh-CN" altLang="en-US" sz="1100" dirty="0"/>
              <a:t> 上海大众认可实验室</a:t>
            </a:r>
            <a:endParaRPr lang="en-US" altLang="zh-CN" sz="1100" dirty="0"/>
          </a:p>
          <a:p>
            <a:r>
              <a:rPr lang="zh-CN" altLang="en-US" sz="1100" dirty="0"/>
              <a:t> 可做外部实验</a:t>
            </a:r>
            <a:endParaRPr lang="en-US" altLang="zh-CN" sz="1100" dirty="0"/>
          </a:p>
          <a:p>
            <a:r>
              <a:rPr lang="zh-CN" altLang="en-US" sz="1100" dirty="0"/>
              <a:t> </a:t>
            </a:r>
            <a:r>
              <a:rPr lang="en-US" altLang="zh-CN" sz="1100" dirty="0"/>
              <a:t>25</a:t>
            </a:r>
            <a:r>
              <a:rPr lang="zh-CN" altLang="en-US" sz="1100" dirty="0"/>
              <a:t>分贝的静音房</a:t>
            </a:r>
            <a:endParaRPr lang="en-US" altLang="zh-CN" sz="1100" dirty="0"/>
          </a:p>
          <a:p>
            <a:r>
              <a:rPr lang="zh-CN" altLang="en-US" sz="1100" dirty="0"/>
              <a:t> 风动试验机</a:t>
            </a:r>
            <a:endParaRPr lang="en-US" altLang="zh-CN" sz="1100" dirty="0"/>
          </a:p>
          <a:p>
            <a:r>
              <a:rPr lang="zh-CN" altLang="en-US" sz="1100" dirty="0"/>
              <a:t> 质谱仪</a:t>
            </a:r>
            <a:r>
              <a:rPr lang="en-US" altLang="zh-CN" sz="1100" dirty="0"/>
              <a:t>/</a:t>
            </a:r>
            <a:r>
              <a:rPr lang="zh-CN" altLang="en-US" sz="1100" dirty="0"/>
              <a:t> 振动台 </a:t>
            </a:r>
            <a:endParaRPr lang="en-US" altLang="zh-CN" sz="1100" dirty="0"/>
          </a:p>
          <a:p>
            <a:r>
              <a:rPr lang="zh-CN" altLang="en-US" sz="1100" dirty="0"/>
              <a:t>各种环境试验箱</a:t>
            </a:r>
            <a:endParaRPr lang="en-US" altLang="zh-CN" sz="1100" dirty="0"/>
          </a:p>
          <a:p>
            <a:r>
              <a:rPr lang="zh-CN" altLang="en-US" sz="1100" dirty="0"/>
              <a:t>与第三方实验室合作，如</a:t>
            </a:r>
            <a:r>
              <a:rPr lang="en-US" altLang="zh-CN" sz="1100" dirty="0"/>
              <a:t>SGS</a:t>
            </a:r>
            <a:r>
              <a:rPr lang="zh-CN" altLang="en-US" sz="1100" dirty="0"/>
              <a:t>、</a:t>
            </a:r>
            <a:r>
              <a:rPr lang="en-US" altLang="zh-CN" sz="1100" dirty="0"/>
              <a:t>TUV</a:t>
            </a:r>
            <a:r>
              <a:rPr lang="zh-CN" altLang="en-US" sz="1100" dirty="0"/>
              <a:t>等</a:t>
            </a:r>
            <a:endParaRPr lang="en-US" altLang="zh-CN" sz="1100" dirty="0"/>
          </a:p>
          <a:p>
            <a:r>
              <a:rPr lang="zh-CN" altLang="en-US" sz="1100" dirty="0"/>
              <a:t>三亚黑河极端温度实验基地</a:t>
            </a:r>
            <a:endParaRPr lang="en-US" altLang="zh-CN" sz="1100" dirty="0"/>
          </a:p>
          <a:p>
            <a:r>
              <a:rPr lang="zh-CN" altLang="en-US" sz="1100" dirty="0"/>
              <a:t>多名经验丰富的测试工程师</a:t>
            </a:r>
            <a:endParaRPr lang="en-US" altLang="zh-CN" sz="1100" dirty="0"/>
          </a:p>
          <a:p>
            <a:r>
              <a:rPr lang="zh-CN" altLang="en-US" sz="1100" dirty="0"/>
              <a:t>所有的以实验数据都是按照标准严格测试的</a:t>
            </a:r>
            <a:endParaRPr lang="en-US" altLang="zh-CN" sz="1100" dirty="0"/>
          </a:p>
          <a:p>
            <a:r>
              <a:rPr lang="en-US" altLang="zh-CN" sz="1100" dirty="0"/>
              <a:t>2</a:t>
            </a:r>
            <a:r>
              <a:rPr lang="zh-CN" altLang="en-US" sz="1100" dirty="0"/>
              <a:t>个实验团队 </a:t>
            </a:r>
            <a:endParaRPr lang="en-US" altLang="zh-CN" sz="11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01B0539-0BBB-4A18-9905-F880E1F948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" y="3975652"/>
            <a:ext cx="1752338" cy="245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27D91F40-1B66-42BC-A074-FA5AA15A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466" y="3969509"/>
            <a:ext cx="1788428" cy="244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BAA8619-3104-490B-B1DE-A2A8430A8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8858" y="3979448"/>
            <a:ext cx="1788428" cy="244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97ADC81-D372-499E-97EC-FD773F30B9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02" y="3959571"/>
            <a:ext cx="1788428" cy="2441345"/>
          </a:xfrm>
          <a:prstGeom prst="rect">
            <a:avLst/>
          </a:prstGeom>
        </p:spPr>
      </p:pic>
      <p:sp>
        <p:nvSpPr>
          <p:cNvPr id="12" name="TextBox 63">
            <a:extLst>
              <a:ext uri="{FF2B5EF4-FFF2-40B4-BE49-F238E27FC236}">
                <a16:creationId xmlns:a16="http://schemas.microsoft.com/office/drawing/2014/main" id="{C0B50DB1-1553-4C4A-A2E1-5E2F297A3425}"/>
              </a:ext>
            </a:extLst>
          </p:cNvPr>
          <p:cNvSpPr txBox="1"/>
          <p:nvPr/>
        </p:nvSpPr>
        <p:spPr>
          <a:xfrm>
            <a:off x="5270412" y="570730"/>
            <a:ext cx="370563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Wingdings" pitchFamily="2" charset="2"/>
              <a:buChar char="n"/>
            </a:pPr>
            <a:r>
              <a:rPr lang="en-US" altLang="zh-CN" sz="11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Advanced experimental instruments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Laboratory approved by Shanghai Volkswagen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Can undertake external experiments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25DB based Silent room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Wind tunnel testing machine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Mass spectrometer</a:t>
            </a:r>
          </a:p>
          <a:p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Vibration table</a:t>
            </a:r>
          </a:p>
          <a:p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All sorts of Environment test box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Cooperation with third party laboratory, like SGS, TUV etc.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Extreme temperature experiment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Sanya</a:t>
            </a:r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 and </a:t>
            </a:r>
            <a:r>
              <a:rPr lang="en-US" altLang="zh-CN" sz="1100" dirty="0" err="1">
                <a:latin typeface="+mj-lt"/>
                <a:ea typeface="微软雅黑" panose="020B0503020204020204" pitchFamily="34" charset="-122"/>
              </a:rPr>
              <a:t>Heihe</a:t>
            </a:r>
            <a:endParaRPr lang="en-US" altLang="zh-CN" sz="1100" dirty="0">
              <a:latin typeface="+mj-lt"/>
              <a:ea typeface="微软雅黑" panose="020B0503020204020204" pitchFamily="34" charset="-122"/>
            </a:endParaRP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Multiple experienced testing engineers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The experimental data is the criterion</a:t>
            </a:r>
          </a:p>
          <a:p>
            <a:pPr marL="180000" indent="-180000"/>
            <a:r>
              <a:rPr lang="en-US" altLang="zh-CN" sz="1100" dirty="0">
                <a:latin typeface="+mj-lt"/>
                <a:ea typeface="微软雅黑" panose="020B0503020204020204" pitchFamily="34" charset="-122"/>
              </a:rPr>
              <a:t>2 experimental teams</a:t>
            </a:r>
          </a:p>
        </p:txBody>
      </p:sp>
    </p:spTree>
    <p:extLst>
      <p:ext uri="{BB962C8B-B14F-4D97-AF65-F5344CB8AC3E}">
        <p14:creationId xmlns:p14="http://schemas.microsoft.com/office/powerpoint/2010/main" val="21398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6FFD6D2-2A21-455D-B10D-390F6EEB9D67}"/>
              </a:ext>
            </a:extLst>
          </p:cNvPr>
          <p:cNvGrpSpPr/>
          <p:nvPr/>
        </p:nvGrpSpPr>
        <p:grpSpPr>
          <a:xfrm>
            <a:off x="705677" y="3359425"/>
            <a:ext cx="2232021" cy="2763521"/>
            <a:chOff x="658397" y="901723"/>
            <a:chExt cx="2916671" cy="4068814"/>
          </a:xfrm>
        </p:grpSpPr>
        <p:sp>
          <p:nvSpPr>
            <p:cNvPr id="3" name="六边形 2">
              <a:extLst>
                <a:ext uri="{FF2B5EF4-FFF2-40B4-BE49-F238E27FC236}">
                  <a16:creationId xmlns:a16="http://schemas.microsoft.com/office/drawing/2014/main" id="{7F7DB0E0-CC2B-4A56-B41D-9CA336213E09}"/>
                </a:ext>
              </a:extLst>
            </p:cNvPr>
            <p:cNvSpPr/>
            <p:nvPr/>
          </p:nvSpPr>
          <p:spPr>
            <a:xfrm>
              <a:off x="783232" y="901723"/>
              <a:ext cx="2667000" cy="1770137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Picture 163" descr="C:\Users\Administrator\AppData\Roaming\Tencent\Users\492033374\QQ\WinTemp\RichOle\J2[TKF$G2$Q3HTV5}Z6LZAV.png">
              <a:extLst>
                <a:ext uri="{FF2B5EF4-FFF2-40B4-BE49-F238E27FC236}">
                  <a16:creationId xmlns:a16="http://schemas.microsoft.com/office/drawing/2014/main" id="{6FE77259-1D6F-4459-A324-4D8EB88CC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8397" y="2671860"/>
              <a:ext cx="2916671" cy="2298677"/>
            </a:xfrm>
            <a:prstGeom prst="hexagon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2A8A9EA-C065-4461-B917-4A9C00607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004" r="95114">
                        <a14:foregroundMark x1="51351" y1="25380" x2="51351" y2="25380"/>
                        <a14:foregroundMark x1="49064" y1="38947" x2="49064" y2="38947"/>
                        <a14:foregroundMark x1="48857" y1="40000" x2="48857" y2="40000"/>
                        <a14:foregroundMark x1="35343" y1="44386" x2="35343" y2="44386"/>
                        <a14:foregroundMark x1="37110" y1="36784" x2="37110" y2="36784"/>
                        <a14:foregroundMark x1="40125" y1="34795" x2="40125" y2="34795"/>
                        <a14:foregroundMark x1="68191" y1="33392" x2="68191" y2="33392"/>
                        <a14:foregroundMark x1="66320" y1="38830" x2="66320" y2="38830"/>
                        <a14:foregroundMark x1="61331" y1="42982" x2="60603" y2="43509"/>
                        <a14:foregroundMark x1="50520" y1="48655" x2="50520" y2="48655"/>
                        <a14:foregroundMark x1="44491" y1="50234" x2="44491" y2="50234"/>
                        <a14:foregroundMark x1="41476" y1="51404" x2="41476" y2="51404"/>
                        <a14:foregroundMark x1="33888" y1="47661" x2="33888" y2="47661"/>
                        <a14:foregroundMark x1="30249" y1="42456" x2="30249" y2="42456"/>
                        <a14:foregroundMark x1="29522" y1="41579" x2="29522" y2="41579"/>
                        <a14:foregroundMark x1="28898" y1="32339" x2="28898" y2="32339"/>
                        <a14:foregroundMark x1="25884" y1="25614" x2="24948" y2="24620"/>
                        <a14:foregroundMark x1="23597" y1="21988" x2="23597" y2="21988"/>
                        <a14:foregroundMark x1="19231" y1="19649" x2="19231" y2="19649"/>
                        <a14:foregroundMark x1="24740" y1="17602" x2="25364" y2="17602"/>
                        <a14:foregroundMark x1="42412" y1="18363" x2="42412" y2="18363"/>
                        <a14:foregroundMark x1="15073" y1="38421" x2="15073" y2="38421"/>
                        <a14:foregroundMark x1="33472" y1="36140" x2="33472" y2="36140"/>
                        <a14:foregroundMark x1="43347" y1="32982" x2="43347" y2="32982"/>
                        <a14:foregroundMark x1="59252" y1="30175" x2="59252" y2="30175"/>
                        <a14:foregroundMark x1="61746" y1="38187" x2="61746" y2="38187"/>
                        <a14:foregroundMark x1="69543" y1="48830" x2="69543" y2="48830"/>
                        <a14:foregroundMark x1="76299" y1="53567" x2="76299" y2="53567"/>
                        <a14:foregroundMark x1="74220" y1="59649" x2="74220" y2="59649"/>
                        <a14:foregroundMark x1="55301" y1="59942" x2="55301" y2="59942"/>
                        <a14:foregroundMark x1="48441" y1="59181" x2="48441" y2="59181"/>
                        <a14:foregroundMark x1="37110" y1="58363" x2="37110" y2="58363"/>
                        <a14:foregroundMark x1="9563" y1="61462" x2="9563" y2="61462"/>
                        <a14:foregroundMark x1="9252" y1="58012" x2="9252" y2="58012"/>
                        <a14:foregroundMark x1="8420" y1="53216" x2="8420" y2="53216"/>
                        <a14:foregroundMark x1="8108" y1="48304" x2="8108" y2="48304"/>
                        <a14:foregroundMark x1="95114" y1="71053" x2="95114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4" y="811556"/>
            <a:ext cx="1499817" cy="26618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AEB947-07DA-4AA2-9F32-BD7D66A7A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5" b="89905" l="8916" r="92099">
                        <a14:foregroundMark x1="43792" y1="31556" x2="43792" y2="31556"/>
                        <a14:foregroundMark x1="65914" y1="29016" x2="65914" y2="29016"/>
                        <a14:foregroundMark x1="61738" y1="42476" x2="61738" y2="42476"/>
                        <a14:foregroundMark x1="58352" y1="46730" x2="58352" y2="46730"/>
                        <a14:foregroundMark x1="44921" y1="49460" x2="44244" y2="48698"/>
                        <a14:foregroundMark x1="37133" y1="40254" x2="37133" y2="40254"/>
                        <a14:foregroundMark x1="36907" y1="38032" x2="39165" y2="36508"/>
                        <a14:foregroundMark x1="53499" y1="33397" x2="53499" y2="33397"/>
                        <a14:foregroundMark x1="61512" y1="34794" x2="62190" y2="36635"/>
                        <a14:foregroundMark x1="61964" y1="42603" x2="61738" y2="43111"/>
                        <a14:foregroundMark x1="53950" y1="47111" x2="51806" y2="47746"/>
                        <a14:foregroundMark x1="43115" y1="48444" x2="43115" y2="47746"/>
                        <a14:foregroundMark x1="43341" y1="40254" x2="43341" y2="40254"/>
                        <a14:foregroundMark x1="46388" y1="37778" x2="47065" y2="37397"/>
                        <a14:foregroundMark x1="50903" y1="31175" x2="50903" y2="31175"/>
                        <a14:foregroundMark x1="51354" y1="31302" x2="52596" y2="36127"/>
                        <a14:foregroundMark x1="55982" y1="42095" x2="56433" y2="42857"/>
                        <a14:foregroundMark x1="63318" y1="48127" x2="64334" y2="48698"/>
                        <a14:foregroundMark x1="65237" y1="50857" x2="65463" y2="51365"/>
                        <a14:foregroundMark x1="53273" y1="51492" x2="53273" y2="51492"/>
                        <a14:foregroundMark x1="36907" y1="42730" x2="36907" y2="42730"/>
                        <a14:foregroundMark x1="29120" y1="44254" x2="29120" y2="44254"/>
                        <a14:foregroundMark x1="33183" y1="53968" x2="33183" y2="53968"/>
                        <a14:foregroundMark x1="47065" y1="57841" x2="48420" y2="58095"/>
                        <a14:foregroundMark x1="69074" y1="59048" x2="69074" y2="59048"/>
                        <a14:foregroundMark x1="44244" y1="51111" x2="44244" y2="51111"/>
                        <a14:foregroundMark x1="29571" y1="48254" x2="29571" y2="48254"/>
                        <a14:foregroundMark x1="22686" y1="41270" x2="22686" y2="41270"/>
                        <a14:foregroundMark x1="23589" y1="33143" x2="23589" y2="33143"/>
                        <a14:foregroundMark x1="25395" y1="29016" x2="25395" y2="29016"/>
                        <a14:foregroundMark x1="32506" y1="24952" x2="33183" y2="24825"/>
                        <a14:foregroundMark x1="48646" y1="25905" x2="48646" y2="25905"/>
                        <a14:foregroundMark x1="59932" y1="28063" x2="60835" y2="29016"/>
                        <a14:foregroundMark x1="61512" y1="34159" x2="61512" y2="35238"/>
                        <a14:foregroundMark x1="58352" y1="42349" x2="58352" y2="42349"/>
                        <a14:foregroundMark x1="53950" y1="45206" x2="53950" y2="45206"/>
                        <a14:foregroundMark x1="44921" y1="48444" x2="44018" y2="48825"/>
                        <a14:foregroundMark x1="38713" y1="53206" x2="39391" y2="56063"/>
                        <a14:foregroundMark x1="41084" y1="58222" x2="42664" y2="58794"/>
                        <a14:foregroundMark x1="47517" y1="60190" x2="48871" y2="60317"/>
                        <a14:foregroundMark x1="62415" y1="59810" x2="63544" y2="59810"/>
                        <a14:foregroundMark x1="75282" y1="57714" x2="76072" y2="57587"/>
                        <a14:foregroundMark x1="82280" y1="51937" x2="82280" y2="51937"/>
                        <a14:foregroundMark x1="83183" y1="45206" x2="83183" y2="45206"/>
                        <a14:foregroundMark x1="84989" y1="40889" x2="84989" y2="40889"/>
                        <a14:foregroundMark x1="88713" y1="36635" x2="88713" y2="36635"/>
                        <a14:foregroundMark x1="89616" y1="35365" x2="89616" y2="35365"/>
                        <a14:foregroundMark x1="85666" y1="28762" x2="85666" y2="28762"/>
                        <a14:foregroundMark x1="69074" y1="26794" x2="69074" y2="26794"/>
                        <a14:foregroundMark x1="64560" y1="28381" x2="64560" y2="28381"/>
                        <a14:foregroundMark x1="57788" y1="31302" x2="55530" y2="32508"/>
                        <a14:foregroundMark x1="35102" y1="37397" x2="33409" y2="37905"/>
                        <a14:foregroundMark x1="24266" y1="42603" x2="24266" y2="42984"/>
                        <a14:foregroundMark x1="24718" y1="46095" x2="24718" y2="46095"/>
                        <a14:foregroundMark x1="27878" y1="47365" x2="27878" y2="47365"/>
                        <a14:foregroundMark x1="31828" y1="48698" x2="31828" y2="48698"/>
                        <a14:foregroundMark x1="32506" y1="49841" x2="31828" y2="50603"/>
                        <a14:foregroundMark x1="27878" y1="52444" x2="27878" y2="52444"/>
                        <a14:foregroundMark x1="26072" y1="53333" x2="26072" y2="53333"/>
                        <a14:foregroundMark x1="13205" y1="61206" x2="12077" y2="61587"/>
                        <a14:foregroundMark x1="9029" y1="65143" x2="9029" y2="65143"/>
                        <a14:foregroundMark x1="9029" y1="65270" x2="9029" y2="65905"/>
                        <a14:foregroundMark x1="80135" y1="22921" x2="80135" y2="22921"/>
                        <a14:foregroundMark x1="82054" y1="22540" x2="82054" y2="22540"/>
                        <a14:foregroundMark x1="51129" y1="24317" x2="51129" y2="24317"/>
                        <a14:foregroundMark x1="76749" y1="16317" x2="76749" y2="16317"/>
                        <a14:foregroundMark x1="33409" y1="15937" x2="33409" y2="15937"/>
                        <a14:foregroundMark x1="89391" y1="44762" x2="89391" y2="44762"/>
                        <a14:foregroundMark x1="92099" y1="53587" x2="92099" y2="53587"/>
                        <a14:foregroundMark x1="90971" y1="60190" x2="90971" y2="60190"/>
                        <a14:foregroundMark x1="91196" y1="62286" x2="91196" y2="62286"/>
                        <a14:foregroundMark x1="91196" y1="62413" x2="91196" y2="62413"/>
                        <a14:foregroundMark x1="91648" y1="68635" x2="91648" y2="68635"/>
                        <a14:foregroundMark x1="91648" y1="68635" x2="91648" y2="68635"/>
                        <a14:foregroundMark x1="91648" y1="73651" x2="91648" y2="73651"/>
                        <a14:foregroundMark x1="91648" y1="80381" x2="91648" y2="80381"/>
                        <a14:foregroundMark x1="69526" y1="83746" x2="69526" y2="83746"/>
                        <a14:foregroundMark x1="53499" y1="83619" x2="53499" y2="83619"/>
                        <a14:foregroundMark x1="8804" y1="42857" x2="8804" y2="42857"/>
                        <a14:foregroundMark x1="9932" y1="22413" x2="9932" y2="22413"/>
                        <a14:foregroundMark x1="9029" y1="30921" x2="9029" y2="30921"/>
                        <a14:foregroundMark x1="54853" y1="23937" x2="54853" y2="23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4" y="3676877"/>
            <a:ext cx="1597058" cy="28748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DB1D37E-0BC3-4857-9319-C5B18906A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004" r="95114">
                        <a14:foregroundMark x1="51351" y1="25380" x2="51351" y2="25380"/>
                        <a14:foregroundMark x1="49064" y1="38947" x2="49064" y2="38947"/>
                        <a14:foregroundMark x1="48857" y1="40000" x2="48857" y2="40000"/>
                        <a14:foregroundMark x1="35343" y1="44386" x2="35343" y2="44386"/>
                        <a14:foregroundMark x1="37110" y1="36784" x2="37110" y2="36784"/>
                        <a14:foregroundMark x1="40125" y1="34795" x2="40125" y2="34795"/>
                        <a14:foregroundMark x1="68191" y1="33392" x2="68191" y2="33392"/>
                        <a14:foregroundMark x1="66320" y1="38830" x2="66320" y2="38830"/>
                        <a14:foregroundMark x1="61331" y1="42982" x2="60603" y2="43509"/>
                        <a14:foregroundMark x1="50520" y1="48655" x2="50520" y2="48655"/>
                        <a14:foregroundMark x1="44491" y1="50234" x2="44491" y2="50234"/>
                        <a14:foregroundMark x1="41476" y1="51404" x2="41476" y2="51404"/>
                        <a14:foregroundMark x1="33888" y1="47661" x2="33888" y2="47661"/>
                        <a14:foregroundMark x1="30249" y1="42456" x2="30249" y2="42456"/>
                        <a14:foregroundMark x1="29522" y1="41579" x2="29522" y2="41579"/>
                        <a14:foregroundMark x1="28898" y1="32339" x2="28898" y2="32339"/>
                        <a14:foregroundMark x1="25884" y1="25614" x2="24948" y2="24620"/>
                        <a14:foregroundMark x1="23597" y1="21988" x2="23597" y2="21988"/>
                        <a14:foregroundMark x1="19231" y1="19649" x2="19231" y2="19649"/>
                        <a14:foregroundMark x1="24740" y1="17602" x2="25364" y2="17602"/>
                        <a14:foregroundMark x1="42412" y1="18363" x2="42412" y2="18363"/>
                        <a14:foregroundMark x1="15073" y1="38421" x2="15073" y2="38421"/>
                        <a14:foregroundMark x1="33472" y1="36140" x2="33472" y2="36140"/>
                        <a14:foregroundMark x1="43347" y1="32982" x2="43347" y2="32982"/>
                        <a14:foregroundMark x1="59252" y1="30175" x2="59252" y2="30175"/>
                        <a14:foregroundMark x1="61746" y1="38187" x2="61746" y2="38187"/>
                        <a14:foregroundMark x1="69543" y1="48830" x2="69543" y2="48830"/>
                        <a14:foregroundMark x1="76299" y1="53567" x2="76299" y2="53567"/>
                        <a14:foregroundMark x1="74220" y1="59649" x2="74220" y2="59649"/>
                        <a14:foregroundMark x1="55301" y1="59942" x2="55301" y2="59942"/>
                        <a14:foregroundMark x1="48441" y1="59181" x2="48441" y2="59181"/>
                        <a14:foregroundMark x1="37110" y1="58363" x2="37110" y2="58363"/>
                        <a14:foregroundMark x1="9563" y1="61462" x2="9563" y2="61462"/>
                        <a14:foregroundMark x1="9252" y1="58012" x2="9252" y2="58012"/>
                        <a14:foregroundMark x1="8420" y1="53216" x2="8420" y2="53216"/>
                        <a14:foregroundMark x1="8108" y1="48304" x2="8108" y2="48304"/>
                        <a14:foregroundMark x1="95114" y1="71053" x2="95114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85" y="811556"/>
            <a:ext cx="1499817" cy="26618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FE0247-89FF-4B23-86E0-20BEFB6A3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004" r="95114">
                        <a14:foregroundMark x1="51351" y1="25380" x2="51351" y2="25380"/>
                        <a14:foregroundMark x1="49064" y1="38947" x2="49064" y2="38947"/>
                        <a14:foregroundMark x1="48857" y1="40000" x2="48857" y2="40000"/>
                        <a14:foregroundMark x1="35343" y1="44386" x2="35343" y2="44386"/>
                        <a14:foregroundMark x1="37110" y1="36784" x2="37110" y2="36784"/>
                        <a14:foregroundMark x1="40125" y1="34795" x2="40125" y2="34795"/>
                        <a14:foregroundMark x1="68191" y1="33392" x2="68191" y2="33392"/>
                        <a14:foregroundMark x1="66320" y1="38830" x2="66320" y2="38830"/>
                        <a14:foregroundMark x1="61331" y1="42982" x2="60603" y2="43509"/>
                        <a14:foregroundMark x1="50520" y1="48655" x2="50520" y2="48655"/>
                        <a14:foregroundMark x1="44491" y1="50234" x2="44491" y2="50234"/>
                        <a14:foregroundMark x1="41476" y1="51404" x2="41476" y2="51404"/>
                        <a14:foregroundMark x1="33888" y1="47661" x2="33888" y2="47661"/>
                        <a14:foregroundMark x1="30249" y1="42456" x2="30249" y2="42456"/>
                        <a14:foregroundMark x1="29522" y1="41579" x2="29522" y2="41579"/>
                        <a14:foregroundMark x1="28898" y1="32339" x2="28898" y2="32339"/>
                        <a14:foregroundMark x1="25884" y1="25614" x2="24948" y2="24620"/>
                        <a14:foregroundMark x1="23597" y1="21988" x2="23597" y2="21988"/>
                        <a14:foregroundMark x1="19231" y1="19649" x2="19231" y2="19649"/>
                        <a14:foregroundMark x1="24740" y1="17602" x2="25364" y2="17602"/>
                        <a14:foregroundMark x1="42412" y1="18363" x2="42412" y2="18363"/>
                        <a14:foregroundMark x1="15073" y1="38421" x2="15073" y2="38421"/>
                        <a14:foregroundMark x1="33472" y1="36140" x2="33472" y2="36140"/>
                        <a14:foregroundMark x1="43347" y1="32982" x2="43347" y2="32982"/>
                        <a14:foregroundMark x1="59252" y1="30175" x2="59252" y2="30175"/>
                        <a14:foregroundMark x1="61746" y1="38187" x2="61746" y2="38187"/>
                        <a14:foregroundMark x1="69543" y1="48830" x2="69543" y2="48830"/>
                        <a14:foregroundMark x1="76299" y1="53567" x2="76299" y2="53567"/>
                        <a14:foregroundMark x1="74220" y1="59649" x2="74220" y2="59649"/>
                        <a14:foregroundMark x1="55301" y1="59942" x2="55301" y2="59942"/>
                        <a14:foregroundMark x1="48441" y1="59181" x2="48441" y2="59181"/>
                        <a14:foregroundMark x1="37110" y1="58363" x2="37110" y2="58363"/>
                        <a14:foregroundMark x1="9563" y1="61462" x2="9563" y2="61462"/>
                        <a14:foregroundMark x1="9252" y1="58012" x2="9252" y2="58012"/>
                        <a14:foregroundMark x1="8420" y1="53216" x2="8420" y2="53216"/>
                        <a14:foregroundMark x1="8108" y1="48304" x2="8108" y2="48304"/>
                        <a14:foregroundMark x1="95114" y1="71053" x2="95114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28" y="811556"/>
            <a:ext cx="1499817" cy="26618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C785F8-182F-41A2-9797-7DB56D43D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5" b="89905" l="8916" r="92099">
                        <a14:foregroundMark x1="43792" y1="31556" x2="43792" y2="31556"/>
                        <a14:foregroundMark x1="65914" y1="29016" x2="65914" y2="29016"/>
                        <a14:foregroundMark x1="61738" y1="42476" x2="61738" y2="42476"/>
                        <a14:foregroundMark x1="58352" y1="46730" x2="58352" y2="46730"/>
                        <a14:foregroundMark x1="44921" y1="49460" x2="44244" y2="48698"/>
                        <a14:foregroundMark x1="37133" y1="40254" x2="37133" y2="40254"/>
                        <a14:foregroundMark x1="36907" y1="38032" x2="39165" y2="36508"/>
                        <a14:foregroundMark x1="53499" y1="33397" x2="53499" y2="33397"/>
                        <a14:foregroundMark x1="61512" y1="34794" x2="62190" y2="36635"/>
                        <a14:foregroundMark x1="61964" y1="42603" x2="61738" y2="43111"/>
                        <a14:foregroundMark x1="53950" y1="47111" x2="51806" y2="47746"/>
                        <a14:foregroundMark x1="43115" y1="48444" x2="43115" y2="47746"/>
                        <a14:foregroundMark x1="43341" y1="40254" x2="43341" y2="40254"/>
                        <a14:foregroundMark x1="46388" y1="37778" x2="47065" y2="37397"/>
                        <a14:foregroundMark x1="50903" y1="31175" x2="50903" y2="31175"/>
                        <a14:foregroundMark x1="51354" y1="31302" x2="52596" y2="36127"/>
                        <a14:foregroundMark x1="55982" y1="42095" x2="56433" y2="42857"/>
                        <a14:foregroundMark x1="63318" y1="48127" x2="64334" y2="48698"/>
                        <a14:foregroundMark x1="65237" y1="50857" x2="65463" y2="51365"/>
                        <a14:foregroundMark x1="53273" y1="51492" x2="53273" y2="51492"/>
                        <a14:foregroundMark x1="36907" y1="42730" x2="36907" y2="42730"/>
                        <a14:foregroundMark x1="29120" y1="44254" x2="29120" y2="44254"/>
                        <a14:foregroundMark x1="33183" y1="53968" x2="33183" y2="53968"/>
                        <a14:foregroundMark x1="47065" y1="57841" x2="48420" y2="58095"/>
                        <a14:foregroundMark x1="69074" y1="59048" x2="69074" y2="59048"/>
                        <a14:foregroundMark x1="44244" y1="51111" x2="44244" y2="51111"/>
                        <a14:foregroundMark x1="29571" y1="48254" x2="29571" y2="48254"/>
                        <a14:foregroundMark x1="22686" y1="41270" x2="22686" y2="41270"/>
                        <a14:foregroundMark x1="23589" y1="33143" x2="23589" y2="33143"/>
                        <a14:foregroundMark x1="25395" y1="29016" x2="25395" y2="29016"/>
                        <a14:foregroundMark x1="32506" y1="24952" x2="33183" y2="24825"/>
                        <a14:foregroundMark x1="48646" y1="25905" x2="48646" y2="25905"/>
                        <a14:foregroundMark x1="59932" y1="28063" x2="60835" y2="29016"/>
                        <a14:foregroundMark x1="61512" y1="34159" x2="61512" y2="35238"/>
                        <a14:foregroundMark x1="58352" y1="42349" x2="58352" y2="42349"/>
                        <a14:foregroundMark x1="53950" y1="45206" x2="53950" y2="45206"/>
                        <a14:foregroundMark x1="44921" y1="48444" x2="44018" y2="48825"/>
                        <a14:foregroundMark x1="38713" y1="53206" x2="39391" y2="56063"/>
                        <a14:foregroundMark x1="41084" y1="58222" x2="42664" y2="58794"/>
                        <a14:foregroundMark x1="47517" y1="60190" x2="48871" y2="60317"/>
                        <a14:foregroundMark x1="62415" y1="59810" x2="63544" y2="59810"/>
                        <a14:foregroundMark x1="75282" y1="57714" x2="76072" y2="57587"/>
                        <a14:foregroundMark x1="82280" y1="51937" x2="82280" y2="51937"/>
                        <a14:foregroundMark x1="83183" y1="45206" x2="83183" y2="45206"/>
                        <a14:foregroundMark x1="84989" y1="40889" x2="84989" y2="40889"/>
                        <a14:foregroundMark x1="88713" y1="36635" x2="88713" y2="36635"/>
                        <a14:foregroundMark x1="89616" y1="35365" x2="89616" y2="35365"/>
                        <a14:foregroundMark x1="85666" y1="28762" x2="85666" y2="28762"/>
                        <a14:foregroundMark x1="69074" y1="26794" x2="69074" y2="26794"/>
                        <a14:foregroundMark x1="64560" y1="28381" x2="64560" y2="28381"/>
                        <a14:foregroundMark x1="57788" y1="31302" x2="55530" y2="32508"/>
                        <a14:foregroundMark x1="35102" y1="37397" x2="33409" y2="37905"/>
                        <a14:foregroundMark x1="24266" y1="42603" x2="24266" y2="42984"/>
                        <a14:foregroundMark x1="24718" y1="46095" x2="24718" y2="46095"/>
                        <a14:foregroundMark x1="27878" y1="47365" x2="27878" y2="47365"/>
                        <a14:foregroundMark x1="31828" y1="48698" x2="31828" y2="48698"/>
                        <a14:foregroundMark x1="32506" y1="49841" x2="31828" y2="50603"/>
                        <a14:foregroundMark x1="27878" y1="52444" x2="27878" y2="52444"/>
                        <a14:foregroundMark x1="26072" y1="53333" x2="26072" y2="53333"/>
                        <a14:foregroundMark x1="13205" y1="61206" x2="12077" y2="61587"/>
                        <a14:foregroundMark x1="9029" y1="65143" x2="9029" y2="65143"/>
                        <a14:foregroundMark x1="9029" y1="65270" x2="9029" y2="65905"/>
                        <a14:foregroundMark x1="80135" y1="22921" x2="80135" y2="22921"/>
                        <a14:foregroundMark x1="82054" y1="22540" x2="82054" y2="22540"/>
                        <a14:foregroundMark x1="51129" y1="24317" x2="51129" y2="24317"/>
                        <a14:foregroundMark x1="76749" y1="16317" x2="76749" y2="16317"/>
                        <a14:foregroundMark x1="33409" y1="15937" x2="33409" y2="15937"/>
                        <a14:foregroundMark x1="89391" y1="44762" x2="89391" y2="44762"/>
                        <a14:foregroundMark x1="92099" y1="53587" x2="92099" y2="53587"/>
                        <a14:foregroundMark x1="90971" y1="60190" x2="90971" y2="60190"/>
                        <a14:foregroundMark x1="91196" y1="62286" x2="91196" y2="62286"/>
                        <a14:foregroundMark x1="91196" y1="62413" x2="91196" y2="62413"/>
                        <a14:foregroundMark x1="91648" y1="68635" x2="91648" y2="68635"/>
                        <a14:foregroundMark x1="91648" y1="68635" x2="91648" y2="68635"/>
                        <a14:foregroundMark x1="91648" y1="73651" x2="91648" y2="73651"/>
                        <a14:foregroundMark x1="91648" y1="80381" x2="91648" y2="80381"/>
                        <a14:foregroundMark x1="69526" y1="83746" x2="69526" y2="83746"/>
                        <a14:foregroundMark x1="53499" y1="83619" x2="53499" y2="83619"/>
                        <a14:foregroundMark x1="8804" y1="42857" x2="8804" y2="42857"/>
                        <a14:foregroundMark x1="9932" y1="22413" x2="9932" y2="22413"/>
                        <a14:foregroundMark x1="9029" y1="30921" x2="9029" y2="30921"/>
                        <a14:foregroundMark x1="54853" y1="23937" x2="54853" y2="23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57" y="3676877"/>
            <a:ext cx="1597058" cy="28748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58CFAC6-523B-4B18-A384-F3E9DC3F2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5" b="89905" l="8916" r="92099">
                        <a14:foregroundMark x1="43792" y1="31556" x2="43792" y2="31556"/>
                        <a14:foregroundMark x1="65914" y1="29016" x2="65914" y2="29016"/>
                        <a14:foregroundMark x1="61738" y1="42476" x2="61738" y2="42476"/>
                        <a14:foregroundMark x1="58352" y1="46730" x2="58352" y2="46730"/>
                        <a14:foregroundMark x1="44921" y1="49460" x2="44244" y2="48698"/>
                        <a14:foregroundMark x1="37133" y1="40254" x2="37133" y2="40254"/>
                        <a14:foregroundMark x1="36907" y1="38032" x2="39165" y2="36508"/>
                        <a14:foregroundMark x1="53499" y1="33397" x2="53499" y2="33397"/>
                        <a14:foregroundMark x1="61512" y1="34794" x2="62190" y2="36635"/>
                        <a14:foregroundMark x1="61964" y1="42603" x2="61738" y2="43111"/>
                        <a14:foregroundMark x1="53950" y1="47111" x2="51806" y2="47746"/>
                        <a14:foregroundMark x1="43115" y1="48444" x2="43115" y2="47746"/>
                        <a14:foregroundMark x1="43341" y1="40254" x2="43341" y2="40254"/>
                        <a14:foregroundMark x1="46388" y1="37778" x2="47065" y2="37397"/>
                        <a14:foregroundMark x1="50903" y1="31175" x2="50903" y2="31175"/>
                        <a14:foregroundMark x1="51354" y1="31302" x2="52596" y2="36127"/>
                        <a14:foregroundMark x1="55982" y1="42095" x2="56433" y2="42857"/>
                        <a14:foregroundMark x1="63318" y1="48127" x2="64334" y2="48698"/>
                        <a14:foregroundMark x1="65237" y1="50857" x2="65463" y2="51365"/>
                        <a14:foregroundMark x1="53273" y1="51492" x2="53273" y2="51492"/>
                        <a14:foregroundMark x1="36907" y1="42730" x2="36907" y2="42730"/>
                        <a14:foregroundMark x1="29120" y1="44254" x2="29120" y2="44254"/>
                        <a14:foregroundMark x1="33183" y1="53968" x2="33183" y2="53968"/>
                        <a14:foregroundMark x1="47065" y1="57841" x2="48420" y2="58095"/>
                        <a14:foregroundMark x1="69074" y1="59048" x2="69074" y2="59048"/>
                        <a14:foregroundMark x1="44244" y1="51111" x2="44244" y2="51111"/>
                        <a14:foregroundMark x1="29571" y1="48254" x2="29571" y2="48254"/>
                        <a14:foregroundMark x1="22686" y1="41270" x2="22686" y2="41270"/>
                        <a14:foregroundMark x1="23589" y1="33143" x2="23589" y2="33143"/>
                        <a14:foregroundMark x1="25395" y1="29016" x2="25395" y2="29016"/>
                        <a14:foregroundMark x1="32506" y1="24952" x2="33183" y2="24825"/>
                        <a14:foregroundMark x1="48646" y1="25905" x2="48646" y2="25905"/>
                        <a14:foregroundMark x1="59932" y1="28063" x2="60835" y2="29016"/>
                        <a14:foregroundMark x1="61512" y1="34159" x2="61512" y2="35238"/>
                        <a14:foregroundMark x1="58352" y1="42349" x2="58352" y2="42349"/>
                        <a14:foregroundMark x1="53950" y1="45206" x2="53950" y2="45206"/>
                        <a14:foregroundMark x1="44921" y1="48444" x2="44018" y2="48825"/>
                        <a14:foregroundMark x1="38713" y1="53206" x2="39391" y2="56063"/>
                        <a14:foregroundMark x1="41084" y1="58222" x2="42664" y2="58794"/>
                        <a14:foregroundMark x1="47517" y1="60190" x2="48871" y2="60317"/>
                        <a14:foregroundMark x1="62415" y1="59810" x2="63544" y2="59810"/>
                        <a14:foregroundMark x1="75282" y1="57714" x2="76072" y2="57587"/>
                        <a14:foregroundMark x1="82280" y1="51937" x2="82280" y2="51937"/>
                        <a14:foregroundMark x1="83183" y1="45206" x2="83183" y2="45206"/>
                        <a14:foregroundMark x1="84989" y1="40889" x2="84989" y2="40889"/>
                        <a14:foregroundMark x1="88713" y1="36635" x2="88713" y2="36635"/>
                        <a14:foregroundMark x1="89616" y1="35365" x2="89616" y2="35365"/>
                        <a14:foregroundMark x1="85666" y1="28762" x2="85666" y2="28762"/>
                        <a14:foregroundMark x1="69074" y1="26794" x2="69074" y2="26794"/>
                        <a14:foregroundMark x1="64560" y1="28381" x2="64560" y2="28381"/>
                        <a14:foregroundMark x1="57788" y1="31302" x2="55530" y2="32508"/>
                        <a14:foregroundMark x1="35102" y1="37397" x2="33409" y2="37905"/>
                        <a14:foregroundMark x1="24266" y1="42603" x2="24266" y2="42984"/>
                        <a14:foregroundMark x1="24718" y1="46095" x2="24718" y2="46095"/>
                        <a14:foregroundMark x1="27878" y1="47365" x2="27878" y2="47365"/>
                        <a14:foregroundMark x1="31828" y1="48698" x2="31828" y2="48698"/>
                        <a14:foregroundMark x1="32506" y1="49841" x2="31828" y2="50603"/>
                        <a14:foregroundMark x1="27878" y1="52444" x2="27878" y2="52444"/>
                        <a14:foregroundMark x1="26072" y1="53333" x2="26072" y2="53333"/>
                        <a14:foregroundMark x1="13205" y1="61206" x2="12077" y2="61587"/>
                        <a14:foregroundMark x1="9029" y1="65143" x2="9029" y2="65143"/>
                        <a14:foregroundMark x1="9029" y1="65270" x2="9029" y2="65905"/>
                        <a14:foregroundMark x1="80135" y1="22921" x2="80135" y2="22921"/>
                        <a14:foregroundMark x1="82054" y1="22540" x2="82054" y2="22540"/>
                        <a14:foregroundMark x1="51129" y1="24317" x2="51129" y2="24317"/>
                        <a14:foregroundMark x1="76749" y1="16317" x2="76749" y2="16317"/>
                        <a14:foregroundMark x1="33409" y1="15937" x2="33409" y2="15937"/>
                        <a14:foregroundMark x1="89391" y1="44762" x2="89391" y2="44762"/>
                        <a14:foregroundMark x1="92099" y1="53587" x2="92099" y2="53587"/>
                        <a14:foregroundMark x1="90971" y1="60190" x2="90971" y2="60190"/>
                        <a14:foregroundMark x1="91196" y1="62286" x2="91196" y2="62286"/>
                        <a14:foregroundMark x1="91196" y1="62413" x2="91196" y2="62413"/>
                        <a14:foregroundMark x1="91648" y1="68635" x2="91648" y2="68635"/>
                        <a14:foregroundMark x1="91648" y1="68635" x2="91648" y2="68635"/>
                        <a14:foregroundMark x1="91648" y1="73651" x2="91648" y2="73651"/>
                        <a14:foregroundMark x1="91648" y1="80381" x2="91648" y2="80381"/>
                        <a14:foregroundMark x1="69526" y1="83746" x2="69526" y2="83746"/>
                        <a14:foregroundMark x1="53499" y1="83619" x2="53499" y2="83619"/>
                        <a14:foregroundMark x1="8804" y1="42857" x2="8804" y2="42857"/>
                        <a14:foregroundMark x1="9932" y1="22413" x2="9932" y2="22413"/>
                        <a14:foregroundMark x1="9029" y1="30921" x2="9029" y2="30921"/>
                        <a14:foregroundMark x1="54853" y1="23937" x2="54853" y2="23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09" y="3676877"/>
            <a:ext cx="1597058" cy="2874872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622805" y="826698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634808" y="1317622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</p:spTree>
    <p:extLst>
      <p:ext uri="{BB962C8B-B14F-4D97-AF65-F5344CB8AC3E}">
        <p14:creationId xmlns:p14="http://schemas.microsoft.com/office/powerpoint/2010/main" val="19026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F1160C-1EEE-4913-8339-939F374BF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3185" r="3328" b="3736"/>
          <a:stretch/>
        </p:blipFill>
        <p:spPr>
          <a:xfrm>
            <a:off x="2913715" y="2712382"/>
            <a:ext cx="5595942" cy="356429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ECE2BB8-1B0F-4D9C-B442-2134211ACBB1}"/>
              </a:ext>
            </a:extLst>
          </p:cNvPr>
          <p:cNvSpPr txBox="1"/>
          <p:nvPr/>
        </p:nvSpPr>
        <p:spPr>
          <a:xfrm>
            <a:off x="4515746" y="1109636"/>
            <a:ext cx="3969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成熟产品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weeks</a:t>
            </a: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Prototype simple 2 weeks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3ECE2BB8-1B0F-4D9C-B442-2134211ACBB1}"/>
              </a:ext>
            </a:extLst>
          </p:cNvPr>
          <p:cNvSpPr txBox="1"/>
          <p:nvPr/>
        </p:nvSpPr>
        <p:spPr>
          <a:xfrm>
            <a:off x="477810" y="2884067"/>
            <a:ext cx="2129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设计冻结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设计验证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3ECE2BB8-1B0F-4D9C-B442-2134211ACBB1}"/>
              </a:ext>
            </a:extLst>
          </p:cNvPr>
          <p:cNvSpPr txBox="1"/>
          <p:nvPr/>
        </p:nvSpPr>
        <p:spPr>
          <a:xfrm>
            <a:off x="4515746" y="1794549"/>
            <a:ext cx="3969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微小变化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weeks</a:t>
            </a: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Directional development 3 weeks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3ECE2BB8-1B0F-4D9C-B442-2134211ACBB1}"/>
              </a:ext>
            </a:extLst>
          </p:cNvPr>
          <p:cNvSpPr txBox="1"/>
          <p:nvPr/>
        </p:nvSpPr>
        <p:spPr>
          <a:xfrm>
            <a:off x="477810" y="3568126"/>
            <a:ext cx="21294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设计释放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设计验证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设计冻结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3ECE2BB8-1B0F-4D9C-B442-2134211ACBB1}"/>
              </a:ext>
            </a:extLst>
          </p:cNvPr>
          <p:cNvSpPr txBox="1"/>
          <p:nvPr/>
        </p:nvSpPr>
        <p:spPr>
          <a:xfrm>
            <a:off x="477810" y="4586194"/>
            <a:ext cx="2129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PPAP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设计生产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PPAP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控制流程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3ECE2BB8-1B0F-4D9C-B442-2134211ACBB1}"/>
              </a:ext>
            </a:extLst>
          </p:cNvPr>
          <p:cNvSpPr txBox="1"/>
          <p:nvPr/>
        </p:nvSpPr>
        <p:spPr>
          <a:xfrm>
            <a:off x="477810" y="5256494"/>
            <a:ext cx="21294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line ready</a:t>
            </a: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line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验证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SOP</a:t>
            </a:r>
          </a:p>
        </p:txBody>
      </p:sp>
      <p:grpSp>
        <p:nvGrpSpPr>
          <p:cNvPr id="11" name="组合 2">
            <a:extLst>
              <a:ext uri="{FF2B5EF4-FFF2-40B4-BE49-F238E27FC236}">
                <a16:creationId xmlns:a16="http://schemas.microsoft.com/office/drawing/2014/main" id="{4AF73566-B1EC-402C-A3A2-3B65B8B772D6}"/>
              </a:ext>
            </a:extLst>
          </p:cNvPr>
          <p:cNvGrpSpPr/>
          <p:nvPr/>
        </p:nvGrpSpPr>
        <p:grpSpPr>
          <a:xfrm>
            <a:off x="622805" y="826698"/>
            <a:ext cx="1505068" cy="150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46">
              <a:extLst>
                <a:ext uri="{FF2B5EF4-FFF2-40B4-BE49-F238E27FC236}">
                  <a16:creationId xmlns:a16="http://schemas.microsoft.com/office/drawing/2014/main" id="{0277285E-C11A-4523-8EE4-20137E153A8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B7F1487-077A-429F-B6D9-98B76742D6B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" name="文本框 43">
            <a:extLst>
              <a:ext uri="{FF2B5EF4-FFF2-40B4-BE49-F238E27FC236}">
                <a16:creationId xmlns:a16="http://schemas.microsoft.com/office/drawing/2014/main" id="{83254E8C-66AD-4D58-885B-8B43C3D18790}"/>
              </a:ext>
            </a:extLst>
          </p:cNvPr>
          <p:cNvSpPr txBox="1"/>
          <p:nvPr/>
        </p:nvSpPr>
        <p:spPr>
          <a:xfrm>
            <a:off x="634808" y="1317622"/>
            <a:ext cx="150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&amp; D CENTER</a:t>
            </a:r>
          </a:p>
        </p:txBody>
      </p:sp>
    </p:spTree>
    <p:extLst>
      <p:ext uri="{BB962C8B-B14F-4D97-AF65-F5344CB8AC3E}">
        <p14:creationId xmlns:p14="http://schemas.microsoft.com/office/powerpoint/2010/main" val="264498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>
            <a:extLst>
              <a:ext uri="{FF2B5EF4-FFF2-40B4-BE49-F238E27FC236}">
                <a16:creationId xmlns:a16="http://schemas.microsoft.com/office/drawing/2014/main" id="{EA7856D4-E700-429E-8A61-65CF0FE3E52B}"/>
              </a:ext>
            </a:extLst>
          </p:cNvPr>
          <p:cNvGrpSpPr/>
          <p:nvPr/>
        </p:nvGrpSpPr>
        <p:grpSpPr>
          <a:xfrm>
            <a:off x="2344039" y="1954143"/>
            <a:ext cx="580006" cy="585638"/>
            <a:chOff x="3573105" y="2423936"/>
            <a:chExt cx="468272" cy="479596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23AA3157-F7B3-4CB1-AB18-AEA563DDC536}"/>
                </a:ext>
              </a:extLst>
            </p:cNvPr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ysClr val="window" lastClr="FFFFFF">
                    <a:lumMod val="95000"/>
                  </a:sysClr>
                </a:gs>
                <a:gs pos="0">
                  <a:sysClr val="window" lastClr="FFFFFF">
                    <a:lumMod val="75000"/>
                  </a:sysClr>
                </a:gs>
              </a:gsLst>
              <a:lin ang="2700000" scaled="1"/>
            </a:gradFill>
            <a:ln w="158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0346F115-6156-4B1C-BAEA-AE5EBDDCEBDB}"/>
                </a:ext>
              </a:extLst>
            </p:cNvPr>
            <p:cNvGrpSpPr/>
            <p:nvPr/>
          </p:nvGrpSpPr>
          <p:grpSpPr>
            <a:xfrm>
              <a:off x="3676746" y="2616956"/>
              <a:ext cx="260989" cy="156630"/>
              <a:chOff x="3521606" y="3512003"/>
              <a:chExt cx="495859" cy="320321"/>
            </a:xfrm>
            <a:solidFill>
              <a:sysClr val="windowText" lastClr="000000">
                <a:lumMod val="75000"/>
                <a:lumOff val="25000"/>
              </a:sysClr>
            </a:solidFill>
          </p:grpSpPr>
          <p:sp>
            <p:nvSpPr>
              <p:cNvPr id="57" name="Freeform 83">
                <a:extLst>
                  <a:ext uri="{FF2B5EF4-FFF2-40B4-BE49-F238E27FC236}">
                    <a16:creationId xmlns:a16="http://schemas.microsoft.com/office/drawing/2014/main" id="{682763B8-55D5-433D-B7D6-2F055CF008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7335" y="3530708"/>
                <a:ext cx="444401" cy="232642"/>
              </a:xfrm>
              <a:custGeom>
                <a:avLst/>
                <a:gdLst>
                  <a:gd name="T0" fmla="*/ 380 w 380"/>
                  <a:gd name="T1" fmla="*/ 199 h 199"/>
                  <a:gd name="T2" fmla="*/ 0 w 380"/>
                  <a:gd name="T3" fmla="*/ 199 h 199"/>
                  <a:gd name="T4" fmla="*/ 0 w 380"/>
                  <a:gd name="T5" fmla="*/ 0 h 199"/>
                  <a:gd name="T6" fmla="*/ 380 w 380"/>
                  <a:gd name="T7" fmla="*/ 0 h 199"/>
                  <a:gd name="T8" fmla="*/ 380 w 380"/>
                  <a:gd name="T9" fmla="*/ 199 h 199"/>
                  <a:gd name="T10" fmla="*/ 380 w 380"/>
                  <a:gd name="T11" fmla="*/ 199 h 199"/>
                  <a:gd name="T12" fmla="*/ 14 w 380"/>
                  <a:gd name="T13" fmla="*/ 187 h 199"/>
                  <a:gd name="T14" fmla="*/ 369 w 380"/>
                  <a:gd name="T15" fmla="*/ 187 h 199"/>
                  <a:gd name="T16" fmla="*/ 369 w 380"/>
                  <a:gd name="T17" fmla="*/ 12 h 199"/>
                  <a:gd name="T18" fmla="*/ 14 w 380"/>
                  <a:gd name="T19" fmla="*/ 12 h 199"/>
                  <a:gd name="T20" fmla="*/ 14 w 380"/>
                  <a:gd name="T21" fmla="*/ 187 h 199"/>
                  <a:gd name="T22" fmla="*/ 14 w 380"/>
                  <a:gd name="T23" fmla="*/ 18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0" h="199">
                    <a:moveTo>
                      <a:pt x="380" y="199"/>
                    </a:moveTo>
                    <a:lnTo>
                      <a:pt x="0" y="199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380" y="199"/>
                    </a:lnTo>
                    <a:lnTo>
                      <a:pt x="380" y="199"/>
                    </a:lnTo>
                    <a:close/>
                    <a:moveTo>
                      <a:pt x="14" y="187"/>
                    </a:moveTo>
                    <a:lnTo>
                      <a:pt x="369" y="187"/>
                    </a:lnTo>
                    <a:lnTo>
                      <a:pt x="369" y="12"/>
                    </a:lnTo>
                    <a:lnTo>
                      <a:pt x="14" y="12"/>
                    </a:lnTo>
                    <a:lnTo>
                      <a:pt x="14" y="187"/>
                    </a:lnTo>
                    <a:lnTo>
                      <a:pt x="14" y="187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58" name="Rectangle 84">
                <a:extLst>
                  <a:ext uri="{FF2B5EF4-FFF2-40B4-BE49-F238E27FC236}">
                    <a16:creationId xmlns:a16="http://schemas.microsoft.com/office/drawing/2014/main" id="{A681BD9C-EB73-4827-A7E0-F320AAED4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606" y="3512003"/>
                <a:ext cx="495859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59" name="Freeform 85">
                <a:extLst>
                  <a:ext uri="{FF2B5EF4-FFF2-40B4-BE49-F238E27FC236}">
                    <a16:creationId xmlns:a16="http://schemas.microsoft.com/office/drawing/2014/main" id="{CBF4CC65-8D4E-405B-A384-347B7D10C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5740" y="3633585"/>
                <a:ext cx="254946" cy="198739"/>
              </a:xfrm>
              <a:custGeom>
                <a:avLst/>
                <a:gdLst>
                  <a:gd name="T0" fmla="*/ 91 w 92"/>
                  <a:gd name="T1" fmla="*/ 40 h 72"/>
                  <a:gd name="T2" fmla="*/ 91 w 92"/>
                  <a:gd name="T3" fmla="*/ 40 h 72"/>
                  <a:gd name="T4" fmla="*/ 91 w 92"/>
                  <a:gd name="T5" fmla="*/ 40 h 72"/>
                  <a:gd name="T6" fmla="*/ 91 w 92"/>
                  <a:gd name="T7" fmla="*/ 40 h 72"/>
                  <a:gd name="T8" fmla="*/ 90 w 92"/>
                  <a:gd name="T9" fmla="*/ 40 h 72"/>
                  <a:gd name="T10" fmla="*/ 89 w 92"/>
                  <a:gd name="T11" fmla="*/ 37 h 72"/>
                  <a:gd name="T12" fmla="*/ 75 w 92"/>
                  <a:gd name="T13" fmla="*/ 17 h 72"/>
                  <a:gd name="T14" fmla="*/ 71 w 92"/>
                  <a:gd name="T15" fmla="*/ 14 h 72"/>
                  <a:gd name="T16" fmla="*/ 65 w 92"/>
                  <a:gd name="T17" fmla="*/ 14 h 72"/>
                  <a:gd name="T18" fmla="*/ 65 w 92"/>
                  <a:gd name="T19" fmla="*/ 14 h 72"/>
                  <a:gd name="T20" fmla="*/ 70 w 92"/>
                  <a:gd name="T21" fmla="*/ 18 h 72"/>
                  <a:gd name="T22" fmla="*/ 64 w 92"/>
                  <a:gd name="T23" fmla="*/ 21 h 72"/>
                  <a:gd name="T24" fmla="*/ 67 w 92"/>
                  <a:gd name="T25" fmla="*/ 25 h 72"/>
                  <a:gd name="T26" fmla="*/ 57 w 92"/>
                  <a:gd name="T27" fmla="*/ 49 h 72"/>
                  <a:gd name="T28" fmla="*/ 57 w 92"/>
                  <a:gd name="T29" fmla="*/ 49 h 72"/>
                  <a:gd name="T30" fmla="*/ 57 w 92"/>
                  <a:gd name="T31" fmla="*/ 49 h 72"/>
                  <a:gd name="T32" fmla="*/ 57 w 92"/>
                  <a:gd name="T33" fmla="*/ 49 h 72"/>
                  <a:gd name="T34" fmla="*/ 57 w 92"/>
                  <a:gd name="T35" fmla="*/ 49 h 72"/>
                  <a:gd name="T36" fmla="*/ 46 w 92"/>
                  <a:gd name="T37" fmla="*/ 26 h 72"/>
                  <a:gd name="T38" fmla="*/ 48 w 92"/>
                  <a:gd name="T39" fmla="*/ 21 h 72"/>
                  <a:gd name="T40" fmla="*/ 43 w 92"/>
                  <a:gd name="T41" fmla="*/ 19 h 72"/>
                  <a:gd name="T42" fmla="*/ 47 w 92"/>
                  <a:gd name="T43" fmla="*/ 15 h 72"/>
                  <a:gd name="T44" fmla="*/ 47 w 92"/>
                  <a:gd name="T45" fmla="*/ 15 h 72"/>
                  <a:gd name="T46" fmla="*/ 42 w 92"/>
                  <a:gd name="T47" fmla="*/ 15 h 72"/>
                  <a:gd name="T48" fmla="*/ 29 w 92"/>
                  <a:gd name="T49" fmla="*/ 14 h 72"/>
                  <a:gd name="T50" fmla="*/ 26 w 92"/>
                  <a:gd name="T51" fmla="*/ 12 h 72"/>
                  <a:gd name="T52" fmla="*/ 8 w 92"/>
                  <a:gd name="T53" fmla="*/ 0 h 72"/>
                  <a:gd name="T54" fmla="*/ 0 w 92"/>
                  <a:gd name="T55" fmla="*/ 12 h 72"/>
                  <a:gd name="T56" fmla="*/ 19 w 92"/>
                  <a:gd name="T57" fmla="*/ 23 h 72"/>
                  <a:gd name="T58" fmla="*/ 38 w 92"/>
                  <a:gd name="T59" fmla="*/ 27 h 72"/>
                  <a:gd name="T60" fmla="*/ 38 w 92"/>
                  <a:gd name="T61" fmla="*/ 72 h 72"/>
                  <a:gd name="T62" fmla="*/ 38 w 92"/>
                  <a:gd name="T63" fmla="*/ 72 h 72"/>
                  <a:gd name="T64" fmla="*/ 78 w 92"/>
                  <a:gd name="T65" fmla="*/ 71 h 72"/>
                  <a:gd name="T66" fmla="*/ 78 w 92"/>
                  <a:gd name="T67" fmla="*/ 70 h 72"/>
                  <a:gd name="T68" fmla="*/ 78 w 92"/>
                  <a:gd name="T69" fmla="*/ 63 h 72"/>
                  <a:gd name="T70" fmla="*/ 82 w 92"/>
                  <a:gd name="T71" fmla="*/ 66 h 72"/>
                  <a:gd name="T72" fmla="*/ 91 w 92"/>
                  <a:gd name="T73" fmla="*/ 48 h 72"/>
                  <a:gd name="T74" fmla="*/ 91 w 92"/>
                  <a:gd name="T75" fmla="*/ 47 h 72"/>
                  <a:gd name="T76" fmla="*/ 91 w 92"/>
                  <a:gd name="T77" fmla="*/ 47 h 72"/>
                  <a:gd name="T78" fmla="*/ 91 w 92"/>
                  <a:gd name="T79" fmla="*/ 40 h 72"/>
                  <a:gd name="T80" fmla="*/ 77 w 92"/>
                  <a:gd name="T81" fmla="*/ 45 h 72"/>
                  <a:gd name="T82" fmla="*/ 77 w 92"/>
                  <a:gd name="T83" fmla="*/ 43 h 72"/>
                  <a:gd name="T84" fmla="*/ 77 w 92"/>
                  <a:gd name="T85" fmla="*/ 44 h 72"/>
                  <a:gd name="T86" fmla="*/ 77 w 92"/>
                  <a:gd name="T87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72">
                    <a:moveTo>
                      <a:pt x="91" y="40"/>
                    </a:move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2" y="14"/>
                      <a:pt x="71" y="14"/>
                    </a:cubicBezTo>
                    <a:cubicBezTo>
                      <a:pt x="69" y="14"/>
                      <a:pt x="67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5" y="15"/>
                      <a:pt x="44" y="15"/>
                      <a:pt x="42" y="15"/>
                    </a:cubicBezTo>
                    <a:cubicBezTo>
                      <a:pt x="42" y="15"/>
                      <a:pt x="30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2" y="8"/>
                      <a:pt x="0" y="1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42"/>
                      <a:pt x="38" y="57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52" y="72"/>
                      <a:pt x="65" y="71"/>
                      <a:pt x="78" y="71"/>
                    </a:cubicBezTo>
                    <a:cubicBezTo>
                      <a:pt x="78" y="71"/>
                      <a:pt x="78" y="71"/>
                      <a:pt x="78" y="70"/>
                    </a:cubicBezTo>
                    <a:cubicBezTo>
                      <a:pt x="78" y="68"/>
                      <a:pt x="78" y="66"/>
                      <a:pt x="78" y="63"/>
                    </a:cubicBezTo>
                    <a:cubicBezTo>
                      <a:pt x="79" y="64"/>
                      <a:pt x="81" y="65"/>
                      <a:pt x="82" y="66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4"/>
                      <a:pt x="92" y="54"/>
                      <a:pt x="91" y="40"/>
                    </a:cubicBezTo>
                    <a:close/>
                    <a:moveTo>
                      <a:pt x="77" y="45"/>
                    </a:moveTo>
                    <a:cubicBezTo>
                      <a:pt x="77" y="44"/>
                      <a:pt x="77" y="44"/>
                      <a:pt x="77" y="43"/>
                    </a:cubicBezTo>
                    <a:cubicBezTo>
                      <a:pt x="77" y="44"/>
                      <a:pt x="77" y="44"/>
                      <a:pt x="77" y="44"/>
                    </a:cubicBezTo>
                    <a:lnTo>
                      <a:pt x="77" y="45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0" name="Rectangle 86">
                <a:extLst>
                  <a:ext uri="{FF2B5EF4-FFF2-40B4-BE49-F238E27FC236}">
                    <a16:creationId xmlns:a16="http://schemas.microsoft.com/office/drawing/2014/main" id="{0EB17972-51F6-4409-A6E7-D6913C830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619" y="3769195"/>
                <a:ext cx="1169" cy="116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1" name="Freeform 87">
                <a:extLst>
                  <a:ext uri="{FF2B5EF4-FFF2-40B4-BE49-F238E27FC236}">
                    <a16:creationId xmlns:a16="http://schemas.microsoft.com/office/drawing/2014/main" id="{F0CA5589-7269-4768-9C94-BB5B83A97E86}"/>
                  </a:ext>
                </a:extLst>
              </p:cNvPr>
              <p:cNvSpPr/>
              <p:nvPr/>
            </p:nvSpPr>
            <p:spPr bwMode="auto">
              <a:xfrm>
                <a:off x="3861924" y="3672163"/>
                <a:ext cx="19882" cy="22212"/>
              </a:xfrm>
              <a:custGeom>
                <a:avLst/>
                <a:gdLst>
                  <a:gd name="T0" fmla="*/ 3 w 17"/>
                  <a:gd name="T1" fmla="*/ 0 h 19"/>
                  <a:gd name="T2" fmla="*/ 0 w 17"/>
                  <a:gd name="T3" fmla="*/ 12 h 19"/>
                  <a:gd name="T4" fmla="*/ 7 w 17"/>
                  <a:gd name="T5" fmla="*/ 19 h 19"/>
                  <a:gd name="T6" fmla="*/ 17 w 17"/>
                  <a:gd name="T7" fmla="*/ 12 h 19"/>
                  <a:gd name="T8" fmla="*/ 12 w 17"/>
                  <a:gd name="T9" fmla="*/ 0 h 19"/>
                  <a:gd name="T10" fmla="*/ 3 w 1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3" y="0"/>
                    </a:moveTo>
                    <a:lnTo>
                      <a:pt x="0" y="12"/>
                    </a:lnTo>
                    <a:lnTo>
                      <a:pt x="7" y="19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2" name="Freeform 88">
                <a:extLst>
                  <a:ext uri="{FF2B5EF4-FFF2-40B4-BE49-F238E27FC236}">
                    <a16:creationId xmlns:a16="http://schemas.microsoft.com/office/drawing/2014/main" id="{C74B4270-217D-4709-92C8-E3ABF54BDDD2}"/>
                  </a:ext>
                </a:extLst>
              </p:cNvPr>
              <p:cNvSpPr/>
              <p:nvPr/>
            </p:nvSpPr>
            <p:spPr bwMode="auto">
              <a:xfrm>
                <a:off x="3861924" y="3686192"/>
                <a:ext cx="22220" cy="91186"/>
              </a:xfrm>
              <a:custGeom>
                <a:avLst/>
                <a:gdLst>
                  <a:gd name="T0" fmla="*/ 3 w 19"/>
                  <a:gd name="T1" fmla="*/ 0 h 78"/>
                  <a:gd name="T2" fmla="*/ 0 w 19"/>
                  <a:gd name="T3" fmla="*/ 71 h 78"/>
                  <a:gd name="T4" fmla="*/ 10 w 19"/>
                  <a:gd name="T5" fmla="*/ 78 h 78"/>
                  <a:gd name="T6" fmla="*/ 19 w 19"/>
                  <a:gd name="T7" fmla="*/ 71 h 78"/>
                  <a:gd name="T8" fmla="*/ 15 w 19"/>
                  <a:gd name="T9" fmla="*/ 0 h 78"/>
                  <a:gd name="T10" fmla="*/ 3 w 19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78">
                    <a:moveTo>
                      <a:pt x="3" y="0"/>
                    </a:moveTo>
                    <a:lnTo>
                      <a:pt x="0" y="71"/>
                    </a:lnTo>
                    <a:lnTo>
                      <a:pt x="10" y="78"/>
                    </a:lnTo>
                    <a:lnTo>
                      <a:pt x="19" y="71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3" name="Freeform 89">
                <a:extLst>
                  <a:ext uri="{FF2B5EF4-FFF2-40B4-BE49-F238E27FC236}">
                    <a16:creationId xmlns:a16="http://schemas.microsoft.com/office/drawing/2014/main" id="{5900DD71-D7AE-4E8B-8F9E-9143FBDB0E32}"/>
                  </a:ext>
                </a:extLst>
              </p:cNvPr>
              <p:cNvSpPr/>
              <p:nvPr/>
            </p:nvSpPr>
            <p:spPr bwMode="auto">
              <a:xfrm>
                <a:off x="3839704" y="3585653"/>
                <a:ext cx="70168" cy="80664"/>
              </a:xfrm>
              <a:custGeom>
                <a:avLst/>
                <a:gdLst>
                  <a:gd name="T0" fmla="*/ 2 w 25"/>
                  <a:gd name="T1" fmla="*/ 11 h 29"/>
                  <a:gd name="T2" fmla="*/ 8 w 25"/>
                  <a:gd name="T3" fmla="*/ 27 h 29"/>
                  <a:gd name="T4" fmla="*/ 23 w 25"/>
                  <a:gd name="T5" fmla="*/ 18 h 29"/>
                  <a:gd name="T6" fmla="*/ 17 w 25"/>
                  <a:gd name="T7" fmla="*/ 2 h 29"/>
                  <a:gd name="T8" fmla="*/ 2 w 25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" y="11"/>
                    </a:moveTo>
                    <a:cubicBezTo>
                      <a:pt x="0" y="18"/>
                      <a:pt x="3" y="25"/>
                      <a:pt x="8" y="27"/>
                    </a:cubicBezTo>
                    <a:cubicBezTo>
                      <a:pt x="14" y="29"/>
                      <a:pt x="20" y="25"/>
                      <a:pt x="23" y="18"/>
                    </a:cubicBezTo>
                    <a:cubicBezTo>
                      <a:pt x="25" y="11"/>
                      <a:pt x="22" y="4"/>
                      <a:pt x="17" y="2"/>
                    </a:cubicBezTo>
                    <a:cubicBezTo>
                      <a:pt x="11" y="0"/>
                      <a:pt x="5" y="4"/>
                      <a:pt x="2" y="11"/>
                    </a:cubicBez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4" name="Rectangle 96">
                <a:extLst>
                  <a:ext uri="{FF2B5EF4-FFF2-40B4-BE49-F238E27FC236}">
                    <a16:creationId xmlns:a16="http://schemas.microsoft.com/office/drawing/2014/main" id="{7F9743DF-6905-48C3-9198-374156932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368" y="3663980"/>
                <a:ext cx="32745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5" name="Rectangle 97">
                <a:extLst>
                  <a:ext uri="{FF2B5EF4-FFF2-40B4-BE49-F238E27FC236}">
                    <a16:creationId xmlns:a16="http://schemas.microsoft.com/office/drawing/2014/main" id="{2D37704C-BA0C-4041-B0EF-DB5B6231E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266" y="3644107"/>
                <a:ext cx="30406" cy="7482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  <p:sp>
            <p:nvSpPr>
              <p:cNvPr id="66" name="Rectangle 98">
                <a:extLst>
                  <a:ext uri="{FF2B5EF4-FFF2-40B4-BE49-F238E27FC236}">
                    <a16:creationId xmlns:a16="http://schemas.microsoft.com/office/drawing/2014/main" id="{D85FF8AE-661C-4DE2-B225-1E094BA25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4807" y="3607866"/>
                <a:ext cx="30406" cy="11106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0030101010101" pitchFamily="49" charset="-122"/>
                </a:endParaRPr>
              </a:p>
            </p:txBody>
          </p:sp>
        </p:grpSp>
      </p:grpSp>
      <p:sp>
        <p:nvSpPr>
          <p:cNvPr id="68" name="Rectangle 4">
            <a:extLst>
              <a:ext uri="{FF2B5EF4-FFF2-40B4-BE49-F238E27FC236}">
                <a16:creationId xmlns:a16="http://schemas.microsoft.com/office/drawing/2014/main" id="{17E096BF-7ECA-485A-9135-C11DC3EA2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81" y="2814405"/>
            <a:ext cx="2964532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我们研发的产品</a:t>
            </a:r>
            <a:endParaRPr lang="en-US" altLang="zh-CN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Product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Show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69" name="组合 78">
            <a:extLst>
              <a:ext uri="{FF2B5EF4-FFF2-40B4-BE49-F238E27FC236}">
                <a16:creationId xmlns:a16="http://schemas.microsoft.com/office/drawing/2014/main" id="{47F060E8-1D51-4BA5-91E4-C27A2471A471}"/>
              </a:ext>
            </a:extLst>
          </p:cNvPr>
          <p:cNvGrpSpPr/>
          <p:nvPr/>
        </p:nvGrpSpPr>
        <p:grpSpPr>
          <a:xfrm>
            <a:off x="445735" y="661212"/>
            <a:ext cx="2072362" cy="2015231"/>
            <a:chOff x="3881858" y="5509627"/>
            <a:chExt cx="1016511" cy="1016511"/>
          </a:xfrm>
        </p:grpSpPr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0A06DB3C-0E8B-4AEB-A9F2-54AF16468ED5}"/>
                </a:ext>
              </a:extLst>
            </p:cNvPr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80000"/>
                  </a:sysClr>
                </a:gs>
                <a:gs pos="100000">
                  <a:sysClr val="window" lastClr="FFFFFF">
                    <a:lumMod val="97000"/>
                  </a:sysClr>
                </a:gs>
              </a:gsLst>
              <a:lin ang="2700000" scaled="1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1" name="文本框 22">
              <a:extLst>
                <a:ext uri="{FF2B5EF4-FFF2-40B4-BE49-F238E27FC236}">
                  <a16:creationId xmlns:a16="http://schemas.microsoft.com/office/drawing/2014/main" id="{D66989F0-F486-4991-9808-CD0A6C914207}"/>
                </a:ext>
              </a:extLst>
            </p:cNvPr>
            <p:cNvSpPr txBox="1"/>
            <p:nvPr/>
          </p:nvSpPr>
          <p:spPr>
            <a:xfrm>
              <a:off x="4073034" y="5738438"/>
              <a:ext cx="634158" cy="55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等线" panose="02010600030101010101" pitchFamily="2" charset="-122"/>
                  <a:cs typeface="+mn-cs"/>
                </a:rPr>
                <a:t>03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567525" y="905485"/>
            <a:ext cx="3287104" cy="7155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腰托及按摩系统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Lumbar support and massage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969353" y="2676514"/>
            <a:ext cx="3209998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4,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座椅侧倾气囊辅助系统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4, Tilt automatic aid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1992806" y="5060979"/>
            <a:ext cx="3327925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8,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座椅全功能系统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8, Full functions of seats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37754" y="2086171"/>
            <a:ext cx="4467346" cy="7155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安全带提醒装置及人体识别系统</a:t>
            </a: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A/B SIDE SBR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Safety belt reminder and human recognition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E6014E44-10C9-4476-9CAF-90C6FCE910F1}"/>
              </a:ext>
            </a:extLst>
          </p:cNvPr>
          <p:cNvSpPr txBox="1"/>
          <p:nvPr/>
        </p:nvSpPr>
        <p:spPr>
          <a:xfrm>
            <a:off x="3038995" y="3880293"/>
            <a:ext cx="4458406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音乐头枕及音乐按摩系统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6, Music headrest and music massage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TextBox 186">
            <a:extLst>
              <a:ext uri="{FF2B5EF4-FFF2-40B4-BE49-F238E27FC236}">
                <a16:creationId xmlns:a16="http://schemas.microsoft.com/office/drawing/2014/main" id="{1AE234F5-B425-451F-8BA4-1F0208A89903}"/>
              </a:ext>
            </a:extLst>
          </p:cNvPr>
          <p:cNvSpPr txBox="1"/>
          <p:nvPr/>
        </p:nvSpPr>
        <p:spPr>
          <a:xfrm>
            <a:off x="5052552" y="1495828"/>
            <a:ext cx="2593937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</a:t>
            </a: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通风系统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Heater/ Cooler system</a:t>
            </a:r>
          </a:p>
        </p:txBody>
      </p:sp>
      <p:sp>
        <p:nvSpPr>
          <p:cNvPr id="33" name="文本框 25">
            <a:extLst>
              <a:ext uri="{FF2B5EF4-FFF2-40B4-BE49-F238E27FC236}">
                <a16:creationId xmlns:a16="http://schemas.microsoft.com/office/drawing/2014/main" id="{D02AA812-AE49-492A-AE7C-026ABE9BE5B6}"/>
              </a:ext>
            </a:extLst>
          </p:cNvPr>
          <p:cNvSpPr txBox="1"/>
          <p:nvPr/>
        </p:nvSpPr>
        <p:spPr>
          <a:xfrm>
            <a:off x="3484004" y="3266857"/>
            <a:ext cx="53359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音乐灯光及全车内灯光控制系统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 Music lights and whole car inner lights control system</a:t>
            </a:r>
          </a:p>
        </p:txBody>
      </p:sp>
      <p:sp>
        <p:nvSpPr>
          <p:cNvPr id="3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2509642" y="4470636"/>
            <a:ext cx="6206091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7, 8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向调节座椅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系统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和女王快捷系统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7, 8 directions adjustment system and QUEEN FAST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1495852" y="5651321"/>
            <a:ext cx="560398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9, NVH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毛毡海绵三明治网胶带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RFID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标识家族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9, NVH felt foam Sandwich net tape RFID label family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3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4">
            <a:extLst>
              <a:ext uri="{FF2B5EF4-FFF2-40B4-BE49-F238E27FC236}">
                <a16:creationId xmlns:a16="http://schemas.microsoft.com/office/drawing/2014/main" id="{17E096BF-7ECA-485A-9135-C11DC3EA2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9" y="424502"/>
            <a:ext cx="3495581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主要产品和系统</a:t>
            </a:r>
            <a:endParaRPr lang="en-US" altLang="zh-CN" sz="1800" kern="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Parts and Systems</a:t>
            </a:r>
          </a:p>
        </p:txBody>
      </p:sp>
      <p:sp>
        <p:nvSpPr>
          <p:cNvPr id="4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629950" y="905485"/>
            <a:ext cx="3589712" cy="7155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腰托及按摩系统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Lumbar support and massage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031778" y="2676514"/>
            <a:ext cx="3209998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4,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座椅侧倾气囊辅助系统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4, Tilt automatic aid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1055231" y="5060979"/>
            <a:ext cx="3327925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8,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座椅全功能系统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8, Full functions of seats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600178" y="2086171"/>
            <a:ext cx="4877901" cy="7155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安全带提醒装置及人体识别系统</a:t>
            </a: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A/B SIDE SBR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Safety belt reminder and human recognition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TextBox 186">
            <a:extLst>
              <a:ext uri="{FF2B5EF4-FFF2-40B4-BE49-F238E27FC236}">
                <a16:creationId xmlns:a16="http://schemas.microsoft.com/office/drawing/2014/main" id="{E6014E44-10C9-4476-9CAF-90C6FCE910F1}"/>
              </a:ext>
            </a:extLst>
          </p:cNvPr>
          <p:cNvSpPr txBox="1"/>
          <p:nvPr/>
        </p:nvSpPr>
        <p:spPr>
          <a:xfrm>
            <a:off x="2101420" y="3880293"/>
            <a:ext cx="4458406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音乐头枕及音乐按摩系统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6, Music headrest and music massage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TextBox 186">
            <a:extLst>
              <a:ext uri="{FF2B5EF4-FFF2-40B4-BE49-F238E27FC236}">
                <a16:creationId xmlns:a16="http://schemas.microsoft.com/office/drawing/2014/main" id="{1AE234F5-B425-451F-8BA4-1F0208A89903}"/>
              </a:ext>
            </a:extLst>
          </p:cNvPr>
          <p:cNvSpPr txBox="1"/>
          <p:nvPr/>
        </p:nvSpPr>
        <p:spPr>
          <a:xfrm>
            <a:off x="4114977" y="1495828"/>
            <a:ext cx="2593937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</a:t>
            </a: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通风系统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Heater/ Cooler system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02AA812-AE49-492A-AE7C-026ABE9BE5B6}"/>
              </a:ext>
            </a:extLst>
          </p:cNvPr>
          <p:cNvSpPr txBox="1"/>
          <p:nvPr/>
        </p:nvSpPr>
        <p:spPr>
          <a:xfrm>
            <a:off x="2546428" y="3266857"/>
            <a:ext cx="56036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 </a:t>
            </a:r>
            <a:r>
              <a: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音乐灯光及全车内灯光控制系统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 Music lights and whole car inner lights control system</a:t>
            </a:r>
          </a:p>
        </p:txBody>
      </p:sp>
      <p:sp>
        <p:nvSpPr>
          <p:cNvPr id="2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1572067" y="4470636"/>
            <a:ext cx="710479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7, 8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向调节座椅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系统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和女王快捷系统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7, 8 directions adjustment system and QUEEN FAST SYSTEM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58277" y="5651321"/>
            <a:ext cx="560398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9, NVH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毛毡海绵三明治网胶带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RFID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标识家族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9, NVH felt foam Sandwich net tape RFID label family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3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 descr="9925cf8c41875bad10454045538a039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7153" y="3035872"/>
            <a:ext cx="914400" cy="685800"/>
          </a:xfrm>
          <a:prstGeom prst="rect">
            <a:avLst/>
          </a:prstGeom>
        </p:spPr>
      </p:pic>
      <p:sp>
        <p:nvSpPr>
          <p:cNvPr id="94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3170713" y="2013443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I11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3201815" y="2969053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I12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左大括号 113"/>
          <p:cNvSpPr/>
          <p:nvPr/>
        </p:nvSpPr>
        <p:spPr>
          <a:xfrm>
            <a:off x="2752958" y="2071991"/>
            <a:ext cx="198607" cy="407734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直接连接符 114"/>
          <p:cNvCxnSpPr/>
          <p:nvPr/>
        </p:nvCxnSpPr>
        <p:spPr>
          <a:xfrm flipV="1">
            <a:off x="3017657" y="2746077"/>
            <a:ext cx="1166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流程图: 或者 115"/>
          <p:cNvSpPr/>
          <p:nvPr/>
        </p:nvSpPr>
        <p:spPr>
          <a:xfrm>
            <a:off x="2386244" y="3961588"/>
            <a:ext cx="223935" cy="251926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7" name="文本框 1">
            <a:extLst>
              <a:ext uri="{FF2B5EF4-FFF2-40B4-BE49-F238E27FC236}">
                <a16:creationId xmlns:a16="http://schemas.microsoft.com/office/drawing/2014/main" id="{D2CCEE3F-99EC-490D-8B0B-C8290CC2A861}"/>
              </a:ext>
            </a:extLst>
          </p:cNvPr>
          <p:cNvSpPr txBox="1"/>
          <p:nvPr/>
        </p:nvSpPr>
        <p:spPr>
          <a:xfrm>
            <a:off x="2221847" y="1257294"/>
            <a:ext cx="1979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I1X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 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可选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I1X SERIES   CPU option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8" name="直接连接符 117"/>
          <p:cNvCxnSpPr/>
          <p:nvPr/>
        </p:nvCxnSpPr>
        <p:spPr>
          <a:xfrm flipV="1">
            <a:off x="3017657" y="3692979"/>
            <a:ext cx="1166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云形标注 119"/>
          <p:cNvSpPr/>
          <p:nvPr/>
        </p:nvSpPr>
        <p:spPr>
          <a:xfrm flipV="1">
            <a:off x="3194937" y="2412197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云形标注 120"/>
          <p:cNvSpPr/>
          <p:nvPr/>
        </p:nvSpPr>
        <p:spPr>
          <a:xfrm flipV="1">
            <a:off x="3026986" y="337713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云形标注 121"/>
          <p:cNvSpPr/>
          <p:nvPr/>
        </p:nvSpPr>
        <p:spPr>
          <a:xfrm flipV="1">
            <a:off x="3624145" y="337713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857103" y="2013443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I11E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云形标注 123"/>
          <p:cNvSpPr/>
          <p:nvPr/>
        </p:nvSpPr>
        <p:spPr>
          <a:xfrm flipV="1">
            <a:off x="682274" y="2412197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2" y="468138"/>
            <a:ext cx="203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腰托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及按摩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家族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LSS family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3201815" y="3906313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I13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2" name="直接连接符 71"/>
          <p:cNvCxnSpPr/>
          <p:nvPr/>
        </p:nvCxnSpPr>
        <p:spPr>
          <a:xfrm flipV="1">
            <a:off x="3017657" y="3698577"/>
            <a:ext cx="1166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云形标注 73"/>
          <p:cNvSpPr/>
          <p:nvPr/>
        </p:nvSpPr>
        <p:spPr>
          <a:xfrm flipV="1">
            <a:off x="3026986" y="466491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云形标注 74"/>
          <p:cNvSpPr/>
          <p:nvPr/>
        </p:nvSpPr>
        <p:spPr>
          <a:xfrm flipV="1">
            <a:off x="3624145" y="466491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云形标注 76"/>
          <p:cNvSpPr/>
          <p:nvPr/>
        </p:nvSpPr>
        <p:spPr>
          <a:xfrm flipV="1">
            <a:off x="3006925" y="430677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8" name="直接连接符 77"/>
          <p:cNvCxnSpPr/>
          <p:nvPr/>
        </p:nvCxnSpPr>
        <p:spPr>
          <a:xfrm flipV="1">
            <a:off x="3002417" y="5045684"/>
            <a:ext cx="1166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3186575" y="5266638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I14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云形标注 86"/>
          <p:cNvSpPr/>
          <p:nvPr/>
        </p:nvSpPr>
        <p:spPr>
          <a:xfrm flipV="1">
            <a:off x="3011746" y="5636623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云形标注 87"/>
          <p:cNvSpPr/>
          <p:nvPr/>
        </p:nvSpPr>
        <p:spPr>
          <a:xfrm flipV="1">
            <a:off x="3608905" y="5636623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云形标注 88"/>
          <p:cNvSpPr/>
          <p:nvPr/>
        </p:nvSpPr>
        <p:spPr>
          <a:xfrm flipV="1">
            <a:off x="2991685" y="6010003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云形标注 89"/>
          <p:cNvSpPr/>
          <p:nvPr/>
        </p:nvSpPr>
        <p:spPr>
          <a:xfrm flipV="1">
            <a:off x="3639385" y="5994763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872343" y="2969053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I12E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云形标注 92"/>
          <p:cNvSpPr/>
          <p:nvPr/>
        </p:nvSpPr>
        <p:spPr>
          <a:xfrm flipV="1">
            <a:off x="697514" y="337713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云形标注 94"/>
          <p:cNvSpPr/>
          <p:nvPr/>
        </p:nvSpPr>
        <p:spPr>
          <a:xfrm flipV="1">
            <a:off x="1294673" y="3377138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1" name="直接连接符 100"/>
          <p:cNvCxnSpPr/>
          <p:nvPr/>
        </p:nvCxnSpPr>
        <p:spPr>
          <a:xfrm flipV="1">
            <a:off x="596745" y="2746077"/>
            <a:ext cx="1166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549234" y="2013443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I30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549234" y="2372346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I40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文本框 1">
            <a:extLst>
              <a:ext uri="{FF2B5EF4-FFF2-40B4-BE49-F238E27FC236}">
                <a16:creationId xmlns:a16="http://schemas.microsoft.com/office/drawing/2014/main" id="{D2CCEE3F-99EC-490D-8B0B-C8290CC2A861}"/>
              </a:ext>
            </a:extLst>
          </p:cNvPr>
          <p:cNvSpPr txBox="1"/>
          <p:nvPr/>
        </p:nvSpPr>
        <p:spPr>
          <a:xfrm>
            <a:off x="6854226" y="1257294"/>
            <a:ext cx="20280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点气囊按摩系列   带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</a:p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CPU and AI</a:t>
            </a:r>
          </a:p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LIN/CAN/WIFI/5G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549234" y="2731249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I50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549234" y="3090152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I60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549234" y="3449055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I70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549234" y="3807958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I80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A66A37FC-4E12-49E9-BE06-DCF2DB3B095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03620" y="3884653"/>
            <a:ext cx="50780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1">
            <a:extLst>
              <a:ext uri="{FF2B5EF4-FFF2-40B4-BE49-F238E27FC236}">
                <a16:creationId xmlns:a16="http://schemas.microsoft.com/office/drawing/2014/main" id="{D2CCEE3F-99EC-490D-8B0B-C8290CC2A861}"/>
              </a:ext>
            </a:extLst>
          </p:cNvPr>
          <p:cNvSpPr txBox="1"/>
          <p:nvPr/>
        </p:nvSpPr>
        <p:spPr>
          <a:xfrm>
            <a:off x="4201610" y="1257294"/>
            <a:ext cx="26390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I20X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  带托气囊按摩   带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</a:p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I20X SERIES   With CPU and smart</a:t>
            </a:r>
          </a:p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LIN/CAN/WIFI/5G</a:t>
            </a: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A66A37FC-4E12-49E9-BE06-DCF2DB3B095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94205" y="3884653"/>
            <a:ext cx="50780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">
            <a:extLst>
              <a:ext uri="{FF2B5EF4-FFF2-40B4-BE49-F238E27FC236}">
                <a16:creationId xmlns:a16="http://schemas.microsoft.com/office/drawing/2014/main" id="{D2CCEE3F-99EC-490D-8B0B-C8290CC2A861}"/>
              </a:ext>
            </a:extLst>
          </p:cNvPr>
          <p:cNvSpPr txBox="1"/>
          <p:nvPr/>
        </p:nvSpPr>
        <p:spPr>
          <a:xfrm>
            <a:off x="4499872" y="1688964"/>
            <a:ext cx="1750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53">
            <a:extLst>
              <a:ext uri="{FF2B5EF4-FFF2-40B4-BE49-F238E27FC236}">
                <a16:creationId xmlns:a16="http://schemas.microsoft.com/office/drawing/2014/main" id="{ACCCD0D8-7600-4DF2-A4BD-7B4224C77E89}"/>
              </a:ext>
            </a:extLst>
          </p:cNvPr>
          <p:cNvGrpSpPr/>
          <p:nvPr/>
        </p:nvGrpSpPr>
        <p:grpSpPr>
          <a:xfrm>
            <a:off x="5017304" y="5554061"/>
            <a:ext cx="979318" cy="942393"/>
            <a:chOff x="3061167" y="4046779"/>
            <a:chExt cx="1776247" cy="1261210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6D388EA2-1B92-414C-96E5-32E60D726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backgroundMark x1="51759" y1="61875" x2="51759" y2="61875"/>
                          <a14:backgroundMark x1="51759" y1="61389" x2="51759" y2="61389"/>
                          <a14:backgroundMark x1="36389" y1="54792" x2="36389" y2="54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8" t="20217" r="23161" b="25081"/>
            <a:stretch/>
          </p:blipFill>
          <p:spPr bwMode="auto">
            <a:xfrm rot="16200000">
              <a:off x="3318686" y="3789260"/>
              <a:ext cx="1261210" cy="17762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6" name="文本框 29">
              <a:extLst>
                <a:ext uri="{FF2B5EF4-FFF2-40B4-BE49-F238E27FC236}">
                  <a16:creationId xmlns:a16="http://schemas.microsoft.com/office/drawing/2014/main" id="{93966DA5-F4EA-4DD6-9F2E-700340B0EF74}"/>
                </a:ext>
              </a:extLst>
            </p:cNvPr>
            <p:cNvSpPr txBox="1"/>
            <p:nvPr/>
          </p:nvSpPr>
          <p:spPr>
            <a:xfrm>
              <a:off x="3316782" y="4409556"/>
              <a:ext cx="1450585" cy="5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service</a:t>
              </a:r>
              <a:endPara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3" name="图片 102" descr="9925cf8c41875bad10454045538a039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3147" y="3035872"/>
            <a:ext cx="914400" cy="685800"/>
          </a:xfrm>
          <a:prstGeom prst="rect">
            <a:avLst/>
          </a:prstGeom>
        </p:spPr>
      </p:pic>
      <p:sp>
        <p:nvSpPr>
          <p:cNvPr id="14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5262252" y="2013443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I20 B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21">
            <a:extLst>
              <a:ext uri="{FF2B5EF4-FFF2-40B4-BE49-F238E27FC236}">
                <a16:creationId xmlns:a16="http://schemas.microsoft.com/office/drawing/2014/main" id="{ACCCD0D8-7600-4DF2-A4BD-7B4224C77E89}"/>
              </a:ext>
            </a:extLst>
          </p:cNvPr>
          <p:cNvGrpSpPr/>
          <p:nvPr/>
        </p:nvGrpSpPr>
        <p:grpSpPr>
          <a:xfrm>
            <a:off x="5044280" y="3084311"/>
            <a:ext cx="1079910" cy="942393"/>
            <a:chOff x="3061167" y="4046779"/>
            <a:chExt cx="1958696" cy="1261210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D388EA2-1B92-414C-96E5-32E60D726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backgroundMark x1="51759" y1="61875" x2="51759" y2="61875"/>
                          <a14:backgroundMark x1="51759" y1="61389" x2="51759" y2="61389"/>
                          <a14:backgroundMark x1="36389" y1="54792" x2="36389" y2="54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8" t="20217" r="23161" b="25081"/>
            <a:stretch/>
          </p:blipFill>
          <p:spPr bwMode="auto">
            <a:xfrm rot="16200000">
              <a:off x="3318686" y="3789260"/>
              <a:ext cx="1261210" cy="17762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3966DA5-F4EA-4DD6-9F2E-700340B0EF74}"/>
                </a:ext>
              </a:extLst>
            </p:cNvPr>
            <p:cNvSpPr txBox="1"/>
            <p:nvPr/>
          </p:nvSpPr>
          <p:spPr>
            <a:xfrm>
              <a:off x="3529249" y="4418617"/>
              <a:ext cx="1490614" cy="5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按摩</a:t>
              </a:r>
              <a:r>
                <a:rPr lang="en-US" altLang="zh-CN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Massage</a:t>
              </a:r>
              <a:endPara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59">
            <a:extLst>
              <a:ext uri="{FF2B5EF4-FFF2-40B4-BE49-F238E27FC236}">
                <a16:creationId xmlns:a16="http://schemas.microsoft.com/office/drawing/2014/main" id="{ACCCD0D8-7600-4DF2-A4BD-7B4224C77E89}"/>
              </a:ext>
            </a:extLst>
          </p:cNvPr>
          <p:cNvGrpSpPr/>
          <p:nvPr/>
        </p:nvGrpSpPr>
        <p:grpSpPr>
          <a:xfrm>
            <a:off x="5016288" y="4175993"/>
            <a:ext cx="979318" cy="942393"/>
            <a:chOff x="3061167" y="4046779"/>
            <a:chExt cx="1776247" cy="1261210"/>
          </a:xfrm>
        </p:grpSpPr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6D388EA2-1B92-414C-96E5-32E60D726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backgroundMark x1="51759" y1="61875" x2="51759" y2="61875"/>
                          <a14:backgroundMark x1="51759" y1="61389" x2="51759" y2="61389"/>
                          <a14:backgroundMark x1="36389" y1="54792" x2="36389" y2="54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8" t="20217" r="23161" b="25081"/>
            <a:stretch/>
          </p:blipFill>
          <p:spPr bwMode="auto">
            <a:xfrm rot="16200000">
              <a:off x="3318686" y="3789260"/>
              <a:ext cx="1261210" cy="17762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2" name="文本框 29">
              <a:extLst>
                <a:ext uri="{FF2B5EF4-FFF2-40B4-BE49-F238E27FC236}">
                  <a16:creationId xmlns:a16="http://schemas.microsoft.com/office/drawing/2014/main" id="{93966DA5-F4EA-4DD6-9F2E-700340B0EF74}"/>
                </a:ext>
              </a:extLst>
            </p:cNvPr>
            <p:cNvSpPr txBox="1"/>
            <p:nvPr/>
          </p:nvSpPr>
          <p:spPr>
            <a:xfrm>
              <a:off x="3451994" y="4444735"/>
              <a:ext cx="1182065" cy="5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记忆</a:t>
              </a:r>
              <a:r>
                <a:rPr lang="en-US" altLang="zh-CN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6D388EA2-1B92-414C-96E5-32E60D726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backgroundMark x1="51759" y1="61875" x2="51759" y2="61875"/>
                        <a14:backgroundMark x1="51759" y1="61389" x2="51759" y2="61389"/>
                        <a14:backgroundMark x1="36389" y1="54792" x2="36389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20217" r="23161" b="25081"/>
          <a:stretch/>
        </p:blipFill>
        <p:spPr bwMode="auto">
          <a:xfrm rot="16200000">
            <a:off x="5649884" y="4157530"/>
            <a:ext cx="942393" cy="979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6" name="文本框 29">
            <a:extLst>
              <a:ext uri="{FF2B5EF4-FFF2-40B4-BE49-F238E27FC236}">
                <a16:creationId xmlns:a16="http://schemas.microsoft.com/office/drawing/2014/main" id="{93966DA5-F4EA-4DD6-9F2E-700340B0EF74}"/>
              </a:ext>
            </a:extLst>
          </p:cNvPr>
          <p:cNvSpPr txBox="1"/>
          <p:nvPr/>
        </p:nvSpPr>
        <p:spPr>
          <a:xfrm>
            <a:off x="5818981" y="4473352"/>
            <a:ext cx="651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记忆</a:t>
            </a:r>
            <a:r>
              <a:rPr lang="en-US" altLang="zh-CN" dirty="0"/>
              <a:t>2</a:t>
            </a:r>
          </a:p>
          <a:p>
            <a:pPr algn="ctr"/>
            <a:r>
              <a:rPr lang="en-US" altLang="zh-CN" dirty="0"/>
              <a:t>M2</a:t>
            </a:r>
            <a:endParaRPr lang="zh-CN" altLang="en-US" dirty="0"/>
          </a:p>
        </p:txBody>
      </p:sp>
      <p:sp>
        <p:nvSpPr>
          <p:cNvPr id="67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5265362" y="4003974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I20 P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5293354" y="2930953"/>
            <a:ext cx="60894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I20 N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5284023" y="5226285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I20 S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左大括号 75"/>
          <p:cNvSpPr/>
          <p:nvPr/>
        </p:nvSpPr>
        <p:spPr>
          <a:xfrm>
            <a:off x="4970837" y="2184201"/>
            <a:ext cx="256287" cy="38955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9" name="直接连接符 78"/>
          <p:cNvCxnSpPr/>
          <p:nvPr/>
        </p:nvCxnSpPr>
        <p:spPr>
          <a:xfrm>
            <a:off x="5274572" y="2860377"/>
            <a:ext cx="9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流程图: 或者 80"/>
          <p:cNvSpPr/>
          <p:nvPr/>
        </p:nvSpPr>
        <p:spPr>
          <a:xfrm>
            <a:off x="4711358" y="3961588"/>
            <a:ext cx="223935" cy="251926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5274572" y="3872053"/>
            <a:ext cx="9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5274572" y="5039372"/>
            <a:ext cx="9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A66A37FC-4E12-49E9-BE06-DCF2DB3B095C}"/>
              </a:ext>
            </a:extLst>
          </p:cNvPr>
          <p:cNvCxnSpPr>
            <a:cxnSpLocks/>
          </p:cNvCxnSpPr>
          <p:nvPr/>
        </p:nvCxnSpPr>
        <p:spPr>
          <a:xfrm rot="16200000" flipH="1">
            <a:off x="-116764" y="4198498"/>
            <a:ext cx="4392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882071" y="4029368"/>
            <a:ext cx="693810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I12PS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云形标注 108"/>
          <p:cNvSpPr/>
          <p:nvPr/>
        </p:nvSpPr>
        <p:spPr>
          <a:xfrm flipV="1">
            <a:off x="707242" y="4437453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云形标注 109"/>
          <p:cNvSpPr/>
          <p:nvPr/>
        </p:nvSpPr>
        <p:spPr>
          <a:xfrm flipV="1">
            <a:off x="1304401" y="4437453"/>
            <a:ext cx="522514" cy="2612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1" name="直接连接符 110"/>
          <p:cNvCxnSpPr/>
          <p:nvPr/>
        </p:nvCxnSpPr>
        <p:spPr>
          <a:xfrm flipV="1">
            <a:off x="606473" y="3806392"/>
            <a:ext cx="1166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>
            <a:extLst>
              <a:ext uri="{FF2B5EF4-FFF2-40B4-BE49-F238E27FC236}">
                <a16:creationId xmlns:a16="http://schemas.microsoft.com/office/drawing/2014/main" id="{6B71BE50-83B7-41C0-AC39-E423F42A4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443" y="4085863"/>
            <a:ext cx="2309140" cy="23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12" grpId="0" animBg="1"/>
      <p:bldP spid="114" grpId="0" animBg="1"/>
      <p:bldP spid="116" grpId="0" animBg="1"/>
      <p:bldP spid="117" grpId="0"/>
      <p:bldP spid="120" grpId="0" animBg="1"/>
      <p:bldP spid="121" grpId="0" animBg="1"/>
      <p:bldP spid="122" grpId="0" animBg="1"/>
      <p:bldP spid="123" grpId="0" animBg="1"/>
      <p:bldP spid="124" grpId="0" animBg="1"/>
      <p:bldP spid="71" grpId="0" animBg="1"/>
      <p:bldP spid="74" grpId="0" animBg="1"/>
      <p:bldP spid="75" grpId="0" animBg="1"/>
      <p:bldP spid="77" grpId="0" animBg="1"/>
      <p:bldP spid="80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126" grpId="0" animBg="1"/>
      <p:bldP spid="127" grpId="0" animBg="1"/>
      <p:bldP spid="129" grpId="0"/>
      <p:bldP spid="63" grpId="0" animBg="1"/>
      <p:bldP spid="70" grpId="0" animBg="1"/>
      <p:bldP spid="73" grpId="0" animBg="1"/>
      <p:bldP spid="83" grpId="0" animBg="1"/>
      <p:bldP spid="82" grpId="0"/>
      <p:bldP spid="105" grpId="0"/>
      <p:bldP spid="14" grpId="0" animBg="1"/>
      <p:bldP spid="66" grpId="0"/>
      <p:bldP spid="67" grpId="0" animBg="1"/>
      <p:bldP spid="68" grpId="0" animBg="1"/>
      <p:bldP spid="69" grpId="0" animBg="1"/>
      <p:bldP spid="76" grpId="0" animBg="1"/>
      <p:bldP spid="81" grpId="0" animBg="1"/>
      <p:bldP spid="108" grpId="0" animBg="1"/>
      <p:bldP spid="109" grpId="0" animBg="1"/>
      <p:bldP spid="1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2" y="468138"/>
            <a:ext cx="317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腰托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及按摩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家族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Component of LSS family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F19952F-A9C7-43FB-9D59-4F7DA4BD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9" y="960691"/>
            <a:ext cx="7183820" cy="52664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97813" y="3030812"/>
            <a:ext cx="29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低噪声气泵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2000" y="4824889"/>
            <a:ext cx="29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键盘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10735" y="4929060"/>
            <a:ext cx="29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电源线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74127" y="5417128"/>
            <a:ext cx="29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侧托气囊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2163" y="1086265"/>
            <a:ext cx="29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点气囊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54123" y="4062887"/>
            <a:ext cx="29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腰托气囊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28280" y="5417128"/>
            <a:ext cx="29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肩托气囊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7712" y="3993439"/>
            <a:ext cx="29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控制器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44027" y="3252660"/>
            <a:ext cx="29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气管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85343" y="2812822"/>
            <a:ext cx="29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气泵电源线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74710" y="3947140"/>
            <a:ext cx="29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信号线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5617" y="5601794"/>
            <a:ext cx="29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支撑板</a:t>
            </a:r>
          </a:p>
        </p:txBody>
      </p:sp>
    </p:spTree>
    <p:extLst>
      <p:ext uri="{BB962C8B-B14F-4D97-AF65-F5344CB8AC3E}">
        <p14:creationId xmlns:p14="http://schemas.microsoft.com/office/powerpoint/2010/main" val="135767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373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安装位置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腰托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及按摩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家族系列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Installation Location of LSS family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A5BF1E7-9291-430A-87E6-8BB04C53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815" y="2314979"/>
            <a:ext cx="2893149" cy="309861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8E3A926-EFAC-42B6-80EC-E50D71D7E1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33366"/>
              </a:clrFrom>
              <a:clrTo>
                <a:srgbClr val="33336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152" y="2303362"/>
            <a:ext cx="2405449" cy="30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0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/>
          <p:nvPr/>
        </p:nvCxnSpPr>
        <p:spPr>
          <a:xfrm>
            <a:off x="1379260" y="2396684"/>
            <a:ext cx="140400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793FB77-20A9-49EB-AF6C-6558D11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7259668">
            <a:off x="510460" y="3249906"/>
            <a:ext cx="1643429" cy="7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箭头连接符 9"/>
          <p:cNvCxnSpPr/>
          <p:nvPr/>
        </p:nvCxnSpPr>
        <p:spPr>
          <a:xfrm rot="16200000" flipH="1">
            <a:off x="1147721" y="2622506"/>
            <a:ext cx="44783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02346" y="443054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泵</a:t>
            </a:r>
          </a:p>
        </p:txBody>
      </p:sp>
      <p:grpSp>
        <p:nvGrpSpPr>
          <p:cNvPr id="3" name="组合 94"/>
          <p:cNvGrpSpPr/>
          <p:nvPr/>
        </p:nvGrpSpPr>
        <p:grpSpPr>
          <a:xfrm>
            <a:off x="2008229" y="2399070"/>
            <a:ext cx="443991" cy="2493140"/>
            <a:chOff x="1832930" y="2408401"/>
            <a:chExt cx="443991" cy="2493140"/>
          </a:xfrm>
        </p:grpSpPr>
        <p:sp>
          <p:nvSpPr>
            <p:cNvPr id="36" name="TextBox 35"/>
            <p:cNvSpPr txBox="1"/>
            <p:nvPr/>
          </p:nvSpPr>
          <p:spPr>
            <a:xfrm>
              <a:off x="1832930" y="425521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62" name="流程图: 延期 61"/>
            <p:cNvSpPr/>
            <p:nvPr/>
          </p:nvSpPr>
          <p:spPr>
            <a:xfrm flipV="1">
              <a:off x="1850201" y="3501600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3" name="直接箭头连接符 92"/>
            <p:cNvCxnSpPr/>
            <p:nvPr/>
          </p:nvCxnSpPr>
          <p:spPr>
            <a:xfrm rot="5400000">
              <a:off x="1477034" y="2929607"/>
              <a:ext cx="1044000" cy="158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95"/>
          <p:cNvGrpSpPr/>
          <p:nvPr/>
        </p:nvGrpSpPr>
        <p:grpSpPr>
          <a:xfrm>
            <a:off x="2611344" y="2399070"/>
            <a:ext cx="443991" cy="2493140"/>
            <a:chOff x="1832930" y="2408401"/>
            <a:chExt cx="443991" cy="2493140"/>
          </a:xfrm>
        </p:grpSpPr>
        <p:sp>
          <p:nvSpPr>
            <p:cNvPr id="97" name="TextBox 96"/>
            <p:cNvSpPr txBox="1"/>
            <p:nvPr/>
          </p:nvSpPr>
          <p:spPr>
            <a:xfrm>
              <a:off x="1832930" y="425521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98" name="流程图: 延期 97"/>
            <p:cNvSpPr/>
            <p:nvPr/>
          </p:nvSpPr>
          <p:spPr>
            <a:xfrm flipV="1">
              <a:off x="1850201" y="3501600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9" name="直接箭头连接符 98"/>
            <p:cNvCxnSpPr/>
            <p:nvPr/>
          </p:nvCxnSpPr>
          <p:spPr>
            <a:xfrm rot="5400000">
              <a:off x="1477034" y="2929607"/>
              <a:ext cx="1044000" cy="158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75958FF-6E30-49E5-93E8-5D44B63C4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8925" y="1918684"/>
            <a:ext cx="4642729" cy="3482047"/>
          </a:xfrm>
          <a:prstGeom prst="rect">
            <a:avLst/>
          </a:prstGeom>
        </p:spPr>
      </p:pic>
      <p:sp>
        <p:nvSpPr>
          <p:cNvPr id="1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I12PS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___I12PS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泵阀一体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托气囊按摩可选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67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/>
          <p:nvPr/>
        </p:nvCxnSpPr>
        <p:spPr>
          <a:xfrm>
            <a:off x="1203961" y="2258390"/>
            <a:ext cx="268224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793FB77-20A9-49EB-AF6C-6558D11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7259668">
            <a:off x="324613" y="3123505"/>
            <a:ext cx="1643429" cy="7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箭头连接符 9"/>
          <p:cNvCxnSpPr/>
          <p:nvPr/>
        </p:nvCxnSpPr>
        <p:spPr>
          <a:xfrm rot="5400000" flipH="1" flipV="1">
            <a:off x="972422" y="2484212"/>
            <a:ext cx="44783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流程图: 延期 15"/>
          <p:cNvSpPr/>
          <p:nvPr/>
        </p:nvSpPr>
        <p:spPr>
          <a:xfrm>
            <a:off x="3886201" y="2123135"/>
            <a:ext cx="182880" cy="266700"/>
          </a:xfrm>
          <a:prstGeom prst="flowChartDela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 rot="16200000" flipH="1">
            <a:off x="3758146" y="2595518"/>
            <a:ext cx="408514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7047" y="42115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泵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9191" y="3677832"/>
            <a:ext cx="338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过</a:t>
            </a:r>
            <a:endParaRPr lang="en-US" altLang="zh-CN" sz="1200" dirty="0"/>
          </a:p>
          <a:p>
            <a:r>
              <a:rPr lang="zh-CN" altLang="en-US" sz="1200" dirty="0"/>
              <a:t>压</a:t>
            </a:r>
            <a:endParaRPr lang="en-US" altLang="zh-CN" sz="1200" dirty="0"/>
          </a:p>
          <a:p>
            <a:r>
              <a:rPr lang="zh-CN" altLang="en-US" sz="1200" dirty="0"/>
              <a:t>自</a:t>
            </a:r>
            <a:endParaRPr lang="en-US" altLang="zh-CN" sz="1200" dirty="0"/>
          </a:p>
          <a:p>
            <a:r>
              <a:rPr lang="zh-CN" altLang="en-US" sz="1200" dirty="0"/>
              <a:t>动</a:t>
            </a:r>
            <a:endParaRPr lang="en-US" altLang="zh-CN" sz="1200" dirty="0"/>
          </a:p>
          <a:p>
            <a:r>
              <a:rPr lang="zh-CN" altLang="en-US" sz="1200" dirty="0"/>
              <a:t>放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保</a:t>
            </a:r>
            <a:endParaRPr lang="en-US" altLang="zh-CN" sz="1200" dirty="0"/>
          </a:p>
          <a:p>
            <a:r>
              <a:rPr lang="zh-CN" altLang="en-US" sz="1200" dirty="0"/>
              <a:t>护</a:t>
            </a:r>
            <a:endParaRPr lang="en-US" altLang="zh-CN" sz="1200" dirty="0"/>
          </a:p>
          <a:p>
            <a:r>
              <a:rPr lang="zh-CN" altLang="en-US" sz="1200" dirty="0"/>
              <a:t>阀</a:t>
            </a:r>
          </a:p>
        </p:txBody>
      </p:sp>
      <p:sp>
        <p:nvSpPr>
          <p:cNvPr id="109" name="云形标注 108"/>
          <p:cNvSpPr/>
          <p:nvPr/>
        </p:nvSpPr>
        <p:spPr>
          <a:xfrm rot="10042951">
            <a:off x="3892451" y="3060279"/>
            <a:ext cx="186948" cy="480237"/>
          </a:xfrm>
          <a:prstGeom prst="cloudCallout">
            <a:avLst>
              <a:gd name="adj1" fmla="val -31803"/>
              <a:gd name="adj2" fmla="val 8236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132"/>
          <p:cNvGrpSpPr/>
          <p:nvPr/>
        </p:nvGrpSpPr>
        <p:grpSpPr>
          <a:xfrm>
            <a:off x="1618922" y="2258041"/>
            <a:ext cx="807919" cy="4032846"/>
            <a:chOff x="1618922" y="2405666"/>
            <a:chExt cx="807919" cy="4032846"/>
          </a:xfrm>
        </p:grpSpPr>
        <p:sp>
          <p:nvSpPr>
            <p:cNvPr id="25" name="云形标注 24"/>
            <p:cNvSpPr/>
            <p:nvPr/>
          </p:nvSpPr>
          <p:spPr>
            <a:xfrm rot="10042951">
              <a:off x="2197406" y="5225655"/>
              <a:ext cx="186948" cy="480237"/>
            </a:xfrm>
            <a:prstGeom prst="cloudCallout">
              <a:avLst>
                <a:gd name="adj1" fmla="val -31803"/>
                <a:gd name="adj2" fmla="val 823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88287" y="579218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放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8922" y="5792181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62" name="流程图: 延期 61"/>
            <p:cNvSpPr/>
            <p:nvPr/>
          </p:nvSpPr>
          <p:spPr>
            <a:xfrm flipV="1">
              <a:off x="1636193" y="5038571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/>
            <p:nvPr/>
          </p:nvCxnSpPr>
          <p:spPr>
            <a:xfrm rot="16200000" flipH="1">
              <a:off x="1243329" y="4473447"/>
              <a:ext cx="1057276" cy="146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组合 50"/>
            <p:cNvGrpSpPr/>
            <p:nvPr/>
          </p:nvGrpSpPr>
          <p:grpSpPr>
            <a:xfrm>
              <a:off x="2175511" y="2652776"/>
              <a:ext cx="182880" cy="605536"/>
              <a:chOff x="2170176" y="2652776"/>
              <a:chExt cx="182880" cy="605536"/>
            </a:xfrm>
          </p:grpSpPr>
          <p:sp>
            <p:nvSpPr>
              <p:cNvPr id="38" name="等腰三角形 37"/>
              <p:cNvSpPr/>
              <p:nvPr/>
            </p:nvSpPr>
            <p:spPr>
              <a:xfrm flipV="1">
                <a:off x="2170176" y="265277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>
                <a:off x="2170176" y="297789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2207616" y="3200400"/>
                <a:ext cx="108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直接箭头连接符 65"/>
            <p:cNvCxnSpPr/>
            <p:nvPr/>
          </p:nvCxnSpPr>
          <p:spPr>
            <a:xfrm rot="5400000">
              <a:off x="2162761" y="340441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>
              <a:off x="1773936" y="3960368"/>
              <a:ext cx="26822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 rot="5400000">
              <a:off x="1957069" y="4695695"/>
              <a:ext cx="62738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 rot="5400000">
              <a:off x="2162761" y="251287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圆角矩形 75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流程图: 延期 77"/>
            <p:cNvSpPr/>
            <p:nvPr/>
          </p:nvSpPr>
          <p:spPr>
            <a:xfrm rot="5400000">
              <a:off x="2234566" y="355346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流程图: 延期 115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肘形连接符 124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流程图: 延期 125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32"/>
          <p:cNvGrpSpPr/>
          <p:nvPr/>
        </p:nvGrpSpPr>
        <p:grpSpPr>
          <a:xfrm>
            <a:off x="2624762" y="2268201"/>
            <a:ext cx="807919" cy="4032846"/>
            <a:chOff x="1618922" y="2405666"/>
            <a:chExt cx="807919" cy="4032846"/>
          </a:xfrm>
        </p:grpSpPr>
        <p:sp>
          <p:nvSpPr>
            <p:cNvPr id="42" name="云形标注 41"/>
            <p:cNvSpPr/>
            <p:nvPr/>
          </p:nvSpPr>
          <p:spPr>
            <a:xfrm rot="10042951">
              <a:off x="2197406" y="5225655"/>
              <a:ext cx="186948" cy="480237"/>
            </a:xfrm>
            <a:prstGeom prst="cloudCallout">
              <a:avLst>
                <a:gd name="adj1" fmla="val -31803"/>
                <a:gd name="adj2" fmla="val 823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88287" y="579218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放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18922" y="5792181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45" name="流程图: 延期 44"/>
            <p:cNvSpPr/>
            <p:nvPr/>
          </p:nvSpPr>
          <p:spPr>
            <a:xfrm flipV="1">
              <a:off x="1636193" y="5038571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箭头连接符 45"/>
            <p:cNvCxnSpPr/>
            <p:nvPr/>
          </p:nvCxnSpPr>
          <p:spPr>
            <a:xfrm rot="16200000" flipH="1">
              <a:off x="1243329" y="4473447"/>
              <a:ext cx="1057276" cy="146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0"/>
            <p:cNvGrpSpPr/>
            <p:nvPr/>
          </p:nvGrpSpPr>
          <p:grpSpPr>
            <a:xfrm>
              <a:off x="2175511" y="2652776"/>
              <a:ext cx="182880" cy="605536"/>
              <a:chOff x="2170176" y="2652776"/>
              <a:chExt cx="182880" cy="605536"/>
            </a:xfrm>
          </p:grpSpPr>
          <p:sp>
            <p:nvSpPr>
              <p:cNvPr id="75" name="等腰三角形 74"/>
              <p:cNvSpPr/>
              <p:nvPr/>
            </p:nvSpPr>
            <p:spPr>
              <a:xfrm flipV="1">
                <a:off x="2170176" y="265277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sp>
            <p:nvSpPr>
              <p:cNvPr id="81" name="等腰三角形 80"/>
              <p:cNvSpPr/>
              <p:nvPr/>
            </p:nvSpPr>
            <p:spPr>
              <a:xfrm>
                <a:off x="2170176" y="297789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cxnSp>
            <p:nvCxnSpPr>
              <p:cNvPr id="83" name="直接连接符 82"/>
              <p:cNvCxnSpPr/>
              <p:nvPr/>
            </p:nvCxnSpPr>
            <p:spPr>
              <a:xfrm>
                <a:off x="2207616" y="3200400"/>
                <a:ext cx="108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接箭头连接符 48"/>
            <p:cNvCxnSpPr/>
            <p:nvPr/>
          </p:nvCxnSpPr>
          <p:spPr>
            <a:xfrm rot="5400000">
              <a:off x="2162761" y="340441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1773936" y="3960368"/>
              <a:ext cx="26822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rot="5400000">
              <a:off x="1957069" y="4695695"/>
              <a:ext cx="62738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rot="5400000">
              <a:off x="2162761" y="251287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圆角矩形 53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流程图: 延期 55"/>
            <p:cNvSpPr/>
            <p:nvPr/>
          </p:nvSpPr>
          <p:spPr>
            <a:xfrm rot="5400000">
              <a:off x="2234566" y="355346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流程图: 延期 67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肘形连接符 72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流程图: 延期 73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78E6936-E572-444F-B449-E977C51EF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0121" y="1779106"/>
            <a:ext cx="3468270" cy="4624360"/>
          </a:xfrm>
          <a:prstGeom prst="rect">
            <a:avLst/>
          </a:prstGeom>
        </p:spPr>
      </p:pic>
      <p:sp>
        <p:nvSpPr>
          <p:cNvPr id="84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I12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___I12,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托气囊按摩可选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8300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>
            <a:endCxn id="16" idx="1"/>
          </p:cNvCxnSpPr>
          <p:nvPr/>
        </p:nvCxnSpPr>
        <p:spPr>
          <a:xfrm flipV="1">
            <a:off x="1269275" y="2222945"/>
            <a:ext cx="341376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793FB77-20A9-49EB-AF6C-6558D11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7259668">
            <a:off x="389927" y="3089965"/>
            <a:ext cx="1643429" cy="7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箭头连接符 9"/>
          <p:cNvCxnSpPr/>
          <p:nvPr/>
        </p:nvCxnSpPr>
        <p:spPr>
          <a:xfrm rot="5400000" flipH="1" flipV="1">
            <a:off x="1037736" y="2450672"/>
            <a:ext cx="44783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流程图: 延期 15"/>
          <p:cNvSpPr/>
          <p:nvPr/>
        </p:nvSpPr>
        <p:spPr>
          <a:xfrm>
            <a:off x="4683035" y="2089595"/>
            <a:ext cx="182880" cy="266700"/>
          </a:xfrm>
          <a:prstGeom prst="flowChartDela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 rot="16200000" flipH="1">
            <a:off x="4554980" y="2561978"/>
            <a:ext cx="408514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92361" y="417803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泵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06025" y="3644292"/>
            <a:ext cx="338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过</a:t>
            </a:r>
            <a:endParaRPr lang="en-US" altLang="zh-CN" sz="1200" dirty="0"/>
          </a:p>
          <a:p>
            <a:r>
              <a:rPr lang="zh-CN" altLang="en-US" sz="1200" dirty="0"/>
              <a:t>压</a:t>
            </a:r>
            <a:endParaRPr lang="en-US" altLang="zh-CN" sz="1200" dirty="0"/>
          </a:p>
          <a:p>
            <a:r>
              <a:rPr lang="zh-CN" altLang="en-US" sz="1200" dirty="0"/>
              <a:t>自</a:t>
            </a:r>
            <a:endParaRPr lang="en-US" altLang="zh-CN" sz="1200" dirty="0"/>
          </a:p>
          <a:p>
            <a:r>
              <a:rPr lang="zh-CN" altLang="en-US" sz="1200" dirty="0"/>
              <a:t>动</a:t>
            </a:r>
            <a:endParaRPr lang="en-US" altLang="zh-CN" sz="1200" dirty="0"/>
          </a:p>
          <a:p>
            <a:r>
              <a:rPr lang="zh-CN" altLang="en-US" sz="1200" dirty="0"/>
              <a:t>放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保</a:t>
            </a:r>
            <a:endParaRPr lang="en-US" altLang="zh-CN" sz="1200" dirty="0"/>
          </a:p>
          <a:p>
            <a:r>
              <a:rPr lang="zh-CN" altLang="en-US" sz="1200" dirty="0"/>
              <a:t>护</a:t>
            </a:r>
            <a:endParaRPr lang="en-US" altLang="zh-CN" sz="1200" dirty="0"/>
          </a:p>
          <a:p>
            <a:r>
              <a:rPr lang="zh-CN" altLang="en-US" sz="1200" dirty="0"/>
              <a:t>阀</a:t>
            </a:r>
          </a:p>
        </p:txBody>
      </p:sp>
      <p:sp>
        <p:nvSpPr>
          <p:cNvPr id="109" name="云形标注 108"/>
          <p:cNvSpPr/>
          <p:nvPr/>
        </p:nvSpPr>
        <p:spPr>
          <a:xfrm rot="10042951">
            <a:off x="4689285" y="3026739"/>
            <a:ext cx="186948" cy="480237"/>
          </a:xfrm>
          <a:prstGeom prst="cloudCallout">
            <a:avLst>
              <a:gd name="adj1" fmla="val -31803"/>
              <a:gd name="adj2" fmla="val 8236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132"/>
          <p:cNvGrpSpPr/>
          <p:nvPr/>
        </p:nvGrpSpPr>
        <p:grpSpPr>
          <a:xfrm>
            <a:off x="1684236" y="2224501"/>
            <a:ext cx="807919" cy="4032846"/>
            <a:chOff x="1618922" y="2405666"/>
            <a:chExt cx="807919" cy="4032846"/>
          </a:xfrm>
        </p:grpSpPr>
        <p:sp>
          <p:nvSpPr>
            <p:cNvPr id="25" name="云形标注 24"/>
            <p:cNvSpPr/>
            <p:nvPr/>
          </p:nvSpPr>
          <p:spPr>
            <a:xfrm rot="10042951">
              <a:off x="2197406" y="5225655"/>
              <a:ext cx="186948" cy="480237"/>
            </a:xfrm>
            <a:prstGeom prst="cloudCallout">
              <a:avLst>
                <a:gd name="adj1" fmla="val -31803"/>
                <a:gd name="adj2" fmla="val 823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88287" y="579218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放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8922" y="5792181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62" name="流程图: 延期 61"/>
            <p:cNvSpPr/>
            <p:nvPr/>
          </p:nvSpPr>
          <p:spPr>
            <a:xfrm flipV="1">
              <a:off x="1636193" y="5038571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/>
            <p:nvPr/>
          </p:nvCxnSpPr>
          <p:spPr>
            <a:xfrm rot="16200000" flipH="1">
              <a:off x="1243329" y="4473447"/>
              <a:ext cx="1057276" cy="146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组合 50"/>
            <p:cNvGrpSpPr/>
            <p:nvPr/>
          </p:nvGrpSpPr>
          <p:grpSpPr>
            <a:xfrm>
              <a:off x="2175511" y="2652776"/>
              <a:ext cx="182880" cy="605536"/>
              <a:chOff x="2170176" y="2652776"/>
              <a:chExt cx="182880" cy="605536"/>
            </a:xfrm>
          </p:grpSpPr>
          <p:sp>
            <p:nvSpPr>
              <p:cNvPr id="38" name="等腰三角形 37"/>
              <p:cNvSpPr/>
              <p:nvPr/>
            </p:nvSpPr>
            <p:spPr>
              <a:xfrm flipV="1">
                <a:off x="2170176" y="265277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>
                <a:off x="2170176" y="297789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2207616" y="3200400"/>
                <a:ext cx="108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直接箭头连接符 65"/>
            <p:cNvCxnSpPr/>
            <p:nvPr/>
          </p:nvCxnSpPr>
          <p:spPr>
            <a:xfrm rot="5400000">
              <a:off x="2162761" y="340441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>
              <a:off x="1773936" y="3960368"/>
              <a:ext cx="26822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 rot="5400000">
              <a:off x="1957069" y="4695695"/>
              <a:ext cx="62738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 rot="5400000">
              <a:off x="2162761" y="251287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圆角矩形 75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流程图: 延期 77"/>
            <p:cNvSpPr/>
            <p:nvPr/>
          </p:nvSpPr>
          <p:spPr>
            <a:xfrm rot="5400000">
              <a:off x="2234566" y="355346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流程图: 延期 115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肘形连接符 124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流程图: 延期 125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32"/>
          <p:cNvGrpSpPr/>
          <p:nvPr/>
        </p:nvGrpSpPr>
        <p:grpSpPr>
          <a:xfrm>
            <a:off x="2649436" y="2224501"/>
            <a:ext cx="807919" cy="4032846"/>
            <a:chOff x="1618922" y="2405666"/>
            <a:chExt cx="807919" cy="4032846"/>
          </a:xfrm>
        </p:grpSpPr>
        <p:sp>
          <p:nvSpPr>
            <p:cNvPr id="42" name="云形标注 41"/>
            <p:cNvSpPr/>
            <p:nvPr/>
          </p:nvSpPr>
          <p:spPr>
            <a:xfrm rot="10042951">
              <a:off x="2197406" y="5225655"/>
              <a:ext cx="186948" cy="480237"/>
            </a:xfrm>
            <a:prstGeom prst="cloudCallout">
              <a:avLst>
                <a:gd name="adj1" fmla="val -31803"/>
                <a:gd name="adj2" fmla="val 823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88287" y="579218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放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18922" y="5792181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45" name="流程图: 延期 44"/>
            <p:cNvSpPr/>
            <p:nvPr/>
          </p:nvSpPr>
          <p:spPr>
            <a:xfrm flipV="1">
              <a:off x="1636193" y="5038571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箭头连接符 45"/>
            <p:cNvCxnSpPr/>
            <p:nvPr/>
          </p:nvCxnSpPr>
          <p:spPr>
            <a:xfrm rot="16200000" flipH="1">
              <a:off x="1243329" y="4473447"/>
              <a:ext cx="1057276" cy="146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0"/>
            <p:cNvGrpSpPr/>
            <p:nvPr/>
          </p:nvGrpSpPr>
          <p:grpSpPr>
            <a:xfrm>
              <a:off x="2175511" y="2652776"/>
              <a:ext cx="182880" cy="605536"/>
              <a:chOff x="2170176" y="2652776"/>
              <a:chExt cx="182880" cy="605536"/>
            </a:xfrm>
          </p:grpSpPr>
          <p:sp>
            <p:nvSpPr>
              <p:cNvPr id="75" name="等腰三角形 74"/>
              <p:cNvSpPr/>
              <p:nvPr/>
            </p:nvSpPr>
            <p:spPr>
              <a:xfrm flipV="1">
                <a:off x="2170176" y="265277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sp>
            <p:nvSpPr>
              <p:cNvPr id="81" name="等腰三角形 80"/>
              <p:cNvSpPr/>
              <p:nvPr/>
            </p:nvSpPr>
            <p:spPr>
              <a:xfrm>
                <a:off x="2170176" y="297789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cxnSp>
            <p:nvCxnSpPr>
              <p:cNvPr id="83" name="直接连接符 82"/>
              <p:cNvCxnSpPr/>
              <p:nvPr/>
            </p:nvCxnSpPr>
            <p:spPr>
              <a:xfrm>
                <a:off x="2207616" y="3200400"/>
                <a:ext cx="108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接箭头连接符 48"/>
            <p:cNvCxnSpPr/>
            <p:nvPr/>
          </p:nvCxnSpPr>
          <p:spPr>
            <a:xfrm rot="5400000">
              <a:off x="2162761" y="340441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1773936" y="3960368"/>
              <a:ext cx="26822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rot="5400000">
              <a:off x="1957069" y="4695695"/>
              <a:ext cx="62738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rot="5400000">
              <a:off x="2162761" y="251287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圆角矩形 53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流程图: 延期 55"/>
            <p:cNvSpPr/>
            <p:nvPr/>
          </p:nvSpPr>
          <p:spPr>
            <a:xfrm rot="5400000">
              <a:off x="2234566" y="355346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流程图: 延期 67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肘形连接符 72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流程图: 延期 73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132"/>
          <p:cNvGrpSpPr/>
          <p:nvPr/>
        </p:nvGrpSpPr>
        <p:grpSpPr>
          <a:xfrm>
            <a:off x="3614636" y="2224501"/>
            <a:ext cx="807919" cy="4032846"/>
            <a:chOff x="1618922" y="2405666"/>
            <a:chExt cx="807919" cy="4032846"/>
          </a:xfrm>
        </p:grpSpPr>
        <p:sp>
          <p:nvSpPr>
            <p:cNvPr id="87" name="云形标注 86"/>
            <p:cNvSpPr/>
            <p:nvPr/>
          </p:nvSpPr>
          <p:spPr>
            <a:xfrm rot="10042951">
              <a:off x="2197406" y="5225655"/>
              <a:ext cx="186948" cy="480237"/>
            </a:xfrm>
            <a:prstGeom prst="cloudCallout">
              <a:avLst>
                <a:gd name="adj1" fmla="val -31803"/>
                <a:gd name="adj2" fmla="val 823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88287" y="579218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放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18922" y="5792181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托</a:t>
              </a:r>
              <a:endParaRPr lang="en-US" altLang="zh-CN" sz="1200" dirty="0"/>
            </a:p>
            <a:p>
              <a:r>
                <a:rPr lang="zh-CN" altLang="en-US" sz="1200" dirty="0"/>
                <a:t>气</a:t>
              </a:r>
              <a:endParaRPr lang="en-US" altLang="zh-CN" sz="1200" dirty="0"/>
            </a:p>
            <a:p>
              <a:r>
                <a:rPr lang="zh-CN" altLang="en-US" sz="1200" dirty="0"/>
                <a:t>囊</a:t>
              </a:r>
            </a:p>
          </p:txBody>
        </p:sp>
        <p:sp>
          <p:nvSpPr>
            <p:cNvPr id="90" name="流程图: 延期 89"/>
            <p:cNvSpPr/>
            <p:nvPr/>
          </p:nvSpPr>
          <p:spPr>
            <a:xfrm flipV="1">
              <a:off x="1636193" y="5038571"/>
              <a:ext cx="426720" cy="716280"/>
            </a:xfrm>
            <a:prstGeom prst="flowChartDelay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2" name="直接箭头连接符 91"/>
            <p:cNvCxnSpPr/>
            <p:nvPr/>
          </p:nvCxnSpPr>
          <p:spPr>
            <a:xfrm rot="16200000" flipH="1">
              <a:off x="1243329" y="4473447"/>
              <a:ext cx="1057276" cy="146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50"/>
            <p:cNvGrpSpPr/>
            <p:nvPr/>
          </p:nvGrpSpPr>
          <p:grpSpPr>
            <a:xfrm>
              <a:off x="2175511" y="2652776"/>
              <a:ext cx="182880" cy="605536"/>
              <a:chOff x="2170176" y="2652776"/>
              <a:chExt cx="182880" cy="605536"/>
            </a:xfrm>
          </p:grpSpPr>
          <p:sp>
            <p:nvSpPr>
              <p:cNvPr id="120" name="等腰三角形 119"/>
              <p:cNvSpPr/>
              <p:nvPr/>
            </p:nvSpPr>
            <p:spPr>
              <a:xfrm flipV="1">
                <a:off x="2170176" y="265277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sp>
            <p:nvSpPr>
              <p:cNvPr id="121" name="等腰三角形 120"/>
              <p:cNvSpPr/>
              <p:nvPr/>
            </p:nvSpPr>
            <p:spPr>
              <a:xfrm>
                <a:off x="2170176" y="2977896"/>
                <a:ext cx="182880" cy="280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  </a:t>
                </a:r>
                <a:endParaRPr lang="zh-CN" altLang="en-US" dirty="0"/>
              </a:p>
            </p:txBody>
          </p:sp>
          <p:cxnSp>
            <p:nvCxnSpPr>
              <p:cNvPr id="122" name="直接连接符 121"/>
              <p:cNvCxnSpPr/>
              <p:nvPr/>
            </p:nvCxnSpPr>
            <p:spPr>
              <a:xfrm>
                <a:off x="2207616" y="3200400"/>
                <a:ext cx="108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直接箭头连接符 93"/>
            <p:cNvCxnSpPr/>
            <p:nvPr/>
          </p:nvCxnSpPr>
          <p:spPr>
            <a:xfrm rot="5400000">
              <a:off x="2162761" y="340441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箭头连接符 94"/>
            <p:cNvCxnSpPr/>
            <p:nvPr/>
          </p:nvCxnSpPr>
          <p:spPr>
            <a:xfrm>
              <a:off x="1773936" y="3960368"/>
              <a:ext cx="26822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箭头连接符 95"/>
            <p:cNvCxnSpPr/>
            <p:nvPr/>
          </p:nvCxnSpPr>
          <p:spPr>
            <a:xfrm rot="5400000">
              <a:off x="1957069" y="4695695"/>
              <a:ext cx="62738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/>
          </p:nvCxnSpPr>
          <p:spPr>
            <a:xfrm rot="5400000">
              <a:off x="2162761" y="2512872"/>
              <a:ext cx="2160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圆角矩形 97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9" name="矩形 98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流程图: 延期 99"/>
            <p:cNvSpPr/>
            <p:nvPr/>
          </p:nvSpPr>
          <p:spPr>
            <a:xfrm rot="5400000">
              <a:off x="2234566" y="355346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3" name="直接连接符 102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流程图: 延期 107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肘形连接符 113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流程图: 延期 114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14EC968-633E-448F-845A-D246D6BA2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37" y="1697003"/>
            <a:ext cx="3295923" cy="4394564"/>
          </a:xfrm>
          <a:prstGeom prst="rect">
            <a:avLst/>
          </a:prstGeom>
        </p:spPr>
      </p:pic>
      <p:sp>
        <p:nvSpPr>
          <p:cNvPr id="124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I13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___I13,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托气囊按摩可选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673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409E750-AC8A-4F9C-8CB9-5A39AA094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5230" y="2515999"/>
            <a:ext cx="4111572" cy="30836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C4DA54-0E0B-4354-A0AB-6EF59644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0" y="2075729"/>
            <a:ext cx="4648889" cy="3701992"/>
          </a:xfrm>
          <a:prstGeom prst="rect">
            <a:avLst/>
          </a:prstGeom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I14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___I14,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托气囊按摩可选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30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>
            <a:endCxn id="16" idx="1"/>
          </p:cNvCxnSpPr>
          <p:nvPr/>
        </p:nvCxnSpPr>
        <p:spPr>
          <a:xfrm flipV="1">
            <a:off x="1027335" y="2318848"/>
            <a:ext cx="435864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793FB77-20A9-49EB-AF6C-6558D11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7259668">
            <a:off x="147987" y="3185868"/>
            <a:ext cx="1643429" cy="7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箭头连接符 9"/>
          <p:cNvCxnSpPr/>
          <p:nvPr/>
        </p:nvCxnSpPr>
        <p:spPr>
          <a:xfrm rot="5400000" flipH="1" flipV="1">
            <a:off x="795796" y="2546575"/>
            <a:ext cx="44783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流程图: 延期 15"/>
          <p:cNvSpPr/>
          <p:nvPr/>
        </p:nvSpPr>
        <p:spPr>
          <a:xfrm>
            <a:off x="5385975" y="2185498"/>
            <a:ext cx="182880" cy="266700"/>
          </a:xfrm>
          <a:prstGeom prst="flowChartDela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 rot="16200000" flipH="1">
            <a:off x="5257920" y="2657881"/>
            <a:ext cx="408514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50421" y="42739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泵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08965" y="3740195"/>
            <a:ext cx="338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过</a:t>
            </a:r>
            <a:endParaRPr lang="en-US" altLang="zh-CN" sz="1200" dirty="0"/>
          </a:p>
          <a:p>
            <a:r>
              <a:rPr lang="zh-CN" altLang="en-US" sz="1200" dirty="0"/>
              <a:t>压</a:t>
            </a:r>
            <a:endParaRPr lang="en-US" altLang="zh-CN" sz="1200" dirty="0"/>
          </a:p>
          <a:p>
            <a:r>
              <a:rPr lang="zh-CN" altLang="en-US" sz="1200" dirty="0"/>
              <a:t>自</a:t>
            </a:r>
            <a:endParaRPr lang="en-US" altLang="zh-CN" sz="1200" dirty="0"/>
          </a:p>
          <a:p>
            <a:r>
              <a:rPr lang="zh-CN" altLang="en-US" sz="1200" dirty="0"/>
              <a:t>动</a:t>
            </a:r>
            <a:endParaRPr lang="en-US" altLang="zh-CN" sz="1200" dirty="0"/>
          </a:p>
          <a:p>
            <a:r>
              <a:rPr lang="zh-CN" altLang="en-US" sz="1200" dirty="0"/>
              <a:t>放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保</a:t>
            </a:r>
            <a:endParaRPr lang="en-US" altLang="zh-CN" sz="1200" dirty="0"/>
          </a:p>
          <a:p>
            <a:r>
              <a:rPr lang="zh-CN" altLang="en-US" sz="1200" dirty="0"/>
              <a:t>护</a:t>
            </a:r>
            <a:endParaRPr lang="en-US" altLang="zh-CN" sz="1200" dirty="0"/>
          </a:p>
          <a:p>
            <a:r>
              <a:rPr lang="zh-CN" altLang="en-US" sz="1200" dirty="0"/>
              <a:t>阀</a:t>
            </a:r>
          </a:p>
        </p:txBody>
      </p:sp>
      <p:sp>
        <p:nvSpPr>
          <p:cNvPr id="109" name="云形标注 108"/>
          <p:cNvSpPr/>
          <p:nvPr/>
        </p:nvSpPr>
        <p:spPr>
          <a:xfrm rot="10042951">
            <a:off x="5392225" y="3122642"/>
            <a:ext cx="186948" cy="480237"/>
          </a:xfrm>
          <a:prstGeom prst="cloudCallout">
            <a:avLst>
              <a:gd name="adj1" fmla="val -31803"/>
              <a:gd name="adj2" fmla="val 8236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/>
        </p:nvCxnSpPr>
        <p:spPr>
          <a:xfrm rot="16200000" flipH="1">
            <a:off x="822863" y="4350085"/>
            <a:ext cx="1057276" cy="146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 flipH="1">
            <a:off x="1353470" y="3837006"/>
            <a:ext cx="2682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rot="16200000" flipH="1">
            <a:off x="1311089" y="2867237"/>
            <a:ext cx="108000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组合 161"/>
          <p:cNvGrpSpPr/>
          <p:nvPr/>
        </p:nvGrpSpPr>
        <p:grpSpPr>
          <a:xfrm flipV="1">
            <a:off x="1453038" y="3481406"/>
            <a:ext cx="519177" cy="762000"/>
            <a:chOff x="1873504" y="3553968"/>
            <a:chExt cx="519177" cy="762000"/>
          </a:xfrm>
        </p:grpSpPr>
        <p:sp>
          <p:nvSpPr>
            <p:cNvPr id="76" name="圆角矩形 75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流程图: 延期 115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肘形连接符 124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流程图: 延期 125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4" name="云形标注 123"/>
          <p:cNvSpPr/>
          <p:nvPr/>
        </p:nvSpPr>
        <p:spPr>
          <a:xfrm rot="10042951">
            <a:off x="1299420" y="5107373"/>
            <a:ext cx="186948" cy="480237"/>
          </a:xfrm>
          <a:prstGeom prst="cloudCallout">
            <a:avLst>
              <a:gd name="adj1" fmla="val -31803"/>
              <a:gd name="adj2" fmla="val 8236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190301" y="56738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放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</a:p>
        </p:txBody>
      </p:sp>
      <p:pic>
        <p:nvPicPr>
          <p:cNvPr id="155" name="图片 154">
            <a:extLst>
              <a:ext uri="{FF2B5EF4-FFF2-40B4-BE49-F238E27FC236}">
                <a16:creationId xmlns:a16="http://schemas.microsoft.com/office/drawing/2014/main" id="{A1529A7A-C547-47A1-81E4-DFE227570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500" b="97500" l="6111" r="90000">
                        <a14:foregroundMark x1="44352" y1="7500" x2="44352" y2="7500"/>
                        <a14:foregroundMark x1="51389" y1="78438" x2="51389" y2="78438"/>
                        <a14:foregroundMark x1="66204" y1="94583" x2="66204" y2="94583"/>
                        <a14:foregroundMark x1="52222" y1="97552" x2="52222" y2="97552"/>
                        <a14:foregroundMark x1="76667" y1="88958" x2="76667" y2="88958"/>
                        <a14:foregroundMark x1="76111" y1="88698" x2="76111" y2="88698"/>
                        <a14:foregroundMark x1="74722" y1="76146" x2="74722" y2="76146"/>
                        <a14:foregroundMark x1="78241" y1="79635" x2="78241" y2="79635"/>
                        <a14:foregroundMark x1="79537" y1="78490" x2="79537" y2="78490"/>
                        <a14:foregroundMark x1="75926" y1="79792" x2="75926" y2="79792"/>
                        <a14:foregroundMark x1="78704" y1="77448" x2="78704" y2="77448"/>
                        <a14:foregroundMark x1="74722" y1="78177" x2="74722" y2="78177"/>
                        <a14:foregroundMark x1="75093" y1="78802" x2="75093" y2="78802"/>
                        <a14:foregroundMark x1="74537" y1="78490" x2="74537" y2="78490"/>
                        <a14:foregroundMark x1="75093" y1="79271" x2="75093" y2="79271"/>
                        <a14:foregroundMark x1="31204" y1="60208" x2="31204" y2="60208"/>
                        <a14:foregroundMark x1="32778" y1="59740" x2="32778" y2="59740"/>
                        <a14:foregroundMark x1="62407" y1="64583" x2="62407" y2="64583"/>
                        <a14:foregroundMark x1="51111" y1="60677" x2="51111" y2="60677"/>
                        <a14:foregroundMark x1="8981" y1="50573" x2="8981" y2="50573"/>
                        <a14:foregroundMark x1="18056" y1="30990" x2="18056" y2="30990"/>
                        <a14:foregroundMark x1="19444" y1="30052" x2="19444" y2="30052"/>
                        <a14:foregroundMark x1="15278" y1="32604" x2="15278" y2="32604"/>
                        <a14:foregroundMark x1="11574" y1="36094" x2="11574" y2="36094"/>
                        <a14:foregroundMark x1="13704" y1="33542" x2="13704" y2="33542"/>
                        <a14:foregroundMark x1="12870" y1="34896" x2="12870" y2="34896"/>
                        <a14:foregroundMark x1="19630" y1="29844" x2="19630" y2="29844"/>
                        <a14:foregroundMark x1="11019" y1="55208" x2="11019" y2="55208"/>
                        <a14:foregroundMark x1="13426" y1="58125" x2="13426" y2="58125"/>
                        <a14:foregroundMark x1="16759" y1="61667" x2="16759" y2="61667"/>
                        <a14:foregroundMark x1="17130" y1="62083" x2="17130" y2="62083"/>
                        <a14:foregroundMark x1="17778" y1="62344" x2="17778" y2="62344"/>
                        <a14:foregroundMark x1="11759" y1="56198" x2="11759" y2="56198"/>
                        <a14:foregroundMark x1="17870" y1="62708" x2="17870" y2="62708"/>
                        <a14:foregroundMark x1="9167" y1="56198" x2="9167" y2="56198"/>
                        <a14:foregroundMark x1="6111" y1="48333" x2="6111" y2="48333"/>
                        <a14:foregroundMark x1="14167" y1="44375" x2="14167" y2="44375"/>
                        <a14:foregroundMark x1="6574" y1="52448" x2="6574" y2="52448"/>
                        <a14:foregroundMark x1="6759" y1="44948" x2="6759" y2="44948"/>
                        <a14:foregroundMark x1="6019" y1="47240" x2="6019" y2="47240"/>
                        <a14:foregroundMark x1="10463" y1="58073" x2="10463" y2="58073"/>
                        <a14:foregroundMark x1="6111" y1="50573" x2="6111" y2="50573"/>
                        <a14:foregroundMark x1="6111" y1="49531" x2="6111" y2="49531"/>
                        <a14:foregroundMark x1="16019" y1="63281" x2="16019" y2="63281"/>
                        <a14:foregroundMark x1="11296" y1="58802" x2="11296" y2="58802"/>
                        <a14:foregroundMark x1="15278" y1="62552" x2="15278" y2="62552"/>
                        <a14:foregroundMark x1="13889" y1="61094" x2="13889" y2="61094"/>
                        <a14:foregroundMark x1="74815" y1="79375" x2="74815" y2="79375"/>
                        <a14:foregroundMark x1="76944" y1="89323" x2="76944" y2="89323"/>
                        <a14:foregroundMark x1="76944" y1="89010" x2="76944" y2="89010"/>
                        <a14:foregroundMark x1="77037" y1="89375" x2="77037" y2="89375"/>
                        <a14:foregroundMark x1="76944" y1="89219" x2="76944" y2="89219"/>
                        <a14:backgroundMark x1="74537" y1="79167" x2="74537" y2="79167"/>
                        <a14:backgroundMark x1="18889" y1="29844" x2="18889" y2="29844"/>
                        <a14:backgroundMark x1="19352" y1="29792" x2="19352" y2="29792"/>
                        <a14:backgroundMark x1="11481" y1="54219" x2="11481" y2="54219"/>
                        <a14:backgroundMark x1="7593" y1="51250" x2="7593" y2="51250"/>
                        <a14:backgroundMark x1="18148" y1="61823" x2="18148" y2="61823"/>
                        <a14:backgroundMark x1="12130" y1="55781" x2="12130" y2="55781"/>
                        <a14:backgroundMark x1="8981" y1="54219" x2="8981" y2="54219"/>
                        <a14:backgroundMark x1="7407" y1="48125" x2="7407" y2="48125"/>
                        <a14:backgroundMark x1="13056" y1="59531" x2="13056" y2="59531"/>
                        <a14:backgroundMark x1="11852" y1="58125" x2="11852" y2="58125"/>
                        <a14:backgroundMark x1="10463" y1="56823" x2="10463" y2="56823"/>
                        <a14:backgroundMark x1="17778" y1="61510" x2="17778" y2="61510"/>
                        <a14:backgroundMark x1="11481" y1="53438" x2="11481" y2="53438"/>
                        <a14:backgroundMark x1="12778" y1="56406" x2="12778" y2="56406"/>
                        <a14:backgroundMark x1="16852" y1="60625" x2="16852" y2="60625"/>
                        <a14:backgroundMark x1="15926" y1="59740" x2="15926" y2="59740"/>
                        <a14:backgroundMark x1="13333" y1="57083" x2="13333" y2="57083"/>
                        <a14:backgroundMark x1="14630" y1="58490" x2="14630" y2="58490"/>
                        <a14:backgroundMark x1="13981" y1="57865" x2="13981" y2="57865"/>
                        <a14:backgroundMark x1="13704" y1="57448" x2="13704" y2="57448"/>
                        <a14:backgroundMark x1="15463" y1="59323" x2="15463" y2="59323"/>
                        <a14:backgroundMark x1="7130" y1="46771" x2="7130" y2="46771"/>
                        <a14:backgroundMark x1="14907" y1="58906" x2="14907" y2="58906"/>
                        <a14:backgroundMark x1="7593" y1="45313" x2="7593" y2="45313"/>
                        <a14:backgroundMark x1="8056" y1="43906" x2="8056" y2="43906"/>
                        <a14:backgroundMark x1="7315" y1="50052" x2="7315" y2="50052"/>
                        <a14:backgroundMark x1="10278" y1="56250" x2="10278" y2="56250"/>
                        <a14:backgroundMark x1="9722" y1="55260" x2="9722" y2="55260"/>
                        <a14:backgroundMark x1="8333" y1="52604" x2="8333" y2="52604"/>
                        <a14:backgroundMark x1="14444" y1="60885" x2="14444" y2="60885"/>
                        <a14:backgroundMark x1="13981" y1="60260" x2="13981" y2="60260"/>
                        <a14:backgroundMark x1="15741" y1="62031" x2="15741" y2="62031"/>
                        <a14:backgroundMark x1="74815" y1="79531" x2="74815" y2="79531"/>
                        <a14:backgroundMark x1="74722" y1="79323" x2="74722" y2="79323"/>
                        <a14:backgroundMark x1="77037" y1="89323" x2="77037" y2="89323"/>
                        <a14:backgroundMark x1="76944" y1="89531" x2="76944" y2="89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8286" y="2366902"/>
            <a:ext cx="2452067" cy="3948247"/>
          </a:xfrm>
          <a:prstGeom prst="rect">
            <a:avLst/>
          </a:prstGeom>
        </p:spPr>
      </p:pic>
      <p:sp>
        <p:nvSpPr>
          <p:cNvPr id="166" name="TextBox 165"/>
          <p:cNvSpPr txBox="1"/>
          <p:nvPr/>
        </p:nvSpPr>
        <p:spPr>
          <a:xfrm>
            <a:off x="1952836" y="5668819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托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囊</a:t>
            </a:r>
          </a:p>
        </p:txBody>
      </p:sp>
      <p:sp>
        <p:nvSpPr>
          <p:cNvPr id="167" name="流程图: 延期 166"/>
          <p:cNvSpPr/>
          <p:nvPr/>
        </p:nvSpPr>
        <p:spPr>
          <a:xfrm flipV="1">
            <a:off x="1970107" y="4915209"/>
            <a:ext cx="426720" cy="716280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8" name="直接箭头连接符 167"/>
          <p:cNvCxnSpPr/>
          <p:nvPr/>
        </p:nvCxnSpPr>
        <p:spPr>
          <a:xfrm rot="16200000" flipH="1">
            <a:off x="1577243" y="4350085"/>
            <a:ext cx="1057276" cy="146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箭头连接符 168"/>
          <p:cNvCxnSpPr/>
          <p:nvPr/>
        </p:nvCxnSpPr>
        <p:spPr>
          <a:xfrm>
            <a:off x="2107850" y="3837006"/>
            <a:ext cx="2682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组合 170"/>
          <p:cNvGrpSpPr/>
          <p:nvPr/>
        </p:nvGrpSpPr>
        <p:grpSpPr>
          <a:xfrm flipV="1">
            <a:off x="2207418" y="3481406"/>
            <a:ext cx="519177" cy="762000"/>
            <a:chOff x="1873504" y="3553968"/>
            <a:chExt cx="519177" cy="762000"/>
          </a:xfrm>
        </p:grpSpPr>
        <p:sp>
          <p:nvSpPr>
            <p:cNvPr id="172" name="圆角矩形 171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6" name="直接连接符 175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流程图: 延期 180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2" name="直接连接符 181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肘形连接符 184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流程图: 延期 185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2684356" y="5668819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托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囊</a:t>
            </a:r>
          </a:p>
        </p:txBody>
      </p:sp>
      <p:sp>
        <p:nvSpPr>
          <p:cNvPr id="190" name="流程图: 延期 189"/>
          <p:cNvSpPr/>
          <p:nvPr/>
        </p:nvSpPr>
        <p:spPr>
          <a:xfrm flipV="1">
            <a:off x="2701627" y="4915209"/>
            <a:ext cx="426720" cy="716280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1" name="直接箭头连接符 190"/>
          <p:cNvCxnSpPr/>
          <p:nvPr/>
        </p:nvCxnSpPr>
        <p:spPr>
          <a:xfrm rot="16200000" flipH="1">
            <a:off x="2308763" y="4350085"/>
            <a:ext cx="1057276" cy="146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>
            <a:off x="2839370" y="3837006"/>
            <a:ext cx="2682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组合 193"/>
          <p:cNvGrpSpPr/>
          <p:nvPr/>
        </p:nvGrpSpPr>
        <p:grpSpPr>
          <a:xfrm flipV="1">
            <a:off x="2938938" y="3481406"/>
            <a:ext cx="519177" cy="762000"/>
            <a:chOff x="1873504" y="3553968"/>
            <a:chExt cx="519177" cy="762000"/>
          </a:xfrm>
        </p:grpSpPr>
        <p:sp>
          <p:nvSpPr>
            <p:cNvPr id="195" name="圆角矩形 194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9" name="直接连接符 198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流程图: 延期 203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5" name="直接连接符 204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肘形连接符 207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流程图: 延期 208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1" name="TextBox 210"/>
          <p:cNvSpPr txBox="1"/>
          <p:nvPr/>
        </p:nvSpPr>
        <p:spPr>
          <a:xfrm>
            <a:off x="3415876" y="5668819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托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囊</a:t>
            </a:r>
          </a:p>
        </p:txBody>
      </p:sp>
      <p:sp>
        <p:nvSpPr>
          <p:cNvPr id="212" name="流程图: 延期 211"/>
          <p:cNvSpPr/>
          <p:nvPr/>
        </p:nvSpPr>
        <p:spPr>
          <a:xfrm flipV="1">
            <a:off x="3433147" y="4915209"/>
            <a:ext cx="426720" cy="716280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3" name="直接箭头连接符 212"/>
          <p:cNvCxnSpPr/>
          <p:nvPr/>
        </p:nvCxnSpPr>
        <p:spPr>
          <a:xfrm rot="16200000" flipH="1">
            <a:off x="3040283" y="4350085"/>
            <a:ext cx="1057276" cy="146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接箭头连接符 213"/>
          <p:cNvCxnSpPr/>
          <p:nvPr/>
        </p:nvCxnSpPr>
        <p:spPr>
          <a:xfrm>
            <a:off x="3570890" y="3837006"/>
            <a:ext cx="2682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组合 215"/>
          <p:cNvGrpSpPr/>
          <p:nvPr/>
        </p:nvGrpSpPr>
        <p:grpSpPr>
          <a:xfrm flipV="1">
            <a:off x="3670458" y="3481406"/>
            <a:ext cx="519177" cy="762000"/>
            <a:chOff x="1873504" y="3553968"/>
            <a:chExt cx="519177" cy="762000"/>
          </a:xfrm>
        </p:grpSpPr>
        <p:sp>
          <p:nvSpPr>
            <p:cNvPr id="217" name="圆角矩形 216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1" name="直接连接符 220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流程图: 延期 225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7" name="直接连接符 226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肘形连接符 229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流程图: 延期 230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3" name="TextBox 232"/>
          <p:cNvSpPr txBox="1"/>
          <p:nvPr/>
        </p:nvSpPr>
        <p:spPr>
          <a:xfrm>
            <a:off x="4147396" y="5668819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托</a:t>
            </a:r>
            <a:endParaRPr lang="en-US" altLang="zh-CN" sz="1200" dirty="0"/>
          </a:p>
          <a:p>
            <a:r>
              <a:rPr lang="zh-CN" altLang="en-US" sz="1200" dirty="0"/>
              <a:t>气</a:t>
            </a:r>
            <a:endParaRPr lang="en-US" altLang="zh-CN" sz="1200" dirty="0"/>
          </a:p>
          <a:p>
            <a:r>
              <a:rPr lang="zh-CN" altLang="en-US" sz="1200" dirty="0"/>
              <a:t>囊</a:t>
            </a:r>
          </a:p>
        </p:txBody>
      </p:sp>
      <p:sp>
        <p:nvSpPr>
          <p:cNvPr id="234" name="流程图: 延期 233"/>
          <p:cNvSpPr/>
          <p:nvPr/>
        </p:nvSpPr>
        <p:spPr>
          <a:xfrm flipV="1">
            <a:off x="4164667" y="4915209"/>
            <a:ext cx="426720" cy="716280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5" name="直接箭头连接符 234"/>
          <p:cNvCxnSpPr/>
          <p:nvPr/>
        </p:nvCxnSpPr>
        <p:spPr>
          <a:xfrm rot="16200000" flipH="1">
            <a:off x="3771803" y="4350085"/>
            <a:ext cx="1057276" cy="146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箭头连接符 235"/>
          <p:cNvCxnSpPr/>
          <p:nvPr/>
        </p:nvCxnSpPr>
        <p:spPr>
          <a:xfrm>
            <a:off x="4302410" y="3837006"/>
            <a:ext cx="2682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组合 237"/>
          <p:cNvGrpSpPr/>
          <p:nvPr/>
        </p:nvGrpSpPr>
        <p:grpSpPr>
          <a:xfrm flipV="1">
            <a:off x="4401978" y="3481406"/>
            <a:ext cx="519177" cy="762000"/>
            <a:chOff x="1873504" y="3553968"/>
            <a:chExt cx="519177" cy="762000"/>
          </a:xfrm>
        </p:grpSpPr>
        <p:sp>
          <p:nvSpPr>
            <p:cNvPr id="239" name="圆角矩形 238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0" name="矩形 239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3" name="直接连接符 242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流程图: 延期 247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9" name="直接连接符 248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肘形连接符 251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流程图: 延期 252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5" name="直接箭头连接符 254"/>
          <p:cNvCxnSpPr/>
          <p:nvPr/>
        </p:nvCxnSpPr>
        <p:spPr>
          <a:xfrm rot="5400000">
            <a:off x="2080191" y="2891403"/>
            <a:ext cx="1050587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rot="5400000">
            <a:off x="2809765" y="2891403"/>
            <a:ext cx="1050587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接箭头连接符 256"/>
          <p:cNvCxnSpPr/>
          <p:nvPr/>
        </p:nvCxnSpPr>
        <p:spPr>
          <a:xfrm rot="5400000">
            <a:off x="3549067" y="2891403"/>
            <a:ext cx="1050587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箭头连接符 257"/>
          <p:cNvCxnSpPr/>
          <p:nvPr/>
        </p:nvCxnSpPr>
        <p:spPr>
          <a:xfrm rot="5400000">
            <a:off x="4278642" y="2891403"/>
            <a:ext cx="1050587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I20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___I20,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7576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I30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___I30,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152" y="2167413"/>
            <a:ext cx="3789533" cy="352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10" descr="8+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20" y="2343922"/>
            <a:ext cx="3494388" cy="34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7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+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93" y="1760716"/>
            <a:ext cx="3991747" cy="38857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375" y="2186609"/>
            <a:ext cx="4342987" cy="319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I40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___I40,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461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F4028C-20AD-4EAE-8AA6-1F7B18C676AB}"/>
              </a:ext>
            </a:extLst>
          </p:cNvPr>
          <p:cNvGrpSpPr/>
          <p:nvPr/>
        </p:nvGrpSpPr>
        <p:grpSpPr>
          <a:xfrm>
            <a:off x="651861" y="1474681"/>
            <a:ext cx="1529051" cy="3923815"/>
            <a:chOff x="992560" y="881282"/>
            <a:chExt cx="2069729" cy="5328592"/>
          </a:xfrm>
        </p:grpSpPr>
        <p:sp>
          <p:nvSpPr>
            <p:cNvPr id="7" name="椭圆 40">
              <a:extLst>
                <a:ext uri="{FF2B5EF4-FFF2-40B4-BE49-F238E27FC236}">
                  <a16:creationId xmlns:a16="http://schemas.microsoft.com/office/drawing/2014/main" id="{B5D611D8-6A6A-4D3C-8FEE-6B0B6B86BAD7}"/>
                </a:ext>
              </a:extLst>
            </p:cNvPr>
            <p:cNvSpPr/>
            <p:nvPr/>
          </p:nvSpPr>
          <p:spPr>
            <a:xfrm>
              <a:off x="1171170" y="2527111"/>
              <a:ext cx="1720100" cy="17201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lumOff val="5000"/>
                  </a:sysClr>
                </a:gs>
                <a:gs pos="0">
                  <a:sysClr val="window" lastClr="FFFFFF">
                    <a:lumMod val="75000"/>
                  </a:sys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TextBox 89">
              <a:extLst>
                <a:ext uri="{FF2B5EF4-FFF2-40B4-BE49-F238E27FC236}">
                  <a16:creationId xmlns:a16="http://schemas.microsoft.com/office/drawing/2014/main" id="{3B357BA7-C464-479F-9749-F33DE238DB5C}"/>
                </a:ext>
              </a:extLst>
            </p:cNvPr>
            <p:cNvSpPr txBox="1"/>
            <p:nvPr/>
          </p:nvSpPr>
          <p:spPr>
            <a:xfrm>
              <a:off x="1259834" y="2728248"/>
              <a:ext cx="1514976" cy="13338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100" b="1" i="0" u="none" strike="noStrike" kern="0" cap="none" spc="0" normalizeH="0" baseline="1200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</a:rPr>
                <a:t>目录</a:t>
              </a:r>
              <a:endParaRPr kumimoji="0" lang="en-US" altLang="zh-CN" sz="3100" b="1" i="0" u="none" strike="noStrike" kern="0" cap="none" spc="0" normalizeH="0" baseline="12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endParaRPr>
            </a:p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100" b="1" i="0" u="none" strike="noStrike" kern="0" cap="none" spc="0" normalizeH="0" baseline="1200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</a:rPr>
                <a:t>CONTENT</a:t>
              </a:r>
              <a:endParaRPr kumimoji="0" lang="zh-CN" altLang="en-US" sz="3100" b="1" i="0" u="none" strike="noStrike" kern="0" cap="none" spc="0" normalizeH="0" baseline="12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id="{4BB4222E-DECE-4CF7-9D30-2F8F87DC431E}"/>
                </a:ext>
              </a:extLst>
            </p:cNvPr>
            <p:cNvGrpSpPr/>
            <p:nvPr/>
          </p:nvGrpSpPr>
          <p:grpSpPr>
            <a:xfrm>
              <a:off x="992560" y="881282"/>
              <a:ext cx="2069729" cy="5328592"/>
              <a:chOff x="909662" y="-92546"/>
              <a:chExt cx="2069729" cy="5328592"/>
            </a:xfrm>
          </p:grpSpPr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57C5E2E8-CE86-4495-B250-97D6E13BC768}"/>
                  </a:ext>
                </a:extLst>
              </p:cNvPr>
              <p:cNvSpPr/>
              <p:nvPr/>
            </p:nvSpPr>
            <p:spPr>
              <a:xfrm flipH="1">
                <a:off x="909662" y="1382264"/>
                <a:ext cx="2062138" cy="2062138"/>
              </a:xfrm>
              <a:prstGeom prst="arc">
                <a:avLst>
                  <a:gd name="adj1" fmla="val 16280005"/>
                  <a:gd name="adj2" fmla="val 4656997"/>
                </a:avLst>
              </a:prstGeom>
              <a:noFill/>
              <a:ln w="9525" cap="flat" cmpd="sng" algn="ctr">
                <a:solidFill>
                  <a:srgbClr val="626262"/>
                </a:solidFill>
                <a:prstDash val="sysDash"/>
                <a:headEnd type="oval" w="med" len="med"/>
                <a:tailEnd type="oval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" name="弧形 27">
                <a:extLst>
                  <a:ext uri="{FF2B5EF4-FFF2-40B4-BE49-F238E27FC236}">
                    <a16:creationId xmlns:a16="http://schemas.microsoft.com/office/drawing/2014/main" id="{9949C37F-5AD0-4B12-A5FA-736FC1AC55ED}"/>
                  </a:ext>
                </a:extLst>
              </p:cNvPr>
              <p:cNvSpPr/>
              <p:nvPr/>
            </p:nvSpPr>
            <p:spPr>
              <a:xfrm>
                <a:off x="917253" y="1382264"/>
                <a:ext cx="2062138" cy="2062138"/>
              </a:xfrm>
              <a:prstGeom prst="arc">
                <a:avLst>
                  <a:gd name="adj1" fmla="val 17431440"/>
                  <a:gd name="adj2" fmla="val 5056950"/>
                </a:avLst>
              </a:prstGeom>
              <a:noFill/>
              <a:ln w="9525" cap="flat" cmpd="sng" algn="ctr">
                <a:solidFill>
                  <a:srgbClr val="626262"/>
                </a:solidFill>
                <a:prstDash val="sysDash"/>
                <a:headEnd type="oval" w="med" len="med"/>
                <a:tailEnd type="oval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grpSp>
            <p:nvGrpSpPr>
              <p:cNvPr id="12" name="组合 39">
                <a:extLst>
                  <a:ext uri="{FF2B5EF4-FFF2-40B4-BE49-F238E27FC236}">
                    <a16:creationId xmlns:a16="http://schemas.microsoft.com/office/drawing/2014/main" id="{E1E9A632-01EC-4D28-A3DF-57D9E1623AAB}"/>
                  </a:ext>
                </a:extLst>
              </p:cNvPr>
              <p:cNvGrpSpPr/>
              <p:nvPr/>
            </p:nvGrpSpPr>
            <p:grpSpPr>
              <a:xfrm>
                <a:off x="1913345" y="-92546"/>
                <a:ext cx="0" cy="1470637"/>
                <a:chOff x="1913345" y="-92546"/>
                <a:chExt cx="0" cy="1470637"/>
              </a:xfrm>
            </p:grpSpPr>
            <p:cxnSp>
              <p:nvCxnSpPr>
                <p:cNvPr id="16" name="直接连接符 17">
                  <a:extLst>
                    <a:ext uri="{FF2B5EF4-FFF2-40B4-BE49-F238E27FC236}">
                      <a16:creationId xmlns:a16="http://schemas.microsoft.com/office/drawing/2014/main" id="{9F28CE75-143C-4DBB-B8B3-B59F17A7F137}"/>
                    </a:ext>
                  </a:extLst>
                </p:cNvPr>
                <p:cNvCxnSpPr/>
                <p:nvPr/>
              </p:nvCxnSpPr>
              <p:spPr>
                <a:xfrm>
                  <a:off x="1913345" y="411510"/>
                  <a:ext cx="0" cy="96658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26262"/>
                  </a:solidFill>
                  <a:prstDash val="sysDash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17" name="直接连接符 36">
                  <a:extLst>
                    <a:ext uri="{FF2B5EF4-FFF2-40B4-BE49-F238E27FC236}">
                      <a16:creationId xmlns:a16="http://schemas.microsoft.com/office/drawing/2014/main" id="{7D26CC99-DCAE-446E-84F6-97B45DC56427}"/>
                    </a:ext>
                  </a:extLst>
                </p:cNvPr>
                <p:cNvCxnSpPr/>
                <p:nvPr/>
              </p:nvCxnSpPr>
              <p:spPr>
                <a:xfrm>
                  <a:off x="1913345" y="-92546"/>
                  <a:ext cx="0" cy="50405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26262"/>
                  </a:solidFill>
                  <a:prstDash val="sysDash"/>
                  <a:headEnd type="oval" w="med" len="med"/>
                  <a:tailEnd type="oval" w="med" len="med"/>
                </a:ln>
                <a:effectLst/>
              </p:spPr>
            </p:cxnSp>
          </p:grpSp>
          <p:grpSp>
            <p:nvGrpSpPr>
              <p:cNvPr id="13" name="组合 41">
                <a:extLst>
                  <a:ext uri="{FF2B5EF4-FFF2-40B4-BE49-F238E27FC236}">
                    <a16:creationId xmlns:a16="http://schemas.microsoft.com/office/drawing/2014/main" id="{A1D3EA8E-8153-4917-BC9C-103815F9FBAC}"/>
                  </a:ext>
                </a:extLst>
              </p:cNvPr>
              <p:cNvGrpSpPr/>
              <p:nvPr/>
            </p:nvGrpSpPr>
            <p:grpSpPr>
              <a:xfrm flipV="1">
                <a:off x="2049339" y="3439054"/>
                <a:ext cx="0" cy="1796992"/>
                <a:chOff x="1913345" y="-418901"/>
                <a:chExt cx="0" cy="1796992"/>
              </a:xfrm>
            </p:grpSpPr>
            <p:cxnSp>
              <p:nvCxnSpPr>
                <p:cNvPr id="14" name="直接连接符 42">
                  <a:extLst>
                    <a:ext uri="{FF2B5EF4-FFF2-40B4-BE49-F238E27FC236}">
                      <a16:creationId xmlns:a16="http://schemas.microsoft.com/office/drawing/2014/main" id="{EE813424-707D-4851-9B58-263BCBF3DAB1}"/>
                    </a:ext>
                  </a:extLst>
                </p:cNvPr>
                <p:cNvCxnSpPr/>
                <p:nvPr/>
              </p:nvCxnSpPr>
              <p:spPr>
                <a:xfrm>
                  <a:off x="1913345" y="411510"/>
                  <a:ext cx="0" cy="96658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26262"/>
                  </a:solidFill>
                  <a:prstDash val="sysDash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15" name="直接连接符 43">
                  <a:extLst>
                    <a:ext uri="{FF2B5EF4-FFF2-40B4-BE49-F238E27FC236}">
                      <a16:creationId xmlns:a16="http://schemas.microsoft.com/office/drawing/2014/main" id="{8B3C8B7B-94FF-4F12-8A1A-F8950D0B2AAD}"/>
                    </a:ext>
                  </a:extLst>
                </p:cNvPr>
                <p:cNvCxnSpPr/>
                <p:nvPr/>
              </p:nvCxnSpPr>
              <p:spPr>
                <a:xfrm>
                  <a:off x="1913345" y="-418901"/>
                  <a:ext cx="0" cy="830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26262"/>
                  </a:solidFill>
                  <a:prstDash val="sysDash"/>
                  <a:headEnd type="oval" w="med" len="med"/>
                  <a:tailEnd type="oval" w="med" len="med"/>
                </a:ln>
                <a:effectLst/>
              </p:spPr>
            </p:cxnSp>
          </p:grpSp>
        </p:grpSp>
      </p:grpSp>
      <p:grpSp>
        <p:nvGrpSpPr>
          <p:cNvPr id="19" name="Group 33">
            <a:extLst>
              <a:ext uri="{FF2B5EF4-FFF2-40B4-BE49-F238E27FC236}">
                <a16:creationId xmlns:a16="http://schemas.microsoft.com/office/drawing/2014/main" id="{EE167917-802A-4024-B94A-E8D578A0FC17}"/>
              </a:ext>
            </a:extLst>
          </p:cNvPr>
          <p:cNvGrpSpPr/>
          <p:nvPr/>
        </p:nvGrpSpPr>
        <p:grpSpPr>
          <a:xfrm>
            <a:off x="2522367" y="762264"/>
            <a:ext cx="1695403" cy="3007096"/>
            <a:chOff x="3612877" y="1441938"/>
            <a:chExt cx="1051547" cy="3004105"/>
          </a:xfrm>
        </p:grpSpPr>
        <p:sp>
          <p:nvSpPr>
            <p:cNvPr id="26" name="椭圆 3">
              <a:extLst>
                <a:ext uri="{FF2B5EF4-FFF2-40B4-BE49-F238E27FC236}">
                  <a16:creationId xmlns:a16="http://schemas.microsoft.com/office/drawing/2014/main" id="{B04A2B71-1279-49B1-9098-51DE7C9285A0}"/>
                </a:ext>
              </a:extLst>
            </p:cNvPr>
            <p:cNvSpPr/>
            <p:nvPr/>
          </p:nvSpPr>
          <p:spPr>
            <a:xfrm>
              <a:off x="3768730" y="1597790"/>
              <a:ext cx="739840" cy="7398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9E654FFD-1A65-4598-B1CE-893830CDAF61}"/>
                </a:ext>
              </a:extLst>
            </p:cNvPr>
            <p:cNvSpPr txBox="1"/>
            <p:nvPr/>
          </p:nvSpPr>
          <p:spPr>
            <a:xfrm>
              <a:off x="3912634" y="1588075"/>
              <a:ext cx="452030" cy="759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28" name="椭圆 7">
              <a:extLst>
                <a:ext uri="{FF2B5EF4-FFF2-40B4-BE49-F238E27FC236}">
                  <a16:creationId xmlns:a16="http://schemas.microsoft.com/office/drawing/2014/main" id="{9E42CDD2-D2D9-4B91-A6DC-6BA7E00631C3}"/>
                </a:ext>
              </a:extLst>
            </p:cNvPr>
            <p:cNvSpPr/>
            <p:nvPr/>
          </p:nvSpPr>
          <p:spPr>
            <a:xfrm>
              <a:off x="3768730" y="2647321"/>
              <a:ext cx="739840" cy="7398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9" name="TextBox 55">
              <a:extLst>
                <a:ext uri="{FF2B5EF4-FFF2-40B4-BE49-F238E27FC236}">
                  <a16:creationId xmlns:a16="http://schemas.microsoft.com/office/drawing/2014/main" id="{216D0023-B626-4ABB-A728-FBDBA4B90457}"/>
                </a:ext>
              </a:extLst>
            </p:cNvPr>
            <p:cNvSpPr txBox="1"/>
            <p:nvPr/>
          </p:nvSpPr>
          <p:spPr>
            <a:xfrm>
              <a:off x="3894784" y="2637604"/>
              <a:ext cx="487734" cy="759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30" name="椭圆 11">
              <a:extLst>
                <a:ext uri="{FF2B5EF4-FFF2-40B4-BE49-F238E27FC236}">
                  <a16:creationId xmlns:a16="http://schemas.microsoft.com/office/drawing/2014/main" id="{07A10C6F-4564-4FF2-AB6C-83386CEEAF77}"/>
                </a:ext>
              </a:extLst>
            </p:cNvPr>
            <p:cNvSpPr/>
            <p:nvPr/>
          </p:nvSpPr>
          <p:spPr>
            <a:xfrm>
              <a:off x="3776101" y="3696485"/>
              <a:ext cx="739840" cy="7398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1" name="TextBox 57">
              <a:extLst>
                <a:ext uri="{FF2B5EF4-FFF2-40B4-BE49-F238E27FC236}">
                  <a16:creationId xmlns:a16="http://schemas.microsoft.com/office/drawing/2014/main" id="{42ED7858-4C86-43E5-B0FF-38BADAE47254}"/>
                </a:ext>
              </a:extLst>
            </p:cNvPr>
            <p:cNvSpPr txBox="1"/>
            <p:nvPr/>
          </p:nvSpPr>
          <p:spPr>
            <a:xfrm>
              <a:off x="3897497" y="3686768"/>
              <a:ext cx="497048" cy="759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</a:endParaRPr>
            </a:p>
          </p:txBody>
        </p:sp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519D48CC-5FB9-4E89-B6B6-5C32E1D33DD7}"/>
                </a:ext>
              </a:extLst>
            </p:cNvPr>
            <p:cNvGrpSpPr/>
            <p:nvPr/>
          </p:nvGrpSpPr>
          <p:grpSpPr>
            <a:xfrm>
              <a:off x="3612877" y="1441938"/>
              <a:ext cx="1051547" cy="2103458"/>
              <a:chOff x="3529979" y="468110"/>
              <a:chExt cx="1051547" cy="2103458"/>
            </a:xfrm>
          </p:grpSpPr>
          <p:sp>
            <p:nvSpPr>
              <p:cNvPr id="33" name="弧形 28">
                <a:extLst>
                  <a:ext uri="{FF2B5EF4-FFF2-40B4-BE49-F238E27FC236}">
                    <a16:creationId xmlns:a16="http://schemas.microsoft.com/office/drawing/2014/main" id="{9E01EC2A-A9E9-4956-A861-BD5E77477D0B}"/>
                  </a:ext>
                </a:extLst>
              </p:cNvPr>
              <p:cNvSpPr/>
              <p:nvPr/>
            </p:nvSpPr>
            <p:spPr>
              <a:xfrm>
                <a:off x="3529979" y="468110"/>
                <a:ext cx="1051546" cy="1051546"/>
              </a:xfrm>
              <a:prstGeom prst="arc">
                <a:avLst>
                  <a:gd name="adj1" fmla="val 16200000"/>
                  <a:gd name="adj2" fmla="val 5356559"/>
                </a:avLst>
              </a:prstGeom>
              <a:noFill/>
              <a:ln w="9525">
                <a:solidFill>
                  <a:srgbClr val="62626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弧形 29">
                <a:extLst>
                  <a:ext uri="{FF2B5EF4-FFF2-40B4-BE49-F238E27FC236}">
                    <a16:creationId xmlns:a16="http://schemas.microsoft.com/office/drawing/2014/main" id="{FAE9F718-3C97-4FCA-8C20-7DEE8E496653}"/>
                  </a:ext>
                </a:extLst>
              </p:cNvPr>
              <p:cNvSpPr/>
              <p:nvPr/>
            </p:nvSpPr>
            <p:spPr>
              <a:xfrm flipH="1">
                <a:off x="3529980" y="1520022"/>
                <a:ext cx="1051546" cy="1051546"/>
              </a:xfrm>
              <a:prstGeom prst="arc">
                <a:avLst>
                  <a:gd name="adj1" fmla="val 16169364"/>
                  <a:gd name="adj2" fmla="val 5281886"/>
                </a:avLst>
              </a:prstGeom>
              <a:noFill/>
              <a:ln w="9525">
                <a:solidFill>
                  <a:srgbClr val="62626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" name="Group 33">
            <a:extLst>
              <a:ext uri="{FF2B5EF4-FFF2-40B4-BE49-F238E27FC236}">
                <a16:creationId xmlns:a16="http://schemas.microsoft.com/office/drawing/2014/main" id="{55E4B93E-6FE0-47DA-A508-B148ECEEC2FE}"/>
              </a:ext>
            </a:extLst>
          </p:cNvPr>
          <p:cNvGrpSpPr/>
          <p:nvPr/>
        </p:nvGrpSpPr>
        <p:grpSpPr>
          <a:xfrm>
            <a:off x="2532003" y="3931979"/>
            <a:ext cx="1695402" cy="1052593"/>
            <a:chOff x="3612877" y="2508129"/>
            <a:chExt cx="1051546" cy="1051546"/>
          </a:xfrm>
        </p:grpSpPr>
        <p:sp>
          <p:nvSpPr>
            <p:cNvPr id="23" name="椭圆 7">
              <a:extLst>
                <a:ext uri="{FF2B5EF4-FFF2-40B4-BE49-F238E27FC236}">
                  <a16:creationId xmlns:a16="http://schemas.microsoft.com/office/drawing/2014/main" id="{CCA1D5BC-1CD6-4CCE-A100-82D6C39F93C7}"/>
                </a:ext>
              </a:extLst>
            </p:cNvPr>
            <p:cNvSpPr/>
            <p:nvPr/>
          </p:nvSpPr>
          <p:spPr>
            <a:xfrm>
              <a:off x="3768730" y="2647321"/>
              <a:ext cx="739840" cy="7398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4" name="TextBox 123">
              <a:extLst>
                <a:ext uri="{FF2B5EF4-FFF2-40B4-BE49-F238E27FC236}">
                  <a16:creationId xmlns:a16="http://schemas.microsoft.com/office/drawing/2014/main" id="{4FD9123F-C049-4B18-942D-A34EF73BD096}"/>
                </a:ext>
              </a:extLst>
            </p:cNvPr>
            <p:cNvSpPr txBox="1"/>
            <p:nvPr/>
          </p:nvSpPr>
          <p:spPr>
            <a:xfrm>
              <a:off x="3894784" y="2637603"/>
              <a:ext cx="487734" cy="759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25" name="弧形 29">
              <a:extLst>
                <a:ext uri="{FF2B5EF4-FFF2-40B4-BE49-F238E27FC236}">
                  <a16:creationId xmlns:a16="http://schemas.microsoft.com/office/drawing/2014/main" id="{7A862F39-627B-4BB5-B53D-A3E212876845}"/>
                </a:ext>
              </a:extLst>
            </p:cNvPr>
            <p:cNvSpPr/>
            <p:nvPr/>
          </p:nvSpPr>
          <p:spPr>
            <a:xfrm flipH="1">
              <a:off x="3612877" y="2508129"/>
              <a:ext cx="1051546" cy="1051546"/>
            </a:xfrm>
            <a:prstGeom prst="arc">
              <a:avLst>
                <a:gd name="adj1" fmla="val 16371165"/>
                <a:gd name="adj2" fmla="val 5293351"/>
              </a:avLst>
            </a:prstGeom>
            <a:noFill/>
            <a:ln w="9525">
              <a:solidFill>
                <a:srgbClr val="626262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2" name="弧形 30">
            <a:extLst>
              <a:ext uri="{FF2B5EF4-FFF2-40B4-BE49-F238E27FC236}">
                <a16:creationId xmlns:a16="http://schemas.microsoft.com/office/drawing/2014/main" id="{AC0C563E-4988-446C-B7B7-9D9C2DDC7880}"/>
              </a:ext>
            </a:extLst>
          </p:cNvPr>
          <p:cNvSpPr/>
          <p:nvPr/>
        </p:nvSpPr>
        <p:spPr>
          <a:xfrm>
            <a:off x="2456619" y="2869659"/>
            <a:ext cx="1695402" cy="1052593"/>
          </a:xfrm>
          <a:prstGeom prst="arc">
            <a:avLst>
              <a:gd name="adj1" fmla="val 16524318"/>
              <a:gd name="adj2" fmla="val 5088763"/>
            </a:avLst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43" tIns="38972" rIns="77943" bIns="38972"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120">
            <a:extLst>
              <a:ext uri="{FF2B5EF4-FFF2-40B4-BE49-F238E27FC236}">
                <a16:creationId xmlns:a16="http://schemas.microsoft.com/office/drawing/2014/main" id="{3B22FF73-26FA-4B55-BBB7-C2B0B6074C29}"/>
              </a:ext>
            </a:extLst>
          </p:cNvPr>
          <p:cNvSpPr txBox="1"/>
          <p:nvPr/>
        </p:nvSpPr>
        <p:spPr>
          <a:xfrm>
            <a:off x="4310635" y="1034426"/>
            <a:ext cx="4316781" cy="694258"/>
          </a:xfrm>
          <a:prstGeom prst="rect">
            <a:avLst/>
          </a:prstGeom>
          <a:noFill/>
        </p:spPr>
        <p:txBody>
          <a:bodyPr wrap="square" lIns="77943" tIns="38972" rIns="77943" bIns="38972" rtlCol="0">
            <a:spAutoFit/>
          </a:bodyPr>
          <a:lstStyle/>
          <a:p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我们的公司</a:t>
            </a: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Show</a:t>
            </a:r>
            <a:endParaRPr lang="en-US" altLang="en-US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130">
            <a:extLst>
              <a:ext uri="{FF2B5EF4-FFF2-40B4-BE49-F238E27FC236}">
                <a16:creationId xmlns:a16="http://schemas.microsoft.com/office/drawing/2014/main" id="{E744AA4D-5A6B-4E54-A0EB-0397F8D35B01}"/>
              </a:ext>
            </a:extLst>
          </p:cNvPr>
          <p:cNvSpPr txBox="1"/>
          <p:nvPr/>
        </p:nvSpPr>
        <p:spPr>
          <a:xfrm>
            <a:off x="4310635" y="3085444"/>
            <a:ext cx="4287019" cy="694258"/>
          </a:xfrm>
          <a:prstGeom prst="rect">
            <a:avLst/>
          </a:prstGeom>
          <a:noFill/>
        </p:spPr>
        <p:txBody>
          <a:bodyPr wrap="square" lIns="77943" tIns="38972" rIns="77943" bIns="38972" rtlCol="0">
            <a:spAutoFit/>
          </a:bodyPr>
          <a:lstStyle/>
          <a:p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我们研发的产品</a:t>
            </a: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Show</a:t>
            </a:r>
            <a:endParaRPr lang="zh-CN" altLang="zh-CN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133">
            <a:extLst>
              <a:ext uri="{FF2B5EF4-FFF2-40B4-BE49-F238E27FC236}">
                <a16:creationId xmlns:a16="http://schemas.microsoft.com/office/drawing/2014/main" id="{32B69FEE-D518-4040-9EDF-ACC7BEA7AB2C}"/>
              </a:ext>
            </a:extLst>
          </p:cNvPr>
          <p:cNvSpPr txBox="1"/>
          <p:nvPr/>
        </p:nvSpPr>
        <p:spPr>
          <a:xfrm>
            <a:off x="4310636" y="4110952"/>
            <a:ext cx="3498250" cy="694258"/>
          </a:xfrm>
          <a:prstGeom prst="rect">
            <a:avLst/>
          </a:prstGeom>
          <a:noFill/>
        </p:spPr>
        <p:txBody>
          <a:bodyPr wrap="square" lIns="77943" tIns="38972" rIns="77943" bIns="38972" rtlCol="0">
            <a:spAutoFit/>
          </a:bodyPr>
          <a:lstStyle/>
          <a:p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我们的生产工艺及质量控制</a:t>
            </a: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and Quality</a:t>
            </a:r>
          </a:p>
        </p:txBody>
      </p:sp>
      <p:sp>
        <p:nvSpPr>
          <p:cNvPr id="38" name="TextBox 134">
            <a:extLst>
              <a:ext uri="{FF2B5EF4-FFF2-40B4-BE49-F238E27FC236}">
                <a16:creationId xmlns:a16="http://schemas.microsoft.com/office/drawing/2014/main" id="{FB3B784D-7B04-4FDF-887A-EA183F24BE84}"/>
              </a:ext>
            </a:extLst>
          </p:cNvPr>
          <p:cNvSpPr txBox="1"/>
          <p:nvPr/>
        </p:nvSpPr>
        <p:spPr>
          <a:xfrm>
            <a:off x="4310636" y="2059935"/>
            <a:ext cx="3856058" cy="694258"/>
          </a:xfrm>
          <a:prstGeom prst="rect">
            <a:avLst/>
          </a:prstGeom>
          <a:noFill/>
        </p:spPr>
        <p:txBody>
          <a:bodyPr wrap="square" lIns="77943" tIns="38972" rIns="77943" bIns="38972" rtlCol="0">
            <a:spAutoFit/>
          </a:bodyPr>
          <a:lstStyle/>
          <a:p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我们的研究与开发</a:t>
            </a: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and Development </a:t>
            </a:r>
          </a:p>
        </p:txBody>
      </p:sp>
      <p:grpSp>
        <p:nvGrpSpPr>
          <p:cNvPr id="39" name="Group 33">
            <a:extLst>
              <a:ext uri="{FF2B5EF4-FFF2-40B4-BE49-F238E27FC236}">
                <a16:creationId xmlns:a16="http://schemas.microsoft.com/office/drawing/2014/main" id="{55E4B93E-6FE0-47DA-A508-B148ECEEC2FE}"/>
              </a:ext>
            </a:extLst>
          </p:cNvPr>
          <p:cNvGrpSpPr/>
          <p:nvPr/>
        </p:nvGrpSpPr>
        <p:grpSpPr>
          <a:xfrm flipH="1">
            <a:off x="2492246" y="4985527"/>
            <a:ext cx="1695402" cy="1052593"/>
            <a:chOff x="3612877" y="2508129"/>
            <a:chExt cx="1051546" cy="1051546"/>
          </a:xfrm>
        </p:grpSpPr>
        <p:sp>
          <p:nvSpPr>
            <p:cNvPr id="40" name="椭圆 7">
              <a:extLst>
                <a:ext uri="{FF2B5EF4-FFF2-40B4-BE49-F238E27FC236}">
                  <a16:creationId xmlns:a16="http://schemas.microsoft.com/office/drawing/2014/main" id="{CCA1D5BC-1CD6-4CCE-A100-82D6C39F93C7}"/>
                </a:ext>
              </a:extLst>
            </p:cNvPr>
            <p:cNvSpPr/>
            <p:nvPr/>
          </p:nvSpPr>
          <p:spPr>
            <a:xfrm>
              <a:off x="3768730" y="2647321"/>
              <a:ext cx="739840" cy="7398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41" name="TextBox 123">
              <a:extLst>
                <a:ext uri="{FF2B5EF4-FFF2-40B4-BE49-F238E27FC236}">
                  <a16:creationId xmlns:a16="http://schemas.microsoft.com/office/drawing/2014/main" id="{4FD9123F-C049-4B18-942D-A34EF73BD096}"/>
                </a:ext>
              </a:extLst>
            </p:cNvPr>
            <p:cNvSpPr txBox="1"/>
            <p:nvPr/>
          </p:nvSpPr>
          <p:spPr>
            <a:xfrm>
              <a:off x="3955483" y="2799487"/>
              <a:ext cx="319349" cy="461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</a:rPr>
                <a:t>05</a:t>
              </a:r>
              <a:endPara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42" name="弧形 29">
              <a:extLst>
                <a:ext uri="{FF2B5EF4-FFF2-40B4-BE49-F238E27FC236}">
                  <a16:creationId xmlns:a16="http://schemas.microsoft.com/office/drawing/2014/main" id="{7A862F39-627B-4BB5-B53D-A3E212876845}"/>
                </a:ext>
              </a:extLst>
            </p:cNvPr>
            <p:cNvSpPr/>
            <p:nvPr/>
          </p:nvSpPr>
          <p:spPr>
            <a:xfrm flipH="1">
              <a:off x="3612877" y="2508129"/>
              <a:ext cx="1051546" cy="1051546"/>
            </a:xfrm>
            <a:prstGeom prst="arc">
              <a:avLst>
                <a:gd name="adj1" fmla="val 16371165"/>
                <a:gd name="adj2" fmla="val 5293351"/>
              </a:avLst>
            </a:prstGeom>
            <a:noFill/>
            <a:ln w="9525">
              <a:solidFill>
                <a:srgbClr val="626262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3" name="TextBox 133">
            <a:extLst>
              <a:ext uri="{FF2B5EF4-FFF2-40B4-BE49-F238E27FC236}">
                <a16:creationId xmlns:a16="http://schemas.microsoft.com/office/drawing/2014/main" id="{32B69FEE-D518-4040-9EDF-ACC7BEA7AB2C}"/>
              </a:ext>
            </a:extLst>
          </p:cNvPr>
          <p:cNvSpPr txBox="1"/>
          <p:nvPr/>
        </p:nvSpPr>
        <p:spPr>
          <a:xfrm>
            <a:off x="4368509" y="5164248"/>
            <a:ext cx="3498250" cy="694258"/>
          </a:xfrm>
          <a:prstGeom prst="rect">
            <a:avLst/>
          </a:prstGeom>
          <a:noFill/>
        </p:spPr>
        <p:txBody>
          <a:bodyPr wrap="square" lIns="77943" tIns="38972" rIns="77943" bIns="38972" rtlCol="0">
            <a:spAutoFit/>
          </a:bodyPr>
          <a:lstStyle/>
          <a:p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我们的服务与规划</a:t>
            </a: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Service and Plans</a:t>
            </a:r>
          </a:p>
        </p:txBody>
      </p:sp>
    </p:spTree>
    <p:extLst>
      <p:ext uri="{BB962C8B-B14F-4D97-AF65-F5344CB8AC3E}">
        <p14:creationId xmlns:p14="http://schemas.microsoft.com/office/powerpoint/2010/main" val="3604431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图片 240">
            <a:extLst>
              <a:ext uri="{FF2B5EF4-FFF2-40B4-BE49-F238E27FC236}">
                <a16:creationId xmlns:a16="http://schemas.microsoft.com/office/drawing/2014/main" id="{9F19952F-A9C7-43FB-9D59-4F7DA4BD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1" y="1473783"/>
            <a:ext cx="4512907" cy="345954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137" y="1991360"/>
            <a:ext cx="4956946" cy="337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I50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___I50,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889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图片 240">
            <a:extLst>
              <a:ext uri="{FF2B5EF4-FFF2-40B4-BE49-F238E27FC236}">
                <a16:creationId xmlns:a16="http://schemas.microsoft.com/office/drawing/2014/main" id="{9F19952F-A9C7-43FB-9D59-4F7DA4BD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1" y="1473783"/>
            <a:ext cx="4512907" cy="3459544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I60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___I60,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325" y="2087880"/>
            <a:ext cx="4729913" cy="307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889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图片 240">
            <a:extLst>
              <a:ext uri="{FF2B5EF4-FFF2-40B4-BE49-F238E27FC236}">
                <a16:creationId xmlns:a16="http://schemas.microsoft.com/office/drawing/2014/main" id="{9F19952F-A9C7-43FB-9D59-4F7DA4BD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1" y="1976703"/>
            <a:ext cx="4512907" cy="3459544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I70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___I70,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151" y="2164079"/>
            <a:ext cx="5032180" cy="338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889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图片 240">
            <a:extLst>
              <a:ext uri="{FF2B5EF4-FFF2-40B4-BE49-F238E27FC236}">
                <a16:creationId xmlns:a16="http://schemas.microsoft.com/office/drawing/2014/main" id="{9F19952F-A9C7-43FB-9D59-4F7DA4BD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1" y="1976703"/>
            <a:ext cx="4512907" cy="3459544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I80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___I80,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25" y="2209799"/>
            <a:ext cx="4834755" cy="339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889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13041" y="468138"/>
            <a:ext cx="442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 Family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 map of I90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逻辑图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___I90,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点气囊按摩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微信图片_202107280931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7434" y="1076741"/>
            <a:ext cx="3399183" cy="45322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479" y="2534477"/>
            <a:ext cx="5460022" cy="310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889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411460" y="453085"/>
            <a:ext cx="4475860" cy="10655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Solenoid valve family</a:t>
            </a:r>
          </a:p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MVP___the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Most Valuable Parts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电磁阀家族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最有价值的零件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170"/>
          <p:cNvGrpSpPr/>
          <p:nvPr/>
        </p:nvGrpSpPr>
        <p:grpSpPr>
          <a:xfrm flipV="1">
            <a:off x="2029769" y="2068366"/>
            <a:ext cx="519177" cy="762000"/>
            <a:chOff x="1873504" y="3553968"/>
            <a:chExt cx="519177" cy="762000"/>
          </a:xfrm>
        </p:grpSpPr>
        <p:sp>
          <p:nvSpPr>
            <p:cNvPr id="172" name="圆角矩形 171"/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/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6" name="直接连接符 175"/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流程图: 延期 180"/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2" name="直接连接符 181"/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肘形连接符 184"/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流程图: 延期 185"/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08"/>
          <p:cNvGrpSpPr/>
          <p:nvPr/>
        </p:nvGrpSpPr>
        <p:grpSpPr>
          <a:xfrm>
            <a:off x="3343737" y="2056484"/>
            <a:ext cx="519177" cy="762508"/>
            <a:chOff x="6805557" y="693529"/>
            <a:chExt cx="519177" cy="762508"/>
          </a:xfrm>
        </p:grpSpPr>
        <p:sp>
          <p:nvSpPr>
            <p:cNvPr id="292" name="圆角矩形 291"/>
            <p:cNvSpPr/>
            <p:nvPr/>
          </p:nvSpPr>
          <p:spPr>
            <a:xfrm flipV="1">
              <a:off x="7073274" y="693529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3" name="矩形 292"/>
            <p:cNvSpPr/>
            <p:nvPr/>
          </p:nvSpPr>
          <p:spPr>
            <a:xfrm flipV="1">
              <a:off x="7120899" y="758807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流程图: 延期 293"/>
            <p:cNvSpPr/>
            <p:nvPr/>
          </p:nvSpPr>
          <p:spPr>
            <a:xfrm rot="16200000" flipV="1">
              <a:off x="7166619" y="1391267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6" name="矩形 295"/>
            <p:cNvSpPr/>
            <p:nvPr/>
          </p:nvSpPr>
          <p:spPr>
            <a:xfrm flipV="1">
              <a:off x="7126614" y="737853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7" name="直接连接符 296"/>
            <p:cNvCxnSpPr/>
            <p:nvPr/>
          </p:nvCxnSpPr>
          <p:spPr>
            <a:xfrm flipV="1">
              <a:off x="7127883" y="1440797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/>
            <p:cNvCxnSpPr/>
            <p:nvPr/>
          </p:nvCxnSpPr>
          <p:spPr>
            <a:xfrm flipV="1">
              <a:off x="7127883" y="1395077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 flipV="1">
              <a:off x="7129788" y="1299827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/>
          </p:nvCxnSpPr>
          <p:spPr>
            <a:xfrm>
              <a:off x="7129788" y="1396982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/>
          </p:nvCxnSpPr>
          <p:spPr>
            <a:xfrm>
              <a:off x="7135503" y="1349357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流程图: 延期 301"/>
            <p:cNvSpPr/>
            <p:nvPr/>
          </p:nvSpPr>
          <p:spPr>
            <a:xfrm rot="5400000">
              <a:off x="7166619" y="694037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3" name="直接连接符 302"/>
            <p:cNvCxnSpPr/>
            <p:nvPr/>
          </p:nvCxnSpPr>
          <p:spPr>
            <a:xfrm flipV="1">
              <a:off x="7129788" y="1347452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/>
          </p:nvCxnSpPr>
          <p:spPr>
            <a:xfrm>
              <a:off x="7137408" y="1301732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/>
          </p:nvCxnSpPr>
          <p:spPr>
            <a:xfrm>
              <a:off x="7137408" y="1256012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肘形连接符 305"/>
            <p:cNvCxnSpPr/>
            <p:nvPr/>
          </p:nvCxnSpPr>
          <p:spPr>
            <a:xfrm>
              <a:off x="6805557" y="1267823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/>
            <p:cNvCxnSpPr/>
            <p:nvPr/>
          </p:nvCxnSpPr>
          <p:spPr>
            <a:xfrm flipV="1">
              <a:off x="7129788" y="1251567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50">
            <a:extLst>
              <a:ext uri="{FF2B5EF4-FFF2-40B4-BE49-F238E27FC236}">
                <a16:creationId xmlns:a16="http://schemas.microsoft.com/office/drawing/2014/main" id="{645A5E4F-6D06-499A-9C79-4493645558E3}"/>
              </a:ext>
            </a:extLst>
          </p:cNvPr>
          <p:cNvGrpSpPr/>
          <p:nvPr/>
        </p:nvGrpSpPr>
        <p:grpSpPr>
          <a:xfrm>
            <a:off x="4914273" y="2055197"/>
            <a:ext cx="182880" cy="605536"/>
            <a:chOff x="2170176" y="2652776"/>
            <a:chExt cx="182880" cy="605536"/>
          </a:xfrm>
        </p:grpSpPr>
        <p:sp>
          <p:nvSpPr>
            <p:cNvPr id="279" name="等腰三角形 278">
              <a:extLst>
                <a:ext uri="{FF2B5EF4-FFF2-40B4-BE49-F238E27FC236}">
                  <a16:creationId xmlns:a16="http://schemas.microsoft.com/office/drawing/2014/main" id="{AD66B5F4-616D-4AC5-9B71-0553FC16DD01}"/>
                </a:ext>
              </a:extLst>
            </p:cNvPr>
            <p:cNvSpPr/>
            <p:nvPr/>
          </p:nvSpPr>
          <p:spPr>
            <a:xfrm flipV="1">
              <a:off x="2170176" y="2652776"/>
              <a:ext cx="182880" cy="2804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280" name="等腰三角形 279">
              <a:extLst>
                <a:ext uri="{FF2B5EF4-FFF2-40B4-BE49-F238E27FC236}">
                  <a16:creationId xmlns:a16="http://schemas.microsoft.com/office/drawing/2014/main" id="{A141903A-BC4C-49CA-8719-7BDDCEEBA983}"/>
                </a:ext>
              </a:extLst>
            </p:cNvPr>
            <p:cNvSpPr/>
            <p:nvPr/>
          </p:nvSpPr>
          <p:spPr>
            <a:xfrm>
              <a:off x="2170176" y="2977896"/>
              <a:ext cx="182880" cy="28041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cxnSp>
          <p:nvCxnSpPr>
            <p:cNvPr id="281" name="直接连接符 280">
              <a:extLst>
                <a:ext uri="{FF2B5EF4-FFF2-40B4-BE49-F238E27FC236}">
                  <a16:creationId xmlns:a16="http://schemas.microsoft.com/office/drawing/2014/main" id="{985034EA-FC18-465A-A452-18364DD7792F}"/>
                </a:ext>
              </a:extLst>
            </p:cNvPr>
            <p:cNvCxnSpPr/>
            <p:nvPr/>
          </p:nvCxnSpPr>
          <p:spPr>
            <a:xfrm>
              <a:off x="2207616" y="3200400"/>
              <a:ext cx="108000" cy="15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2" name="Picture 2">
            <a:extLst>
              <a:ext uri="{FF2B5EF4-FFF2-40B4-BE49-F238E27FC236}">
                <a16:creationId xmlns:a16="http://schemas.microsoft.com/office/drawing/2014/main" id="{E8F78DD5-7622-4876-BE2D-997B452F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7259668">
            <a:off x="6910290" y="2272154"/>
            <a:ext cx="1643429" cy="7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25">
            <a:extLst>
              <a:ext uri="{FF2B5EF4-FFF2-40B4-BE49-F238E27FC236}">
                <a16:creationId xmlns:a16="http://schemas.microsoft.com/office/drawing/2014/main" id="{480027F7-5A7B-45F5-B9DA-055E586113B2}"/>
              </a:ext>
            </a:extLst>
          </p:cNvPr>
          <p:cNvGrpSpPr/>
          <p:nvPr/>
        </p:nvGrpSpPr>
        <p:grpSpPr>
          <a:xfrm>
            <a:off x="5815407" y="2056484"/>
            <a:ext cx="519177" cy="1945838"/>
            <a:chOff x="6553553" y="1578807"/>
            <a:chExt cx="519177" cy="1945838"/>
          </a:xfrm>
        </p:grpSpPr>
        <p:grpSp>
          <p:nvGrpSpPr>
            <p:cNvPr id="7" name="组合 170">
              <a:extLst>
                <a:ext uri="{FF2B5EF4-FFF2-40B4-BE49-F238E27FC236}">
                  <a16:creationId xmlns:a16="http://schemas.microsoft.com/office/drawing/2014/main" id="{323CEE91-89CE-4A2A-B22C-BA44E6FDB08A}"/>
                </a:ext>
              </a:extLst>
            </p:cNvPr>
            <p:cNvGrpSpPr/>
            <p:nvPr/>
          </p:nvGrpSpPr>
          <p:grpSpPr>
            <a:xfrm flipV="1">
              <a:off x="6553553" y="1578807"/>
              <a:ext cx="519177" cy="762000"/>
              <a:chOff x="1873504" y="3553968"/>
              <a:chExt cx="519177" cy="762000"/>
            </a:xfrm>
          </p:grpSpPr>
          <p:sp>
            <p:nvSpPr>
              <p:cNvPr id="449" name="圆角矩形 171">
                <a:extLst>
                  <a:ext uri="{FF2B5EF4-FFF2-40B4-BE49-F238E27FC236}">
                    <a16:creationId xmlns:a16="http://schemas.microsoft.com/office/drawing/2014/main" id="{2420F435-CC28-4B5A-91E3-59B30CD454FC}"/>
                  </a:ext>
                </a:extLst>
              </p:cNvPr>
              <p:cNvSpPr/>
              <p:nvPr/>
            </p:nvSpPr>
            <p:spPr>
              <a:xfrm>
                <a:off x="2141221" y="3553968"/>
                <a:ext cx="251460" cy="7620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0" name="矩形 449">
                <a:extLst>
                  <a:ext uri="{FF2B5EF4-FFF2-40B4-BE49-F238E27FC236}">
                    <a16:creationId xmlns:a16="http://schemas.microsoft.com/office/drawing/2014/main" id="{96277AAD-AE3C-4D1D-9ED5-51AEB392E049}"/>
                  </a:ext>
                </a:extLst>
              </p:cNvPr>
              <p:cNvSpPr/>
              <p:nvPr/>
            </p:nvSpPr>
            <p:spPr>
              <a:xfrm>
                <a:off x="2188846" y="3780155"/>
                <a:ext cx="152400" cy="4705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1" name="矩形 450">
                <a:extLst>
                  <a:ext uri="{FF2B5EF4-FFF2-40B4-BE49-F238E27FC236}">
                    <a16:creationId xmlns:a16="http://schemas.microsoft.com/office/drawing/2014/main" id="{C76DA497-99B8-4A73-B912-B58DB318F114}"/>
                  </a:ext>
                </a:extLst>
              </p:cNvPr>
              <p:cNvSpPr/>
              <p:nvPr/>
            </p:nvSpPr>
            <p:spPr>
              <a:xfrm>
                <a:off x="2194561" y="3759200"/>
                <a:ext cx="14097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EF3DA486-0226-40AA-BAFA-BF6A956E393E}"/>
                  </a:ext>
                </a:extLst>
              </p:cNvPr>
              <p:cNvSpPr/>
              <p:nvPr/>
            </p:nvSpPr>
            <p:spPr>
              <a:xfrm>
                <a:off x="2194561" y="4225925"/>
                <a:ext cx="14097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53" name="直接连接符 452">
                <a:extLst>
                  <a:ext uri="{FF2B5EF4-FFF2-40B4-BE49-F238E27FC236}">
                    <a16:creationId xmlns:a16="http://schemas.microsoft.com/office/drawing/2014/main" id="{E32B94A0-0CB1-435E-88DD-9AE32158DF37}"/>
                  </a:ext>
                </a:extLst>
              </p:cNvPr>
              <p:cNvCxnSpPr/>
              <p:nvPr/>
            </p:nvCxnSpPr>
            <p:spPr>
              <a:xfrm>
                <a:off x="2195830" y="3568700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直接连接符 453">
                <a:extLst>
                  <a:ext uri="{FF2B5EF4-FFF2-40B4-BE49-F238E27FC236}">
                    <a16:creationId xmlns:a16="http://schemas.microsoft.com/office/drawing/2014/main" id="{2B9F0F21-3AA3-4A9B-B0F7-44D250EA6E74}"/>
                  </a:ext>
                </a:extLst>
              </p:cNvPr>
              <p:cNvCxnSpPr/>
              <p:nvPr/>
            </p:nvCxnSpPr>
            <p:spPr>
              <a:xfrm>
                <a:off x="2195830" y="3614420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直接连接符 454">
                <a:extLst>
                  <a:ext uri="{FF2B5EF4-FFF2-40B4-BE49-F238E27FC236}">
                    <a16:creationId xmlns:a16="http://schemas.microsoft.com/office/drawing/2014/main" id="{A178DE2C-C74D-4184-8A4C-235B49A1C659}"/>
                  </a:ext>
                </a:extLst>
              </p:cNvPr>
              <p:cNvCxnSpPr/>
              <p:nvPr/>
            </p:nvCxnSpPr>
            <p:spPr>
              <a:xfrm>
                <a:off x="2197735" y="3709670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直接连接符 455">
                <a:extLst>
                  <a:ext uri="{FF2B5EF4-FFF2-40B4-BE49-F238E27FC236}">
                    <a16:creationId xmlns:a16="http://schemas.microsoft.com/office/drawing/2014/main" id="{DBA9FE5A-1F2E-4BD0-8692-9B75D43B13FA}"/>
                  </a:ext>
                </a:extLst>
              </p:cNvPr>
              <p:cNvCxnSpPr/>
              <p:nvPr/>
            </p:nvCxnSpPr>
            <p:spPr>
              <a:xfrm flipV="1">
                <a:off x="2197735" y="3570606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直接连接符 456">
                <a:extLst>
                  <a:ext uri="{FF2B5EF4-FFF2-40B4-BE49-F238E27FC236}">
                    <a16:creationId xmlns:a16="http://schemas.microsoft.com/office/drawing/2014/main" id="{401DC9FD-368B-4803-BE97-8AEF66393E7C}"/>
                  </a:ext>
                </a:extLst>
              </p:cNvPr>
              <p:cNvCxnSpPr/>
              <p:nvPr/>
            </p:nvCxnSpPr>
            <p:spPr>
              <a:xfrm flipV="1">
                <a:off x="2203450" y="3618231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8" name="流程图: 延期 457">
                <a:extLst>
                  <a:ext uri="{FF2B5EF4-FFF2-40B4-BE49-F238E27FC236}">
                    <a16:creationId xmlns:a16="http://schemas.microsoft.com/office/drawing/2014/main" id="{C3BC3C87-D1C7-4E2F-9B26-D9ED82615E96}"/>
                  </a:ext>
                </a:extLst>
              </p:cNvPr>
              <p:cNvSpPr/>
              <p:nvPr/>
            </p:nvSpPr>
            <p:spPr>
              <a:xfrm rot="16200000" flipV="1">
                <a:off x="2234566" y="4250690"/>
                <a:ext cx="64770" cy="64770"/>
              </a:xfrm>
              <a:prstGeom prst="flowChartDelay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59" name="直接连接符 458">
                <a:extLst>
                  <a:ext uri="{FF2B5EF4-FFF2-40B4-BE49-F238E27FC236}">
                    <a16:creationId xmlns:a16="http://schemas.microsoft.com/office/drawing/2014/main" id="{D2594C2D-CA69-4B2B-823F-BF6A15C11EF4}"/>
                  </a:ext>
                </a:extLst>
              </p:cNvPr>
              <p:cNvCxnSpPr/>
              <p:nvPr/>
            </p:nvCxnSpPr>
            <p:spPr>
              <a:xfrm>
                <a:off x="2197735" y="3662045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直接连接符 459">
                <a:extLst>
                  <a:ext uri="{FF2B5EF4-FFF2-40B4-BE49-F238E27FC236}">
                    <a16:creationId xmlns:a16="http://schemas.microsoft.com/office/drawing/2014/main" id="{C14C842D-5E81-43ED-942B-9269B986E71B}"/>
                  </a:ext>
                </a:extLst>
              </p:cNvPr>
              <p:cNvCxnSpPr/>
              <p:nvPr/>
            </p:nvCxnSpPr>
            <p:spPr>
              <a:xfrm flipV="1">
                <a:off x="2205355" y="3665856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直接连接符 460">
                <a:extLst>
                  <a:ext uri="{FF2B5EF4-FFF2-40B4-BE49-F238E27FC236}">
                    <a16:creationId xmlns:a16="http://schemas.microsoft.com/office/drawing/2014/main" id="{0D82E52A-6482-4C22-82B7-8B80C04BE9F1}"/>
                  </a:ext>
                </a:extLst>
              </p:cNvPr>
              <p:cNvCxnSpPr/>
              <p:nvPr/>
            </p:nvCxnSpPr>
            <p:spPr>
              <a:xfrm flipV="1">
                <a:off x="2205355" y="3711576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肘形连接符 184">
                <a:extLst>
                  <a:ext uri="{FF2B5EF4-FFF2-40B4-BE49-F238E27FC236}">
                    <a16:creationId xmlns:a16="http://schemas.microsoft.com/office/drawing/2014/main" id="{00960A31-9443-400E-ABC9-9D90581237E7}"/>
                  </a:ext>
                </a:extLst>
              </p:cNvPr>
              <p:cNvCxnSpPr/>
              <p:nvPr/>
            </p:nvCxnSpPr>
            <p:spPr>
              <a:xfrm flipV="1">
                <a:off x="1873504" y="3619754"/>
                <a:ext cx="262128" cy="121920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3" name="流程图: 延期 462">
                <a:extLst>
                  <a:ext uri="{FF2B5EF4-FFF2-40B4-BE49-F238E27FC236}">
                    <a16:creationId xmlns:a16="http://schemas.microsoft.com/office/drawing/2014/main" id="{7343911A-4850-4848-AF11-4E3C90B6A9F3}"/>
                  </a:ext>
                </a:extLst>
              </p:cNvPr>
              <p:cNvSpPr/>
              <p:nvPr/>
            </p:nvSpPr>
            <p:spPr>
              <a:xfrm rot="10800000" flipV="1">
                <a:off x="2076832" y="3930650"/>
                <a:ext cx="64770" cy="64770"/>
              </a:xfrm>
              <a:prstGeom prst="flowChartDelay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308">
              <a:extLst>
                <a:ext uri="{FF2B5EF4-FFF2-40B4-BE49-F238E27FC236}">
                  <a16:creationId xmlns:a16="http://schemas.microsoft.com/office/drawing/2014/main" id="{078239AE-4A5C-4D75-BA7B-C4988E42F38D}"/>
                </a:ext>
              </a:extLst>
            </p:cNvPr>
            <p:cNvGrpSpPr/>
            <p:nvPr/>
          </p:nvGrpSpPr>
          <p:grpSpPr>
            <a:xfrm>
              <a:off x="6553553" y="2762137"/>
              <a:ext cx="519177" cy="762508"/>
              <a:chOff x="6805557" y="693529"/>
              <a:chExt cx="519177" cy="762508"/>
            </a:xfrm>
          </p:grpSpPr>
          <p:sp>
            <p:nvSpPr>
              <p:cNvPr id="314" name="圆角矩形 291">
                <a:extLst>
                  <a:ext uri="{FF2B5EF4-FFF2-40B4-BE49-F238E27FC236}">
                    <a16:creationId xmlns:a16="http://schemas.microsoft.com/office/drawing/2014/main" id="{ABB13141-F523-4577-B9A1-3CA27565CDF6}"/>
                  </a:ext>
                </a:extLst>
              </p:cNvPr>
              <p:cNvSpPr/>
              <p:nvPr/>
            </p:nvSpPr>
            <p:spPr>
              <a:xfrm flipV="1">
                <a:off x="7073274" y="693529"/>
                <a:ext cx="251460" cy="7620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5" name="矩形 314">
                <a:extLst>
                  <a:ext uri="{FF2B5EF4-FFF2-40B4-BE49-F238E27FC236}">
                    <a16:creationId xmlns:a16="http://schemas.microsoft.com/office/drawing/2014/main" id="{DA1EFEEC-FF04-424C-88C1-2007E8CDF87D}"/>
                  </a:ext>
                </a:extLst>
              </p:cNvPr>
              <p:cNvSpPr/>
              <p:nvPr/>
            </p:nvSpPr>
            <p:spPr>
              <a:xfrm flipV="1">
                <a:off x="7120899" y="758807"/>
                <a:ext cx="152400" cy="4705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6" name="流程图: 延期 315">
                <a:extLst>
                  <a:ext uri="{FF2B5EF4-FFF2-40B4-BE49-F238E27FC236}">
                    <a16:creationId xmlns:a16="http://schemas.microsoft.com/office/drawing/2014/main" id="{B3F42AEB-A1BB-4D88-9900-1003AC68D62D}"/>
                  </a:ext>
                </a:extLst>
              </p:cNvPr>
              <p:cNvSpPr/>
              <p:nvPr/>
            </p:nvSpPr>
            <p:spPr>
              <a:xfrm rot="16200000" flipV="1">
                <a:off x="7166619" y="1391267"/>
                <a:ext cx="64770" cy="64770"/>
              </a:xfrm>
              <a:prstGeom prst="flowChartDelay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2" name="矩形 321">
                <a:extLst>
                  <a:ext uri="{FF2B5EF4-FFF2-40B4-BE49-F238E27FC236}">
                    <a16:creationId xmlns:a16="http://schemas.microsoft.com/office/drawing/2014/main" id="{BD3822C7-6334-47E3-B767-04197D11CB30}"/>
                  </a:ext>
                </a:extLst>
              </p:cNvPr>
              <p:cNvSpPr/>
              <p:nvPr/>
            </p:nvSpPr>
            <p:spPr>
              <a:xfrm flipV="1">
                <a:off x="7126614" y="737853"/>
                <a:ext cx="14097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6" name="直接连接符 325">
                <a:extLst>
                  <a:ext uri="{FF2B5EF4-FFF2-40B4-BE49-F238E27FC236}">
                    <a16:creationId xmlns:a16="http://schemas.microsoft.com/office/drawing/2014/main" id="{37C27EEC-4C4A-414E-A956-23E16E7EC8A9}"/>
                  </a:ext>
                </a:extLst>
              </p:cNvPr>
              <p:cNvCxnSpPr/>
              <p:nvPr/>
            </p:nvCxnSpPr>
            <p:spPr>
              <a:xfrm flipV="1">
                <a:off x="7127883" y="1440797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直接连接符 327">
                <a:extLst>
                  <a:ext uri="{FF2B5EF4-FFF2-40B4-BE49-F238E27FC236}">
                    <a16:creationId xmlns:a16="http://schemas.microsoft.com/office/drawing/2014/main" id="{5856E4CB-BCEF-4D9D-BF75-3B261151854F}"/>
                  </a:ext>
                </a:extLst>
              </p:cNvPr>
              <p:cNvCxnSpPr/>
              <p:nvPr/>
            </p:nvCxnSpPr>
            <p:spPr>
              <a:xfrm flipV="1">
                <a:off x="7127883" y="1395077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直接连接符 359">
                <a:extLst>
                  <a:ext uri="{FF2B5EF4-FFF2-40B4-BE49-F238E27FC236}">
                    <a16:creationId xmlns:a16="http://schemas.microsoft.com/office/drawing/2014/main" id="{FA146CB5-238A-4309-9F3B-1D03502704F4}"/>
                  </a:ext>
                </a:extLst>
              </p:cNvPr>
              <p:cNvCxnSpPr/>
              <p:nvPr/>
            </p:nvCxnSpPr>
            <p:spPr>
              <a:xfrm flipV="1">
                <a:off x="7129788" y="1299827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直接连接符 365">
                <a:extLst>
                  <a:ext uri="{FF2B5EF4-FFF2-40B4-BE49-F238E27FC236}">
                    <a16:creationId xmlns:a16="http://schemas.microsoft.com/office/drawing/2014/main" id="{9B9B13AB-03DA-4B90-BA50-7F2F5A30897D}"/>
                  </a:ext>
                </a:extLst>
              </p:cNvPr>
              <p:cNvCxnSpPr/>
              <p:nvPr/>
            </p:nvCxnSpPr>
            <p:spPr>
              <a:xfrm>
                <a:off x="7129788" y="1396982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直接连接符 369">
                <a:extLst>
                  <a:ext uri="{FF2B5EF4-FFF2-40B4-BE49-F238E27FC236}">
                    <a16:creationId xmlns:a16="http://schemas.microsoft.com/office/drawing/2014/main" id="{564BC32D-0EF6-4AB4-88C7-0750DDFACCA7}"/>
                  </a:ext>
                </a:extLst>
              </p:cNvPr>
              <p:cNvCxnSpPr/>
              <p:nvPr/>
            </p:nvCxnSpPr>
            <p:spPr>
              <a:xfrm>
                <a:off x="7135503" y="1349357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流程图: 延期 371">
                <a:extLst>
                  <a:ext uri="{FF2B5EF4-FFF2-40B4-BE49-F238E27FC236}">
                    <a16:creationId xmlns:a16="http://schemas.microsoft.com/office/drawing/2014/main" id="{22C3F04D-0C97-40A5-88F8-36DE6ACE2C8C}"/>
                  </a:ext>
                </a:extLst>
              </p:cNvPr>
              <p:cNvSpPr/>
              <p:nvPr/>
            </p:nvSpPr>
            <p:spPr>
              <a:xfrm rot="5400000">
                <a:off x="7166619" y="694037"/>
                <a:ext cx="64770" cy="64770"/>
              </a:xfrm>
              <a:prstGeom prst="flowChartDelay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4" name="直接连接符 403">
                <a:extLst>
                  <a:ext uri="{FF2B5EF4-FFF2-40B4-BE49-F238E27FC236}">
                    <a16:creationId xmlns:a16="http://schemas.microsoft.com/office/drawing/2014/main" id="{4985CEE9-48D7-43C9-8D54-7CF345C0CDA8}"/>
                  </a:ext>
                </a:extLst>
              </p:cNvPr>
              <p:cNvCxnSpPr/>
              <p:nvPr/>
            </p:nvCxnSpPr>
            <p:spPr>
              <a:xfrm flipV="1">
                <a:off x="7129788" y="1347452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直接连接符 409">
                <a:extLst>
                  <a:ext uri="{FF2B5EF4-FFF2-40B4-BE49-F238E27FC236}">
                    <a16:creationId xmlns:a16="http://schemas.microsoft.com/office/drawing/2014/main" id="{4278F225-9DCE-4CDF-8EAE-3BE057188C15}"/>
                  </a:ext>
                </a:extLst>
              </p:cNvPr>
              <p:cNvCxnSpPr/>
              <p:nvPr/>
            </p:nvCxnSpPr>
            <p:spPr>
              <a:xfrm>
                <a:off x="7137408" y="1301732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直接连接符 413">
                <a:extLst>
                  <a:ext uri="{FF2B5EF4-FFF2-40B4-BE49-F238E27FC236}">
                    <a16:creationId xmlns:a16="http://schemas.microsoft.com/office/drawing/2014/main" id="{992C5BCE-3B0E-4F13-99F1-060C1EE949AD}"/>
                  </a:ext>
                </a:extLst>
              </p:cNvPr>
              <p:cNvCxnSpPr/>
              <p:nvPr/>
            </p:nvCxnSpPr>
            <p:spPr>
              <a:xfrm>
                <a:off x="7137408" y="1256012"/>
                <a:ext cx="133350" cy="4190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肘形连接符 305">
                <a:extLst>
                  <a:ext uri="{FF2B5EF4-FFF2-40B4-BE49-F238E27FC236}">
                    <a16:creationId xmlns:a16="http://schemas.microsoft.com/office/drawing/2014/main" id="{8109A875-1AD7-4A4A-8FEB-E3F53EEA5543}"/>
                  </a:ext>
                </a:extLst>
              </p:cNvPr>
              <p:cNvCxnSpPr/>
              <p:nvPr/>
            </p:nvCxnSpPr>
            <p:spPr>
              <a:xfrm>
                <a:off x="6805557" y="1267823"/>
                <a:ext cx="262128" cy="121920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直接连接符 447">
                <a:extLst>
                  <a:ext uri="{FF2B5EF4-FFF2-40B4-BE49-F238E27FC236}">
                    <a16:creationId xmlns:a16="http://schemas.microsoft.com/office/drawing/2014/main" id="{57D50FB0-5BAC-4C2F-AC9A-C7BFF741DB87}"/>
                  </a:ext>
                </a:extLst>
              </p:cNvPr>
              <p:cNvCxnSpPr/>
              <p:nvPr/>
            </p:nvCxnSpPr>
            <p:spPr>
              <a:xfrm flipV="1">
                <a:off x="7129788" y="1251567"/>
                <a:ext cx="13906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3" name="直接箭头连接符 312">
              <a:extLst>
                <a:ext uri="{FF2B5EF4-FFF2-40B4-BE49-F238E27FC236}">
                  <a16:creationId xmlns:a16="http://schemas.microsoft.com/office/drawing/2014/main" id="{F6E46EA3-9B05-488D-83F8-A1D6A080802F}"/>
                </a:ext>
              </a:extLst>
            </p:cNvPr>
            <p:cNvCxnSpPr/>
            <p:nvPr/>
          </p:nvCxnSpPr>
          <p:spPr>
            <a:xfrm rot="16200000" flipH="1">
              <a:off x="6820236" y="2584633"/>
              <a:ext cx="252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463">
            <a:extLst>
              <a:ext uri="{FF2B5EF4-FFF2-40B4-BE49-F238E27FC236}">
                <a16:creationId xmlns:a16="http://schemas.microsoft.com/office/drawing/2014/main" id="{7D92DE6E-8A33-4DBC-8052-A7574C24560B}"/>
              </a:ext>
            </a:extLst>
          </p:cNvPr>
          <p:cNvGrpSpPr/>
          <p:nvPr/>
        </p:nvGrpSpPr>
        <p:grpSpPr>
          <a:xfrm flipV="1">
            <a:off x="697695" y="2071757"/>
            <a:ext cx="519177" cy="762000"/>
            <a:chOff x="1873504" y="3553968"/>
            <a:chExt cx="519177" cy="762000"/>
          </a:xfrm>
        </p:grpSpPr>
        <p:sp>
          <p:nvSpPr>
            <p:cNvPr id="465" name="圆角矩形 75">
              <a:extLst>
                <a:ext uri="{FF2B5EF4-FFF2-40B4-BE49-F238E27FC236}">
                  <a16:creationId xmlns:a16="http://schemas.microsoft.com/office/drawing/2014/main" id="{4A96FB67-A259-4890-966E-8A7D1C8235F7}"/>
                </a:ext>
              </a:extLst>
            </p:cNvPr>
            <p:cNvSpPr/>
            <p:nvPr/>
          </p:nvSpPr>
          <p:spPr>
            <a:xfrm>
              <a:off x="2141221" y="3553968"/>
              <a:ext cx="25146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6" name="矩形 465">
              <a:extLst>
                <a:ext uri="{FF2B5EF4-FFF2-40B4-BE49-F238E27FC236}">
                  <a16:creationId xmlns:a16="http://schemas.microsoft.com/office/drawing/2014/main" id="{0AE23BD1-1D27-4C78-BF9B-CB1EB787A39E}"/>
                </a:ext>
              </a:extLst>
            </p:cNvPr>
            <p:cNvSpPr/>
            <p:nvPr/>
          </p:nvSpPr>
          <p:spPr>
            <a:xfrm>
              <a:off x="2188846" y="3780155"/>
              <a:ext cx="152400" cy="4705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7" name="矩形 466">
              <a:extLst>
                <a:ext uri="{FF2B5EF4-FFF2-40B4-BE49-F238E27FC236}">
                  <a16:creationId xmlns:a16="http://schemas.microsoft.com/office/drawing/2014/main" id="{285D71EE-533A-45B6-BF22-AECA04A9B6B5}"/>
                </a:ext>
              </a:extLst>
            </p:cNvPr>
            <p:cNvSpPr/>
            <p:nvPr/>
          </p:nvSpPr>
          <p:spPr>
            <a:xfrm>
              <a:off x="2194561" y="3759200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8" name="矩形 467">
              <a:extLst>
                <a:ext uri="{FF2B5EF4-FFF2-40B4-BE49-F238E27FC236}">
                  <a16:creationId xmlns:a16="http://schemas.microsoft.com/office/drawing/2014/main" id="{644C33C9-864E-46CD-A7DA-7BC89972A8A6}"/>
                </a:ext>
              </a:extLst>
            </p:cNvPr>
            <p:cNvSpPr/>
            <p:nvPr/>
          </p:nvSpPr>
          <p:spPr>
            <a:xfrm>
              <a:off x="2194561" y="4225925"/>
              <a:ext cx="14097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9" name="直接连接符 468">
              <a:extLst>
                <a:ext uri="{FF2B5EF4-FFF2-40B4-BE49-F238E27FC236}">
                  <a16:creationId xmlns:a16="http://schemas.microsoft.com/office/drawing/2014/main" id="{2B729475-EAB8-4F47-8EBA-34C4ED1C488B}"/>
                </a:ext>
              </a:extLst>
            </p:cNvPr>
            <p:cNvCxnSpPr/>
            <p:nvPr/>
          </p:nvCxnSpPr>
          <p:spPr>
            <a:xfrm>
              <a:off x="2195830" y="356870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直接连接符 469">
              <a:extLst>
                <a:ext uri="{FF2B5EF4-FFF2-40B4-BE49-F238E27FC236}">
                  <a16:creationId xmlns:a16="http://schemas.microsoft.com/office/drawing/2014/main" id="{FA159ABA-19C5-4747-BA8F-B23840D92A44}"/>
                </a:ext>
              </a:extLst>
            </p:cNvPr>
            <p:cNvCxnSpPr/>
            <p:nvPr/>
          </p:nvCxnSpPr>
          <p:spPr>
            <a:xfrm>
              <a:off x="2195830" y="361442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直接连接符 470">
              <a:extLst>
                <a:ext uri="{FF2B5EF4-FFF2-40B4-BE49-F238E27FC236}">
                  <a16:creationId xmlns:a16="http://schemas.microsoft.com/office/drawing/2014/main" id="{969083CD-BBAC-4744-A516-7D732777622A}"/>
                </a:ext>
              </a:extLst>
            </p:cNvPr>
            <p:cNvCxnSpPr/>
            <p:nvPr/>
          </p:nvCxnSpPr>
          <p:spPr>
            <a:xfrm>
              <a:off x="2197735" y="3709670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直接连接符 471">
              <a:extLst>
                <a:ext uri="{FF2B5EF4-FFF2-40B4-BE49-F238E27FC236}">
                  <a16:creationId xmlns:a16="http://schemas.microsoft.com/office/drawing/2014/main" id="{0EACEEFE-1ED3-4920-A796-DCFB64971B2A}"/>
                </a:ext>
              </a:extLst>
            </p:cNvPr>
            <p:cNvCxnSpPr/>
            <p:nvPr/>
          </p:nvCxnSpPr>
          <p:spPr>
            <a:xfrm flipV="1">
              <a:off x="2197735" y="357060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直接连接符 472">
              <a:extLst>
                <a:ext uri="{FF2B5EF4-FFF2-40B4-BE49-F238E27FC236}">
                  <a16:creationId xmlns:a16="http://schemas.microsoft.com/office/drawing/2014/main" id="{6E204902-5453-482A-8B17-49738033DAD3}"/>
                </a:ext>
              </a:extLst>
            </p:cNvPr>
            <p:cNvCxnSpPr/>
            <p:nvPr/>
          </p:nvCxnSpPr>
          <p:spPr>
            <a:xfrm flipV="1">
              <a:off x="2203450" y="3618231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流程图: 延期 473">
              <a:extLst>
                <a:ext uri="{FF2B5EF4-FFF2-40B4-BE49-F238E27FC236}">
                  <a16:creationId xmlns:a16="http://schemas.microsoft.com/office/drawing/2014/main" id="{CEE7BEB1-757F-4097-8B35-7837072EDB6B}"/>
                </a:ext>
              </a:extLst>
            </p:cNvPr>
            <p:cNvSpPr/>
            <p:nvPr/>
          </p:nvSpPr>
          <p:spPr>
            <a:xfrm rot="16200000" flipV="1">
              <a:off x="2234566" y="425069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75" name="直接连接符 474">
              <a:extLst>
                <a:ext uri="{FF2B5EF4-FFF2-40B4-BE49-F238E27FC236}">
                  <a16:creationId xmlns:a16="http://schemas.microsoft.com/office/drawing/2014/main" id="{6D2C5491-08B1-4906-9373-13D5B02B2552}"/>
                </a:ext>
              </a:extLst>
            </p:cNvPr>
            <p:cNvCxnSpPr/>
            <p:nvPr/>
          </p:nvCxnSpPr>
          <p:spPr>
            <a:xfrm>
              <a:off x="2197735" y="3662045"/>
              <a:ext cx="13906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直接连接符 475">
              <a:extLst>
                <a:ext uri="{FF2B5EF4-FFF2-40B4-BE49-F238E27FC236}">
                  <a16:creationId xmlns:a16="http://schemas.microsoft.com/office/drawing/2014/main" id="{CC497B9C-F05D-4F73-BBE4-557704E87A3E}"/>
                </a:ext>
              </a:extLst>
            </p:cNvPr>
            <p:cNvCxnSpPr/>
            <p:nvPr/>
          </p:nvCxnSpPr>
          <p:spPr>
            <a:xfrm flipV="1">
              <a:off x="2205355" y="366585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直接连接符 476">
              <a:extLst>
                <a:ext uri="{FF2B5EF4-FFF2-40B4-BE49-F238E27FC236}">
                  <a16:creationId xmlns:a16="http://schemas.microsoft.com/office/drawing/2014/main" id="{9A55E3EA-1EF8-49E3-97CA-A97F410F5F31}"/>
                </a:ext>
              </a:extLst>
            </p:cNvPr>
            <p:cNvCxnSpPr/>
            <p:nvPr/>
          </p:nvCxnSpPr>
          <p:spPr>
            <a:xfrm flipV="1">
              <a:off x="2205355" y="3711576"/>
              <a:ext cx="133350" cy="4190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肘形连接符 124">
              <a:extLst>
                <a:ext uri="{FF2B5EF4-FFF2-40B4-BE49-F238E27FC236}">
                  <a16:creationId xmlns:a16="http://schemas.microsoft.com/office/drawing/2014/main" id="{3CB1FF8C-D10F-4341-9AD7-6BBBF00974ED}"/>
                </a:ext>
              </a:extLst>
            </p:cNvPr>
            <p:cNvCxnSpPr/>
            <p:nvPr/>
          </p:nvCxnSpPr>
          <p:spPr>
            <a:xfrm flipV="1">
              <a:off x="1873504" y="3619754"/>
              <a:ext cx="262128" cy="1219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流程图: 延期 478">
              <a:extLst>
                <a:ext uri="{FF2B5EF4-FFF2-40B4-BE49-F238E27FC236}">
                  <a16:creationId xmlns:a16="http://schemas.microsoft.com/office/drawing/2014/main" id="{FF2EB2AF-9C01-4EC0-8EFD-4FA3F4444DA0}"/>
                </a:ext>
              </a:extLst>
            </p:cNvPr>
            <p:cNvSpPr/>
            <p:nvPr/>
          </p:nvSpPr>
          <p:spPr>
            <a:xfrm rot="10800000" flipV="1">
              <a:off x="2076832" y="3930650"/>
              <a:ext cx="64770" cy="6477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3754D96F-7843-4388-88D8-4CC8782E2B34}"/>
              </a:ext>
            </a:extLst>
          </p:cNvPr>
          <p:cNvSpPr txBox="1"/>
          <p:nvPr/>
        </p:nvSpPr>
        <p:spPr>
          <a:xfrm>
            <a:off x="769194" y="4183696"/>
            <a:ext cx="615553" cy="22884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/>
              <a:t>主管道放气阀</a:t>
            </a:r>
            <a:endParaRPr lang="en-US" altLang="zh-CN" sz="1400" dirty="0"/>
          </a:p>
          <a:p>
            <a:r>
              <a:rPr lang="en-US" altLang="zh-CN" sz="1400" dirty="0"/>
              <a:t>Gas out for main channel SV</a:t>
            </a:r>
            <a:endParaRPr lang="zh-CN" altLang="en-US" sz="1400" dirty="0"/>
          </a:p>
        </p:txBody>
      </p:sp>
      <p:sp>
        <p:nvSpPr>
          <p:cNvPr id="480" name="文本框 479">
            <a:extLst>
              <a:ext uri="{FF2B5EF4-FFF2-40B4-BE49-F238E27FC236}">
                <a16:creationId xmlns:a16="http://schemas.microsoft.com/office/drawing/2014/main" id="{236B215C-41DA-4D04-A8C0-06F92CE2340C}"/>
              </a:ext>
            </a:extLst>
          </p:cNvPr>
          <p:cNvSpPr txBox="1"/>
          <p:nvPr/>
        </p:nvSpPr>
        <p:spPr>
          <a:xfrm>
            <a:off x="2072259" y="4183696"/>
            <a:ext cx="615553" cy="105734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/>
              <a:t>充气</a:t>
            </a:r>
            <a:r>
              <a:rPr lang="en-US" altLang="zh-CN" sz="1400" dirty="0"/>
              <a:t>/</a:t>
            </a:r>
            <a:r>
              <a:rPr lang="zh-CN" altLang="en-US" sz="1400" dirty="0"/>
              <a:t>放气阀</a:t>
            </a:r>
            <a:endParaRPr lang="en-US" altLang="zh-CN" sz="1400" dirty="0"/>
          </a:p>
          <a:p>
            <a:r>
              <a:rPr lang="en-US" altLang="zh-CN" sz="1400" dirty="0"/>
              <a:t>IN/OUT SV</a:t>
            </a:r>
            <a:endParaRPr lang="zh-CN" altLang="en-US" sz="1400" dirty="0"/>
          </a:p>
        </p:txBody>
      </p:sp>
      <p:sp>
        <p:nvSpPr>
          <p:cNvPr id="481" name="文本框 480">
            <a:extLst>
              <a:ext uri="{FF2B5EF4-FFF2-40B4-BE49-F238E27FC236}">
                <a16:creationId xmlns:a16="http://schemas.microsoft.com/office/drawing/2014/main" id="{E643B0E3-4061-4ED0-8685-2445076B1313}"/>
              </a:ext>
            </a:extLst>
          </p:cNvPr>
          <p:cNvSpPr txBox="1"/>
          <p:nvPr/>
        </p:nvSpPr>
        <p:spPr>
          <a:xfrm>
            <a:off x="3422856" y="4183696"/>
            <a:ext cx="615553" cy="1608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/>
              <a:t>放气阀</a:t>
            </a:r>
            <a:endParaRPr lang="en-US" altLang="zh-CN" sz="1400" dirty="0"/>
          </a:p>
          <a:p>
            <a:r>
              <a:rPr lang="en-US" altLang="zh-CN" sz="1400" dirty="0"/>
              <a:t>Gas out </a:t>
            </a:r>
            <a:r>
              <a:rPr lang="en-US" altLang="zh-CN" sz="1400" dirty="0" err="1"/>
              <a:t>pointAg</a:t>
            </a:r>
            <a:r>
              <a:rPr lang="en-US" altLang="zh-CN" sz="1400" dirty="0"/>
              <a:t> SV</a:t>
            </a:r>
            <a:endParaRPr lang="zh-CN" altLang="en-US" sz="1400" dirty="0"/>
          </a:p>
        </p:txBody>
      </p:sp>
      <p:sp>
        <p:nvSpPr>
          <p:cNvPr id="482" name="文本框 481">
            <a:extLst>
              <a:ext uri="{FF2B5EF4-FFF2-40B4-BE49-F238E27FC236}">
                <a16:creationId xmlns:a16="http://schemas.microsoft.com/office/drawing/2014/main" id="{9E2AFA6C-9849-4103-8C69-0637150E0DE7}"/>
              </a:ext>
            </a:extLst>
          </p:cNvPr>
          <p:cNvSpPr txBox="1"/>
          <p:nvPr/>
        </p:nvSpPr>
        <p:spPr>
          <a:xfrm>
            <a:off x="4638353" y="4183696"/>
            <a:ext cx="615553" cy="81528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/>
              <a:t>单向阀</a:t>
            </a:r>
            <a:endParaRPr lang="en-US" altLang="zh-CN" sz="1400" dirty="0"/>
          </a:p>
          <a:p>
            <a:r>
              <a:rPr lang="en-US" altLang="zh-CN" sz="1400" dirty="0"/>
              <a:t>Check SV</a:t>
            </a:r>
            <a:endParaRPr lang="zh-CN" altLang="en-US" sz="1400" dirty="0"/>
          </a:p>
        </p:txBody>
      </p:sp>
      <p:sp>
        <p:nvSpPr>
          <p:cNvPr id="483" name="文本框 482">
            <a:extLst>
              <a:ext uri="{FF2B5EF4-FFF2-40B4-BE49-F238E27FC236}">
                <a16:creationId xmlns:a16="http://schemas.microsoft.com/office/drawing/2014/main" id="{B61C7761-1439-4038-9992-B50B84F4DD96}"/>
              </a:ext>
            </a:extLst>
          </p:cNvPr>
          <p:cNvSpPr txBox="1"/>
          <p:nvPr/>
        </p:nvSpPr>
        <p:spPr>
          <a:xfrm>
            <a:off x="5921832" y="4183696"/>
            <a:ext cx="615553" cy="5636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400" dirty="0"/>
              <a:t>3</a:t>
            </a:r>
            <a:r>
              <a:rPr lang="zh-CN" altLang="en-US" sz="1400" dirty="0"/>
              <a:t>向阀</a:t>
            </a:r>
            <a:endParaRPr lang="en-US" altLang="zh-CN" sz="1400" dirty="0"/>
          </a:p>
          <a:p>
            <a:r>
              <a:rPr lang="en-US" altLang="zh-CN" sz="1400" dirty="0"/>
              <a:t>3D SV</a:t>
            </a:r>
            <a:endParaRPr lang="zh-CN" altLang="en-US" sz="1400" dirty="0"/>
          </a:p>
        </p:txBody>
      </p:sp>
      <p:sp>
        <p:nvSpPr>
          <p:cNvPr id="484" name="文本框 483">
            <a:extLst>
              <a:ext uri="{FF2B5EF4-FFF2-40B4-BE49-F238E27FC236}">
                <a16:creationId xmlns:a16="http://schemas.microsoft.com/office/drawing/2014/main" id="{ECFD0BA1-F530-4F01-BC97-638E08B48C8D}"/>
              </a:ext>
            </a:extLst>
          </p:cNvPr>
          <p:cNvSpPr txBox="1"/>
          <p:nvPr/>
        </p:nvSpPr>
        <p:spPr>
          <a:xfrm>
            <a:off x="7412597" y="4183696"/>
            <a:ext cx="615553" cy="8906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/>
              <a:t>泵阀一体</a:t>
            </a:r>
            <a:endParaRPr lang="en-US" altLang="zh-CN" sz="1400" dirty="0"/>
          </a:p>
          <a:p>
            <a:r>
              <a:rPr lang="en-US" altLang="zh-CN" sz="1400" dirty="0"/>
              <a:t>PUMP+SV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68771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411460" y="453085"/>
            <a:ext cx="4475860" cy="788520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电磁阀结构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Construction of 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solenoid valve</a:t>
            </a: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98C41108-B3B0-4EFF-B78C-5EDC4FBAC70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213" y="1192682"/>
            <a:ext cx="3649878" cy="277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4480BCA6-A712-490F-B2DE-670461FACFA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7320" y="1287547"/>
            <a:ext cx="3275563" cy="258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3D461C94-D3EC-41BF-A736-17726F87596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3481" y="3970710"/>
            <a:ext cx="2554605" cy="24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DFF5C9F6-9FAA-433B-8E02-4675D2EB58CA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9568" y="4052845"/>
            <a:ext cx="1815967" cy="228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724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60E45-F5FA-4013-BB22-A30786BA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54" y="573153"/>
            <a:ext cx="2644369" cy="5692633"/>
          </a:xfrm>
          <a:prstGeom prst="rect">
            <a:avLst/>
          </a:prstGeom>
        </p:spPr>
      </p:pic>
      <p:sp>
        <p:nvSpPr>
          <p:cNvPr id="8" name="Text Box 86">
            <a:extLst>
              <a:ext uri="{FF2B5EF4-FFF2-40B4-BE49-F238E27FC236}">
                <a16:creationId xmlns:a16="http://schemas.microsoft.com/office/drawing/2014/main" id="{5C497DAC-262F-4FF9-819E-BD8D4E278D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81034" y="4029912"/>
            <a:ext cx="1136802" cy="469274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气泵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ump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86">
            <a:extLst>
              <a:ext uri="{FF2B5EF4-FFF2-40B4-BE49-F238E27FC236}">
                <a16:creationId xmlns:a16="http://schemas.microsoft.com/office/drawing/2014/main" id="{8A13D3C4-644C-400F-B329-8DDD32DFA8B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81035" y="3184833"/>
            <a:ext cx="1136802" cy="469275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电磁阀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olenoid </a:t>
            </a:r>
            <a:endParaRPr lang="zh-CN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6">
            <a:extLst>
              <a:ext uri="{FF2B5EF4-FFF2-40B4-BE49-F238E27FC236}">
                <a16:creationId xmlns:a16="http://schemas.microsoft.com/office/drawing/2014/main" id="{C2F340EE-E2C4-493D-9CCC-20DD4C1911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18355" y="1418233"/>
            <a:ext cx="1099481" cy="469276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547699"/>
            <a:ext cx="4515082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泵阀一体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Pump</a:t>
            </a: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</a:t>
            </a: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olenoid 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151131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体积小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small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2625356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The cheapest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4180874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模块化设计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4706649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marR="0" lvl="0" indent="-28575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独一无二的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The ENDER of LSS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2130359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Self made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39" y="432997"/>
            <a:ext cx="4147215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I12PS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泵阀一体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Controller of I12PS  integration</a:t>
            </a:r>
          </a:p>
        </p:txBody>
      </p:sp>
      <p:sp>
        <p:nvSpPr>
          <p:cNvPr id="20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5253300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marR="0" lvl="0" indent="-28575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托气囊按摩可选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Massage option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09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3C888AE-1CBF-4E59-B492-FBFE6E33A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1" y="998899"/>
            <a:ext cx="3545293" cy="4063943"/>
          </a:xfrm>
          <a:prstGeom prst="rect">
            <a:avLst/>
          </a:prstGeom>
        </p:spPr>
      </p:pic>
      <p:sp>
        <p:nvSpPr>
          <p:cNvPr id="8" name="Text Box 86">
            <a:extLst>
              <a:ext uri="{FF2B5EF4-FFF2-40B4-BE49-F238E27FC236}">
                <a16:creationId xmlns:a16="http://schemas.microsoft.com/office/drawing/2014/main" id="{5C497DAC-262F-4FF9-819E-BD8D4E278D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87684" y="3030871"/>
            <a:ext cx="1060322" cy="469274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Lower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86">
            <a:extLst>
              <a:ext uri="{FF2B5EF4-FFF2-40B4-BE49-F238E27FC236}">
                <a16:creationId xmlns:a16="http://schemas.microsoft.com/office/drawing/2014/main" id="{8A13D3C4-644C-400F-B329-8DDD32DFA8B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75768" y="2078946"/>
            <a:ext cx="1209611" cy="469275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控制板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board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6">
            <a:extLst>
              <a:ext uri="{FF2B5EF4-FFF2-40B4-BE49-F238E27FC236}">
                <a16:creationId xmlns:a16="http://schemas.microsoft.com/office/drawing/2014/main" id="{C2F340EE-E2C4-493D-9CCC-20DD4C1911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75768" y="1219770"/>
            <a:ext cx="985678" cy="469276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Upper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517882"/>
            <a:ext cx="4515082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单向阀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电磁阀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Check valve</a:t>
            </a: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</a:t>
            </a: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olenoid 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2992107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体积小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small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2466332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The cheapest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4021850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模块化设计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4547625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marR="0" lvl="0" indent="-28575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独一无二的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The ENDER of LSS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1971335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Self made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39" y="432997"/>
            <a:ext cx="4147215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I1X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Controller of I1X SERIES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589E5B7-A191-472E-96F8-4F0ABC1525A0}"/>
              </a:ext>
            </a:extLst>
          </p:cNvPr>
          <p:cNvSpPr/>
          <p:nvPr/>
        </p:nvSpPr>
        <p:spPr>
          <a:xfrm>
            <a:off x="5356749" y="2581115"/>
            <a:ext cx="1222311" cy="6930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B3BBBD6-7F64-4A38-887D-A11842F1F1F9}"/>
              </a:ext>
            </a:extLst>
          </p:cNvPr>
          <p:cNvCxnSpPr>
            <a:cxnSpLocks/>
            <a:stCxn id="3" idx="5"/>
          </p:cNvCxnSpPr>
          <p:nvPr/>
        </p:nvCxnSpPr>
        <p:spPr>
          <a:xfrm>
            <a:off x="6400057" y="3172651"/>
            <a:ext cx="1167070" cy="2214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6">
            <a:extLst>
              <a:ext uri="{FF2B5EF4-FFF2-40B4-BE49-F238E27FC236}">
                <a16:creationId xmlns:a16="http://schemas.microsoft.com/office/drawing/2014/main" id="{4AE1E041-A5A4-496D-9349-9EEFCB4F0885}"/>
              </a:ext>
            </a:extLst>
          </p:cNvPr>
          <p:cNvSpPr txBox="1"/>
          <p:nvPr/>
        </p:nvSpPr>
        <p:spPr>
          <a:xfrm>
            <a:off x="6622653" y="5318633"/>
            <a:ext cx="2246878" cy="75218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E9A6CEA-7D38-48CA-A9B7-C263ACC8AE3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802" y="4897659"/>
            <a:ext cx="1975146" cy="150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5054520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marR="0" lvl="0" indent="-28575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托气囊按摩可选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Massage option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52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  <p:bldP spid="19" grpId="0"/>
      <p:bldP spid="3" grpId="0" animBg="1"/>
      <p:bldP spid="20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6F57EE9-7C7A-4A9E-A9B1-7E7FC5E68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/>
          <a:stretch/>
        </p:blipFill>
        <p:spPr>
          <a:xfrm>
            <a:off x="4236867" y="1131573"/>
            <a:ext cx="3852774" cy="5188075"/>
          </a:xfrm>
          <a:prstGeom prst="rect">
            <a:avLst/>
          </a:prstGeom>
        </p:spPr>
      </p:pic>
      <p:sp>
        <p:nvSpPr>
          <p:cNvPr id="8" name="Text Box 86">
            <a:extLst>
              <a:ext uri="{FF2B5EF4-FFF2-40B4-BE49-F238E27FC236}">
                <a16:creationId xmlns:a16="http://schemas.microsoft.com/office/drawing/2014/main" id="{5C497DAC-262F-4FF9-819E-BD8D4E278D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87684" y="3894259"/>
            <a:ext cx="1060322" cy="469274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Lower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86">
            <a:extLst>
              <a:ext uri="{FF2B5EF4-FFF2-40B4-BE49-F238E27FC236}">
                <a16:creationId xmlns:a16="http://schemas.microsoft.com/office/drawing/2014/main" id="{8A13D3C4-644C-400F-B329-8DDD32DFA8B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75768" y="2494467"/>
            <a:ext cx="1209611" cy="469275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控制板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board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6">
            <a:extLst>
              <a:ext uri="{FF2B5EF4-FFF2-40B4-BE49-F238E27FC236}">
                <a16:creationId xmlns:a16="http://schemas.microsoft.com/office/drawing/2014/main" id="{C2F340EE-E2C4-493D-9CCC-20DD4C1911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75768" y="1343744"/>
            <a:ext cx="985678" cy="469276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Upper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030871"/>
            <a:ext cx="4515082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多模式：托气囊按摩、音乐波动按摩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Massage type: pneumatic massage,   music massage </a:t>
            </a:r>
          </a:p>
        </p:txBody>
      </p:sp>
      <p:sp>
        <p:nvSpPr>
          <p:cNvPr id="1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2505096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体积小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small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1979321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The cheapest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741311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模块化设计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4267086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marR="0" lvl="0" indent="-28575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独一无二的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The ENDER of LSS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70519" y="4792861"/>
            <a:ext cx="261790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Artificial intelligence</a:t>
            </a:r>
          </a:p>
        </p:txBody>
      </p:sp>
      <p:sp>
        <p:nvSpPr>
          <p:cNvPr id="1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70519" y="5318633"/>
            <a:ext cx="343814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 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5G and service purchase</a:t>
            </a:r>
          </a:p>
        </p:txBody>
      </p:sp>
      <p:sp>
        <p:nvSpPr>
          <p:cNvPr id="1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1484324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Self made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39" y="432997"/>
            <a:ext cx="4147215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Controller of I20 SERIES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589E5B7-A191-472E-96F8-4F0ABC1525A0}"/>
              </a:ext>
            </a:extLst>
          </p:cNvPr>
          <p:cNvSpPr/>
          <p:nvPr/>
        </p:nvSpPr>
        <p:spPr>
          <a:xfrm>
            <a:off x="5118908" y="3429000"/>
            <a:ext cx="1552480" cy="941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B3BBBD6-7F64-4A38-887D-A11842F1F1F9}"/>
              </a:ext>
            </a:extLst>
          </p:cNvPr>
          <p:cNvCxnSpPr>
            <a:cxnSpLocks/>
          </p:cNvCxnSpPr>
          <p:nvPr/>
        </p:nvCxnSpPr>
        <p:spPr>
          <a:xfrm>
            <a:off x="6344816" y="4301412"/>
            <a:ext cx="1222311" cy="10856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6">
            <a:extLst>
              <a:ext uri="{FF2B5EF4-FFF2-40B4-BE49-F238E27FC236}">
                <a16:creationId xmlns:a16="http://schemas.microsoft.com/office/drawing/2014/main" id="{4AE1E041-A5A4-496D-9349-9EEFCB4F0885}"/>
              </a:ext>
            </a:extLst>
          </p:cNvPr>
          <p:cNvSpPr txBox="1"/>
          <p:nvPr/>
        </p:nvSpPr>
        <p:spPr>
          <a:xfrm>
            <a:off x="6622653" y="5318633"/>
            <a:ext cx="2246878" cy="75218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61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3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E1E721B6-CD57-48C7-89CB-644DEB6C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17" y="3699941"/>
            <a:ext cx="3442529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我们的公司</a:t>
            </a:r>
            <a:endParaRPr lang="en-US" altLang="zh-CN" sz="2800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Company Show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788C034-0FB5-47A8-B2A4-7E910FAF96CD}"/>
              </a:ext>
            </a:extLst>
          </p:cNvPr>
          <p:cNvGrpSpPr/>
          <p:nvPr/>
        </p:nvGrpSpPr>
        <p:grpSpPr>
          <a:xfrm>
            <a:off x="700496" y="1124567"/>
            <a:ext cx="2365293" cy="2015234"/>
            <a:chOff x="1981994" y="998410"/>
            <a:chExt cx="1890560" cy="165033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6A1B7BD-560E-4E95-B6D1-143833F460BB}"/>
                </a:ext>
              </a:extLst>
            </p:cNvPr>
            <p:cNvGrpSpPr/>
            <p:nvPr/>
          </p:nvGrpSpPr>
          <p:grpSpPr>
            <a:xfrm>
              <a:off x="3404281" y="2169149"/>
              <a:ext cx="468273" cy="479596"/>
              <a:chOff x="3140118" y="2482370"/>
              <a:chExt cx="468273" cy="479596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BAD6C261-136A-410E-B158-7E7EDC6DC66C}"/>
                  </a:ext>
                </a:extLst>
              </p:cNvPr>
              <p:cNvSpPr/>
              <p:nvPr/>
            </p:nvSpPr>
            <p:spPr>
              <a:xfrm>
                <a:off x="3140118" y="2482370"/>
                <a:ext cx="468273" cy="479596"/>
              </a:xfrm>
              <a:prstGeom prst="ellipse">
                <a:avLst/>
              </a:prstGeom>
              <a:gradFill>
                <a:gsLst>
                  <a:gs pos="100000">
                    <a:sysClr val="window" lastClr="FFFFFF">
                      <a:lumMod val="9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2700000" scaled="1"/>
              </a:gradFill>
              <a:ln w="1587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outerShdw blurRad="254000" dist="762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04FA8A9-51D1-4BBA-A0C7-1327E56FF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0205" y="2603235"/>
                <a:ext cx="268096" cy="254817"/>
              </a:xfrm>
              <a:custGeom>
                <a:avLst/>
                <a:gdLst>
                  <a:gd name="T0" fmla="*/ 24 w 60"/>
                  <a:gd name="T1" fmla="*/ 7 h 62"/>
                  <a:gd name="T2" fmla="*/ 38 w 60"/>
                  <a:gd name="T3" fmla="*/ 7 h 62"/>
                  <a:gd name="T4" fmla="*/ 47 w 60"/>
                  <a:gd name="T5" fmla="*/ 7 h 62"/>
                  <a:gd name="T6" fmla="*/ 47 w 60"/>
                  <a:gd name="T7" fmla="*/ 18 h 62"/>
                  <a:gd name="T8" fmla="*/ 47 w 60"/>
                  <a:gd name="T9" fmla="*/ 7 h 62"/>
                  <a:gd name="T10" fmla="*/ 20 w 60"/>
                  <a:gd name="T11" fmla="*/ 37 h 62"/>
                  <a:gd name="T12" fmla="*/ 21 w 60"/>
                  <a:gd name="T13" fmla="*/ 58 h 62"/>
                  <a:gd name="T14" fmla="*/ 15 w 60"/>
                  <a:gd name="T15" fmla="*/ 40 h 62"/>
                  <a:gd name="T16" fmla="*/ 12 w 60"/>
                  <a:gd name="T17" fmla="*/ 58 h 62"/>
                  <a:gd name="T18" fmla="*/ 7 w 60"/>
                  <a:gd name="T19" fmla="*/ 37 h 62"/>
                  <a:gd name="T20" fmla="*/ 2 w 60"/>
                  <a:gd name="T21" fmla="*/ 36 h 62"/>
                  <a:gd name="T22" fmla="*/ 7 w 60"/>
                  <a:gd name="T23" fmla="*/ 19 h 62"/>
                  <a:gd name="T24" fmla="*/ 14 w 60"/>
                  <a:gd name="T25" fmla="*/ 24 h 62"/>
                  <a:gd name="T26" fmla="*/ 21 w 60"/>
                  <a:gd name="T27" fmla="*/ 19 h 62"/>
                  <a:gd name="T28" fmla="*/ 29 w 60"/>
                  <a:gd name="T29" fmla="*/ 16 h 62"/>
                  <a:gd name="T30" fmla="*/ 30 w 60"/>
                  <a:gd name="T31" fmla="*/ 19 h 62"/>
                  <a:gd name="T32" fmla="*/ 30 w 60"/>
                  <a:gd name="T33" fmla="*/ 32 h 62"/>
                  <a:gd name="T34" fmla="*/ 31 w 60"/>
                  <a:gd name="T35" fmla="*/ 32 h 62"/>
                  <a:gd name="T36" fmla="*/ 31 w 60"/>
                  <a:gd name="T37" fmla="*/ 32 h 62"/>
                  <a:gd name="T38" fmla="*/ 32 w 60"/>
                  <a:gd name="T39" fmla="*/ 19 h 62"/>
                  <a:gd name="T40" fmla="*/ 32 w 60"/>
                  <a:gd name="T41" fmla="*/ 16 h 62"/>
                  <a:gd name="T42" fmla="*/ 40 w 60"/>
                  <a:gd name="T43" fmla="*/ 19 h 62"/>
                  <a:gd name="T44" fmla="*/ 47 w 60"/>
                  <a:gd name="T45" fmla="*/ 24 h 62"/>
                  <a:gd name="T46" fmla="*/ 54 w 60"/>
                  <a:gd name="T47" fmla="*/ 19 h 62"/>
                  <a:gd name="T48" fmla="*/ 58 w 60"/>
                  <a:gd name="T49" fmla="*/ 35 h 62"/>
                  <a:gd name="T50" fmla="*/ 53 w 60"/>
                  <a:gd name="T51" fmla="*/ 37 h 62"/>
                  <a:gd name="T52" fmla="*/ 54 w 60"/>
                  <a:gd name="T53" fmla="*/ 58 h 62"/>
                  <a:gd name="T54" fmla="*/ 48 w 60"/>
                  <a:gd name="T55" fmla="*/ 40 h 62"/>
                  <a:gd name="T56" fmla="*/ 45 w 60"/>
                  <a:gd name="T57" fmla="*/ 58 h 62"/>
                  <a:gd name="T58" fmla="*/ 40 w 60"/>
                  <a:gd name="T59" fmla="*/ 37 h 62"/>
                  <a:gd name="T60" fmla="*/ 38 w 60"/>
                  <a:gd name="T61" fmla="*/ 38 h 62"/>
                  <a:gd name="T62" fmla="*/ 33 w 60"/>
                  <a:gd name="T63" fmla="*/ 62 h 62"/>
                  <a:gd name="T64" fmla="*/ 29 w 60"/>
                  <a:gd name="T65" fmla="*/ 41 h 62"/>
                  <a:gd name="T66" fmla="*/ 22 w 60"/>
                  <a:gd name="T67" fmla="*/ 62 h 62"/>
                  <a:gd name="T68" fmla="*/ 20 w 60"/>
                  <a:gd name="T69" fmla="*/ 36 h 62"/>
                  <a:gd name="T70" fmla="*/ 9 w 60"/>
                  <a:gd name="T71" fmla="*/ 13 h 62"/>
                  <a:gd name="T72" fmla="*/ 20 w 60"/>
                  <a:gd name="T73" fmla="*/ 1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" h="62">
                    <a:moveTo>
                      <a:pt x="31" y="0"/>
                    </a:moveTo>
                    <a:cubicBezTo>
                      <a:pt x="27" y="0"/>
                      <a:pt x="24" y="4"/>
                      <a:pt x="24" y="7"/>
                    </a:cubicBezTo>
                    <a:cubicBezTo>
                      <a:pt x="24" y="11"/>
                      <a:pt x="27" y="14"/>
                      <a:pt x="31" y="14"/>
                    </a:cubicBezTo>
                    <a:cubicBezTo>
                      <a:pt x="35" y="14"/>
                      <a:pt x="38" y="11"/>
                      <a:pt x="38" y="7"/>
                    </a:cubicBezTo>
                    <a:cubicBezTo>
                      <a:pt x="38" y="4"/>
                      <a:pt x="35" y="0"/>
                      <a:pt x="31" y="0"/>
                    </a:cubicBezTo>
                    <a:close/>
                    <a:moveTo>
                      <a:pt x="47" y="7"/>
                    </a:moveTo>
                    <a:cubicBezTo>
                      <a:pt x="44" y="7"/>
                      <a:pt x="41" y="10"/>
                      <a:pt x="41" y="13"/>
                    </a:cubicBezTo>
                    <a:cubicBezTo>
                      <a:pt x="41" y="16"/>
                      <a:pt x="44" y="18"/>
                      <a:pt x="47" y="18"/>
                    </a:cubicBezTo>
                    <a:cubicBezTo>
                      <a:pt x="50" y="18"/>
                      <a:pt x="53" y="16"/>
                      <a:pt x="53" y="13"/>
                    </a:cubicBezTo>
                    <a:cubicBezTo>
                      <a:pt x="53" y="10"/>
                      <a:pt x="50" y="7"/>
                      <a:pt x="47" y="7"/>
                    </a:cubicBezTo>
                    <a:close/>
                    <a:moveTo>
                      <a:pt x="20" y="36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0" y="36"/>
                      <a:pt x="20" y="36"/>
                      <a:pt x="20" y="36"/>
                    </a:cubicBezTo>
                    <a:close/>
                    <a:moveTo>
                      <a:pt x="14" y="7"/>
                    </a:moveTo>
                    <a:cubicBezTo>
                      <a:pt x="11" y="7"/>
                      <a:pt x="9" y="10"/>
                      <a:pt x="9" y="13"/>
                    </a:cubicBezTo>
                    <a:cubicBezTo>
                      <a:pt x="9" y="16"/>
                      <a:pt x="11" y="18"/>
                      <a:pt x="14" y="18"/>
                    </a:cubicBezTo>
                    <a:cubicBezTo>
                      <a:pt x="17" y="18"/>
                      <a:pt x="20" y="16"/>
                      <a:pt x="20" y="13"/>
                    </a:cubicBezTo>
                    <a:cubicBezTo>
                      <a:pt x="20" y="10"/>
                      <a:pt x="17" y="7"/>
                      <a:pt x="14" y="7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正纤黑简体" panose="02000000000000000000" pitchFamily="2" charset="-122"/>
                  <a:ea typeface="黑体" panose="02010600030101010101" pitchFamily="49" charset="-122"/>
                </a:endParaRPr>
              </a:p>
            </p:txBody>
          </p:sp>
        </p:grpSp>
        <p:grpSp>
          <p:nvGrpSpPr>
            <p:cNvPr id="27" name="组合 78">
              <a:extLst>
                <a:ext uri="{FF2B5EF4-FFF2-40B4-BE49-F238E27FC236}">
                  <a16:creationId xmlns:a16="http://schemas.microsoft.com/office/drawing/2014/main" id="{123FF3A4-B641-4903-BA7D-432C08334D0F}"/>
                </a:ext>
              </a:extLst>
            </p:cNvPr>
            <p:cNvGrpSpPr/>
            <p:nvPr/>
          </p:nvGrpSpPr>
          <p:grpSpPr>
            <a:xfrm>
              <a:off x="1981994" y="998410"/>
              <a:ext cx="1656422" cy="1650332"/>
              <a:chOff x="3881858" y="5509626"/>
              <a:chExt cx="1016511" cy="1016511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7AAE0A9-8F68-49CE-979B-B4EF3F0255D1}"/>
                  </a:ext>
                </a:extLst>
              </p:cNvPr>
              <p:cNvSpPr/>
              <p:nvPr/>
            </p:nvSpPr>
            <p:spPr>
              <a:xfrm>
                <a:off x="3881858" y="5509626"/>
                <a:ext cx="1016511" cy="1016511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80000"/>
                    </a:sysClr>
                  </a:gs>
                  <a:gs pos="100000">
                    <a:sysClr val="window" lastClr="FFFFFF">
                      <a:lumMod val="97000"/>
                    </a:sysClr>
                  </a:gs>
                </a:gsLst>
                <a:lin ang="2700000" scaled="1"/>
              </a:gradFill>
              <a:ln w="2222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outerShdw blurRad="203200" dist="1016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" name="文本框 22">
                <a:extLst>
                  <a:ext uri="{FF2B5EF4-FFF2-40B4-BE49-F238E27FC236}">
                    <a16:creationId xmlns:a16="http://schemas.microsoft.com/office/drawing/2014/main" id="{9CC09F10-2B55-4B9D-A106-5464C974CDAB}"/>
                  </a:ext>
                </a:extLst>
              </p:cNvPr>
              <p:cNvSpPr txBox="1"/>
              <p:nvPr/>
            </p:nvSpPr>
            <p:spPr>
              <a:xfrm>
                <a:off x="4073034" y="5738438"/>
                <a:ext cx="634158" cy="55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</a:rPr>
                  <a:t>01</a:t>
                </a:r>
                <a:endParaRPr kumimoji="0" lang="zh-CN" altLang="en-US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</a:endParaRPr>
              </a:p>
            </p:txBody>
          </p:sp>
        </p:grp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238139A-1F6D-4620-808E-30A53B11508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428837" y="3560690"/>
            <a:ext cx="5400000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5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12061" y="6084802"/>
            <a:ext cx="2111203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我们来自北京美好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are 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homeka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34762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6" name="TextBox 186">
            <a:extLst>
              <a:ext uri="{FF2B5EF4-FFF2-40B4-BE49-F238E27FC236}">
                <a16:creationId xmlns:a16="http://schemas.microsoft.com/office/drawing/2014/main" id="{88122C82-0502-48E0-BAE6-86F040EAA0CE}"/>
              </a:ext>
            </a:extLst>
          </p:cNvPr>
          <p:cNvSpPr txBox="1"/>
          <p:nvPr/>
        </p:nvSpPr>
        <p:spPr>
          <a:xfrm>
            <a:off x="4497791" y="4741585"/>
            <a:ext cx="429768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交通便捷，低成本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Convenient and Logistics cost low</a:t>
            </a:r>
          </a:p>
        </p:txBody>
      </p:sp>
      <p:sp>
        <p:nvSpPr>
          <p:cNvPr id="5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497791" y="4336802"/>
            <a:ext cx="4471416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高新技术企业以及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项专利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High-tech and 100 patents</a:t>
            </a: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43773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AAB53D6F-54B7-463D-9C93-A9ED5CC417D7}"/>
              </a:ext>
            </a:extLst>
          </p:cNvPr>
          <p:cNvSpPr/>
          <p:nvPr/>
        </p:nvSpPr>
        <p:spPr>
          <a:xfrm>
            <a:off x="4061077" y="39267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0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516743" y="5183704"/>
            <a:ext cx="4060237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世界上独一无二的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and ender in the world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25751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21245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30630" y="5629370"/>
            <a:ext cx="4498848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出色的服务和解决问题的团队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Excellent service and problem solvers</a:t>
            </a: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30256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34897" y="2087904"/>
            <a:ext cx="3363931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质量管理体系和环境管理体系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 TS16949 14000 9001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6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34897" y="1631071"/>
            <a:ext cx="448056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多家主机厂一级供应商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Almost supplier for all manufactory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08336" y="1153723"/>
            <a:ext cx="3849624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年汽车零部件配套经验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18years experience auto parts </a:t>
            </a:r>
          </a:p>
        </p:txBody>
      </p:sp>
      <p:sp>
        <p:nvSpPr>
          <p:cNvPr id="68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516743" y="2476317"/>
            <a:ext cx="3363931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上汽大众认可实验室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VWS certified laboratory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85128" y="2923775"/>
            <a:ext cx="448056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一汽大众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级供应商、北京奔驰优秀供应商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VWF</a:t>
            </a:r>
            <a:r>
              <a:rPr kumimoji="0" lang="en-US" altLang="zh-CN" sz="11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 class and BENZ excellent supplier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48278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6179540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16740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12234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4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497791" y="3403805"/>
            <a:ext cx="4133088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一个大型生产基地以及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个分支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plant and 6 branches</a:t>
            </a:r>
          </a:p>
        </p:txBody>
      </p:sp>
      <p:sp>
        <p:nvSpPr>
          <p:cNvPr id="75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497791" y="3887589"/>
            <a:ext cx="3438144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个研发中心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R&amp; D Center</a:t>
            </a: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52784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57289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8396" y="726341"/>
            <a:ext cx="3849624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以研发为先导的高科技企业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high-tech enterprise led by R&amp;D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51137" y="796110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67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5EBA41-F008-4023-99CF-B67C3D6D6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69" y="1171753"/>
            <a:ext cx="3826957" cy="3583976"/>
          </a:xfrm>
          <a:prstGeom prst="rect">
            <a:avLst/>
          </a:prstGeom>
        </p:spPr>
      </p:pic>
      <p:sp>
        <p:nvSpPr>
          <p:cNvPr id="8" name="Text Box 86">
            <a:extLst>
              <a:ext uri="{FF2B5EF4-FFF2-40B4-BE49-F238E27FC236}">
                <a16:creationId xmlns:a16="http://schemas.microsoft.com/office/drawing/2014/main" id="{5C497DAC-262F-4FF9-819E-BD8D4E278D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87684" y="3030871"/>
            <a:ext cx="1060322" cy="469274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Lower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86">
            <a:extLst>
              <a:ext uri="{FF2B5EF4-FFF2-40B4-BE49-F238E27FC236}">
                <a16:creationId xmlns:a16="http://schemas.microsoft.com/office/drawing/2014/main" id="{8A13D3C4-644C-400F-B329-8DDD32DFA8B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87684" y="2183255"/>
            <a:ext cx="1209611" cy="469275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控制板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board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6">
            <a:extLst>
              <a:ext uri="{FF2B5EF4-FFF2-40B4-BE49-F238E27FC236}">
                <a16:creationId xmlns:a16="http://schemas.microsoft.com/office/drawing/2014/main" id="{C2F340EE-E2C4-493D-9CCC-20DD4C1911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75768" y="1219770"/>
            <a:ext cx="985678" cy="469276"/>
          </a:xfrm>
          <a:prstGeom prst="rect">
            <a:avLst/>
          </a:prstGeom>
          <a:solidFill>
            <a:srgbClr val="ACD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rgbClr val="D89C6A"/>
              </a:buClr>
              <a:buSzPct val="6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上壳</a:t>
            </a:r>
            <a:endParaRPr lang="en-US" altLang="zh-CN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l-BE" altLang="en-US" sz="1200" b="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Upper shell</a:t>
            </a:r>
            <a:endParaRPr lang="en-US" altLang="en-US" sz="1200" b="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030871"/>
            <a:ext cx="4515082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多模式：机械按摩、气动柔性按摩、音乐波动按摩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Massage type: mechanical massage, pneumatic massage,   music massage </a:t>
            </a:r>
          </a:p>
        </p:txBody>
      </p:sp>
      <p:sp>
        <p:nvSpPr>
          <p:cNvPr id="1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2505096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体积小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small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1979321"/>
            <a:ext cx="385277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The cheapest controller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3741311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模块化设计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The most 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4267086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marR="0" lvl="0" indent="-28575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独一无二的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The ENDER of LSS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70519" y="4792861"/>
            <a:ext cx="261790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Artificial intelligence</a:t>
            </a:r>
          </a:p>
        </p:txBody>
      </p:sp>
      <p:sp>
        <p:nvSpPr>
          <p:cNvPr id="1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70519" y="5318633"/>
            <a:ext cx="343814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 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5G and service purchase</a:t>
            </a:r>
          </a:p>
        </p:txBody>
      </p:sp>
      <p:sp>
        <p:nvSpPr>
          <p:cNvPr id="1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70519" y="1484324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85750" indent="-28575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Self made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39" y="432997"/>
            <a:ext cx="4147215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I30-60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Controller of I30-60 SERIES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589E5B7-A191-472E-96F8-4F0ABC1525A0}"/>
              </a:ext>
            </a:extLst>
          </p:cNvPr>
          <p:cNvSpPr/>
          <p:nvPr/>
        </p:nvSpPr>
        <p:spPr>
          <a:xfrm>
            <a:off x="5118908" y="3429000"/>
            <a:ext cx="1552480" cy="941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B3BBBD6-7F64-4A38-887D-A11842F1F1F9}"/>
              </a:ext>
            </a:extLst>
          </p:cNvPr>
          <p:cNvCxnSpPr>
            <a:cxnSpLocks/>
          </p:cNvCxnSpPr>
          <p:nvPr/>
        </p:nvCxnSpPr>
        <p:spPr>
          <a:xfrm>
            <a:off x="6344816" y="4301412"/>
            <a:ext cx="1222311" cy="10856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6">
            <a:extLst>
              <a:ext uri="{FF2B5EF4-FFF2-40B4-BE49-F238E27FC236}">
                <a16:creationId xmlns:a16="http://schemas.microsoft.com/office/drawing/2014/main" id="{4AE1E041-A5A4-496D-9349-9EEFCB4F0885}"/>
              </a:ext>
            </a:extLst>
          </p:cNvPr>
          <p:cNvSpPr txBox="1"/>
          <p:nvPr/>
        </p:nvSpPr>
        <p:spPr>
          <a:xfrm>
            <a:off x="6622653" y="5318633"/>
            <a:ext cx="2246878" cy="75218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Modular like LEGO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E9A6CEA-7D38-48CA-A9B7-C263ACC8AE3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802" y="4897659"/>
            <a:ext cx="1975146" cy="150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60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3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3FB77-20A9-49EB-AF6C-6558D11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5593" y="1311696"/>
            <a:ext cx="2257030" cy="154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12">
            <a:extLst>
              <a:ext uri="{FF2B5EF4-FFF2-40B4-BE49-F238E27FC236}">
                <a16:creationId xmlns:a16="http://schemas.microsoft.com/office/drawing/2014/main" id="{3AD2D92E-3A71-40D4-90D8-B98CB863C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119882"/>
              </p:ext>
            </p:extLst>
          </p:nvPr>
        </p:nvGraphicFramePr>
        <p:xfrm>
          <a:off x="4234599" y="2871163"/>
          <a:ext cx="4478696" cy="36380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9674">
                  <a:extLst>
                    <a:ext uri="{9D8B030D-6E8A-4147-A177-3AD203B41FA5}">
                      <a16:colId xmlns:a16="http://schemas.microsoft.com/office/drawing/2014/main" val="1039773092"/>
                    </a:ext>
                  </a:extLst>
                </a:gridCol>
                <a:gridCol w="1119674">
                  <a:extLst>
                    <a:ext uri="{9D8B030D-6E8A-4147-A177-3AD203B41FA5}">
                      <a16:colId xmlns:a16="http://schemas.microsoft.com/office/drawing/2014/main" val="4158494285"/>
                    </a:ext>
                  </a:extLst>
                </a:gridCol>
                <a:gridCol w="1119674">
                  <a:extLst>
                    <a:ext uri="{9D8B030D-6E8A-4147-A177-3AD203B41FA5}">
                      <a16:colId xmlns:a16="http://schemas.microsoft.com/office/drawing/2014/main" val="1775149824"/>
                    </a:ext>
                  </a:extLst>
                </a:gridCol>
                <a:gridCol w="1119674">
                  <a:extLst>
                    <a:ext uri="{9D8B030D-6E8A-4147-A177-3AD203B41FA5}">
                      <a16:colId xmlns:a16="http://schemas.microsoft.com/office/drawing/2014/main" val="4240091838"/>
                    </a:ext>
                  </a:extLst>
                </a:gridCol>
              </a:tblGrid>
              <a:tr h="261874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气泵 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Air Pump</a:t>
                      </a:r>
                      <a:r>
                        <a:rPr lang="en-US" altLang="zh-CN" sz="1200" b="1" dirty="0">
                          <a:solidFill>
                            <a:prstClr val="black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089616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model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A140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06978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电压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Rated voltage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DC 6.0V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DC 12.0V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DC 24.0V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157828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电流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Rated current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600mA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300mA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150mA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91986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功率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power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3.6W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3.6W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3.6W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0817612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充放气时间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Inflation time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13s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13s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099891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体积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Air flow rate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3L 4L 5L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3L 4L 5L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3L 4L 5L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6944660"/>
                  </a:ext>
                </a:extLst>
              </a:tr>
              <a:tr h="444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爆破压力</a:t>
                      </a: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Maximum inflation pressure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0.35Mpa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0.35Mpa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0.35Mpa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75318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气密性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Airtight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5mmHg/min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5mmHg/min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5mmHg/min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4554785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噪声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noise</a:t>
                      </a:r>
                      <a:endParaRPr lang="en-US" altLang="zh-CN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42dBA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42dBA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</a:t>
                      </a:r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42dBA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465138"/>
                  </a:ext>
                </a:extLst>
              </a:tr>
              <a:tr h="224267">
                <a:tc gridSpan="4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Current, flow, pressure can be customized according to customer requirements</a:t>
                      </a:r>
                      <a:endParaRPr lang="zh-CN" altLang="en-US" sz="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136365"/>
                  </a:ext>
                </a:extLst>
              </a:tr>
            </a:tbl>
          </a:graphicData>
        </a:graphic>
      </p:graphicFrame>
      <p:sp>
        <p:nvSpPr>
          <p:cNvPr id="1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770605" y="4409278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The most efficient pump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770605" y="3924116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体积小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The most small pump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770605" y="3438954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Low cost</a:t>
            </a:r>
          </a:p>
        </p:txBody>
      </p:sp>
      <p:sp>
        <p:nvSpPr>
          <p:cNvPr id="1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770605" y="4894440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低噪音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Low noise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770605" y="5379602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EMC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EMC</a:t>
            </a:r>
            <a:r>
              <a:rPr kumimoji="0" lang="en-US" altLang="zh-CN" sz="1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pass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770605" y="5864764"/>
            <a:ext cx="261790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寿命长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Long life</a:t>
            </a:r>
          </a:p>
        </p:txBody>
      </p:sp>
      <p:sp>
        <p:nvSpPr>
          <p:cNvPr id="2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770605" y="2953792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Self made </a:t>
            </a:r>
          </a:p>
        </p:txBody>
      </p:sp>
      <p:sp>
        <p:nvSpPr>
          <p:cNvPr id="2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6432247" y="622907"/>
            <a:ext cx="265824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设计和动平衡合理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Design and balance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292082" y="446532"/>
            <a:ext cx="2793453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如何降低噪音？</a:t>
            </a:r>
            <a:endParaRPr lang="en-US" altLang="zh-CN" sz="1400" b="1" i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How to reduce noise</a:t>
            </a:r>
          </a:p>
        </p:txBody>
      </p:sp>
      <p:sp>
        <p:nvSpPr>
          <p:cNvPr id="2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6432247" y="1044782"/>
            <a:ext cx="249962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气量和压力合适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Air</a:t>
            </a:r>
            <a:r>
              <a:rPr kumimoji="0" lang="en-US" altLang="zh-CN" sz="1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rate and pressure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6432247" y="1466657"/>
            <a:ext cx="2854188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转速和气泵体积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Speed</a:t>
            </a:r>
            <a:r>
              <a:rPr kumimoji="0" lang="en-US" altLang="zh-CN" sz="1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and size of pump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6432247" y="1888532"/>
            <a:ext cx="225702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电机模式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Brushless motor</a:t>
            </a:r>
          </a:p>
        </p:txBody>
      </p:sp>
      <p:sp>
        <p:nvSpPr>
          <p:cNvPr id="28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6432247" y="2310406"/>
            <a:ext cx="2387657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增加吸音棉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NVH clothes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673AA293-3F4D-488F-B2A0-4B0F2F8643BF}"/>
              </a:ext>
            </a:extLst>
          </p:cNvPr>
          <p:cNvSpPr txBox="1"/>
          <p:nvPr/>
        </p:nvSpPr>
        <p:spPr>
          <a:xfrm>
            <a:off x="350139" y="432997"/>
            <a:ext cx="4147215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腰托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I20-60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ump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I20-60 SERIES</a:t>
            </a:r>
          </a:p>
        </p:txBody>
      </p:sp>
    </p:spTree>
    <p:extLst>
      <p:ext uri="{BB962C8B-B14F-4D97-AF65-F5344CB8AC3E}">
        <p14:creationId xmlns:p14="http://schemas.microsoft.com/office/powerpoint/2010/main" val="60309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9618B3-F85B-4F37-AFAE-DD1E1FDBC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9598" y1="14536" x2="39598" y2="14536"/>
                        <a14:foregroundMark x1="42312" y1="11143" x2="42312" y2="11143"/>
                        <a14:foregroundMark x1="84523" y1="42138" x2="84523" y2="42138"/>
                        <a14:foregroundMark x1="74472" y1="38235" x2="74472" y2="38235"/>
                        <a14:foregroundMark x1="79598" y1="34446" x2="79598" y2="34446"/>
                        <a14:foregroundMark x1="80603" y1="36029" x2="80603" y2="36029"/>
                        <a14:foregroundMark x1="77588" y1="44287" x2="77588" y2="44287"/>
                        <a14:foregroundMark x1="71256" y1="22172" x2="71256" y2="22172"/>
                        <a14:foregroundMark x1="67136" y1="19061" x2="67136" y2="19061"/>
                        <a14:foregroundMark x1="53769" y1="14027" x2="53769" y2="14027"/>
                        <a14:foregroundMark x1="52261" y1="13518" x2="52261" y2="13518"/>
                        <a14:foregroundMark x1="52663" y1="12104" x2="52663" y2="12330"/>
                        <a14:foregroundMark x1="52965" y1="12048" x2="52965" y2="12048"/>
                        <a14:foregroundMark x1="65025" y1="18269" x2="65025" y2="18269"/>
                        <a14:foregroundMark x1="73568" y1="24038" x2="73568" y2="24038"/>
                        <a14:foregroundMark x1="78693" y1="30260" x2="78693" y2="30260"/>
                        <a14:foregroundMark x1="76884" y1="27885" x2="76884" y2="27885"/>
                        <a14:foregroundMark x1="75980" y1="26301" x2="75980" y2="26301"/>
                        <a14:foregroundMark x1="72362" y1="23247" x2="72362" y2="23247"/>
                        <a14:foregroundMark x1="77789" y1="28676" x2="77789" y2="28676"/>
                        <a14:backgroundMark x1="82412" y1="41686" x2="82412" y2="41686"/>
                        <a14:backgroundMark x1="81508" y1="37839" x2="81508" y2="37839"/>
                        <a14:backgroundMark x1="81809" y1="37387" x2="81809" y2="37387"/>
                        <a14:backgroundMark x1="81809" y1="36312" x2="81809" y2="36312"/>
                        <a14:backgroundMark x1="81809" y1="35633" x2="81809" y2="35633"/>
                        <a14:backgroundMark x1="81407" y1="34672" x2="81407" y2="34672"/>
                        <a14:backgroundMark x1="81106" y1="33597" x2="81106" y2="33597"/>
                        <a14:backgroundMark x1="81106" y1="34219" x2="81106" y2="34219"/>
                        <a14:backgroundMark x1="80503" y1="32183" x2="80503" y2="32183"/>
                        <a14:backgroundMark x1="80503" y1="32410" x2="80503" y2="32410"/>
                        <a14:backgroundMark x1="80804" y1="32975" x2="80804" y2="32975"/>
                        <a14:backgroundMark x1="80000" y1="31052" x2="80000" y2="31052"/>
                        <a14:backgroundMark x1="77487" y1="31505" x2="77487" y2="31505"/>
                        <a14:backgroundMark x1="76583" y1="29299" x2="76583" y2="29299"/>
                        <a14:backgroundMark x1="76281" y1="28563" x2="76281" y2="28563"/>
                        <a14:backgroundMark x1="64121" y1="19627" x2="64121" y2="19627"/>
                        <a14:backgroundMark x1="57487" y1="17138" x2="57487" y2="17138"/>
                        <a14:backgroundMark x1="55678" y1="16572" x2="55678" y2="16572"/>
                        <a14:backgroundMark x1="53568" y1="16176" x2="53568" y2="16176"/>
                        <a14:backgroundMark x1="51357" y1="15781" x2="51357" y2="15781"/>
                        <a14:backgroundMark x1="52261" y1="14253" x2="52261" y2="14253"/>
                        <a14:backgroundMark x1="52864" y1="14536" x2="52864" y2="14536"/>
                        <a14:backgroundMark x1="53769" y1="14649" x2="53769" y2="14649"/>
                        <a14:backgroundMark x1="54573" y1="14932" x2="54573" y2="14932"/>
                        <a14:backgroundMark x1="51658" y1="14253" x2="51658" y2="14253"/>
                        <a14:backgroundMark x1="75678" y1="27545" x2="75678" y2="27545"/>
                        <a14:backgroundMark x1="75176" y1="26753" x2="75176" y2="26753"/>
                        <a14:backgroundMark x1="56281" y1="13971" x2="56281" y2="13971"/>
                        <a14:backgroundMark x1="67236" y1="18778" x2="67236" y2="18778"/>
                        <a14:backgroundMark x1="60000" y1="15441" x2="60000" y2="15441"/>
                        <a14:backgroundMark x1="59095" y1="14932" x2="59095" y2="14932"/>
                        <a14:backgroundMark x1="57588" y1="14593" x2="57588" y2="14593"/>
                        <a14:backgroundMark x1="55477" y1="13801" x2="55477" y2="13801"/>
                        <a14:backgroundMark x1="54472" y1="13405" x2="54472" y2="13405"/>
                        <a14:backgroundMark x1="53166" y1="13009" x2="53166" y2="13009"/>
                        <a14:backgroundMark x1="65427" y1="17760" x2="65427" y2="17760"/>
                        <a14:backgroundMark x1="65126" y1="17421" x2="65126" y2="17421"/>
                        <a14:backgroundMark x1="63819" y1="16968" x2="63819" y2="16968"/>
                        <a14:backgroundMark x1="62714" y1="16459" x2="62714" y2="16459"/>
                        <a14:backgroundMark x1="61407" y1="15950" x2="61407" y2="15950"/>
                        <a14:backgroundMark x1="67437" y1="18835" x2="67437" y2="18835"/>
                        <a14:backgroundMark x1="68643" y1="19570" x2="68643" y2="19570"/>
                        <a14:backgroundMark x1="70352" y1="20475" x2="70352" y2="20475"/>
                        <a14:backgroundMark x1="71457" y1="21380" x2="71457" y2="21380"/>
                        <a14:backgroundMark x1="68040" y1="19174" x2="68040" y2="19174"/>
                        <a14:backgroundMark x1="66231" y1="18213" x2="66231" y2="18213"/>
                        <a14:backgroundMark x1="72362" y1="22002" x2="72362" y2="22002"/>
                        <a14:backgroundMark x1="73367" y1="22851" x2="73367" y2="22851"/>
                        <a14:backgroundMark x1="70553" y1="20814" x2="70553" y2="20814"/>
                        <a14:backgroundMark x1="72764" y1="22624" x2="72764" y2="22624"/>
                        <a14:backgroundMark x1="79698" y1="30769" x2="79698" y2="30769"/>
                        <a14:backgroundMark x1="79296" y1="29581" x2="79296" y2="29581"/>
                        <a14:backgroundMark x1="76080" y1="25396" x2="76080" y2="25396"/>
                        <a14:backgroundMark x1="54874" y1="15045" x2="54874" y2="15045"/>
                        <a14:backgroundMark x1="55377" y1="15328" x2="55377" y2="15328"/>
                        <a14:backgroundMark x1="74774" y1="26357" x2="74774" y2="26357"/>
                        <a14:backgroundMark x1="78794" y1="28959" x2="78794" y2="28959"/>
                        <a14:backgroundMark x1="79598" y1="30147" x2="79598" y2="30147"/>
                        <a14:backgroundMark x1="80201" y1="31505" x2="80201" y2="31505"/>
                        <a14:backgroundMark x1="78090" y1="27885" x2="78090" y2="27885"/>
                        <a14:backgroundMark x1="76683" y1="25962" x2="76683" y2="25962"/>
                        <a14:backgroundMark x1="75176" y1="24604" x2="75176" y2="24604"/>
                        <a14:backgroundMark x1="74573" y1="23869" x2="74573" y2="23869"/>
                        <a14:backgroundMark x1="73970" y1="23643" x2="73970" y2="23643"/>
                        <a14:backgroundMark x1="73869" y1="23416" x2="73869" y2="23416"/>
                        <a14:backgroundMark x1="76985" y1="26527" x2="76985" y2="26527"/>
                        <a14:backgroundMark x1="75980" y1="25170" x2="75980" y2="25170"/>
                        <a14:backgroundMark x1="77286" y1="27036" x2="77286" y2="27036"/>
                        <a14:backgroundMark x1="78090" y1="27771" x2="78090" y2="27771"/>
                        <a14:backgroundMark x1="78090" y1="28337" x2="78090" y2="28337"/>
                        <a14:backgroundMark x1="78492" y1="28281" x2="78492" y2="2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7133" y="-787686"/>
            <a:ext cx="3071817" cy="5847945"/>
          </a:xfrm>
          <a:prstGeom prst="rect">
            <a:avLst/>
          </a:prstGeom>
        </p:spPr>
      </p:pic>
      <p:sp>
        <p:nvSpPr>
          <p:cNvPr id="30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98093" y="3378045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耐高压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Under high pressure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98093" y="2879490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不同材质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various material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98093" y="2380935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阻燃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Flame retardant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98093" y="3876600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不漏气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No air leakage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98093" y="4375155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直接焊接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Direct welding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98093" y="4873710"/>
            <a:ext cx="261790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寿命长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Long life</a:t>
            </a:r>
          </a:p>
        </p:txBody>
      </p:sp>
      <p:sp>
        <p:nvSpPr>
          <p:cNvPr id="36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98093" y="5372267"/>
            <a:ext cx="343814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Low cost</a:t>
            </a:r>
          </a:p>
        </p:txBody>
      </p:sp>
      <p:sp>
        <p:nvSpPr>
          <p:cNvPr id="3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598093" y="1882380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Self made 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40" y="432997"/>
            <a:ext cx="3546569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气囊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I20-60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Airbag of 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I20-60 SERIES</a:t>
            </a:r>
          </a:p>
        </p:txBody>
      </p:sp>
      <p:pic>
        <p:nvPicPr>
          <p:cNvPr id="15" name="图片 14" descr="POINT AIRB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2480" y="4363721"/>
            <a:ext cx="4009081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7ACF4B-E5A3-4819-9765-9675D622550B}"/>
              </a:ext>
            </a:extLst>
          </p:cNvPr>
          <p:cNvSpPr/>
          <p:nvPr/>
        </p:nvSpPr>
        <p:spPr>
          <a:xfrm>
            <a:off x="206581" y="490477"/>
            <a:ext cx="3862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实验报告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-I20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腰托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Aft>
                <a:spcPct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of  I20 series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3ECF51-D08E-479E-9DDE-F7C3721B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19" y="1266499"/>
            <a:ext cx="8063029" cy="50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6433A72-9385-4869-B2B4-867B45F2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1" y="963716"/>
            <a:ext cx="8512278" cy="49305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78061C-AB08-46A5-9307-23B9DA88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61" y="712234"/>
            <a:ext cx="8512278" cy="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0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C4B3D8-4FB2-4C13-B893-23CCC5BAA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1" y="864648"/>
            <a:ext cx="8512278" cy="51287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C028AE-FD0B-4DC3-8383-BAB267E3C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61" y="613166"/>
            <a:ext cx="8512278" cy="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99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3A5981-3E9D-485F-85AB-45E4C14B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0" y="1215198"/>
            <a:ext cx="8535140" cy="44276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A22522-8B66-4DED-B108-908539BC0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973047"/>
            <a:ext cx="8512278" cy="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91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B06221A-D57D-4B63-81D7-7438FDA5CB19}"/>
              </a:ext>
            </a:extLst>
          </p:cNvPr>
          <p:cNvGrpSpPr/>
          <p:nvPr/>
        </p:nvGrpSpPr>
        <p:grpSpPr>
          <a:xfrm>
            <a:off x="380499" y="1912776"/>
            <a:ext cx="1179074" cy="3685592"/>
            <a:chOff x="664333" y="904583"/>
            <a:chExt cx="1179074" cy="5022443"/>
          </a:xfrm>
        </p:grpSpPr>
        <p:grpSp>
          <p:nvGrpSpPr>
            <p:cNvPr id="3" name="Group 39">
              <a:extLst>
                <a:ext uri="{FF2B5EF4-FFF2-40B4-BE49-F238E27FC236}">
                  <a16:creationId xmlns:a16="http://schemas.microsoft.com/office/drawing/2014/main" id="{E88411A4-C10B-4C6A-B87C-5821F9004BC9}"/>
                </a:ext>
              </a:extLst>
            </p:cNvPr>
            <p:cNvGrpSpPr/>
            <p:nvPr/>
          </p:nvGrpSpPr>
          <p:grpSpPr>
            <a:xfrm>
              <a:off x="689064" y="904583"/>
              <a:ext cx="1064056" cy="5022443"/>
              <a:chOff x="292613" y="1244588"/>
              <a:chExt cx="1064056" cy="5022443"/>
            </a:xfrm>
          </p:grpSpPr>
          <p:sp>
            <p:nvSpPr>
              <p:cNvPr id="5" name="Pentagon 40">
                <a:extLst>
                  <a:ext uri="{FF2B5EF4-FFF2-40B4-BE49-F238E27FC236}">
                    <a16:creationId xmlns:a16="http://schemas.microsoft.com/office/drawing/2014/main" id="{6BDFBC1A-93E6-4437-8C8E-265E197ABBC4}"/>
                  </a:ext>
                </a:extLst>
              </p:cNvPr>
              <p:cNvSpPr/>
              <p:nvPr/>
            </p:nvSpPr>
            <p:spPr>
              <a:xfrm rot="16200000">
                <a:off x="-1162479" y="3330737"/>
                <a:ext cx="4005008" cy="535742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6"/>
                  </a:gs>
                  <a:gs pos="100000">
                    <a:srgbClr val="FFFFFF"/>
                  </a:gs>
                </a:gsLst>
                <a:lin ang="10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id="{6EF8AF70-9A17-47B3-A67C-21D34CCC81E6}"/>
                  </a:ext>
                </a:extLst>
              </p:cNvPr>
              <p:cNvSpPr txBox="1"/>
              <p:nvPr/>
            </p:nvSpPr>
            <p:spPr>
              <a:xfrm>
                <a:off x="438710" y="5939249"/>
                <a:ext cx="802630" cy="32778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9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Mid-performance</a:t>
                </a:r>
              </a:p>
            </p:txBody>
          </p:sp>
          <p:sp>
            <p:nvSpPr>
              <p:cNvPr id="7" name="TextBox 42">
                <a:extLst>
                  <a:ext uri="{FF2B5EF4-FFF2-40B4-BE49-F238E27FC236}">
                    <a16:creationId xmlns:a16="http://schemas.microsoft.com/office/drawing/2014/main" id="{38352B37-049F-4517-A313-51C9244FCBAE}"/>
                  </a:ext>
                </a:extLst>
              </p:cNvPr>
              <p:cNvSpPr txBox="1"/>
              <p:nvPr/>
            </p:nvSpPr>
            <p:spPr>
              <a:xfrm>
                <a:off x="418291" y="1244588"/>
                <a:ext cx="878256" cy="32778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9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High- Performance</a:t>
                </a:r>
              </a:p>
            </p:txBody>
          </p:sp>
          <p:pic>
            <p:nvPicPr>
              <p:cNvPr id="8" name="2014-land-rover-range-rover-autobiography-black-front-three-quarter-RGB-smaller.png" descr="/Current JOBS/5683-Monroe Intelligent Suspension slide/Intelligent suspension images/2014-land-rover-range-rover-autobiography-black-front-three-quarter-RGB-smaller.png">
                <a:extLst>
                  <a:ext uri="{FF2B5EF4-FFF2-40B4-BE49-F238E27FC236}">
                    <a16:creationId xmlns:a16="http://schemas.microsoft.com/office/drawing/2014/main" id="{3D7D18B7-21C0-41E5-9B64-78633FF81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r:link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613" y="2241346"/>
                <a:ext cx="1064056" cy="601547"/>
              </a:xfrm>
              <a:prstGeom prst="rect">
                <a:avLst/>
              </a:prstGeom>
            </p:spPr>
          </p:pic>
        </p:grpSp>
        <p:pic>
          <p:nvPicPr>
            <p:cNvPr id="4" name="Picture 7" descr="http://www.dodge.com/assets/images/vehicles/2016/charger/model-overview/jellybeans/2016-Dodge-Charger-RT-Scat.png">
              <a:hlinkClick r:id="rId5"/>
              <a:extLst>
                <a:ext uri="{FF2B5EF4-FFF2-40B4-BE49-F238E27FC236}">
                  <a16:creationId xmlns:a16="http://schemas.microsoft.com/office/drawing/2014/main" id="{228B97A6-0C33-4367-AC62-942A823F0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33" y="4785738"/>
              <a:ext cx="1179074" cy="62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9" name="Group 2">
            <a:extLst>
              <a:ext uri="{FF2B5EF4-FFF2-40B4-BE49-F238E27FC236}">
                <a16:creationId xmlns:a16="http://schemas.microsoft.com/office/drawing/2014/main" id="{54931CB7-3BF1-4504-8E7A-E442138F3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202979"/>
              </p:ext>
            </p:extLst>
          </p:nvPr>
        </p:nvGraphicFramePr>
        <p:xfrm>
          <a:off x="3752123" y="2224900"/>
          <a:ext cx="5113404" cy="3179078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1420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Noise                             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Price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life  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Comfort               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Control                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quality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Environmental resistance                  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Air tightness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Flame retardancy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Electrical performance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Mechanical properties                                  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Solvent resistant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GB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Comprehensive evaluation            </a:t>
                      </a:r>
                      <a:endParaRPr kumimoji="0" lang="en-GB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83077" marR="164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0" name="Diagramm 36">
            <a:extLst>
              <a:ext uri="{FF2B5EF4-FFF2-40B4-BE49-F238E27FC236}">
                <a16:creationId xmlns:a16="http://schemas.microsoft.com/office/drawing/2014/main" id="{C439B7D4-E62A-49A5-BB8D-1E44127A2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626716"/>
              </p:ext>
            </p:extLst>
          </p:nvPr>
        </p:nvGraphicFramePr>
        <p:xfrm>
          <a:off x="5004816" y="2142806"/>
          <a:ext cx="2712720" cy="374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Group 2">
            <a:extLst>
              <a:ext uri="{FF2B5EF4-FFF2-40B4-BE49-F238E27FC236}">
                <a16:creationId xmlns:a16="http://schemas.microsoft.com/office/drawing/2014/main" id="{4A6BEB4B-7539-44DD-8504-343712BDF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296690"/>
              </p:ext>
            </p:extLst>
          </p:nvPr>
        </p:nvGraphicFramePr>
        <p:xfrm>
          <a:off x="7751370" y="1997823"/>
          <a:ext cx="398814" cy="3406155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39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∆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44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40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30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29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41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23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27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24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44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27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8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12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23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25</a:t>
                      </a:r>
                    </a:p>
                  </a:txBody>
                  <a:tcPr marL="83077" marR="83077" marT="43200" marB="432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D3882C2D-A1D9-443A-A443-9570CC9D4DEB}"/>
              </a:ext>
            </a:extLst>
          </p:cNvPr>
          <p:cNvGrpSpPr/>
          <p:nvPr/>
        </p:nvGrpSpPr>
        <p:grpSpPr>
          <a:xfrm>
            <a:off x="1591168" y="2280348"/>
            <a:ext cx="1812208" cy="3137058"/>
            <a:chOff x="1662930" y="2151210"/>
            <a:chExt cx="1812208" cy="3137058"/>
          </a:xfrm>
        </p:grpSpPr>
        <p:pic>
          <p:nvPicPr>
            <p:cNvPr id="13" name="Picture 3" descr="C:\Users\Administrator\Desktop\微立体创业计划\002.png">
              <a:extLst>
                <a:ext uri="{FF2B5EF4-FFF2-40B4-BE49-F238E27FC236}">
                  <a16:creationId xmlns:a16="http://schemas.microsoft.com/office/drawing/2014/main" id="{DEBC5CA4-9FB9-45CE-9D9E-612E61B40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611" y="2151210"/>
              <a:ext cx="1665124" cy="1665124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0">
              <a:extLst>
                <a:ext uri="{FF2B5EF4-FFF2-40B4-BE49-F238E27FC236}">
                  <a16:creationId xmlns:a16="http://schemas.microsoft.com/office/drawing/2014/main" id="{BB9F9C5F-22C7-4E37-92E6-0D3202D7E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930" y="2778471"/>
              <a:ext cx="1812208" cy="29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defTabSz="828675">
                <a:spcBef>
                  <a:spcPct val="20000"/>
                </a:spcBef>
                <a:buClr>
                  <a:schemeClr val="tx2"/>
                </a:buClr>
                <a:buSzPct val="110000"/>
                <a:buChar char="•"/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28675">
                <a:spcBef>
                  <a:spcPct val="20000"/>
                </a:spcBef>
                <a:buClr>
                  <a:schemeClr val="tx2"/>
                </a:buClr>
                <a:buFont typeface="Arial Narrow" panose="020B0606020202030204" pitchFamily="34" charset="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28675">
                <a:spcBef>
                  <a:spcPct val="20000"/>
                </a:spcBef>
                <a:buClr>
                  <a:schemeClr val="tx2"/>
                </a:buClr>
                <a:buChar char="•"/>
                <a:defRPr sz="22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28675">
                <a:spcBef>
                  <a:spcPct val="20000"/>
                </a:spcBef>
                <a:buClr>
                  <a:schemeClr val="tx2"/>
                </a:buClr>
                <a:buFont typeface="Arial Narrow" panose="020B0606020202030204" pitchFamily="34" charset="0"/>
                <a:buChar char="–"/>
                <a:defRPr sz="19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28675">
                <a:spcBef>
                  <a:spcPct val="20000"/>
                </a:spcBef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</a:t>
              </a:r>
              <a:endParaRPr lang="en-GB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Picture 3" descr="C:\Users\Administrator\Desktop\微立体创业计划\002.png">
              <a:extLst>
                <a:ext uri="{FF2B5EF4-FFF2-40B4-BE49-F238E27FC236}">
                  <a16:creationId xmlns:a16="http://schemas.microsoft.com/office/drawing/2014/main" id="{0DDC72D9-D90B-4717-B50A-5EF6423C8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954" y="3625355"/>
              <a:ext cx="1662913" cy="1662913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34">
              <a:extLst>
                <a:ext uri="{FF2B5EF4-FFF2-40B4-BE49-F238E27FC236}">
                  <a16:creationId xmlns:a16="http://schemas.microsoft.com/office/drawing/2014/main" id="{4012C4B6-124A-4F0B-A394-00036C840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003" y="4198807"/>
              <a:ext cx="90281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306513">
                <a:spcBef>
                  <a:spcPct val="20000"/>
                </a:spcBef>
                <a:buClr>
                  <a:schemeClr val="tx2"/>
                </a:buClr>
                <a:buSzPct val="110000"/>
                <a:buChar char="•"/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306513">
                <a:spcBef>
                  <a:spcPct val="20000"/>
                </a:spcBef>
                <a:buClr>
                  <a:schemeClr val="tx2"/>
                </a:buClr>
                <a:buFont typeface="Arial Narrow" panose="020B0606020202030204" pitchFamily="34" charset="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306513">
                <a:spcBef>
                  <a:spcPct val="20000"/>
                </a:spcBef>
                <a:buClr>
                  <a:schemeClr val="tx2"/>
                </a:buClr>
                <a:buChar char="•"/>
                <a:defRPr sz="22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306513">
                <a:spcBef>
                  <a:spcPct val="20000"/>
                </a:spcBef>
                <a:buClr>
                  <a:schemeClr val="tx2"/>
                </a:buClr>
                <a:buFont typeface="Arial Narrow" panose="020B0606020202030204" pitchFamily="34" charset="0"/>
                <a:buChar char="–"/>
                <a:defRPr sz="19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306513">
                <a:spcBef>
                  <a:spcPct val="20000"/>
                </a:spcBef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306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306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306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306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70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北京美好</a:t>
              </a:r>
              <a:endParaRPr lang="en-US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A652DF6B-DCBC-473D-BDF8-6ED39C32841F}"/>
                </a:ext>
              </a:extLst>
            </p:cNvPr>
            <p:cNvSpPr/>
            <p:nvPr/>
          </p:nvSpPr>
          <p:spPr>
            <a:xfrm>
              <a:off x="2291789" y="3459235"/>
              <a:ext cx="55124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rPr>
                <a:t>VS</a:t>
              </a:r>
              <a:endPara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A8FED6D-36DE-4115-900D-CE0B90FCFF21}"/>
              </a:ext>
            </a:extLst>
          </p:cNvPr>
          <p:cNvSpPr txBox="1"/>
          <p:nvPr/>
        </p:nvSpPr>
        <p:spPr>
          <a:xfrm>
            <a:off x="4215039" y="1240879"/>
            <a:ext cx="4246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测试数据对比</a:t>
            </a:r>
          </a:p>
          <a:p>
            <a:pPr algn="ctr"/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Test data comparison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E05FCF3-C7CD-4ED8-8B78-6AC92D32FF38}"/>
              </a:ext>
            </a:extLst>
          </p:cNvPr>
          <p:cNvGrpSpPr/>
          <p:nvPr/>
        </p:nvGrpSpPr>
        <p:grpSpPr>
          <a:xfrm>
            <a:off x="7719773" y="2221348"/>
            <a:ext cx="462005" cy="2072683"/>
            <a:chOff x="7882836" y="2250882"/>
            <a:chExt cx="462005" cy="2072683"/>
          </a:xfrm>
        </p:grpSpPr>
        <p:sp>
          <p:nvSpPr>
            <p:cNvPr id="20" name="Ellipse 28">
              <a:extLst>
                <a:ext uri="{FF2B5EF4-FFF2-40B4-BE49-F238E27FC236}">
                  <a16:creationId xmlns:a16="http://schemas.microsoft.com/office/drawing/2014/main" id="{2E3A9379-48E1-4342-9C19-88FCC684E7CB}"/>
                </a:ext>
              </a:extLst>
            </p:cNvPr>
            <p:cNvSpPr/>
            <p:nvPr/>
          </p:nvSpPr>
          <p:spPr>
            <a:xfrm>
              <a:off x="7882837" y="4053453"/>
              <a:ext cx="462003" cy="270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 dirty="0"/>
            </a:p>
          </p:txBody>
        </p:sp>
        <p:sp>
          <p:nvSpPr>
            <p:cNvPr id="21" name="Ellipse 28">
              <a:extLst>
                <a:ext uri="{FF2B5EF4-FFF2-40B4-BE49-F238E27FC236}">
                  <a16:creationId xmlns:a16="http://schemas.microsoft.com/office/drawing/2014/main" id="{D91A9C39-B5BE-4F4D-AD95-7BDF08199696}"/>
                </a:ext>
              </a:extLst>
            </p:cNvPr>
            <p:cNvSpPr/>
            <p:nvPr/>
          </p:nvSpPr>
          <p:spPr>
            <a:xfrm>
              <a:off x="7882837" y="2686711"/>
              <a:ext cx="462003" cy="270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 dirty="0"/>
            </a:p>
          </p:txBody>
        </p:sp>
        <p:sp>
          <p:nvSpPr>
            <p:cNvPr id="22" name="Ellipse 28">
              <a:extLst>
                <a:ext uri="{FF2B5EF4-FFF2-40B4-BE49-F238E27FC236}">
                  <a16:creationId xmlns:a16="http://schemas.microsoft.com/office/drawing/2014/main" id="{7B1AD39A-C61A-425B-979C-3436A5D92505}"/>
                </a:ext>
              </a:extLst>
            </p:cNvPr>
            <p:cNvSpPr/>
            <p:nvPr/>
          </p:nvSpPr>
          <p:spPr>
            <a:xfrm>
              <a:off x="7882837" y="2466547"/>
              <a:ext cx="462003" cy="270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 dirty="0"/>
            </a:p>
          </p:txBody>
        </p:sp>
        <p:sp>
          <p:nvSpPr>
            <p:cNvPr id="23" name="Ellipse 28">
              <a:extLst>
                <a:ext uri="{FF2B5EF4-FFF2-40B4-BE49-F238E27FC236}">
                  <a16:creationId xmlns:a16="http://schemas.microsoft.com/office/drawing/2014/main" id="{93FEC02A-A0D2-45B2-A0BB-1FDC3DBF92FD}"/>
                </a:ext>
              </a:extLst>
            </p:cNvPr>
            <p:cNvSpPr/>
            <p:nvPr/>
          </p:nvSpPr>
          <p:spPr>
            <a:xfrm>
              <a:off x="7882838" y="2250882"/>
              <a:ext cx="462003" cy="270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 dirty="0"/>
            </a:p>
          </p:txBody>
        </p:sp>
        <p:sp>
          <p:nvSpPr>
            <p:cNvPr id="24" name="Ellipse 28">
              <a:extLst>
                <a:ext uri="{FF2B5EF4-FFF2-40B4-BE49-F238E27FC236}">
                  <a16:creationId xmlns:a16="http://schemas.microsoft.com/office/drawing/2014/main" id="{56E2C0B4-6192-47EA-9A0F-9BD201698844}"/>
                </a:ext>
              </a:extLst>
            </p:cNvPr>
            <p:cNvSpPr/>
            <p:nvPr/>
          </p:nvSpPr>
          <p:spPr>
            <a:xfrm>
              <a:off x="7882836" y="3130300"/>
              <a:ext cx="462003" cy="270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 dirty="0"/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40" y="502570"/>
            <a:ext cx="2174399" cy="650020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特性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I20</a:t>
            </a:r>
          </a:p>
          <a:p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Feature of I20</a:t>
            </a:r>
          </a:p>
        </p:txBody>
      </p:sp>
    </p:spTree>
    <p:extLst>
      <p:ext uri="{BB962C8B-B14F-4D97-AF65-F5344CB8AC3E}">
        <p14:creationId xmlns:p14="http://schemas.microsoft.com/office/powerpoint/2010/main" val="28793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266304" y="457200"/>
            <a:ext cx="5508330" cy="48473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通风系统       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Heater/Cooler  system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C1C30CC0-C5E4-410A-B003-7D1DCDDF2FCD}"/>
              </a:ext>
            </a:extLst>
          </p:cNvPr>
          <p:cNvSpPr txBox="1"/>
          <p:nvPr/>
        </p:nvSpPr>
        <p:spPr>
          <a:xfrm>
            <a:off x="1192448" y="4278529"/>
            <a:ext cx="1053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5488D35C-ADB7-44D5-8C08-5484A10E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765" y="4851871"/>
            <a:ext cx="991365" cy="134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BBA476F-A45C-437F-AC08-EC0866000E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2614" y="1263992"/>
            <a:ext cx="995008" cy="1272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58FB1F-A2EC-4874-ABF8-C0DEC051B1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886476" y="3077490"/>
            <a:ext cx="1682119" cy="12352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9" name="TextBox 20">
            <a:extLst>
              <a:ext uri="{FF2B5EF4-FFF2-40B4-BE49-F238E27FC236}">
                <a16:creationId xmlns:a16="http://schemas.microsoft.com/office/drawing/2014/main" id="{9A04273A-7529-45DE-AE45-13F4A04FAF5F}"/>
              </a:ext>
            </a:extLst>
          </p:cNvPr>
          <p:cNvSpPr txBox="1"/>
          <p:nvPr/>
        </p:nvSpPr>
        <p:spPr>
          <a:xfrm>
            <a:off x="1195475" y="2491002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APP</a:t>
            </a: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ACEB427A-772F-45BF-8529-87A91407A7CB}"/>
              </a:ext>
            </a:extLst>
          </p:cNvPr>
          <p:cNvSpPr txBox="1"/>
          <p:nvPr/>
        </p:nvSpPr>
        <p:spPr>
          <a:xfrm>
            <a:off x="4123666" y="2465280"/>
            <a:ext cx="132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按键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Key board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434978E-A06E-4EFA-BDB9-F43C668B5D45}"/>
              </a:ext>
            </a:extLst>
          </p:cNvPr>
          <p:cNvSpPr/>
          <p:nvPr/>
        </p:nvSpPr>
        <p:spPr>
          <a:xfrm>
            <a:off x="610184" y="1089721"/>
            <a:ext cx="356185" cy="4173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1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7902E7A-82CA-4CDA-8DBF-511D3BDF9499}"/>
              </a:ext>
            </a:extLst>
          </p:cNvPr>
          <p:cNvSpPr/>
          <p:nvPr/>
        </p:nvSpPr>
        <p:spPr>
          <a:xfrm>
            <a:off x="560972" y="1009709"/>
            <a:ext cx="2277952" cy="5471877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539AE392-5E5D-4D9A-8148-6F83477D5BDA}"/>
              </a:ext>
            </a:extLst>
          </p:cNvPr>
          <p:cNvSpPr txBox="1"/>
          <p:nvPr/>
        </p:nvSpPr>
        <p:spPr>
          <a:xfrm>
            <a:off x="7067747" y="4271735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ED7B3A7F-1EA4-4EB8-ADE9-5127DF6F52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6803356" y="3076386"/>
            <a:ext cx="1779672" cy="130688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29A81E5B-C6D5-449E-B172-C9700D9F8DEF}"/>
              </a:ext>
            </a:extLst>
          </p:cNvPr>
          <p:cNvCxnSpPr>
            <a:cxnSpLocks/>
          </p:cNvCxnSpPr>
          <p:nvPr/>
        </p:nvCxnSpPr>
        <p:spPr>
          <a:xfrm>
            <a:off x="1792991" y="4601990"/>
            <a:ext cx="0" cy="20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C62293F0-DB42-4CE5-8D8C-6958C0123F39}"/>
              </a:ext>
            </a:extLst>
          </p:cNvPr>
          <p:cNvCxnSpPr>
            <a:cxnSpLocks/>
          </p:cNvCxnSpPr>
          <p:nvPr/>
        </p:nvCxnSpPr>
        <p:spPr>
          <a:xfrm>
            <a:off x="4487171" y="2733381"/>
            <a:ext cx="0" cy="378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0">
            <a:extLst>
              <a:ext uri="{FF2B5EF4-FFF2-40B4-BE49-F238E27FC236}">
                <a16:creationId xmlns:a16="http://schemas.microsoft.com/office/drawing/2014/main" id="{9BB99390-8259-44C5-AFBF-7CEF2AAAA257}"/>
              </a:ext>
            </a:extLst>
          </p:cNvPr>
          <p:cNvSpPr txBox="1"/>
          <p:nvPr/>
        </p:nvSpPr>
        <p:spPr>
          <a:xfrm>
            <a:off x="3960424" y="4300572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1B1EC4AE-0B48-4189-A77A-37564C6104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3590831" y="3027837"/>
            <a:ext cx="1693896" cy="124389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854CA143-0152-4611-8EAC-A2DA8E5C20DD}"/>
              </a:ext>
            </a:extLst>
          </p:cNvPr>
          <p:cNvCxnSpPr>
            <a:cxnSpLocks/>
          </p:cNvCxnSpPr>
          <p:nvPr/>
        </p:nvCxnSpPr>
        <p:spPr>
          <a:xfrm>
            <a:off x="4578569" y="4629346"/>
            <a:ext cx="0" cy="201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>
            <a:extLst>
              <a:ext uri="{FF2B5EF4-FFF2-40B4-BE49-F238E27FC236}">
                <a16:creationId xmlns:a16="http://schemas.microsoft.com/office/drawing/2014/main" id="{6A9822D5-3950-4455-AF2F-375468292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45" y="1109048"/>
            <a:ext cx="2182585" cy="1313126"/>
          </a:xfrm>
          <a:prstGeom prst="rect">
            <a:avLst/>
          </a:prstGeom>
        </p:spPr>
      </p:pic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8D0C8F1D-BA10-427F-8051-AE429B873747}"/>
              </a:ext>
            </a:extLst>
          </p:cNvPr>
          <p:cNvCxnSpPr>
            <a:cxnSpLocks/>
          </p:cNvCxnSpPr>
          <p:nvPr/>
        </p:nvCxnSpPr>
        <p:spPr>
          <a:xfrm>
            <a:off x="7594494" y="4530243"/>
            <a:ext cx="0" cy="263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20">
            <a:extLst>
              <a:ext uri="{FF2B5EF4-FFF2-40B4-BE49-F238E27FC236}">
                <a16:creationId xmlns:a16="http://schemas.microsoft.com/office/drawing/2014/main" id="{93DC5E3F-9C9F-4ADE-B3F1-246F71B058FE}"/>
              </a:ext>
            </a:extLst>
          </p:cNvPr>
          <p:cNvSpPr txBox="1"/>
          <p:nvPr/>
        </p:nvSpPr>
        <p:spPr>
          <a:xfrm>
            <a:off x="7185719" y="2417830"/>
            <a:ext cx="106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中控屏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endParaRPr lang="en-US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010B6E63-3BBB-4AC2-A834-38C99F24DA9E}"/>
              </a:ext>
            </a:extLst>
          </p:cNvPr>
          <p:cNvCxnSpPr>
            <a:cxnSpLocks/>
          </p:cNvCxnSpPr>
          <p:nvPr/>
        </p:nvCxnSpPr>
        <p:spPr>
          <a:xfrm flipV="1">
            <a:off x="4589829" y="2715149"/>
            <a:ext cx="0" cy="39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椭圆 86">
            <a:extLst>
              <a:ext uri="{FF2B5EF4-FFF2-40B4-BE49-F238E27FC236}">
                <a16:creationId xmlns:a16="http://schemas.microsoft.com/office/drawing/2014/main" id="{3183FEE9-912A-40D9-9FFA-B6281527AB81}"/>
              </a:ext>
            </a:extLst>
          </p:cNvPr>
          <p:cNvSpPr/>
          <p:nvPr/>
        </p:nvSpPr>
        <p:spPr>
          <a:xfrm>
            <a:off x="3063778" y="1089721"/>
            <a:ext cx="337215" cy="337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2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C9E53045-C543-40FC-9F1D-909A1748B9F8}"/>
              </a:ext>
            </a:extLst>
          </p:cNvPr>
          <p:cNvSpPr/>
          <p:nvPr/>
        </p:nvSpPr>
        <p:spPr>
          <a:xfrm>
            <a:off x="3014565" y="1009709"/>
            <a:ext cx="3072535" cy="5475168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2ABB63A-7483-4E98-8ED9-66F9B53012B9}"/>
              </a:ext>
            </a:extLst>
          </p:cNvPr>
          <p:cNvSpPr/>
          <p:nvPr/>
        </p:nvSpPr>
        <p:spPr>
          <a:xfrm>
            <a:off x="6193210" y="1086430"/>
            <a:ext cx="309831" cy="337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3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4280A88-9D06-456B-8DCF-D8779438C351}"/>
              </a:ext>
            </a:extLst>
          </p:cNvPr>
          <p:cNvSpPr/>
          <p:nvPr/>
        </p:nvSpPr>
        <p:spPr>
          <a:xfrm>
            <a:off x="6143998" y="1006418"/>
            <a:ext cx="2823022" cy="5475168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10F2C80B-7FBB-45F6-932A-F1EF4DD757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25" y="4839491"/>
            <a:ext cx="726232" cy="719549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141153BA-1E39-4AD0-AC39-CA4208313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73" y="5639652"/>
            <a:ext cx="721384" cy="555374"/>
          </a:xfrm>
          <a:prstGeom prst="rect">
            <a:avLst/>
          </a:prstGeom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4AB78A78-C472-44E9-9A25-9EC0AF2A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713" y="4843487"/>
            <a:ext cx="991365" cy="134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E1B347BC-27C9-4FB9-997A-618F147B6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3" y="4831107"/>
            <a:ext cx="726232" cy="719549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2EBB246-D30A-4137-AC5A-BB598C2A6A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21" y="5631268"/>
            <a:ext cx="721384" cy="555374"/>
          </a:xfrm>
          <a:prstGeom prst="rect">
            <a:avLst/>
          </a:prstGeom>
        </p:spPr>
      </p:pic>
      <p:pic>
        <p:nvPicPr>
          <p:cNvPr id="101" name="Picture 4">
            <a:extLst>
              <a:ext uri="{FF2B5EF4-FFF2-40B4-BE49-F238E27FC236}">
                <a16:creationId xmlns:a16="http://schemas.microsoft.com/office/drawing/2014/main" id="{425DE5E6-1008-4BB0-84E0-76AE1A6C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0573" y="4850573"/>
            <a:ext cx="991365" cy="134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39B90DA3-14E7-4708-B408-2B150847B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33" y="4838193"/>
            <a:ext cx="726232" cy="719549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4D14C274-719E-4EB5-A058-9AF7C7F498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81" y="5638354"/>
            <a:ext cx="721384" cy="555374"/>
          </a:xfrm>
          <a:prstGeom prst="rect">
            <a:avLst/>
          </a:prstGeom>
        </p:spPr>
      </p:pic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5ACB9824-ED5A-4F62-B844-FA90CE16926F}"/>
              </a:ext>
            </a:extLst>
          </p:cNvPr>
          <p:cNvCxnSpPr>
            <a:cxnSpLocks/>
          </p:cNvCxnSpPr>
          <p:nvPr/>
        </p:nvCxnSpPr>
        <p:spPr>
          <a:xfrm>
            <a:off x="1650472" y="2775623"/>
            <a:ext cx="0" cy="378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5AFF3FEE-33C7-4FC5-8809-CBDE470E63E9}"/>
              </a:ext>
            </a:extLst>
          </p:cNvPr>
          <p:cNvCxnSpPr>
            <a:cxnSpLocks/>
          </p:cNvCxnSpPr>
          <p:nvPr/>
        </p:nvCxnSpPr>
        <p:spPr>
          <a:xfrm flipV="1">
            <a:off x="1753130" y="2757391"/>
            <a:ext cx="0" cy="39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id="{56C2B035-8CAC-408C-B1D6-8D0728ACCB0D}"/>
              </a:ext>
            </a:extLst>
          </p:cNvPr>
          <p:cNvCxnSpPr>
            <a:cxnSpLocks/>
          </p:cNvCxnSpPr>
          <p:nvPr/>
        </p:nvCxnSpPr>
        <p:spPr>
          <a:xfrm>
            <a:off x="7639087" y="2696414"/>
            <a:ext cx="0" cy="378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597B1DF0-0883-456A-B240-92AF39AFA1B4}"/>
              </a:ext>
            </a:extLst>
          </p:cNvPr>
          <p:cNvCxnSpPr>
            <a:cxnSpLocks/>
          </p:cNvCxnSpPr>
          <p:nvPr/>
        </p:nvCxnSpPr>
        <p:spPr>
          <a:xfrm flipV="1">
            <a:off x="7741745" y="2678182"/>
            <a:ext cx="0" cy="397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图片 96">
            <a:extLst>
              <a:ext uri="{FF2B5EF4-FFF2-40B4-BE49-F238E27FC236}">
                <a16:creationId xmlns:a16="http://schemas.microsoft.com/office/drawing/2014/main" id="{86DA24CD-5E8F-4AE4-A14B-A954E9F11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50" y="1202738"/>
            <a:ext cx="1156596" cy="1159940"/>
          </a:xfrm>
          <a:prstGeom prst="rect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089DF22F-04B1-46AC-B261-01B0454493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8" y="1205678"/>
            <a:ext cx="1153288" cy="115700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86EEDA6B-65CD-437E-9042-CB77E16D1830}"/>
              </a:ext>
            </a:extLst>
          </p:cNvPr>
          <p:cNvSpPr/>
          <p:nvPr/>
        </p:nvSpPr>
        <p:spPr>
          <a:xfrm>
            <a:off x="1337979" y="2832863"/>
            <a:ext cx="13780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zh-CN" sz="1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endParaRPr lang="en-US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A3595F1-4B39-4B7A-B99B-3DEF9B413A0B}"/>
              </a:ext>
            </a:extLst>
          </p:cNvPr>
          <p:cNvSpPr/>
          <p:nvPr/>
        </p:nvSpPr>
        <p:spPr>
          <a:xfrm>
            <a:off x="4179748" y="2788098"/>
            <a:ext cx="13780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263C17D-0FFC-41F2-8B4A-68989C39027F}"/>
              </a:ext>
            </a:extLst>
          </p:cNvPr>
          <p:cNvSpPr/>
          <p:nvPr/>
        </p:nvSpPr>
        <p:spPr>
          <a:xfrm>
            <a:off x="7555509" y="2790621"/>
            <a:ext cx="13780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LIN/</a:t>
            </a:r>
            <a:r>
              <a:rPr lang="en-US" altLang="en-US" sz="1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/CAN</a:t>
            </a:r>
          </a:p>
        </p:txBody>
      </p:sp>
    </p:spTree>
    <p:extLst>
      <p:ext uri="{BB962C8B-B14F-4D97-AF65-F5344CB8AC3E}">
        <p14:creationId xmlns:p14="http://schemas.microsoft.com/office/powerpoint/2010/main" val="27408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1" grpId="0"/>
      <p:bldP spid="44" grpId="0" animBg="1"/>
      <p:bldP spid="45" grpId="0" animBg="1"/>
      <p:bldP spid="47" grpId="0"/>
      <p:bldP spid="70" grpId="0"/>
      <p:bldP spid="83" grpId="0"/>
      <p:bldP spid="87" grpId="0" animBg="1"/>
      <p:bldP spid="88" grpId="0" animBg="1"/>
      <p:bldP spid="89" grpId="0" animBg="1"/>
      <p:bldP spid="90" grpId="0" animBg="1"/>
      <p:bldP spid="40" grpId="0"/>
      <p:bldP spid="42" grpId="0"/>
      <p:bldP spid="4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39680" y="314214"/>
            <a:ext cx="4672044" cy="85131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加热线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Heating wires 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45502472-8DD5-4307-A6CB-B8E4B906C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691983" y="937512"/>
            <a:ext cx="1930905" cy="156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33B11E85-9E7A-4715-8F12-5DF5D7C9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0538" y="2501634"/>
            <a:ext cx="2134542" cy="245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B591C53-5658-455B-BA96-7B5094AE31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683319" y="4990047"/>
            <a:ext cx="1911490" cy="1388344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6E002735-124D-42D4-8479-4C3C306F68B4}"/>
              </a:ext>
            </a:extLst>
          </p:cNvPr>
          <p:cNvSpPr txBox="1"/>
          <p:nvPr/>
        </p:nvSpPr>
        <p:spPr>
          <a:xfrm>
            <a:off x="505160" y="3410049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绝缘强度： ＞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2700N </a:t>
            </a:r>
          </a:p>
          <a:p>
            <a:pPr>
              <a:spcBef>
                <a:spcPts val="0"/>
              </a:spcBef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Good insulation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：＞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2700N 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0FF1D0B-3F02-4C54-9256-C1ABC483D2C3}"/>
              </a:ext>
            </a:extLst>
          </p:cNvPr>
          <p:cNvSpPr txBox="1"/>
          <p:nvPr/>
        </p:nvSpPr>
        <p:spPr>
          <a:xfrm>
            <a:off x="505160" y="3847847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抗拉力： ＞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50N </a:t>
            </a:r>
          </a:p>
          <a:p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High tensile strength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：＞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50N</a:t>
            </a:r>
            <a:endParaRPr lang="zh-CN" altLang="en-US" sz="1200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2A8C201-C8A9-4B99-B093-6DEAAD299402}"/>
              </a:ext>
            </a:extLst>
          </p:cNvPr>
          <p:cNvSpPr txBox="1"/>
          <p:nvPr/>
        </p:nvSpPr>
        <p:spPr>
          <a:xfrm>
            <a:off x="505160" y="4285645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快速加热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Fast heating</a:t>
            </a:r>
            <a:endParaRPr lang="zh-CN" altLang="en-US" sz="1200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3C01EF0-0E81-4725-8149-D2B47938FD17}"/>
              </a:ext>
            </a:extLst>
          </p:cNvPr>
          <p:cNvSpPr txBox="1"/>
          <p:nvPr/>
        </p:nvSpPr>
        <p:spPr>
          <a:xfrm>
            <a:off x="505160" y="4723443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安全性能高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safety</a:t>
            </a:r>
            <a:endParaRPr lang="zh-CN" altLang="en-US" sz="1200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704B61D-3AF0-43BB-869D-79BEE092CCA9}"/>
              </a:ext>
            </a:extLst>
          </p:cNvPr>
          <p:cNvSpPr txBox="1"/>
          <p:nvPr/>
        </p:nvSpPr>
        <p:spPr>
          <a:xfrm>
            <a:off x="505160" y="5161240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成本低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Low cost</a:t>
            </a:r>
            <a:endParaRPr lang="zh-CN" altLang="en-US" sz="12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0AB593F-2B8D-40B6-84BF-9C350C01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5786" y="2538604"/>
            <a:ext cx="1955033" cy="228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5F40848-BDBD-4F8E-8019-9D88C010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3718" y="4990046"/>
            <a:ext cx="1839171" cy="138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6CDEB4-82DC-45FB-8361-0492013075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38" y="1041829"/>
            <a:ext cx="2008666" cy="140795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0388175-F2B2-434F-9398-C29358B63BBD}"/>
              </a:ext>
            </a:extLst>
          </p:cNvPr>
          <p:cNvSpPr txBox="1"/>
          <p:nvPr/>
        </p:nvSpPr>
        <p:spPr>
          <a:xfrm>
            <a:off x="505160" y="2096655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单根电阻丝线径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Single wire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0.073mm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71A9E-DC7B-48F0-A0BF-CD29C57F45D9}"/>
              </a:ext>
            </a:extLst>
          </p:cNvPr>
          <p:cNvSpPr txBox="1"/>
          <p:nvPr/>
        </p:nvSpPr>
        <p:spPr>
          <a:xfrm>
            <a:off x="505160" y="1658857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根数：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8+1</a:t>
            </a:r>
          </a:p>
          <a:p>
            <a:pPr>
              <a:spcBef>
                <a:spcPts val="0"/>
              </a:spcBef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Number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8+1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77B12D6-4DFF-4396-9A62-E3480C4AFC37}"/>
              </a:ext>
            </a:extLst>
          </p:cNvPr>
          <p:cNvSpPr txBox="1"/>
          <p:nvPr/>
        </p:nvSpPr>
        <p:spPr>
          <a:xfrm>
            <a:off x="505160" y="2972251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耐温性：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120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 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Temperature resistance 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D8049E0-0B19-4746-AF71-72A49A9ACC11}"/>
              </a:ext>
            </a:extLst>
          </p:cNvPr>
          <p:cNvSpPr txBox="1"/>
          <p:nvPr/>
        </p:nvSpPr>
        <p:spPr>
          <a:xfrm>
            <a:off x="505160" y="2534453"/>
            <a:ext cx="480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电阻：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0.2-0.9Ω</a:t>
            </a:r>
          </a:p>
          <a:p>
            <a:pPr>
              <a:spcBef>
                <a:spcPts val="0"/>
              </a:spcBef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Resistance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0.2-0.9Ω</a:t>
            </a:r>
          </a:p>
        </p:txBody>
      </p:sp>
    </p:spTree>
    <p:extLst>
      <p:ext uri="{BB962C8B-B14F-4D97-AF65-F5344CB8AC3E}">
        <p14:creationId xmlns:p14="http://schemas.microsoft.com/office/powerpoint/2010/main" val="373519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51" grpId="0"/>
      <p:bldP spid="52" grpId="0"/>
      <p:bldP spid="54" grpId="0"/>
      <p:bldP spid="19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B86E3AD-2249-4B79-A22B-E53C559DE490}"/>
              </a:ext>
            </a:extLst>
          </p:cNvPr>
          <p:cNvGrpSpPr/>
          <p:nvPr/>
        </p:nvGrpSpPr>
        <p:grpSpPr>
          <a:xfrm>
            <a:off x="318869" y="986062"/>
            <a:ext cx="8655450" cy="5184013"/>
            <a:chOff x="2421148" y="160372"/>
            <a:chExt cx="6695613" cy="4591954"/>
          </a:xfrm>
        </p:grpSpPr>
        <p:grpSp>
          <p:nvGrpSpPr>
            <p:cNvPr id="3" name="Group 181">
              <a:extLst>
                <a:ext uri="{FF2B5EF4-FFF2-40B4-BE49-F238E27FC236}">
                  <a16:creationId xmlns:a16="http://schemas.microsoft.com/office/drawing/2014/main" id="{3A8EF516-0431-4651-83D6-AC7776B72733}"/>
                </a:ext>
              </a:extLst>
            </p:cNvPr>
            <p:cNvGrpSpPr/>
            <p:nvPr/>
          </p:nvGrpSpPr>
          <p:grpSpPr bwMode="auto">
            <a:xfrm>
              <a:off x="2421148" y="160372"/>
              <a:ext cx="6695613" cy="4591954"/>
              <a:chOff x="1688752" y="279487"/>
              <a:chExt cx="7608855" cy="5218028"/>
            </a:xfrm>
            <a:solidFill>
              <a:srgbClr val="0070C0"/>
            </a:solidFill>
          </p:grpSpPr>
          <p:sp>
            <p:nvSpPr>
              <p:cNvPr id="5" name="Freeform 174">
                <a:extLst>
                  <a:ext uri="{FF2B5EF4-FFF2-40B4-BE49-F238E27FC236}">
                    <a16:creationId xmlns:a16="http://schemas.microsoft.com/office/drawing/2014/main" id="{D97BDBC2-EA0B-4E7A-B2B4-B6AE972F2C0A}"/>
                  </a:ext>
                </a:extLst>
              </p:cNvPr>
              <p:cNvSpPr/>
              <p:nvPr/>
            </p:nvSpPr>
            <p:spPr bwMode="auto">
              <a:xfrm>
                <a:off x="1712305" y="279487"/>
                <a:ext cx="7585302" cy="5218028"/>
              </a:xfrm>
              <a:custGeom>
                <a:avLst/>
                <a:gdLst>
                  <a:gd name="T0" fmla="*/ 77907 w 7585674"/>
                  <a:gd name="T1" fmla="*/ 5159209 h 5218028"/>
                  <a:gd name="T2" fmla="*/ 130824 w 7585674"/>
                  <a:gd name="T3" fmla="*/ 4841719 h 5218028"/>
                  <a:gd name="T4" fmla="*/ 404226 w 7585674"/>
                  <a:gd name="T5" fmla="*/ 4197920 h 5218028"/>
                  <a:gd name="T6" fmla="*/ 792281 w 7585674"/>
                  <a:gd name="T7" fmla="*/ 3598218 h 5218028"/>
                  <a:gd name="T8" fmla="*/ 1206795 w 7585674"/>
                  <a:gd name="T9" fmla="*/ 3077887 h 5218028"/>
                  <a:gd name="T10" fmla="*/ 1691864 w 7585674"/>
                  <a:gd name="T11" fmla="*/ 2575195 h 5218028"/>
                  <a:gd name="T12" fmla="*/ 2229850 w 7585674"/>
                  <a:gd name="T13" fmla="*/ 2160694 h 5218028"/>
                  <a:gd name="T14" fmla="*/ 2794293 w 7585674"/>
                  <a:gd name="T15" fmla="*/ 1781470 h 5218028"/>
                  <a:gd name="T16" fmla="*/ 3314640 w 7585674"/>
                  <a:gd name="T17" fmla="*/ 1481619 h 5218028"/>
                  <a:gd name="T18" fmla="*/ 3843806 w 7585674"/>
                  <a:gd name="T19" fmla="*/ 1208225 h 5218028"/>
                  <a:gd name="T20" fmla="*/ 4540542 w 7585674"/>
                  <a:gd name="T21" fmla="*/ 926012 h 5218028"/>
                  <a:gd name="T22" fmla="*/ 5290195 w 7585674"/>
                  <a:gd name="T23" fmla="*/ 643799 h 5218028"/>
                  <a:gd name="T24" fmla="*/ 6286791 w 7585674"/>
                  <a:gd name="T25" fmla="*/ 326309 h 5218028"/>
                  <a:gd name="T26" fmla="*/ 7583248 w 7585674"/>
                  <a:gd name="T27" fmla="*/ 0 h 5218028"/>
                  <a:gd name="T28" fmla="*/ 7583248 w 7585674"/>
                  <a:gd name="T29" fmla="*/ 79372 h 5218028"/>
                  <a:gd name="T30" fmla="*/ 7574429 w 7585674"/>
                  <a:gd name="T31" fmla="*/ 149926 h 5218028"/>
                  <a:gd name="T32" fmla="*/ 7036443 w 7585674"/>
                  <a:gd name="T33" fmla="*/ 335128 h 5218028"/>
                  <a:gd name="T34" fmla="*/ 6410263 w 7585674"/>
                  <a:gd name="T35" fmla="*/ 573245 h 5218028"/>
                  <a:gd name="T36" fmla="*/ 5581235 w 7585674"/>
                  <a:gd name="T37" fmla="*/ 952469 h 5218028"/>
                  <a:gd name="T38" fmla="*/ 4787486 w 7585674"/>
                  <a:gd name="T39" fmla="*/ 1446342 h 5218028"/>
                  <a:gd name="T40" fmla="*/ 4240681 w 7585674"/>
                  <a:gd name="T41" fmla="*/ 1904939 h 5218028"/>
                  <a:gd name="T42" fmla="*/ 3817348 w 7585674"/>
                  <a:gd name="T43" fmla="*/ 2407631 h 5218028"/>
                  <a:gd name="T44" fmla="*/ 3561584 w 7585674"/>
                  <a:gd name="T45" fmla="*/ 2901504 h 5218028"/>
                  <a:gd name="T46" fmla="*/ 3429293 w 7585674"/>
                  <a:gd name="T47" fmla="*/ 3439473 h 5218028"/>
                  <a:gd name="T48" fmla="*/ 3411654 w 7585674"/>
                  <a:gd name="T49" fmla="*/ 4056814 h 5218028"/>
                  <a:gd name="T50" fmla="*/ 3491029 w 7585674"/>
                  <a:gd name="T51" fmla="*/ 4612421 h 5218028"/>
                  <a:gd name="T52" fmla="*/ 3658599 w 7585674"/>
                  <a:gd name="T53" fmla="*/ 5168028 h 5218028"/>
                  <a:gd name="T54" fmla="*/ 77907 w 7585674"/>
                  <a:gd name="T55" fmla="*/ 5159209 h 52180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585674" h="5218028">
                    <a:moveTo>
                      <a:pt x="77911" y="5159209"/>
                    </a:moveTo>
                    <a:cubicBezTo>
                      <a:pt x="0" y="5218028"/>
                      <a:pt x="76441" y="5001934"/>
                      <a:pt x="130830" y="4841719"/>
                    </a:cubicBezTo>
                    <a:cubicBezTo>
                      <a:pt x="185219" y="4681504"/>
                      <a:pt x="293998" y="4405170"/>
                      <a:pt x="404246" y="4197920"/>
                    </a:cubicBezTo>
                    <a:cubicBezTo>
                      <a:pt x="514494" y="3990670"/>
                      <a:pt x="658552" y="3784890"/>
                      <a:pt x="792320" y="3598218"/>
                    </a:cubicBezTo>
                    <a:cubicBezTo>
                      <a:pt x="926088" y="3411546"/>
                      <a:pt x="1056916" y="3248391"/>
                      <a:pt x="1206854" y="3077887"/>
                    </a:cubicBezTo>
                    <a:cubicBezTo>
                      <a:pt x="1356792" y="2907383"/>
                      <a:pt x="1521430" y="2728061"/>
                      <a:pt x="1691947" y="2575195"/>
                    </a:cubicBezTo>
                    <a:cubicBezTo>
                      <a:pt x="1862465" y="2422330"/>
                      <a:pt x="2046212" y="2292982"/>
                      <a:pt x="2229959" y="2160694"/>
                    </a:cubicBezTo>
                    <a:cubicBezTo>
                      <a:pt x="2413706" y="2028407"/>
                      <a:pt x="2613623" y="1894649"/>
                      <a:pt x="2794430" y="1781470"/>
                    </a:cubicBezTo>
                    <a:cubicBezTo>
                      <a:pt x="2975237" y="1668291"/>
                      <a:pt x="3139876" y="1577160"/>
                      <a:pt x="3314803" y="1481619"/>
                    </a:cubicBezTo>
                    <a:cubicBezTo>
                      <a:pt x="3489730" y="1386078"/>
                      <a:pt x="3639668" y="1300826"/>
                      <a:pt x="3843995" y="1208225"/>
                    </a:cubicBezTo>
                    <a:cubicBezTo>
                      <a:pt x="4048322" y="1115624"/>
                      <a:pt x="4299689" y="1020083"/>
                      <a:pt x="4540765" y="926012"/>
                    </a:cubicBezTo>
                    <a:cubicBezTo>
                      <a:pt x="4781841" y="831941"/>
                      <a:pt x="4999398" y="743749"/>
                      <a:pt x="5290454" y="643799"/>
                    </a:cubicBezTo>
                    <a:cubicBezTo>
                      <a:pt x="5581510" y="543849"/>
                      <a:pt x="5904905" y="433609"/>
                      <a:pt x="6287099" y="326309"/>
                    </a:cubicBezTo>
                    <a:cubicBezTo>
                      <a:pt x="6669293" y="219009"/>
                      <a:pt x="7367533" y="41156"/>
                      <a:pt x="7583620" y="0"/>
                    </a:cubicBezTo>
                    <a:cubicBezTo>
                      <a:pt x="7581440" y="87873"/>
                      <a:pt x="7585090" y="54384"/>
                      <a:pt x="7583620" y="79372"/>
                    </a:cubicBezTo>
                    <a:cubicBezTo>
                      <a:pt x="7582150" y="104360"/>
                      <a:pt x="7585674" y="103067"/>
                      <a:pt x="7574800" y="149926"/>
                    </a:cubicBezTo>
                    <a:cubicBezTo>
                      <a:pt x="7483661" y="192552"/>
                      <a:pt x="7230825" y="264575"/>
                      <a:pt x="7036788" y="335128"/>
                    </a:cubicBezTo>
                    <a:cubicBezTo>
                      <a:pt x="6842751" y="405681"/>
                      <a:pt x="6653123" y="470355"/>
                      <a:pt x="6410577" y="573245"/>
                    </a:cubicBezTo>
                    <a:cubicBezTo>
                      <a:pt x="6168031" y="676135"/>
                      <a:pt x="5851985" y="806953"/>
                      <a:pt x="5581509" y="952469"/>
                    </a:cubicBezTo>
                    <a:cubicBezTo>
                      <a:pt x="5311033" y="1097985"/>
                      <a:pt x="5011158" y="1287597"/>
                      <a:pt x="4787721" y="1446342"/>
                    </a:cubicBezTo>
                    <a:cubicBezTo>
                      <a:pt x="4564284" y="1605087"/>
                      <a:pt x="4402587" y="1744724"/>
                      <a:pt x="4240889" y="1904939"/>
                    </a:cubicBezTo>
                    <a:cubicBezTo>
                      <a:pt x="4079191" y="2065154"/>
                      <a:pt x="3930723" y="2241537"/>
                      <a:pt x="3817535" y="2407631"/>
                    </a:cubicBezTo>
                    <a:cubicBezTo>
                      <a:pt x="3704347" y="2573725"/>
                      <a:pt x="3626438" y="2729531"/>
                      <a:pt x="3561759" y="2901504"/>
                    </a:cubicBezTo>
                    <a:cubicBezTo>
                      <a:pt x="3497080" y="3073477"/>
                      <a:pt x="3454451" y="3246921"/>
                      <a:pt x="3429461" y="3439473"/>
                    </a:cubicBezTo>
                    <a:cubicBezTo>
                      <a:pt x="3404471" y="3632025"/>
                      <a:pt x="3401531" y="3861323"/>
                      <a:pt x="3411821" y="4056814"/>
                    </a:cubicBezTo>
                    <a:cubicBezTo>
                      <a:pt x="3422111" y="4252305"/>
                      <a:pt x="3450041" y="4427219"/>
                      <a:pt x="3491200" y="4612421"/>
                    </a:cubicBezTo>
                    <a:cubicBezTo>
                      <a:pt x="3532359" y="4797623"/>
                      <a:pt x="3516503" y="4706002"/>
                      <a:pt x="3658778" y="5168028"/>
                    </a:cubicBezTo>
                    <a:lnTo>
                      <a:pt x="77911" y="5159209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5AA1093F-0902-4E0F-A3C9-5E070160493A}"/>
                  </a:ext>
                </a:extLst>
              </p:cNvPr>
              <p:cNvSpPr/>
              <p:nvPr/>
            </p:nvSpPr>
            <p:spPr bwMode="auto">
              <a:xfrm>
                <a:off x="1688752" y="279487"/>
                <a:ext cx="7585302" cy="5218027"/>
              </a:xfrm>
              <a:custGeom>
                <a:avLst/>
                <a:gdLst>
                  <a:gd name="T0" fmla="*/ 77907 w 7585674"/>
                  <a:gd name="T1" fmla="*/ 5159209 h 5218028"/>
                  <a:gd name="T2" fmla="*/ 130824 w 7585674"/>
                  <a:gd name="T3" fmla="*/ 4841719 h 5218028"/>
                  <a:gd name="T4" fmla="*/ 404226 w 7585674"/>
                  <a:gd name="T5" fmla="*/ 4197920 h 5218028"/>
                  <a:gd name="T6" fmla="*/ 792281 w 7585674"/>
                  <a:gd name="T7" fmla="*/ 3598218 h 5218028"/>
                  <a:gd name="T8" fmla="*/ 1206795 w 7585674"/>
                  <a:gd name="T9" fmla="*/ 3077887 h 5218028"/>
                  <a:gd name="T10" fmla="*/ 1691864 w 7585674"/>
                  <a:gd name="T11" fmla="*/ 2575195 h 5218028"/>
                  <a:gd name="T12" fmla="*/ 2229850 w 7585674"/>
                  <a:gd name="T13" fmla="*/ 2160694 h 5218028"/>
                  <a:gd name="T14" fmla="*/ 2794293 w 7585674"/>
                  <a:gd name="T15" fmla="*/ 1781470 h 5218028"/>
                  <a:gd name="T16" fmla="*/ 3314640 w 7585674"/>
                  <a:gd name="T17" fmla="*/ 1481619 h 5218028"/>
                  <a:gd name="T18" fmla="*/ 3843806 w 7585674"/>
                  <a:gd name="T19" fmla="*/ 1208225 h 5218028"/>
                  <a:gd name="T20" fmla="*/ 4540542 w 7585674"/>
                  <a:gd name="T21" fmla="*/ 926012 h 5218028"/>
                  <a:gd name="T22" fmla="*/ 5290195 w 7585674"/>
                  <a:gd name="T23" fmla="*/ 643799 h 5218028"/>
                  <a:gd name="T24" fmla="*/ 6286791 w 7585674"/>
                  <a:gd name="T25" fmla="*/ 326309 h 5218028"/>
                  <a:gd name="T26" fmla="*/ 7583248 w 7585674"/>
                  <a:gd name="T27" fmla="*/ 0 h 5218028"/>
                  <a:gd name="T28" fmla="*/ 7583248 w 7585674"/>
                  <a:gd name="T29" fmla="*/ 79372 h 5218028"/>
                  <a:gd name="T30" fmla="*/ 7574429 w 7585674"/>
                  <a:gd name="T31" fmla="*/ 149926 h 5218028"/>
                  <a:gd name="T32" fmla="*/ 7036443 w 7585674"/>
                  <a:gd name="T33" fmla="*/ 335128 h 5218028"/>
                  <a:gd name="T34" fmla="*/ 6410263 w 7585674"/>
                  <a:gd name="T35" fmla="*/ 573245 h 5218028"/>
                  <a:gd name="T36" fmla="*/ 5581235 w 7585674"/>
                  <a:gd name="T37" fmla="*/ 952469 h 5218028"/>
                  <a:gd name="T38" fmla="*/ 4787486 w 7585674"/>
                  <a:gd name="T39" fmla="*/ 1446342 h 5218028"/>
                  <a:gd name="T40" fmla="*/ 4240681 w 7585674"/>
                  <a:gd name="T41" fmla="*/ 1904939 h 5218028"/>
                  <a:gd name="T42" fmla="*/ 3817348 w 7585674"/>
                  <a:gd name="T43" fmla="*/ 2407631 h 5218028"/>
                  <a:gd name="T44" fmla="*/ 3561584 w 7585674"/>
                  <a:gd name="T45" fmla="*/ 2901504 h 5218028"/>
                  <a:gd name="T46" fmla="*/ 3429293 w 7585674"/>
                  <a:gd name="T47" fmla="*/ 3439473 h 5218028"/>
                  <a:gd name="T48" fmla="*/ 3411654 w 7585674"/>
                  <a:gd name="T49" fmla="*/ 4056814 h 5218028"/>
                  <a:gd name="T50" fmla="*/ 3491029 w 7585674"/>
                  <a:gd name="T51" fmla="*/ 4612421 h 5218028"/>
                  <a:gd name="T52" fmla="*/ 3658599 w 7585674"/>
                  <a:gd name="T53" fmla="*/ 5168028 h 5218028"/>
                  <a:gd name="T54" fmla="*/ 77907 w 7585674"/>
                  <a:gd name="T55" fmla="*/ 5159209 h 52180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585674" h="5218028">
                    <a:moveTo>
                      <a:pt x="77911" y="5159209"/>
                    </a:moveTo>
                    <a:cubicBezTo>
                      <a:pt x="0" y="5218028"/>
                      <a:pt x="76441" y="5001934"/>
                      <a:pt x="130830" y="4841719"/>
                    </a:cubicBezTo>
                    <a:cubicBezTo>
                      <a:pt x="185219" y="4681504"/>
                      <a:pt x="293998" y="4405170"/>
                      <a:pt x="404246" y="4197920"/>
                    </a:cubicBezTo>
                    <a:cubicBezTo>
                      <a:pt x="514494" y="3990670"/>
                      <a:pt x="658552" y="3784890"/>
                      <a:pt x="792320" y="3598218"/>
                    </a:cubicBezTo>
                    <a:cubicBezTo>
                      <a:pt x="926088" y="3411546"/>
                      <a:pt x="1056916" y="3248391"/>
                      <a:pt x="1206854" y="3077887"/>
                    </a:cubicBezTo>
                    <a:cubicBezTo>
                      <a:pt x="1356792" y="2907383"/>
                      <a:pt x="1521430" y="2728061"/>
                      <a:pt x="1691947" y="2575195"/>
                    </a:cubicBezTo>
                    <a:cubicBezTo>
                      <a:pt x="1862465" y="2422330"/>
                      <a:pt x="2046212" y="2292982"/>
                      <a:pt x="2229959" y="2160694"/>
                    </a:cubicBezTo>
                    <a:cubicBezTo>
                      <a:pt x="2413706" y="2028407"/>
                      <a:pt x="2613623" y="1894649"/>
                      <a:pt x="2794430" y="1781470"/>
                    </a:cubicBezTo>
                    <a:cubicBezTo>
                      <a:pt x="2975237" y="1668291"/>
                      <a:pt x="3139876" y="1577160"/>
                      <a:pt x="3314803" y="1481619"/>
                    </a:cubicBezTo>
                    <a:cubicBezTo>
                      <a:pt x="3489730" y="1386078"/>
                      <a:pt x="3639668" y="1300826"/>
                      <a:pt x="3843995" y="1208225"/>
                    </a:cubicBezTo>
                    <a:cubicBezTo>
                      <a:pt x="4048322" y="1115624"/>
                      <a:pt x="4299689" y="1020083"/>
                      <a:pt x="4540765" y="926012"/>
                    </a:cubicBezTo>
                    <a:cubicBezTo>
                      <a:pt x="4781841" y="831941"/>
                      <a:pt x="4999398" y="743749"/>
                      <a:pt x="5290454" y="643799"/>
                    </a:cubicBezTo>
                    <a:cubicBezTo>
                      <a:pt x="5581510" y="543849"/>
                      <a:pt x="5904905" y="433609"/>
                      <a:pt x="6287099" y="326309"/>
                    </a:cubicBezTo>
                    <a:cubicBezTo>
                      <a:pt x="6669293" y="219009"/>
                      <a:pt x="7367533" y="41156"/>
                      <a:pt x="7583620" y="0"/>
                    </a:cubicBezTo>
                    <a:cubicBezTo>
                      <a:pt x="7581440" y="87873"/>
                      <a:pt x="7585090" y="54384"/>
                      <a:pt x="7583620" y="79372"/>
                    </a:cubicBezTo>
                    <a:cubicBezTo>
                      <a:pt x="7582150" y="104360"/>
                      <a:pt x="7585674" y="103067"/>
                      <a:pt x="7574800" y="149926"/>
                    </a:cubicBezTo>
                    <a:cubicBezTo>
                      <a:pt x="7483661" y="192552"/>
                      <a:pt x="7230825" y="264575"/>
                      <a:pt x="7036788" y="335128"/>
                    </a:cubicBezTo>
                    <a:cubicBezTo>
                      <a:pt x="6842751" y="405681"/>
                      <a:pt x="6653123" y="470355"/>
                      <a:pt x="6410577" y="573245"/>
                    </a:cubicBezTo>
                    <a:cubicBezTo>
                      <a:pt x="6168031" y="676135"/>
                      <a:pt x="5851985" y="806953"/>
                      <a:pt x="5581509" y="952469"/>
                    </a:cubicBezTo>
                    <a:cubicBezTo>
                      <a:pt x="5311033" y="1097985"/>
                      <a:pt x="5011158" y="1287597"/>
                      <a:pt x="4787721" y="1446342"/>
                    </a:cubicBezTo>
                    <a:cubicBezTo>
                      <a:pt x="4564284" y="1605087"/>
                      <a:pt x="4402587" y="1744724"/>
                      <a:pt x="4240889" y="1904939"/>
                    </a:cubicBezTo>
                    <a:cubicBezTo>
                      <a:pt x="4079191" y="2065154"/>
                      <a:pt x="3930723" y="2241537"/>
                      <a:pt x="3817535" y="2407631"/>
                    </a:cubicBezTo>
                    <a:cubicBezTo>
                      <a:pt x="3704347" y="2573725"/>
                      <a:pt x="3626438" y="2729531"/>
                      <a:pt x="3561759" y="2901504"/>
                    </a:cubicBezTo>
                    <a:cubicBezTo>
                      <a:pt x="3497080" y="3073477"/>
                      <a:pt x="3454451" y="3246921"/>
                      <a:pt x="3429461" y="3439473"/>
                    </a:cubicBezTo>
                    <a:cubicBezTo>
                      <a:pt x="3404471" y="3632025"/>
                      <a:pt x="3401531" y="3861323"/>
                      <a:pt x="3411821" y="4056814"/>
                    </a:cubicBezTo>
                    <a:cubicBezTo>
                      <a:pt x="3422111" y="4252305"/>
                      <a:pt x="3450041" y="4427219"/>
                      <a:pt x="3491200" y="4612421"/>
                    </a:cubicBezTo>
                    <a:cubicBezTo>
                      <a:pt x="3532359" y="4797623"/>
                      <a:pt x="3516503" y="4706002"/>
                      <a:pt x="3658778" y="5168028"/>
                    </a:cubicBezTo>
                    <a:lnTo>
                      <a:pt x="77911" y="5159209"/>
                    </a:lnTo>
                    <a:close/>
                  </a:path>
                </a:pathLst>
              </a:custGeom>
              <a:solidFill>
                <a:srgbClr val="A5A5A5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" name="Freeform 856">
              <a:extLst>
                <a:ext uri="{FF2B5EF4-FFF2-40B4-BE49-F238E27FC236}">
                  <a16:creationId xmlns:a16="http://schemas.microsoft.com/office/drawing/2014/main" id="{B636BE74-FCF9-44ED-BD1D-4F1AFE811771}"/>
                </a:ext>
              </a:extLst>
            </p:cNvPr>
            <p:cNvSpPr/>
            <p:nvPr/>
          </p:nvSpPr>
          <p:spPr bwMode="auto">
            <a:xfrm>
              <a:off x="3912363" y="241653"/>
              <a:ext cx="5118625" cy="4381007"/>
            </a:xfrm>
            <a:custGeom>
              <a:avLst/>
              <a:gdLst>
                <a:gd name="connsiteX0" fmla="*/ 0 w 5816600"/>
                <a:gd name="connsiteY0" fmla="*/ 4978400 h 4978400"/>
                <a:gd name="connsiteX1" fmla="*/ 38100 w 5816600"/>
                <a:gd name="connsiteY1" fmla="*/ 4521200 h 4978400"/>
                <a:gd name="connsiteX2" fmla="*/ 139700 w 5816600"/>
                <a:gd name="connsiteY2" fmla="*/ 4064000 h 4978400"/>
                <a:gd name="connsiteX3" fmla="*/ 304800 w 5816600"/>
                <a:gd name="connsiteY3" fmla="*/ 3568700 h 4978400"/>
                <a:gd name="connsiteX4" fmla="*/ 533400 w 5816600"/>
                <a:gd name="connsiteY4" fmla="*/ 3111500 h 4978400"/>
                <a:gd name="connsiteX5" fmla="*/ 825500 w 5816600"/>
                <a:gd name="connsiteY5" fmla="*/ 2667000 h 4978400"/>
                <a:gd name="connsiteX6" fmla="*/ 1155700 w 5816600"/>
                <a:gd name="connsiteY6" fmla="*/ 2260600 h 4978400"/>
                <a:gd name="connsiteX7" fmla="*/ 1524000 w 5816600"/>
                <a:gd name="connsiteY7" fmla="*/ 1917700 h 4978400"/>
                <a:gd name="connsiteX8" fmla="*/ 1866900 w 5816600"/>
                <a:gd name="connsiteY8" fmla="*/ 1651000 h 4978400"/>
                <a:gd name="connsiteX9" fmla="*/ 2260600 w 5816600"/>
                <a:gd name="connsiteY9" fmla="*/ 1384300 h 4978400"/>
                <a:gd name="connsiteX10" fmla="*/ 2641600 w 5816600"/>
                <a:gd name="connsiteY10" fmla="*/ 1168400 h 4978400"/>
                <a:gd name="connsiteX11" fmla="*/ 3111500 w 5816600"/>
                <a:gd name="connsiteY11" fmla="*/ 965200 h 4978400"/>
                <a:gd name="connsiteX12" fmla="*/ 3683000 w 5816600"/>
                <a:gd name="connsiteY12" fmla="*/ 723900 h 4978400"/>
                <a:gd name="connsiteX13" fmla="*/ 4635500 w 5816600"/>
                <a:gd name="connsiteY13" fmla="*/ 406400 h 4978400"/>
                <a:gd name="connsiteX14" fmla="*/ 5816600 w 5816600"/>
                <a:gd name="connsiteY14" fmla="*/ 0 h 4978400"/>
                <a:gd name="connsiteX0-1" fmla="*/ 0 w 5816600"/>
                <a:gd name="connsiteY0-2" fmla="*/ 4978400 h 4978400"/>
                <a:gd name="connsiteX1-3" fmla="*/ 38100 w 5816600"/>
                <a:gd name="connsiteY1-4" fmla="*/ 4521200 h 4978400"/>
                <a:gd name="connsiteX2-5" fmla="*/ 139700 w 5816600"/>
                <a:gd name="connsiteY2-6" fmla="*/ 4064000 h 4978400"/>
                <a:gd name="connsiteX3-7" fmla="*/ 304800 w 5816600"/>
                <a:gd name="connsiteY3-8" fmla="*/ 3568700 h 4978400"/>
                <a:gd name="connsiteX4-9" fmla="*/ 533400 w 5816600"/>
                <a:gd name="connsiteY4-10" fmla="*/ 3111500 h 4978400"/>
                <a:gd name="connsiteX5-11" fmla="*/ 825500 w 5816600"/>
                <a:gd name="connsiteY5-12" fmla="*/ 2667000 h 4978400"/>
                <a:gd name="connsiteX6-13" fmla="*/ 1155700 w 5816600"/>
                <a:gd name="connsiteY6-14" fmla="*/ 2260600 h 4978400"/>
                <a:gd name="connsiteX7-15" fmla="*/ 1524000 w 5816600"/>
                <a:gd name="connsiteY7-16" fmla="*/ 1917700 h 4978400"/>
                <a:gd name="connsiteX8-17" fmla="*/ 1866900 w 5816600"/>
                <a:gd name="connsiteY8-18" fmla="*/ 1651000 h 4978400"/>
                <a:gd name="connsiteX9-19" fmla="*/ 2260600 w 5816600"/>
                <a:gd name="connsiteY9-20" fmla="*/ 1384300 h 4978400"/>
                <a:gd name="connsiteX10-21" fmla="*/ 2641600 w 5816600"/>
                <a:gd name="connsiteY10-22" fmla="*/ 1168400 h 4978400"/>
                <a:gd name="connsiteX11-23" fmla="*/ 3111500 w 5816600"/>
                <a:gd name="connsiteY11-24" fmla="*/ 965200 h 4978400"/>
                <a:gd name="connsiteX12-25" fmla="*/ 3683000 w 5816600"/>
                <a:gd name="connsiteY12-26" fmla="*/ 723900 h 4978400"/>
                <a:gd name="connsiteX13-27" fmla="*/ 4635500 w 5816600"/>
                <a:gd name="connsiteY13-28" fmla="*/ 406400 h 4978400"/>
                <a:gd name="connsiteX14-29" fmla="*/ 5816600 w 5816600"/>
                <a:gd name="connsiteY14-30" fmla="*/ 0 h 4978400"/>
                <a:gd name="connsiteX0-31" fmla="*/ 0 w 5816600"/>
                <a:gd name="connsiteY0-32" fmla="*/ 4978400 h 4978400"/>
                <a:gd name="connsiteX1-33" fmla="*/ 38100 w 5816600"/>
                <a:gd name="connsiteY1-34" fmla="*/ 4521200 h 4978400"/>
                <a:gd name="connsiteX2-35" fmla="*/ 139700 w 5816600"/>
                <a:gd name="connsiteY2-36" fmla="*/ 4064000 h 4978400"/>
                <a:gd name="connsiteX3-37" fmla="*/ 304800 w 5816600"/>
                <a:gd name="connsiteY3-38" fmla="*/ 3568700 h 4978400"/>
                <a:gd name="connsiteX4-39" fmla="*/ 533400 w 5816600"/>
                <a:gd name="connsiteY4-40" fmla="*/ 3111500 h 4978400"/>
                <a:gd name="connsiteX5-41" fmla="*/ 825500 w 5816600"/>
                <a:gd name="connsiteY5-42" fmla="*/ 2667000 h 4978400"/>
                <a:gd name="connsiteX6-43" fmla="*/ 1155700 w 5816600"/>
                <a:gd name="connsiteY6-44" fmla="*/ 2260600 h 4978400"/>
                <a:gd name="connsiteX7-45" fmla="*/ 1524000 w 5816600"/>
                <a:gd name="connsiteY7-46" fmla="*/ 1917700 h 4978400"/>
                <a:gd name="connsiteX8-47" fmla="*/ 1866900 w 5816600"/>
                <a:gd name="connsiteY8-48" fmla="*/ 1651000 h 4978400"/>
                <a:gd name="connsiteX9-49" fmla="*/ 2260600 w 5816600"/>
                <a:gd name="connsiteY9-50" fmla="*/ 1384300 h 4978400"/>
                <a:gd name="connsiteX10-51" fmla="*/ 2641600 w 5816600"/>
                <a:gd name="connsiteY10-52" fmla="*/ 1168400 h 4978400"/>
                <a:gd name="connsiteX11-53" fmla="*/ 3111500 w 5816600"/>
                <a:gd name="connsiteY11-54" fmla="*/ 965200 h 4978400"/>
                <a:gd name="connsiteX12-55" fmla="*/ 3683000 w 5816600"/>
                <a:gd name="connsiteY12-56" fmla="*/ 723900 h 4978400"/>
                <a:gd name="connsiteX13-57" fmla="*/ 4635500 w 5816600"/>
                <a:gd name="connsiteY13-58" fmla="*/ 366650 h 4978400"/>
                <a:gd name="connsiteX14-59" fmla="*/ 5816600 w 5816600"/>
                <a:gd name="connsiteY14-60" fmla="*/ 0 h 4978400"/>
                <a:gd name="connsiteX0-61" fmla="*/ 0 w 5816600"/>
                <a:gd name="connsiteY0-62" fmla="*/ 4978400 h 4978400"/>
                <a:gd name="connsiteX1-63" fmla="*/ 38100 w 5816600"/>
                <a:gd name="connsiteY1-64" fmla="*/ 4521200 h 4978400"/>
                <a:gd name="connsiteX2-65" fmla="*/ 139700 w 5816600"/>
                <a:gd name="connsiteY2-66" fmla="*/ 4064000 h 4978400"/>
                <a:gd name="connsiteX3-67" fmla="*/ 304800 w 5816600"/>
                <a:gd name="connsiteY3-68" fmla="*/ 3568700 h 4978400"/>
                <a:gd name="connsiteX4-69" fmla="*/ 533400 w 5816600"/>
                <a:gd name="connsiteY4-70" fmla="*/ 3111500 h 4978400"/>
                <a:gd name="connsiteX5-71" fmla="*/ 825500 w 5816600"/>
                <a:gd name="connsiteY5-72" fmla="*/ 2667000 h 4978400"/>
                <a:gd name="connsiteX6-73" fmla="*/ 1155700 w 5816600"/>
                <a:gd name="connsiteY6-74" fmla="*/ 2260600 h 4978400"/>
                <a:gd name="connsiteX7-75" fmla="*/ 1524000 w 5816600"/>
                <a:gd name="connsiteY7-76" fmla="*/ 1917700 h 4978400"/>
                <a:gd name="connsiteX8-77" fmla="*/ 1866900 w 5816600"/>
                <a:gd name="connsiteY8-78" fmla="*/ 1651000 h 4978400"/>
                <a:gd name="connsiteX9-79" fmla="*/ 2260600 w 5816600"/>
                <a:gd name="connsiteY9-80" fmla="*/ 1384300 h 4978400"/>
                <a:gd name="connsiteX10-81" fmla="*/ 2641600 w 5816600"/>
                <a:gd name="connsiteY10-82" fmla="*/ 1168400 h 4978400"/>
                <a:gd name="connsiteX11-83" fmla="*/ 3111500 w 5816600"/>
                <a:gd name="connsiteY11-84" fmla="*/ 965200 h 4978400"/>
                <a:gd name="connsiteX12-85" fmla="*/ 3683000 w 5816600"/>
                <a:gd name="connsiteY12-86" fmla="*/ 723900 h 4978400"/>
                <a:gd name="connsiteX13-87" fmla="*/ 4635500 w 5816600"/>
                <a:gd name="connsiteY13-88" fmla="*/ 366650 h 4978400"/>
                <a:gd name="connsiteX14-89" fmla="*/ 5816600 w 5816600"/>
                <a:gd name="connsiteY14-90" fmla="*/ 0 h 4978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5816600" h="4978400">
                  <a:moveTo>
                    <a:pt x="0" y="4978400"/>
                  </a:moveTo>
                  <a:cubicBezTo>
                    <a:pt x="7408" y="4826000"/>
                    <a:pt x="14817" y="4673600"/>
                    <a:pt x="38100" y="4521200"/>
                  </a:cubicBezTo>
                  <a:cubicBezTo>
                    <a:pt x="61383" y="4368800"/>
                    <a:pt x="95250" y="4222750"/>
                    <a:pt x="139700" y="4064000"/>
                  </a:cubicBezTo>
                  <a:cubicBezTo>
                    <a:pt x="184150" y="3905250"/>
                    <a:pt x="239183" y="3727450"/>
                    <a:pt x="304800" y="3568700"/>
                  </a:cubicBezTo>
                  <a:cubicBezTo>
                    <a:pt x="370417" y="3409950"/>
                    <a:pt x="446617" y="3261783"/>
                    <a:pt x="533400" y="3111500"/>
                  </a:cubicBezTo>
                  <a:cubicBezTo>
                    <a:pt x="620183" y="2961217"/>
                    <a:pt x="721783" y="2808817"/>
                    <a:pt x="825500" y="2667000"/>
                  </a:cubicBezTo>
                  <a:cubicBezTo>
                    <a:pt x="929217" y="2525183"/>
                    <a:pt x="1039283" y="2385483"/>
                    <a:pt x="1155700" y="2260600"/>
                  </a:cubicBezTo>
                  <a:cubicBezTo>
                    <a:pt x="1272117" y="2135717"/>
                    <a:pt x="1405467" y="2019300"/>
                    <a:pt x="1524000" y="1917700"/>
                  </a:cubicBezTo>
                  <a:cubicBezTo>
                    <a:pt x="1642533" y="1816100"/>
                    <a:pt x="1744133" y="1739900"/>
                    <a:pt x="1866900" y="1651000"/>
                  </a:cubicBezTo>
                  <a:cubicBezTo>
                    <a:pt x="1989667" y="1562100"/>
                    <a:pt x="2131483" y="1464733"/>
                    <a:pt x="2260600" y="1384300"/>
                  </a:cubicBezTo>
                  <a:cubicBezTo>
                    <a:pt x="2389717" y="1303867"/>
                    <a:pt x="2499783" y="1238250"/>
                    <a:pt x="2641600" y="1168400"/>
                  </a:cubicBezTo>
                  <a:cubicBezTo>
                    <a:pt x="2783417" y="1098550"/>
                    <a:pt x="3111500" y="965200"/>
                    <a:pt x="3111500" y="965200"/>
                  </a:cubicBezTo>
                  <a:cubicBezTo>
                    <a:pt x="3285067" y="891117"/>
                    <a:pt x="3429000" y="823658"/>
                    <a:pt x="3683000" y="723900"/>
                  </a:cubicBezTo>
                  <a:cubicBezTo>
                    <a:pt x="3937000" y="624142"/>
                    <a:pt x="4635500" y="366650"/>
                    <a:pt x="4635500" y="366650"/>
                  </a:cubicBezTo>
                  <a:lnTo>
                    <a:pt x="5816600" y="0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-108" charset="-128"/>
              </a:endParaRPr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C7999B1C-ABAC-4EBE-ACF4-D7F6B053C0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673" y="2881857"/>
            <a:ext cx="974758" cy="42471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704771EE-E46A-453F-8C7B-2D4BE791B2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815" y="1556476"/>
            <a:ext cx="647920" cy="647920"/>
          </a:xfrm>
          <a:prstGeom prst="rect">
            <a:avLst/>
          </a:prstGeom>
        </p:spPr>
      </p:pic>
      <p:pic>
        <p:nvPicPr>
          <p:cNvPr id="9" name="Picture 2" descr="http://a.cphotos.bdimg.com/timg?image&amp;quality=100&amp;size=b4000_4000&amp;sec=1524565164&amp;di=2bcc6b0381ce61a6827b7f143c61398e&amp;src=http://www.pudongtv.cn/d/file/daohangguanli/qiche/2017-03-07/6874c63744f646464b01e24a330a6040.jpg">
            <a:extLst>
              <a:ext uri="{FF2B5EF4-FFF2-40B4-BE49-F238E27FC236}">
                <a16:creationId xmlns:a16="http://schemas.microsoft.com/office/drawing/2014/main" id="{FA7C2732-D3C1-4473-8069-DAF72BFA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24" y="780187"/>
            <a:ext cx="602801" cy="6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>
            <a:extLst>
              <a:ext uri="{FF2B5EF4-FFF2-40B4-BE49-F238E27FC236}">
                <a16:creationId xmlns:a16="http://schemas.microsoft.com/office/drawing/2014/main" id="{66B37D50-3220-4D51-A1AB-90EB5D2F4F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2778" y="842071"/>
            <a:ext cx="454469" cy="429019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2D376991-A324-40FA-B02D-509AAFA040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788" y="1443475"/>
            <a:ext cx="838205" cy="58752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60AAB41-56AD-417E-8C22-87491F3F9E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8"/>
          <a:stretch/>
        </p:blipFill>
        <p:spPr>
          <a:xfrm>
            <a:off x="3002762" y="2047639"/>
            <a:ext cx="1104634" cy="400693"/>
          </a:xfrm>
          <a:prstGeom prst="rect">
            <a:avLst/>
          </a:prstGeom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53A153EB-12D4-4B51-BBDD-840E4DBB51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8" r="45072"/>
          <a:stretch/>
        </p:blipFill>
        <p:spPr>
          <a:xfrm>
            <a:off x="289888" y="2901880"/>
            <a:ext cx="819827" cy="71663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A071F35-20FB-4BE1-B0E8-1B81E4DD6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5" t="49281" r="13426" b="12177"/>
          <a:stretch/>
        </p:blipFill>
        <p:spPr>
          <a:xfrm>
            <a:off x="1181707" y="3105804"/>
            <a:ext cx="576047" cy="528043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8D01199-FC31-4799-8BD4-9C3D24431B3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0961" y="2106690"/>
            <a:ext cx="704507" cy="704507"/>
          </a:xfrm>
          <a:prstGeom prst="rect">
            <a:avLst/>
          </a:prstGeom>
        </p:spPr>
      </p:pic>
      <p:pic>
        <p:nvPicPr>
          <p:cNvPr id="16" name="Picture 10" descr="http://zj.sinaimg.cn/2012/1101/U7978P1134DT20121101103719.jpg">
            <a:extLst>
              <a:ext uri="{FF2B5EF4-FFF2-40B4-BE49-F238E27FC236}">
                <a16:creationId xmlns:a16="http://schemas.microsoft.com/office/drawing/2014/main" id="{29BEC42D-95AA-4EEC-A886-0A2F387F9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67" y="809861"/>
            <a:ext cx="1070562" cy="6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sinocars.com/uploadfile/2012/0820/20120820114600451.jpg">
            <a:extLst>
              <a:ext uri="{FF2B5EF4-FFF2-40B4-BE49-F238E27FC236}">
                <a16:creationId xmlns:a16="http://schemas.microsoft.com/office/drawing/2014/main" id="{59E3F7D1-0DC1-4DFB-A50F-0374AF8B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16" y="1935153"/>
            <a:ext cx="562625" cy="5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F21F14C6-6EBE-4AFB-8024-41333FEC9C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r="-12" b="10311"/>
          <a:stretch/>
        </p:blipFill>
        <p:spPr>
          <a:xfrm>
            <a:off x="5017136" y="1340547"/>
            <a:ext cx="743258" cy="410183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043E2D8C-FA3E-496E-A246-9224EBADB2F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7262" y="1560864"/>
            <a:ext cx="637884" cy="716982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18DD69D-D1B9-42FA-8800-56108383E8B8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85105" y="814721"/>
            <a:ext cx="647165" cy="483717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8DDE57C6-CAA8-4653-9485-40A4A97648A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2530" y="2321500"/>
            <a:ext cx="708570" cy="564642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00C84DEB-7E68-401A-A5DA-D8CCE9ED392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98164" y="2469274"/>
            <a:ext cx="611170" cy="458378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3AA7EFA4-36BE-4487-AD6C-EEF401717C1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26080" t="14229" r="28996" b="19949"/>
          <a:stretch/>
        </p:blipFill>
        <p:spPr>
          <a:xfrm>
            <a:off x="2939119" y="1374020"/>
            <a:ext cx="696523" cy="663356"/>
          </a:xfrm>
          <a:prstGeom prst="rect">
            <a:avLst/>
          </a:prstGeom>
        </p:spPr>
      </p:pic>
      <p:pic>
        <p:nvPicPr>
          <p:cNvPr id="24" name="Picture 31">
            <a:extLst>
              <a:ext uri="{FF2B5EF4-FFF2-40B4-BE49-F238E27FC236}">
                <a16:creationId xmlns:a16="http://schemas.microsoft.com/office/drawing/2014/main" id="{589C5A13-A324-4FEC-AF60-355FAE13689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83146" y="3690296"/>
            <a:ext cx="862840" cy="862840"/>
          </a:xfrm>
          <a:prstGeom prst="rect">
            <a:avLst/>
          </a:prstGeom>
        </p:spPr>
      </p:pic>
      <p:pic>
        <p:nvPicPr>
          <p:cNvPr id="25" name="Picture 32">
            <a:extLst>
              <a:ext uri="{FF2B5EF4-FFF2-40B4-BE49-F238E27FC236}">
                <a16:creationId xmlns:a16="http://schemas.microsoft.com/office/drawing/2014/main" id="{01A97681-94AD-4763-8B7E-2B12C6D39073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154853" y="997043"/>
            <a:ext cx="998175" cy="365997"/>
          </a:xfrm>
          <a:prstGeom prst="rect">
            <a:avLst/>
          </a:prstGeom>
        </p:spPr>
      </p:pic>
      <p:pic>
        <p:nvPicPr>
          <p:cNvPr id="26" name="Picture 4" descr="http://dealer2.autoimg.cn/dealerdfs/g13/M0A/7C/EB/autohomedealer__wKgH41gHJZiAHtxlAABnweHLixM781.jpg">
            <a:extLst>
              <a:ext uri="{FF2B5EF4-FFF2-40B4-BE49-F238E27FC236}">
                <a16:creationId xmlns:a16="http://schemas.microsoft.com/office/drawing/2014/main" id="{5AF63C3A-B20D-4D15-BF40-F65162B3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42" y="1332198"/>
            <a:ext cx="693760" cy="5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9">
            <a:extLst>
              <a:ext uri="{FF2B5EF4-FFF2-40B4-BE49-F238E27FC236}">
                <a16:creationId xmlns:a16="http://schemas.microsoft.com/office/drawing/2014/main" id="{D6063827-53C9-4CE7-A48E-1401A09794E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r="16543" b="58770"/>
          <a:stretch/>
        </p:blipFill>
        <p:spPr>
          <a:xfrm>
            <a:off x="2123733" y="1501919"/>
            <a:ext cx="749140" cy="326490"/>
          </a:xfrm>
          <a:prstGeom prst="rect">
            <a:avLst/>
          </a:prstGeom>
        </p:spPr>
      </p:pic>
      <p:pic>
        <p:nvPicPr>
          <p:cNvPr id="28" name="Picture 40">
            <a:extLst>
              <a:ext uri="{FF2B5EF4-FFF2-40B4-BE49-F238E27FC236}">
                <a16:creationId xmlns:a16="http://schemas.microsoft.com/office/drawing/2014/main" id="{0DBFDC1E-3769-4A00-BDF6-D6D8ECF0316E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243985" y="857287"/>
            <a:ext cx="615235" cy="489961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C2F0C71-EA81-4818-B17F-34357F74990D}"/>
              </a:ext>
            </a:extLst>
          </p:cNvPr>
          <p:cNvSpPr txBox="1"/>
          <p:nvPr/>
        </p:nvSpPr>
        <p:spPr>
          <a:xfrm>
            <a:off x="2803749" y="5729054"/>
            <a:ext cx="296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成立时间   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Established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2803749" y="4845316"/>
            <a:ext cx="26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上汽大众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2006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SVW   641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2701823" y="5259937"/>
            <a:ext cx="256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一汽大众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FVW 4GT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33BDA60-3471-442E-A16D-2E54CEDA2169}"/>
              </a:ext>
            </a:extLst>
          </p:cNvPr>
          <p:cNvSpPr/>
          <p:nvPr/>
        </p:nvSpPr>
        <p:spPr>
          <a:xfrm>
            <a:off x="283947" y="535906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主机厂合作伙伴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Partners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2803749" y="4328353"/>
            <a:ext cx="39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中国大众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2007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China VW  50028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2803749" y="3886484"/>
            <a:ext cx="343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北京奔驰 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BENZ 15670836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3161558" y="3445906"/>
            <a:ext cx="39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北京现代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HITECH INC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5673153" y="1695892"/>
            <a:ext cx="223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      ……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9E9952A-648E-4104-AC6C-8CD299ACFD9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6" y="1638658"/>
            <a:ext cx="725079" cy="542850"/>
          </a:xfrm>
          <a:prstGeom prst="rect">
            <a:avLst/>
          </a:prstGeom>
        </p:spPr>
      </p:pic>
      <p:sp>
        <p:nvSpPr>
          <p:cNvPr id="42" name="文本框 30">
            <a:extLst>
              <a:ext uri="{FF2B5EF4-FFF2-40B4-BE49-F238E27FC236}">
                <a16:creationId xmlns:a16="http://schemas.microsoft.com/office/drawing/2014/main" id="{D2863372-4743-4F83-BE7A-D4445AD715B2}"/>
              </a:ext>
            </a:extLst>
          </p:cNvPr>
          <p:cNvSpPr txBox="1"/>
          <p:nvPr/>
        </p:nvSpPr>
        <p:spPr>
          <a:xfrm>
            <a:off x="4644208" y="1945570"/>
            <a:ext cx="343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一汽红旗       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FAW HQ   LDB89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EF429A3-E5C3-46E1-80D9-8B24E42B9A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4" b="17264"/>
          <a:stretch/>
        </p:blipFill>
        <p:spPr>
          <a:xfrm>
            <a:off x="5234859" y="4143737"/>
            <a:ext cx="3456925" cy="190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6358965" y="1288385"/>
            <a:ext cx="143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Almost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automotive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30">
            <a:extLst>
              <a:ext uri="{FF2B5EF4-FFF2-40B4-BE49-F238E27FC236}">
                <a16:creationId xmlns:a16="http://schemas.microsoft.com/office/drawing/2014/main" id="{D2863372-4743-4F83-BE7A-D4445AD715B2}"/>
              </a:ext>
            </a:extLst>
          </p:cNvPr>
          <p:cNvSpPr txBox="1"/>
          <p:nvPr/>
        </p:nvSpPr>
        <p:spPr>
          <a:xfrm>
            <a:off x="4465286" y="2382895"/>
            <a:ext cx="343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一汽奔腾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FAW BT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3499489" y="3137258"/>
            <a:ext cx="390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奇瑞汽车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3825856" y="2750488"/>
            <a:ext cx="39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福特汽车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</a:p>
          <a:p>
            <a:r>
              <a:rPr lang="en-US" altLang="zh-CN" sz="1200" b="1" dirty="0">
                <a:solidFill>
                  <a:prstClr val="black"/>
                </a:solidFill>
              </a:rPr>
              <a:t> FOTON</a:t>
            </a:r>
          </a:p>
        </p:txBody>
      </p:sp>
    </p:spTree>
    <p:extLst>
      <p:ext uri="{BB962C8B-B14F-4D97-AF65-F5344CB8AC3E}">
        <p14:creationId xmlns:p14="http://schemas.microsoft.com/office/powerpoint/2010/main" val="31858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6" grpId="0"/>
      <p:bldP spid="37" grpId="0"/>
      <p:bldP spid="38" grpId="0"/>
      <p:bldP spid="40" grpId="0"/>
      <p:bldP spid="42" grpId="0"/>
      <p:bldP spid="44" grpId="0"/>
      <p:bldP spid="45" grpId="0"/>
      <p:bldP spid="46" grpId="0"/>
      <p:bldP spid="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257841" y="265756"/>
            <a:ext cx="4672044" cy="55796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Cooler  Fan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072A8278-9245-4662-A041-29634FB11D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7229787"/>
              </p:ext>
            </p:extLst>
          </p:nvPr>
        </p:nvGraphicFramePr>
        <p:xfrm>
          <a:off x="4440552" y="1508846"/>
          <a:ext cx="4173373" cy="41893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90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8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100" b="0" i="0" spc="60" baseline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名称</a:t>
                      </a:r>
                      <a:r>
                        <a:rPr lang="en-US" altLang="zh-CN" sz="1100" b="0" i="0" spc="60" baseline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Name</a:t>
                      </a:r>
                      <a:endParaRPr lang="zh-CN" altLang="en-US" sz="1100" b="0" i="0" spc="60" baseline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HOMEKA 04.060.001</a:t>
                      </a:r>
                      <a:endParaRPr lang="en-US" altLang="zh-CN" sz="1200" b="0" i="0" spc="120" baseline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4D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HOMEKA 04.060.002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4D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HOMEKA</a:t>
                      </a: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04.060.003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482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类型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Type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Blower</a:t>
                      </a:r>
                      <a:r>
                        <a:rPr lang="en-US" altLang="zh-CN" sz="800" baseline="0" dirty="0"/>
                        <a:t> </a:t>
                      </a:r>
                      <a:r>
                        <a:rPr lang="en-US" altLang="zh-CN" sz="800" dirty="0"/>
                        <a:t> A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Blower</a:t>
                      </a:r>
                      <a:r>
                        <a:rPr lang="en-US" altLang="zh-CN" sz="800" baseline="0" dirty="0"/>
                        <a:t> </a:t>
                      </a:r>
                      <a:r>
                        <a:rPr lang="en-US" altLang="zh-CN" sz="800" dirty="0"/>
                        <a:t> B</a:t>
                      </a:r>
                      <a:endParaRPr lang="zh-CN" altLang="en-US" sz="800" dirty="0"/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buNone/>
                      </a:pP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Axial A</a:t>
                      </a:r>
                      <a:endParaRPr lang="zh-CN" altLang="en-US" sz="800" dirty="0"/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buNone/>
                      </a:pP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49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品牌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Brand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WISI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WISI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WISI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55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电压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Input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DC12V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DC12V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DC12V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转速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Speed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3500rpm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4300rpm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3200rpm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电流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Current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0.3A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0.08A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0.12A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噪声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Noise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40dB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35dB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35dB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材料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Material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PA66+GF20%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  <a:sym typeface="+mn-ea"/>
                        </a:rPr>
                        <a:t>PA66+GF20%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  <a:sym typeface="+mn-ea"/>
                        </a:rPr>
                        <a:t>PA66+GF20%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232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尺寸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Size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115.5*120*36.8</a:t>
                      </a: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51.1*51.8*15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76*76*32</a:t>
                      </a: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63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特性</a:t>
                      </a:r>
                      <a:endParaRPr lang="en-US" altLang="zh-CN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800" b="0" i="0" kern="120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+mn-cs"/>
                        </a:rPr>
                        <a:t>Features</a:t>
                      </a:r>
                      <a:endParaRPr lang="zh-CN" altLang="en-US" sz="800" b="0" i="0" kern="120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  <a:cs typeface="+mn-cs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风量大</a:t>
                      </a:r>
                      <a:endParaRPr lang="en-US" altLang="zh-CN" sz="800" b="0" i="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Stronger air</a:t>
                      </a:r>
                      <a:endParaRPr lang="zh-CN" altLang="en-US" sz="800" b="0" i="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</a:txBody>
                  <a:tcPr marL="88900" marR="88900" marT="47625" marB="47625" anchor="ctr">
                    <a:lnL w="19050">
                      <a:noFill/>
                      <a:prstDash val="soli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风量大</a:t>
                      </a:r>
                      <a:r>
                        <a:rPr lang="en-US" altLang="zh-CN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/</a:t>
                      </a:r>
                      <a:r>
                        <a:rPr lang="zh-CN" altLang="en-US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成本低</a:t>
                      </a:r>
                      <a:endParaRPr lang="en-US" altLang="zh-CN" sz="800" b="0" i="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Stronger air</a:t>
                      </a:r>
                      <a:endParaRPr lang="zh-CN" altLang="en-US" sz="800" b="0" i="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800" b="0" i="0" spc="12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舒适</a:t>
                      </a:r>
                      <a:endParaRPr lang="en-US" altLang="zh-CN" sz="800" b="0" i="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800" b="0" i="0" spc="120" baseline="0" dirty="0" err="1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</a:rPr>
                        <a:t>comfortbal</a:t>
                      </a:r>
                      <a:endParaRPr lang="zh-CN" altLang="en-US" sz="800" b="0" i="0" spc="120" baseline="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黑体" panose="02010600030101010101" pitchFamily="49" charset="-122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9" name="文本框 48">
            <a:extLst>
              <a:ext uri="{FF2B5EF4-FFF2-40B4-BE49-F238E27FC236}">
                <a16:creationId xmlns:a16="http://schemas.microsoft.com/office/drawing/2014/main" id="{6E052117-A8E3-43AD-98E1-86080DCA1FB9}"/>
              </a:ext>
            </a:extLst>
          </p:cNvPr>
          <p:cNvSpPr txBox="1"/>
          <p:nvPr/>
        </p:nvSpPr>
        <p:spPr>
          <a:xfrm>
            <a:off x="919796" y="5428117"/>
            <a:ext cx="1097286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zh-CN" sz="1000" b="0" spc="120" dirty="0">
              <a:solidFill>
                <a:srgbClr val="404040"/>
              </a:solidFill>
              <a:uFillTx/>
              <a:sym typeface="+mn-ea"/>
            </a:endParaRPr>
          </a:p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轴流风扇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Axial fan 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7B1EAB8-1CE3-48B8-B3C4-EF06A91FFD6A}"/>
              </a:ext>
            </a:extLst>
          </p:cNvPr>
          <p:cNvSpPr txBox="1"/>
          <p:nvPr/>
        </p:nvSpPr>
        <p:spPr>
          <a:xfrm>
            <a:off x="986645" y="3184787"/>
            <a:ext cx="12522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涡流风机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Blower 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F344CA-92C1-4223-92DE-23B3768A8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97" y="1481000"/>
            <a:ext cx="1608776" cy="1593971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1DA14D92-235E-4859-B578-11E8EB102FCF}"/>
              </a:ext>
            </a:extLst>
          </p:cNvPr>
          <p:cNvSpPr txBox="1"/>
          <p:nvPr/>
        </p:nvSpPr>
        <p:spPr>
          <a:xfrm>
            <a:off x="2484895" y="3189016"/>
            <a:ext cx="149927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涡流风机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Blower B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66392-1EC4-40B7-B771-583237AD49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96" y="3878233"/>
            <a:ext cx="1608775" cy="1593971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6A324A3E-6D10-45DC-8F7D-81BD89BDBF79}"/>
              </a:ext>
            </a:extLst>
          </p:cNvPr>
          <p:cNvSpPr txBox="1"/>
          <p:nvPr/>
        </p:nvSpPr>
        <p:spPr>
          <a:xfrm>
            <a:off x="2740640" y="5472203"/>
            <a:ext cx="1097286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zh-CN" sz="1000" b="0" spc="120" dirty="0">
              <a:solidFill>
                <a:srgbClr val="404040"/>
              </a:solidFill>
              <a:uFillTx/>
              <a:sym typeface="+mn-ea"/>
            </a:endParaRPr>
          </a:p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轴流风扇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Axial fan B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图片 18">
            <a:extLst>
              <a:ext uri="{FF2B5EF4-FFF2-40B4-BE49-F238E27FC236}">
                <a16:creationId xmlns:a16="http://schemas.microsoft.com/office/drawing/2014/main" id="{1BE91D5B-FE27-4EBF-83EE-B0546103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9922" y="1494092"/>
            <a:ext cx="1593969" cy="156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图片 19">
            <a:extLst>
              <a:ext uri="{FF2B5EF4-FFF2-40B4-BE49-F238E27FC236}">
                <a16:creationId xmlns:a16="http://schemas.microsoft.com/office/drawing/2014/main" id="{39ACE3EB-7E3A-4830-A304-C19FD487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2" y="3878233"/>
            <a:ext cx="1567789" cy="159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1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257841" y="265756"/>
            <a:ext cx="4672044" cy="85131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风量曲线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Air graph</a:t>
            </a:r>
          </a:p>
        </p:txBody>
      </p:sp>
      <p:pic>
        <p:nvPicPr>
          <p:cNvPr id="2050" name="图片 12">
            <a:extLst>
              <a:ext uri="{FF2B5EF4-FFF2-40B4-BE49-F238E27FC236}">
                <a16:creationId xmlns:a16="http://schemas.microsoft.com/office/drawing/2014/main" id="{DA5C67C6-E0B1-4D72-8C16-A6A67956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5153" y="913733"/>
            <a:ext cx="2273157" cy="212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图片 9">
            <a:extLst>
              <a:ext uri="{FF2B5EF4-FFF2-40B4-BE49-F238E27FC236}">
                <a16:creationId xmlns:a16="http://schemas.microsoft.com/office/drawing/2014/main" id="{63821432-6CCE-4DB0-9373-4EB90337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0027" y="3038517"/>
            <a:ext cx="1787312" cy="160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27">
            <a:extLst>
              <a:ext uri="{FF2B5EF4-FFF2-40B4-BE49-F238E27FC236}">
                <a16:creationId xmlns:a16="http://schemas.microsoft.com/office/drawing/2014/main" id="{9B8F79D1-C57D-4D26-82EB-0B9AB045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46" y="1009715"/>
            <a:ext cx="2747963" cy="158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" name="图片 29">
            <a:extLst>
              <a:ext uri="{FF2B5EF4-FFF2-40B4-BE49-F238E27FC236}">
                <a16:creationId xmlns:a16="http://schemas.microsoft.com/office/drawing/2014/main" id="{BF780FB9-06E4-496F-AA04-935FD437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4143" y="4845504"/>
            <a:ext cx="1267432" cy="122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图片 28">
            <a:extLst>
              <a:ext uri="{FF2B5EF4-FFF2-40B4-BE49-F238E27FC236}">
                <a16:creationId xmlns:a16="http://schemas.microsoft.com/office/drawing/2014/main" id="{D188282C-5D87-48A8-883E-78F78D92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43" y="4869152"/>
            <a:ext cx="646431" cy="131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图片 30">
            <a:extLst>
              <a:ext uri="{FF2B5EF4-FFF2-40B4-BE49-F238E27FC236}">
                <a16:creationId xmlns:a16="http://schemas.microsoft.com/office/drawing/2014/main" id="{7A721AEB-9BEE-477F-A8DD-AE2416D2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91" y="4687450"/>
            <a:ext cx="2747963" cy="158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" name="图片 31">
            <a:extLst>
              <a:ext uri="{FF2B5EF4-FFF2-40B4-BE49-F238E27FC236}">
                <a16:creationId xmlns:a16="http://schemas.microsoft.com/office/drawing/2014/main" id="{A958723B-2EDC-4701-9772-C7F08D96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99" y="2785432"/>
            <a:ext cx="2749550" cy="1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0CC6E09-1E77-4DC3-84E7-7D949E1F4707}"/>
              </a:ext>
            </a:extLst>
          </p:cNvPr>
          <p:cNvSpPr txBox="1"/>
          <p:nvPr/>
        </p:nvSpPr>
        <p:spPr>
          <a:xfrm>
            <a:off x="7356965" y="1804576"/>
            <a:ext cx="12522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Blower 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5F9B089-F754-4930-8EBC-F45424FEE387}"/>
              </a:ext>
            </a:extLst>
          </p:cNvPr>
          <p:cNvSpPr txBox="1"/>
          <p:nvPr/>
        </p:nvSpPr>
        <p:spPr>
          <a:xfrm>
            <a:off x="7356965" y="3648799"/>
            <a:ext cx="12522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Blower B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A2E0ED9-F91A-452E-AEB2-A4B6945E23BA}"/>
              </a:ext>
            </a:extLst>
          </p:cNvPr>
          <p:cNvSpPr txBox="1"/>
          <p:nvPr/>
        </p:nvSpPr>
        <p:spPr>
          <a:xfrm>
            <a:off x="7314222" y="5244106"/>
            <a:ext cx="109728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sz="1000" b="0" spc="120" dirty="0">
              <a:solidFill>
                <a:srgbClr val="404040"/>
              </a:solidFill>
              <a:uFillTx/>
              <a:sym typeface="+mn-ea"/>
            </a:endParaRP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Axial fan 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4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8F22F08-A742-4861-9149-6906E076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315" r="90463">
                        <a14:foregroundMark x1="28704" y1="22813" x2="28704" y2="22813"/>
                        <a14:foregroundMark x1="24352" y1="23594" x2="24352" y2="23594"/>
                        <a14:foregroundMark x1="15926" y1="25885" x2="15926" y2="25885"/>
                        <a14:foregroundMark x1="14630" y1="26667" x2="14630" y2="26667"/>
                        <a14:foregroundMark x1="13333" y1="27396" x2="13333" y2="27396"/>
                        <a14:foregroundMark x1="21759" y1="24479" x2="21759" y2="24479"/>
                        <a14:foregroundMark x1="12593" y1="53958" x2="12593" y2="53958"/>
                        <a14:foregroundMark x1="2315" y1="38125" x2="2315" y2="38125"/>
                        <a14:foregroundMark x1="90463" y1="56823" x2="90463" y2="56823"/>
                        <a14:backgroundMark x1="42593" y1="19792" x2="42593" y2="19792"/>
                        <a14:backgroundMark x1="37685" y1="20625" x2="37685" y2="20625"/>
                        <a14:backgroundMark x1="59074" y1="32917" x2="59074" y2="32917"/>
                        <a14:backgroundMark x1="65185" y1="37500" x2="65185" y2="37500"/>
                        <a14:backgroundMark x1="59537" y1="41042" x2="57500" y2="41198"/>
                        <a14:backgroundMark x1="44352" y1="38958" x2="44352" y2="38958"/>
                        <a14:backgroundMark x1="42407" y1="38438" x2="40000" y2="38281"/>
                        <a14:backgroundMark x1="42130" y1="41146" x2="42130" y2="41146"/>
                        <a14:backgroundMark x1="38426" y1="44219" x2="38426" y2="44219"/>
                        <a14:backgroundMark x1="30556" y1="46563" x2="30556" y2="46563"/>
                        <a14:backgroundMark x1="44352" y1="50000" x2="44352" y2="50000"/>
                        <a14:backgroundMark x1="29907" y1="39792" x2="29907" y2="39792"/>
                        <a14:backgroundMark x1="41852" y1="29844" x2="41852" y2="29844"/>
                        <a14:backgroundMark x1="35556" y1="32292" x2="35556" y2="32292"/>
                        <a14:backgroundMark x1="25926" y1="42031" x2="25926" y2="42031"/>
                        <a14:backgroundMark x1="17963" y1="41667" x2="17963" y2="41667"/>
                        <a14:backgroundMark x1="24444" y1="35156" x2="24444" y2="35156"/>
                        <a14:backgroundMark x1="25093" y1="42031" x2="25093" y2="42031"/>
                        <a14:backgroundMark x1="46481" y1="50625" x2="46481" y2="50625"/>
                        <a14:backgroundMark x1="51111" y1="46927" x2="51111" y2="46927"/>
                        <a14:backgroundMark x1="34630" y1="46354" x2="34630" y2="46354"/>
                        <a14:backgroundMark x1="25370" y1="47240" x2="25370" y2="47240"/>
                        <a14:backgroundMark x1="19907" y1="41198" x2="19907" y2="41198"/>
                        <a14:backgroundMark x1="29907" y1="34948" x2="29907" y2="34948"/>
                        <a14:backgroundMark x1="23611" y1="52656" x2="23611" y2="52656"/>
                        <a14:backgroundMark x1="23796" y1="53958" x2="23796" y2="53958"/>
                        <a14:backgroundMark x1="20370" y1="53125" x2="20370" y2="53125"/>
                        <a14:backgroundMark x1="24074" y1="29844" x2="24074" y2="29844"/>
                        <a14:backgroundMark x1="40278" y1="25365" x2="40278" y2="25365"/>
                        <a14:backgroundMark x1="42407" y1="23438" x2="42407" y2="23438"/>
                        <a14:backgroundMark x1="43796" y1="22448" x2="43796" y2="22448"/>
                        <a14:backgroundMark x1="41944" y1="22813" x2="41944" y2="22813"/>
                        <a14:backgroundMark x1="40278" y1="23021" x2="40278" y2="2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4" t="16601" r="980" b="32025"/>
          <a:stretch/>
        </p:blipFill>
        <p:spPr>
          <a:xfrm rot="16200000">
            <a:off x="222101" y="3245107"/>
            <a:ext cx="1601866" cy="13423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4C41DF2-8CA0-40BD-B8EF-E8E9AAEBB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44" r="91667">
                        <a14:foregroundMark x1="6111" y1="38490" x2="6111" y2="38490"/>
                        <a14:foregroundMark x1="4537" y1="40208" x2="4537" y2="40208"/>
                        <a14:foregroundMark x1="91667" y1="63646" x2="91667" y2="63646"/>
                        <a14:foregroundMark x1="15278" y1="53333" x2="15278" y2="53333"/>
                        <a14:foregroundMark x1="35278" y1="25625" x2="35278" y2="25625"/>
                        <a14:foregroundMark x1="35000" y1="26094" x2="35000" y2="26094"/>
                        <a14:backgroundMark x1="54259" y1="39688" x2="54259" y2="39688"/>
                        <a14:backgroundMark x1="63241" y1="45885" x2="63241" y2="45885"/>
                        <a14:backgroundMark x1="73426" y1="39948" x2="73426" y2="39948"/>
                        <a14:backgroundMark x1="48426" y1="40521" x2="48426" y2="40521"/>
                        <a14:backgroundMark x1="35093" y1="43385" x2="35093" y2="43385"/>
                        <a14:backgroundMark x1="34630" y1="47344" x2="34630" y2="47344"/>
                        <a14:backgroundMark x1="35556" y1="27552" x2="35556" y2="27552"/>
                        <a14:backgroundMark x1="37500" y1="26667" x2="375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6758"/>
          <a:stretch/>
        </p:blipFill>
        <p:spPr>
          <a:xfrm rot="16200000">
            <a:off x="1946682" y="3183617"/>
            <a:ext cx="1640922" cy="1566319"/>
          </a:xfrm>
          <a:prstGeom prst="rect">
            <a:avLst/>
          </a:prstGeom>
        </p:spPr>
      </p:pic>
      <p:sp>
        <p:nvSpPr>
          <p:cNvPr id="19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1070955" y="1504187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I10 B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4C41DF2-8CA0-40BD-B8EF-E8E9AAEBB1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44" r="91667">
                        <a14:foregroundMark x1="6111" y1="38490" x2="6111" y2="38490"/>
                        <a14:foregroundMark x1="4537" y1="40208" x2="4537" y2="40208"/>
                        <a14:foregroundMark x1="91667" y1="63646" x2="91667" y2="63646"/>
                        <a14:foregroundMark x1="15278" y1="53333" x2="15278" y2="53333"/>
                        <a14:foregroundMark x1="35278" y1="25625" x2="35278" y2="25625"/>
                        <a14:foregroundMark x1="35000" y1="26094" x2="35000" y2="26094"/>
                        <a14:backgroundMark x1="54259" y1="39688" x2="54259" y2="39688"/>
                        <a14:backgroundMark x1="63241" y1="45885" x2="63241" y2="45885"/>
                        <a14:backgroundMark x1="73426" y1="39948" x2="73426" y2="39948"/>
                        <a14:backgroundMark x1="48426" y1="40521" x2="48426" y2="40521"/>
                        <a14:backgroundMark x1="35093" y1="43385" x2="35093" y2="43385"/>
                        <a14:backgroundMark x1="34630" y1="47344" x2="34630" y2="47344"/>
                        <a14:backgroundMark x1="35556" y1="27552" x2="35556" y2="27552"/>
                        <a14:backgroundMark x1="37500" y1="26667" x2="375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6758"/>
          <a:stretch/>
        </p:blipFill>
        <p:spPr>
          <a:xfrm rot="16200000">
            <a:off x="6391867" y="3555354"/>
            <a:ext cx="371958" cy="3550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C41DF2-8CA0-40BD-B8EF-E8E9AAEBB1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44" r="91667">
                        <a14:foregroundMark x1="6111" y1="38490" x2="6111" y2="38490"/>
                        <a14:foregroundMark x1="4537" y1="40208" x2="4537" y2="40208"/>
                        <a14:foregroundMark x1="91667" y1="63646" x2="91667" y2="63646"/>
                        <a14:foregroundMark x1="15278" y1="53333" x2="15278" y2="53333"/>
                        <a14:foregroundMark x1="35278" y1="25625" x2="35278" y2="25625"/>
                        <a14:foregroundMark x1="35000" y1="26094" x2="35000" y2="26094"/>
                        <a14:backgroundMark x1="54259" y1="39688" x2="54259" y2="39688"/>
                        <a14:backgroundMark x1="63241" y1="45885" x2="63241" y2="45885"/>
                        <a14:backgroundMark x1="73426" y1="39948" x2="73426" y2="39948"/>
                        <a14:backgroundMark x1="48426" y1="40521" x2="48426" y2="40521"/>
                        <a14:backgroundMark x1="35093" y1="43385" x2="35093" y2="43385"/>
                        <a14:backgroundMark x1="34630" y1="47344" x2="34630" y2="47344"/>
                        <a14:backgroundMark x1="35556" y1="27552" x2="35556" y2="27552"/>
                        <a14:backgroundMark x1="37500" y1="26667" x2="375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6758"/>
          <a:stretch/>
        </p:blipFill>
        <p:spPr>
          <a:xfrm rot="16200000">
            <a:off x="8509910" y="3574015"/>
            <a:ext cx="371958" cy="3550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4C41DF2-8CA0-40BD-B8EF-E8E9AAEBB1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44" r="91667">
                        <a14:foregroundMark x1="6111" y1="38490" x2="6111" y2="38490"/>
                        <a14:foregroundMark x1="4537" y1="40208" x2="4537" y2="40208"/>
                        <a14:foregroundMark x1="91667" y1="63646" x2="91667" y2="63646"/>
                        <a14:foregroundMark x1="15278" y1="53333" x2="15278" y2="53333"/>
                        <a14:foregroundMark x1="35278" y1="25625" x2="35278" y2="25625"/>
                        <a14:foregroundMark x1="35000" y1="26094" x2="35000" y2="26094"/>
                        <a14:backgroundMark x1="54259" y1="39688" x2="54259" y2="39688"/>
                        <a14:backgroundMark x1="63241" y1="45885" x2="63241" y2="45885"/>
                        <a14:backgroundMark x1="73426" y1="39948" x2="73426" y2="39948"/>
                        <a14:backgroundMark x1="48426" y1="40521" x2="48426" y2="40521"/>
                        <a14:backgroundMark x1="35093" y1="43385" x2="35093" y2="43385"/>
                        <a14:backgroundMark x1="34630" y1="47344" x2="34630" y2="47344"/>
                        <a14:backgroundMark x1="35556" y1="27552" x2="35556" y2="27552"/>
                        <a14:backgroundMark x1="37500" y1="26667" x2="375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6758"/>
          <a:stretch/>
        </p:blipFill>
        <p:spPr>
          <a:xfrm rot="16200000">
            <a:off x="6951703" y="4460423"/>
            <a:ext cx="371958" cy="3550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4C41DF2-8CA0-40BD-B8EF-E8E9AAEBB1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44" r="91667">
                        <a14:foregroundMark x1="6111" y1="38490" x2="6111" y2="38490"/>
                        <a14:foregroundMark x1="4537" y1="40208" x2="4537" y2="40208"/>
                        <a14:foregroundMark x1="91667" y1="63646" x2="91667" y2="63646"/>
                        <a14:foregroundMark x1="15278" y1="53333" x2="15278" y2="53333"/>
                        <a14:foregroundMark x1="35278" y1="25625" x2="35278" y2="25625"/>
                        <a14:foregroundMark x1="35000" y1="26094" x2="35000" y2="26094"/>
                        <a14:backgroundMark x1="54259" y1="39688" x2="54259" y2="39688"/>
                        <a14:backgroundMark x1="63241" y1="45885" x2="63241" y2="45885"/>
                        <a14:backgroundMark x1="73426" y1="39948" x2="73426" y2="39948"/>
                        <a14:backgroundMark x1="48426" y1="40521" x2="48426" y2="40521"/>
                        <a14:backgroundMark x1="35093" y1="43385" x2="35093" y2="43385"/>
                        <a14:backgroundMark x1="34630" y1="47344" x2="34630" y2="47344"/>
                        <a14:backgroundMark x1="35556" y1="27552" x2="35556" y2="27552"/>
                        <a14:backgroundMark x1="37500" y1="26667" x2="375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6758"/>
          <a:stretch/>
        </p:blipFill>
        <p:spPr>
          <a:xfrm rot="16200000">
            <a:off x="7506876" y="4460423"/>
            <a:ext cx="371958" cy="3550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4C41DF2-8CA0-40BD-B8EF-E8E9AAEBB1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44" r="91667">
                        <a14:foregroundMark x1="6111" y1="38490" x2="6111" y2="38490"/>
                        <a14:foregroundMark x1="4537" y1="40208" x2="4537" y2="40208"/>
                        <a14:foregroundMark x1="91667" y1="63646" x2="91667" y2="63646"/>
                        <a14:foregroundMark x1="15278" y1="53333" x2="15278" y2="53333"/>
                        <a14:foregroundMark x1="35278" y1="25625" x2="35278" y2="25625"/>
                        <a14:foregroundMark x1="35000" y1="26094" x2="35000" y2="26094"/>
                        <a14:backgroundMark x1="54259" y1="39688" x2="54259" y2="39688"/>
                        <a14:backgroundMark x1="63241" y1="45885" x2="63241" y2="45885"/>
                        <a14:backgroundMark x1="73426" y1="39948" x2="73426" y2="39948"/>
                        <a14:backgroundMark x1="48426" y1="40521" x2="48426" y2="40521"/>
                        <a14:backgroundMark x1="35093" y1="43385" x2="35093" y2="43385"/>
                        <a14:backgroundMark x1="34630" y1="47344" x2="34630" y2="47344"/>
                        <a14:backgroundMark x1="35556" y1="27552" x2="35556" y2="27552"/>
                        <a14:backgroundMark x1="37500" y1="26667" x2="375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6758"/>
          <a:stretch/>
        </p:blipFill>
        <p:spPr>
          <a:xfrm rot="16200000">
            <a:off x="8062048" y="4460423"/>
            <a:ext cx="371958" cy="355047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 rot="10800000" flipH="1">
            <a:off x="6428790" y="3069772"/>
            <a:ext cx="0" cy="672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10800000" flipH="1">
            <a:off x="8546831" y="3069772"/>
            <a:ext cx="0" cy="672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5400000" flipH="1" flipV="1">
            <a:off x="6171881" y="3877186"/>
            <a:ext cx="1624161" cy="9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5400000" flipH="1" flipV="1">
            <a:off x="6759710" y="3849193"/>
            <a:ext cx="1596168" cy="37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6200000" flipV="1">
            <a:off x="7305551" y="3844532"/>
            <a:ext cx="1558847" cy="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6438122" y="3069771"/>
            <a:ext cx="21087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rot="16200000" flipH="1">
            <a:off x="5826968" y="4576665"/>
            <a:ext cx="1240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rot="10800000" flipH="1" flipV="1">
            <a:off x="6969967" y="4731253"/>
            <a:ext cx="0" cy="465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10800000" flipH="1" flipV="1">
            <a:off x="7548465" y="4731253"/>
            <a:ext cx="0" cy="465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rot="10800000" flipH="1" flipV="1">
            <a:off x="8098971" y="4731253"/>
            <a:ext cx="0" cy="465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rot="5400000">
            <a:off x="7875353" y="4525663"/>
            <a:ext cx="13429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6447453" y="5187820"/>
            <a:ext cx="21087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rot="5400000">
            <a:off x="7058608" y="5677677"/>
            <a:ext cx="9797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rot="5400000">
            <a:off x="7086600" y="2579913"/>
            <a:ext cx="9797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椭圆 61"/>
          <p:cNvSpPr/>
          <p:nvPr/>
        </p:nvSpPr>
        <p:spPr>
          <a:xfrm>
            <a:off x="7455159" y="1950098"/>
            <a:ext cx="233265" cy="2052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7417837" y="6102220"/>
            <a:ext cx="233265" cy="2052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E74C45A-04F5-450A-A31D-1529FEC637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05831" y="3806732"/>
            <a:ext cx="473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3E74C45A-04F5-450A-A31D-1529FEC637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41129" y="3806731"/>
            <a:ext cx="473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3E74C45A-04F5-450A-A31D-1529FEC637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-466373" y="3806731"/>
            <a:ext cx="473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2582515" y="1504187"/>
            <a:ext cx="608554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I10 N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4485959" y="1504187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I10 S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淘宝店chenying0907出品 80">
            <a:extLst>
              <a:ext uri="{FF2B5EF4-FFF2-40B4-BE49-F238E27FC236}">
                <a16:creationId xmlns:a16="http://schemas.microsoft.com/office/drawing/2014/main" id="{E07F0032-09A0-4D24-8B88-BFBA4A59F4B4}"/>
              </a:ext>
            </a:extLst>
          </p:cNvPr>
          <p:cNvSpPr/>
          <p:nvPr/>
        </p:nvSpPr>
        <p:spPr bwMode="auto">
          <a:xfrm>
            <a:off x="7285143" y="1504187"/>
            <a:ext cx="584063" cy="305759"/>
          </a:xfrm>
          <a:prstGeom prst="round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I10 T</a:t>
            </a:r>
            <a:endParaRPr lang="zh-CN" altLang="en-US" sz="1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312658" y="405289"/>
            <a:ext cx="233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SBR</a:t>
            </a: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分类</a:t>
            </a:r>
            <a:endParaRPr lang="en-US" altLang="zh-CN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SBR module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0BAAC4-A0BC-46BD-BF1D-B373334E35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0263" y="3778981"/>
            <a:ext cx="2036309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2" grpId="0" animBg="1"/>
      <p:bldP spid="63" grpId="0" animBg="1"/>
      <p:bldP spid="68" grpId="0" animBg="1"/>
      <p:bldP spid="69" grpId="0" animBg="1"/>
      <p:bldP spid="7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50139" y="432997"/>
            <a:ext cx="7188995" cy="650020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SBR I10B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Construction  I10B SERIES of SBR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5D4B6A-2C1A-4B5E-8FEC-468010CF0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33" b="1"/>
          <a:stretch/>
        </p:blipFill>
        <p:spPr>
          <a:xfrm>
            <a:off x="637333" y="1639687"/>
            <a:ext cx="4806613" cy="33969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1FE3F4B-6DAB-417A-813F-AFD9559ECB60}"/>
              </a:ext>
            </a:extLst>
          </p:cNvPr>
          <p:cNvSpPr/>
          <p:nvPr/>
        </p:nvSpPr>
        <p:spPr>
          <a:xfrm>
            <a:off x="718458" y="2547256"/>
            <a:ext cx="1754154" cy="172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F6CDA68F-D39D-4E3C-8174-A233C7749AF5}"/>
              </a:ext>
            </a:extLst>
          </p:cNvPr>
          <p:cNvCxnSpPr>
            <a:cxnSpLocks/>
          </p:cNvCxnSpPr>
          <p:nvPr/>
        </p:nvCxnSpPr>
        <p:spPr>
          <a:xfrm flipV="1">
            <a:off x="1352939" y="3429000"/>
            <a:ext cx="317241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059133E0-A866-418B-A487-D06FDB370033}"/>
              </a:ext>
            </a:extLst>
          </p:cNvPr>
          <p:cNvCxnSpPr>
            <a:cxnSpLocks/>
          </p:cNvCxnSpPr>
          <p:nvPr/>
        </p:nvCxnSpPr>
        <p:spPr>
          <a:xfrm flipV="1">
            <a:off x="1665515" y="3881690"/>
            <a:ext cx="317241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34EEE0B-7E11-47B2-8CD1-E2AF6F0EA450}"/>
              </a:ext>
            </a:extLst>
          </p:cNvPr>
          <p:cNvCxnSpPr>
            <a:cxnSpLocks/>
          </p:cNvCxnSpPr>
          <p:nvPr/>
        </p:nvCxnSpPr>
        <p:spPr>
          <a:xfrm flipH="1" flipV="1">
            <a:off x="1352940" y="3657600"/>
            <a:ext cx="317240" cy="462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6063D58C-4A07-4E22-BF75-3DD84190A3F0}"/>
              </a:ext>
            </a:extLst>
          </p:cNvPr>
          <p:cNvCxnSpPr/>
          <p:nvPr/>
        </p:nvCxnSpPr>
        <p:spPr>
          <a:xfrm>
            <a:off x="3766251" y="3393171"/>
            <a:ext cx="9144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F97B5046-BF77-4471-97EC-96827F27A12D}"/>
              </a:ext>
            </a:extLst>
          </p:cNvPr>
          <p:cNvSpPr/>
          <p:nvPr/>
        </p:nvSpPr>
        <p:spPr>
          <a:xfrm>
            <a:off x="4422709" y="2174033"/>
            <a:ext cx="727789" cy="809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F415C1C-5520-4071-A16C-AEAF4510DA55}"/>
              </a:ext>
            </a:extLst>
          </p:cNvPr>
          <p:cNvSpPr/>
          <p:nvPr/>
        </p:nvSpPr>
        <p:spPr>
          <a:xfrm>
            <a:off x="972717" y="2089510"/>
            <a:ext cx="1385596" cy="38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检测单元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Detection unit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3E08A89-B858-46B3-BCD2-C13CB6A3C0B1}"/>
              </a:ext>
            </a:extLst>
          </p:cNvPr>
          <p:cNvSpPr/>
          <p:nvPr/>
        </p:nvSpPr>
        <p:spPr>
          <a:xfrm>
            <a:off x="1122421" y="3893745"/>
            <a:ext cx="515518" cy="38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A-A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F98364B-88EB-4D11-AF5E-30DB95F102E6}"/>
              </a:ext>
            </a:extLst>
          </p:cNvPr>
          <p:cNvSpPr/>
          <p:nvPr/>
        </p:nvSpPr>
        <p:spPr>
          <a:xfrm>
            <a:off x="3281576" y="2950781"/>
            <a:ext cx="833223" cy="38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线束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Wire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39A9DD5-1E6A-4E51-B1B3-3DEBA09338D6}"/>
              </a:ext>
            </a:extLst>
          </p:cNvPr>
          <p:cNvSpPr/>
          <p:nvPr/>
        </p:nvSpPr>
        <p:spPr>
          <a:xfrm>
            <a:off x="3281576" y="2272601"/>
            <a:ext cx="1054203" cy="38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连接器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Connector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Group 2">
            <a:extLst>
              <a:ext uri="{FF2B5EF4-FFF2-40B4-BE49-F238E27FC236}">
                <a16:creationId xmlns:a16="http://schemas.microsoft.com/office/drawing/2014/main" id="{70A7B738-E548-4936-86A7-36687B40B66D}"/>
              </a:ext>
            </a:extLst>
          </p:cNvPr>
          <p:cNvGrpSpPr>
            <a:grpSpLocks/>
          </p:cNvGrpSpPr>
          <p:nvPr/>
        </p:nvGrpSpPr>
        <p:grpSpPr bwMode="auto">
          <a:xfrm>
            <a:off x="5739987" y="1165665"/>
            <a:ext cx="2713547" cy="4293515"/>
            <a:chOff x="9963" y="252"/>
            <a:chExt cx="4272" cy="676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11B5A6A-FCC2-486A-9A52-5BF2BB729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3" y="252"/>
              <a:ext cx="4260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BEF4789A-0A79-497F-A09D-687FB55CF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" y="3484"/>
              <a:ext cx="4200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945A2E2-B88F-428E-BDB3-F7CE8E497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9" y="5812"/>
              <a:ext cx="416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AB7704DF-B551-4E3C-AFCC-4C29ECB0BAB6}"/>
              </a:ext>
            </a:extLst>
          </p:cNvPr>
          <p:cNvSpPr/>
          <p:nvPr/>
        </p:nvSpPr>
        <p:spPr>
          <a:xfrm>
            <a:off x="6604109" y="2925657"/>
            <a:ext cx="515518" cy="38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A-A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449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7" grpId="0" animBg="1"/>
      <p:bldP spid="48" grpId="0"/>
      <p:bldP spid="49" grpId="0"/>
      <p:bldP spid="50" grpId="0"/>
      <p:bldP spid="51" grpId="0"/>
      <p:bldP spid="6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8F22F08-A742-4861-9149-6906E076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315" r="90463">
                        <a14:foregroundMark x1="28704" y1="22813" x2="28704" y2="22813"/>
                        <a14:foregroundMark x1="24352" y1="23594" x2="24352" y2="23594"/>
                        <a14:foregroundMark x1="15926" y1="25885" x2="15926" y2="25885"/>
                        <a14:foregroundMark x1="14630" y1="26667" x2="14630" y2="26667"/>
                        <a14:foregroundMark x1="13333" y1="27396" x2="13333" y2="27396"/>
                        <a14:foregroundMark x1="21759" y1="24479" x2="21759" y2="24479"/>
                        <a14:foregroundMark x1="12593" y1="53958" x2="12593" y2="53958"/>
                        <a14:foregroundMark x1="2315" y1="38125" x2="2315" y2="38125"/>
                        <a14:foregroundMark x1="90463" y1="56823" x2="90463" y2="56823"/>
                        <a14:backgroundMark x1="42593" y1="19792" x2="42593" y2="19792"/>
                        <a14:backgroundMark x1="37685" y1="20625" x2="37685" y2="20625"/>
                        <a14:backgroundMark x1="59074" y1="32917" x2="59074" y2="32917"/>
                        <a14:backgroundMark x1="65185" y1="37500" x2="65185" y2="37500"/>
                        <a14:backgroundMark x1="59537" y1="41042" x2="57500" y2="41198"/>
                        <a14:backgroundMark x1="44352" y1="38958" x2="44352" y2="38958"/>
                        <a14:backgroundMark x1="42407" y1="38438" x2="40000" y2="38281"/>
                        <a14:backgroundMark x1="42130" y1="41146" x2="42130" y2="41146"/>
                        <a14:backgroundMark x1="38426" y1="44219" x2="38426" y2="44219"/>
                        <a14:backgroundMark x1="30556" y1="46563" x2="30556" y2="46563"/>
                        <a14:backgroundMark x1="44352" y1="50000" x2="44352" y2="50000"/>
                        <a14:backgroundMark x1="29907" y1="39792" x2="29907" y2="39792"/>
                        <a14:backgroundMark x1="41852" y1="29844" x2="41852" y2="29844"/>
                        <a14:backgroundMark x1="35556" y1="32292" x2="35556" y2="32292"/>
                        <a14:backgroundMark x1="25926" y1="42031" x2="25926" y2="42031"/>
                        <a14:backgroundMark x1="17963" y1="41667" x2="17963" y2="41667"/>
                        <a14:backgroundMark x1="24444" y1="35156" x2="24444" y2="35156"/>
                        <a14:backgroundMark x1="25093" y1="42031" x2="25093" y2="42031"/>
                        <a14:backgroundMark x1="46481" y1="50625" x2="46481" y2="50625"/>
                        <a14:backgroundMark x1="51111" y1="46927" x2="51111" y2="46927"/>
                        <a14:backgroundMark x1="34630" y1="46354" x2="34630" y2="46354"/>
                        <a14:backgroundMark x1="25370" y1="47240" x2="25370" y2="47240"/>
                        <a14:backgroundMark x1="19907" y1="41198" x2="19907" y2="41198"/>
                        <a14:backgroundMark x1="29907" y1="34948" x2="29907" y2="34948"/>
                        <a14:backgroundMark x1="23611" y1="52656" x2="23611" y2="52656"/>
                        <a14:backgroundMark x1="23796" y1="53958" x2="23796" y2="53958"/>
                        <a14:backgroundMark x1="20370" y1="53125" x2="20370" y2="53125"/>
                        <a14:backgroundMark x1="24074" y1="29844" x2="24074" y2="29844"/>
                        <a14:backgroundMark x1="40278" y1="25365" x2="40278" y2="25365"/>
                        <a14:backgroundMark x1="42407" y1="23438" x2="42407" y2="23438"/>
                        <a14:backgroundMark x1="43796" y1="22448" x2="43796" y2="22448"/>
                        <a14:backgroundMark x1="41944" y1="22813" x2="41944" y2="22813"/>
                        <a14:backgroundMark x1="40278" y1="23021" x2="40278" y2="2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4" t="16601" r="980" b="32025"/>
          <a:stretch/>
        </p:blipFill>
        <p:spPr>
          <a:xfrm rot="16200000">
            <a:off x="267049" y="3445126"/>
            <a:ext cx="1601866" cy="1342357"/>
          </a:xfrm>
          <a:prstGeom prst="rect">
            <a:avLst/>
          </a:prstGeom>
        </p:spPr>
      </p:pic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3E74C45A-04F5-450A-A31D-1529FEC637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-466373" y="3806731"/>
            <a:ext cx="473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725090" y="2407986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全自动生产线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Full</a:t>
            </a:r>
            <a:r>
              <a:rPr kumimoji="0" lang="en-US" altLang="zh-CN" sz="1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automation line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725090" y="1965300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可视化设备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Visional machine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006633" y="1518505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成本优势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the cost advantage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725090" y="2850672"/>
            <a:ext cx="3363931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全自动测试线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Auto testing line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725090" y="3293358"/>
            <a:ext cx="521280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配套系统客户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Parts and elements only too for system supplier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3006633" y="3731935"/>
            <a:ext cx="261790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成熟批量产品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Mature bulk products</a:t>
            </a:r>
          </a:p>
        </p:txBody>
      </p:sp>
      <p:sp>
        <p:nvSpPr>
          <p:cNvPr id="45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3006633" y="4617307"/>
            <a:ext cx="4928326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电阻值可选范围：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0Ω~1000Ω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0Ω~1000Ω with formula option</a:t>
            </a:r>
          </a:p>
        </p:txBody>
      </p:sp>
      <p:sp>
        <p:nvSpPr>
          <p:cNvPr id="46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3006633" y="1075819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独立研发生产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Self made </a:t>
            </a:r>
          </a:p>
        </p:txBody>
      </p:sp>
      <p:sp>
        <p:nvSpPr>
          <p:cNvPr id="13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3006633" y="4174621"/>
            <a:ext cx="343814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多点按压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touch point</a:t>
            </a:r>
          </a:p>
        </p:txBody>
      </p:sp>
      <p:sp>
        <p:nvSpPr>
          <p:cNvPr id="14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3006633" y="5059993"/>
            <a:ext cx="343814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寿命长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Long life</a:t>
            </a:r>
          </a:p>
        </p:txBody>
      </p:sp>
      <p:sp>
        <p:nvSpPr>
          <p:cNvPr id="15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3006633" y="5502679"/>
            <a:ext cx="343814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SBR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SBR controller option</a:t>
            </a:r>
          </a:p>
        </p:txBody>
      </p:sp>
      <p:sp>
        <p:nvSpPr>
          <p:cNvPr id="1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3006633" y="5945360"/>
            <a:ext cx="459304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OEM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Acc. To all manufacture`s standards</a:t>
            </a: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31171" y="406330"/>
            <a:ext cx="3155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SBR </a:t>
            </a:r>
            <a:r>
              <a:rPr lang="zh-CN" altLang="en-US" b="1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特性</a:t>
            </a:r>
            <a:endParaRPr lang="en-US" altLang="zh-CN" b="1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Feature of</a:t>
            </a:r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SBR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0" grpId="0"/>
      <p:bldP spid="41" grpId="0"/>
      <p:bldP spid="42" grpId="0"/>
      <p:bldP spid="43" grpId="0"/>
      <p:bldP spid="45" grpId="0"/>
      <p:bldP spid="46" grpId="0"/>
      <p:bldP spid="13" grpId="0"/>
      <p:bldP spid="14" grpId="0"/>
      <p:bldP spid="15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>
            <a:extLst>
              <a:ext uri="{FF2B5EF4-FFF2-40B4-BE49-F238E27FC236}">
                <a16:creationId xmlns:a16="http://schemas.microsoft.com/office/drawing/2014/main" id="{559618B3-F85B-4F37-AFAE-DD1E1FDBC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9598" y1="14536" x2="39598" y2="14536"/>
                        <a14:foregroundMark x1="42312" y1="11143" x2="42312" y2="11143"/>
                        <a14:foregroundMark x1="84523" y1="42138" x2="84523" y2="42138"/>
                        <a14:foregroundMark x1="74472" y1="38235" x2="74472" y2="38235"/>
                        <a14:foregroundMark x1="79598" y1="34446" x2="79598" y2="34446"/>
                        <a14:foregroundMark x1="80603" y1="36029" x2="80603" y2="36029"/>
                        <a14:foregroundMark x1="77588" y1="44287" x2="77588" y2="44287"/>
                        <a14:foregroundMark x1="71256" y1="22172" x2="71256" y2="22172"/>
                        <a14:foregroundMark x1="67136" y1="19061" x2="67136" y2="19061"/>
                        <a14:foregroundMark x1="53769" y1="14027" x2="53769" y2="14027"/>
                        <a14:foregroundMark x1="52261" y1="13518" x2="52261" y2="13518"/>
                        <a14:foregroundMark x1="52663" y1="12104" x2="52663" y2="12330"/>
                        <a14:foregroundMark x1="52965" y1="12048" x2="52965" y2="12048"/>
                        <a14:foregroundMark x1="65025" y1="18269" x2="65025" y2="18269"/>
                        <a14:foregroundMark x1="73568" y1="24038" x2="73568" y2="24038"/>
                        <a14:foregroundMark x1="78693" y1="30260" x2="78693" y2="30260"/>
                        <a14:foregroundMark x1="76884" y1="27885" x2="76884" y2="27885"/>
                        <a14:foregroundMark x1="75980" y1="26301" x2="75980" y2="26301"/>
                        <a14:foregroundMark x1="72362" y1="23247" x2="72362" y2="23247"/>
                        <a14:foregroundMark x1="77789" y1="28676" x2="77789" y2="28676"/>
                        <a14:backgroundMark x1="82412" y1="41686" x2="82412" y2="41686"/>
                        <a14:backgroundMark x1="81508" y1="37839" x2="81508" y2="37839"/>
                        <a14:backgroundMark x1="81809" y1="37387" x2="81809" y2="37387"/>
                        <a14:backgroundMark x1="81809" y1="36312" x2="81809" y2="36312"/>
                        <a14:backgroundMark x1="81809" y1="35633" x2="81809" y2="35633"/>
                        <a14:backgroundMark x1="81407" y1="34672" x2="81407" y2="34672"/>
                        <a14:backgroundMark x1="81106" y1="33597" x2="81106" y2="33597"/>
                        <a14:backgroundMark x1="81106" y1="34219" x2="81106" y2="34219"/>
                        <a14:backgroundMark x1="80503" y1="32183" x2="80503" y2="32183"/>
                        <a14:backgroundMark x1="80503" y1="32410" x2="80503" y2="32410"/>
                        <a14:backgroundMark x1="80804" y1="32975" x2="80804" y2="32975"/>
                        <a14:backgroundMark x1="80000" y1="31052" x2="80000" y2="31052"/>
                        <a14:backgroundMark x1="77487" y1="31505" x2="77487" y2="31505"/>
                        <a14:backgroundMark x1="76583" y1="29299" x2="76583" y2="29299"/>
                        <a14:backgroundMark x1="76281" y1="28563" x2="76281" y2="28563"/>
                        <a14:backgroundMark x1="64121" y1="19627" x2="64121" y2="19627"/>
                        <a14:backgroundMark x1="57487" y1="17138" x2="57487" y2="17138"/>
                        <a14:backgroundMark x1="55678" y1="16572" x2="55678" y2="16572"/>
                        <a14:backgroundMark x1="53568" y1="16176" x2="53568" y2="16176"/>
                        <a14:backgroundMark x1="51357" y1="15781" x2="51357" y2="15781"/>
                        <a14:backgroundMark x1="52261" y1="14253" x2="52261" y2="14253"/>
                        <a14:backgroundMark x1="52864" y1="14536" x2="52864" y2="14536"/>
                        <a14:backgroundMark x1="53769" y1="14649" x2="53769" y2="14649"/>
                        <a14:backgroundMark x1="54573" y1="14932" x2="54573" y2="14932"/>
                        <a14:backgroundMark x1="51658" y1="14253" x2="51658" y2="14253"/>
                        <a14:backgroundMark x1="75678" y1="27545" x2="75678" y2="27545"/>
                        <a14:backgroundMark x1="75176" y1="26753" x2="75176" y2="26753"/>
                        <a14:backgroundMark x1="56281" y1="13971" x2="56281" y2="13971"/>
                        <a14:backgroundMark x1="67236" y1="18778" x2="67236" y2="18778"/>
                        <a14:backgroundMark x1="60000" y1="15441" x2="60000" y2="15441"/>
                        <a14:backgroundMark x1="59095" y1="14932" x2="59095" y2="14932"/>
                        <a14:backgroundMark x1="57588" y1="14593" x2="57588" y2="14593"/>
                        <a14:backgroundMark x1="55477" y1="13801" x2="55477" y2="13801"/>
                        <a14:backgroundMark x1="54472" y1="13405" x2="54472" y2="13405"/>
                        <a14:backgroundMark x1="53166" y1="13009" x2="53166" y2="13009"/>
                        <a14:backgroundMark x1="65427" y1="17760" x2="65427" y2="17760"/>
                        <a14:backgroundMark x1="65126" y1="17421" x2="65126" y2="17421"/>
                        <a14:backgroundMark x1="63819" y1="16968" x2="63819" y2="16968"/>
                        <a14:backgroundMark x1="62714" y1="16459" x2="62714" y2="16459"/>
                        <a14:backgroundMark x1="61407" y1="15950" x2="61407" y2="15950"/>
                        <a14:backgroundMark x1="67437" y1="18835" x2="67437" y2="18835"/>
                        <a14:backgroundMark x1="68643" y1="19570" x2="68643" y2="19570"/>
                        <a14:backgroundMark x1="70352" y1="20475" x2="70352" y2="20475"/>
                        <a14:backgroundMark x1="71457" y1="21380" x2="71457" y2="21380"/>
                        <a14:backgroundMark x1="68040" y1="19174" x2="68040" y2="19174"/>
                        <a14:backgroundMark x1="66231" y1="18213" x2="66231" y2="18213"/>
                        <a14:backgroundMark x1="72362" y1="22002" x2="72362" y2="22002"/>
                        <a14:backgroundMark x1="73367" y1="22851" x2="73367" y2="22851"/>
                        <a14:backgroundMark x1="70553" y1="20814" x2="70553" y2="20814"/>
                        <a14:backgroundMark x1="72764" y1="22624" x2="72764" y2="22624"/>
                        <a14:backgroundMark x1="79698" y1="30769" x2="79698" y2="30769"/>
                        <a14:backgroundMark x1="79296" y1="29581" x2="79296" y2="29581"/>
                        <a14:backgroundMark x1="76080" y1="25396" x2="76080" y2="25396"/>
                        <a14:backgroundMark x1="54874" y1="15045" x2="54874" y2="15045"/>
                        <a14:backgroundMark x1="55377" y1="15328" x2="55377" y2="15328"/>
                        <a14:backgroundMark x1="74774" y1="26357" x2="74774" y2="26357"/>
                        <a14:backgroundMark x1="78794" y1="28959" x2="78794" y2="28959"/>
                        <a14:backgroundMark x1="79598" y1="30147" x2="79598" y2="30147"/>
                        <a14:backgroundMark x1="80201" y1="31505" x2="80201" y2="31505"/>
                        <a14:backgroundMark x1="78090" y1="27885" x2="78090" y2="27885"/>
                        <a14:backgroundMark x1="76683" y1="25962" x2="76683" y2="25962"/>
                        <a14:backgroundMark x1="75176" y1="24604" x2="75176" y2="24604"/>
                        <a14:backgroundMark x1="74573" y1="23869" x2="74573" y2="23869"/>
                        <a14:backgroundMark x1="73970" y1="23643" x2="73970" y2="23643"/>
                        <a14:backgroundMark x1="73869" y1="23416" x2="73869" y2="23416"/>
                        <a14:backgroundMark x1="76985" y1="26527" x2="76985" y2="26527"/>
                        <a14:backgroundMark x1="75980" y1="25170" x2="75980" y2="25170"/>
                        <a14:backgroundMark x1="77286" y1="27036" x2="77286" y2="27036"/>
                        <a14:backgroundMark x1="78090" y1="27771" x2="78090" y2="27771"/>
                        <a14:backgroundMark x1="78090" y1="28337" x2="78090" y2="28337"/>
                        <a14:backgroundMark x1="78492" y1="28281" x2="78492" y2="2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01" y="3542342"/>
            <a:ext cx="1391196" cy="3181078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135992" y="444958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腰托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LSS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7" name="图片 136" descr="til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6759957" y="2913340"/>
            <a:ext cx="671804" cy="1399592"/>
          </a:xfrm>
          <a:prstGeom prst="rect">
            <a:avLst/>
          </a:prstGeom>
        </p:spPr>
      </p:pic>
      <p:pic>
        <p:nvPicPr>
          <p:cNvPr id="153" name="图片 152">
            <a:extLst>
              <a:ext uri="{FF2B5EF4-FFF2-40B4-BE49-F238E27FC236}">
                <a16:creationId xmlns:a16="http://schemas.microsoft.com/office/drawing/2014/main" id="{1F539882-2D71-4165-B618-CDDD25F692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2108839" y="1509613"/>
            <a:ext cx="2339161" cy="171774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81" name="矩形 180"/>
          <p:cNvSpPr/>
          <p:nvPr/>
        </p:nvSpPr>
        <p:spPr>
          <a:xfrm>
            <a:off x="401849" y="2491539"/>
            <a:ext cx="293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en-US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controller 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2793FB77-20A9-49EB-AF6C-6558D11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803" b="89595" l="9712" r="93705">
                        <a14:foregroundMark x1="76079" y1="8092" x2="76079" y2="8092"/>
                        <a14:foregroundMark x1="93705" y1="49422" x2="93705" y2="49422"/>
                        <a14:foregroundMark x1="55576" y1="59538" x2="55576" y2="59538"/>
                        <a14:foregroundMark x1="62050" y1="65896" x2="62050" y2="65896"/>
                        <a14:foregroundMark x1="13129" y1="56647" x2="13129" y2="56647"/>
                        <a14:backgroundMark x1="88669" y1="47977" x2="88669" y2="4797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05783">
            <a:off x="3835621" y="5083078"/>
            <a:ext cx="1719293" cy="118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流程图: 磁盘 45"/>
          <p:cNvSpPr/>
          <p:nvPr/>
        </p:nvSpPr>
        <p:spPr>
          <a:xfrm>
            <a:off x="7227938" y="1220589"/>
            <a:ext cx="800183" cy="154025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气源</a:t>
            </a:r>
            <a:endParaRPr lang="en-US" altLang="zh-CN" sz="1200" dirty="0"/>
          </a:p>
          <a:p>
            <a:pPr algn="ctr"/>
            <a:r>
              <a:rPr lang="en-US" altLang="zh-CN" sz="1200" dirty="0"/>
              <a:t>Air store</a:t>
            </a:r>
            <a:endParaRPr lang="zh-CN" alt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4309695" y="4442429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气泵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曲线连接符 59"/>
          <p:cNvCxnSpPr/>
          <p:nvPr/>
        </p:nvCxnSpPr>
        <p:spPr>
          <a:xfrm rot="10800000" flipV="1">
            <a:off x="4152900" y="2377440"/>
            <a:ext cx="2720340" cy="61722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曲线连接符 63"/>
          <p:cNvCxnSpPr/>
          <p:nvPr/>
        </p:nvCxnSpPr>
        <p:spPr>
          <a:xfrm flipV="1">
            <a:off x="1496060" y="3220720"/>
            <a:ext cx="1765300" cy="538989"/>
          </a:xfrm>
          <a:prstGeom prst="curvedConnector3">
            <a:avLst>
              <a:gd name="adj1" fmla="val 426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225076" y="287375"/>
            <a:ext cx="4672044" cy="85131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座椅侧向辅助系统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TAAS-Tilt automatic aid system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8872" y="4280758"/>
            <a:ext cx="1477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右气囊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Left /Right Tilter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til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7802085" y="2913340"/>
            <a:ext cx="671804" cy="1399592"/>
          </a:xfrm>
          <a:prstGeom prst="rect">
            <a:avLst/>
          </a:prstGeom>
        </p:spPr>
      </p:pic>
      <p:pic>
        <p:nvPicPr>
          <p:cNvPr id="28" name="图片 27" descr="til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2325011" y="5067110"/>
            <a:ext cx="634514" cy="1321904"/>
          </a:xfrm>
          <a:prstGeom prst="rect">
            <a:avLst/>
          </a:prstGeom>
        </p:spPr>
      </p:pic>
      <p:cxnSp>
        <p:nvCxnSpPr>
          <p:cNvPr id="29" name="曲线连接符 28"/>
          <p:cNvCxnSpPr>
            <a:cxnSpLocks/>
          </p:cNvCxnSpPr>
          <p:nvPr/>
        </p:nvCxnSpPr>
        <p:spPr>
          <a:xfrm rot="5400000">
            <a:off x="1943101" y="3815963"/>
            <a:ext cx="1754952" cy="690214"/>
          </a:xfrm>
          <a:prstGeom prst="curvedConnector3">
            <a:avLst>
              <a:gd name="adj1" fmla="val 47873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 descr="til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3116860" y="5085296"/>
            <a:ext cx="610170" cy="1303718"/>
          </a:xfrm>
          <a:prstGeom prst="rect">
            <a:avLst/>
          </a:prstGeom>
        </p:spPr>
      </p:pic>
      <p:cxnSp>
        <p:nvCxnSpPr>
          <p:cNvPr id="32" name="曲线连接符 31"/>
          <p:cNvCxnSpPr>
            <a:cxnSpLocks/>
          </p:cNvCxnSpPr>
          <p:nvPr/>
        </p:nvCxnSpPr>
        <p:spPr>
          <a:xfrm rot="16200000" flipH="1">
            <a:off x="3344916" y="3954831"/>
            <a:ext cx="1443494" cy="425331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>
            <a:extLst>
              <a:ext uri="{FF2B5EF4-FFF2-40B4-BE49-F238E27FC236}">
                <a16:creationId xmlns:a16="http://schemas.microsoft.com/office/drawing/2014/main" id="{1F12E9A1-BE78-4881-93B0-12FEFAA1F19D}"/>
              </a:ext>
            </a:extLst>
          </p:cNvPr>
          <p:cNvSpPr/>
          <p:nvPr/>
        </p:nvSpPr>
        <p:spPr>
          <a:xfrm>
            <a:off x="7389483" y="689949"/>
            <a:ext cx="477091" cy="439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2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5E02A2E4-54FD-4DA4-AADE-F48B62460BF3}"/>
              </a:ext>
            </a:extLst>
          </p:cNvPr>
          <p:cNvCxnSpPr>
            <a:cxnSpLocks/>
          </p:cNvCxnSpPr>
          <p:nvPr/>
        </p:nvCxnSpPr>
        <p:spPr>
          <a:xfrm>
            <a:off x="4310650" y="3312158"/>
            <a:ext cx="2301557" cy="10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0">
            <a:extLst>
              <a:ext uri="{FF2B5EF4-FFF2-40B4-BE49-F238E27FC236}">
                <a16:creationId xmlns:a16="http://schemas.microsoft.com/office/drawing/2014/main" id="{C1C30CC0-C5E4-410A-B003-7D1DCDDF2FCD}"/>
              </a:ext>
            </a:extLst>
          </p:cNvPr>
          <p:cNvSpPr txBox="1"/>
          <p:nvPr/>
        </p:nvSpPr>
        <p:spPr>
          <a:xfrm>
            <a:off x="2522568" y="4404051"/>
            <a:ext cx="1477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右气囊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Left /Right Tilter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EAAAE1A-13D5-40B6-B71B-7ABB26205768}"/>
              </a:ext>
            </a:extLst>
          </p:cNvPr>
          <p:cNvSpPr/>
          <p:nvPr/>
        </p:nvSpPr>
        <p:spPr>
          <a:xfrm>
            <a:off x="537911" y="3841060"/>
            <a:ext cx="477091" cy="439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1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9A729B-8305-4F0E-9424-E77EB502E402}"/>
              </a:ext>
            </a:extLst>
          </p:cNvPr>
          <p:cNvSpPr/>
          <p:nvPr/>
        </p:nvSpPr>
        <p:spPr>
          <a:xfrm>
            <a:off x="501273" y="3759709"/>
            <a:ext cx="5554294" cy="2746344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ED75F8-6054-49FB-9AA1-2CF63B0A403F}"/>
              </a:ext>
            </a:extLst>
          </p:cNvPr>
          <p:cNvSpPr/>
          <p:nvPr/>
        </p:nvSpPr>
        <p:spPr>
          <a:xfrm>
            <a:off x="6293591" y="582294"/>
            <a:ext cx="2482316" cy="4121784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511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81" grpId="0"/>
      <p:bldP spid="46" grpId="0" animBg="1"/>
      <p:bldP spid="50" grpId="0"/>
      <p:bldP spid="21" grpId="0"/>
      <p:bldP spid="26" grpId="0" animBg="1"/>
      <p:bldP spid="33" grpId="0"/>
      <p:bldP spid="34" grpId="0" animBg="1"/>
      <p:bldP spid="6" grpId="0" animBg="1"/>
      <p:bldP spid="3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45233" y="386132"/>
            <a:ext cx="4128554" cy="650020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音乐按摩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Music massage</a:t>
            </a:r>
            <a:endParaRPr lang="en-US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44551" y="1719059"/>
            <a:ext cx="1206164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音乐播放器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Music player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939963-EEF0-4BD9-8AA8-FE55F916D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55" y="931457"/>
            <a:ext cx="1039949" cy="78161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94DCD32-9401-4EE3-B9D4-F164219CB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4822369" y="2656395"/>
            <a:ext cx="1231035" cy="904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E322317-FB2A-4651-BEBC-0D080D11F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41" y="937002"/>
            <a:ext cx="1034845" cy="776074"/>
          </a:xfrm>
          <a:prstGeom prst="rect">
            <a:avLst/>
          </a:prstGeom>
        </p:spPr>
      </p:pic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689B6310-D2D0-4386-88D6-D780963D1687}"/>
              </a:ext>
            </a:extLst>
          </p:cNvPr>
          <p:cNvCxnSpPr>
            <a:cxnSpLocks/>
          </p:cNvCxnSpPr>
          <p:nvPr/>
        </p:nvCxnSpPr>
        <p:spPr>
          <a:xfrm>
            <a:off x="4016510" y="1322266"/>
            <a:ext cx="8713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>
            <a:extLst>
              <a:ext uri="{FF2B5EF4-FFF2-40B4-BE49-F238E27FC236}">
                <a16:creationId xmlns:a16="http://schemas.microsoft.com/office/drawing/2014/main" id="{A450ABCB-DB03-4900-B558-51440042A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5861" y="2622629"/>
            <a:ext cx="990847" cy="937766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1E48A747-506D-482B-8501-8F6EA78771B2}"/>
              </a:ext>
            </a:extLst>
          </p:cNvPr>
          <p:cNvSpPr/>
          <p:nvPr/>
        </p:nvSpPr>
        <p:spPr>
          <a:xfrm>
            <a:off x="4980409" y="1759609"/>
            <a:ext cx="10411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音频放大器</a:t>
            </a: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Amplifier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DF3C2826-EA90-443E-BE08-1EA1BBB686F0}"/>
              </a:ext>
            </a:extLst>
          </p:cNvPr>
          <p:cNvSpPr/>
          <p:nvPr/>
        </p:nvSpPr>
        <p:spPr>
          <a:xfrm>
            <a:off x="7294421" y="1744694"/>
            <a:ext cx="9546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喇叭</a:t>
            </a: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Speaker 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578E87D-80AB-4207-B4D2-967B3B0179E1}"/>
              </a:ext>
            </a:extLst>
          </p:cNvPr>
          <p:cNvSpPr/>
          <p:nvPr/>
        </p:nvSpPr>
        <p:spPr>
          <a:xfrm>
            <a:off x="5037194" y="3619384"/>
            <a:ext cx="10411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Controller 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636F592-A562-456E-AD3E-3352B7BF94FE}"/>
              </a:ext>
            </a:extLst>
          </p:cNvPr>
          <p:cNvSpPr/>
          <p:nvPr/>
        </p:nvSpPr>
        <p:spPr>
          <a:xfrm>
            <a:off x="7231495" y="3544272"/>
            <a:ext cx="12310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按摩单元</a:t>
            </a: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Massage unit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pic>
        <p:nvPicPr>
          <p:cNvPr id="58" name="图片 57" descr="central control panel.jpg">
            <a:extLst>
              <a:ext uri="{FF2B5EF4-FFF2-40B4-BE49-F238E27FC236}">
                <a16:creationId xmlns:a16="http://schemas.microsoft.com/office/drawing/2014/main" id="{96FE6026-A5EB-4441-BBCB-C2E681C3302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595" y="991818"/>
            <a:ext cx="2228051" cy="302357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18A6423B-3704-4624-82CA-B21BE57D0D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80" y="854671"/>
            <a:ext cx="801541" cy="890023"/>
          </a:xfrm>
          <a:prstGeom prst="rect">
            <a:avLst/>
          </a:prstGeom>
        </p:spPr>
      </p:pic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35EDD4D8-08D8-4FA4-A3B1-5A4D21604AB7}"/>
              </a:ext>
            </a:extLst>
          </p:cNvPr>
          <p:cNvCxnSpPr>
            <a:cxnSpLocks/>
          </p:cNvCxnSpPr>
          <p:nvPr/>
        </p:nvCxnSpPr>
        <p:spPr>
          <a:xfrm>
            <a:off x="5431629" y="2271127"/>
            <a:ext cx="0" cy="438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D6FC4B0F-777A-4C0E-A6FD-EF3D140287C9}"/>
              </a:ext>
            </a:extLst>
          </p:cNvPr>
          <p:cNvCxnSpPr>
            <a:cxnSpLocks/>
          </p:cNvCxnSpPr>
          <p:nvPr/>
        </p:nvCxnSpPr>
        <p:spPr>
          <a:xfrm>
            <a:off x="6230945" y="1353332"/>
            <a:ext cx="888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AC16422F-F7A9-420B-8FC3-6F38DA12E286}"/>
              </a:ext>
            </a:extLst>
          </p:cNvPr>
          <p:cNvCxnSpPr>
            <a:cxnSpLocks/>
          </p:cNvCxnSpPr>
          <p:nvPr/>
        </p:nvCxnSpPr>
        <p:spPr>
          <a:xfrm>
            <a:off x="6230945" y="3157783"/>
            <a:ext cx="888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3B50ACF6-E8CE-406C-B938-AF91428EEB01}"/>
              </a:ext>
            </a:extLst>
          </p:cNvPr>
          <p:cNvSpPr/>
          <p:nvPr/>
        </p:nvSpPr>
        <p:spPr>
          <a:xfrm>
            <a:off x="5216072" y="2286013"/>
            <a:ext cx="1378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音频信号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audio signal </a:t>
            </a:r>
            <a:endParaRPr lang="en-US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186">
            <a:extLst>
              <a:ext uri="{FF2B5EF4-FFF2-40B4-BE49-F238E27FC236}">
                <a16:creationId xmlns:a16="http://schemas.microsoft.com/office/drawing/2014/main" id="{20D4D68A-3C37-4D66-91ED-2E79BC8571E4}"/>
              </a:ext>
            </a:extLst>
          </p:cNvPr>
          <p:cNvSpPr txBox="1"/>
          <p:nvPr/>
        </p:nvSpPr>
        <p:spPr>
          <a:xfrm>
            <a:off x="361351" y="4250758"/>
            <a:ext cx="4069555" cy="35675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一种结合音乐的互动和座椅按摩效果的汽车音乐振动型按摩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</p:txBody>
      </p:sp>
      <p:sp>
        <p:nvSpPr>
          <p:cNvPr id="82" name="TextBox 186">
            <a:extLst>
              <a:ext uri="{FF2B5EF4-FFF2-40B4-BE49-F238E27FC236}">
                <a16:creationId xmlns:a16="http://schemas.microsoft.com/office/drawing/2014/main" id="{79FD84F7-9CD8-4F4D-AF0F-5B86194CB3E8}"/>
              </a:ext>
            </a:extLst>
          </p:cNvPr>
          <p:cNvSpPr txBox="1"/>
          <p:nvPr/>
        </p:nvSpPr>
        <p:spPr>
          <a:xfrm>
            <a:off x="353040" y="4494025"/>
            <a:ext cx="3926319" cy="69530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可以提高驾驶兴奋度和集中注意力，缓解驾驶疲劳，进一步提高行车安全和驾驶的乐趣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83" name="TextBox 186">
            <a:extLst>
              <a:ext uri="{FF2B5EF4-FFF2-40B4-BE49-F238E27FC236}">
                <a16:creationId xmlns:a16="http://schemas.microsoft.com/office/drawing/2014/main" id="{A0ADFC41-F2BD-40B8-9F18-7C6E2497FF78}"/>
              </a:ext>
            </a:extLst>
          </p:cNvPr>
          <p:cNvSpPr txBox="1"/>
          <p:nvPr/>
        </p:nvSpPr>
        <p:spPr>
          <a:xfrm>
            <a:off x="4413541" y="4283284"/>
            <a:ext cx="4426294" cy="80110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原理：音乐播放系统→控制器→ 振动按摩单元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控制器获取播放音乐的音频信号，并对信号参数分析处理后转换成振动控制信号，控制汽车座椅上的按摩单元输出响应的振动。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TextBox 186">
            <a:extLst>
              <a:ext uri="{FF2B5EF4-FFF2-40B4-BE49-F238E27FC236}">
                <a16:creationId xmlns:a16="http://schemas.microsoft.com/office/drawing/2014/main" id="{F6BFD314-E44D-4F3E-A949-2A0ED3592817}"/>
              </a:ext>
            </a:extLst>
          </p:cNvPr>
          <p:cNvSpPr txBox="1"/>
          <p:nvPr/>
        </p:nvSpPr>
        <p:spPr>
          <a:xfrm>
            <a:off x="4418185" y="5116917"/>
            <a:ext cx="2973828" cy="29327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音乐参数：音乐频率、振幅、音调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TextBox 186">
            <a:extLst>
              <a:ext uri="{FF2B5EF4-FFF2-40B4-BE49-F238E27FC236}">
                <a16:creationId xmlns:a16="http://schemas.microsoft.com/office/drawing/2014/main" id="{4DBE5F25-484C-437F-AAEF-C1D7058F896F}"/>
              </a:ext>
            </a:extLst>
          </p:cNvPr>
          <p:cNvSpPr txBox="1"/>
          <p:nvPr/>
        </p:nvSpPr>
        <p:spPr>
          <a:xfrm>
            <a:off x="4430906" y="5406923"/>
            <a:ext cx="2973828" cy="29327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数据传输率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CAN/LIN/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CDCE6A17-0786-4951-A97E-833371597A0D}"/>
              </a:ext>
            </a:extLst>
          </p:cNvPr>
          <p:cNvSpPr txBox="1"/>
          <p:nvPr/>
        </p:nvSpPr>
        <p:spPr>
          <a:xfrm>
            <a:off x="353040" y="5338118"/>
            <a:ext cx="41256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car music vibration type massage combining the music and the  massage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1176426-CEF1-426B-9230-A027B618FFBF}"/>
              </a:ext>
            </a:extLst>
          </p:cNvPr>
          <p:cNvSpPr txBox="1"/>
          <p:nvPr/>
        </p:nvSpPr>
        <p:spPr>
          <a:xfrm>
            <a:off x="361351" y="5682201"/>
            <a:ext cx="391800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can improve driving excitement and concentration, relieve driving fatigue, and further improve driving safety and driving pleasure; </a:t>
            </a:r>
            <a:endParaRPr lang="zh-CN" alt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0A90E9A8-CD35-4E0D-8925-F8A060CB5F7E}"/>
              </a:ext>
            </a:extLst>
          </p:cNvPr>
          <p:cNvSpPr txBox="1"/>
          <p:nvPr/>
        </p:nvSpPr>
        <p:spPr>
          <a:xfrm>
            <a:off x="4380980" y="5797401"/>
            <a:ext cx="4804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en-US" sz="1100" b="1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logical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Music player 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system→controller→massage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unit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F71576A2-832E-4824-99B0-69AEFBBBA44C}"/>
              </a:ext>
            </a:extLst>
          </p:cNvPr>
          <p:cNvSpPr txBox="1"/>
          <p:nvPr/>
        </p:nvSpPr>
        <p:spPr>
          <a:xfrm>
            <a:off x="4380980" y="6079086"/>
            <a:ext cx="4804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Music parameters: music frequency, amplitude, pitch </a:t>
            </a:r>
            <a:endParaRPr lang="zh-CN" alt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B5D0EB7-916D-4D74-B631-0A34BA82131D}"/>
              </a:ext>
            </a:extLst>
          </p:cNvPr>
          <p:cNvSpPr txBox="1"/>
          <p:nvPr/>
        </p:nvSpPr>
        <p:spPr>
          <a:xfrm>
            <a:off x="4380980" y="6320320"/>
            <a:ext cx="4804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CAN/LIN/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Interface</a:t>
            </a:r>
            <a:endParaRPr lang="zh-CN" alt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40FCEC4C-2DF1-460E-87D9-4B054A26D53C}"/>
              </a:ext>
            </a:extLst>
          </p:cNvPr>
          <p:cNvSpPr/>
          <p:nvPr/>
        </p:nvSpPr>
        <p:spPr>
          <a:xfrm>
            <a:off x="1928867" y="2121293"/>
            <a:ext cx="272955" cy="404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连接符: 曲线 8">
            <a:extLst>
              <a:ext uri="{FF2B5EF4-FFF2-40B4-BE49-F238E27FC236}">
                <a16:creationId xmlns:a16="http://schemas.microsoft.com/office/drawing/2014/main" id="{D314EDD8-1AA6-4BEF-B77C-1F0D91AE0D16}"/>
              </a:ext>
            </a:extLst>
          </p:cNvPr>
          <p:cNvCxnSpPr>
            <a:cxnSpLocks/>
            <a:stCxn id="3" idx="6"/>
          </p:cNvCxnSpPr>
          <p:nvPr/>
        </p:nvCxnSpPr>
        <p:spPr>
          <a:xfrm flipV="1">
            <a:off x="2201822" y="1419269"/>
            <a:ext cx="925216" cy="904298"/>
          </a:xfrm>
          <a:prstGeom prst="curvedConnector3">
            <a:avLst>
              <a:gd name="adj1" fmla="val 6109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EBD2372C-ADDD-4812-96F9-8C5CF8EF98CA}"/>
              </a:ext>
            </a:extLst>
          </p:cNvPr>
          <p:cNvSpPr/>
          <p:nvPr/>
        </p:nvSpPr>
        <p:spPr>
          <a:xfrm>
            <a:off x="1204868" y="2564913"/>
            <a:ext cx="272955" cy="289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连接符: 曲线 12">
            <a:extLst>
              <a:ext uri="{FF2B5EF4-FFF2-40B4-BE49-F238E27FC236}">
                <a16:creationId xmlns:a16="http://schemas.microsoft.com/office/drawing/2014/main" id="{EF39F257-91AD-41D0-8388-6D8D7526CE2D}"/>
              </a:ext>
            </a:extLst>
          </p:cNvPr>
          <p:cNvCxnSpPr>
            <a:cxnSpLocks/>
            <a:stCxn id="11" idx="5"/>
            <a:endCxn id="16" idx="1"/>
          </p:cNvCxnSpPr>
          <p:nvPr/>
        </p:nvCxnSpPr>
        <p:spPr>
          <a:xfrm rot="16200000" flipH="1">
            <a:off x="2070963" y="2178530"/>
            <a:ext cx="319555" cy="158578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387EF9B5-6BD8-40EA-8C85-ACDD3CCCFF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31" y="2429175"/>
            <a:ext cx="918202" cy="1404047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C944ABD0-6463-4865-A5B7-0F64723F2785}"/>
              </a:ext>
            </a:extLst>
          </p:cNvPr>
          <p:cNvSpPr/>
          <p:nvPr/>
        </p:nvSpPr>
        <p:spPr>
          <a:xfrm>
            <a:off x="2968595" y="3863897"/>
            <a:ext cx="10411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7F17838-7E31-481C-BABC-69CB00742947}"/>
              </a:ext>
            </a:extLst>
          </p:cNvPr>
          <p:cNvCxnSpPr>
            <a:cxnSpLocks/>
          </p:cNvCxnSpPr>
          <p:nvPr/>
        </p:nvCxnSpPr>
        <p:spPr>
          <a:xfrm>
            <a:off x="4009704" y="3065109"/>
            <a:ext cx="8126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710BD70E-55BA-4389-BD63-5886CFAB6343}"/>
              </a:ext>
            </a:extLst>
          </p:cNvPr>
          <p:cNvCxnSpPr>
            <a:cxnSpLocks/>
          </p:cNvCxnSpPr>
          <p:nvPr/>
        </p:nvCxnSpPr>
        <p:spPr>
          <a:xfrm flipH="1">
            <a:off x="4016510" y="3207546"/>
            <a:ext cx="7940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4BAE65DC-4BAF-4BA4-9A56-44097543A9CA}"/>
              </a:ext>
            </a:extLst>
          </p:cNvPr>
          <p:cNvSpPr/>
          <p:nvPr/>
        </p:nvSpPr>
        <p:spPr>
          <a:xfrm>
            <a:off x="3783098" y="2776001"/>
            <a:ext cx="12658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506030502030204" pitchFamily="34" charset="0"/>
              </a:rPr>
              <a:t>CAN/LIN/</a:t>
            </a:r>
            <a:r>
              <a:rPr lang="en-US" altLang="en-US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506030502030204" pitchFamily="34" charset="0"/>
              </a:rPr>
              <a:t>W</a:t>
            </a:r>
            <a:r>
              <a:rPr lang="en-US" altLang="zh-CN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506030502030204" pitchFamily="34" charset="0"/>
              </a:rPr>
              <a:t>ifi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09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345233" y="574973"/>
            <a:ext cx="4128554" cy="650020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头枕音响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 sound system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939963-EEF0-4BD9-8AA8-FE55F916D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35" y="1426434"/>
            <a:ext cx="1039949" cy="78161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94DCD32-9401-4EE3-B9D4-F164219CB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4822369" y="3150037"/>
            <a:ext cx="1231035" cy="904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E322317-FB2A-4651-BEBC-0D080D11F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41" y="1430644"/>
            <a:ext cx="1034845" cy="776074"/>
          </a:xfrm>
          <a:prstGeom prst="rect">
            <a:avLst/>
          </a:prstGeom>
        </p:spPr>
      </p:pic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689B6310-D2D0-4386-88D6-D780963D1687}"/>
              </a:ext>
            </a:extLst>
          </p:cNvPr>
          <p:cNvCxnSpPr>
            <a:cxnSpLocks/>
          </p:cNvCxnSpPr>
          <p:nvPr/>
        </p:nvCxnSpPr>
        <p:spPr>
          <a:xfrm>
            <a:off x="3529781" y="1900878"/>
            <a:ext cx="1042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1E48A747-506D-482B-8501-8F6EA78771B2}"/>
              </a:ext>
            </a:extLst>
          </p:cNvPr>
          <p:cNvSpPr/>
          <p:nvPr/>
        </p:nvSpPr>
        <p:spPr>
          <a:xfrm>
            <a:off x="4980409" y="2253251"/>
            <a:ext cx="10411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</a:t>
            </a: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 player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DF3C2826-EA90-443E-BE08-1EA1BBB686F0}"/>
              </a:ext>
            </a:extLst>
          </p:cNvPr>
          <p:cNvSpPr/>
          <p:nvPr/>
        </p:nvSpPr>
        <p:spPr>
          <a:xfrm>
            <a:off x="7294421" y="2238336"/>
            <a:ext cx="9546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喇叭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Speaker 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578E87D-80AB-4207-B4D2-967B3B0179E1}"/>
              </a:ext>
            </a:extLst>
          </p:cNvPr>
          <p:cNvSpPr/>
          <p:nvPr/>
        </p:nvSpPr>
        <p:spPr>
          <a:xfrm>
            <a:off x="4943884" y="4113026"/>
            <a:ext cx="16715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WISI</a:t>
            </a: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WISI Controller 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636F592-A562-456E-AD3E-3352B7BF94FE}"/>
              </a:ext>
            </a:extLst>
          </p:cNvPr>
          <p:cNvSpPr/>
          <p:nvPr/>
        </p:nvSpPr>
        <p:spPr>
          <a:xfrm>
            <a:off x="7231495" y="4037914"/>
            <a:ext cx="12310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头枕音响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Head sound</a:t>
            </a:r>
            <a:endParaRPr lang="en-US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506030502030204" pitchFamily="34" charset="0"/>
            </a:endParaRPr>
          </a:p>
        </p:txBody>
      </p:sp>
      <p:pic>
        <p:nvPicPr>
          <p:cNvPr id="58" name="图片 57" descr="central control panel.jpg">
            <a:extLst>
              <a:ext uri="{FF2B5EF4-FFF2-40B4-BE49-F238E27FC236}">
                <a16:creationId xmlns:a16="http://schemas.microsoft.com/office/drawing/2014/main" id="{96FE6026-A5EB-4441-BBCB-C2E681C330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6108" y="1426434"/>
            <a:ext cx="2228051" cy="2552402"/>
          </a:xfrm>
          <a:prstGeom prst="rect">
            <a:avLst/>
          </a:prstGeom>
        </p:spPr>
      </p:pic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35EDD4D8-08D8-4FA4-A3B1-5A4D21604AB7}"/>
              </a:ext>
            </a:extLst>
          </p:cNvPr>
          <p:cNvCxnSpPr>
            <a:cxnSpLocks/>
          </p:cNvCxnSpPr>
          <p:nvPr/>
        </p:nvCxnSpPr>
        <p:spPr>
          <a:xfrm>
            <a:off x="5431629" y="2764769"/>
            <a:ext cx="0" cy="438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D6FC4B0F-777A-4C0E-A6FD-EF3D140287C9}"/>
              </a:ext>
            </a:extLst>
          </p:cNvPr>
          <p:cNvCxnSpPr>
            <a:cxnSpLocks/>
          </p:cNvCxnSpPr>
          <p:nvPr/>
        </p:nvCxnSpPr>
        <p:spPr>
          <a:xfrm>
            <a:off x="6230945" y="1846974"/>
            <a:ext cx="888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AC16422F-F7A9-420B-8FC3-6F38DA12E286}"/>
              </a:ext>
            </a:extLst>
          </p:cNvPr>
          <p:cNvCxnSpPr>
            <a:cxnSpLocks/>
          </p:cNvCxnSpPr>
          <p:nvPr/>
        </p:nvCxnSpPr>
        <p:spPr>
          <a:xfrm>
            <a:off x="6230945" y="3651425"/>
            <a:ext cx="888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3B50ACF6-E8CE-406C-B938-AF91428EEB01}"/>
              </a:ext>
            </a:extLst>
          </p:cNvPr>
          <p:cNvSpPr/>
          <p:nvPr/>
        </p:nvSpPr>
        <p:spPr>
          <a:xfrm>
            <a:off x="5216072" y="2779655"/>
            <a:ext cx="1378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音频信号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audio signal </a:t>
            </a:r>
            <a:endParaRPr lang="en-US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B5D0EB7-916D-4D74-B631-0A34BA82131D}"/>
              </a:ext>
            </a:extLst>
          </p:cNvPr>
          <p:cNvSpPr txBox="1"/>
          <p:nvPr/>
        </p:nvSpPr>
        <p:spPr>
          <a:xfrm>
            <a:off x="705884" y="4804376"/>
            <a:ext cx="4804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CAN/LIN/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Interface</a:t>
            </a:r>
            <a:endParaRPr lang="zh-CN" alt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40FCEC4C-2DF1-460E-87D9-4B054A26D53C}"/>
              </a:ext>
            </a:extLst>
          </p:cNvPr>
          <p:cNvSpPr/>
          <p:nvPr/>
        </p:nvSpPr>
        <p:spPr>
          <a:xfrm>
            <a:off x="2562093" y="2360491"/>
            <a:ext cx="272955" cy="404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9D56CCF-BC20-4869-B3F9-59F7B18FC9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21" y="3019482"/>
            <a:ext cx="1025566" cy="1018381"/>
          </a:xfrm>
          <a:prstGeom prst="rect">
            <a:avLst/>
          </a:prstGeom>
        </p:spPr>
      </p:pic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3C11BA79-943D-413F-809B-EDFB27896FC9}"/>
              </a:ext>
            </a:extLst>
          </p:cNvPr>
          <p:cNvCxnSpPr>
            <a:cxnSpLocks/>
          </p:cNvCxnSpPr>
          <p:nvPr/>
        </p:nvCxnSpPr>
        <p:spPr>
          <a:xfrm>
            <a:off x="2897974" y="2667054"/>
            <a:ext cx="1772349" cy="679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6">
            <a:extLst>
              <a:ext uri="{FF2B5EF4-FFF2-40B4-BE49-F238E27FC236}">
                <a16:creationId xmlns:a16="http://schemas.microsoft.com/office/drawing/2014/main" id="{93979568-3473-44B3-809D-4839A53FF87F}"/>
              </a:ext>
            </a:extLst>
          </p:cNvPr>
          <p:cNvSpPr txBox="1"/>
          <p:nvPr/>
        </p:nvSpPr>
        <p:spPr>
          <a:xfrm>
            <a:off x="735087" y="4346413"/>
            <a:ext cx="2973828" cy="29327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数据传输率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CAN/LIN/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74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>
            <a:extLst>
              <a:ext uri="{FF2B5EF4-FFF2-40B4-BE49-F238E27FC236}">
                <a16:creationId xmlns:a16="http://schemas.microsoft.com/office/drawing/2014/main" id="{559618B3-F85B-4F37-AFAE-DD1E1FDBC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9598" y1="14536" x2="39598" y2="14536"/>
                        <a14:foregroundMark x1="42312" y1="11143" x2="42312" y2="11143"/>
                        <a14:foregroundMark x1="84523" y1="42138" x2="84523" y2="42138"/>
                        <a14:foregroundMark x1="74472" y1="38235" x2="74472" y2="38235"/>
                        <a14:foregroundMark x1="79598" y1="34446" x2="79598" y2="34446"/>
                        <a14:foregroundMark x1="80603" y1="36029" x2="80603" y2="36029"/>
                        <a14:foregroundMark x1="77588" y1="44287" x2="77588" y2="44287"/>
                        <a14:foregroundMark x1="71256" y1="22172" x2="71256" y2="22172"/>
                        <a14:foregroundMark x1="67136" y1="19061" x2="67136" y2="19061"/>
                        <a14:foregroundMark x1="53769" y1="14027" x2="53769" y2="14027"/>
                        <a14:foregroundMark x1="52261" y1="13518" x2="52261" y2="13518"/>
                        <a14:foregroundMark x1="52663" y1="12104" x2="52663" y2="12330"/>
                        <a14:foregroundMark x1="52965" y1="12048" x2="52965" y2="12048"/>
                        <a14:foregroundMark x1="65025" y1="18269" x2="65025" y2="18269"/>
                        <a14:foregroundMark x1="73568" y1="24038" x2="73568" y2="24038"/>
                        <a14:foregroundMark x1="78693" y1="30260" x2="78693" y2="30260"/>
                        <a14:foregroundMark x1="76884" y1="27885" x2="76884" y2="27885"/>
                        <a14:foregroundMark x1="75980" y1="26301" x2="75980" y2="26301"/>
                        <a14:foregroundMark x1="72362" y1="23247" x2="72362" y2="23247"/>
                        <a14:foregroundMark x1="77789" y1="28676" x2="77789" y2="28676"/>
                        <a14:backgroundMark x1="82412" y1="41686" x2="82412" y2="41686"/>
                        <a14:backgroundMark x1="81508" y1="37839" x2="81508" y2="37839"/>
                        <a14:backgroundMark x1="81809" y1="37387" x2="81809" y2="37387"/>
                        <a14:backgroundMark x1="81809" y1="36312" x2="81809" y2="36312"/>
                        <a14:backgroundMark x1="81809" y1="35633" x2="81809" y2="35633"/>
                        <a14:backgroundMark x1="81407" y1="34672" x2="81407" y2="34672"/>
                        <a14:backgroundMark x1="81106" y1="33597" x2="81106" y2="33597"/>
                        <a14:backgroundMark x1="81106" y1="34219" x2="81106" y2="34219"/>
                        <a14:backgroundMark x1="80503" y1="32183" x2="80503" y2="32183"/>
                        <a14:backgroundMark x1="80503" y1="32410" x2="80503" y2="32410"/>
                        <a14:backgroundMark x1="80804" y1="32975" x2="80804" y2="32975"/>
                        <a14:backgroundMark x1="80000" y1="31052" x2="80000" y2="31052"/>
                        <a14:backgroundMark x1="77487" y1="31505" x2="77487" y2="31505"/>
                        <a14:backgroundMark x1="76583" y1="29299" x2="76583" y2="29299"/>
                        <a14:backgroundMark x1="76281" y1="28563" x2="76281" y2="28563"/>
                        <a14:backgroundMark x1="64121" y1="19627" x2="64121" y2="19627"/>
                        <a14:backgroundMark x1="57487" y1="17138" x2="57487" y2="17138"/>
                        <a14:backgroundMark x1="55678" y1="16572" x2="55678" y2="16572"/>
                        <a14:backgroundMark x1="53568" y1="16176" x2="53568" y2="16176"/>
                        <a14:backgroundMark x1="51357" y1="15781" x2="51357" y2="15781"/>
                        <a14:backgroundMark x1="52261" y1="14253" x2="52261" y2="14253"/>
                        <a14:backgroundMark x1="52864" y1="14536" x2="52864" y2="14536"/>
                        <a14:backgroundMark x1="53769" y1="14649" x2="53769" y2="14649"/>
                        <a14:backgroundMark x1="54573" y1="14932" x2="54573" y2="14932"/>
                        <a14:backgroundMark x1="51658" y1="14253" x2="51658" y2="14253"/>
                        <a14:backgroundMark x1="75678" y1="27545" x2="75678" y2="27545"/>
                        <a14:backgroundMark x1="75176" y1="26753" x2="75176" y2="26753"/>
                        <a14:backgroundMark x1="56281" y1="13971" x2="56281" y2="13971"/>
                        <a14:backgroundMark x1="67236" y1="18778" x2="67236" y2="18778"/>
                        <a14:backgroundMark x1="60000" y1="15441" x2="60000" y2="15441"/>
                        <a14:backgroundMark x1="59095" y1="14932" x2="59095" y2="14932"/>
                        <a14:backgroundMark x1="57588" y1="14593" x2="57588" y2="14593"/>
                        <a14:backgroundMark x1="55477" y1="13801" x2="55477" y2="13801"/>
                        <a14:backgroundMark x1="54472" y1="13405" x2="54472" y2="13405"/>
                        <a14:backgroundMark x1="53166" y1="13009" x2="53166" y2="13009"/>
                        <a14:backgroundMark x1="65427" y1="17760" x2="65427" y2="17760"/>
                        <a14:backgroundMark x1="65126" y1="17421" x2="65126" y2="17421"/>
                        <a14:backgroundMark x1="63819" y1="16968" x2="63819" y2="16968"/>
                        <a14:backgroundMark x1="62714" y1="16459" x2="62714" y2="16459"/>
                        <a14:backgroundMark x1="61407" y1="15950" x2="61407" y2="15950"/>
                        <a14:backgroundMark x1="67437" y1="18835" x2="67437" y2="18835"/>
                        <a14:backgroundMark x1="68643" y1="19570" x2="68643" y2="19570"/>
                        <a14:backgroundMark x1="70352" y1="20475" x2="70352" y2="20475"/>
                        <a14:backgroundMark x1="71457" y1="21380" x2="71457" y2="21380"/>
                        <a14:backgroundMark x1="68040" y1="19174" x2="68040" y2="19174"/>
                        <a14:backgroundMark x1="66231" y1="18213" x2="66231" y2="18213"/>
                        <a14:backgroundMark x1="72362" y1="22002" x2="72362" y2="22002"/>
                        <a14:backgroundMark x1="73367" y1="22851" x2="73367" y2="22851"/>
                        <a14:backgroundMark x1="70553" y1="20814" x2="70553" y2="20814"/>
                        <a14:backgroundMark x1="72764" y1="22624" x2="72764" y2="22624"/>
                        <a14:backgroundMark x1="79698" y1="30769" x2="79698" y2="30769"/>
                        <a14:backgroundMark x1="79296" y1="29581" x2="79296" y2="29581"/>
                        <a14:backgroundMark x1="76080" y1="25396" x2="76080" y2="25396"/>
                        <a14:backgroundMark x1="54874" y1="15045" x2="54874" y2="15045"/>
                        <a14:backgroundMark x1="55377" y1="15328" x2="55377" y2="15328"/>
                        <a14:backgroundMark x1="74774" y1="26357" x2="74774" y2="26357"/>
                        <a14:backgroundMark x1="78794" y1="28959" x2="78794" y2="28959"/>
                        <a14:backgroundMark x1="79598" y1="30147" x2="79598" y2="30147"/>
                        <a14:backgroundMark x1="80201" y1="31505" x2="80201" y2="31505"/>
                        <a14:backgroundMark x1="78090" y1="27885" x2="78090" y2="27885"/>
                        <a14:backgroundMark x1="76683" y1="25962" x2="76683" y2="25962"/>
                        <a14:backgroundMark x1="75176" y1="24604" x2="75176" y2="24604"/>
                        <a14:backgroundMark x1="74573" y1="23869" x2="74573" y2="23869"/>
                        <a14:backgroundMark x1="73970" y1="23643" x2="73970" y2="23643"/>
                        <a14:backgroundMark x1="73869" y1="23416" x2="73869" y2="23416"/>
                        <a14:backgroundMark x1="76985" y1="26527" x2="76985" y2="26527"/>
                        <a14:backgroundMark x1="75980" y1="25170" x2="75980" y2="25170"/>
                        <a14:backgroundMark x1="77286" y1="27036" x2="77286" y2="27036"/>
                        <a14:backgroundMark x1="78090" y1="27771" x2="78090" y2="27771"/>
                        <a14:backgroundMark x1="78090" y1="28337" x2="78090" y2="28337"/>
                        <a14:backgroundMark x1="78492" y1="28281" x2="78492" y2="2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538" y="3023118"/>
            <a:ext cx="1511618" cy="3834882"/>
          </a:xfrm>
          <a:prstGeom prst="rect">
            <a:avLst/>
          </a:prstGeom>
        </p:spPr>
      </p:pic>
      <p:sp>
        <p:nvSpPr>
          <p:cNvPr id="57" name="文本框 2">
            <a:extLst>
              <a:ext uri="{FF2B5EF4-FFF2-40B4-BE49-F238E27FC236}">
                <a16:creationId xmlns:a16="http://schemas.microsoft.com/office/drawing/2014/main" id="{939B880D-890D-48D4-95D8-1E81D803B00A}"/>
              </a:ext>
            </a:extLst>
          </p:cNvPr>
          <p:cNvSpPr txBox="1"/>
          <p:nvPr/>
        </p:nvSpPr>
        <p:spPr>
          <a:xfrm>
            <a:off x="229589" y="469636"/>
            <a:ext cx="3504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400" b="1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en-US" altLang="zh-CN" sz="1400" b="1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en-US" sz="1400" b="1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Topological</a:t>
            </a:r>
            <a:r>
              <a:rPr lang="en-US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map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defRPr/>
            </a:pPr>
            <a:endParaRPr lang="en-US" altLang="zh-CN" sz="1400" b="1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座椅全功能系统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FFSS</a:t>
            </a:r>
          </a:p>
          <a:p>
            <a:pPr lvl="0"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Full function seats system</a:t>
            </a:r>
            <a:endParaRPr lang="en-US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466976" y="546035"/>
            <a:ext cx="6267449" cy="29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CAN BUS                       Gateway</a:t>
            </a:r>
            <a:endParaRPr lang="zh-CN" altLang="en-US" dirty="0"/>
          </a:p>
        </p:txBody>
      </p:sp>
      <p:cxnSp>
        <p:nvCxnSpPr>
          <p:cNvPr id="71" name="直接箭头连接符 70"/>
          <p:cNvCxnSpPr/>
          <p:nvPr/>
        </p:nvCxnSpPr>
        <p:spPr>
          <a:xfrm rot="16200000" flipH="1">
            <a:off x="6147519" y="1090717"/>
            <a:ext cx="36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 rot="5400000" flipH="1" flipV="1">
            <a:off x="6296013" y="1090716"/>
            <a:ext cx="36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rot="16200000" flipH="1">
            <a:off x="8341228" y="1081192"/>
            <a:ext cx="36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rot="5400000" flipH="1" flipV="1">
            <a:off x="8489722" y="1081191"/>
            <a:ext cx="36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209"/>
          <p:cNvGrpSpPr/>
          <p:nvPr/>
        </p:nvGrpSpPr>
        <p:grpSpPr>
          <a:xfrm>
            <a:off x="2678489" y="971871"/>
            <a:ext cx="150439" cy="1457510"/>
            <a:chOff x="2859461" y="1361890"/>
            <a:chExt cx="148494" cy="360001"/>
          </a:xfrm>
        </p:grpSpPr>
        <p:cxnSp>
          <p:nvCxnSpPr>
            <p:cNvPr id="89" name="直接箭头连接符 88"/>
            <p:cNvCxnSpPr/>
            <p:nvPr/>
          </p:nvCxnSpPr>
          <p:spPr>
            <a:xfrm rot="16200000" flipH="1">
              <a:off x="2679461" y="1541891"/>
              <a:ext cx="360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箭头连接符 89"/>
            <p:cNvCxnSpPr/>
            <p:nvPr/>
          </p:nvCxnSpPr>
          <p:spPr>
            <a:xfrm rot="5400000" flipH="1" flipV="1">
              <a:off x="2827955" y="1541890"/>
              <a:ext cx="360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3369987" y="2574918"/>
            <a:ext cx="6976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/>
              <a:t>LIN</a:t>
            </a:r>
          </a:p>
          <a:p>
            <a:pPr algn="ctr"/>
            <a:r>
              <a:rPr lang="en-US" altLang="zh-CN" dirty="0"/>
              <a:t>option</a:t>
            </a:r>
            <a:endParaRPr lang="zh-CN" alt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682311" y="401896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腰托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LSS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97287" y="411955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通风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Cooler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229860" y="4106039"/>
            <a:ext cx="708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81451" y="406025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向调节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Adjustment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775556" y="413602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安全带提醒装置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SBR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" name="图片 110" descr="12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466270" y="5259318"/>
            <a:ext cx="1432953" cy="888378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1368444" y="3999683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按摩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Massager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994066" y="4040017"/>
            <a:ext cx="589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侧翼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Tilter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8" name="图片 127">
            <a:extLst>
              <a:ext uri="{FF2B5EF4-FFF2-40B4-BE49-F238E27FC236}">
                <a16:creationId xmlns:a16="http://schemas.microsoft.com/office/drawing/2014/main" id="{A8F22F08-A742-4861-9149-6906E076A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2315" r="90463">
                        <a14:foregroundMark x1="28704" y1="22813" x2="28704" y2="22813"/>
                        <a14:foregroundMark x1="24352" y1="23594" x2="24352" y2="23594"/>
                        <a14:foregroundMark x1="15926" y1="25885" x2="15926" y2="25885"/>
                        <a14:foregroundMark x1="14630" y1="26667" x2="14630" y2="26667"/>
                        <a14:foregroundMark x1="13333" y1="27396" x2="13333" y2="27396"/>
                        <a14:foregroundMark x1="21759" y1="24479" x2="21759" y2="24479"/>
                        <a14:foregroundMark x1="12593" y1="53958" x2="12593" y2="53958"/>
                        <a14:foregroundMark x1="2315" y1="38125" x2="2315" y2="38125"/>
                        <a14:foregroundMark x1="90463" y1="56823" x2="90463" y2="56823"/>
                        <a14:backgroundMark x1="42593" y1="19792" x2="42593" y2="19792"/>
                        <a14:backgroundMark x1="37685" y1="20625" x2="37685" y2="20625"/>
                        <a14:backgroundMark x1="59074" y1="32917" x2="59074" y2="32917"/>
                        <a14:backgroundMark x1="65185" y1="37500" x2="65185" y2="37500"/>
                        <a14:backgroundMark x1="59537" y1="41042" x2="57500" y2="41198"/>
                        <a14:backgroundMark x1="44352" y1="38958" x2="44352" y2="38958"/>
                        <a14:backgroundMark x1="42407" y1="38438" x2="40000" y2="38281"/>
                        <a14:backgroundMark x1="42130" y1="41146" x2="42130" y2="41146"/>
                        <a14:backgroundMark x1="38426" y1="44219" x2="38426" y2="44219"/>
                        <a14:backgroundMark x1="30556" y1="46563" x2="30556" y2="46563"/>
                        <a14:backgroundMark x1="44352" y1="50000" x2="44352" y2="50000"/>
                        <a14:backgroundMark x1="29907" y1="39792" x2="29907" y2="39792"/>
                        <a14:backgroundMark x1="41852" y1="29844" x2="41852" y2="29844"/>
                        <a14:backgroundMark x1="35556" y1="32292" x2="35556" y2="32292"/>
                        <a14:backgroundMark x1="25926" y1="42031" x2="25926" y2="42031"/>
                        <a14:backgroundMark x1="17963" y1="41667" x2="17963" y2="41667"/>
                        <a14:backgroundMark x1="24444" y1="35156" x2="24444" y2="35156"/>
                        <a14:backgroundMark x1="25093" y1="42031" x2="25093" y2="42031"/>
                        <a14:backgroundMark x1="46481" y1="50625" x2="46481" y2="50625"/>
                        <a14:backgroundMark x1="51111" y1="46927" x2="51111" y2="46927"/>
                        <a14:backgroundMark x1="34630" y1="46354" x2="34630" y2="46354"/>
                        <a14:backgroundMark x1="25370" y1="47240" x2="25370" y2="47240"/>
                        <a14:backgroundMark x1="19907" y1="41198" x2="19907" y2="41198"/>
                        <a14:backgroundMark x1="29907" y1="34948" x2="29907" y2="34948"/>
                        <a14:backgroundMark x1="23611" y1="52656" x2="23611" y2="52656"/>
                        <a14:backgroundMark x1="23796" y1="53958" x2="23796" y2="53958"/>
                        <a14:backgroundMark x1="20370" y1="53125" x2="20370" y2="53125"/>
                        <a14:backgroundMark x1="24074" y1="29844" x2="24074" y2="29844"/>
                        <a14:backgroundMark x1="40278" y1="25365" x2="40278" y2="25365"/>
                        <a14:backgroundMark x1="42407" y1="23438" x2="42407" y2="23438"/>
                        <a14:backgroundMark x1="43796" y1="22448" x2="43796" y2="22448"/>
                        <a14:backgroundMark x1="41944" y1="22813" x2="41944" y2="22813"/>
                        <a14:backgroundMark x1="40278" y1="23021" x2="40278" y2="2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4" t="16601" r="980" b="32025"/>
          <a:stretch/>
        </p:blipFill>
        <p:spPr>
          <a:xfrm rot="16200000" flipH="1">
            <a:off x="7599295" y="5290958"/>
            <a:ext cx="1553545" cy="852752"/>
          </a:xfrm>
          <a:prstGeom prst="rect">
            <a:avLst/>
          </a:prstGeom>
        </p:spPr>
      </p:pic>
      <p:pic>
        <p:nvPicPr>
          <p:cNvPr id="131" name="图片 130" descr="benz seat se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0208" y="2384555"/>
            <a:ext cx="1757062" cy="790575"/>
          </a:xfrm>
          <a:prstGeom prst="rect">
            <a:avLst/>
          </a:prstGeom>
        </p:spPr>
      </p:pic>
      <p:pic>
        <p:nvPicPr>
          <p:cNvPr id="137" name="图片 136" descr="til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4191589" y="4961369"/>
            <a:ext cx="709718" cy="1399592"/>
          </a:xfrm>
          <a:prstGeom prst="rect">
            <a:avLst/>
          </a:prstGeom>
        </p:spPr>
      </p:pic>
      <p:cxnSp>
        <p:nvCxnSpPr>
          <p:cNvPr id="139" name="曲线连接符 138"/>
          <p:cNvCxnSpPr>
            <a:cxnSpLocks/>
          </p:cNvCxnSpPr>
          <p:nvPr/>
        </p:nvCxnSpPr>
        <p:spPr>
          <a:xfrm>
            <a:off x="2828928" y="3371853"/>
            <a:ext cx="1572684" cy="1544400"/>
          </a:xfrm>
          <a:prstGeom prst="curvedConnector3">
            <a:avLst>
              <a:gd name="adj1" fmla="val 1069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曲线连接符 140"/>
          <p:cNvCxnSpPr>
            <a:cxnSpLocks/>
          </p:cNvCxnSpPr>
          <p:nvPr/>
        </p:nvCxnSpPr>
        <p:spPr>
          <a:xfrm>
            <a:off x="2886075" y="3381375"/>
            <a:ext cx="2588856" cy="1534878"/>
          </a:xfrm>
          <a:prstGeom prst="curvedConnector3">
            <a:avLst>
              <a:gd name="adj1" fmla="val 7955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曲线连接符 144"/>
          <p:cNvCxnSpPr>
            <a:cxnSpLocks/>
            <a:endCxn id="212" idx="0"/>
          </p:cNvCxnSpPr>
          <p:nvPr/>
        </p:nvCxnSpPr>
        <p:spPr>
          <a:xfrm>
            <a:off x="3277378" y="3325576"/>
            <a:ext cx="4287417" cy="162089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曲线连接符 148"/>
          <p:cNvCxnSpPr/>
          <p:nvPr/>
        </p:nvCxnSpPr>
        <p:spPr>
          <a:xfrm rot="10800000" flipV="1">
            <a:off x="1123952" y="3265714"/>
            <a:ext cx="975436" cy="19186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图片 152">
            <a:extLst>
              <a:ext uri="{FF2B5EF4-FFF2-40B4-BE49-F238E27FC236}">
                <a16:creationId xmlns:a16="http://schemas.microsoft.com/office/drawing/2014/main" id="{1F539882-2D71-4165-B618-CDDD25F692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860" y1="59145" x2="35860" y2="59145"/>
                        <a14:foregroundMark x1="39002" y1="63717" x2="39002" y2="63717"/>
                        <a14:foregroundMark x1="41128" y1="66077" x2="41128" y2="66077"/>
                        <a14:foregroundMark x1="38447" y1="61652" x2="38447" y2="61652"/>
                        <a14:foregroundMark x1="40758" y1="64749" x2="40758" y2="64749"/>
                        <a14:foregroundMark x1="34843" y1="59440" x2="34843" y2="59440"/>
                        <a14:foregroundMark x1="35952" y1="60029" x2="35952" y2="60029"/>
                        <a14:foregroundMark x1="32163" y1="57375" x2="32163" y2="57375"/>
                        <a14:foregroundMark x1="34104" y1="58997" x2="34104" y2="58997"/>
                        <a14:foregroundMark x1="34658" y1="59440" x2="34658" y2="59440"/>
                        <a14:foregroundMark x1="33826" y1="58260" x2="33826" y2="58260"/>
                        <a14:foregroundMark x1="34104" y1="59292" x2="34104" y2="59292"/>
                        <a14:foregroundMark x1="39741" y1="64159" x2="39741" y2="64159"/>
                        <a14:foregroundMark x1="39094" y1="64159" x2="39094" y2="64159"/>
                        <a14:foregroundMark x1="38632" y1="63422" x2="38632" y2="63422"/>
                        <a14:foregroundMark x1="39372" y1="64454" x2="39372" y2="64454"/>
                        <a14:foregroundMark x1="42237" y1="68584" x2="42237" y2="68584"/>
                        <a14:foregroundMark x1="42884" y1="69027" x2="42884" y2="69027"/>
                        <a14:foregroundMark x1="41682" y1="68142" x2="41682" y2="68142"/>
                        <a14:foregroundMark x1="41128" y1="66962" x2="41128" y2="66962"/>
                        <a14:foregroundMark x1="31516" y1="56637" x2="31516" y2="56637"/>
                        <a14:foregroundMark x1="36784" y1="61947" x2="36784" y2="61947"/>
                        <a14:foregroundMark x1="36322" y1="61357" x2="36322" y2="61357"/>
                        <a14:foregroundMark x1="36229" y1="60619" x2="36229" y2="60619"/>
                        <a14:foregroundMark x1="36137" y1="60619" x2="36137" y2="60619"/>
                        <a14:foregroundMark x1="36044" y1="60914" x2="36044" y2="60914"/>
                        <a14:backgroundMark x1="39002" y1="70649" x2="39002" y2="70649"/>
                        <a14:backgroundMark x1="47782" y1="75959" x2="47782" y2="75959"/>
                        <a14:backgroundMark x1="56747" y1="87758" x2="56747" y2="87758"/>
                        <a14:backgroundMark x1="50832" y1="78024" x2="50832" y2="7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9184" r="22343" b="16067"/>
          <a:stretch/>
        </p:blipFill>
        <p:spPr>
          <a:xfrm>
            <a:off x="1936050" y="2476353"/>
            <a:ext cx="1507821" cy="110725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4" name="图片 1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635" y="1317402"/>
            <a:ext cx="1958778" cy="882873"/>
          </a:xfrm>
          <a:prstGeom prst="rect">
            <a:avLst/>
          </a:prstGeom>
        </p:spPr>
      </p:pic>
      <p:pic>
        <p:nvPicPr>
          <p:cNvPr id="155" name="图片 154" descr="dashboard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82047" y="1314449"/>
            <a:ext cx="1707615" cy="885826"/>
          </a:xfrm>
          <a:prstGeom prst="rect">
            <a:avLst/>
          </a:prstGeom>
        </p:spPr>
      </p:pic>
      <p:sp>
        <p:nvSpPr>
          <p:cNvPr id="180" name="矩形 179"/>
          <p:cNvSpPr/>
          <p:nvPr/>
        </p:nvSpPr>
        <p:spPr>
          <a:xfrm>
            <a:off x="7277254" y="855008"/>
            <a:ext cx="946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 i="1" dirty="0"/>
              <a:t>仪表盘</a:t>
            </a:r>
            <a:endParaRPr lang="en-US" altLang="zh-CN" sz="1200" b="1" i="1" dirty="0"/>
          </a:p>
          <a:p>
            <a:pPr algn="ctr"/>
            <a:r>
              <a:rPr lang="en-US" altLang="zh-CN" sz="1200" b="1" i="1" dirty="0"/>
              <a:t>Dashboard</a:t>
            </a:r>
            <a:endParaRPr lang="zh-CN" altLang="en-US" sz="1200" b="1" i="1" dirty="0"/>
          </a:p>
        </p:txBody>
      </p:sp>
      <p:sp>
        <p:nvSpPr>
          <p:cNvPr id="182" name="矩形 181"/>
          <p:cNvSpPr/>
          <p:nvPr/>
        </p:nvSpPr>
        <p:spPr>
          <a:xfrm>
            <a:off x="4601759" y="839257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 i="1" dirty="0"/>
              <a:t>中控屏</a:t>
            </a:r>
            <a:endParaRPr lang="en-US" altLang="zh-CN" sz="1200" b="1" i="1" dirty="0"/>
          </a:p>
          <a:p>
            <a:pPr algn="ctr"/>
            <a:r>
              <a:rPr lang="en-US" altLang="zh-CN" sz="1200" b="1" i="1" dirty="0"/>
              <a:t>Central control panel</a:t>
            </a:r>
          </a:p>
        </p:txBody>
      </p:sp>
      <p:cxnSp>
        <p:nvCxnSpPr>
          <p:cNvPr id="186" name="曲线连接符 185"/>
          <p:cNvCxnSpPr>
            <a:cxnSpLocks/>
            <a:endCxn id="128" idx="1"/>
          </p:cNvCxnSpPr>
          <p:nvPr/>
        </p:nvCxnSpPr>
        <p:spPr>
          <a:xfrm>
            <a:off x="3159002" y="3314700"/>
            <a:ext cx="5217066" cy="162586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" name="图片 210" descr="heate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003761" y="5336275"/>
            <a:ext cx="1382113" cy="600077"/>
          </a:xfrm>
          <a:prstGeom prst="rect">
            <a:avLst/>
          </a:prstGeom>
        </p:spPr>
      </p:pic>
      <p:pic>
        <p:nvPicPr>
          <p:cNvPr id="212" name="图片 211" descr="fan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31420" y="4946469"/>
            <a:ext cx="666750" cy="1393825"/>
          </a:xfrm>
          <a:prstGeom prst="rect">
            <a:avLst/>
          </a:prstGeom>
        </p:spPr>
      </p:pic>
      <p:pic>
        <p:nvPicPr>
          <p:cNvPr id="213" name="图片 212" descr="mot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6200000">
            <a:off x="4985721" y="5089995"/>
            <a:ext cx="1363229" cy="1105979"/>
          </a:xfrm>
          <a:prstGeom prst="rect">
            <a:avLst/>
          </a:prstGeom>
        </p:spPr>
      </p:pic>
      <p:cxnSp>
        <p:nvCxnSpPr>
          <p:cNvPr id="220" name="曲线连接符 219"/>
          <p:cNvCxnSpPr/>
          <p:nvPr/>
        </p:nvCxnSpPr>
        <p:spPr>
          <a:xfrm rot="5400000">
            <a:off x="1426094" y="4118202"/>
            <a:ext cx="1601369" cy="4334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曲线连接符 240"/>
          <p:cNvCxnSpPr>
            <a:cxnSpLocks/>
          </p:cNvCxnSpPr>
          <p:nvPr/>
        </p:nvCxnSpPr>
        <p:spPr>
          <a:xfrm>
            <a:off x="3102597" y="3333535"/>
            <a:ext cx="3535816" cy="1630557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左中括号 249"/>
          <p:cNvSpPr/>
          <p:nvPr/>
        </p:nvSpPr>
        <p:spPr>
          <a:xfrm>
            <a:off x="4381500" y="1638300"/>
            <a:ext cx="104775" cy="14287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5" name="直接箭头连接符 254"/>
          <p:cNvCxnSpPr/>
          <p:nvPr/>
        </p:nvCxnSpPr>
        <p:spPr>
          <a:xfrm flipV="1">
            <a:off x="3107094" y="2817845"/>
            <a:ext cx="119431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EC98C6E1-6A83-49CF-A7D4-B1ECBADFC5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19" y="4987110"/>
            <a:ext cx="1112616" cy="1373851"/>
          </a:xfrm>
          <a:prstGeom prst="rect">
            <a:avLst/>
          </a:prstGeom>
        </p:spPr>
      </p:pic>
      <p:cxnSp>
        <p:nvCxnSpPr>
          <p:cNvPr id="50" name="曲线连接符 138">
            <a:extLst>
              <a:ext uri="{FF2B5EF4-FFF2-40B4-BE49-F238E27FC236}">
                <a16:creationId xmlns:a16="http://schemas.microsoft.com/office/drawing/2014/main" id="{7EF1B967-6A2B-4BDB-8B00-6A0D1C0B1D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36556" y="3938547"/>
            <a:ext cx="1326366" cy="688263"/>
          </a:xfrm>
          <a:prstGeom prst="curvedConnector3">
            <a:avLst>
              <a:gd name="adj1" fmla="val 5773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112">
            <a:extLst>
              <a:ext uri="{FF2B5EF4-FFF2-40B4-BE49-F238E27FC236}">
                <a16:creationId xmlns:a16="http://schemas.microsoft.com/office/drawing/2014/main" id="{29CB6BF3-5FC0-4A23-8E5E-753CDCCAFC71}"/>
              </a:ext>
            </a:extLst>
          </p:cNvPr>
          <p:cNvSpPr txBox="1"/>
          <p:nvPr/>
        </p:nvSpPr>
        <p:spPr>
          <a:xfrm>
            <a:off x="2423232" y="4018959"/>
            <a:ext cx="158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音乐按摩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Music Massager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9894973-B1D1-420D-8FCA-6D80F61BBBBC}"/>
              </a:ext>
            </a:extLst>
          </p:cNvPr>
          <p:cNvSpPr/>
          <p:nvPr/>
        </p:nvSpPr>
        <p:spPr>
          <a:xfrm>
            <a:off x="493535" y="2618806"/>
            <a:ext cx="1648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WISI controller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6251DE6D-FA2A-4F0D-A439-BB58A231AF4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91359" y="2429377"/>
            <a:ext cx="1156001" cy="80425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D26B4E7A-EB5C-4179-8176-48B65D4B0BF3}"/>
              </a:ext>
            </a:extLst>
          </p:cNvPr>
          <p:cNvSpPr/>
          <p:nvPr/>
        </p:nvSpPr>
        <p:spPr>
          <a:xfrm>
            <a:off x="5955444" y="2257246"/>
            <a:ext cx="846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触摸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touch</a:t>
            </a:r>
          </a:p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voice</a:t>
            </a:r>
          </a:p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按键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key</a:t>
            </a:r>
          </a:p>
        </p:txBody>
      </p:sp>
    </p:spTree>
    <p:extLst>
      <p:ext uri="{BB962C8B-B14F-4D97-AF65-F5344CB8AC3E}">
        <p14:creationId xmlns:p14="http://schemas.microsoft.com/office/powerpoint/2010/main" val="13832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05" grpId="1"/>
      <p:bldP spid="106" grpId="1"/>
      <p:bldP spid="107" grpId="0"/>
      <p:bldP spid="108" grpId="0"/>
      <p:bldP spid="109" grpId="0"/>
      <p:bldP spid="110" grpId="0"/>
      <p:bldP spid="113" grpId="1"/>
      <p:bldP spid="119" grpId="0"/>
      <p:bldP spid="180" grpId="0"/>
      <p:bldP spid="182" grpId="1"/>
      <p:bldP spid="250" grpId="1" animBg="1"/>
      <p:bldP spid="53" grpId="1"/>
      <p:bldP spid="46" grpId="1"/>
      <p:bldP spid="4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1">
            <a:extLst>
              <a:ext uri="{FF2B5EF4-FFF2-40B4-BE49-F238E27FC236}">
                <a16:creationId xmlns:a16="http://schemas.microsoft.com/office/drawing/2014/main" id="{8A8098F4-D9A0-4959-B06D-D5959B455A0A}"/>
              </a:ext>
            </a:extLst>
          </p:cNvPr>
          <p:cNvSpPr txBox="1"/>
          <p:nvPr/>
        </p:nvSpPr>
        <p:spPr>
          <a:xfrm>
            <a:off x="190106" y="414480"/>
            <a:ext cx="2747623" cy="927019"/>
          </a:xfrm>
          <a:prstGeom prst="rect">
            <a:avLst/>
          </a:prstGeom>
          <a:noFill/>
          <a:ln>
            <a:noFill/>
          </a:ln>
        </p:spPr>
        <p:txBody>
          <a:bodyPr wrap="square" lIns="95094" tIns="47547" rIns="95094" bIns="47547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降噪材料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NVH Material</a:t>
            </a:r>
          </a:p>
          <a:p>
            <a:endParaRPr lang="en-US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5">
            <a:extLst>
              <a:ext uri="{FF2B5EF4-FFF2-40B4-BE49-F238E27FC236}">
                <a16:creationId xmlns:a16="http://schemas.microsoft.com/office/drawing/2014/main" id="{7AC037A0-F849-42C6-ABE9-E9DEE04C1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4" y="4301014"/>
            <a:ext cx="1737188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300" dirty="0">
                <a:solidFill>
                  <a:srgbClr val="0000FF"/>
                </a:solidFill>
              </a:rPr>
              <a:t>PE</a:t>
            </a:r>
            <a:r>
              <a:rPr lang="zh-CN" altLang="en-US" sz="1300" dirty="0">
                <a:solidFill>
                  <a:srgbClr val="0000FF"/>
                </a:solidFill>
              </a:rPr>
              <a:t>海绵</a:t>
            </a:r>
            <a:endParaRPr lang="en-US" altLang="zh-CN" sz="13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PE </a:t>
            </a:r>
            <a:r>
              <a:rPr lang="zh-CN" altLang="en-US" sz="1300" dirty="0">
                <a:solidFill>
                  <a:srgbClr val="0000FF"/>
                </a:solidFill>
              </a:rPr>
              <a:t>Foam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16" descr="C:\Users\Administrator\Desktop\PE 发泡.jpg">
            <a:extLst>
              <a:ext uri="{FF2B5EF4-FFF2-40B4-BE49-F238E27FC236}">
                <a16:creationId xmlns:a16="http://schemas.microsoft.com/office/drawing/2014/main" id="{3169C840-6E59-492D-A4BC-59284D10C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15" y="2882610"/>
            <a:ext cx="1956705" cy="134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 descr="C:\Users\Administrator\Desktop\EPDM 发泡.jpg">
            <a:extLst>
              <a:ext uri="{FF2B5EF4-FFF2-40B4-BE49-F238E27FC236}">
                <a16:creationId xmlns:a16="http://schemas.microsoft.com/office/drawing/2014/main" id="{6DAFC90F-95AE-436E-9ED2-91A4C9936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6" y="4785629"/>
            <a:ext cx="2030121" cy="129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15">
            <a:extLst>
              <a:ext uri="{FF2B5EF4-FFF2-40B4-BE49-F238E27FC236}">
                <a16:creationId xmlns:a16="http://schemas.microsoft.com/office/drawing/2014/main" id="{07012D86-2C6B-4F04-91A3-081A53E4D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86" y="6080147"/>
            <a:ext cx="2573611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300" dirty="0">
                <a:solidFill>
                  <a:srgbClr val="0000FF"/>
                </a:solidFill>
              </a:rPr>
              <a:t>EPDM</a:t>
            </a:r>
            <a:r>
              <a:rPr lang="zh-CN" altLang="en-US" sz="1300" dirty="0">
                <a:solidFill>
                  <a:srgbClr val="0000FF"/>
                </a:solidFill>
              </a:rPr>
              <a:t>海绵</a:t>
            </a:r>
            <a:endParaRPr lang="en-US" altLang="zh-CN" sz="13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EPDM </a:t>
            </a:r>
            <a:r>
              <a:rPr lang="zh-CN" altLang="en-US" sz="1300" dirty="0">
                <a:solidFill>
                  <a:srgbClr val="0000FF"/>
                </a:solidFill>
              </a:rPr>
              <a:t>Foam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20" descr="C:\Users\Administrator\Desktop\EVA发泡.jpg">
            <a:extLst>
              <a:ext uri="{FF2B5EF4-FFF2-40B4-BE49-F238E27FC236}">
                <a16:creationId xmlns:a16="http://schemas.microsoft.com/office/drawing/2014/main" id="{3D7804AE-0F5E-46D5-B374-1C2397B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6" y="2882610"/>
            <a:ext cx="2098128" cy="13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15">
            <a:extLst>
              <a:ext uri="{FF2B5EF4-FFF2-40B4-BE49-F238E27FC236}">
                <a16:creationId xmlns:a16="http://schemas.microsoft.com/office/drawing/2014/main" id="{C2CAB26A-045A-470B-9B15-3C83DD59B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426" y="4291029"/>
            <a:ext cx="1979612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300" dirty="0">
                <a:solidFill>
                  <a:srgbClr val="0000FF"/>
                </a:solidFill>
              </a:rPr>
              <a:t>EVA</a:t>
            </a:r>
            <a:r>
              <a:rPr lang="zh-CN" altLang="en-US" sz="1300" dirty="0">
                <a:solidFill>
                  <a:srgbClr val="0000FF"/>
                </a:solidFill>
              </a:rPr>
              <a:t>海绵</a:t>
            </a:r>
            <a:endParaRPr lang="en-US" altLang="zh-CN" sz="13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EVA </a:t>
            </a:r>
            <a:r>
              <a:rPr lang="zh-CN" altLang="en-US" sz="1300" dirty="0">
                <a:solidFill>
                  <a:srgbClr val="0000FF"/>
                </a:solidFill>
              </a:rPr>
              <a:t>Foam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35" name="Picture 21" descr="C:\Users\Administrator\Desktop\PVC发泡.jpg">
            <a:extLst>
              <a:ext uri="{FF2B5EF4-FFF2-40B4-BE49-F238E27FC236}">
                <a16:creationId xmlns:a16="http://schemas.microsoft.com/office/drawing/2014/main" id="{9FD9B42C-1CFB-4C4C-938E-7DA834DB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01" y="2882611"/>
            <a:ext cx="2039938" cy="13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本框 15">
            <a:extLst>
              <a:ext uri="{FF2B5EF4-FFF2-40B4-BE49-F238E27FC236}">
                <a16:creationId xmlns:a16="http://schemas.microsoft.com/office/drawing/2014/main" id="{E1DD8B0F-702F-4854-A163-6A365A48B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155" y="4270919"/>
            <a:ext cx="1979613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300" dirty="0">
                <a:solidFill>
                  <a:srgbClr val="0000FF"/>
                </a:solidFill>
              </a:rPr>
              <a:t>PVC</a:t>
            </a:r>
            <a:r>
              <a:rPr lang="zh-CN" altLang="en-US" sz="1300" dirty="0">
                <a:solidFill>
                  <a:srgbClr val="0000FF"/>
                </a:solidFill>
              </a:rPr>
              <a:t>海绵</a:t>
            </a:r>
            <a:endParaRPr lang="en-US" altLang="zh-CN" sz="13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PVC </a:t>
            </a:r>
            <a:r>
              <a:rPr lang="zh-CN" altLang="en-US" sz="1300" dirty="0">
                <a:solidFill>
                  <a:srgbClr val="0000FF"/>
                </a:solidFill>
              </a:rPr>
              <a:t>Foam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37" name="Picture 22" descr="C:\Users\Administrator\Desktop\PUR 发泡.jpg">
            <a:extLst>
              <a:ext uri="{FF2B5EF4-FFF2-40B4-BE49-F238E27FC236}">
                <a16:creationId xmlns:a16="http://schemas.microsoft.com/office/drawing/2014/main" id="{EC55E68F-3E1A-41C8-AAEC-D8013EEE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92" y="1035957"/>
            <a:ext cx="1979611" cy="134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15">
            <a:extLst>
              <a:ext uri="{FF2B5EF4-FFF2-40B4-BE49-F238E27FC236}">
                <a16:creationId xmlns:a16="http://schemas.microsoft.com/office/drawing/2014/main" id="{4E64C5EC-EBE4-4B22-B260-F9FFA2083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491" y="2392131"/>
            <a:ext cx="1979613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300" dirty="0">
                <a:solidFill>
                  <a:srgbClr val="0000FF"/>
                </a:solidFill>
              </a:rPr>
              <a:t>  PUR</a:t>
            </a:r>
            <a:r>
              <a:rPr lang="zh-CN" altLang="en-US" sz="1300" dirty="0">
                <a:solidFill>
                  <a:srgbClr val="0000FF"/>
                </a:solidFill>
              </a:rPr>
              <a:t>海绵</a:t>
            </a:r>
            <a:endParaRPr lang="en-US" altLang="zh-CN" sz="13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PUR </a:t>
            </a:r>
            <a:r>
              <a:rPr lang="zh-CN" altLang="en-US" sz="1300" dirty="0">
                <a:solidFill>
                  <a:srgbClr val="0000FF"/>
                </a:solidFill>
              </a:rPr>
              <a:t>Foam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39" name="Picture 12" descr="IMG_0784">
            <a:extLst>
              <a:ext uri="{FF2B5EF4-FFF2-40B4-BE49-F238E27FC236}">
                <a16:creationId xmlns:a16="http://schemas.microsoft.com/office/drawing/2014/main" id="{3BC6E843-291A-4503-B065-C9FFC17A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7" y="1057189"/>
            <a:ext cx="2039938" cy="13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本框 15">
            <a:extLst>
              <a:ext uri="{FF2B5EF4-FFF2-40B4-BE49-F238E27FC236}">
                <a16:creationId xmlns:a16="http://schemas.microsoft.com/office/drawing/2014/main" id="{9CB3FC9D-BDE9-4913-96A5-AB1533702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0599" y="2445244"/>
            <a:ext cx="1979613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  <a:cs typeface="Arial" panose="020B0604020202020204" pitchFamily="34" charset="0"/>
              </a:rPr>
              <a:t>毛毡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zh-CN" sz="1300" dirty="0">
                <a:solidFill>
                  <a:srgbClr val="0000FF"/>
                </a:solidFill>
                <a:cs typeface="Arial" panose="020B0604020202020204" pitchFamily="34" charset="0"/>
              </a:rPr>
              <a:t>Felt</a:t>
            </a:r>
            <a:endParaRPr lang="zh-CN" altLang="en-US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5" name="图片 15" descr="111.png">
            <a:extLst>
              <a:ext uri="{FF2B5EF4-FFF2-40B4-BE49-F238E27FC236}">
                <a16:creationId xmlns:a16="http://schemas.microsoft.com/office/drawing/2014/main" id="{2056CCCE-B725-46DA-8FFD-CF5A4E22A7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37" y="1035957"/>
            <a:ext cx="2098128" cy="144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C5E0BE9-5417-4E8B-BC36-A993D7082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392" y="2396493"/>
            <a:ext cx="1979612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海绵</a:t>
            </a:r>
            <a:endParaRPr lang="en-US" altLang="zh-CN" sz="13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NVH </a:t>
            </a:r>
            <a:r>
              <a:rPr lang="zh-CN" altLang="en-US" sz="1300" dirty="0">
                <a:solidFill>
                  <a:srgbClr val="0000FF"/>
                </a:solidFill>
              </a:rPr>
              <a:t>Foam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0" descr="IMG_0546">
            <a:extLst>
              <a:ext uri="{FF2B5EF4-FFF2-40B4-BE49-F238E27FC236}">
                <a16:creationId xmlns:a16="http://schemas.microsoft.com/office/drawing/2014/main" id="{061EADD2-6427-4AF3-BD1E-97E8DAFE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69" y="4809190"/>
            <a:ext cx="1909135" cy="126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C8942956-4C8F-4FD1-AF34-54722C590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462" y="6104644"/>
            <a:ext cx="1533857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  <a:cs typeface="Arial" panose="020B0604020202020204" pitchFamily="34" charset="0"/>
              </a:rPr>
              <a:t>魔术贴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zh-CN" sz="1300" dirty="0">
                <a:solidFill>
                  <a:srgbClr val="0000FF"/>
                </a:solidFill>
                <a:cs typeface="Arial" panose="020B0604020202020204" pitchFamily="34" charset="0"/>
              </a:rPr>
              <a:t>Velcro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26DCACA9-2120-4E61-9F9B-D2F08BAB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31" y="4813365"/>
            <a:ext cx="2030120" cy="126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BC675107-7871-4106-AB12-E3BF9422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4783" y="6074747"/>
            <a:ext cx="2495550" cy="4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87" tIns="41844" rIns="83687" bIns="41844">
            <a:spAutoFit/>
          </a:bodyPr>
          <a:lstStyle>
            <a:lvl1pPr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73125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00" dirty="0">
                <a:solidFill>
                  <a:srgbClr val="0000FF"/>
                </a:solidFill>
                <a:cs typeface="Arial" panose="020B0604020202020204" pitchFamily="34" charset="0"/>
              </a:rPr>
              <a:t>热熔胶棒</a:t>
            </a:r>
            <a:endParaRPr lang="en-US" altLang="zh-CN" sz="13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zh-CN" sz="1300" dirty="0">
                <a:solidFill>
                  <a:srgbClr val="0000FF"/>
                </a:solidFill>
                <a:cs typeface="Arial" panose="020B0604020202020204" pitchFamily="34" charset="0"/>
              </a:rPr>
              <a:t>PA Hot melt adhesive rod </a:t>
            </a:r>
          </a:p>
        </p:txBody>
      </p:sp>
    </p:spTree>
    <p:extLst>
      <p:ext uri="{BB962C8B-B14F-4D97-AF65-F5344CB8AC3E}">
        <p14:creationId xmlns:p14="http://schemas.microsoft.com/office/powerpoint/2010/main" val="9067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4" grpId="0"/>
      <p:bldP spid="36" grpId="0"/>
      <p:bldP spid="38" grpId="0"/>
      <p:bldP spid="40" grpId="0"/>
      <p:bldP spid="16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5692075-34C7-4BCD-9F74-09A9D877D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48" y="2603615"/>
            <a:ext cx="556308" cy="55630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3F7BC579-E571-49C0-A618-7198B1D69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6" y="1250857"/>
            <a:ext cx="532253" cy="532253"/>
          </a:xfrm>
          <a:prstGeom prst="rect">
            <a:avLst/>
          </a:prstGeom>
        </p:spPr>
      </p:pic>
      <p:pic>
        <p:nvPicPr>
          <p:cNvPr id="1038" name="图片 1037">
            <a:extLst>
              <a:ext uri="{FF2B5EF4-FFF2-40B4-BE49-F238E27FC236}">
                <a16:creationId xmlns:a16="http://schemas.microsoft.com/office/drawing/2014/main" id="{53DB31D6-E999-415B-9E09-2DD54A587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79" y="1368933"/>
            <a:ext cx="614446" cy="484729"/>
          </a:xfrm>
          <a:prstGeom prst="rect">
            <a:avLst/>
          </a:prstGeom>
        </p:spPr>
      </p:pic>
      <p:pic>
        <p:nvPicPr>
          <p:cNvPr id="1032" name="图片 1031">
            <a:extLst>
              <a:ext uri="{FF2B5EF4-FFF2-40B4-BE49-F238E27FC236}">
                <a16:creationId xmlns:a16="http://schemas.microsoft.com/office/drawing/2014/main" id="{AF96736A-2B67-4CB2-ABE8-CCE10D232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98" y="3115602"/>
            <a:ext cx="730837" cy="67351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DD6B139-32B2-475B-8C9B-7FAD4623E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4" y="1294913"/>
            <a:ext cx="1435285" cy="8898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B86E3AD-2249-4B79-A22B-E53C559DE490}"/>
              </a:ext>
            </a:extLst>
          </p:cNvPr>
          <p:cNvGrpSpPr/>
          <p:nvPr/>
        </p:nvGrpSpPr>
        <p:grpSpPr>
          <a:xfrm>
            <a:off x="318869" y="1224598"/>
            <a:ext cx="8655450" cy="5184013"/>
            <a:chOff x="2421148" y="160372"/>
            <a:chExt cx="6695613" cy="4591954"/>
          </a:xfrm>
        </p:grpSpPr>
        <p:grpSp>
          <p:nvGrpSpPr>
            <p:cNvPr id="3" name="Group 181">
              <a:extLst>
                <a:ext uri="{FF2B5EF4-FFF2-40B4-BE49-F238E27FC236}">
                  <a16:creationId xmlns:a16="http://schemas.microsoft.com/office/drawing/2014/main" id="{3A8EF516-0431-4651-83D6-AC7776B72733}"/>
                </a:ext>
              </a:extLst>
            </p:cNvPr>
            <p:cNvGrpSpPr/>
            <p:nvPr/>
          </p:nvGrpSpPr>
          <p:grpSpPr bwMode="auto">
            <a:xfrm>
              <a:off x="2421148" y="160372"/>
              <a:ext cx="6695613" cy="4591954"/>
              <a:chOff x="1688752" y="279487"/>
              <a:chExt cx="7608855" cy="5218028"/>
            </a:xfrm>
            <a:solidFill>
              <a:srgbClr val="0070C0"/>
            </a:solidFill>
          </p:grpSpPr>
          <p:sp>
            <p:nvSpPr>
              <p:cNvPr id="5" name="Freeform 174">
                <a:extLst>
                  <a:ext uri="{FF2B5EF4-FFF2-40B4-BE49-F238E27FC236}">
                    <a16:creationId xmlns:a16="http://schemas.microsoft.com/office/drawing/2014/main" id="{D97BDBC2-EA0B-4E7A-B2B4-B6AE972F2C0A}"/>
                  </a:ext>
                </a:extLst>
              </p:cNvPr>
              <p:cNvSpPr/>
              <p:nvPr/>
            </p:nvSpPr>
            <p:spPr bwMode="auto">
              <a:xfrm>
                <a:off x="1712305" y="279487"/>
                <a:ext cx="7585302" cy="5218028"/>
              </a:xfrm>
              <a:custGeom>
                <a:avLst/>
                <a:gdLst>
                  <a:gd name="T0" fmla="*/ 77907 w 7585674"/>
                  <a:gd name="T1" fmla="*/ 5159209 h 5218028"/>
                  <a:gd name="T2" fmla="*/ 130824 w 7585674"/>
                  <a:gd name="T3" fmla="*/ 4841719 h 5218028"/>
                  <a:gd name="T4" fmla="*/ 404226 w 7585674"/>
                  <a:gd name="T5" fmla="*/ 4197920 h 5218028"/>
                  <a:gd name="T6" fmla="*/ 792281 w 7585674"/>
                  <a:gd name="T7" fmla="*/ 3598218 h 5218028"/>
                  <a:gd name="T8" fmla="*/ 1206795 w 7585674"/>
                  <a:gd name="T9" fmla="*/ 3077887 h 5218028"/>
                  <a:gd name="T10" fmla="*/ 1691864 w 7585674"/>
                  <a:gd name="T11" fmla="*/ 2575195 h 5218028"/>
                  <a:gd name="T12" fmla="*/ 2229850 w 7585674"/>
                  <a:gd name="T13" fmla="*/ 2160694 h 5218028"/>
                  <a:gd name="T14" fmla="*/ 2794293 w 7585674"/>
                  <a:gd name="T15" fmla="*/ 1781470 h 5218028"/>
                  <a:gd name="T16" fmla="*/ 3314640 w 7585674"/>
                  <a:gd name="T17" fmla="*/ 1481619 h 5218028"/>
                  <a:gd name="T18" fmla="*/ 3843806 w 7585674"/>
                  <a:gd name="T19" fmla="*/ 1208225 h 5218028"/>
                  <a:gd name="T20" fmla="*/ 4540542 w 7585674"/>
                  <a:gd name="T21" fmla="*/ 926012 h 5218028"/>
                  <a:gd name="T22" fmla="*/ 5290195 w 7585674"/>
                  <a:gd name="T23" fmla="*/ 643799 h 5218028"/>
                  <a:gd name="T24" fmla="*/ 6286791 w 7585674"/>
                  <a:gd name="T25" fmla="*/ 326309 h 5218028"/>
                  <a:gd name="T26" fmla="*/ 7583248 w 7585674"/>
                  <a:gd name="T27" fmla="*/ 0 h 5218028"/>
                  <a:gd name="T28" fmla="*/ 7583248 w 7585674"/>
                  <a:gd name="T29" fmla="*/ 79372 h 5218028"/>
                  <a:gd name="T30" fmla="*/ 7574429 w 7585674"/>
                  <a:gd name="T31" fmla="*/ 149926 h 5218028"/>
                  <a:gd name="T32" fmla="*/ 7036443 w 7585674"/>
                  <a:gd name="T33" fmla="*/ 335128 h 5218028"/>
                  <a:gd name="T34" fmla="*/ 6410263 w 7585674"/>
                  <a:gd name="T35" fmla="*/ 573245 h 5218028"/>
                  <a:gd name="T36" fmla="*/ 5581235 w 7585674"/>
                  <a:gd name="T37" fmla="*/ 952469 h 5218028"/>
                  <a:gd name="T38" fmla="*/ 4787486 w 7585674"/>
                  <a:gd name="T39" fmla="*/ 1446342 h 5218028"/>
                  <a:gd name="T40" fmla="*/ 4240681 w 7585674"/>
                  <a:gd name="T41" fmla="*/ 1904939 h 5218028"/>
                  <a:gd name="T42" fmla="*/ 3817348 w 7585674"/>
                  <a:gd name="T43" fmla="*/ 2407631 h 5218028"/>
                  <a:gd name="T44" fmla="*/ 3561584 w 7585674"/>
                  <a:gd name="T45" fmla="*/ 2901504 h 5218028"/>
                  <a:gd name="T46" fmla="*/ 3429293 w 7585674"/>
                  <a:gd name="T47" fmla="*/ 3439473 h 5218028"/>
                  <a:gd name="T48" fmla="*/ 3411654 w 7585674"/>
                  <a:gd name="T49" fmla="*/ 4056814 h 5218028"/>
                  <a:gd name="T50" fmla="*/ 3491029 w 7585674"/>
                  <a:gd name="T51" fmla="*/ 4612421 h 5218028"/>
                  <a:gd name="T52" fmla="*/ 3658599 w 7585674"/>
                  <a:gd name="T53" fmla="*/ 5168028 h 5218028"/>
                  <a:gd name="T54" fmla="*/ 77907 w 7585674"/>
                  <a:gd name="T55" fmla="*/ 5159209 h 52180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585674" h="5218028">
                    <a:moveTo>
                      <a:pt x="77911" y="5159209"/>
                    </a:moveTo>
                    <a:cubicBezTo>
                      <a:pt x="0" y="5218028"/>
                      <a:pt x="76441" y="5001934"/>
                      <a:pt x="130830" y="4841719"/>
                    </a:cubicBezTo>
                    <a:cubicBezTo>
                      <a:pt x="185219" y="4681504"/>
                      <a:pt x="293998" y="4405170"/>
                      <a:pt x="404246" y="4197920"/>
                    </a:cubicBezTo>
                    <a:cubicBezTo>
                      <a:pt x="514494" y="3990670"/>
                      <a:pt x="658552" y="3784890"/>
                      <a:pt x="792320" y="3598218"/>
                    </a:cubicBezTo>
                    <a:cubicBezTo>
                      <a:pt x="926088" y="3411546"/>
                      <a:pt x="1056916" y="3248391"/>
                      <a:pt x="1206854" y="3077887"/>
                    </a:cubicBezTo>
                    <a:cubicBezTo>
                      <a:pt x="1356792" y="2907383"/>
                      <a:pt x="1521430" y="2728061"/>
                      <a:pt x="1691947" y="2575195"/>
                    </a:cubicBezTo>
                    <a:cubicBezTo>
                      <a:pt x="1862465" y="2422330"/>
                      <a:pt x="2046212" y="2292982"/>
                      <a:pt x="2229959" y="2160694"/>
                    </a:cubicBezTo>
                    <a:cubicBezTo>
                      <a:pt x="2413706" y="2028407"/>
                      <a:pt x="2613623" y="1894649"/>
                      <a:pt x="2794430" y="1781470"/>
                    </a:cubicBezTo>
                    <a:cubicBezTo>
                      <a:pt x="2975237" y="1668291"/>
                      <a:pt x="3139876" y="1577160"/>
                      <a:pt x="3314803" y="1481619"/>
                    </a:cubicBezTo>
                    <a:cubicBezTo>
                      <a:pt x="3489730" y="1386078"/>
                      <a:pt x="3639668" y="1300826"/>
                      <a:pt x="3843995" y="1208225"/>
                    </a:cubicBezTo>
                    <a:cubicBezTo>
                      <a:pt x="4048322" y="1115624"/>
                      <a:pt x="4299689" y="1020083"/>
                      <a:pt x="4540765" y="926012"/>
                    </a:cubicBezTo>
                    <a:cubicBezTo>
                      <a:pt x="4781841" y="831941"/>
                      <a:pt x="4999398" y="743749"/>
                      <a:pt x="5290454" y="643799"/>
                    </a:cubicBezTo>
                    <a:cubicBezTo>
                      <a:pt x="5581510" y="543849"/>
                      <a:pt x="5904905" y="433609"/>
                      <a:pt x="6287099" y="326309"/>
                    </a:cubicBezTo>
                    <a:cubicBezTo>
                      <a:pt x="6669293" y="219009"/>
                      <a:pt x="7367533" y="41156"/>
                      <a:pt x="7583620" y="0"/>
                    </a:cubicBezTo>
                    <a:cubicBezTo>
                      <a:pt x="7581440" y="87873"/>
                      <a:pt x="7585090" y="54384"/>
                      <a:pt x="7583620" y="79372"/>
                    </a:cubicBezTo>
                    <a:cubicBezTo>
                      <a:pt x="7582150" y="104360"/>
                      <a:pt x="7585674" y="103067"/>
                      <a:pt x="7574800" y="149926"/>
                    </a:cubicBezTo>
                    <a:cubicBezTo>
                      <a:pt x="7483661" y="192552"/>
                      <a:pt x="7230825" y="264575"/>
                      <a:pt x="7036788" y="335128"/>
                    </a:cubicBezTo>
                    <a:cubicBezTo>
                      <a:pt x="6842751" y="405681"/>
                      <a:pt x="6653123" y="470355"/>
                      <a:pt x="6410577" y="573245"/>
                    </a:cubicBezTo>
                    <a:cubicBezTo>
                      <a:pt x="6168031" y="676135"/>
                      <a:pt x="5851985" y="806953"/>
                      <a:pt x="5581509" y="952469"/>
                    </a:cubicBezTo>
                    <a:cubicBezTo>
                      <a:pt x="5311033" y="1097985"/>
                      <a:pt x="5011158" y="1287597"/>
                      <a:pt x="4787721" y="1446342"/>
                    </a:cubicBezTo>
                    <a:cubicBezTo>
                      <a:pt x="4564284" y="1605087"/>
                      <a:pt x="4402587" y="1744724"/>
                      <a:pt x="4240889" y="1904939"/>
                    </a:cubicBezTo>
                    <a:cubicBezTo>
                      <a:pt x="4079191" y="2065154"/>
                      <a:pt x="3930723" y="2241537"/>
                      <a:pt x="3817535" y="2407631"/>
                    </a:cubicBezTo>
                    <a:cubicBezTo>
                      <a:pt x="3704347" y="2573725"/>
                      <a:pt x="3626438" y="2729531"/>
                      <a:pt x="3561759" y="2901504"/>
                    </a:cubicBezTo>
                    <a:cubicBezTo>
                      <a:pt x="3497080" y="3073477"/>
                      <a:pt x="3454451" y="3246921"/>
                      <a:pt x="3429461" y="3439473"/>
                    </a:cubicBezTo>
                    <a:cubicBezTo>
                      <a:pt x="3404471" y="3632025"/>
                      <a:pt x="3401531" y="3861323"/>
                      <a:pt x="3411821" y="4056814"/>
                    </a:cubicBezTo>
                    <a:cubicBezTo>
                      <a:pt x="3422111" y="4252305"/>
                      <a:pt x="3450041" y="4427219"/>
                      <a:pt x="3491200" y="4612421"/>
                    </a:cubicBezTo>
                    <a:cubicBezTo>
                      <a:pt x="3532359" y="4797623"/>
                      <a:pt x="3516503" y="4706002"/>
                      <a:pt x="3658778" y="5168028"/>
                    </a:cubicBezTo>
                    <a:lnTo>
                      <a:pt x="77911" y="5159209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5AA1093F-0902-4E0F-A3C9-5E070160493A}"/>
                  </a:ext>
                </a:extLst>
              </p:cNvPr>
              <p:cNvSpPr/>
              <p:nvPr/>
            </p:nvSpPr>
            <p:spPr bwMode="auto">
              <a:xfrm>
                <a:off x="1688752" y="279487"/>
                <a:ext cx="7585302" cy="5218027"/>
              </a:xfrm>
              <a:custGeom>
                <a:avLst/>
                <a:gdLst>
                  <a:gd name="T0" fmla="*/ 77907 w 7585674"/>
                  <a:gd name="T1" fmla="*/ 5159209 h 5218028"/>
                  <a:gd name="T2" fmla="*/ 130824 w 7585674"/>
                  <a:gd name="T3" fmla="*/ 4841719 h 5218028"/>
                  <a:gd name="T4" fmla="*/ 404226 w 7585674"/>
                  <a:gd name="T5" fmla="*/ 4197920 h 5218028"/>
                  <a:gd name="T6" fmla="*/ 792281 w 7585674"/>
                  <a:gd name="T7" fmla="*/ 3598218 h 5218028"/>
                  <a:gd name="T8" fmla="*/ 1206795 w 7585674"/>
                  <a:gd name="T9" fmla="*/ 3077887 h 5218028"/>
                  <a:gd name="T10" fmla="*/ 1691864 w 7585674"/>
                  <a:gd name="T11" fmla="*/ 2575195 h 5218028"/>
                  <a:gd name="T12" fmla="*/ 2229850 w 7585674"/>
                  <a:gd name="T13" fmla="*/ 2160694 h 5218028"/>
                  <a:gd name="T14" fmla="*/ 2794293 w 7585674"/>
                  <a:gd name="T15" fmla="*/ 1781470 h 5218028"/>
                  <a:gd name="T16" fmla="*/ 3314640 w 7585674"/>
                  <a:gd name="T17" fmla="*/ 1481619 h 5218028"/>
                  <a:gd name="T18" fmla="*/ 3843806 w 7585674"/>
                  <a:gd name="T19" fmla="*/ 1208225 h 5218028"/>
                  <a:gd name="T20" fmla="*/ 4540542 w 7585674"/>
                  <a:gd name="T21" fmla="*/ 926012 h 5218028"/>
                  <a:gd name="T22" fmla="*/ 5290195 w 7585674"/>
                  <a:gd name="T23" fmla="*/ 643799 h 5218028"/>
                  <a:gd name="T24" fmla="*/ 6286791 w 7585674"/>
                  <a:gd name="T25" fmla="*/ 326309 h 5218028"/>
                  <a:gd name="T26" fmla="*/ 7583248 w 7585674"/>
                  <a:gd name="T27" fmla="*/ 0 h 5218028"/>
                  <a:gd name="T28" fmla="*/ 7583248 w 7585674"/>
                  <a:gd name="T29" fmla="*/ 79372 h 5218028"/>
                  <a:gd name="T30" fmla="*/ 7574429 w 7585674"/>
                  <a:gd name="T31" fmla="*/ 149926 h 5218028"/>
                  <a:gd name="T32" fmla="*/ 7036443 w 7585674"/>
                  <a:gd name="T33" fmla="*/ 335128 h 5218028"/>
                  <a:gd name="T34" fmla="*/ 6410263 w 7585674"/>
                  <a:gd name="T35" fmla="*/ 573245 h 5218028"/>
                  <a:gd name="T36" fmla="*/ 5581235 w 7585674"/>
                  <a:gd name="T37" fmla="*/ 952469 h 5218028"/>
                  <a:gd name="T38" fmla="*/ 4787486 w 7585674"/>
                  <a:gd name="T39" fmla="*/ 1446342 h 5218028"/>
                  <a:gd name="T40" fmla="*/ 4240681 w 7585674"/>
                  <a:gd name="T41" fmla="*/ 1904939 h 5218028"/>
                  <a:gd name="T42" fmla="*/ 3817348 w 7585674"/>
                  <a:gd name="T43" fmla="*/ 2407631 h 5218028"/>
                  <a:gd name="T44" fmla="*/ 3561584 w 7585674"/>
                  <a:gd name="T45" fmla="*/ 2901504 h 5218028"/>
                  <a:gd name="T46" fmla="*/ 3429293 w 7585674"/>
                  <a:gd name="T47" fmla="*/ 3439473 h 5218028"/>
                  <a:gd name="T48" fmla="*/ 3411654 w 7585674"/>
                  <a:gd name="T49" fmla="*/ 4056814 h 5218028"/>
                  <a:gd name="T50" fmla="*/ 3491029 w 7585674"/>
                  <a:gd name="T51" fmla="*/ 4612421 h 5218028"/>
                  <a:gd name="T52" fmla="*/ 3658599 w 7585674"/>
                  <a:gd name="T53" fmla="*/ 5168028 h 5218028"/>
                  <a:gd name="T54" fmla="*/ 77907 w 7585674"/>
                  <a:gd name="T55" fmla="*/ 5159209 h 52180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585674" h="5218028">
                    <a:moveTo>
                      <a:pt x="77911" y="5159209"/>
                    </a:moveTo>
                    <a:cubicBezTo>
                      <a:pt x="0" y="5218028"/>
                      <a:pt x="76441" y="5001934"/>
                      <a:pt x="130830" y="4841719"/>
                    </a:cubicBezTo>
                    <a:cubicBezTo>
                      <a:pt x="185219" y="4681504"/>
                      <a:pt x="293998" y="4405170"/>
                      <a:pt x="404246" y="4197920"/>
                    </a:cubicBezTo>
                    <a:cubicBezTo>
                      <a:pt x="514494" y="3990670"/>
                      <a:pt x="658552" y="3784890"/>
                      <a:pt x="792320" y="3598218"/>
                    </a:cubicBezTo>
                    <a:cubicBezTo>
                      <a:pt x="926088" y="3411546"/>
                      <a:pt x="1056916" y="3248391"/>
                      <a:pt x="1206854" y="3077887"/>
                    </a:cubicBezTo>
                    <a:cubicBezTo>
                      <a:pt x="1356792" y="2907383"/>
                      <a:pt x="1521430" y="2728061"/>
                      <a:pt x="1691947" y="2575195"/>
                    </a:cubicBezTo>
                    <a:cubicBezTo>
                      <a:pt x="1862465" y="2422330"/>
                      <a:pt x="2046212" y="2292982"/>
                      <a:pt x="2229959" y="2160694"/>
                    </a:cubicBezTo>
                    <a:cubicBezTo>
                      <a:pt x="2413706" y="2028407"/>
                      <a:pt x="2613623" y="1894649"/>
                      <a:pt x="2794430" y="1781470"/>
                    </a:cubicBezTo>
                    <a:cubicBezTo>
                      <a:pt x="2975237" y="1668291"/>
                      <a:pt x="3139876" y="1577160"/>
                      <a:pt x="3314803" y="1481619"/>
                    </a:cubicBezTo>
                    <a:cubicBezTo>
                      <a:pt x="3489730" y="1386078"/>
                      <a:pt x="3639668" y="1300826"/>
                      <a:pt x="3843995" y="1208225"/>
                    </a:cubicBezTo>
                    <a:cubicBezTo>
                      <a:pt x="4048322" y="1115624"/>
                      <a:pt x="4299689" y="1020083"/>
                      <a:pt x="4540765" y="926012"/>
                    </a:cubicBezTo>
                    <a:cubicBezTo>
                      <a:pt x="4781841" y="831941"/>
                      <a:pt x="4999398" y="743749"/>
                      <a:pt x="5290454" y="643799"/>
                    </a:cubicBezTo>
                    <a:cubicBezTo>
                      <a:pt x="5581510" y="543849"/>
                      <a:pt x="5904905" y="433609"/>
                      <a:pt x="6287099" y="326309"/>
                    </a:cubicBezTo>
                    <a:cubicBezTo>
                      <a:pt x="6669293" y="219009"/>
                      <a:pt x="7367533" y="41156"/>
                      <a:pt x="7583620" y="0"/>
                    </a:cubicBezTo>
                    <a:cubicBezTo>
                      <a:pt x="7581440" y="87873"/>
                      <a:pt x="7585090" y="54384"/>
                      <a:pt x="7583620" y="79372"/>
                    </a:cubicBezTo>
                    <a:cubicBezTo>
                      <a:pt x="7582150" y="104360"/>
                      <a:pt x="7585674" y="103067"/>
                      <a:pt x="7574800" y="149926"/>
                    </a:cubicBezTo>
                    <a:cubicBezTo>
                      <a:pt x="7483661" y="192552"/>
                      <a:pt x="7230825" y="264575"/>
                      <a:pt x="7036788" y="335128"/>
                    </a:cubicBezTo>
                    <a:cubicBezTo>
                      <a:pt x="6842751" y="405681"/>
                      <a:pt x="6653123" y="470355"/>
                      <a:pt x="6410577" y="573245"/>
                    </a:cubicBezTo>
                    <a:cubicBezTo>
                      <a:pt x="6168031" y="676135"/>
                      <a:pt x="5851985" y="806953"/>
                      <a:pt x="5581509" y="952469"/>
                    </a:cubicBezTo>
                    <a:cubicBezTo>
                      <a:pt x="5311033" y="1097985"/>
                      <a:pt x="5011158" y="1287597"/>
                      <a:pt x="4787721" y="1446342"/>
                    </a:cubicBezTo>
                    <a:cubicBezTo>
                      <a:pt x="4564284" y="1605087"/>
                      <a:pt x="4402587" y="1744724"/>
                      <a:pt x="4240889" y="1904939"/>
                    </a:cubicBezTo>
                    <a:cubicBezTo>
                      <a:pt x="4079191" y="2065154"/>
                      <a:pt x="3930723" y="2241537"/>
                      <a:pt x="3817535" y="2407631"/>
                    </a:cubicBezTo>
                    <a:cubicBezTo>
                      <a:pt x="3704347" y="2573725"/>
                      <a:pt x="3626438" y="2729531"/>
                      <a:pt x="3561759" y="2901504"/>
                    </a:cubicBezTo>
                    <a:cubicBezTo>
                      <a:pt x="3497080" y="3073477"/>
                      <a:pt x="3454451" y="3246921"/>
                      <a:pt x="3429461" y="3439473"/>
                    </a:cubicBezTo>
                    <a:cubicBezTo>
                      <a:pt x="3404471" y="3632025"/>
                      <a:pt x="3401531" y="3861323"/>
                      <a:pt x="3411821" y="4056814"/>
                    </a:cubicBezTo>
                    <a:cubicBezTo>
                      <a:pt x="3422111" y="4252305"/>
                      <a:pt x="3450041" y="4427219"/>
                      <a:pt x="3491200" y="4612421"/>
                    </a:cubicBezTo>
                    <a:cubicBezTo>
                      <a:pt x="3532359" y="4797623"/>
                      <a:pt x="3516503" y="4706002"/>
                      <a:pt x="3658778" y="5168028"/>
                    </a:cubicBezTo>
                    <a:lnTo>
                      <a:pt x="77911" y="5159209"/>
                    </a:lnTo>
                    <a:close/>
                  </a:path>
                </a:pathLst>
              </a:custGeom>
              <a:solidFill>
                <a:srgbClr val="A5A5A5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" name="Freeform 856">
              <a:extLst>
                <a:ext uri="{FF2B5EF4-FFF2-40B4-BE49-F238E27FC236}">
                  <a16:creationId xmlns:a16="http://schemas.microsoft.com/office/drawing/2014/main" id="{B636BE74-FCF9-44ED-BD1D-4F1AFE811771}"/>
                </a:ext>
              </a:extLst>
            </p:cNvPr>
            <p:cNvSpPr/>
            <p:nvPr/>
          </p:nvSpPr>
          <p:spPr bwMode="auto">
            <a:xfrm>
              <a:off x="3912363" y="241653"/>
              <a:ext cx="5118625" cy="4381007"/>
            </a:xfrm>
            <a:custGeom>
              <a:avLst/>
              <a:gdLst>
                <a:gd name="connsiteX0" fmla="*/ 0 w 5816600"/>
                <a:gd name="connsiteY0" fmla="*/ 4978400 h 4978400"/>
                <a:gd name="connsiteX1" fmla="*/ 38100 w 5816600"/>
                <a:gd name="connsiteY1" fmla="*/ 4521200 h 4978400"/>
                <a:gd name="connsiteX2" fmla="*/ 139700 w 5816600"/>
                <a:gd name="connsiteY2" fmla="*/ 4064000 h 4978400"/>
                <a:gd name="connsiteX3" fmla="*/ 304800 w 5816600"/>
                <a:gd name="connsiteY3" fmla="*/ 3568700 h 4978400"/>
                <a:gd name="connsiteX4" fmla="*/ 533400 w 5816600"/>
                <a:gd name="connsiteY4" fmla="*/ 3111500 h 4978400"/>
                <a:gd name="connsiteX5" fmla="*/ 825500 w 5816600"/>
                <a:gd name="connsiteY5" fmla="*/ 2667000 h 4978400"/>
                <a:gd name="connsiteX6" fmla="*/ 1155700 w 5816600"/>
                <a:gd name="connsiteY6" fmla="*/ 2260600 h 4978400"/>
                <a:gd name="connsiteX7" fmla="*/ 1524000 w 5816600"/>
                <a:gd name="connsiteY7" fmla="*/ 1917700 h 4978400"/>
                <a:gd name="connsiteX8" fmla="*/ 1866900 w 5816600"/>
                <a:gd name="connsiteY8" fmla="*/ 1651000 h 4978400"/>
                <a:gd name="connsiteX9" fmla="*/ 2260600 w 5816600"/>
                <a:gd name="connsiteY9" fmla="*/ 1384300 h 4978400"/>
                <a:gd name="connsiteX10" fmla="*/ 2641600 w 5816600"/>
                <a:gd name="connsiteY10" fmla="*/ 1168400 h 4978400"/>
                <a:gd name="connsiteX11" fmla="*/ 3111500 w 5816600"/>
                <a:gd name="connsiteY11" fmla="*/ 965200 h 4978400"/>
                <a:gd name="connsiteX12" fmla="*/ 3683000 w 5816600"/>
                <a:gd name="connsiteY12" fmla="*/ 723900 h 4978400"/>
                <a:gd name="connsiteX13" fmla="*/ 4635500 w 5816600"/>
                <a:gd name="connsiteY13" fmla="*/ 406400 h 4978400"/>
                <a:gd name="connsiteX14" fmla="*/ 5816600 w 5816600"/>
                <a:gd name="connsiteY14" fmla="*/ 0 h 4978400"/>
                <a:gd name="connsiteX0-1" fmla="*/ 0 w 5816600"/>
                <a:gd name="connsiteY0-2" fmla="*/ 4978400 h 4978400"/>
                <a:gd name="connsiteX1-3" fmla="*/ 38100 w 5816600"/>
                <a:gd name="connsiteY1-4" fmla="*/ 4521200 h 4978400"/>
                <a:gd name="connsiteX2-5" fmla="*/ 139700 w 5816600"/>
                <a:gd name="connsiteY2-6" fmla="*/ 4064000 h 4978400"/>
                <a:gd name="connsiteX3-7" fmla="*/ 304800 w 5816600"/>
                <a:gd name="connsiteY3-8" fmla="*/ 3568700 h 4978400"/>
                <a:gd name="connsiteX4-9" fmla="*/ 533400 w 5816600"/>
                <a:gd name="connsiteY4-10" fmla="*/ 3111500 h 4978400"/>
                <a:gd name="connsiteX5-11" fmla="*/ 825500 w 5816600"/>
                <a:gd name="connsiteY5-12" fmla="*/ 2667000 h 4978400"/>
                <a:gd name="connsiteX6-13" fmla="*/ 1155700 w 5816600"/>
                <a:gd name="connsiteY6-14" fmla="*/ 2260600 h 4978400"/>
                <a:gd name="connsiteX7-15" fmla="*/ 1524000 w 5816600"/>
                <a:gd name="connsiteY7-16" fmla="*/ 1917700 h 4978400"/>
                <a:gd name="connsiteX8-17" fmla="*/ 1866900 w 5816600"/>
                <a:gd name="connsiteY8-18" fmla="*/ 1651000 h 4978400"/>
                <a:gd name="connsiteX9-19" fmla="*/ 2260600 w 5816600"/>
                <a:gd name="connsiteY9-20" fmla="*/ 1384300 h 4978400"/>
                <a:gd name="connsiteX10-21" fmla="*/ 2641600 w 5816600"/>
                <a:gd name="connsiteY10-22" fmla="*/ 1168400 h 4978400"/>
                <a:gd name="connsiteX11-23" fmla="*/ 3111500 w 5816600"/>
                <a:gd name="connsiteY11-24" fmla="*/ 965200 h 4978400"/>
                <a:gd name="connsiteX12-25" fmla="*/ 3683000 w 5816600"/>
                <a:gd name="connsiteY12-26" fmla="*/ 723900 h 4978400"/>
                <a:gd name="connsiteX13-27" fmla="*/ 4635500 w 5816600"/>
                <a:gd name="connsiteY13-28" fmla="*/ 406400 h 4978400"/>
                <a:gd name="connsiteX14-29" fmla="*/ 5816600 w 5816600"/>
                <a:gd name="connsiteY14-30" fmla="*/ 0 h 4978400"/>
                <a:gd name="connsiteX0-31" fmla="*/ 0 w 5816600"/>
                <a:gd name="connsiteY0-32" fmla="*/ 4978400 h 4978400"/>
                <a:gd name="connsiteX1-33" fmla="*/ 38100 w 5816600"/>
                <a:gd name="connsiteY1-34" fmla="*/ 4521200 h 4978400"/>
                <a:gd name="connsiteX2-35" fmla="*/ 139700 w 5816600"/>
                <a:gd name="connsiteY2-36" fmla="*/ 4064000 h 4978400"/>
                <a:gd name="connsiteX3-37" fmla="*/ 304800 w 5816600"/>
                <a:gd name="connsiteY3-38" fmla="*/ 3568700 h 4978400"/>
                <a:gd name="connsiteX4-39" fmla="*/ 533400 w 5816600"/>
                <a:gd name="connsiteY4-40" fmla="*/ 3111500 h 4978400"/>
                <a:gd name="connsiteX5-41" fmla="*/ 825500 w 5816600"/>
                <a:gd name="connsiteY5-42" fmla="*/ 2667000 h 4978400"/>
                <a:gd name="connsiteX6-43" fmla="*/ 1155700 w 5816600"/>
                <a:gd name="connsiteY6-44" fmla="*/ 2260600 h 4978400"/>
                <a:gd name="connsiteX7-45" fmla="*/ 1524000 w 5816600"/>
                <a:gd name="connsiteY7-46" fmla="*/ 1917700 h 4978400"/>
                <a:gd name="connsiteX8-47" fmla="*/ 1866900 w 5816600"/>
                <a:gd name="connsiteY8-48" fmla="*/ 1651000 h 4978400"/>
                <a:gd name="connsiteX9-49" fmla="*/ 2260600 w 5816600"/>
                <a:gd name="connsiteY9-50" fmla="*/ 1384300 h 4978400"/>
                <a:gd name="connsiteX10-51" fmla="*/ 2641600 w 5816600"/>
                <a:gd name="connsiteY10-52" fmla="*/ 1168400 h 4978400"/>
                <a:gd name="connsiteX11-53" fmla="*/ 3111500 w 5816600"/>
                <a:gd name="connsiteY11-54" fmla="*/ 965200 h 4978400"/>
                <a:gd name="connsiteX12-55" fmla="*/ 3683000 w 5816600"/>
                <a:gd name="connsiteY12-56" fmla="*/ 723900 h 4978400"/>
                <a:gd name="connsiteX13-57" fmla="*/ 4635500 w 5816600"/>
                <a:gd name="connsiteY13-58" fmla="*/ 366650 h 4978400"/>
                <a:gd name="connsiteX14-59" fmla="*/ 5816600 w 5816600"/>
                <a:gd name="connsiteY14-60" fmla="*/ 0 h 4978400"/>
                <a:gd name="connsiteX0-61" fmla="*/ 0 w 5816600"/>
                <a:gd name="connsiteY0-62" fmla="*/ 4978400 h 4978400"/>
                <a:gd name="connsiteX1-63" fmla="*/ 38100 w 5816600"/>
                <a:gd name="connsiteY1-64" fmla="*/ 4521200 h 4978400"/>
                <a:gd name="connsiteX2-65" fmla="*/ 139700 w 5816600"/>
                <a:gd name="connsiteY2-66" fmla="*/ 4064000 h 4978400"/>
                <a:gd name="connsiteX3-67" fmla="*/ 304800 w 5816600"/>
                <a:gd name="connsiteY3-68" fmla="*/ 3568700 h 4978400"/>
                <a:gd name="connsiteX4-69" fmla="*/ 533400 w 5816600"/>
                <a:gd name="connsiteY4-70" fmla="*/ 3111500 h 4978400"/>
                <a:gd name="connsiteX5-71" fmla="*/ 825500 w 5816600"/>
                <a:gd name="connsiteY5-72" fmla="*/ 2667000 h 4978400"/>
                <a:gd name="connsiteX6-73" fmla="*/ 1155700 w 5816600"/>
                <a:gd name="connsiteY6-74" fmla="*/ 2260600 h 4978400"/>
                <a:gd name="connsiteX7-75" fmla="*/ 1524000 w 5816600"/>
                <a:gd name="connsiteY7-76" fmla="*/ 1917700 h 4978400"/>
                <a:gd name="connsiteX8-77" fmla="*/ 1866900 w 5816600"/>
                <a:gd name="connsiteY8-78" fmla="*/ 1651000 h 4978400"/>
                <a:gd name="connsiteX9-79" fmla="*/ 2260600 w 5816600"/>
                <a:gd name="connsiteY9-80" fmla="*/ 1384300 h 4978400"/>
                <a:gd name="connsiteX10-81" fmla="*/ 2641600 w 5816600"/>
                <a:gd name="connsiteY10-82" fmla="*/ 1168400 h 4978400"/>
                <a:gd name="connsiteX11-83" fmla="*/ 3111500 w 5816600"/>
                <a:gd name="connsiteY11-84" fmla="*/ 965200 h 4978400"/>
                <a:gd name="connsiteX12-85" fmla="*/ 3683000 w 5816600"/>
                <a:gd name="connsiteY12-86" fmla="*/ 723900 h 4978400"/>
                <a:gd name="connsiteX13-87" fmla="*/ 4635500 w 5816600"/>
                <a:gd name="connsiteY13-88" fmla="*/ 366650 h 4978400"/>
                <a:gd name="connsiteX14-89" fmla="*/ 5816600 w 5816600"/>
                <a:gd name="connsiteY14-90" fmla="*/ 0 h 4978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5816600" h="4978400">
                  <a:moveTo>
                    <a:pt x="0" y="4978400"/>
                  </a:moveTo>
                  <a:cubicBezTo>
                    <a:pt x="7408" y="4826000"/>
                    <a:pt x="14817" y="4673600"/>
                    <a:pt x="38100" y="4521200"/>
                  </a:cubicBezTo>
                  <a:cubicBezTo>
                    <a:pt x="61383" y="4368800"/>
                    <a:pt x="95250" y="4222750"/>
                    <a:pt x="139700" y="4064000"/>
                  </a:cubicBezTo>
                  <a:cubicBezTo>
                    <a:pt x="184150" y="3905250"/>
                    <a:pt x="239183" y="3727450"/>
                    <a:pt x="304800" y="3568700"/>
                  </a:cubicBezTo>
                  <a:cubicBezTo>
                    <a:pt x="370417" y="3409950"/>
                    <a:pt x="446617" y="3261783"/>
                    <a:pt x="533400" y="3111500"/>
                  </a:cubicBezTo>
                  <a:cubicBezTo>
                    <a:pt x="620183" y="2961217"/>
                    <a:pt x="721783" y="2808817"/>
                    <a:pt x="825500" y="2667000"/>
                  </a:cubicBezTo>
                  <a:cubicBezTo>
                    <a:pt x="929217" y="2525183"/>
                    <a:pt x="1039283" y="2385483"/>
                    <a:pt x="1155700" y="2260600"/>
                  </a:cubicBezTo>
                  <a:cubicBezTo>
                    <a:pt x="1272117" y="2135717"/>
                    <a:pt x="1405467" y="2019300"/>
                    <a:pt x="1524000" y="1917700"/>
                  </a:cubicBezTo>
                  <a:cubicBezTo>
                    <a:pt x="1642533" y="1816100"/>
                    <a:pt x="1744133" y="1739900"/>
                    <a:pt x="1866900" y="1651000"/>
                  </a:cubicBezTo>
                  <a:cubicBezTo>
                    <a:pt x="1989667" y="1562100"/>
                    <a:pt x="2131483" y="1464733"/>
                    <a:pt x="2260600" y="1384300"/>
                  </a:cubicBezTo>
                  <a:cubicBezTo>
                    <a:pt x="2389717" y="1303867"/>
                    <a:pt x="2499783" y="1238250"/>
                    <a:pt x="2641600" y="1168400"/>
                  </a:cubicBezTo>
                  <a:cubicBezTo>
                    <a:pt x="2783417" y="1098550"/>
                    <a:pt x="3111500" y="965200"/>
                    <a:pt x="3111500" y="965200"/>
                  </a:cubicBezTo>
                  <a:cubicBezTo>
                    <a:pt x="3285067" y="891117"/>
                    <a:pt x="3429000" y="823658"/>
                    <a:pt x="3683000" y="723900"/>
                  </a:cubicBezTo>
                  <a:cubicBezTo>
                    <a:pt x="3937000" y="624142"/>
                    <a:pt x="4635500" y="366650"/>
                    <a:pt x="4635500" y="366650"/>
                  </a:cubicBezTo>
                  <a:lnTo>
                    <a:pt x="5816600" y="0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-108" charset="-128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2807651" y="4785037"/>
            <a:ext cx="26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天合汽车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TRW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2764776" y="5256739"/>
            <a:ext cx="256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奥托立夫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Autoliv 914910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 descr="IMG_3316.JPG">
            <a:extLst>
              <a:ext uri="{FF2B5EF4-FFF2-40B4-BE49-F238E27FC236}">
                <a16:creationId xmlns:a16="http://schemas.microsoft.com/office/drawing/2014/main" id="{137A72E2-1DF6-4225-80F7-BCBB097436E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b="18896"/>
          <a:stretch>
            <a:fillRect/>
          </a:stretch>
        </p:blipFill>
        <p:spPr>
          <a:xfrm>
            <a:off x="6402666" y="3013546"/>
            <a:ext cx="2494884" cy="197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33BDA60-3471-442E-A16D-2E54CEDA2169}"/>
              </a:ext>
            </a:extLst>
          </p:cNvPr>
          <p:cNvSpPr/>
          <p:nvPr/>
        </p:nvSpPr>
        <p:spPr>
          <a:xfrm>
            <a:off x="318869" y="48582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二次配套合作伙伴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Partners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3008204" y="3290678"/>
            <a:ext cx="249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北京光华荣昌  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Tsing Xian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plant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2764776" y="5765869"/>
            <a:ext cx="39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捷温汽车   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2007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GENTHERM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2795831" y="4313335"/>
            <a:ext cx="343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采埃孚汽车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ZF 62955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1">
            <a:extLst>
              <a:ext uri="{FF2B5EF4-FFF2-40B4-BE49-F238E27FC236}">
                <a16:creationId xmlns:a16="http://schemas.microsoft.com/office/drawing/2014/main" id="{BAC6C3EE-156A-41FF-8515-C28898481BF6}"/>
              </a:ext>
            </a:extLst>
          </p:cNvPr>
          <p:cNvSpPr txBox="1"/>
          <p:nvPr/>
        </p:nvSpPr>
        <p:spPr>
          <a:xfrm>
            <a:off x="2795831" y="3810383"/>
            <a:ext cx="39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廊坊全兴工业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GSK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4387661" y="2418551"/>
            <a:ext cx="223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      ……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30">
            <a:extLst>
              <a:ext uri="{FF2B5EF4-FFF2-40B4-BE49-F238E27FC236}">
                <a16:creationId xmlns:a16="http://schemas.microsoft.com/office/drawing/2014/main" id="{D2863372-4743-4F83-BE7A-D4445AD715B2}"/>
              </a:ext>
            </a:extLst>
          </p:cNvPr>
          <p:cNvSpPr txBox="1"/>
          <p:nvPr/>
        </p:nvSpPr>
        <p:spPr>
          <a:xfrm>
            <a:off x="3570513" y="2795063"/>
            <a:ext cx="343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瑞泰汽车               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WHRUITAI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08373C23-5B65-4FEE-8411-44F70CDAF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5" y="2467246"/>
            <a:ext cx="944358" cy="38403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531CCE0-523D-4CA8-AA0B-B188A2A3F3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4" y="4334438"/>
            <a:ext cx="788312" cy="39110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370C320-3EA9-4498-B435-9D20E68EF5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06" y="1227008"/>
            <a:ext cx="838080" cy="579952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1F84F6D0-4DD7-4B9C-841F-4C48D5EFF9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39" y="1295281"/>
            <a:ext cx="415475" cy="48203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EDC5B710-41ED-4EB4-9266-85F03D0421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53" y="2516463"/>
            <a:ext cx="872234" cy="476686"/>
          </a:xfrm>
          <a:prstGeom prst="rect">
            <a:avLst/>
          </a:prstGeom>
        </p:spPr>
      </p:pic>
      <p:pic>
        <p:nvPicPr>
          <p:cNvPr id="1025" name="图片 1024">
            <a:extLst>
              <a:ext uri="{FF2B5EF4-FFF2-40B4-BE49-F238E27FC236}">
                <a16:creationId xmlns:a16="http://schemas.microsoft.com/office/drawing/2014/main" id="{BCE3B97B-B51C-4C2A-B93F-5CA5899883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9" y="3965653"/>
            <a:ext cx="944358" cy="261689"/>
          </a:xfrm>
          <a:prstGeom prst="rect">
            <a:avLst/>
          </a:prstGeom>
        </p:spPr>
      </p:pic>
      <p:pic>
        <p:nvPicPr>
          <p:cNvPr id="1028" name="图片 1027">
            <a:extLst>
              <a:ext uri="{FF2B5EF4-FFF2-40B4-BE49-F238E27FC236}">
                <a16:creationId xmlns:a16="http://schemas.microsoft.com/office/drawing/2014/main" id="{24705928-CD7F-4E99-9C6F-9262D9A2A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4" y="2997603"/>
            <a:ext cx="1202892" cy="399133"/>
          </a:xfrm>
          <a:prstGeom prst="rect">
            <a:avLst/>
          </a:prstGeom>
        </p:spPr>
      </p:pic>
      <p:pic>
        <p:nvPicPr>
          <p:cNvPr id="1030" name="图片 1029">
            <a:extLst>
              <a:ext uri="{FF2B5EF4-FFF2-40B4-BE49-F238E27FC236}">
                <a16:creationId xmlns:a16="http://schemas.microsoft.com/office/drawing/2014/main" id="{E29B79ED-BD47-435D-848C-69EEF95DA3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64" y="1869789"/>
            <a:ext cx="1026915" cy="213941"/>
          </a:xfrm>
          <a:prstGeom prst="rect">
            <a:avLst/>
          </a:prstGeom>
        </p:spPr>
      </p:pic>
      <p:pic>
        <p:nvPicPr>
          <p:cNvPr id="1036" name="图片 1035">
            <a:extLst>
              <a:ext uri="{FF2B5EF4-FFF2-40B4-BE49-F238E27FC236}">
                <a16:creationId xmlns:a16="http://schemas.microsoft.com/office/drawing/2014/main" id="{711B72CE-0A52-4BD3-B3AB-DC8469CFC5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7" y="3510436"/>
            <a:ext cx="874298" cy="278683"/>
          </a:xfrm>
          <a:prstGeom prst="rect">
            <a:avLst/>
          </a:prstGeom>
        </p:spPr>
      </p:pic>
      <p:pic>
        <p:nvPicPr>
          <p:cNvPr id="1040" name="图片 1039">
            <a:extLst>
              <a:ext uri="{FF2B5EF4-FFF2-40B4-BE49-F238E27FC236}">
                <a16:creationId xmlns:a16="http://schemas.microsoft.com/office/drawing/2014/main" id="{1BB8BBEE-2926-4BAA-A8FF-26051E8CEA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53" y="1279735"/>
            <a:ext cx="990009" cy="40554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51BD960-18D4-4B7C-AE17-6BE6D508883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751810" y="2155645"/>
            <a:ext cx="1214068" cy="535520"/>
          </a:xfrm>
          <a:prstGeom prst="rect">
            <a:avLst/>
          </a:prstGeom>
        </p:spPr>
      </p:pic>
      <p:sp>
        <p:nvSpPr>
          <p:cNvPr id="39" name="文本框 30">
            <a:extLst>
              <a:ext uri="{FF2B5EF4-FFF2-40B4-BE49-F238E27FC236}">
                <a16:creationId xmlns:a16="http://schemas.microsoft.com/office/drawing/2014/main" id="{51DC3F34-19BA-4771-A86E-1579D0D9F7F1}"/>
              </a:ext>
            </a:extLst>
          </p:cNvPr>
          <p:cNvSpPr txBox="1"/>
          <p:nvPr/>
        </p:nvSpPr>
        <p:spPr>
          <a:xfrm>
            <a:off x="5192730" y="2080620"/>
            <a:ext cx="223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than 300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480BD85E-109A-4C32-8005-4B93F6D316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94" y="1845043"/>
            <a:ext cx="658180" cy="595130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D05B5488-BD55-4991-890D-54827F93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01" y="1298212"/>
            <a:ext cx="767407" cy="5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2004D3-4F70-4564-A88A-B9D2B6EDB0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1" y="1920645"/>
            <a:ext cx="598626" cy="5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7" grpId="0"/>
      <p:bldP spid="38" grpId="0"/>
      <p:bldP spid="40" grpId="0"/>
      <p:bldP spid="40" grpId="1"/>
      <p:bldP spid="42" grpId="0"/>
      <p:bldP spid="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238139A-1F6D-4620-808E-30A53B11508A}"/>
              </a:ext>
            </a:extLst>
          </p:cNvPr>
          <p:cNvCxnSpPr>
            <a:cxnSpLocks/>
          </p:cNvCxnSpPr>
          <p:nvPr/>
        </p:nvCxnSpPr>
        <p:spPr>
          <a:xfrm rot="5400000">
            <a:off x="2779946" y="3207142"/>
            <a:ext cx="3944210" cy="4035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6E8098F-B11D-4760-B5D3-411586A0D895}"/>
              </a:ext>
            </a:extLst>
          </p:cNvPr>
          <p:cNvGrpSpPr/>
          <p:nvPr/>
        </p:nvGrpSpPr>
        <p:grpSpPr>
          <a:xfrm>
            <a:off x="2507361" y="3267395"/>
            <a:ext cx="580005" cy="585638"/>
            <a:chOff x="3573105" y="2423936"/>
            <a:chExt cx="468272" cy="47959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C469070-DE1E-4F27-873A-B9AA46810B9F}"/>
                </a:ext>
              </a:extLst>
            </p:cNvPr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ysClr val="window" lastClr="FFFFFF">
                    <a:lumMod val="95000"/>
                  </a:sysClr>
                </a:gs>
                <a:gs pos="0">
                  <a:sysClr val="window" lastClr="FFFFFF">
                    <a:lumMod val="75000"/>
                  </a:sysClr>
                </a:gs>
              </a:gsLst>
              <a:lin ang="2700000" scaled="1"/>
            </a:gradFill>
            <a:ln w="158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67A73B5-8EC4-4830-977E-27178A1EB1AD}"/>
                </a:ext>
              </a:extLst>
            </p:cNvPr>
            <p:cNvGrpSpPr/>
            <p:nvPr/>
          </p:nvGrpSpPr>
          <p:grpSpPr>
            <a:xfrm>
              <a:off x="3674853" y="2534452"/>
              <a:ext cx="259746" cy="258563"/>
              <a:chOff x="3663399" y="2531747"/>
              <a:chExt cx="259746" cy="258563"/>
            </a:xfrm>
            <a:solidFill>
              <a:sysClr val="windowText" lastClr="000000">
                <a:lumMod val="75000"/>
                <a:lumOff val="25000"/>
              </a:sysClr>
            </a:solidFill>
          </p:grpSpPr>
          <p:sp>
            <p:nvSpPr>
              <p:cNvPr id="5" name="Freeform 412">
                <a:extLst>
                  <a:ext uri="{FF2B5EF4-FFF2-40B4-BE49-F238E27FC236}">
                    <a16:creationId xmlns:a16="http://schemas.microsoft.com/office/drawing/2014/main" id="{346B3EBB-DCA0-46A8-B401-D73971A4FF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8118" y="2531747"/>
                <a:ext cx="105027" cy="98917"/>
              </a:xfrm>
              <a:custGeom>
                <a:avLst/>
                <a:gdLst>
                  <a:gd name="T0" fmla="*/ 105 w 108"/>
                  <a:gd name="T1" fmla="*/ 44 h 108"/>
                  <a:gd name="T2" fmla="*/ 89 w 108"/>
                  <a:gd name="T3" fmla="*/ 41 h 108"/>
                  <a:gd name="T4" fmla="*/ 88 w 108"/>
                  <a:gd name="T5" fmla="*/ 38 h 108"/>
                  <a:gd name="T6" fmla="*/ 97 w 108"/>
                  <a:gd name="T7" fmla="*/ 25 h 108"/>
                  <a:gd name="T8" fmla="*/ 96 w 108"/>
                  <a:gd name="T9" fmla="*/ 20 h 108"/>
                  <a:gd name="T10" fmla="*/ 87 w 108"/>
                  <a:gd name="T11" fmla="*/ 11 h 108"/>
                  <a:gd name="T12" fmla="*/ 83 w 108"/>
                  <a:gd name="T13" fmla="*/ 11 h 108"/>
                  <a:gd name="T14" fmla="*/ 69 w 108"/>
                  <a:gd name="T15" fmla="*/ 20 h 108"/>
                  <a:gd name="T16" fmla="*/ 66 w 108"/>
                  <a:gd name="T17" fmla="*/ 19 h 108"/>
                  <a:gd name="T18" fmla="*/ 64 w 108"/>
                  <a:gd name="T19" fmla="*/ 3 h 108"/>
                  <a:gd name="T20" fmla="*/ 60 w 108"/>
                  <a:gd name="T21" fmla="*/ 0 h 108"/>
                  <a:gd name="T22" fmla="*/ 48 w 108"/>
                  <a:gd name="T23" fmla="*/ 0 h 108"/>
                  <a:gd name="T24" fmla="*/ 44 w 108"/>
                  <a:gd name="T25" fmla="*/ 3 h 108"/>
                  <a:gd name="T26" fmla="*/ 41 w 108"/>
                  <a:gd name="T27" fmla="*/ 19 h 108"/>
                  <a:gd name="T28" fmla="*/ 38 w 108"/>
                  <a:gd name="T29" fmla="*/ 20 h 108"/>
                  <a:gd name="T30" fmla="*/ 25 w 108"/>
                  <a:gd name="T31" fmla="*/ 11 h 108"/>
                  <a:gd name="T32" fmla="*/ 20 w 108"/>
                  <a:gd name="T33" fmla="*/ 11 h 108"/>
                  <a:gd name="T34" fmla="*/ 11 w 108"/>
                  <a:gd name="T35" fmla="*/ 20 h 108"/>
                  <a:gd name="T36" fmla="*/ 11 w 108"/>
                  <a:gd name="T37" fmla="*/ 25 h 108"/>
                  <a:gd name="T38" fmla="*/ 20 w 108"/>
                  <a:gd name="T39" fmla="*/ 38 h 108"/>
                  <a:gd name="T40" fmla="*/ 19 w 108"/>
                  <a:gd name="T41" fmla="*/ 41 h 108"/>
                  <a:gd name="T42" fmla="*/ 3 w 108"/>
                  <a:gd name="T43" fmla="*/ 44 h 108"/>
                  <a:gd name="T44" fmla="*/ 0 w 108"/>
                  <a:gd name="T45" fmla="*/ 48 h 108"/>
                  <a:gd name="T46" fmla="*/ 0 w 108"/>
                  <a:gd name="T47" fmla="*/ 60 h 108"/>
                  <a:gd name="T48" fmla="*/ 3 w 108"/>
                  <a:gd name="T49" fmla="*/ 64 h 108"/>
                  <a:gd name="T50" fmla="*/ 19 w 108"/>
                  <a:gd name="T51" fmla="*/ 67 h 108"/>
                  <a:gd name="T52" fmla="*/ 20 w 108"/>
                  <a:gd name="T53" fmla="*/ 69 h 108"/>
                  <a:gd name="T54" fmla="*/ 11 w 108"/>
                  <a:gd name="T55" fmla="*/ 83 h 108"/>
                  <a:gd name="T56" fmla="*/ 11 w 108"/>
                  <a:gd name="T57" fmla="*/ 88 h 108"/>
                  <a:gd name="T58" fmla="*/ 20 w 108"/>
                  <a:gd name="T59" fmla="*/ 96 h 108"/>
                  <a:gd name="T60" fmla="*/ 25 w 108"/>
                  <a:gd name="T61" fmla="*/ 97 h 108"/>
                  <a:gd name="T62" fmla="*/ 38 w 108"/>
                  <a:gd name="T63" fmla="*/ 88 h 108"/>
                  <a:gd name="T64" fmla="*/ 41 w 108"/>
                  <a:gd name="T65" fmla="*/ 89 h 108"/>
                  <a:gd name="T66" fmla="*/ 44 w 108"/>
                  <a:gd name="T67" fmla="*/ 105 h 108"/>
                  <a:gd name="T68" fmla="*/ 48 w 108"/>
                  <a:gd name="T69" fmla="*/ 108 h 108"/>
                  <a:gd name="T70" fmla="*/ 60 w 108"/>
                  <a:gd name="T71" fmla="*/ 108 h 108"/>
                  <a:gd name="T72" fmla="*/ 64 w 108"/>
                  <a:gd name="T73" fmla="*/ 105 h 108"/>
                  <a:gd name="T74" fmla="*/ 66 w 108"/>
                  <a:gd name="T75" fmla="*/ 89 h 108"/>
                  <a:gd name="T76" fmla="*/ 69 w 108"/>
                  <a:gd name="T77" fmla="*/ 88 h 108"/>
                  <a:gd name="T78" fmla="*/ 83 w 108"/>
                  <a:gd name="T79" fmla="*/ 97 h 108"/>
                  <a:gd name="T80" fmla="*/ 87 w 108"/>
                  <a:gd name="T81" fmla="*/ 96 h 108"/>
                  <a:gd name="T82" fmla="*/ 96 w 108"/>
                  <a:gd name="T83" fmla="*/ 88 h 108"/>
                  <a:gd name="T84" fmla="*/ 97 w 108"/>
                  <a:gd name="T85" fmla="*/ 83 h 108"/>
                  <a:gd name="T86" fmla="*/ 88 w 108"/>
                  <a:gd name="T87" fmla="*/ 69 h 108"/>
                  <a:gd name="T88" fmla="*/ 89 w 108"/>
                  <a:gd name="T89" fmla="*/ 67 h 108"/>
                  <a:gd name="T90" fmla="*/ 105 w 108"/>
                  <a:gd name="T91" fmla="*/ 64 h 108"/>
                  <a:gd name="T92" fmla="*/ 108 w 108"/>
                  <a:gd name="T93" fmla="*/ 60 h 108"/>
                  <a:gd name="T94" fmla="*/ 108 w 108"/>
                  <a:gd name="T95" fmla="*/ 48 h 108"/>
                  <a:gd name="T96" fmla="*/ 105 w 108"/>
                  <a:gd name="T97" fmla="*/ 44 h 108"/>
                  <a:gd name="T98" fmla="*/ 54 w 108"/>
                  <a:gd name="T99" fmla="*/ 71 h 108"/>
                  <a:gd name="T100" fmla="*/ 37 w 108"/>
                  <a:gd name="T101" fmla="*/ 54 h 108"/>
                  <a:gd name="T102" fmla="*/ 54 w 108"/>
                  <a:gd name="T103" fmla="*/ 37 h 108"/>
                  <a:gd name="T104" fmla="*/ 71 w 108"/>
                  <a:gd name="T105" fmla="*/ 54 h 108"/>
                  <a:gd name="T106" fmla="*/ 54 w 108"/>
                  <a:gd name="T107" fmla="*/ 7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108">
                    <a:moveTo>
                      <a:pt x="105" y="44"/>
                    </a:moveTo>
                    <a:cubicBezTo>
                      <a:pt x="89" y="41"/>
                      <a:pt x="89" y="41"/>
                      <a:pt x="89" y="41"/>
                    </a:cubicBezTo>
                    <a:cubicBezTo>
                      <a:pt x="87" y="41"/>
                      <a:pt x="87" y="40"/>
                      <a:pt x="88" y="38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7" y="21"/>
                      <a:pt x="96" y="20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10"/>
                      <a:pt x="84" y="10"/>
                      <a:pt x="83" y="1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8" y="21"/>
                      <a:pt x="67" y="21"/>
                      <a:pt x="66" y="19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3" y="1"/>
                      <a:pt x="62" y="0"/>
                      <a:pt x="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0"/>
                      <a:pt x="44" y="1"/>
                      <a:pt x="44" y="3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21"/>
                      <a:pt x="40" y="21"/>
                      <a:pt x="38" y="2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0"/>
                      <a:pt x="21" y="10"/>
                      <a:pt x="20" y="1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3"/>
                      <a:pt x="11" y="25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40"/>
                      <a:pt x="21" y="41"/>
                      <a:pt x="19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" y="45"/>
                      <a:pt x="0" y="46"/>
                      <a:pt x="0" y="4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1" y="63"/>
                      <a:pt x="3" y="6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8"/>
                      <a:pt x="20" y="69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0" y="84"/>
                      <a:pt x="10" y="86"/>
                      <a:pt x="11" y="88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1" y="97"/>
                      <a:pt x="23" y="98"/>
                      <a:pt x="25" y="97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40" y="87"/>
                      <a:pt x="41" y="87"/>
                      <a:pt x="41" y="89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6"/>
                      <a:pt x="46" y="108"/>
                      <a:pt x="48" y="108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62" y="108"/>
                      <a:pt x="63" y="106"/>
                      <a:pt x="64" y="10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7" y="87"/>
                      <a:pt x="68" y="87"/>
                      <a:pt x="69" y="88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4" y="98"/>
                      <a:pt x="86" y="97"/>
                      <a:pt x="87" y="96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6"/>
                      <a:pt x="98" y="84"/>
                      <a:pt x="97" y="83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7" y="68"/>
                      <a:pt x="87" y="67"/>
                      <a:pt x="89" y="67"/>
                    </a:cubicBezTo>
                    <a:cubicBezTo>
                      <a:pt x="105" y="64"/>
                      <a:pt x="105" y="64"/>
                      <a:pt x="105" y="64"/>
                    </a:cubicBezTo>
                    <a:cubicBezTo>
                      <a:pt x="106" y="63"/>
                      <a:pt x="108" y="62"/>
                      <a:pt x="108" y="60"/>
                    </a:cubicBezTo>
                    <a:cubicBezTo>
                      <a:pt x="108" y="48"/>
                      <a:pt x="108" y="48"/>
                      <a:pt x="108" y="48"/>
                    </a:cubicBezTo>
                    <a:cubicBezTo>
                      <a:pt x="108" y="46"/>
                      <a:pt x="106" y="45"/>
                      <a:pt x="105" y="44"/>
                    </a:cubicBezTo>
                    <a:close/>
                    <a:moveTo>
                      <a:pt x="54" y="71"/>
                    </a:moveTo>
                    <a:cubicBezTo>
                      <a:pt x="45" y="71"/>
                      <a:pt x="37" y="63"/>
                      <a:pt x="37" y="54"/>
                    </a:cubicBezTo>
                    <a:cubicBezTo>
                      <a:pt x="37" y="45"/>
                      <a:pt x="45" y="37"/>
                      <a:pt x="54" y="37"/>
                    </a:cubicBezTo>
                    <a:cubicBezTo>
                      <a:pt x="63" y="37"/>
                      <a:pt x="71" y="45"/>
                      <a:pt x="71" y="54"/>
                    </a:cubicBezTo>
                    <a:cubicBezTo>
                      <a:pt x="71" y="63"/>
                      <a:pt x="63" y="71"/>
                      <a:pt x="54" y="71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正纤黑简体" panose="02000000000000000000" pitchFamily="2" charset="-122"/>
                  <a:ea typeface="黑体" panose="02010600030101010101" pitchFamily="49" charset="-122"/>
                </a:endParaRPr>
              </a:p>
            </p:txBody>
          </p:sp>
          <p:sp>
            <p:nvSpPr>
              <p:cNvPr id="6" name="Freeform 413">
                <a:extLst>
                  <a:ext uri="{FF2B5EF4-FFF2-40B4-BE49-F238E27FC236}">
                    <a16:creationId xmlns:a16="http://schemas.microsoft.com/office/drawing/2014/main" id="{B210AAAB-F907-4DFE-8095-90FDB368E7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3399" y="2594831"/>
                <a:ext cx="207553" cy="195479"/>
              </a:xfrm>
              <a:custGeom>
                <a:avLst/>
                <a:gdLst>
                  <a:gd name="T0" fmla="*/ 210 w 216"/>
                  <a:gd name="T1" fmla="*/ 89 h 216"/>
                  <a:gd name="T2" fmla="*/ 178 w 216"/>
                  <a:gd name="T3" fmla="*/ 83 h 216"/>
                  <a:gd name="T4" fmla="*/ 176 w 216"/>
                  <a:gd name="T5" fmla="*/ 77 h 216"/>
                  <a:gd name="T6" fmla="*/ 194 w 216"/>
                  <a:gd name="T7" fmla="*/ 49 h 216"/>
                  <a:gd name="T8" fmla="*/ 193 w 216"/>
                  <a:gd name="T9" fmla="*/ 41 h 216"/>
                  <a:gd name="T10" fmla="*/ 175 w 216"/>
                  <a:gd name="T11" fmla="*/ 23 h 216"/>
                  <a:gd name="T12" fmla="*/ 167 w 216"/>
                  <a:gd name="T13" fmla="*/ 22 h 216"/>
                  <a:gd name="T14" fmla="*/ 139 w 216"/>
                  <a:gd name="T15" fmla="*/ 40 h 216"/>
                  <a:gd name="T16" fmla="*/ 133 w 216"/>
                  <a:gd name="T17" fmla="*/ 38 h 216"/>
                  <a:gd name="T18" fmla="*/ 127 w 216"/>
                  <a:gd name="T19" fmla="*/ 6 h 216"/>
                  <a:gd name="T20" fmla="*/ 121 w 216"/>
                  <a:gd name="T21" fmla="*/ 0 h 216"/>
                  <a:gd name="T22" fmla="*/ 95 w 216"/>
                  <a:gd name="T23" fmla="*/ 0 h 216"/>
                  <a:gd name="T24" fmla="*/ 89 w 216"/>
                  <a:gd name="T25" fmla="*/ 6 h 216"/>
                  <a:gd name="T26" fmla="*/ 83 w 216"/>
                  <a:gd name="T27" fmla="*/ 38 h 216"/>
                  <a:gd name="T28" fmla="*/ 77 w 216"/>
                  <a:gd name="T29" fmla="*/ 40 h 216"/>
                  <a:gd name="T30" fmla="*/ 49 w 216"/>
                  <a:gd name="T31" fmla="*/ 22 h 216"/>
                  <a:gd name="T32" fmla="*/ 41 w 216"/>
                  <a:gd name="T33" fmla="*/ 23 h 216"/>
                  <a:gd name="T34" fmla="*/ 23 w 216"/>
                  <a:gd name="T35" fmla="*/ 41 h 216"/>
                  <a:gd name="T36" fmla="*/ 22 w 216"/>
                  <a:gd name="T37" fmla="*/ 49 h 216"/>
                  <a:gd name="T38" fmla="*/ 40 w 216"/>
                  <a:gd name="T39" fmla="*/ 77 h 216"/>
                  <a:gd name="T40" fmla="*/ 38 w 216"/>
                  <a:gd name="T41" fmla="*/ 83 h 216"/>
                  <a:gd name="T42" fmla="*/ 6 w 216"/>
                  <a:gd name="T43" fmla="*/ 89 h 216"/>
                  <a:gd name="T44" fmla="*/ 0 w 216"/>
                  <a:gd name="T45" fmla="*/ 95 h 216"/>
                  <a:gd name="T46" fmla="*/ 0 w 216"/>
                  <a:gd name="T47" fmla="*/ 121 h 216"/>
                  <a:gd name="T48" fmla="*/ 6 w 216"/>
                  <a:gd name="T49" fmla="*/ 127 h 216"/>
                  <a:gd name="T50" fmla="*/ 38 w 216"/>
                  <a:gd name="T51" fmla="*/ 133 h 216"/>
                  <a:gd name="T52" fmla="*/ 40 w 216"/>
                  <a:gd name="T53" fmla="*/ 139 h 216"/>
                  <a:gd name="T54" fmla="*/ 22 w 216"/>
                  <a:gd name="T55" fmla="*/ 167 h 216"/>
                  <a:gd name="T56" fmla="*/ 23 w 216"/>
                  <a:gd name="T57" fmla="*/ 175 h 216"/>
                  <a:gd name="T58" fmla="*/ 41 w 216"/>
                  <a:gd name="T59" fmla="*/ 193 h 216"/>
                  <a:gd name="T60" fmla="*/ 49 w 216"/>
                  <a:gd name="T61" fmla="*/ 194 h 216"/>
                  <a:gd name="T62" fmla="*/ 77 w 216"/>
                  <a:gd name="T63" fmla="*/ 176 h 216"/>
                  <a:gd name="T64" fmla="*/ 83 w 216"/>
                  <a:gd name="T65" fmla="*/ 178 h 216"/>
                  <a:gd name="T66" fmla="*/ 89 w 216"/>
                  <a:gd name="T67" fmla="*/ 210 h 216"/>
                  <a:gd name="T68" fmla="*/ 95 w 216"/>
                  <a:gd name="T69" fmla="*/ 216 h 216"/>
                  <a:gd name="T70" fmla="*/ 121 w 216"/>
                  <a:gd name="T71" fmla="*/ 216 h 216"/>
                  <a:gd name="T72" fmla="*/ 127 w 216"/>
                  <a:gd name="T73" fmla="*/ 210 h 216"/>
                  <a:gd name="T74" fmla="*/ 133 w 216"/>
                  <a:gd name="T75" fmla="*/ 178 h 216"/>
                  <a:gd name="T76" fmla="*/ 139 w 216"/>
                  <a:gd name="T77" fmla="*/ 176 h 216"/>
                  <a:gd name="T78" fmla="*/ 167 w 216"/>
                  <a:gd name="T79" fmla="*/ 194 h 216"/>
                  <a:gd name="T80" fmla="*/ 175 w 216"/>
                  <a:gd name="T81" fmla="*/ 193 h 216"/>
                  <a:gd name="T82" fmla="*/ 193 w 216"/>
                  <a:gd name="T83" fmla="*/ 175 h 216"/>
                  <a:gd name="T84" fmla="*/ 194 w 216"/>
                  <a:gd name="T85" fmla="*/ 167 h 216"/>
                  <a:gd name="T86" fmla="*/ 176 w 216"/>
                  <a:gd name="T87" fmla="*/ 139 h 216"/>
                  <a:gd name="T88" fmla="*/ 178 w 216"/>
                  <a:gd name="T89" fmla="*/ 133 h 216"/>
                  <a:gd name="T90" fmla="*/ 210 w 216"/>
                  <a:gd name="T91" fmla="*/ 127 h 216"/>
                  <a:gd name="T92" fmla="*/ 216 w 216"/>
                  <a:gd name="T93" fmla="*/ 121 h 216"/>
                  <a:gd name="T94" fmla="*/ 216 w 216"/>
                  <a:gd name="T95" fmla="*/ 95 h 216"/>
                  <a:gd name="T96" fmla="*/ 210 w 216"/>
                  <a:gd name="T97" fmla="*/ 89 h 216"/>
                  <a:gd name="T98" fmla="*/ 108 w 216"/>
                  <a:gd name="T99" fmla="*/ 147 h 216"/>
                  <a:gd name="T100" fmla="*/ 69 w 216"/>
                  <a:gd name="T101" fmla="*/ 108 h 216"/>
                  <a:gd name="T102" fmla="*/ 108 w 216"/>
                  <a:gd name="T103" fmla="*/ 69 h 216"/>
                  <a:gd name="T104" fmla="*/ 147 w 216"/>
                  <a:gd name="T105" fmla="*/ 108 h 216"/>
                  <a:gd name="T106" fmla="*/ 108 w 216"/>
                  <a:gd name="T107" fmla="*/ 14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6" h="216">
                    <a:moveTo>
                      <a:pt x="210" y="89"/>
                    </a:moveTo>
                    <a:cubicBezTo>
                      <a:pt x="178" y="83"/>
                      <a:pt x="178" y="83"/>
                      <a:pt x="178" y="83"/>
                    </a:cubicBezTo>
                    <a:cubicBezTo>
                      <a:pt x="175" y="82"/>
                      <a:pt x="174" y="80"/>
                      <a:pt x="176" y="77"/>
                    </a:cubicBezTo>
                    <a:cubicBezTo>
                      <a:pt x="194" y="49"/>
                      <a:pt x="194" y="49"/>
                      <a:pt x="194" y="49"/>
                    </a:cubicBezTo>
                    <a:cubicBezTo>
                      <a:pt x="196" y="47"/>
                      <a:pt x="195" y="43"/>
                      <a:pt x="193" y="41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3" y="21"/>
                      <a:pt x="169" y="20"/>
                      <a:pt x="167" y="22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7" y="42"/>
                      <a:pt x="134" y="41"/>
                      <a:pt x="133" y="3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7" y="3"/>
                      <a:pt x="124" y="0"/>
                      <a:pt x="121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2" y="0"/>
                      <a:pt x="89" y="3"/>
                      <a:pt x="89" y="6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41"/>
                      <a:pt x="80" y="42"/>
                      <a:pt x="77" y="40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0"/>
                      <a:pt x="43" y="21"/>
                      <a:pt x="41" y="2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3"/>
                      <a:pt x="20" y="47"/>
                      <a:pt x="22" y="49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80"/>
                      <a:pt x="41" y="82"/>
                      <a:pt x="38" y="83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3" y="89"/>
                      <a:pt x="0" y="92"/>
                      <a:pt x="0" y="9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3" y="127"/>
                      <a:pt x="6" y="127"/>
                    </a:cubicBezTo>
                    <a:cubicBezTo>
                      <a:pt x="38" y="133"/>
                      <a:pt x="38" y="133"/>
                      <a:pt x="38" y="133"/>
                    </a:cubicBezTo>
                    <a:cubicBezTo>
                      <a:pt x="41" y="134"/>
                      <a:pt x="42" y="137"/>
                      <a:pt x="40" y="139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0" y="169"/>
                      <a:pt x="21" y="173"/>
                      <a:pt x="23" y="175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3" y="195"/>
                      <a:pt x="47" y="196"/>
                      <a:pt x="49" y="194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80" y="174"/>
                      <a:pt x="82" y="175"/>
                      <a:pt x="83" y="178"/>
                    </a:cubicBezTo>
                    <a:cubicBezTo>
                      <a:pt x="89" y="210"/>
                      <a:pt x="89" y="210"/>
                      <a:pt x="89" y="210"/>
                    </a:cubicBezTo>
                    <a:cubicBezTo>
                      <a:pt x="89" y="213"/>
                      <a:pt x="92" y="216"/>
                      <a:pt x="95" y="216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4" y="216"/>
                      <a:pt x="127" y="213"/>
                      <a:pt x="127" y="210"/>
                    </a:cubicBezTo>
                    <a:cubicBezTo>
                      <a:pt x="133" y="178"/>
                      <a:pt x="133" y="178"/>
                      <a:pt x="133" y="178"/>
                    </a:cubicBezTo>
                    <a:cubicBezTo>
                      <a:pt x="134" y="175"/>
                      <a:pt x="137" y="174"/>
                      <a:pt x="139" y="176"/>
                    </a:cubicBezTo>
                    <a:cubicBezTo>
                      <a:pt x="167" y="194"/>
                      <a:pt x="167" y="194"/>
                      <a:pt x="167" y="194"/>
                    </a:cubicBezTo>
                    <a:cubicBezTo>
                      <a:pt x="169" y="196"/>
                      <a:pt x="173" y="195"/>
                      <a:pt x="175" y="193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5" y="173"/>
                      <a:pt x="196" y="169"/>
                      <a:pt x="194" y="167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4" y="137"/>
                      <a:pt x="175" y="134"/>
                      <a:pt x="178" y="133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3" y="127"/>
                      <a:pt x="216" y="124"/>
                      <a:pt x="216" y="121"/>
                    </a:cubicBezTo>
                    <a:cubicBezTo>
                      <a:pt x="216" y="95"/>
                      <a:pt x="216" y="95"/>
                      <a:pt x="216" y="95"/>
                    </a:cubicBezTo>
                    <a:cubicBezTo>
                      <a:pt x="216" y="92"/>
                      <a:pt x="213" y="89"/>
                      <a:pt x="210" y="89"/>
                    </a:cubicBezTo>
                    <a:close/>
                    <a:moveTo>
                      <a:pt x="108" y="147"/>
                    </a:moveTo>
                    <a:cubicBezTo>
                      <a:pt x="86" y="147"/>
                      <a:pt x="69" y="130"/>
                      <a:pt x="69" y="108"/>
                    </a:cubicBezTo>
                    <a:cubicBezTo>
                      <a:pt x="69" y="87"/>
                      <a:pt x="86" y="69"/>
                      <a:pt x="108" y="69"/>
                    </a:cubicBezTo>
                    <a:cubicBezTo>
                      <a:pt x="130" y="69"/>
                      <a:pt x="147" y="87"/>
                      <a:pt x="147" y="108"/>
                    </a:cubicBezTo>
                    <a:cubicBezTo>
                      <a:pt x="147" y="130"/>
                      <a:pt x="130" y="147"/>
                      <a:pt x="108" y="147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正纤黑简体" panose="02000000000000000000" pitchFamily="2" charset="-122"/>
                  <a:ea typeface="黑体" panose="02010600030101010101" pitchFamily="49" charset="-122"/>
                </a:endParaRP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DE0184C5-7D7A-4F28-BAB3-0BFDCBC3C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58" y="4156784"/>
            <a:ext cx="3650951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我们的生产工艺与</a:t>
            </a:r>
            <a:endParaRPr lang="en-US" altLang="zh-CN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质量管理</a:t>
            </a:r>
            <a:endParaRPr lang="en-US" altLang="zh-CN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Production</a:t>
            </a:r>
            <a:r>
              <a:rPr lang="en-US" altLang="zh-CN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and Quality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9" name="组合 78">
            <a:extLst>
              <a:ext uri="{FF2B5EF4-FFF2-40B4-BE49-F238E27FC236}">
                <a16:creationId xmlns:a16="http://schemas.microsoft.com/office/drawing/2014/main" id="{508EEE61-576E-41FA-B220-E43C4A93B48F}"/>
              </a:ext>
            </a:extLst>
          </p:cNvPr>
          <p:cNvGrpSpPr/>
          <p:nvPr/>
        </p:nvGrpSpPr>
        <p:grpSpPr>
          <a:xfrm>
            <a:off x="609740" y="1728074"/>
            <a:ext cx="2072362" cy="2015231"/>
            <a:chOff x="3881858" y="5509627"/>
            <a:chExt cx="1016511" cy="1016511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912C7FF-9F23-4A0A-940B-38F161BB0049}"/>
                </a:ext>
              </a:extLst>
            </p:cNvPr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80000"/>
                  </a:sysClr>
                </a:gs>
                <a:gs pos="100000">
                  <a:sysClr val="window" lastClr="FFFFFF">
                    <a:lumMod val="97000"/>
                  </a:sysClr>
                </a:gs>
              </a:gsLst>
              <a:lin ang="2700000" scaled="1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文本框 22">
              <a:extLst>
                <a:ext uri="{FF2B5EF4-FFF2-40B4-BE49-F238E27FC236}">
                  <a16:creationId xmlns:a16="http://schemas.microsoft.com/office/drawing/2014/main" id="{5A9123BD-A45B-4004-BEC5-70BC0A2A92DF}"/>
                </a:ext>
              </a:extLst>
            </p:cNvPr>
            <p:cNvSpPr txBox="1"/>
            <p:nvPr/>
          </p:nvSpPr>
          <p:spPr>
            <a:xfrm>
              <a:off x="4073034" y="5738438"/>
              <a:ext cx="634158" cy="55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等线" panose="02010600030101010101" pitchFamily="2" charset="-122"/>
                  <a:cs typeface="+mn-cs"/>
                </a:rPr>
                <a:t>03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TextBox 186">
            <a:extLst>
              <a:ext uri="{FF2B5EF4-FFF2-40B4-BE49-F238E27FC236}">
                <a16:creationId xmlns:a16="http://schemas.microsoft.com/office/drawing/2014/main" id="{88122C82-0502-48E0-BAE6-86F040EAA0CE}"/>
              </a:ext>
            </a:extLst>
          </p:cNvPr>
          <p:cNvSpPr txBox="1"/>
          <p:nvPr/>
        </p:nvSpPr>
        <p:spPr>
          <a:xfrm>
            <a:off x="5091514" y="1101837"/>
            <a:ext cx="2793453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产能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万套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capacity 1million sets  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D374B6B0-8253-432B-A2CC-A9CF38DCBABF}"/>
              </a:ext>
            </a:extLst>
          </p:cNvPr>
          <p:cNvSpPr/>
          <p:nvPr/>
        </p:nvSpPr>
        <p:spPr>
          <a:xfrm>
            <a:off x="4684846" y="1175430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5044861" y="1691907"/>
            <a:ext cx="3203200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先进生产设备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Advance production machine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98178666-E814-4209-95FA-797DB6B2603F}"/>
              </a:ext>
            </a:extLst>
          </p:cNvPr>
          <p:cNvSpPr/>
          <p:nvPr/>
        </p:nvSpPr>
        <p:spPr>
          <a:xfrm>
            <a:off x="4684846" y="1740338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TextBox 186">
            <a:extLst>
              <a:ext uri="{FF2B5EF4-FFF2-40B4-BE49-F238E27FC236}">
                <a16:creationId xmlns:a16="http://schemas.microsoft.com/office/drawing/2014/main" id="{3E2A3472-E6A8-4BF4-8405-F058D381E5AD}"/>
              </a:ext>
            </a:extLst>
          </p:cNvPr>
          <p:cNvSpPr txBox="1"/>
          <p:nvPr/>
        </p:nvSpPr>
        <p:spPr>
          <a:xfrm>
            <a:off x="5056292" y="2829028"/>
            <a:ext cx="372805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年配套经营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 years experience and skilled workers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AAB53D6F-54B7-463D-9C93-A9ED5CC417D7}"/>
              </a:ext>
            </a:extLst>
          </p:cNvPr>
          <p:cNvSpPr/>
          <p:nvPr/>
        </p:nvSpPr>
        <p:spPr>
          <a:xfrm>
            <a:off x="4684846" y="2305246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5027507" y="2236561"/>
            <a:ext cx="4718605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大型生产基地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enough Factory building </a:t>
            </a:r>
          </a:p>
        </p:txBody>
      </p:sp>
      <p:sp>
        <p:nvSpPr>
          <p:cNvPr id="35" name="TextBox 186">
            <a:extLst>
              <a:ext uri="{FF2B5EF4-FFF2-40B4-BE49-F238E27FC236}">
                <a16:creationId xmlns:a16="http://schemas.microsoft.com/office/drawing/2014/main" id="{3E2A3472-E6A8-4BF4-8405-F058D381E5AD}"/>
              </a:ext>
            </a:extLst>
          </p:cNvPr>
          <p:cNvSpPr txBox="1"/>
          <p:nvPr/>
        </p:nvSpPr>
        <p:spPr>
          <a:xfrm>
            <a:off x="5070179" y="3370231"/>
            <a:ext cx="3456009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完整的产品测试线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Complete test equipment on line</a:t>
            </a:r>
          </a:p>
        </p:txBody>
      </p:sp>
      <p:sp>
        <p:nvSpPr>
          <p:cNvPr id="36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5070180" y="4528542"/>
            <a:ext cx="3364694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TS16949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控制流程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TS16949 control process</a:t>
            </a:r>
          </a:p>
        </p:txBody>
      </p:sp>
      <p:sp>
        <p:nvSpPr>
          <p:cNvPr id="37" name="TextBox 186">
            <a:extLst>
              <a:ext uri="{FF2B5EF4-FFF2-40B4-BE49-F238E27FC236}">
                <a16:creationId xmlns:a16="http://schemas.microsoft.com/office/drawing/2014/main" id="{3E2A3472-E6A8-4BF4-8405-F058D381E5AD}"/>
              </a:ext>
            </a:extLst>
          </p:cNvPr>
          <p:cNvSpPr txBox="1"/>
          <p:nvPr/>
        </p:nvSpPr>
        <p:spPr>
          <a:xfrm>
            <a:off x="5091514" y="3920003"/>
            <a:ext cx="3156547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完整的质量管控体系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PPAP application in production</a:t>
            </a:r>
          </a:p>
        </p:txBody>
      </p:sp>
      <p:sp>
        <p:nvSpPr>
          <p:cNvPr id="38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5091515" y="5069338"/>
            <a:ext cx="2757702" cy="43857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ERP 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Advance ERP system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8178666-E814-4209-95FA-797DB6B2603F}"/>
              </a:ext>
            </a:extLst>
          </p:cNvPr>
          <p:cNvSpPr/>
          <p:nvPr/>
        </p:nvSpPr>
        <p:spPr>
          <a:xfrm>
            <a:off x="4684846" y="3999970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AAB53D6F-54B7-463D-9C93-A9ED5CC417D7}"/>
              </a:ext>
            </a:extLst>
          </p:cNvPr>
          <p:cNvSpPr/>
          <p:nvPr/>
        </p:nvSpPr>
        <p:spPr>
          <a:xfrm>
            <a:off x="4684846" y="4564878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684846" y="5129783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684846" y="2870154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684846" y="343506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15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5">
            <a:extLst>
              <a:ext uri="{FF2B5EF4-FFF2-40B4-BE49-F238E27FC236}">
                <a16:creationId xmlns:a16="http://schemas.microsoft.com/office/drawing/2014/main" id="{5A8B7356-7CEC-4A20-A0F0-10C246765EE3}"/>
              </a:ext>
            </a:extLst>
          </p:cNvPr>
          <p:cNvSpPr/>
          <p:nvPr/>
        </p:nvSpPr>
        <p:spPr>
          <a:xfrm>
            <a:off x="522866" y="1395727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电磁阀生产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Solenoid winding</a:t>
            </a:r>
          </a:p>
        </p:txBody>
      </p:sp>
      <p:sp>
        <p:nvSpPr>
          <p:cNvPr id="4" name="Flowchart: Alternate Process 5">
            <a:extLst>
              <a:ext uri="{FF2B5EF4-FFF2-40B4-BE49-F238E27FC236}">
                <a16:creationId xmlns:a16="http://schemas.microsoft.com/office/drawing/2014/main" id="{1182C6FA-D727-4EF8-A802-DEDB613B0E57}"/>
              </a:ext>
            </a:extLst>
          </p:cNvPr>
          <p:cNvSpPr/>
          <p:nvPr/>
        </p:nvSpPr>
        <p:spPr>
          <a:xfrm>
            <a:off x="7832476" y="1395727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气袋焊接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 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bag welding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856FF40-FC85-4E0A-AE29-2F68C67339C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444062" y="1683759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7832B16-90EE-49BC-AEAA-EDCED02619E1}"/>
              </a:ext>
            </a:extLst>
          </p:cNvPr>
          <p:cNvSpPr/>
          <p:nvPr/>
        </p:nvSpPr>
        <p:spPr>
          <a:xfrm>
            <a:off x="1984788" y="1395727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绕线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Tin clad pin</a:t>
            </a:r>
          </a:p>
        </p:txBody>
      </p:sp>
      <p:sp>
        <p:nvSpPr>
          <p:cNvPr id="7" name="Flowchart: Alternate Process 5">
            <a:extLst>
              <a:ext uri="{FF2B5EF4-FFF2-40B4-BE49-F238E27FC236}">
                <a16:creationId xmlns:a16="http://schemas.microsoft.com/office/drawing/2014/main" id="{42519B73-A1ED-4E92-AB8C-6A75F2F293BE}"/>
              </a:ext>
            </a:extLst>
          </p:cNvPr>
          <p:cNvSpPr/>
          <p:nvPr/>
        </p:nvSpPr>
        <p:spPr>
          <a:xfrm>
            <a:off x="4908632" y="1395727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电路板生产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PCBA</a:t>
            </a:r>
          </a:p>
        </p:txBody>
      </p:sp>
      <p:sp>
        <p:nvSpPr>
          <p:cNvPr id="8" name="Flowchart: Alternate Process 5">
            <a:extLst>
              <a:ext uri="{FF2B5EF4-FFF2-40B4-BE49-F238E27FC236}">
                <a16:creationId xmlns:a16="http://schemas.microsoft.com/office/drawing/2014/main" id="{DE76B4BC-B079-45CD-BC27-5B2C2AFF1212}"/>
              </a:ext>
            </a:extLst>
          </p:cNvPr>
          <p:cNvSpPr/>
          <p:nvPr/>
        </p:nvSpPr>
        <p:spPr>
          <a:xfrm>
            <a:off x="3446710" y="1381446"/>
            <a:ext cx="1015547" cy="6463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电磁阀组装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Solenoid valve assembly</a:t>
            </a:r>
          </a:p>
        </p:txBody>
      </p:sp>
      <p:sp>
        <p:nvSpPr>
          <p:cNvPr id="9" name="Flowchart: Alternate Process 5">
            <a:extLst>
              <a:ext uri="{FF2B5EF4-FFF2-40B4-BE49-F238E27FC236}">
                <a16:creationId xmlns:a16="http://schemas.microsoft.com/office/drawing/2014/main" id="{E9FCDEB9-A413-4431-9A28-395300635CA4}"/>
              </a:ext>
            </a:extLst>
          </p:cNvPr>
          <p:cNvSpPr/>
          <p:nvPr/>
        </p:nvSpPr>
        <p:spPr>
          <a:xfrm>
            <a:off x="6370554" y="1381447"/>
            <a:ext cx="921197" cy="6426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气袋材料模切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Air bag cutting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25A9DD6-F7BA-49DC-B9EA-CC955B5FC77D}"/>
              </a:ext>
            </a:extLst>
          </p:cNvPr>
          <p:cNvCxnSpPr>
            <a:cxnSpLocks/>
          </p:cNvCxnSpPr>
          <p:nvPr/>
        </p:nvCxnSpPr>
        <p:spPr>
          <a:xfrm flipV="1">
            <a:off x="2905984" y="1675947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FD6165A-BB98-40D5-A6E1-CA7521A55DF8}"/>
              </a:ext>
            </a:extLst>
          </p:cNvPr>
          <p:cNvCxnSpPr>
            <a:cxnSpLocks/>
          </p:cNvCxnSpPr>
          <p:nvPr/>
        </p:nvCxnSpPr>
        <p:spPr>
          <a:xfrm flipV="1">
            <a:off x="4367906" y="1678551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36ACE0E-BDC3-40D2-93CB-E85F6763E711}"/>
              </a:ext>
            </a:extLst>
          </p:cNvPr>
          <p:cNvCxnSpPr>
            <a:cxnSpLocks/>
          </p:cNvCxnSpPr>
          <p:nvPr/>
        </p:nvCxnSpPr>
        <p:spPr>
          <a:xfrm flipV="1">
            <a:off x="5829828" y="1683759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089B997-424D-4443-BF5B-D6405498DBF7}"/>
              </a:ext>
            </a:extLst>
          </p:cNvPr>
          <p:cNvCxnSpPr>
            <a:cxnSpLocks/>
          </p:cNvCxnSpPr>
          <p:nvPr/>
        </p:nvCxnSpPr>
        <p:spPr>
          <a:xfrm flipV="1">
            <a:off x="7291750" y="1683759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DFA3A96C-AAC9-41EB-A21A-44E50A680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1" y="2067287"/>
            <a:ext cx="1095166" cy="14957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5AC9AE-59D6-43D5-9120-10510ABE5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2" y="2068889"/>
            <a:ext cx="1095167" cy="14957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CFFF1A-A71C-4DCF-9656-ECD8A2A66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54" y="2067286"/>
            <a:ext cx="1095166" cy="1495735"/>
          </a:xfrm>
          <a:prstGeom prst="rect">
            <a:avLst/>
          </a:prstGeom>
        </p:spPr>
      </p:pic>
      <p:sp>
        <p:nvSpPr>
          <p:cNvPr id="17" name="Flowchart: Alternate Process 5">
            <a:extLst>
              <a:ext uri="{FF2B5EF4-FFF2-40B4-BE49-F238E27FC236}">
                <a16:creationId xmlns:a16="http://schemas.microsoft.com/office/drawing/2014/main" id="{0A090E15-52F2-4BED-9A27-A23B701CECC1}"/>
              </a:ext>
            </a:extLst>
          </p:cNvPr>
          <p:cNvSpPr/>
          <p:nvPr/>
        </p:nvSpPr>
        <p:spPr>
          <a:xfrm>
            <a:off x="1988470" y="3948151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u="none" strike="noStrik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气管焊接</a:t>
            </a:r>
            <a:r>
              <a:rPr lang="en-US" altLang="zh-CN" sz="1050" u="none" strike="noStrik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tracheal</a:t>
            </a:r>
            <a:r>
              <a:rPr 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welding</a:t>
            </a:r>
          </a:p>
        </p:txBody>
      </p:sp>
      <p:sp>
        <p:nvSpPr>
          <p:cNvPr id="18" name="Flowchart: Alternate Process 5">
            <a:extLst>
              <a:ext uri="{FF2B5EF4-FFF2-40B4-BE49-F238E27FC236}">
                <a16:creationId xmlns:a16="http://schemas.microsoft.com/office/drawing/2014/main" id="{9BAB53CE-D35B-455B-B72C-3F588D274185}"/>
              </a:ext>
            </a:extLst>
          </p:cNvPr>
          <p:cNvSpPr/>
          <p:nvPr/>
        </p:nvSpPr>
        <p:spPr>
          <a:xfrm>
            <a:off x="522866" y="3948151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气袋模切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Air bag cutting</a:t>
            </a:r>
          </a:p>
        </p:txBody>
      </p:sp>
      <p:sp>
        <p:nvSpPr>
          <p:cNvPr id="19" name="Flowchart: Alternate Process 5">
            <a:extLst>
              <a:ext uri="{FF2B5EF4-FFF2-40B4-BE49-F238E27FC236}">
                <a16:creationId xmlns:a16="http://schemas.microsoft.com/office/drawing/2014/main" id="{FEF42B62-E695-4047-A5A7-C0C3902607D2}"/>
              </a:ext>
            </a:extLst>
          </p:cNvPr>
          <p:cNvSpPr/>
          <p:nvPr/>
        </p:nvSpPr>
        <p:spPr>
          <a:xfrm>
            <a:off x="6283671" y="3957937"/>
            <a:ext cx="1117059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u="none" strike="noStrik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系统组装</a:t>
            </a:r>
            <a:r>
              <a:rPr lang="en-US" altLang="zh-CN" sz="1050" u="none" strike="noStrik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of air bag and air pump</a:t>
            </a:r>
            <a:endParaRPr 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lowchart: Alternate Process 5">
            <a:extLst>
              <a:ext uri="{FF2B5EF4-FFF2-40B4-BE49-F238E27FC236}">
                <a16:creationId xmlns:a16="http://schemas.microsoft.com/office/drawing/2014/main" id="{0D59CAB8-922B-4D1B-A43E-B0B2D395811D}"/>
              </a:ext>
            </a:extLst>
          </p:cNvPr>
          <p:cNvSpPr/>
          <p:nvPr/>
        </p:nvSpPr>
        <p:spPr>
          <a:xfrm>
            <a:off x="7843523" y="3931560"/>
            <a:ext cx="921198" cy="6028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气密性检测</a:t>
            </a:r>
            <a:r>
              <a:rPr lang="en-US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Air tightness control</a:t>
            </a:r>
          </a:p>
        </p:txBody>
      </p:sp>
      <p:sp>
        <p:nvSpPr>
          <p:cNvPr id="21" name="Flowchart: Alternate Process 5">
            <a:extLst>
              <a:ext uri="{FF2B5EF4-FFF2-40B4-BE49-F238E27FC236}">
                <a16:creationId xmlns:a16="http://schemas.microsoft.com/office/drawing/2014/main" id="{CED05D79-F147-42D5-90D5-FAAF825A89F0}"/>
              </a:ext>
            </a:extLst>
          </p:cNvPr>
          <p:cNvSpPr/>
          <p:nvPr/>
        </p:nvSpPr>
        <p:spPr>
          <a:xfrm>
            <a:off x="3454076" y="3931560"/>
            <a:ext cx="921197" cy="6480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背板模切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fixed plate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die cutting</a:t>
            </a:r>
            <a:endParaRPr 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lowchart: Alternate Process 5">
            <a:extLst>
              <a:ext uri="{FF2B5EF4-FFF2-40B4-BE49-F238E27FC236}">
                <a16:creationId xmlns:a16="http://schemas.microsoft.com/office/drawing/2014/main" id="{2DF0AB72-BAB2-485C-A7E4-BAD270AE2B83}"/>
              </a:ext>
            </a:extLst>
          </p:cNvPr>
          <p:cNvSpPr/>
          <p:nvPr/>
        </p:nvSpPr>
        <p:spPr>
          <a:xfrm>
            <a:off x="4919681" y="3957937"/>
            <a:ext cx="921197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气袋组装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Air bag fixation</a:t>
            </a:r>
            <a:endParaRPr 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D44769C-FC4E-4D0E-A62B-B5E09903C6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1" y="4632735"/>
            <a:ext cx="1095166" cy="14957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A6B0623-FCC0-4B7B-9DCB-0FBE1CFE5A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2" y="4632735"/>
            <a:ext cx="1095166" cy="149573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6230B82-93A7-4524-A62A-C24249B93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6806" y="4833020"/>
            <a:ext cx="1495735" cy="10951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AEE9CFE-E1E7-4394-82EB-0032BB6880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03" y="4632735"/>
            <a:ext cx="1095167" cy="1495736"/>
          </a:xfrm>
          <a:prstGeom prst="rect">
            <a:avLst/>
          </a:prstGeom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F2167648-123F-471B-9071-0ED15E144571}"/>
              </a:ext>
            </a:extLst>
          </p:cNvPr>
          <p:cNvCxnSpPr>
            <a:cxnSpLocks/>
          </p:cNvCxnSpPr>
          <p:nvPr/>
        </p:nvCxnSpPr>
        <p:spPr>
          <a:xfrm flipV="1">
            <a:off x="1440589" y="4245334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BFAA6F3-1829-4ED3-941B-080A16EB7C25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5837191" y="4245969"/>
            <a:ext cx="446480" cy="1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893F31A-7834-4F53-825F-0876FAF5915D}"/>
              </a:ext>
            </a:extLst>
          </p:cNvPr>
          <p:cNvCxnSpPr>
            <a:cxnSpLocks/>
          </p:cNvCxnSpPr>
          <p:nvPr/>
        </p:nvCxnSpPr>
        <p:spPr>
          <a:xfrm flipV="1">
            <a:off x="2913348" y="4244332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46825B4F-3C59-4060-AF99-59507894010A}"/>
              </a:ext>
            </a:extLst>
          </p:cNvPr>
          <p:cNvCxnSpPr>
            <a:cxnSpLocks/>
          </p:cNvCxnSpPr>
          <p:nvPr/>
        </p:nvCxnSpPr>
        <p:spPr>
          <a:xfrm flipV="1">
            <a:off x="4380072" y="4249540"/>
            <a:ext cx="540726" cy="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5243295E-D977-453F-B82D-40A3B38C82E1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400730" y="4232993"/>
            <a:ext cx="442793" cy="16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C278DF6-A037-4FC8-B0D3-6FAFF3F27673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8753673" y="1675947"/>
            <a:ext cx="248961" cy="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B314FD7-A82B-4751-89D4-AF8BF4EE25C8}"/>
              </a:ext>
            </a:extLst>
          </p:cNvPr>
          <p:cNvCxnSpPr>
            <a:cxnSpLocks/>
          </p:cNvCxnSpPr>
          <p:nvPr/>
        </p:nvCxnSpPr>
        <p:spPr>
          <a:xfrm>
            <a:off x="9002634" y="1683759"/>
            <a:ext cx="0" cy="2064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4AD082A-15CA-4FD1-95F5-BE8FB7B2EE73}"/>
              </a:ext>
            </a:extLst>
          </p:cNvPr>
          <p:cNvCxnSpPr>
            <a:cxnSpLocks/>
          </p:cNvCxnSpPr>
          <p:nvPr/>
        </p:nvCxnSpPr>
        <p:spPr>
          <a:xfrm flipH="1">
            <a:off x="291017" y="3748598"/>
            <a:ext cx="8711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FAFF7CEC-965A-4DB7-AA86-179B5CC5FA83}"/>
              </a:ext>
            </a:extLst>
          </p:cNvPr>
          <p:cNvCxnSpPr>
            <a:cxnSpLocks/>
          </p:cNvCxnSpPr>
          <p:nvPr/>
        </p:nvCxnSpPr>
        <p:spPr>
          <a:xfrm>
            <a:off x="291016" y="3748598"/>
            <a:ext cx="0" cy="479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7185DF57-7245-4CE1-8D96-89EC9AE037C2}"/>
              </a:ext>
            </a:extLst>
          </p:cNvPr>
          <p:cNvCxnSpPr>
            <a:cxnSpLocks/>
          </p:cNvCxnSpPr>
          <p:nvPr/>
        </p:nvCxnSpPr>
        <p:spPr>
          <a:xfrm>
            <a:off x="291016" y="4228213"/>
            <a:ext cx="2270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55249D12-6F0E-4ADF-9AE4-8BB36E55CC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3" y="2069900"/>
            <a:ext cx="1095164" cy="149573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81350AD-69C9-4B93-8560-E84480D3A4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00" y="2066854"/>
            <a:ext cx="1088948" cy="149573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55D60F0-CDCA-487B-BB1B-633A6A862C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17" y="4632735"/>
            <a:ext cx="1088945" cy="149573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1FA2266-3D34-4855-BD79-A00A45533D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27" y="4632735"/>
            <a:ext cx="1088945" cy="1495736"/>
          </a:xfrm>
          <a:prstGeom prst="rect">
            <a:avLst/>
          </a:prstGeom>
        </p:spPr>
      </p:pic>
      <p:sp>
        <p:nvSpPr>
          <p:cNvPr id="41" name="AutoShape 2" descr="NPM-DX">
            <a:extLst>
              <a:ext uri="{FF2B5EF4-FFF2-40B4-BE49-F238E27FC236}">
                <a16:creationId xmlns:a16="http://schemas.microsoft.com/office/drawing/2014/main" id="{B4700E7E-F436-4979-B368-9FCAD3C5C2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9968" y="31917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2" name="Picture 2" descr="高速贴片机">
            <a:extLst>
              <a:ext uri="{FF2B5EF4-FFF2-40B4-BE49-F238E27FC236}">
                <a16:creationId xmlns:a16="http://schemas.microsoft.com/office/drawing/2014/main" id="{186EA304-5747-4443-A143-6C64A7F73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12" y="2061746"/>
            <a:ext cx="1098850" cy="15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D2D148CF-1FA2-4D58-80D7-434AA3BDCC13}"/>
              </a:ext>
            </a:extLst>
          </p:cNvPr>
          <p:cNvSpPr txBox="1"/>
          <p:nvPr/>
        </p:nvSpPr>
        <p:spPr>
          <a:xfrm>
            <a:off x="286714" y="550409"/>
            <a:ext cx="462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质量控制流程</a:t>
            </a:r>
            <a:endParaRPr lang="en-US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Quality control process</a:t>
            </a:r>
          </a:p>
        </p:txBody>
      </p:sp>
    </p:spTree>
    <p:extLst>
      <p:ext uri="{BB962C8B-B14F-4D97-AF65-F5344CB8AC3E}">
        <p14:creationId xmlns:p14="http://schemas.microsoft.com/office/powerpoint/2010/main" val="2588039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BC5EDE-1970-45CA-A667-B768A73F3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57" y="1378892"/>
            <a:ext cx="3118195" cy="20179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24D072-A196-47BB-B808-E848E0BF67D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4" y="1368692"/>
            <a:ext cx="3118196" cy="20185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BD3FC6-5A78-4583-B7B1-A790421CABD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50" y="3961163"/>
            <a:ext cx="3118194" cy="20179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C81AC4-1EFD-47C0-BD58-6550FF5FCF6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3" y="3951224"/>
            <a:ext cx="3118197" cy="20185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F366B6-E677-4EA0-A633-385700E330B5}"/>
              </a:ext>
            </a:extLst>
          </p:cNvPr>
          <p:cNvSpPr txBox="1"/>
          <p:nvPr/>
        </p:nvSpPr>
        <p:spPr>
          <a:xfrm>
            <a:off x="1949650" y="3396888"/>
            <a:ext cx="305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高低温实验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and low temperature test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144DDA-BCE5-476F-BB38-704F2CC77A0D}"/>
              </a:ext>
            </a:extLst>
          </p:cNvPr>
          <p:cNvSpPr txBox="1"/>
          <p:nvPr/>
        </p:nvSpPr>
        <p:spPr>
          <a:xfrm>
            <a:off x="5644298" y="3346222"/>
            <a:ext cx="305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冲撞实验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Bump test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93CADE-842E-4042-B2FD-2940800690D1}"/>
              </a:ext>
            </a:extLst>
          </p:cNvPr>
          <p:cNvSpPr txBox="1"/>
          <p:nvPr/>
        </p:nvSpPr>
        <p:spPr>
          <a:xfrm>
            <a:off x="2117042" y="6020214"/>
            <a:ext cx="305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盐雾实验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Salt spray test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CDE82C-78BA-4F54-B422-709A284E14A9}"/>
              </a:ext>
            </a:extLst>
          </p:cNvPr>
          <p:cNvSpPr txBox="1"/>
          <p:nvPr/>
        </p:nvSpPr>
        <p:spPr>
          <a:xfrm>
            <a:off x="5601178" y="5969220"/>
            <a:ext cx="305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气管耐力实验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Tracheal bending durability test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46">
            <a:extLst>
              <a:ext uri="{FF2B5EF4-FFF2-40B4-BE49-F238E27FC236}">
                <a16:creationId xmlns:a16="http://schemas.microsoft.com/office/drawing/2014/main" id="{D2D148CF-1FA2-4D58-80D7-434AA3BDCC13}"/>
              </a:ext>
            </a:extLst>
          </p:cNvPr>
          <p:cNvSpPr txBox="1"/>
          <p:nvPr/>
        </p:nvSpPr>
        <p:spPr>
          <a:xfrm>
            <a:off x="337072" y="508444"/>
            <a:ext cx="150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Tester</a:t>
            </a:r>
          </a:p>
        </p:txBody>
      </p:sp>
    </p:spTree>
    <p:extLst>
      <p:ext uri="{BB962C8B-B14F-4D97-AF65-F5344CB8AC3E}">
        <p14:creationId xmlns:p14="http://schemas.microsoft.com/office/powerpoint/2010/main" val="21343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E1E721B6-CD57-48C7-89CB-644DEB6C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69" y="3342132"/>
            <a:ext cx="3442529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我们的服务与规划</a:t>
            </a:r>
            <a:endParaRPr lang="en-US" altLang="zh-CN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kern="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Service and Plans</a:t>
            </a:r>
            <a:endParaRPr lang="zh-CN" altLang="en-US" kern="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24">
            <a:extLst>
              <a:ext uri="{FF2B5EF4-FFF2-40B4-BE49-F238E27FC236}">
                <a16:creationId xmlns:a16="http://schemas.microsoft.com/office/drawing/2014/main" id="{F788C034-0FB5-47A8-B2A4-7E910FAF96CD}"/>
              </a:ext>
            </a:extLst>
          </p:cNvPr>
          <p:cNvGrpSpPr/>
          <p:nvPr/>
        </p:nvGrpSpPr>
        <p:grpSpPr>
          <a:xfrm>
            <a:off x="700496" y="1124567"/>
            <a:ext cx="2365293" cy="2015234"/>
            <a:chOff x="1981994" y="998410"/>
            <a:chExt cx="1890560" cy="1650335"/>
          </a:xfrm>
        </p:grpSpPr>
        <p:grpSp>
          <p:nvGrpSpPr>
            <p:cNvPr id="3" name="组合 25">
              <a:extLst>
                <a:ext uri="{FF2B5EF4-FFF2-40B4-BE49-F238E27FC236}">
                  <a16:creationId xmlns:a16="http://schemas.microsoft.com/office/drawing/2014/main" id="{56A1B7BD-560E-4E95-B6D1-143833F460BB}"/>
                </a:ext>
              </a:extLst>
            </p:cNvPr>
            <p:cNvGrpSpPr/>
            <p:nvPr/>
          </p:nvGrpSpPr>
          <p:grpSpPr>
            <a:xfrm>
              <a:off x="3404281" y="2169149"/>
              <a:ext cx="468273" cy="479596"/>
              <a:chOff x="3140118" y="2482370"/>
              <a:chExt cx="468273" cy="479596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BAD6C261-136A-410E-B158-7E7EDC6DC66C}"/>
                  </a:ext>
                </a:extLst>
              </p:cNvPr>
              <p:cNvSpPr/>
              <p:nvPr/>
            </p:nvSpPr>
            <p:spPr>
              <a:xfrm>
                <a:off x="3140118" y="2482370"/>
                <a:ext cx="468273" cy="479596"/>
              </a:xfrm>
              <a:prstGeom prst="ellipse">
                <a:avLst/>
              </a:prstGeom>
              <a:gradFill>
                <a:gsLst>
                  <a:gs pos="100000">
                    <a:sysClr val="window" lastClr="FFFFFF">
                      <a:lumMod val="9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2700000" scaled="1"/>
              </a:gradFill>
              <a:ln w="1587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outerShdw blurRad="254000" dist="762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04FA8A9-51D1-4BBA-A0C7-1327E56FF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0205" y="2603235"/>
                <a:ext cx="268096" cy="254817"/>
              </a:xfrm>
              <a:custGeom>
                <a:avLst/>
                <a:gdLst>
                  <a:gd name="T0" fmla="*/ 24 w 60"/>
                  <a:gd name="T1" fmla="*/ 7 h 62"/>
                  <a:gd name="T2" fmla="*/ 38 w 60"/>
                  <a:gd name="T3" fmla="*/ 7 h 62"/>
                  <a:gd name="T4" fmla="*/ 47 w 60"/>
                  <a:gd name="T5" fmla="*/ 7 h 62"/>
                  <a:gd name="T6" fmla="*/ 47 w 60"/>
                  <a:gd name="T7" fmla="*/ 18 h 62"/>
                  <a:gd name="T8" fmla="*/ 47 w 60"/>
                  <a:gd name="T9" fmla="*/ 7 h 62"/>
                  <a:gd name="T10" fmla="*/ 20 w 60"/>
                  <a:gd name="T11" fmla="*/ 37 h 62"/>
                  <a:gd name="T12" fmla="*/ 21 w 60"/>
                  <a:gd name="T13" fmla="*/ 58 h 62"/>
                  <a:gd name="T14" fmla="*/ 15 w 60"/>
                  <a:gd name="T15" fmla="*/ 40 h 62"/>
                  <a:gd name="T16" fmla="*/ 12 w 60"/>
                  <a:gd name="T17" fmla="*/ 58 h 62"/>
                  <a:gd name="T18" fmla="*/ 7 w 60"/>
                  <a:gd name="T19" fmla="*/ 37 h 62"/>
                  <a:gd name="T20" fmla="*/ 2 w 60"/>
                  <a:gd name="T21" fmla="*/ 36 h 62"/>
                  <a:gd name="T22" fmla="*/ 7 w 60"/>
                  <a:gd name="T23" fmla="*/ 19 h 62"/>
                  <a:gd name="T24" fmla="*/ 14 w 60"/>
                  <a:gd name="T25" fmla="*/ 24 h 62"/>
                  <a:gd name="T26" fmla="*/ 21 w 60"/>
                  <a:gd name="T27" fmla="*/ 19 h 62"/>
                  <a:gd name="T28" fmla="*/ 29 w 60"/>
                  <a:gd name="T29" fmla="*/ 16 h 62"/>
                  <a:gd name="T30" fmla="*/ 30 w 60"/>
                  <a:gd name="T31" fmla="*/ 19 h 62"/>
                  <a:gd name="T32" fmla="*/ 30 w 60"/>
                  <a:gd name="T33" fmla="*/ 32 h 62"/>
                  <a:gd name="T34" fmla="*/ 31 w 60"/>
                  <a:gd name="T35" fmla="*/ 32 h 62"/>
                  <a:gd name="T36" fmla="*/ 31 w 60"/>
                  <a:gd name="T37" fmla="*/ 32 h 62"/>
                  <a:gd name="T38" fmla="*/ 32 w 60"/>
                  <a:gd name="T39" fmla="*/ 19 h 62"/>
                  <a:gd name="T40" fmla="*/ 32 w 60"/>
                  <a:gd name="T41" fmla="*/ 16 h 62"/>
                  <a:gd name="T42" fmla="*/ 40 w 60"/>
                  <a:gd name="T43" fmla="*/ 19 h 62"/>
                  <a:gd name="T44" fmla="*/ 47 w 60"/>
                  <a:gd name="T45" fmla="*/ 24 h 62"/>
                  <a:gd name="T46" fmla="*/ 54 w 60"/>
                  <a:gd name="T47" fmla="*/ 19 h 62"/>
                  <a:gd name="T48" fmla="*/ 58 w 60"/>
                  <a:gd name="T49" fmla="*/ 35 h 62"/>
                  <a:gd name="T50" fmla="*/ 53 w 60"/>
                  <a:gd name="T51" fmla="*/ 37 h 62"/>
                  <a:gd name="T52" fmla="*/ 54 w 60"/>
                  <a:gd name="T53" fmla="*/ 58 h 62"/>
                  <a:gd name="T54" fmla="*/ 48 w 60"/>
                  <a:gd name="T55" fmla="*/ 40 h 62"/>
                  <a:gd name="T56" fmla="*/ 45 w 60"/>
                  <a:gd name="T57" fmla="*/ 58 h 62"/>
                  <a:gd name="T58" fmla="*/ 40 w 60"/>
                  <a:gd name="T59" fmla="*/ 37 h 62"/>
                  <a:gd name="T60" fmla="*/ 38 w 60"/>
                  <a:gd name="T61" fmla="*/ 38 h 62"/>
                  <a:gd name="T62" fmla="*/ 33 w 60"/>
                  <a:gd name="T63" fmla="*/ 62 h 62"/>
                  <a:gd name="T64" fmla="*/ 29 w 60"/>
                  <a:gd name="T65" fmla="*/ 41 h 62"/>
                  <a:gd name="T66" fmla="*/ 22 w 60"/>
                  <a:gd name="T67" fmla="*/ 62 h 62"/>
                  <a:gd name="T68" fmla="*/ 20 w 60"/>
                  <a:gd name="T69" fmla="*/ 36 h 62"/>
                  <a:gd name="T70" fmla="*/ 9 w 60"/>
                  <a:gd name="T71" fmla="*/ 13 h 62"/>
                  <a:gd name="T72" fmla="*/ 20 w 60"/>
                  <a:gd name="T73" fmla="*/ 1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" h="62">
                    <a:moveTo>
                      <a:pt x="31" y="0"/>
                    </a:moveTo>
                    <a:cubicBezTo>
                      <a:pt x="27" y="0"/>
                      <a:pt x="24" y="4"/>
                      <a:pt x="24" y="7"/>
                    </a:cubicBezTo>
                    <a:cubicBezTo>
                      <a:pt x="24" y="11"/>
                      <a:pt x="27" y="14"/>
                      <a:pt x="31" y="14"/>
                    </a:cubicBezTo>
                    <a:cubicBezTo>
                      <a:pt x="35" y="14"/>
                      <a:pt x="38" y="11"/>
                      <a:pt x="38" y="7"/>
                    </a:cubicBezTo>
                    <a:cubicBezTo>
                      <a:pt x="38" y="4"/>
                      <a:pt x="35" y="0"/>
                      <a:pt x="31" y="0"/>
                    </a:cubicBezTo>
                    <a:close/>
                    <a:moveTo>
                      <a:pt x="47" y="7"/>
                    </a:moveTo>
                    <a:cubicBezTo>
                      <a:pt x="44" y="7"/>
                      <a:pt x="41" y="10"/>
                      <a:pt x="41" y="13"/>
                    </a:cubicBezTo>
                    <a:cubicBezTo>
                      <a:pt x="41" y="16"/>
                      <a:pt x="44" y="18"/>
                      <a:pt x="47" y="18"/>
                    </a:cubicBezTo>
                    <a:cubicBezTo>
                      <a:pt x="50" y="18"/>
                      <a:pt x="53" y="16"/>
                      <a:pt x="53" y="13"/>
                    </a:cubicBezTo>
                    <a:cubicBezTo>
                      <a:pt x="53" y="10"/>
                      <a:pt x="50" y="7"/>
                      <a:pt x="47" y="7"/>
                    </a:cubicBezTo>
                    <a:close/>
                    <a:moveTo>
                      <a:pt x="20" y="36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0" y="36"/>
                      <a:pt x="20" y="36"/>
                      <a:pt x="20" y="36"/>
                    </a:cubicBezTo>
                    <a:close/>
                    <a:moveTo>
                      <a:pt x="14" y="7"/>
                    </a:moveTo>
                    <a:cubicBezTo>
                      <a:pt x="11" y="7"/>
                      <a:pt x="9" y="10"/>
                      <a:pt x="9" y="13"/>
                    </a:cubicBezTo>
                    <a:cubicBezTo>
                      <a:pt x="9" y="16"/>
                      <a:pt x="11" y="18"/>
                      <a:pt x="14" y="18"/>
                    </a:cubicBezTo>
                    <a:cubicBezTo>
                      <a:pt x="17" y="18"/>
                      <a:pt x="20" y="16"/>
                      <a:pt x="20" y="13"/>
                    </a:cubicBezTo>
                    <a:cubicBezTo>
                      <a:pt x="20" y="10"/>
                      <a:pt x="17" y="7"/>
                      <a:pt x="14" y="7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正纤黑简体" panose="02000000000000000000" pitchFamily="2" charset="-122"/>
                  <a:ea typeface="黑体" panose="02010600030101010101" pitchFamily="49" charset="-122"/>
                </a:endParaRPr>
              </a:p>
            </p:txBody>
          </p:sp>
        </p:grpSp>
        <p:grpSp>
          <p:nvGrpSpPr>
            <p:cNvPr id="4" name="组合 78">
              <a:extLst>
                <a:ext uri="{FF2B5EF4-FFF2-40B4-BE49-F238E27FC236}">
                  <a16:creationId xmlns:a16="http://schemas.microsoft.com/office/drawing/2014/main" id="{123FF3A4-B641-4903-BA7D-432C08334D0F}"/>
                </a:ext>
              </a:extLst>
            </p:cNvPr>
            <p:cNvGrpSpPr/>
            <p:nvPr/>
          </p:nvGrpSpPr>
          <p:grpSpPr>
            <a:xfrm>
              <a:off x="1981994" y="998410"/>
              <a:ext cx="1656422" cy="1650332"/>
              <a:chOff x="3881858" y="5509626"/>
              <a:chExt cx="1016511" cy="1016511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7AAE0A9-8F68-49CE-979B-B4EF3F0255D1}"/>
                  </a:ext>
                </a:extLst>
              </p:cNvPr>
              <p:cNvSpPr/>
              <p:nvPr/>
            </p:nvSpPr>
            <p:spPr>
              <a:xfrm>
                <a:off x="3881858" y="5509626"/>
                <a:ext cx="1016511" cy="1016511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80000"/>
                    </a:sysClr>
                  </a:gs>
                  <a:gs pos="100000">
                    <a:sysClr val="window" lastClr="FFFFFF">
                      <a:lumMod val="97000"/>
                    </a:sysClr>
                  </a:gs>
                </a:gsLst>
                <a:lin ang="2700000" scaled="1"/>
              </a:gradFill>
              <a:ln w="2222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outerShdw blurRad="203200" dist="1016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" name="文本框 22">
                <a:extLst>
                  <a:ext uri="{FF2B5EF4-FFF2-40B4-BE49-F238E27FC236}">
                    <a16:creationId xmlns:a16="http://schemas.microsoft.com/office/drawing/2014/main" id="{9CC09F10-2B55-4B9D-A106-5464C974CDAB}"/>
                  </a:ext>
                </a:extLst>
              </p:cNvPr>
              <p:cNvSpPr txBox="1"/>
              <p:nvPr/>
            </p:nvSpPr>
            <p:spPr>
              <a:xfrm>
                <a:off x="4073034" y="5738438"/>
                <a:ext cx="634158" cy="55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</a:rPr>
                  <a:t>05</a:t>
                </a:r>
                <a:endParaRPr kumimoji="0" lang="zh-CN" altLang="en-US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</a:endParaRPr>
              </a:p>
            </p:txBody>
          </p:sp>
        </p:grp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238139A-1F6D-4620-808E-30A53B11508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428837" y="3560690"/>
            <a:ext cx="5400000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54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6084802"/>
            <a:ext cx="2111203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我们来自北京美好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are </a:t>
            </a:r>
            <a:r>
              <a:rPr lang="en-US" altLang="zh-CN" sz="11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homeka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34762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6" name="TextBox 186">
            <a:extLst>
              <a:ext uri="{FF2B5EF4-FFF2-40B4-BE49-F238E27FC236}">
                <a16:creationId xmlns:a16="http://schemas.microsoft.com/office/drawing/2014/main" id="{88122C82-0502-48E0-BAE6-86F040EAA0CE}"/>
              </a:ext>
            </a:extLst>
          </p:cNvPr>
          <p:cNvSpPr txBox="1"/>
          <p:nvPr/>
        </p:nvSpPr>
        <p:spPr>
          <a:xfrm>
            <a:off x="4497790" y="4741585"/>
            <a:ext cx="429768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努力实现产品系统占有率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Strive to achieve 50% market share</a:t>
            </a:r>
          </a:p>
        </p:txBody>
      </p:sp>
      <p:sp>
        <p:nvSpPr>
          <p:cNvPr id="57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497790" y="4336802"/>
            <a:ext cx="4471416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努力实现专利突破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Strive to achieve 2000R&amp;D patents</a:t>
            </a: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43773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AAB53D6F-54B7-463D-9C93-A9ED5CC417D7}"/>
              </a:ext>
            </a:extLst>
          </p:cNvPr>
          <p:cNvSpPr/>
          <p:nvPr/>
        </p:nvSpPr>
        <p:spPr>
          <a:xfrm>
            <a:off x="4061077" y="39267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0" name="TextBox 186">
            <a:extLst>
              <a:ext uri="{FF2B5EF4-FFF2-40B4-BE49-F238E27FC236}">
                <a16:creationId xmlns:a16="http://schemas.microsoft.com/office/drawing/2014/main" id="{1F6E691E-CD8E-4C17-BED9-9252F7198261}"/>
              </a:ext>
            </a:extLst>
          </p:cNvPr>
          <p:cNvSpPr txBox="1"/>
          <p:nvPr/>
        </p:nvSpPr>
        <p:spPr>
          <a:xfrm>
            <a:off x="4497790" y="5183704"/>
            <a:ext cx="4060237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研发世界上独一无二的产品和系统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and ender in the world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25751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21245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3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5629370"/>
            <a:ext cx="4498848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建设更为出色的服务和结局问题的团队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Excellent service and problem solvers</a:t>
            </a: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5C5046B-486D-44B6-A388-8B624358F530}"/>
              </a:ext>
            </a:extLst>
          </p:cNvPr>
          <p:cNvSpPr/>
          <p:nvPr/>
        </p:nvSpPr>
        <p:spPr>
          <a:xfrm>
            <a:off x="4061077" y="30256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1141478"/>
            <a:ext cx="3363931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开发方案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周内提供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Solution of R&amp;D in</a:t>
            </a:r>
            <a:r>
              <a:rPr kumimoji="0" lang="en-US" altLang="zh-CN" sz="11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one week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6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684645"/>
            <a:ext cx="448056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24H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多办事处提供现场服务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 hour</a:t>
            </a:r>
            <a:r>
              <a:rPr kumimoji="0" lang="en-US" altLang="zh-CN" sz="11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multi office on side service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2971688"/>
            <a:ext cx="4118829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产能潜力巨大，青县工厂准备好了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万平方米的新厂房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Huge capacity potential, new factory about 20K㎡ ready</a:t>
            </a:r>
          </a:p>
        </p:txBody>
      </p:sp>
      <p:sp>
        <p:nvSpPr>
          <p:cNvPr id="68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3420522"/>
            <a:ext cx="3752614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努力实现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的销售额作为研发费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Strive to realize 10% of sales as R&amp;D expenses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1581979"/>
            <a:ext cx="448056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提供优质产品和系统服务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Provide high quality products and system service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48278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6179540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16740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12234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4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497790" y="2062009"/>
            <a:ext cx="4133088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自己的实验室免收试验费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laboratories are exempt from test fees</a:t>
            </a:r>
          </a:p>
        </p:txBody>
      </p:sp>
      <p:sp>
        <p:nvSpPr>
          <p:cNvPr id="75" name="TextBox 186">
            <a:extLst>
              <a:ext uri="{FF2B5EF4-FFF2-40B4-BE49-F238E27FC236}">
                <a16:creationId xmlns:a16="http://schemas.microsoft.com/office/drawing/2014/main" id="{B4410DD3-4E11-4277-A221-16AAF30F8BC4}"/>
              </a:ext>
            </a:extLst>
          </p:cNvPr>
          <p:cNvSpPr txBox="1"/>
          <p:nvPr/>
        </p:nvSpPr>
        <p:spPr>
          <a:xfrm>
            <a:off x="4497790" y="3887589"/>
            <a:ext cx="452694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项目只收取开发成本费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development cost is charged for project development</a:t>
            </a: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527844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61077" y="5728992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5" name="TextBox 186">
            <a:extLst>
              <a:ext uri="{FF2B5EF4-FFF2-40B4-BE49-F238E27FC236}">
                <a16:creationId xmlns:a16="http://schemas.microsoft.com/office/drawing/2014/main" id="{C67D47C6-4012-4483-9DF8-A358419A146F}"/>
              </a:ext>
            </a:extLst>
          </p:cNvPr>
          <p:cNvSpPr txBox="1"/>
          <p:nvPr/>
        </p:nvSpPr>
        <p:spPr>
          <a:xfrm>
            <a:off x="4497790" y="2544306"/>
            <a:ext cx="4506456" cy="57707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以汽车座椅舒适系统的汽车电子公司</a:t>
            </a: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Electronic company of Vehicle seat comfortable 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A8CE2FA-3C14-488C-A128-49C7EAE7FACE}"/>
              </a:ext>
            </a:extLst>
          </p:cNvPr>
          <p:cNvSpPr/>
          <p:nvPr/>
        </p:nvSpPr>
        <p:spPr>
          <a:xfrm>
            <a:off x="4051137" y="796110"/>
            <a:ext cx="132949" cy="124548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cap="flat" cmpd="sng" algn="ctr">
            <a:noFill/>
            <a:prstDash val="solid"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676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0E069B9-7A8F-4857-9B28-4A8C46461195}"/>
              </a:ext>
            </a:extLst>
          </p:cNvPr>
          <p:cNvGrpSpPr/>
          <p:nvPr/>
        </p:nvGrpSpPr>
        <p:grpSpPr>
          <a:xfrm>
            <a:off x="318052" y="1133061"/>
            <a:ext cx="8567532" cy="4760843"/>
            <a:chOff x="2292997" y="2310493"/>
            <a:chExt cx="4558005" cy="223701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A33F365-9244-4FE1-AD3D-93EC56728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7519" b="87594" l="10870" r="87500">
                          <a14:foregroundMark x1="80978" y1="7519" x2="80978" y2="7519"/>
                          <a14:foregroundMark x1="35507" y1="87594" x2="35507" y2="87594"/>
                          <a14:foregroundMark x1="68116" y1="65038" x2="68116" y2="65038"/>
                        </a14:backgroundRemoval>
                      </a14:imgEffect>
                    </a14:imgLayer>
                  </a14:imgProps>
                </a:ext>
              </a:extLst>
            </a:blip>
            <a:srcRect l="1449" t="3217" r="2899" b="3768"/>
            <a:stretch/>
          </p:blipFill>
          <p:spPr>
            <a:xfrm>
              <a:off x="2292997" y="2310493"/>
              <a:ext cx="4558005" cy="223701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15E609-AA02-42E0-8A07-ACDC09CBD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449" t="3217" r="58557" b="71807"/>
            <a:stretch/>
          </p:blipFill>
          <p:spPr>
            <a:xfrm>
              <a:off x="2292998" y="2310493"/>
              <a:ext cx="1905778" cy="600658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13B436-5899-4019-AB9D-40AF2C000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69247" t="66602" r="2899" b="3768"/>
            <a:stretch/>
          </p:blipFill>
          <p:spPr>
            <a:xfrm>
              <a:off x="5523722" y="3834881"/>
              <a:ext cx="1327278" cy="712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552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860CA04-80BE-418D-ACA9-F3018B5F3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7685" r="90000">
                        <a14:foregroundMark x1="11389" y1="24583" x2="11389" y2="24583"/>
                        <a14:foregroundMark x1="27963" y1="19688" x2="27963" y2="19688"/>
                        <a14:foregroundMark x1="11574" y1="24583" x2="11574" y2="24583"/>
                        <a14:foregroundMark x1="20093" y1="20833" x2="20093" y2="20833"/>
                        <a14:foregroundMark x1="11389" y1="30312" x2="11389" y2="30312"/>
                        <a14:foregroundMark x1="11389" y1="38594" x2="11389" y2="38594"/>
                        <a14:foregroundMark x1="11111" y1="47500" x2="11111" y2="47500"/>
                        <a14:foregroundMark x1="11111" y1="57344" x2="11111" y2="57344"/>
                        <a14:foregroundMark x1="7685" y1="83490" x2="7685" y2="83490"/>
                        <a14:foregroundMark x1="61759" y1="81823" x2="61759" y2="81823"/>
                        <a14:foregroundMark x1="58056" y1="82188" x2="58056" y2="82188"/>
                        <a14:foregroundMark x1="69074" y1="83125" x2="69074" y2="83125"/>
                        <a14:foregroundMark x1="74167" y1="82344" x2="74167" y2="8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81" b="11845"/>
          <a:stretch/>
        </p:blipFill>
        <p:spPr>
          <a:xfrm>
            <a:off x="3550768" y="4075926"/>
            <a:ext cx="2025234" cy="24433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4EC6F3-6A1E-4049-907F-D2944004F3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9074" r="90000">
                        <a14:foregroundMark x1="89630" y1="44271" x2="89630" y2="44271"/>
                        <a14:foregroundMark x1="89815" y1="22135" x2="89815" y2="22135"/>
                        <a14:foregroundMark x1="89815" y1="22135" x2="89815" y2="22135"/>
                        <a14:foregroundMark x1="68704" y1="18490" x2="68704" y2="18490"/>
                        <a14:foregroundMark x1="68241" y1="18646" x2="68241" y2="18646"/>
                        <a14:foregroundMark x1="52593" y1="19271" x2="52593" y2="19271"/>
                        <a14:foregroundMark x1="37130" y1="19427" x2="37130" y2="19427"/>
                        <a14:foregroundMark x1="45000" y1="19427" x2="45000" y2="19427"/>
                        <a14:foregroundMark x1="29722" y1="18385" x2="29722" y2="18385"/>
                        <a14:foregroundMark x1="25648" y1="18646" x2="25648" y2="18646"/>
                        <a14:foregroundMark x1="21944" y1="19010" x2="21944" y2="19010"/>
                        <a14:foregroundMark x1="19167" y1="19948" x2="18056" y2="20573"/>
                        <a14:foregroundMark x1="15000" y1="21094" x2="15000" y2="21094"/>
                        <a14:foregroundMark x1="14352" y1="21510" x2="13889" y2="21875"/>
                        <a14:foregroundMark x1="11852" y1="23542" x2="11389" y2="24844"/>
                        <a14:foregroundMark x1="11111" y1="26563" x2="11111" y2="26927"/>
                        <a14:foregroundMark x1="11111" y1="27552" x2="11111" y2="28594"/>
                        <a14:foregroundMark x1="11111" y1="30052" x2="11111" y2="30052"/>
                        <a14:foregroundMark x1="11111" y1="31302" x2="11111" y2="32865"/>
                        <a14:foregroundMark x1="10000" y1="35990" x2="9722" y2="38698"/>
                        <a14:foregroundMark x1="9074" y1="40885" x2="9074" y2="42969"/>
                        <a14:foregroundMark x1="9074" y1="44010" x2="9074" y2="45833"/>
                        <a14:foregroundMark x1="9074" y1="46875" x2="9537" y2="48802"/>
                        <a14:foregroundMark x1="9537" y1="49844" x2="10000" y2="52031"/>
                        <a14:foregroundMark x1="10000" y1="53854" x2="10926" y2="55781"/>
                        <a14:foregroundMark x1="11574" y1="58125" x2="11852" y2="59688"/>
                        <a14:foregroundMark x1="11574" y1="60469" x2="11574" y2="61615"/>
                        <a14:foregroundMark x1="12963" y1="66146" x2="12963" y2="66146"/>
                        <a14:foregroundMark x1="13241" y1="40781" x2="13241" y2="40781"/>
                        <a14:foregroundMark x1="36019" y1="17760" x2="36019" y2="17760"/>
                        <a14:foregroundMark x1="11852" y1="70938" x2="11852" y2="70938"/>
                        <a14:foregroundMark x1="12963" y1="68333" x2="12963" y2="68333"/>
                        <a14:foregroundMark x1="31389" y1="74948" x2="31389" y2="74948"/>
                        <a14:foregroundMark x1="36481" y1="74583" x2="36481" y2="74583"/>
                        <a14:foregroundMark x1="38519" y1="74844" x2="38519" y2="74844"/>
                        <a14:foregroundMark x1="41759" y1="74844" x2="41759" y2="74844"/>
                        <a14:foregroundMark x1="45000" y1="74427" x2="45648" y2="74427"/>
                        <a14:foregroundMark x1="47963" y1="74323" x2="49815" y2="74323"/>
                        <a14:foregroundMark x1="53241" y1="74427" x2="53241" y2="74427"/>
                        <a14:foregroundMark x1="55093" y1="74427" x2="56667" y2="74583"/>
                        <a14:foregroundMark x1="61296" y1="74583" x2="61296" y2="74583"/>
                        <a14:foregroundMark x1="64074" y1="74583" x2="64722" y2="74583"/>
                        <a14:foregroundMark x1="70000" y1="74688" x2="70000" y2="74688"/>
                        <a14:foregroundMark x1="73981" y1="74323" x2="73981" y2="74323"/>
                        <a14:foregroundMark x1="67963" y1="18646" x2="67963" y2="18646"/>
                        <a14:foregroundMark x1="57593" y1="18646" x2="57593" y2="18646"/>
                        <a14:foregroundMark x1="60833" y1="18385" x2="60833" y2="18385"/>
                        <a14:foregroundMark x1="65000" y1="18229" x2="65000" y2="18229"/>
                        <a14:foregroundMark x1="70000" y1="18750" x2="70000" y2="18750"/>
                        <a14:foregroundMark x1="76481" y1="18750" x2="76481" y2="18750"/>
                        <a14:foregroundMark x1="82222" y1="19010" x2="82222" y2="19010"/>
                        <a14:foregroundMark x1="87963" y1="19167" x2="87963" y2="19167"/>
                        <a14:foregroundMark x1="89167" y1="19167" x2="89167" y2="19167"/>
                        <a14:foregroundMark x1="89630" y1="23177" x2="89630" y2="23177"/>
                        <a14:foregroundMark x1="89630" y1="29375" x2="89630" y2="29375"/>
                        <a14:foregroundMark x1="88241" y1="34844" x2="88241" y2="34844"/>
                        <a14:foregroundMark x1="87500" y1="41823" x2="87500" y2="41823"/>
                        <a14:foregroundMark x1="88426" y1="37396" x2="88426" y2="37396"/>
                        <a14:foregroundMark x1="88889" y1="33646" x2="88889" y2="33646"/>
                        <a14:foregroundMark x1="88241" y1="26771" x2="88241" y2="26771"/>
                        <a14:foregroundMark x1="88241" y1="30677" x2="88241" y2="30677"/>
                        <a14:foregroundMark x1="88426" y1="34323" x2="88426" y2="34323"/>
                        <a14:foregroundMark x1="88241" y1="37396" x2="88241" y2="37396"/>
                        <a14:foregroundMark x1="88241" y1="40000" x2="88241" y2="40000"/>
                        <a14:foregroundMark x1="88241" y1="44271" x2="88241" y2="44271"/>
                        <a14:foregroundMark x1="89352" y1="47656" x2="89352" y2="47656"/>
                        <a14:foregroundMark x1="89630" y1="51250" x2="89630" y2="51250"/>
                        <a14:foregroundMark x1="89630" y1="51927" x2="89630" y2="51927"/>
                        <a14:foregroundMark x1="89630" y1="58490" x2="89630" y2="58490"/>
                        <a14:foregroundMark x1="89630" y1="59271" x2="89630" y2="59271"/>
                        <a14:foregroundMark x1="89630" y1="60052" x2="89630" y2="60052"/>
                        <a14:foregroundMark x1="89630" y1="60469" x2="89630" y2="60469"/>
                        <a14:foregroundMark x1="88241" y1="62031" x2="88241" y2="62500"/>
                        <a14:foregroundMark x1="88241" y1="62760" x2="88241" y2="62760"/>
                        <a14:foregroundMark x1="89352" y1="58750" x2="89352" y2="58750"/>
                        <a14:foregroundMark x1="89352" y1="58750" x2="89352" y2="58750"/>
                        <a14:foregroundMark x1="89167" y1="60573" x2="89167" y2="60573"/>
                        <a14:foregroundMark x1="89167" y1="60573" x2="89167" y2="60573"/>
                        <a14:foregroundMark x1="89167" y1="61615" x2="89167" y2="62031"/>
                        <a14:foregroundMark x1="89167" y1="62760" x2="89167" y2="63542"/>
                        <a14:foregroundMark x1="88889" y1="64479" x2="88889" y2="65104"/>
                        <a14:foregroundMark x1="88889" y1="65625" x2="88889" y2="65625"/>
                        <a14:foregroundMark x1="88889" y1="65781" x2="88889" y2="65781"/>
                        <a14:foregroundMark x1="88704" y1="62760" x2="88704" y2="62760"/>
                        <a14:foregroundMark x1="88241" y1="59010" x2="88241" y2="59010"/>
                        <a14:foregroundMark x1="88889" y1="70313" x2="88889" y2="70313"/>
                        <a14:foregroundMark x1="88704" y1="71302" x2="88704" y2="71302"/>
                        <a14:foregroundMark x1="88704" y1="71823" x2="88704" y2="72604"/>
                        <a14:foregroundMark x1="87963" y1="74427" x2="87500" y2="75104"/>
                        <a14:foregroundMark x1="85926" y1="76094" x2="85926" y2="76094"/>
                        <a14:foregroundMark x1="76759" y1="76510" x2="76759" y2="76510"/>
                        <a14:foregroundMark x1="76019" y1="76094" x2="76019" y2="76094"/>
                        <a14:foregroundMark x1="69537" y1="75833" x2="69537" y2="75833"/>
                        <a14:foregroundMark x1="85926" y1="75365" x2="85926" y2="75365"/>
                        <a14:foregroundMark x1="85926" y1="73646" x2="85926" y2="73646"/>
                        <a14:foregroundMark x1="86389" y1="71823" x2="86389" y2="71823"/>
                        <a14:foregroundMark x1="83611" y1="74688" x2="83611" y2="74688"/>
                        <a14:foregroundMark x1="79907" y1="76250" x2="79907" y2="76250"/>
                        <a14:foregroundMark x1="58519" y1="17344" x2="58519" y2="17344"/>
                        <a14:foregroundMark x1="16204" y1="17240" x2="16204" y2="17240"/>
                        <a14:foregroundMark x1="11852" y1="70052" x2="11852" y2="7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19170"/>
          <a:stretch/>
        </p:blipFill>
        <p:spPr>
          <a:xfrm>
            <a:off x="528320" y="4023193"/>
            <a:ext cx="2025234" cy="24433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91FDE29-A945-4519-BDF4-72EB20EAC3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2557" r="5811" b="17929"/>
          <a:stretch/>
        </p:blipFill>
        <p:spPr>
          <a:xfrm>
            <a:off x="6294487" y="1246352"/>
            <a:ext cx="2178953" cy="271099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F689612-A9EE-4C30-BFB0-87BD14B31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0" y="1236694"/>
            <a:ext cx="1756064" cy="221369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720FE60-4D56-4897-A778-FFA81152A9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9579" r="4541" b="20906"/>
          <a:stretch/>
        </p:blipFill>
        <p:spPr>
          <a:xfrm>
            <a:off x="6573215" y="4127248"/>
            <a:ext cx="1595425" cy="230841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33BDA60-3471-442E-A16D-2E54CEDA2169}"/>
              </a:ext>
            </a:extLst>
          </p:cNvPr>
          <p:cNvSpPr/>
          <p:nvPr/>
        </p:nvSpPr>
        <p:spPr>
          <a:xfrm>
            <a:off x="274308" y="431196"/>
            <a:ext cx="3834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认证证书</a:t>
            </a: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Authentication  certificate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ts1694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84701" y="1351404"/>
            <a:ext cx="1766679" cy="24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微信图片_20171208145233.jpg">
            <a:extLst>
              <a:ext uri="{FF2B5EF4-FFF2-40B4-BE49-F238E27FC236}">
                <a16:creationId xmlns:a16="http://schemas.microsoft.com/office/drawing/2014/main" id="{240ECCD7-A655-4ED3-8474-DA1106DFC6F0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67" y="3243247"/>
            <a:ext cx="2494884" cy="137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429A3-E5C3-46E1-80D9-8B24E42B9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4" b="17264"/>
          <a:stretch/>
        </p:blipFill>
        <p:spPr>
          <a:xfrm>
            <a:off x="501467" y="4857429"/>
            <a:ext cx="2494884" cy="137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A29AD6-565A-487F-951F-37DE489729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7432" l="7502" r="89934">
                        <a14:foregroundMark x1="68376" y1="30993" x2="68376" y2="30993"/>
                        <a14:foregroundMark x1="44160" y1="76712" x2="44160" y2="76712"/>
                        <a14:foregroundMark x1="45299" y1="67808" x2="45299" y2="67808"/>
                        <a14:foregroundMark x1="46819" y1="66610" x2="46819" y2="66610"/>
                        <a14:foregroundMark x1="45774" y1="85959" x2="45774" y2="85959"/>
                        <a14:foregroundMark x1="50047" y1="89726" x2="50047" y2="89726"/>
                        <a14:foregroundMark x1="51282" y1="86473" x2="51282" y2="86473"/>
                        <a14:foregroundMark x1="22222" y1="73801" x2="22222" y2="73801"/>
                        <a14:foregroundMark x1="7787" y1="58390" x2="7787" y2="58390"/>
                        <a14:foregroundMark x1="15005" y1="46747" x2="15005" y2="46747"/>
                        <a14:foregroundMark x1="13770" y1="45719" x2="13770" y2="45719"/>
                        <a14:foregroundMark x1="16049" y1="13185" x2="16049" y2="13185"/>
                        <a14:foregroundMark x1="17854" y1="15925" x2="17854" y2="15925"/>
                        <a14:foregroundMark x1="23267" y1="11473" x2="23267" y2="11473"/>
                        <a14:foregroundMark x1="25831" y1="17637" x2="25831" y2="17637"/>
                        <a14:foregroundMark x1="44065" y1="47260" x2="44065" y2="47260"/>
                        <a14:foregroundMark x1="38082" y1="64384" x2="38082" y2="64384"/>
                        <a14:foregroundMark x1="39791" y1="57534" x2="39791" y2="57534"/>
                        <a14:foregroundMark x1="39126" y1="60274" x2="39126" y2="60274"/>
                        <a14:foregroundMark x1="40551" y1="61301" x2="40551" y2="61301"/>
                        <a14:foregroundMark x1="39791" y1="65240" x2="39791" y2="65240"/>
                        <a14:foregroundMark x1="37037" y1="67808" x2="37037" y2="67808"/>
                        <a14:foregroundMark x1="85945" y1="17466" x2="85945" y2="17466"/>
                        <a14:foregroundMark x1="89364" y1="30308" x2="89364" y2="30308"/>
                        <a14:foregroundMark x1="88414" y1="19007" x2="88414" y2="19007"/>
                        <a14:foregroundMark x1="80627" y1="97432" x2="80627" y2="97432"/>
                        <a14:foregroundMark x1="78632" y1="56164" x2="78632" y2="56164"/>
                        <a14:foregroundMark x1="79582" y1="57363" x2="79582" y2="57363"/>
                        <a14:foregroundMark x1="79867" y1="22603" x2="79867" y2="22603"/>
                        <a14:foregroundMark x1="81481" y1="9589" x2="81481" y2="9589"/>
                        <a14:foregroundMark x1="78348" y1="17637" x2="78348" y2="17637"/>
                        <a14:foregroundMark x1="76923" y1="27911" x2="76923" y2="27911"/>
                        <a14:foregroundMark x1="73124" y1="23288" x2="73124" y2="23288"/>
                        <a14:foregroundMark x1="73124" y1="18493" x2="73124" y2="18493"/>
                        <a14:foregroundMark x1="71320" y1="15753" x2="71320" y2="15753"/>
                        <a14:foregroundMark x1="70180" y1="11986" x2="70180" y2="11986"/>
                        <a14:foregroundMark x1="70845" y1="15753" x2="70845" y2="15753"/>
                        <a14:foregroundMark x1="44539" y1="44178" x2="44539" y2="44178"/>
                        <a14:foregroundMark x1="22317" y1="24486" x2="22317" y2="24486"/>
                        <a14:foregroundMark x1="70180" y1="13870" x2="70180" y2="13870"/>
                        <a14:foregroundMark x1="75404" y1="18322" x2="75404" y2="18322"/>
                        <a14:foregroundMark x1="76163" y1="15582" x2="76163" y2="15582"/>
                        <a14:foregroundMark x1="78158" y1="11301" x2="78158" y2="11301"/>
                        <a14:foregroundMark x1="74074" y1="7534" x2="74074" y2="7534"/>
                        <a14:foregroundMark x1="75404" y1="9247" x2="75404" y2="9247"/>
                        <a14:foregroundMark x1="73124" y1="13356" x2="73124" y2="13356"/>
                        <a14:foregroundMark x1="73409" y1="10616" x2="73409" y2="10616"/>
                        <a14:foregroundMark x1="72175" y1="8562" x2="72175" y2="8562"/>
                        <a14:foregroundMark x1="71890" y1="10616" x2="71890" y2="10616"/>
                        <a14:foregroundMark x1="70940" y1="9932" x2="70940" y2="9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16978" r="49139" b="18598"/>
          <a:stretch/>
        </p:blipFill>
        <p:spPr>
          <a:xfrm>
            <a:off x="3110300" y="1082429"/>
            <a:ext cx="5299968" cy="484819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7E0339-02E9-4088-AB4A-ECE42F687E4F}"/>
              </a:ext>
            </a:extLst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125" y="4184439"/>
            <a:ext cx="1053256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3">
            <a:extLst>
              <a:ext uri="{FF2B5EF4-FFF2-40B4-BE49-F238E27FC236}">
                <a16:creationId xmlns:a16="http://schemas.microsoft.com/office/drawing/2014/main" id="{8AD4302F-C155-4F22-B31D-B57F5C51DD0C}"/>
              </a:ext>
            </a:extLst>
          </p:cNvPr>
          <p:cNvSpPr txBox="1"/>
          <p:nvPr/>
        </p:nvSpPr>
        <p:spPr>
          <a:xfrm>
            <a:off x="3964451" y="4873552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沧州青县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  生产基地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1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Tsingxian</a:t>
            </a:r>
            <a:r>
              <a:rPr 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Plant</a:t>
            </a:r>
          </a:p>
        </p:txBody>
      </p:sp>
      <p:sp>
        <p:nvSpPr>
          <p:cNvPr id="11" name="Oval 117">
            <a:extLst>
              <a:ext uri="{FF2B5EF4-FFF2-40B4-BE49-F238E27FC236}">
                <a16:creationId xmlns:a16="http://schemas.microsoft.com/office/drawing/2014/main" id="{9ABF846F-F765-4E97-9B1A-A910E94F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1216" y="3367598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5D406207-1EF7-4F60-AAF0-F4557F77C0CE}"/>
              </a:ext>
            </a:extLst>
          </p:cNvPr>
          <p:cNvSpPr txBox="1"/>
          <p:nvPr/>
        </p:nvSpPr>
        <p:spPr>
          <a:xfrm>
            <a:off x="7601043" y="1395102"/>
            <a:ext cx="1472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长春办事处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Changchun Office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DCF7D6-0476-4E8F-8658-0947BE4E406D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38" y="678546"/>
            <a:ext cx="1054800" cy="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17">
            <a:extLst>
              <a:ext uri="{FF2B5EF4-FFF2-40B4-BE49-F238E27FC236}">
                <a16:creationId xmlns:a16="http://schemas.microsoft.com/office/drawing/2014/main" id="{FBAA282A-A098-4CD8-95E4-55D0595B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252" y="2980191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0CE3082E-B6AF-42BA-ACF3-293743EA21F6}"/>
              </a:ext>
            </a:extLst>
          </p:cNvPr>
          <p:cNvSpPr txBox="1"/>
          <p:nvPr/>
        </p:nvSpPr>
        <p:spPr>
          <a:xfrm>
            <a:off x="7601043" y="3591415"/>
            <a:ext cx="1472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上海办事处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Shanghai Office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45F0E97-8282-4B96-ACEB-9E3949D1BE57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38" y="1807747"/>
            <a:ext cx="1054800" cy="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117">
            <a:extLst>
              <a:ext uri="{FF2B5EF4-FFF2-40B4-BE49-F238E27FC236}">
                <a16:creationId xmlns:a16="http://schemas.microsoft.com/office/drawing/2014/main" id="{B708F630-802A-4AD4-856F-475DC2CB4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758" y="3629097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pic>
        <p:nvPicPr>
          <p:cNvPr id="24" name="图片 6" descr="780645.jpg">
            <a:extLst>
              <a:ext uri="{FF2B5EF4-FFF2-40B4-BE49-F238E27FC236}">
                <a16:creationId xmlns:a16="http://schemas.microsoft.com/office/drawing/2014/main" id="{2B4E11C2-78C3-42D5-91E8-DDD435268959}"/>
              </a:ext>
            </a:extLst>
          </p:cNvPr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4038125" y="1841425"/>
            <a:ext cx="1054800" cy="6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34">
            <a:extLst>
              <a:ext uri="{FF2B5EF4-FFF2-40B4-BE49-F238E27FC236}">
                <a16:creationId xmlns:a16="http://schemas.microsoft.com/office/drawing/2014/main" id="{454CB16A-59BC-4F71-BD99-79DA0ABC3B23}"/>
              </a:ext>
            </a:extLst>
          </p:cNvPr>
          <p:cNvSpPr txBox="1"/>
          <p:nvPr/>
        </p:nvSpPr>
        <p:spPr>
          <a:xfrm>
            <a:off x="3964451" y="2518225"/>
            <a:ext cx="1797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   总部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Beijing  Headquarters</a:t>
            </a:r>
          </a:p>
        </p:txBody>
      </p:sp>
      <p:sp>
        <p:nvSpPr>
          <p:cNvPr id="26" name="Oval 117">
            <a:extLst>
              <a:ext uri="{FF2B5EF4-FFF2-40B4-BE49-F238E27FC236}">
                <a16:creationId xmlns:a16="http://schemas.microsoft.com/office/drawing/2014/main" id="{CE27AC68-2230-4BDB-95CF-F4ABF18C8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527" y="3194144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53B62BE3-72CE-4760-95E2-772EAB5A41D5}"/>
              </a:ext>
            </a:extLst>
          </p:cNvPr>
          <p:cNvSpPr txBox="1"/>
          <p:nvPr/>
        </p:nvSpPr>
        <p:spPr>
          <a:xfrm>
            <a:off x="7601043" y="5854814"/>
            <a:ext cx="136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深圳办事处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Shenzhen Office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F77FAF2-0545-4252-8DB6-B394ECA13461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38" y="4066149"/>
            <a:ext cx="1054800" cy="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117">
            <a:extLst>
              <a:ext uri="{FF2B5EF4-FFF2-40B4-BE49-F238E27FC236}">
                <a16:creationId xmlns:a16="http://schemas.microsoft.com/office/drawing/2014/main" id="{498264EA-FFEC-4A74-9407-6689EC6B4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811" y="3940362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pic>
        <p:nvPicPr>
          <p:cNvPr id="34" name="Picture 13">
            <a:extLst>
              <a:ext uri="{FF2B5EF4-FFF2-40B4-BE49-F238E27FC236}">
                <a16:creationId xmlns:a16="http://schemas.microsoft.com/office/drawing/2014/main" id="{4215924B-A222-405B-A510-1D375511F162}"/>
              </a:ext>
            </a:extLst>
          </p:cNvPr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71638" y="2936948"/>
            <a:ext cx="1054800" cy="676800"/>
          </a:xfrm>
          <a:prstGeom prst="rect">
            <a:avLst/>
          </a:prstGeom>
        </p:spPr>
      </p:pic>
      <p:sp>
        <p:nvSpPr>
          <p:cNvPr id="35" name="TextBox 15">
            <a:extLst>
              <a:ext uri="{FF2B5EF4-FFF2-40B4-BE49-F238E27FC236}">
                <a16:creationId xmlns:a16="http://schemas.microsoft.com/office/drawing/2014/main" id="{48F8820D-2BC1-4C0D-A65E-E334DE3308A5}"/>
              </a:ext>
            </a:extLst>
          </p:cNvPr>
          <p:cNvSpPr txBox="1"/>
          <p:nvPr/>
        </p:nvSpPr>
        <p:spPr>
          <a:xfrm>
            <a:off x="7601043" y="2488285"/>
            <a:ext cx="1235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武汉办事处</a:t>
            </a:r>
            <a:endParaRPr lang="en-US" altLang="zh-CN" sz="11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Wuhan Office</a:t>
            </a:r>
          </a:p>
        </p:txBody>
      </p:sp>
      <p:sp>
        <p:nvSpPr>
          <p:cNvPr id="37" name="Oval 117">
            <a:extLst>
              <a:ext uri="{FF2B5EF4-FFF2-40B4-BE49-F238E27FC236}">
                <a16:creationId xmlns:a16="http://schemas.microsoft.com/office/drawing/2014/main" id="{F9D06E80-100A-4974-B404-ECE11DE99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978" y="3585735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33BDA60-3471-442E-A16D-2E54CEDA2169}"/>
              </a:ext>
            </a:extLst>
          </p:cNvPr>
          <p:cNvSpPr/>
          <p:nvPr/>
        </p:nvSpPr>
        <p:spPr>
          <a:xfrm>
            <a:off x="501467" y="448868"/>
            <a:ext cx="1237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公司分支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Branches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53B62BE3-72CE-4760-95E2-772EAB5A41D5}"/>
              </a:ext>
            </a:extLst>
          </p:cNvPr>
          <p:cNvSpPr txBox="1"/>
          <p:nvPr/>
        </p:nvSpPr>
        <p:spPr>
          <a:xfrm>
            <a:off x="7601043" y="4746136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成都办事处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Chengdu Office</a:t>
            </a: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2F77FAF2-0545-4252-8DB6-B394ECA13461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38" y="5195349"/>
            <a:ext cx="1054800" cy="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117">
            <a:extLst>
              <a:ext uri="{FF2B5EF4-FFF2-40B4-BE49-F238E27FC236}">
                <a16:creationId xmlns:a16="http://schemas.microsoft.com/office/drawing/2014/main" id="{498264EA-FFEC-4A74-9407-6689EC6B4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98" y="3611709"/>
            <a:ext cx="124827" cy="114443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EBFFFB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cxnSp>
        <p:nvCxnSpPr>
          <p:cNvPr id="44" name="直接箭头连接符 43"/>
          <p:cNvCxnSpPr>
            <a:stCxn id="24" idx="1"/>
            <a:endCxn id="26" idx="1"/>
          </p:cNvCxnSpPr>
          <p:nvPr/>
        </p:nvCxnSpPr>
        <p:spPr>
          <a:xfrm>
            <a:off x="5092925" y="2179825"/>
            <a:ext cx="1590883" cy="10310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9" idx="3"/>
            <a:endCxn id="11" idx="2"/>
          </p:cNvCxnSpPr>
          <p:nvPr/>
        </p:nvCxnSpPr>
        <p:spPr>
          <a:xfrm flipV="1">
            <a:off x="5091381" y="3424820"/>
            <a:ext cx="1489835" cy="1098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30" idx="1"/>
          </p:cNvCxnSpPr>
          <p:nvPr/>
        </p:nvCxnSpPr>
        <p:spPr>
          <a:xfrm rot="10800000">
            <a:off x="6490252" y="3717235"/>
            <a:ext cx="1181386" cy="687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41" idx="1"/>
            <a:endCxn id="31" idx="5"/>
          </p:cNvCxnSpPr>
          <p:nvPr/>
        </p:nvCxnSpPr>
        <p:spPr>
          <a:xfrm rot="10800000">
            <a:off x="6594358" y="4038045"/>
            <a:ext cx="1077281" cy="1495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34" idx="0"/>
            <a:endCxn id="22" idx="6"/>
          </p:cNvCxnSpPr>
          <p:nvPr/>
        </p:nvCxnSpPr>
        <p:spPr>
          <a:xfrm rot="16200000" flipH="1" flipV="1">
            <a:off x="7238626" y="2725906"/>
            <a:ext cx="749371" cy="1171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>
            <a:stCxn id="21" idx="1"/>
            <a:endCxn id="37" idx="7"/>
          </p:cNvCxnSpPr>
          <p:nvPr/>
        </p:nvCxnSpPr>
        <p:spPr>
          <a:xfrm rot="10800000" flipV="1">
            <a:off x="6769524" y="2146147"/>
            <a:ext cx="902114" cy="1456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16" idx="1"/>
            <a:endCxn id="17" idx="0"/>
          </p:cNvCxnSpPr>
          <p:nvPr/>
        </p:nvCxnSpPr>
        <p:spPr>
          <a:xfrm rot="10800000" flipV="1">
            <a:off x="7019666" y="1016945"/>
            <a:ext cx="651972" cy="1963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15">
            <a:extLst>
              <a:ext uri="{FF2B5EF4-FFF2-40B4-BE49-F238E27FC236}">
                <a16:creationId xmlns:a16="http://schemas.microsoft.com/office/drawing/2014/main" id="{48F8820D-2BC1-4C0D-A65E-E334DE3308A5}"/>
              </a:ext>
            </a:extLst>
          </p:cNvPr>
          <p:cNvSpPr txBox="1"/>
          <p:nvPr/>
        </p:nvSpPr>
        <p:spPr>
          <a:xfrm>
            <a:off x="501467" y="1385043"/>
            <a:ext cx="3063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，研发基地在北京和青县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，生产基地在青县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一期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万㎡厂房，已经投入使用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二期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万㎡厂房，正在筹建当中</a:t>
            </a:r>
            <a:endParaRPr 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6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/>
      <p:bldP spid="17" grpId="0" animBg="1"/>
      <p:bldP spid="20" grpId="0"/>
      <p:bldP spid="22" grpId="0" animBg="1"/>
      <p:bldP spid="25" grpId="0"/>
      <p:bldP spid="26" grpId="0" animBg="1"/>
      <p:bldP spid="29" grpId="0"/>
      <p:bldP spid="31" grpId="0" animBg="1"/>
      <p:bldP spid="35" grpId="0"/>
      <p:bldP spid="37" grpId="0" animBg="1"/>
      <p:bldP spid="40" grpId="0"/>
      <p:bldP spid="42" grpId="0" animBg="1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89948-2776-47EE-B488-03291A651246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79" y="1344094"/>
            <a:ext cx="2361600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D5F722-B2A4-404A-88D0-D78A4578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879" y="3647330"/>
            <a:ext cx="2362200" cy="21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3F6722-3998-4F19-88F8-F3D7FBB849F2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2665" y="1344094"/>
            <a:ext cx="2361600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IMG_3299.JPG">
            <a:extLst>
              <a:ext uri="{FF2B5EF4-FFF2-40B4-BE49-F238E27FC236}">
                <a16:creationId xmlns:a16="http://schemas.microsoft.com/office/drawing/2014/main" id="{489F863C-7B2A-4405-B770-9DBB02CD4356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532665" y="3647330"/>
            <a:ext cx="2361600" cy="214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1244704"/>
            <a:ext cx="3514692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占地面积：自购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亩国有土地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72mu land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1858124"/>
            <a:ext cx="3514692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一期厂房面积：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20,000M2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，员工：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20,000M2 plant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500 workers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4311804"/>
            <a:ext cx="3675888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条风扇全自动生产线，年产能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3 Auto line for blower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capacity 20million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2471544"/>
            <a:ext cx="3514692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条气囊生产线，产能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10 lines for airbag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capacity 10milion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3084964"/>
            <a:ext cx="3820160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条电磁阀生产组装线，年产量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万个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2 lines for solenoid valve, capacity 10million</a:t>
            </a:r>
          </a:p>
        </p:txBody>
      </p:sp>
      <p:sp>
        <p:nvSpPr>
          <p:cNvPr id="16" name="矩形 15"/>
          <p:cNvSpPr/>
          <p:nvPr/>
        </p:nvSpPr>
        <p:spPr>
          <a:xfrm>
            <a:off x="368676" y="3698384"/>
            <a:ext cx="3745462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腰托按摩生产线，年产量：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万套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capacity of LSS line, 1 million sets per year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E0184C5-7D7A-4F28-BAB3-0BFDCBC3C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08" y="271516"/>
            <a:ext cx="3081528" cy="10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>
              <a:defRPr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青县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/>
              </a:rPr>
              <a:t>____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/>
              </a:rPr>
              <a:t>生产基地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Tsingxian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Plant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4925224"/>
            <a:ext cx="3675888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条加热垫全自动生产线，年产能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4 Auto line for heater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capacity 20million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6EB21F-642F-437D-8403-9A3AA651CB55}"/>
              </a:ext>
            </a:extLst>
          </p:cNvPr>
          <p:cNvSpPr/>
          <p:nvPr/>
        </p:nvSpPr>
        <p:spPr>
          <a:xfrm>
            <a:off x="368676" y="5538644"/>
            <a:ext cx="3675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SBR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全自动生产线，年产能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2 Auto line for SBR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capacity 60million</a:t>
            </a:r>
          </a:p>
        </p:txBody>
      </p:sp>
    </p:spTree>
    <p:extLst>
      <p:ext uri="{BB962C8B-B14F-4D97-AF65-F5344CB8AC3E}">
        <p14:creationId xmlns:p14="http://schemas.microsoft.com/office/powerpoint/2010/main" val="662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/>
      <p:bldP spid="14" grpId="0"/>
      <p:bldP spid="16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33951172"/>
  <p:tag name="KSO_WM_UNIT_PLACING_PICTURE_USER_VIEWPORT" val="{&quot;height&quot;:3750,&quot;width&quot;:50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47*1848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581_1*β*1"/>
  <p:tag name="KSO_WM_TEMPLATE_CATEGORY" val="mixed"/>
  <p:tag name="KSO_WM_TEMPLATE_INDEX" val="20203581"/>
  <p:tag name="KSO_WM_UNIT_LAYERLEVEL" val="1"/>
  <p:tag name="KSO_WM_TAG_VERSION" val="1.0"/>
  <p:tag name="KSO_WM_BEAUTIFY_FLAG" val="#wm#"/>
  <p:tag name="KSO_WM_UNIT_TABLE_BEAUTIFY" val="smartTable{4153e321-c5af-4ad6-820d-a85cb41cc645}"/>
  <p:tag name="TABLE_SKINIDX" val="1"/>
  <p:tag name="TABLE_ENCOLOR" val="#FFFFF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28180</TotalTime>
  <Words>4556</Words>
  <Application>Microsoft Office PowerPoint</Application>
  <PresentationFormat>全屏显示(4:3)</PresentationFormat>
  <Paragraphs>1198</Paragraphs>
  <Slides>64</Slides>
  <Notes>49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64</vt:i4>
      </vt:variant>
    </vt:vector>
  </HeadingPairs>
  <TitlesOfParts>
    <vt:vector size="79" baseType="lpstr">
      <vt:lpstr>Arial Unicode MS</vt:lpstr>
      <vt:lpstr>HelveticaNeueLT Std Cn</vt:lpstr>
      <vt:lpstr>等线</vt:lpstr>
      <vt:lpstr>等线 Light</vt:lpstr>
      <vt:lpstr>方正正纤黑简体</vt:lpstr>
      <vt:lpstr>黑体</vt:lpstr>
      <vt:lpstr>微软雅黑</vt:lpstr>
      <vt:lpstr>Agency FB</vt:lpstr>
      <vt:lpstr>Arial</vt:lpstr>
      <vt:lpstr>Arial Rounded MT Bold</vt:lpstr>
      <vt:lpstr>Franklin Gothic Book</vt:lpstr>
      <vt:lpstr>Impact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姚 炳旭</dc:creator>
  <cp:lastModifiedBy>cs1@homeka.com</cp:lastModifiedBy>
  <cp:revision>746</cp:revision>
  <dcterms:created xsi:type="dcterms:W3CDTF">2021-04-21T09:20:54Z</dcterms:created>
  <dcterms:modified xsi:type="dcterms:W3CDTF">2021-08-10T01:01:30Z</dcterms:modified>
</cp:coreProperties>
</file>