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0" r:id="rId2"/>
  </p:sldMasterIdLst>
  <p:notesMasterIdLst>
    <p:notesMasterId r:id="rId59"/>
  </p:notesMasterIdLst>
  <p:handoutMasterIdLst>
    <p:handoutMasterId r:id="rId60"/>
  </p:handoutMasterIdLst>
  <p:sldIdLst>
    <p:sldId id="256" r:id="rId3"/>
    <p:sldId id="963" r:id="rId4"/>
    <p:sldId id="964" r:id="rId5"/>
    <p:sldId id="965" r:id="rId6"/>
    <p:sldId id="819" r:id="rId7"/>
    <p:sldId id="821" r:id="rId8"/>
    <p:sldId id="1009" r:id="rId9"/>
    <p:sldId id="1010" r:id="rId10"/>
    <p:sldId id="1011" r:id="rId11"/>
    <p:sldId id="1008" r:id="rId12"/>
    <p:sldId id="1013" r:id="rId13"/>
    <p:sldId id="1014" r:id="rId14"/>
    <p:sldId id="847" r:id="rId15"/>
    <p:sldId id="1015" r:id="rId16"/>
    <p:sldId id="841" r:id="rId17"/>
    <p:sldId id="926" r:id="rId18"/>
    <p:sldId id="927" r:id="rId19"/>
    <p:sldId id="1016" r:id="rId20"/>
    <p:sldId id="842" r:id="rId21"/>
    <p:sldId id="928" r:id="rId22"/>
    <p:sldId id="929" r:id="rId23"/>
    <p:sldId id="862" r:id="rId24"/>
    <p:sldId id="855" r:id="rId25"/>
    <p:sldId id="1017" r:id="rId26"/>
    <p:sldId id="863" r:id="rId27"/>
    <p:sldId id="930" r:id="rId28"/>
    <p:sldId id="864" r:id="rId29"/>
    <p:sldId id="865" r:id="rId30"/>
    <p:sldId id="1058" r:id="rId31"/>
    <p:sldId id="1018" r:id="rId32"/>
    <p:sldId id="866" r:id="rId33"/>
    <p:sldId id="931" r:id="rId34"/>
    <p:sldId id="867" r:id="rId35"/>
    <p:sldId id="868" r:id="rId36"/>
    <p:sldId id="1057" r:id="rId37"/>
    <p:sldId id="1019" r:id="rId38"/>
    <p:sldId id="870" r:id="rId39"/>
    <p:sldId id="932" r:id="rId40"/>
    <p:sldId id="871" r:id="rId41"/>
    <p:sldId id="933" r:id="rId42"/>
    <p:sldId id="872" r:id="rId43"/>
    <p:sldId id="1020" r:id="rId44"/>
    <p:sldId id="877" r:id="rId45"/>
    <p:sldId id="879" r:id="rId46"/>
    <p:sldId id="934" r:id="rId47"/>
    <p:sldId id="880" r:id="rId48"/>
    <p:sldId id="1021" r:id="rId49"/>
    <p:sldId id="881" r:id="rId50"/>
    <p:sldId id="884" r:id="rId51"/>
    <p:sldId id="935" r:id="rId52"/>
    <p:sldId id="883" r:id="rId53"/>
    <p:sldId id="1022" r:id="rId54"/>
    <p:sldId id="887" r:id="rId55"/>
    <p:sldId id="936" r:id="rId56"/>
    <p:sldId id="937" r:id="rId57"/>
    <p:sldId id="915" r:id="rId58"/>
  </p:sldIdLst>
  <p:sldSz cx="10801350" cy="6480175"/>
  <p:notesSz cx="6858000" cy="9144000"/>
  <p:custShowLst>
    <p:custShow name="自定义放映 1" id="0">
      <p:sldLst>
        <p:sld r:id="rId3"/>
        <p:sld r:id="rId3"/>
      </p:sldLst>
    </p:custShow>
  </p:custShow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" initials="D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CCFF"/>
    <a:srgbClr val="FFCC66"/>
    <a:srgbClr val="FF0000"/>
    <a:srgbClr val="D9780D"/>
    <a:srgbClr val="FF9933"/>
    <a:srgbClr val="920000"/>
    <a:srgbClr val="66FF33"/>
    <a:srgbClr val="DDDDDD"/>
    <a:srgbClr val="CEE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414" autoAdjust="0"/>
  </p:normalViewPr>
  <p:slideViewPr>
    <p:cSldViewPr>
      <p:cViewPr varScale="1">
        <p:scale>
          <a:sx n="87" d="100"/>
          <a:sy n="87" d="100"/>
        </p:scale>
        <p:origin x="-570" y="-78"/>
      </p:cViewPr>
      <p:guideLst>
        <p:guide orient="horz" pos="2357"/>
        <p:guide pos="33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54"/>
      </p:cViewPr>
      <p:guideLst>
        <p:guide orient="horz" pos="2877"/>
        <p:guide pos="215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commentAuthors" Target="commentAuthor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A903A73D-C68D-47C8-BA56-67AD0A6E1891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3C4C4F76-DD2B-45AC-97D0-3F59B22035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682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1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1" tIns="45716" rIns="91431" bIns="45716" numCol="1" anchor="t" anchorCtr="0" compatLnSpc="1"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1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1" tIns="45716" rIns="91431" bIns="45716" numCol="1" anchor="t" anchorCtr="0" compatLnSpc="1"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366FD82-C43B-42CF-AE06-69C92049D50F}" type="datetime1">
              <a:rPr lang="zh-CN" altLang="en-US"/>
              <a:t>2020/8/28</a:t>
            </a:fld>
            <a:endParaRPr lang="zh-CN" altLang="en-US"/>
          </a:p>
        </p:txBody>
      </p:sp>
      <p:sp>
        <p:nvSpPr>
          <p:cNvPr id="62468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571500" y="685800"/>
            <a:ext cx="5715000" cy="3429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none"/>
        </p:style>
      </p:sp>
      <p:sp>
        <p:nvSpPr>
          <p:cNvPr id="62469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eaLnBrk="0" hangingPunct="0"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zh-CN" altLang="en-US" sz="1200"/>
              <a:t>单击此处编辑母版文本样式</a:t>
            </a:r>
          </a:p>
          <a:p>
            <a:pPr eaLnBrk="0" hangingPunct="0"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zh-CN" altLang="en-US" sz="1200"/>
              <a:t>第二级</a:t>
            </a:r>
          </a:p>
          <a:p>
            <a:pPr eaLnBrk="0" hangingPunct="0"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zh-CN" altLang="en-US" sz="1200"/>
              <a:t>第三级</a:t>
            </a:r>
          </a:p>
          <a:p>
            <a:pPr eaLnBrk="0" hangingPunct="0"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zh-CN" altLang="en-US" sz="1200"/>
              <a:t>第四级</a:t>
            </a:r>
          </a:p>
          <a:p>
            <a:pPr eaLnBrk="0" hangingPunct="0"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zh-CN" altLang="en-US" sz="1200"/>
              <a:t>第五级</a:t>
            </a:r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4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1" tIns="45716" rIns="91431" bIns="45716" numCol="1" anchor="b" anchorCtr="0" compatLnSpc="1"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4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1" tIns="45716" rIns="91431" bIns="45716" numCol="1" anchor="b" anchorCtr="0" compatLnSpc="1"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9899943-F8C4-41C5-8E19-6B67C261D9B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172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99943-F8C4-41C5-8E19-6B67C261D9B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62EB5-65CE-4277-9DEE-1D088900585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62EB5-65CE-4277-9DEE-1D088900585E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62EB5-65CE-4277-9DEE-1D088900585E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62EB5-65CE-4277-9DEE-1D088900585E}" type="slidenum">
              <a:rPr lang="zh-CN" altLang="en-US" smtClean="0"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62EB5-65CE-4277-9DEE-1D088900585E}" type="slidenum">
              <a:rPr lang="zh-CN" altLang="en-US" smtClean="0"/>
              <a:t>47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62EB5-65CE-4277-9DEE-1D088900585E}" type="slidenum">
              <a:rPr lang="zh-CN" altLang="en-US" smtClean="0"/>
              <a:t>52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你好</a:t>
            </a:r>
            <a:r>
              <a:rPr lang="en-US" altLang="zh-CN" smtClean="0"/>
              <a:t>~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99943-F8C4-41C5-8E19-6B67C261D9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8484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99943-F8C4-41C5-8E19-6B67C261D9B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62EB5-65CE-4277-9DEE-1D088900585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62EB5-65CE-4277-9DEE-1D088900585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9625" y="2012950"/>
            <a:ext cx="9182100" cy="13890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0838" y="3671888"/>
            <a:ext cx="7559675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5A5D5-5ECB-49F0-8EAE-A123328086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A8B08-4E9E-4BEB-8F76-0FD96F8FE4B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77188" y="939800"/>
            <a:ext cx="2538412" cy="49276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60363" y="939800"/>
            <a:ext cx="7464425" cy="49276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B0FB7-8151-4CED-B097-6A761D4C62E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9625" y="2012950"/>
            <a:ext cx="9182100" cy="13890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0838" y="3671888"/>
            <a:ext cx="7559675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2488" y="4164013"/>
            <a:ext cx="9182100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52488" y="2746375"/>
            <a:ext cx="9182100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8150" y="1592263"/>
            <a:ext cx="2335213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925763" y="1592263"/>
            <a:ext cx="2335212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0" y="258763"/>
            <a:ext cx="9721850" cy="1081087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9750" y="1450975"/>
            <a:ext cx="477202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9750" y="2055813"/>
            <a:ext cx="477202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86400" y="1450975"/>
            <a:ext cx="4775200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86400" y="2055813"/>
            <a:ext cx="4775200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0" y="258763"/>
            <a:ext cx="3554413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22750" y="258763"/>
            <a:ext cx="6038850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9750" y="1355725"/>
            <a:ext cx="35544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A0AB3-D8FD-411C-8B05-A976390D5A2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17725" y="4535488"/>
            <a:ext cx="64801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117725" y="579438"/>
            <a:ext cx="64801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117725" y="5072063"/>
            <a:ext cx="64801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51788" y="939800"/>
            <a:ext cx="2530475" cy="49291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60363" y="939800"/>
            <a:ext cx="7439025" cy="49291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2488" y="4164013"/>
            <a:ext cx="9182100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52488" y="2746375"/>
            <a:ext cx="9182100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AB409-9C34-4B04-8103-E81CC63CDE9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kumimoji="1" lang="zh-CN" altLang="en-US" sz="2400" b="1" kern="1200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+mj-ea"/>
                <a:cs typeface="+mn-cs"/>
                <a:sym typeface="宋体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3238" y="1590675"/>
            <a:ext cx="4929187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584825" y="1590675"/>
            <a:ext cx="4930775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8DB2B-5ED5-41D9-B4BC-BE2F40D3D5D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0" y="258763"/>
            <a:ext cx="9721850" cy="1081087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9750" y="1450975"/>
            <a:ext cx="477202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9750" y="2055813"/>
            <a:ext cx="477202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86400" y="1450975"/>
            <a:ext cx="4775200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86400" y="2055813"/>
            <a:ext cx="4775200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A402E-4C06-40E5-9705-B3C887759E3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CF85C-B2C5-4089-A68E-7CE8026838E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6F0CB-BD9C-4935-872F-4F11B567535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0" y="258763"/>
            <a:ext cx="3554413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22750" y="258763"/>
            <a:ext cx="6038850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9750" y="1355725"/>
            <a:ext cx="35544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5B1EB-9CD7-40F0-A477-4C896CCDB34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17725" y="4535488"/>
            <a:ext cx="64801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117725" y="579438"/>
            <a:ext cx="64801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117725" y="5072063"/>
            <a:ext cx="64801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83551-6DE7-4398-A536-7FCAF326565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6" descr="PPT内页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61"/>
          <a:stretch>
            <a:fillRect/>
          </a:stretch>
        </p:blipFill>
        <p:spPr bwMode="auto">
          <a:xfrm>
            <a:off x="0" y="5203825"/>
            <a:ext cx="10798175" cy="1292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08025" y="779463"/>
            <a:ext cx="101219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dirty="0"/>
              <a:t>单击此处编辑标题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90675"/>
            <a:ext cx="10012362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单击此处编辑文本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5900738"/>
            <a:ext cx="2520950" cy="450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938" y="5900738"/>
            <a:ext cx="3419475" cy="450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67675" y="6103938"/>
            <a:ext cx="2519363" cy="449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 b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BF6EEAE-7422-430C-8559-A3C4B7DCF1DC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1654959" y="552450"/>
            <a:ext cx="8788400" cy="0"/>
          </a:xfrm>
          <a:prstGeom prst="line">
            <a:avLst/>
          </a:prstGeom>
          <a:noFill/>
          <a:ln w="9525">
            <a:solidFill>
              <a:srgbClr val="7F7F7F">
                <a:alpha val="25098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-2557463" y="287338"/>
            <a:ext cx="24495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bg2"/>
                </a:solidFill>
                <a:ea typeface="微软雅黑" panose="020B0503020204020204" pitchFamily="34" charset="-122"/>
              </a:rPr>
              <a:t>同一页面配色不超过四种颜色</a:t>
            </a:r>
          </a:p>
          <a:p>
            <a:pPr algn="r" eaLnBrk="1" hangingPunct="1">
              <a:buFont typeface="Arial" panose="020B0604020202020204" pitchFamily="34" charset="0"/>
              <a:buNone/>
              <a:defRPr/>
            </a:pPr>
            <a:endParaRPr lang="zh-CN" altLang="en-US" sz="1200" dirty="0">
              <a:solidFill>
                <a:schemeClr val="bg2"/>
              </a:solidFill>
              <a:ea typeface="微软雅黑" panose="020B0503020204020204" pitchFamily="34" charset="-122"/>
            </a:endParaRPr>
          </a:p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bg2"/>
                </a:solidFill>
                <a:ea typeface="微软雅黑" panose="020B0503020204020204" pitchFamily="34" charset="-122"/>
              </a:rPr>
              <a:t>用图表搭配内容,避免大段落文字</a:t>
            </a:r>
          </a:p>
          <a:p>
            <a:pPr algn="r" eaLnBrk="1" hangingPunct="1">
              <a:buFont typeface="Arial" panose="020B0604020202020204" pitchFamily="34" charset="0"/>
              <a:buNone/>
              <a:defRPr/>
            </a:pPr>
            <a:endParaRPr lang="zh-CN" altLang="en-US" sz="1200" dirty="0">
              <a:solidFill>
                <a:schemeClr val="bg2"/>
              </a:solidFill>
              <a:ea typeface="微软雅黑" panose="020B0503020204020204" pitchFamily="34" charset="-122"/>
            </a:endParaRPr>
          </a:p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bg2"/>
                </a:solidFill>
                <a:ea typeface="微软雅黑" panose="020B0503020204020204" pitchFamily="34" charset="-122"/>
              </a:rPr>
              <a:t>标题字号：28-32pt</a:t>
            </a:r>
          </a:p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bg2"/>
                </a:solidFill>
                <a:ea typeface="微软雅黑" panose="020B0503020204020204" pitchFamily="34" charset="-122"/>
              </a:rPr>
              <a:t>中文字体：雅黑字体</a:t>
            </a:r>
          </a:p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bg2"/>
                </a:solidFill>
                <a:ea typeface="微软雅黑" panose="020B0503020204020204" pitchFamily="34" charset="-122"/>
              </a:rPr>
              <a:t>外文字体：Arial</a:t>
            </a:r>
          </a:p>
          <a:p>
            <a:pPr algn="r" eaLnBrk="1" hangingPunct="1">
              <a:buFont typeface="Arial" panose="020B0604020202020204" pitchFamily="34" charset="0"/>
              <a:buNone/>
              <a:defRPr/>
            </a:pPr>
            <a:endParaRPr lang="zh-CN" altLang="en-US" sz="1200" dirty="0">
              <a:solidFill>
                <a:schemeClr val="bg2"/>
              </a:solidFill>
              <a:ea typeface="微软雅黑" panose="020B0503020204020204" pitchFamily="34" charset="-122"/>
            </a:endParaRPr>
          </a:p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bg2"/>
                </a:solidFill>
                <a:ea typeface="微软雅黑" panose="020B0503020204020204" pitchFamily="34" charset="-122"/>
              </a:rPr>
              <a:t>段落字号：12-18pt</a:t>
            </a:r>
          </a:p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bg2"/>
                </a:solidFill>
              </a:rPr>
              <a:t>字体：</a:t>
            </a:r>
            <a:r>
              <a:rPr lang="zh-CN" altLang="en-US" sz="1200" dirty="0">
                <a:solidFill>
                  <a:schemeClr val="bg2"/>
                </a:solidFill>
                <a:ea typeface="微软雅黑" panose="020B0503020204020204" pitchFamily="34" charset="-122"/>
              </a:rPr>
              <a:t>雅黑字体</a:t>
            </a:r>
          </a:p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bg2"/>
                </a:solidFill>
              </a:rPr>
              <a:t>外文字体：Arial</a:t>
            </a:r>
          </a:p>
          <a:p>
            <a:pPr algn="r" eaLnBrk="1" hangingPunct="1">
              <a:buFont typeface="Arial" panose="020B0604020202020204" pitchFamily="34" charset="0"/>
              <a:buNone/>
              <a:defRPr/>
            </a:pPr>
            <a:endParaRPr lang="zh-CN" altLang="en-US" sz="1200" dirty="0">
              <a:solidFill>
                <a:schemeClr val="bg2"/>
              </a:solidFill>
            </a:endParaRPr>
          </a:p>
        </p:txBody>
      </p:sp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-2917825" y="142875"/>
            <a:ext cx="7921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7" name="Line 13"/>
          <p:cNvSpPr>
            <a:spLocks noChangeShapeType="1"/>
          </p:cNvSpPr>
          <p:nvPr userDrawn="1"/>
        </p:nvSpPr>
        <p:spPr bwMode="auto">
          <a:xfrm>
            <a:off x="-2559050" y="-36513"/>
            <a:ext cx="1587" cy="16208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" name="图片 1" descr="光华荣昌.jpg"/>
          <p:cNvPicPr/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354330" y="142875"/>
            <a:ext cx="1085850" cy="6026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lang="zh-CN" altLang="en-US" sz="2400" b="1" kern="1200" cap="all" dirty="0">
          <a:ln w="9000" cmpd="sng">
            <a:noFill/>
            <a:prstDash val="solid"/>
          </a:ln>
          <a:solidFill>
            <a:srgbClr val="000000"/>
          </a:solidFill>
          <a:effectLst>
            <a:reflection blurRad="12700" stA="28000" endPos="45000" dist="1000" dir="5400000" sy="-100000" algn="bl" rotWithShape="0"/>
          </a:effectLst>
          <a:latin typeface="微软雅黑" panose="020B0503020204020204" pitchFamily="34" charset="-122"/>
          <a:ea typeface="+mj-ea"/>
          <a:cs typeface="+mn-cs"/>
          <a:sym typeface="宋体" panose="02010600030101010101" pitchFamily="2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000000"/>
          </a:solidFill>
          <a:latin typeface="微软雅黑" panose="020B0503020204020204" pitchFamily="34" charset="-122"/>
          <a:ea typeface="微软雅黑" panose="020B0503020204020204" pitchFamily="34" charset="-122"/>
          <a:sym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000000"/>
          </a:solidFill>
          <a:latin typeface="微软雅黑" panose="020B0503020204020204" pitchFamily="34" charset="-122"/>
          <a:ea typeface="微软雅黑" panose="020B0503020204020204" pitchFamily="34" charset="-122"/>
          <a:sym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000000"/>
          </a:solidFill>
          <a:latin typeface="微软雅黑" panose="020B0503020204020204" pitchFamily="34" charset="-122"/>
          <a:ea typeface="微软雅黑" panose="020B0503020204020204" pitchFamily="34" charset="-122"/>
          <a:sym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000000"/>
          </a:solidFill>
          <a:latin typeface="微软雅黑" panose="020B0503020204020204" pitchFamily="34" charset="-122"/>
          <a:ea typeface="微软雅黑" panose="020B0503020204020204" pitchFamily="34" charset="-122"/>
          <a:sym typeface="宋体" panose="02010600030101010101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6" descr="PPT内页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61"/>
          <a:stretch>
            <a:fillRect/>
          </a:stretch>
        </p:blipFill>
        <p:spPr bwMode="auto">
          <a:xfrm>
            <a:off x="0" y="5203825"/>
            <a:ext cx="10798175" cy="1292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4363" y="779463"/>
            <a:ext cx="101219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dirty="0"/>
              <a:t>单击此处编辑标题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150" y="1592263"/>
            <a:ext cx="482282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单击此处编辑文本</a:t>
            </a:r>
          </a:p>
          <a:p>
            <a:pPr lvl="1"/>
            <a:r>
              <a:rPr lang="zh-CN"/>
              <a:t>第二级</a:t>
            </a:r>
          </a:p>
          <a:p>
            <a:pPr lvl="2"/>
            <a:endParaRPr lang="zh-CN" altLang="zh-CN"/>
          </a:p>
          <a:p>
            <a:pPr lvl="2"/>
            <a:endParaRPr lang="zh-CN" altLang="zh-CN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5900738"/>
            <a:ext cx="2520950" cy="450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938" y="5900738"/>
            <a:ext cx="3419475" cy="450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副标题 4"/>
          <p:cNvSpPr>
            <a:spLocks noChangeArrowheads="1"/>
          </p:cNvSpPr>
          <p:nvPr/>
        </p:nvSpPr>
        <p:spPr bwMode="auto">
          <a:xfrm>
            <a:off x="7816850" y="142875"/>
            <a:ext cx="2727326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11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Empowering People,Driving Process</a:t>
            </a:r>
            <a:endParaRPr lang="zh-CN" altLang="en-US" sz="1100" b="1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1727200" y="552450"/>
            <a:ext cx="8788400" cy="0"/>
          </a:xfrm>
          <a:prstGeom prst="line">
            <a:avLst/>
          </a:prstGeom>
          <a:noFill/>
          <a:ln w="9525">
            <a:solidFill>
              <a:srgbClr val="7F7F7F">
                <a:alpha val="25098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8" name="Rectangle 10"/>
          <p:cNvSpPr>
            <a:spLocks noGrp="1" noChangeArrowheads="1"/>
          </p:cNvSpPr>
          <p:nvPr/>
        </p:nvSpPr>
        <p:spPr bwMode="auto">
          <a:xfrm>
            <a:off x="5405438" y="1516063"/>
            <a:ext cx="482282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>
                <a:ea typeface="微软雅黑" panose="020B0503020204020204" pitchFamily="34" charset="-122"/>
              </a:rPr>
              <a:t>单击此处编辑文本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>
                <a:ea typeface="微软雅黑" panose="020B0503020204020204" pitchFamily="34" charset="-122"/>
              </a:rPr>
              <a:t>第二级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zh-CN" altLang="en-US">
              <a:ea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059" name="Rectangle 11"/>
          <p:cNvSpPr>
            <a:spLocks noGrp="1" noChangeArrowheads="1"/>
          </p:cNvSpPr>
          <p:nvPr/>
        </p:nvSpPr>
        <p:spPr bwMode="auto">
          <a:xfrm>
            <a:off x="8067675" y="6103938"/>
            <a:ext cx="2519363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buFont typeface="Arial" panose="020B0604020202020204" pitchFamily="34" charset="0"/>
              <a:buNone/>
            </a:pPr>
            <a:fld id="{0640575E-241A-4A98-8D35-91A8F2E1FB59}" type="slidenum">
              <a:rPr lang="zh-CN" altLang="en-US" sz="1400" b="1"/>
              <a:t>‹#›</a:t>
            </a:fld>
            <a:endParaRPr lang="zh-CN" altLang="en-US" sz="1400" b="1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-2630488" y="288925"/>
            <a:ext cx="24511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bg2"/>
                </a:solidFill>
                <a:ea typeface="微软雅黑" panose="020B0503020204020204" pitchFamily="34" charset="-122"/>
              </a:rPr>
              <a:t>同一页面配色不超过四种颜色</a:t>
            </a:r>
          </a:p>
          <a:p>
            <a:pPr algn="r" eaLnBrk="1" hangingPunct="1">
              <a:buFont typeface="Arial" panose="020B0604020202020204" pitchFamily="34" charset="0"/>
              <a:buNone/>
              <a:defRPr/>
            </a:pPr>
            <a:endParaRPr lang="zh-CN" altLang="en-US" sz="1200">
              <a:solidFill>
                <a:schemeClr val="bg2"/>
              </a:solidFill>
              <a:ea typeface="微软雅黑" panose="020B0503020204020204" pitchFamily="34" charset="-122"/>
            </a:endParaRPr>
          </a:p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bg2"/>
                </a:solidFill>
                <a:ea typeface="微软雅黑" panose="020B0503020204020204" pitchFamily="34" charset="-122"/>
              </a:rPr>
              <a:t>用图表搭配内容,避免大段落文字</a:t>
            </a:r>
          </a:p>
          <a:p>
            <a:pPr algn="r" eaLnBrk="1" hangingPunct="1">
              <a:buFont typeface="Arial" panose="020B0604020202020204" pitchFamily="34" charset="0"/>
              <a:buNone/>
              <a:defRPr/>
            </a:pPr>
            <a:endParaRPr lang="zh-CN" altLang="en-US" sz="1200">
              <a:solidFill>
                <a:schemeClr val="bg2"/>
              </a:solidFill>
              <a:ea typeface="微软雅黑" panose="020B0503020204020204" pitchFamily="34" charset="-122"/>
            </a:endParaRPr>
          </a:p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bg2"/>
                </a:solidFill>
                <a:ea typeface="微软雅黑" panose="020B0503020204020204" pitchFamily="34" charset="-122"/>
              </a:rPr>
              <a:t>标题字号：28-32pt</a:t>
            </a:r>
          </a:p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bg2"/>
                </a:solidFill>
                <a:ea typeface="微软雅黑" panose="020B0503020204020204" pitchFamily="34" charset="-122"/>
              </a:rPr>
              <a:t>字体：雅黑字体</a:t>
            </a:r>
          </a:p>
          <a:p>
            <a:pPr algn="r" eaLnBrk="1" hangingPunct="1">
              <a:buFont typeface="Arial" panose="020B0604020202020204" pitchFamily="34" charset="0"/>
              <a:buNone/>
              <a:defRPr/>
            </a:pPr>
            <a:endParaRPr lang="zh-CN" altLang="en-US" sz="1200">
              <a:solidFill>
                <a:schemeClr val="bg2"/>
              </a:solidFill>
              <a:ea typeface="微软雅黑" panose="020B0503020204020204" pitchFamily="34" charset="-122"/>
            </a:endParaRPr>
          </a:p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bg2"/>
                </a:solidFill>
                <a:ea typeface="微软雅黑" panose="020B0503020204020204" pitchFamily="34" charset="-122"/>
              </a:rPr>
              <a:t>段落字号：12-18pt</a:t>
            </a:r>
          </a:p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bg2"/>
                </a:solidFill>
              </a:rPr>
              <a:t>字体：</a:t>
            </a:r>
            <a:r>
              <a:rPr lang="zh-CN" altLang="en-US" sz="1200">
                <a:solidFill>
                  <a:schemeClr val="bg2"/>
                </a:solidFill>
                <a:ea typeface="微软雅黑" panose="020B0503020204020204" pitchFamily="34" charset="-122"/>
              </a:rPr>
              <a:t>雅黑字体</a:t>
            </a:r>
            <a:endParaRPr lang="zh-CN" altLang="en-US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-2917825" y="141288"/>
            <a:ext cx="792162" cy="158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-2559050" y="-36513"/>
            <a:ext cx="1587" cy="16208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6" name="图片 1" descr="New Ultimus Logo - Accelerate Performanc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65" y="263871"/>
            <a:ext cx="2398389" cy="51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lang="zh-CN" altLang="en-US" sz="2400" b="1" kern="1200" cap="all" dirty="0">
          <a:ln w="9000" cmpd="sng">
            <a:noFill/>
            <a:prstDash val="solid"/>
          </a:ln>
          <a:solidFill>
            <a:srgbClr val="000000"/>
          </a:solidFill>
          <a:effectLst>
            <a:reflection blurRad="12700" stA="28000" endPos="45000" dist="1000" dir="5400000" sy="-100000" algn="bl" rotWithShape="0"/>
          </a:effectLst>
          <a:latin typeface="微软雅黑" panose="020B0503020204020204" pitchFamily="34" charset="-122"/>
          <a:ea typeface="+mj-ea"/>
          <a:cs typeface="+mn-cs"/>
          <a:sym typeface="宋体" panose="02010600030101010101" pitchFamily="2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000000"/>
          </a:solidFill>
          <a:latin typeface="微软雅黑" panose="020B0503020204020204" pitchFamily="34" charset="-122"/>
          <a:ea typeface="微软雅黑" panose="020B0503020204020204" pitchFamily="34" charset="-122"/>
          <a:sym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000000"/>
          </a:solidFill>
          <a:latin typeface="微软雅黑" panose="020B0503020204020204" pitchFamily="34" charset="-122"/>
          <a:ea typeface="微软雅黑" panose="020B0503020204020204" pitchFamily="34" charset="-122"/>
          <a:sym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000000"/>
          </a:solidFill>
          <a:latin typeface="微软雅黑" panose="020B0503020204020204" pitchFamily="34" charset="-122"/>
          <a:ea typeface="微软雅黑" panose="020B0503020204020204" pitchFamily="34" charset="-122"/>
          <a:sym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000000"/>
          </a:solidFill>
          <a:latin typeface="微软雅黑" panose="020B0503020204020204" pitchFamily="34" charset="-122"/>
          <a:ea typeface="微软雅黑" panose="020B0503020204020204" pitchFamily="34" charset="-122"/>
          <a:sym typeface="宋体" panose="02010600030101010101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pm.bjghrc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>
            <a:alpha val="50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/>
          <p:nvPr/>
        </p:nvSpPr>
        <p:spPr>
          <a:xfrm>
            <a:off x="1065995" y="1817149"/>
            <a:ext cx="9182100" cy="205853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 b="1" kern="1200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+mj-ea"/>
                <a:cs typeface="+mn-cs"/>
                <a:sym typeface="宋体" panose="02010600030101010101" pitchFamily="2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4400" dirty="0">
                <a:ea typeface="微软雅黑" panose="020B0503020204020204" pitchFamily="34" charset="-122"/>
              </a:rPr>
              <a:t>BPM</a:t>
            </a:r>
            <a:r>
              <a:rPr lang="zh-CN" altLang="en-US" sz="4400" dirty="0">
                <a:ea typeface="微软雅黑" panose="020B0503020204020204" pitchFamily="34" charset="-122"/>
              </a:rPr>
              <a:t>系统操作手册</a:t>
            </a:r>
            <a:endParaRPr lang="en-US" altLang="zh-CN" sz="4400" dirty="0">
              <a:ea typeface="微软雅黑" panose="020B0503020204020204" pitchFamily="34" charset="-122"/>
            </a:endParaRPr>
          </a:p>
          <a:p>
            <a:pPr algn="ctr" eaLnBrk="1" hangingPunct="1"/>
            <a:endParaRPr lang="en-US" altLang="zh-CN" sz="3600" dirty="0">
              <a:ea typeface="微软雅黑" panose="020B0503020204020204" pitchFamily="34" charset="-122"/>
            </a:endParaRPr>
          </a:p>
          <a:p>
            <a:pPr algn="ctr" eaLnBrk="1" hangingPunct="1"/>
            <a:endParaRPr lang="zh-CN" altLang="en-US" sz="2800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6F0CB-BD9C-4935-872F-4F11B5675351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44329" y="5193480"/>
            <a:ext cx="10154853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</a:rPr>
              <a:t>点击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“待办任务”</a:t>
            </a:r>
            <a:r>
              <a:rPr lang="zh-CN" altLang="en-US" dirty="0">
                <a:latin typeface="宋体" panose="02010600030101010101" pitchFamily="2" charset="-122"/>
              </a:rPr>
              <a:t>打开此页面，查看所有需要用户办理的流程</a:t>
            </a:r>
          </a:p>
          <a:p>
            <a:r>
              <a:rPr lang="zh-CN" altLang="en-US" dirty="0">
                <a:latin typeface="宋体" panose="02010600030101010101" pitchFamily="2" charset="-122"/>
              </a:rPr>
              <a:t>当用户需要指派给他人代为办理时，选择要指派或代理的单据，点击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</a:rPr>
              <a:t>“指派”</a:t>
            </a:r>
            <a:r>
              <a:rPr lang="zh-CN" altLang="en-US" dirty="0">
                <a:latin typeface="宋体" panose="02010600030101010101" pitchFamily="2" charset="-122"/>
              </a:rPr>
              <a:t>按钮。</a:t>
            </a:r>
            <a:endParaRPr lang="en-US" altLang="zh-CN" dirty="0">
              <a:latin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</a:rPr>
              <a:t>指派或代理后的单据会在指派或代理人员的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</a:rPr>
              <a:t>“我代办的”</a:t>
            </a:r>
            <a:r>
              <a:rPr lang="zh-CN" altLang="en-US" dirty="0">
                <a:latin typeface="宋体" panose="02010600030101010101" pitchFamily="2" charset="-122"/>
              </a:rPr>
              <a:t>中出现。</a:t>
            </a:r>
            <a:endParaRPr lang="en-US" altLang="zh-CN" dirty="0">
              <a:latin typeface="宋体" panose="02010600030101010101" pitchFamily="2" charset="-122"/>
            </a:endParaRPr>
          </a:p>
          <a:p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-28910" y="684399"/>
            <a:ext cx="3996923" cy="3226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 b="1" kern="1200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+mj-ea"/>
                <a:cs typeface="+mn-cs"/>
                <a:sym typeface="宋体" panose="02010600030101010101" pitchFamily="2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800" dirty="0">
                <a:ea typeface="微软雅黑" panose="020B0503020204020204" pitchFamily="34" charset="-122"/>
              </a:rPr>
              <a:t>4.5 </a:t>
            </a:r>
            <a:r>
              <a:rPr sz="1800">
                <a:ea typeface="微软雅黑" panose="020B0503020204020204" pitchFamily="34" charset="-122"/>
                <a:sym typeface="+mn-ea"/>
              </a:rPr>
              <a:t>审批人相关</a:t>
            </a:r>
            <a:r>
              <a:rPr lang="en-US" altLang="zh-CN" sz="1800">
                <a:ea typeface="微软雅黑" panose="020B0503020204020204" pitchFamily="34" charset="-122"/>
                <a:sym typeface="+mn-ea"/>
              </a:rPr>
              <a:t>-</a:t>
            </a:r>
            <a:r>
              <a:rPr sz="1800">
                <a:ea typeface="微软雅黑" panose="020B0503020204020204" pitchFamily="34" charset="-122"/>
                <a:sym typeface="+mn-ea"/>
              </a:rPr>
              <a:t>待办任务</a:t>
            </a:r>
            <a:endParaRPr lang="en-US" altLang="zh-CN" sz="3600" dirty="0"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3600" dirty="0">
                <a:ea typeface="微软雅黑" panose="020B0503020204020204" pitchFamily="34" charset="-122"/>
              </a:rPr>
              <a:t>                                            </a:t>
            </a:r>
            <a:endParaRPr lang="zh-CN" altLang="en-US" sz="2800" dirty="0"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75" y="1115060"/>
            <a:ext cx="9902190" cy="40786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6F0CB-BD9C-4935-872F-4F11B5675351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6" name="Title 1"/>
          <p:cNvSpPr txBox="1"/>
          <p:nvPr/>
        </p:nvSpPr>
        <p:spPr>
          <a:xfrm>
            <a:off x="70485" y="1283335"/>
            <a:ext cx="4327525" cy="482155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 b="1" kern="1200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+mj-ea"/>
                <a:cs typeface="+mn-cs"/>
                <a:sym typeface="宋体" panose="02010600030101010101" pitchFamily="2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zh-CN" altLang="en-US" sz="1800" b="0" dirty="0">
                <a:latin typeface="宋体" panose="02010600030101010101" pitchFamily="2" charset="-122"/>
                <a:ea typeface="宋体" panose="02010600030101010101" pitchFamily="2" charset="-122"/>
              </a:rPr>
              <a:t>审批人打开审批表单页面，这里表单内容只读。</a:t>
            </a:r>
            <a:endParaRPr lang="en-US" altLang="zh-CN" sz="1800" b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</a:rPr>
              <a:t>同意：</a:t>
            </a:r>
            <a:r>
              <a:rPr lang="zh-CN" altLang="en-US" sz="1800" b="0" dirty="0">
                <a:latin typeface="宋体" panose="02010600030101010101" pitchFamily="2" charset="-122"/>
                <a:ea typeface="宋体" panose="02010600030101010101" pitchFamily="2" charset="-122"/>
              </a:rPr>
              <a:t>提交后流程流转到下一审批人或者结束。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</a:rPr>
              <a:t>加签</a:t>
            </a:r>
            <a:r>
              <a:rPr lang="zh-CN" altLang="en-US" sz="1800" b="0" dirty="0">
                <a:latin typeface="宋体" panose="02010600030101010101" pitchFamily="2" charset="-122"/>
                <a:ea typeface="宋体" panose="02010600030101010101" pitchFamily="2" charset="-122"/>
              </a:rPr>
              <a:t>：提示其他用户查看该流程</a:t>
            </a:r>
            <a:endParaRPr lang="en-US" altLang="zh-CN" sz="1800" b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</a:rPr>
              <a:t>退回：</a:t>
            </a:r>
            <a:r>
              <a:rPr lang="zh-CN" altLang="en-US" sz="1800" b="0" dirty="0">
                <a:latin typeface="宋体" panose="02010600030101010101" pitchFamily="2" charset="-122"/>
                <a:ea typeface="宋体" panose="02010600030101010101" pitchFamily="2" charset="-122"/>
              </a:rPr>
              <a:t>退回到发起步骤，发起人可在“代办任务”中打开被退回的单据，进行重新修改再提交。</a:t>
            </a:r>
            <a:endParaRPr lang="en-US" altLang="zh-CN" sz="1800" b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</a:rPr>
              <a:t>选择退回：</a:t>
            </a:r>
            <a:r>
              <a:rPr lang="zh-CN" altLang="en-US" sz="1800" b="0" dirty="0">
                <a:latin typeface="宋体" panose="02010600030101010101" pitchFamily="2" charset="-122"/>
                <a:ea typeface="宋体" panose="02010600030101010101" pitchFamily="2" charset="-122"/>
              </a:rPr>
              <a:t>可退回到任意之前审批节点。</a:t>
            </a:r>
            <a:endParaRPr lang="en-US" altLang="zh-CN" sz="1800" b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</a:rPr>
              <a:t>拒绝：</a:t>
            </a:r>
            <a:r>
              <a:rPr lang="zh-CN" altLang="en-US" sz="1800" b="0" dirty="0">
                <a:latin typeface="宋体" panose="02010600030101010101" pitchFamily="2" charset="-122"/>
                <a:ea typeface="宋体" panose="02010600030101010101" pitchFamily="2" charset="-122"/>
              </a:rPr>
              <a:t>提交后流程被关闭，申请被拒绝。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</a:rPr>
              <a:t>打印</a:t>
            </a:r>
            <a:r>
              <a:rPr lang="zh-CN" altLang="en-US" sz="1800" b="0" dirty="0">
                <a:latin typeface="宋体" panose="02010600030101010101" pitchFamily="2" charset="-122"/>
                <a:ea typeface="宋体" panose="02010600030101010101" pitchFamily="2" charset="-122"/>
              </a:rPr>
              <a:t>：调用浏览器打印功能，可连接打印机输出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sz="1800" dirty="0">
                <a:latin typeface="宋体" panose="02010600030101010101" pitchFamily="2" charset="-122"/>
                <a:ea typeface="宋体" panose="02010600030101010101" pitchFamily="2" charset="-122"/>
              </a:rPr>
              <a:t>生成PDF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sz="1800" b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生成</a:t>
            </a:r>
            <a:r>
              <a:rPr lang="en-US" altLang="zh-CN" sz="1800" b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PDF</a:t>
            </a:r>
            <a:r>
              <a:rPr sz="1800" b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文件并下载</a:t>
            </a:r>
            <a:endParaRPr lang="en-US" altLang="zh-CN" sz="1800" b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zh-CN" altLang="en-US" sz="1800" b="0" dirty="0">
                <a:latin typeface="宋体" panose="02010600030101010101" pitchFamily="2" charset="-122"/>
                <a:ea typeface="宋体" panose="02010600030101010101" pitchFamily="2" charset="-122"/>
              </a:rPr>
              <a:t>审批人退回或者拒绝时候，审批意见必填，方便申请人查看拒绝理由。</a:t>
            </a:r>
          </a:p>
        </p:txBody>
      </p:sp>
      <p:sp>
        <p:nvSpPr>
          <p:cNvPr id="11" name="Title 1"/>
          <p:cNvSpPr txBox="1"/>
          <p:nvPr/>
        </p:nvSpPr>
        <p:spPr>
          <a:xfrm>
            <a:off x="142240" y="862965"/>
            <a:ext cx="4255770" cy="38544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 b="1" kern="1200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+mj-ea"/>
                <a:cs typeface="+mn-cs"/>
                <a:sym typeface="宋体" panose="02010600030101010101" pitchFamily="2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800" dirty="0">
                <a:ea typeface="微软雅黑" panose="020B0503020204020204" pitchFamily="34" charset="-122"/>
              </a:rPr>
              <a:t>4.5 </a:t>
            </a:r>
            <a:r>
              <a:rPr sz="1800">
                <a:ea typeface="微软雅黑" panose="020B0503020204020204" pitchFamily="34" charset="-122"/>
                <a:sym typeface="+mn-ea"/>
              </a:rPr>
              <a:t>审批人相关</a:t>
            </a:r>
            <a:r>
              <a:rPr lang="en-US" altLang="zh-CN" sz="1800">
                <a:ea typeface="微软雅黑" panose="020B0503020204020204" pitchFamily="34" charset="-122"/>
                <a:sym typeface="+mn-ea"/>
              </a:rPr>
              <a:t>-</a:t>
            </a:r>
            <a:r>
              <a:rPr sz="1800">
                <a:ea typeface="微软雅黑" panose="020B0503020204020204" pitchFamily="34" charset="-122"/>
                <a:sym typeface="+mn-ea"/>
              </a:rPr>
              <a:t>待办任务</a:t>
            </a:r>
            <a:r>
              <a:rPr lang="en-US" altLang="zh-CN" sz="1800">
                <a:ea typeface="微软雅黑" panose="020B0503020204020204" pitchFamily="34" charset="-122"/>
                <a:sym typeface="+mn-ea"/>
              </a:rPr>
              <a:t>-</a:t>
            </a:r>
            <a:r>
              <a:rPr sz="1800">
                <a:ea typeface="微软雅黑" panose="020B0503020204020204" pitchFamily="34" charset="-122"/>
                <a:sym typeface="+mn-ea"/>
              </a:rPr>
              <a:t>流程审批页面</a:t>
            </a:r>
            <a:endParaRPr lang="en-US" altLang="zh-CN" sz="3600" dirty="0"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3600" dirty="0">
                <a:ea typeface="微软雅黑" panose="020B0503020204020204" pitchFamily="34" charset="-122"/>
              </a:rPr>
              <a:t>                                            </a:t>
            </a:r>
            <a:endParaRPr lang="zh-CN" altLang="en-US" sz="2800" dirty="0"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010" y="628650"/>
            <a:ext cx="6115685" cy="25584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010" y="3187065"/>
            <a:ext cx="6108065" cy="2073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8010" y="5337175"/>
            <a:ext cx="6115685" cy="9175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6F0CB-BD9C-4935-872F-4F11B5675351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5" name="Title 1"/>
          <p:cNvSpPr txBox="1"/>
          <p:nvPr/>
        </p:nvSpPr>
        <p:spPr>
          <a:xfrm>
            <a:off x="286332" y="1248557"/>
            <a:ext cx="10300706" cy="62337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 b="1" kern="1200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+mj-ea"/>
                <a:cs typeface="+mn-cs"/>
                <a:sym typeface="宋体" panose="02010600030101010101" pitchFamily="2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zh-CN" altLang="en-US" sz="1800" b="0" dirty="0">
                <a:latin typeface="宋体" panose="02010600030101010101" pitchFamily="2" charset="-122"/>
                <a:ea typeface="宋体" panose="02010600030101010101" pitchFamily="2" charset="-122"/>
              </a:rPr>
              <a:t>“审批历史记录”为流程当前状态；流程图系统自动生成，节点中标注  表示已处理，标注  为当前处理人。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007" y="1325148"/>
            <a:ext cx="247619" cy="228571"/>
          </a:xfrm>
          <a:prstGeom prst="rect">
            <a:avLst/>
          </a:prstGeom>
        </p:spPr>
      </p:pic>
      <p:sp>
        <p:nvSpPr>
          <p:cNvPr id="8" name="Title 1"/>
          <p:cNvSpPr txBox="1"/>
          <p:nvPr/>
        </p:nvSpPr>
        <p:spPr>
          <a:xfrm>
            <a:off x="142240" y="862965"/>
            <a:ext cx="4411345" cy="32258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 b="1" kern="1200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+mj-ea"/>
                <a:cs typeface="+mn-cs"/>
                <a:sym typeface="宋体" panose="02010600030101010101" pitchFamily="2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800" dirty="0">
                <a:ea typeface="微软雅黑" panose="020B0503020204020204" pitchFamily="34" charset="-122"/>
              </a:rPr>
              <a:t>4.5 </a:t>
            </a:r>
            <a:r>
              <a:rPr sz="1800">
                <a:ea typeface="微软雅黑" panose="020B0503020204020204" pitchFamily="34" charset="-122"/>
                <a:sym typeface="+mn-ea"/>
              </a:rPr>
              <a:t>审批人相关</a:t>
            </a:r>
            <a:r>
              <a:rPr lang="en-US" altLang="zh-CN" sz="1800">
                <a:ea typeface="微软雅黑" panose="020B0503020204020204" pitchFamily="34" charset="-122"/>
                <a:sym typeface="+mn-ea"/>
              </a:rPr>
              <a:t>-</a:t>
            </a:r>
            <a:r>
              <a:rPr sz="1800">
                <a:ea typeface="微软雅黑" panose="020B0503020204020204" pitchFamily="34" charset="-122"/>
                <a:sym typeface="+mn-ea"/>
              </a:rPr>
              <a:t>待办任务</a:t>
            </a:r>
            <a:r>
              <a:rPr lang="en-US" altLang="zh-CN" sz="1800"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800" dirty="0">
                <a:ea typeface="微软雅黑" panose="020B0503020204020204" pitchFamily="34" charset="-122"/>
              </a:rPr>
              <a:t>流程审批监控</a:t>
            </a:r>
            <a:endParaRPr lang="en-US" altLang="zh-CN" sz="3600" dirty="0"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3600" dirty="0">
                <a:ea typeface="微软雅黑" panose="020B0503020204020204" pitchFamily="34" charset="-122"/>
              </a:rPr>
              <a:t>                                            </a:t>
            </a:r>
            <a:endParaRPr lang="zh-CN" altLang="en-US" sz="2800" dirty="0"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1008" y="1350721"/>
            <a:ext cx="266667" cy="2095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" y="1871980"/>
            <a:ext cx="10647680" cy="44596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6F0CB-BD9C-4935-872F-4F11B5675351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5" name="Title 1"/>
          <p:cNvSpPr txBox="1"/>
          <p:nvPr/>
        </p:nvSpPr>
        <p:spPr>
          <a:xfrm>
            <a:off x="286332" y="1384911"/>
            <a:ext cx="9628571" cy="70264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 b="1" kern="1200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+mj-ea"/>
                <a:cs typeface="+mn-cs"/>
                <a:sym typeface="宋体" panose="02010600030101010101" pitchFamily="2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zh-CN" altLang="en-US" sz="1800" b="0" dirty="0">
                <a:latin typeface="宋体" panose="02010600030101010101" pitchFamily="2" charset="-122"/>
                <a:ea typeface="宋体" panose="02010600030101010101" pitchFamily="2" charset="-122"/>
              </a:rPr>
              <a:t>审批后的单据通过打开“已办任务”菜单，该列表显示当前审批人已经处理的所有单据。</a:t>
            </a:r>
            <a:endParaRPr lang="en-US" altLang="zh-CN" sz="1800" b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zh-CN" altLang="en-US" sz="1800" b="0" dirty="0">
                <a:latin typeface="宋体" panose="02010600030101010101" pitchFamily="2" charset="-122"/>
                <a:ea typeface="宋体" panose="02010600030101010101" pitchFamily="2" charset="-122"/>
              </a:rPr>
              <a:t>点击流程名进入表单页面</a:t>
            </a:r>
            <a:r>
              <a:rPr lang="zh-CN" altLang="en-US" sz="1800" b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只能查看，不能再审批</a:t>
            </a:r>
            <a:r>
              <a:rPr lang="zh-CN" altLang="en-US" sz="1800" b="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1800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142266" y="862998"/>
            <a:ext cx="3673683" cy="38556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 b="1" kern="1200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+mj-ea"/>
                <a:cs typeface="+mn-cs"/>
                <a:sym typeface="宋体" panose="02010600030101010101" pitchFamily="2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800" dirty="0">
                <a:ea typeface="微软雅黑" panose="020B0503020204020204" pitchFamily="34" charset="-122"/>
              </a:rPr>
              <a:t>4.6 </a:t>
            </a:r>
            <a:r>
              <a:rPr sz="1800">
                <a:ea typeface="微软雅黑" panose="020B0503020204020204" pitchFamily="34" charset="-122"/>
                <a:sym typeface="+mn-ea"/>
              </a:rPr>
              <a:t>审批人相关</a:t>
            </a:r>
            <a:r>
              <a:rPr lang="en-US" altLang="zh-CN" sz="1800">
                <a:ea typeface="微软雅黑" panose="020B0503020204020204" pitchFamily="34" charset="-122"/>
                <a:sym typeface="+mn-ea"/>
              </a:rPr>
              <a:t>-</a:t>
            </a:r>
            <a:r>
              <a:rPr sz="1800">
                <a:ea typeface="微软雅黑" panose="020B0503020204020204" pitchFamily="34" charset="-122"/>
                <a:sym typeface="+mn-ea"/>
              </a:rPr>
              <a:t>已办任务</a:t>
            </a:r>
            <a:endParaRPr lang="en-US" altLang="zh-CN" sz="3600" dirty="0"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3600" dirty="0">
                <a:ea typeface="微软雅黑" panose="020B0503020204020204" pitchFamily="34" charset="-122"/>
              </a:rPr>
              <a:t>                                            </a:t>
            </a:r>
            <a:endParaRPr lang="zh-CN" altLang="en-US" sz="2800" dirty="0"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85" y="2010410"/>
            <a:ext cx="9964420" cy="40938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34865" y="2435860"/>
            <a:ext cx="5156835" cy="1607820"/>
          </a:xfrm>
        </p:spPr>
        <p:txBody>
          <a:bodyPr wrap="square">
            <a:normAutofit/>
          </a:bodyPr>
          <a:lstStyle/>
          <a:p>
            <a:r>
              <a:rPr lang="zh-CN" altLang="en-US" dirty="0"/>
              <a:t>入职登记申请流程</a:t>
            </a:r>
          </a:p>
        </p:txBody>
      </p:sp>
      <p:sp>
        <p:nvSpPr>
          <p:cNvPr id="7" name="Text Placeholder 3"/>
          <p:cNvSpPr txBox="1"/>
          <p:nvPr>
            <p:custDataLst>
              <p:tags r:id="rId3"/>
            </p:custDataLst>
          </p:nvPr>
        </p:nvSpPr>
        <p:spPr>
          <a:xfrm>
            <a:off x="2253615" y="1981835"/>
            <a:ext cx="2000250" cy="1685925"/>
          </a:xfrm>
          <a:prstGeom prst="rect">
            <a:avLst/>
          </a:prstGeom>
        </p:spPr>
        <p:txBody>
          <a:bodyPr wrap="square" lIns="0" tIns="0" rIns="0" bIns="0" anchor="ctr">
            <a:normAutofit fontScale="90000"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zh-CN" sz="7090">
                <a:solidFill>
                  <a:schemeClr val="accent1"/>
                </a:solidFill>
              </a:rPr>
              <a:t>NO.5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6F0CB-BD9C-4935-872F-4F11B5675351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4" name="Title 1"/>
          <p:cNvSpPr txBox="1"/>
          <p:nvPr/>
        </p:nvSpPr>
        <p:spPr>
          <a:xfrm>
            <a:off x="213995" y="1064895"/>
            <a:ext cx="10084435" cy="227711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 b="1" kern="1200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+mj-ea"/>
                <a:cs typeface="+mn-cs"/>
                <a:sym typeface="宋体" panose="02010600030101010101" pitchFamily="2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en-US" altLang="zh-CN" sz="1400" dirty="0">
              <a:ea typeface="微软雅黑" panose="020B0503020204020204" pitchFamily="34" charset="-122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142266" y="718933"/>
            <a:ext cx="4120808" cy="28890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 b="1" kern="1200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+mj-ea"/>
                <a:cs typeface="+mn-cs"/>
                <a:sym typeface="宋体" panose="02010600030101010101" pitchFamily="2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800" dirty="0">
                <a:ea typeface="微软雅黑" panose="020B0503020204020204" pitchFamily="34" charset="-122"/>
              </a:rPr>
              <a:t>5.1 </a:t>
            </a:r>
            <a:r>
              <a:rPr sz="1800" dirty="0">
                <a:ea typeface="微软雅黑" panose="020B0503020204020204" pitchFamily="34" charset="-122"/>
              </a:rPr>
              <a:t>入职登记申请流程</a:t>
            </a:r>
            <a:r>
              <a:rPr lang="zh-CN" altLang="en-US" sz="1800" dirty="0">
                <a:ea typeface="微软雅黑" panose="020B0503020204020204" pitchFamily="34" charset="-122"/>
              </a:rPr>
              <a:t>流程</a:t>
            </a:r>
            <a:r>
              <a:rPr lang="en-US" altLang="zh-CN" sz="1800" dirty="0">
                <a:ea typeface="微软雅黑" panose="020B0503020204020204" pitchFamily="34" charset="-122"/>
              </a:rPr>
              <a:t>-</a:t>
            </a:r>
            <a:r>
              <a:rPr sz="1800" dirty="0">
                <a:ea typeface="微软雅黑" panose="020B0503020204020204" pitchFamily="34" charset="-122"/>
              </a:rPr>
              <a:t>申请</a:t>
            </a:r>
            <a:r>
              <a:rPr lang="zh-CN" altLang="en-US" sz="1800" dirty="0">
                <a:ea typeface="微软雅黑" panose="020B0503020204020204" pitchFamily="34" charset="-122"/>
              </a:rPr>
              <a:t>表单</a:t>
            </a:r>
            <a:endParaRPr lang="en-US" altLang="zh-CN" sz="3600" dirty="0"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3600" dirty="0">
                <a:ea typeface="微软雅黑" panose="020B0503020204020204" pitchFamily="34" charset="-122"/>
              </a:rPr>
              <a:t>                                            </a:t>
            </a:r>
            <a:endParaRPr lang="zh-CN" altLang="en-US" sz="2800" dirty="0"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2083" y="1007839"/>
            <a:ext cx="8783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根据页面提示填写表单，完成后点击提交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" y="1375410"/>
            <a:ext cx="10031095" cy="19665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" y="3342005"/>
            <a:ext cx="10030460" cy="3022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6F0CB-BD9C-4935-872F-4F11B5675351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4" name="Title 1"/>
          <p:cNvSpPr txBox="1"/>
          <p:nvPr/>
        </p:nvSpPr>
        <p:spPr>
          <a:xfrm>
            <a:off x="-77470" y="880110"/>
            <a:ext cx="10084435" cy="227711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 b="1" kern="1200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+mj-ea"/>
                <a:cs typeface="+mn-cs"/>
                <a:sym typeface="宋体" panose="02010600030101010101" pitchFamily="2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en-US" altLang="zh-CN" sz="1400" dirty="0">
              <a:ea typeface="微软雅黑" panose="020B0503020204020204" pitchFamily="34" charset="-122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142240" y="718820"/>
            <a:ext cx="5925820" cy="2889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 b="1" kern="1200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+mj-ea"/>
                <a:cs typeface="+mn-cs"/>
                <a:sym typeface="宋体" panose="02010600030101010101" pitchFamily="2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800" dirty="0">
                <a:ea typeface="微软雅黑" panose="020B0503020204020204" pitchFamily="34" charset="-122"/>
              </a:rPr>
              <a:t>5.1 </a:t>
            </a:r>
            <a:r>
              <a:rPr sz="1800" dirty="0">
                <a:ea typeface="微软雅黑" panose="020B0503020204020204" pitchFamily="34" charset="-122"/>
              </a:rPr>
              <a:t>入职登记申请流程</a:t>
            </a:r>
            <a:r>
              <a:rPr lang="zh-CN" altLang="en-US" sz="1800" dirty="0">
                <a:ea typeface="微软雅黑" panose="020B0503020204020204" pitchFamily="34" charset="-122"/>
              </a:rPr>
              <a:t>流程</a:t>
            </a:r>
            <a:r>
              <a:rPr lang="en-US" altLang="zh-CN" sz="1800" dirty="0">
                <a:ea typeface="微软雅黑" panose="020B0503020204020204" pitchFamily="34" charset="-122"/>
              </a:rPr>
              <a:t>-</a:t>
            </a:r>
            <a:r>
              <a:rPr sz="1800" dirty="0">
                <a:ea typeface="微软雅黑" panose="020B0503020204020204" pitchFamily="34" charset="-122"/>
              </a:rPr>
              <a:t>申请</a:t>
            </a:r>
            <a:r>
              <a:rPr lang="zh-CN" altLang="en-US" sz="1800" dirty="0">
                <a:ea typeface="微软雅黑" panose="020B0503020204020204" pitchFamily="34" charset="-122"/>
              </a:rPr>
              <a:t>表单（接上页）</a:t>
            </a:r>
            <a:endParaRPr lang="en-US" altLang="zh-CN" sz="3600" dirty="0"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3600" dirty="0">
                <a:ea typeface="微软雅黑" panose="020B0503020204020204" pitchFamily="34" charset="-122"/>
              </a:rPr>
              <a:t>                                            </a:t>
            </a:r>
            <a:endParaRPr lang="zh-CN" altLang="en-US" sz="2800" dirty="0"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2083" y="1007839"/>
            <a:ext cx="8783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根据页面提示填写表单，完成后点击提交</a:t>
            </a:r>
          </a:p>
          <a:p>
            <a:r>
              <a:rPr lang="zh-CN" altLang="en-US" dirty="0"/>
              <a:t>明细行需要填写多行时，点击</a:t>
            </a:r>
            <a:r>
              <a:rPr lang="zh-CN" altLang="en-US" dirty="0">
                <a:solidFill>
                  <a:srgbClr val="FF0000"/>
                </a:solidFill>
              </a:rPr>
              <a:t>添加行</a:t>
            </a:r>
            <a:r>
              <a:rPr lang="zh-CN" altLang="en-US" dirty="0">
                <a:solidFill>
                  <a:schemeClr val="tx1"/>
                </a:solidFill>
              </a:rPr>
              <a:t>按钮填写多行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" y="1729105"/>
            <a:ext cx="10514965" cy="32181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" y="4947285"/>
            <a:ext cx="10514965" cy="1285875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 bwMode="auto">
          <a:xfrm>
            <a:off x="285750" y="4634865"/>
            <a:ext cx="542290" cy="233680"/>
          </a:xfrm>
          <a:prstGeom prst="roundRect">
            <a:avLst>
              <a:gd name="adj" fmla="val 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285750" y="5851525"/>
            <a:ext cx="542290" cy="381635"/>
          </a:xfrm>
          <a:prstGeom prst="roundRect">
            <a:avLst>
              <a:gd name="adj" fmla="val 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圆角矩形 12"/>
          <p:cNvSpPr/>
          <p:nvPr/>
        </p:nvSpPr>
        <p:spPr bwMode="auto">
          <a:xfrm>
            <a:off x="285750" y="3645535"/>
            <a:ext cx="542290" cy="273685"/>
          </a:xfrm>
          <a:prstGeom prst="roundRect">
            <a:avLst>
              <a:gd name="adj" fmla="val 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285750" y="2694940"/>
            <a:ext cx="542290" cy="277495"/>
          </a:xfrm>
          <a:prstGeom prst="roundRect">
            <a:avLst>
              <a:gd name="adj" fmla="val 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6F0CB-BD9C-4935-872F-4F11B5675351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4" name="Title 1"/>
          <p:cNvSpPr txBox="1"/>
          <p:nvPr/>
        </p:nvSpPr>
        <p:spPr>
          <a:xfrm>
            <a:off x="-77470" y="880110"/>
            <a:ext cx="10084435" cy="227711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 b="1" kern="1200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+mj-ea"/>
                <a:cs typeface="+mn-cs"/>
                <a:sym typeface="宋体" panose="02010600030101010101" pitchFamily="2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en-US" altLang="zh-CN" sz="1400" dirty="0">
              <a:ea typeface="微软雅黑" panose="020B0503020204020204" pitchFamily="34" charset="-122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142240" y="718820"/>
            <a:ext cx="4982845" cy="2889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 b="1" kern="1200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+mj-ea"/>
                <a:cs typeface="+mn-cs"/>
                <a:sym typeface="宋体" panose="02010600030101010101" pitchFamily="2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800" dirty="0">
                <a:ea typeface="微软雅黑" panose="020B0503020204020204" pitchFamily="34" charset="-122"/>
              </a:rPr>
              <a:t>5.1 </a:t>
            </a:r>
            <a:r>
              <a:rPr sz="1800" dirty="0">
                <a:ea typeface="微软雅黑" panose="020B0503020204020204" pitchFamily="34" charset="-122"/>
              </a:rPr>
              <a:t>入职登记申请</a:t>
            </a:r>
            <a:r>
              <a:rPr lang="zh-CN" altLang="en-US" sz="1800" dirty="0">
                <a:ea typeface="微软雅黑" panose="020B0503020204020204" pitchFamily="34" charset="-122"/>
              </a:rPr>
              <a:t>流程</a:t>
            </a:r>
            <a:r>
              <a:rPr lang="en-US" altLang="zh-CN" sz="1800" dirty="0">
                <a:ea typeface="微软雅黑" panose="020B0503020204020204" pitchFamily="34" charset="-122"/>
              </a:rPr>
              <a:t>-</a:t>
            </a:r>
            <a:r>
              <a:rPr sz="1800" dirty="0">
                <a:ea typeface="微软雅黑" panose="020B0503020204020204" pitchFamily="34" charset="-122"/>
              </a:rPr>
              <a:t>申请</a:t>
            </a:r>
            <a:r>
              <a:rPr lang="zh-CN" altLang="en-US" sz="1800" dirty="0">
                <a:ea typeface="微软雅黑" panose="020B0503020204020204" pitchFamily="34" charset="-122"/>
              </a:rPr>
              <a:t>表单（接上页）</a:t>
            </a:r>
            <a:endParaRPr lang="en-US" altLang="zh-CN" sz="3600" dirty="0"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3600" dirty="0">
                <a:ea typeface="微软雅黑" panose="020B0503020204020204" pitchFamily="34" charset="-122"/>
              </a:rPr>
              <a:t>                                            </a:t>
            </a:r>
            <a:endParaRPr lang="zh-CN" altLang="en-US" sz="2800" dirty="0"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2083" y="1007839"/>
            <a:ext cx="8783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根据页面提示填写表单，完成后点击提交</a:t>
            </a:r>
          </a:p>
          <a:p>
            <a:r>
              <a:rPr lang="zh-CN" altLang="en-US" dirty="0"/>
              <a:t>明细行需要填写多行时，点击</a:t>
            </a:r>
            <a:r>
              <a:rPr lang="zh-CN" altLang="en-US" dirty="0">
                <a:solidFill>
                  <a:srgbClr val="FF0000"/>
                </a:solidFill>
              </a:rPr>
              <a:t>添加行</a:t>
            </a:r>
            <a:r>
              <a:rPr lang="zh-CN" altLang="en-US" dirty="0">
                <a:solidFill>
                  <a:schemeClr val="tx1"/>
                </a:solidFill>
              </a:rPr>
              <a:t>按钮填写多行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" y="1574800"/>
            <a:ext cx="10713720" cy="4749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524250" y="2435860"/>
            <a:ext cx="6372860" cy="1607820"/>
          </a:xfrm>
        </p:spPr>
        <p:txBody>
          <a:bodyPr wrap="square">
            <a:normAutofit/>
          </a:bodyPr>
          <a:lstStyle/>
          <a:p>
            <a:r>
              <a:rPr>
                <a:ea typeface="微软雅黑" panose="020B0503020204020204" pitchFamily="34" charset="-122"/>
                <a:sym typeface="+mn-ea"/>
              </a:rPr>
              <a:t>出差/请假/加班/调休流程</a:t>
            </a:r>
            <a:endParaRPr lang="zh-CN" altLang="en-US" dirty="0"/>
          </a:p>
        </p:txBody>
      </p:sp>
      <p:sp>
        <p:nvSpPr>
          <p:cNvPr id="7" name="Text Placeholder 3"/>
          <p:cNvSpPr txBox="1"/>
          <p:nvPr>
            <p:custDataLst>
              <p:tags r:id="rId3"/>
            </p:custDataLst>
          </p:nvPr>
        </p:nvSpPr>
        <p:spPr>
          <a:xfrm>
            <a:off x="1221740" y="1981835"/>
            <a:ext cx="2000250" cy="1685925"/>
          </a:xfrm>
          <a:prstGeom prst="rect">
            <a:avLst/>
          </a:prstGeom>
        </p:spPr>
        <p:txBody>
          <a:bodyPr wrap="square" lIns="0" tIns="0" rIns="0" bIns="0" anchor="ctr">
            <a:normAutofit fontScale="90000"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zh-CN" sz="7090">
                <a:solidFill>
                  <a:schemeClr val="accent1"/>
                </a:solidFill>
              </a:rPr>
              <a:t>NO.6</a:t>
            </a: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6F0CB-BD9C-4935-872F-4F11B5675351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5" name="Title 1"/>
          <p:cNvSpPr txBox="1"/>
          <p:nvPr/>
        </p:nvSpPr>
        <p:spPr>
          <a:xfrm>
            <a:off x="142240" y="1583055"/>
            <a:ext cx="2409190" cy="36734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 b="1" kern="1200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+mj-ea"/>
                <a:cs typeface="+mn-cs"/>
                <a:sym typeface="宋体" panose="02010600030101010101" pitchFamily="2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en-US" sz="1400" dirty="0">
              <a:ea typeface="微软雅黑" panose="020B0503020204020204" pitchFamily="3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-19050" y="647700"/>
            <a:ext cx="4515485" cy="29337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 b="1" kern="1200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+mj-ea"/>
                <a:cs typeface="+mn-cs"/>
                <a:sym typeface="宋体" panose="02010600030101010101" pitchFamily="2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800" dirty="0">
                <a:ea typeface="微软雅黑" panose="020B0503020204020204" pitchFamily="34" charset="-122"/>
              </a:rPr>
              <a:t>6.1 </a:t>
            </a:r>
            <a:r>
              <a:rPr lang="zh-CN" altLang="en-US" sz="1800" dirty="0">
                <a:ea typeface="微软雅黑" panose="020B0503020204020204" pitchFamily="34" charset="-122"/>
              </a:rPr>
              <a:t>出差/请假/加班/调休流程</a:t>
            </a:r>
            <a:r>
              <a:rPr lang="en-US" altLang="zh-CN" sz="1800" dirty="0">
                <a:ea typeface="微软雅黑" panose="020B0503020204020204" pitchFamily="34" charset="-122"/>
              </a:rPr>
              <a:t>-</a:t>
            </a:r>
            <a:r>
              <a:rPr lang="zh-CN" altLang="en-US" sz="1800" dirty="0">
                <a:ea typeface="微软雅黑" panose="020B0503020204020204" pitchFamily="34" charset="-122"/>
              </a:rPr>
              <a:t>申请表单</a:t>
            </a:r>
            <a:endParaRPr lang="en-US" altLang="zh-CN" sz="1800" dirty="0">
              <a:ea typeface="微软雅黑" panose="020B0503020204020204" pitchFamily="34" charset="-122"/>
            </a:endParaRPr>
          </a:p>
          <a:p>
            <a:pPr algn="r" eaLnBrk="1" hangingPunct="1"/>
            <a:r>
              <a:rPr lang="en-US" altLang="zh-CN" sz="3600" dirty="0">
                <a:ea typeface="微软雅黑" panose="020B0503020204020204" pitchFamily="34" charset="-122"/>
              </a:rPr>
              <a:t>                                            </a:t>
            </a:r>
            <a:endParaRPr lang="zh-CN" altLang="en-US" sz="2800" dirty="0"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0" y="1906905"/>
            <a:ext cx="233299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宋体" panose="02010600030101010101" pitchFamily="2" charset="-122"/>
              </a:rPr>
              <a:t>字段有标“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</a:rPr>
              <a:t>*</a:t>
            </a:r>
            <a:r>
              <a:rPr lang="zh-CN" altLang="en-US" dirty="0">
                <a:latin typeface="宋体" panose="02010600030101010101" pitchFamily="2" charset="-122"/>
              </a:rPr>
              <a:t>”表示必填项</a:t>
            </a:r>
            <a:endParaRPr lang="en-US" altLang="zh-CN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点击实际申请人后的放大镜按钮更改实际申请人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宋体" panose="02010600030101010101" pitchFamily="2" charset="-122"/>
              </a:rPr>
              <a:t>点击申请类型后选择申请类型，之后根据不同的表单样式填写表单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71755" y="1906905"/>
            <a:ext cx="2260600" cy="286131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970" y="1078865"/>
            <a:ext cx="8337550" cy="43351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27817" y="13020"/>
            <a:ext cx="10121900" cy="460375"/>
          </a:xfrm>
        </p:spPr>
        <p:txBody>
          <a:bodyPr/>
          <a:lstStyle/>
          <a:p>
            <a:pPr eaLnBrk="1" hangingPunct="1"/>
            <a:r>
              <a:rPr lang="zh-CN" altLang="en-US" dirty="0"/>
              <a:t>系统使用说明</a:t>
            </a:r>
            <a:endParaRPr lang="en-US" altLang="zh-CN" dirty="0">
              <a:ea typeface="宋体" panose="02010600030101010101" pitchFamily="2" charset="-122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574464" y="660791"/>
            <a:ext cx="973328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628650" indent="-17145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Verdana" panose="020B0604030504040204" pitchFamily="34" charset="0"/>
              <a:buChar char="−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2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2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2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2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2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600" dirty="0"/>
              <a:t>在浏览器中输入如下链接，进入系统登录页面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dirty="0">
                <a:solidFill>
                  <a:srgbClr val="FF0000"/>
                </a:solidFill>
                <a:hlinkClick r:id="rId3"/>
              </a:rPr>
              <a:t>http://bpm.bjghrc.com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dirty="0">
                <a:solidFill>
                  <a:srgbClr val="1199FF"/>
                </a:solidFill>
              </a:rPr>
              <a:t>用户名：邮件地址</a:t>
            </a:r>
            <a:r>
              <a:rPr lang="en-US" altLang="zh-CN" sz="2400" dirty="0">
                <a:solidFill>
                  <a:srgbClr val="1199FF"/>
                </a:solidFill>
              </a:rPr>
              <a:t>@</a:t>
            </a:r>
            <a:r>
              <a:rPr lang="zh-CN" altLang="en-US" sz="2400" dirty="0">
                <a:solidFill>
                  <a:srgbClr val="1199FF"/>
                </a:solidFill>
              </a:rPr>
              <a:t>前的部分</a:t>
            </a:r>
            <a:endParaRPr lang="en-US" altLang="zh-CN" sz="2400" dirty="0">
              <a:solidFill>
                <a:srgbClr val="1199FF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dirty="0">
                <a:solidFill>
                  <a:srgbClr val="1199FF"/>
                </a:solidFill>
              </a:rPr>
              <a:t>密   码：首次登陆密码：</a:t>
            </a:r>
            <a:r>
              <a:rPr lang="en-US" altLang="zh-CN" sz="2400" dirty="0">
                <a:solidFill>
                  <a:srgbClr val="1199FF"/>
                </a:solidFill>
              </a:rPr>
              <a:t>123456  </a:t>
            </a:r>
            <a:r>
              <a:rPr lang="zh-CN" altLang="en-US" sz="2400" dirty="0">
                <a:solidFill>
                  <a:srgbClr val="1199FF"/>
                </a:solidFill>
              </a:rPr>
              <a:t>登录后需修改密码</a:t>
            </a:r>
            <a:endParaRPr lang="en-US" altLang="zh-CN" sz="2400" dirty="0">
              <a:solidFill>
                <a:srgbClr val="1199FF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en-US" altLang="zh-CN" sz="2400" dirty="0">
              <a:solidFill>
                <a:srgbClr val="1199FF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37466" y="1094117"/>
            <a:ext cx="70883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/>
          <a:srcRect b="25943"/>
          <a:stretch>
            <a:fillRect/>
          </a:stretch>
        </p:blipFill>
        <p:spPr>
          <a:xfrm>
            <a:off x="85402" y="2879922"/>
            <a:ext cx="10236200" cy="349563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6F0CB-BD9C-4935-872F-4F11B5675351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6" name="Title 1"/>
          <p:cNvSpPr txBox="1"/>
          <p:nvPr/>
        </p:nvSpPr>
        <p:spPr>
          <a:xfrm>
            <a:off x="-19050" y="647700"/>
            <a:ext cx="5271770" cy="29337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 b="1" kern="1200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+mj-ea"/>
                <a:cs typeface="+mn-cs"/>
                <a:sym typeface="宋体" panose="02010600030101010101" pitchFamily="2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800" dirty="0">
                <a:ea typeface="微软雅黑" panose="020B0503020204020204" pitchFamily="34" charset="-122"/>
              </a:rPr>
              <a:t>6.1 </a:t>
            </a:r>
            <a:r>
              <a:rPr lang="zh-CN" altLang="en-US" sz="1800" dirty="0">
                <a:ea typeface="微软雅黑" panose="020B0503020204020204" pitchFamily="34" charset="-122"/>
              </a:rPr>
              <a:t>出差/请假/加班/调休流程</a:t>
            </a:r>
            <a:r>
              <a:rPr lang="en-US" altLang="zh-CN" sz="1800" dirty="0">
                <a:ea typeface="微软雅黑" panose="020B0503020204020204" pitchFamily="34" charset="-122"/>
              </a:rPr>
              <a:t>-</a:t>
            </a:r>
            <a:r>
              <a:rPr lang="zh-CN" altLang="en-US" sz="1800" dirty="0">
                <a:ea typeface="微软雅黑" panose="020B0503020204020204" pitchFamily="34" charset="-122"/>
              </a:rPr>
              <a:t>申请表单</a:t>
            </a:r>
            <a:r>
              <a:rPr sz="1800">
                <a:sym typeface="+mn-ea"/>
              </a:rPr>
              <a:t>（接上页）</a:t>
            </a:r>
            <a:endParaRPr lang="en-US" altLang="zh-CN" sz="1800" dirty="0">
              <a:ea typeface="微软雅黑" panose="020B0503020204020204" pitchFamily="34" charset="-122"/>
            </a:endParaRPr>
          </a:p>
          <a:p>
            <a:pPr algn="r" eaLnBrk="1" hangingPunct="1"/>
            <a:r>
              <a:rPr lang="en-US" altLang="zh-CN" sz="3600" dirty="0">
                <a:ea typeface="微软雅黑" panose="020B0503020204020204" pitchFamily="34" charset="-122"/>
              </a:rPr>
              <a:t>                                            </a:t>
            </a:r>
            <a:endParaRPr lang="zh-CN" altLang="en-US" sz="2800" dirty="0"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19050" y="1495425"/>
            <a:ext cx="23329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申请类型为</a:t>
            </a:r>
            <a:r>
              <a:rPr lang="en-US" altLang="zh-CN" dirty="0"/>
              <a:t>“</a:t>
            </a:r>
            <a:r>
              <a:rPr lang="zh-CN" altLang="en-US" dirty="0"/>
              <a:t>请假</a:t>
            </a:r>
            <a:r>
              <a:rPr lang="en-US" altLang="zh-CN" dirty="0"/>
              <a:t>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宋体" panose="02010600030101010101" pitchFamily="2" charset="-122"/>
              </a:rPr>
              <a:t>需选择请假类型，并填写明细数据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72390" y="1242695"/>
            <a:ext cx="2260600" cy="142748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425" y="1071245"/>
            <a:ext cx="8034655" cy="23456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360" y="3681730"/>
            <a:ext cx="7804785" cy="226123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0" y="3681730"/>
            <a:ext cx="233299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ym typeface="+mn-ea"/>
              </a:rPr>
              <a:t>申请类型为</a:t>
            </a:r>
            <a:r>
              <a:rPr lang="en-US" altLang="zh-CN" dirty="0">
                <a:sym typeface="+mn-ea"/>
              </a:rPr>
              <a:t>“</a:t>
            </a:r>
            <a:r>
              <a:rPr lang="zh-CN" altLang="en-US" dirty="0">
                <a:sym typeface="+mn-ea"/>
              </a:rPr>
              <a:t>加班</a:t>
            </a:r>
            <a:r>
              <a:rPr lang="en-US" altLang="zh-CN" dirty="0">
                <a:sym typeface="+mn-ea"/>
              </a:rPr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dirty="0"/>
              <a:t>需选择加班类型，并填写原因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宋体" panose="02010600030101010101" pitchFamily="2" charset="-122"/>
              </a:rPr>
              <a:t>时间单位可选择天或小时，用于调休</a:t>
            </a:r>
            <a:endParaRPr lang="en-US" altLang="zh-CN" dirty="0">
              <a:latin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53340" y="3681730"/>
            <a:ext cx="2260600" cy="157861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 bwMode="auto">
          <a:xfrm>
            <a:off x="2438400" y="1710690"/>
            <a:ext cx="441960" cy="1714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直接箭头连接符 16"/>
          <p:cNvCxnSpPr/>
          <p:nvPr/>
        </p:nvCxnSpPr>
        <p:spPr bwMode="auto">
          <a:xfrm>
            <a:off x="2416175" y="4455795"/>
            <a:ext cx="441960" cy="1714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6F0CB-BD9C-4935-872F-4F11B5675351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6" name="Title 1"/>
          <p:cNvSpPr txBox="1"/>
          <p:nvPr/>
        </p:nvSpPr>
        <p:spPr>
          <a:xfrm>
            <a:off x="-19050" y="647700"/>
            <a:ext cx="5444490" cy="29337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 b="1" kern="1200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+mj-ea"/>
                <a:cs typeface="+mn-cs"/>
                <a:sym typeface="宋体" panose="02010600030101010101" pitchFamily="2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800" dirty="0">
                <a:ea typeface="微软雅黑" panose="020B0503020204020204" pitchFamily="34" charset="-122"/>
              </a:rPr>
              <a:t>6.1 </a:t>
            </a:r>
            <a:r>
              <a:rPr lang="zh-CN" altLang="en-US" sz="1800" dirty="0">
                <a:ea typeface="微软雅黑" panose="020B0503020204020204" pitchFamily="34" charset="-122"/>
              </a:rPr>
              <a:t>出差/请假/加班/调休流程</a:t>
            </a:r>
            <a:r>
              <a:rPr lang="en-US" altLang="zh-CN" sz="1800" dirty="0">
                <a:ea typeface="微软雅黑" panose="020B0503020204020204" pitchFamily="34" charset="-122"/>
              </a:rPr>
              <a:t>-</a:t>
            </a:r>
            <a:r>
              <a:rPr lang="zh-CN" altLang="en-US" sz="1800" dirty="0">
                <a:ea typeface="微软雅黑" panose="020B0503020204020204" pitchFamily="34" charset="-122"/>
              </a:rPr>
              <a:t>申请表单</a:t>
            </a:r>
            <a:r>
              <a:rPr sz="1800">
                <a:sym typeface="+mn-ea"/>
              </a:rPr>
              <a:t>（接上页）</a:t>
            </a:r>
            <a:endParaRPr lang="en-US" altLang="zh-CN" sz="1800" dirty="0">
              <a:ea typeface="微软雅黑" panose="020B0503020204020204" pitchFamily="34" charset="-122"/>
            </a:endParaRPr>
          </a:p>
          <a:p>
            <a:pPr algn="r" eaLnBrk="1" hangingPunct="1"/>
            <a:r>
              <a:rPr lang="en-US" altLang="zh-CN" sz="3600" dirty="0">
                <a:ea typeface="微软雅黑" panose="020B0503020204020204" pitchFamily="34" charset="-122"/>
              </a:rPr>
              <a:t>                                            </a:t>
            </a:r>
            <a:endParaRPr lang="zh-CN" altLang="en-US" sz="2800" dirty="0"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19050" y="1495425"/>
            <a:ext cx="23329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申请类型为</a:t>
            </a:r>
            <a:r>
              <a:rPr lang="en-US" altLang="zh-CN" dirty="0"/>
              <a:t>“</a:t>
            </a:r>
            <a:r>
              <a:rPr lang="zh-CN" altLang="en-US" dirty="0"/>
              <a:t>调休</a:t>
            </a:r>
            <a:r>
              <a:rPr lang="en-US" altLang="zh-CN" dirty="0"/>
              <a:t>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宋体" panose="02010600030101010101" pitchFamily="2" charset="-122"/>
              </a:rPr>
              <a:t>调休合计数据来自已审批通过的加班数据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53340" y="1381125"/>
            <a:ext cx="2260600" cy="142748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0" y="3681730"/>
            <a:ext cx="23329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ym typeface="+mn-ea"/>
              </a:rPr>
              <a:t>申请类型为</a:t>
            </a:r>
            <a:r>
              <a:rPr lang="en-US" altLang="zh-CN" dirty="0">
                <a:sym typeface="+mn-ea"/>
              </a:rPr>
              <a:t>“</a:t>
            </a:r>
            <a:r>
              <a:rPr lang="zh-CN" altLang="en-US" dirty="0">
                <a:sym typeface="+mn-ea"/>
              </a:rPr>
              <a:t>出差</a:t>
            </a:r>
            <a:r>
              <a:rPr lang="en-US" altLang="zh-CN" dirty="0">
                <a:sym typeface="+mn-ea"/>
              </a:rPr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dirty="0"/>
              <a:t>如有同行人可多选，并填写原因</a:t>
            </a:r>
            <a:endParaRPr lang="en-US" altLang="zh-CN" dirty="0">
              <a:latin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53340" y="3681730"/>
            <a:ext cx="2260600" cy="92265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 bwMode="auto">
          <a:xfrm>
            <a:off x="2438400" y="1710690"/>
            <a:ext cx="441960" cy="1714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直接箭头连接符 16"/>
          <p:cNvCxnSpPr/>
          <p:nvPr/>
        </p:nvCxnSpPr>
        <p:spPr bwMode="auto">
          <a:xfrm>
            <a:off x="2416175" y="4455795"/>
            <a:ext cx="441960" cy="1714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360" y="1242695"/>
            <a:ext cx="7645400" cy="24390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360" y="3825240"/>
            <a:ext cx="7706360" cy="247777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6F0CB-BD9C-4935-872F-4F11B5675351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2083" y="647799"/>
            <a:ext cx="42221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>
                <a:latin typeface="+mn-ea"/>
                <a:ea typeface="+mn-ea"/>
              </a:rPr>
              <a:t>6.2 </a:t>
            </a:r>
            <a:r>
              <a:rPr lang="zh-CN" altLang="en-US" b="1" dirty="0">
                <a:latin typeface="+mn-ea"/>
                <a:ea typeface="+mn-ea"/>
                <a:sym typeface="+mn-ea"/>
              </a:rPr>
              <a:t>出差/请假/加班/调休流程</a:t>
            </a:r>
            <a:r>
              <a:rPr lang="en-US" altLang="zh-CN" b="1" dirty="0">
                <a:latin typeface="+mn-ea"/>
                <a:ea typeface="+mn-ea"/>
              </a:rPr>
              <a:t>-</a:t>
            </a:r>
            <a:r>
              <a:rPr lang="zh-CN" altLang="en-US" b="1" dirty="0">
                <a:latin typeface="+mn-ea"/>
                <a:ea typeface="+mn-ea"/>
              </a:rPr>
              <a:t>审批表单</a:t>
            </a:r>
            <a:endParaRPr lang="en-US" altLang="zh-CN" b="1" dirty="0">
              <a:latin typeface="+mn-ea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855272" y="5269085"/>
            <a:ext cx="19460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</a:rPr>
              <a:t>审批人只要选择审批结果，填写审批意见即可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8929067" y="5328319"/>
            <a:ext cx="1657971" cy="79208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857059" y="3900933"/>
            <a:ext cx="1946078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</a:rPr>
              <a:t>之前的审批历史记录及节点名称显示在此</a:t>
            </a:r>
          </a:p>
        </p:txBody>
      </p:sp>
      <p:sp>
        <p:nvSpPr>
          <p:cNvPr id="14" name="矩形 13"/>
          <p:cNvSpPr/>
          <p:nvPr/>
        </p:nvSpPr>
        <p:spPr bwMode="auto">
          <a:xfrm>
            <a:off x="8929067" y="3960167"/>
            <a:ext cx="1657971" cy="79208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2083" y="937572"/>
            <a:ext cx="8783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进入单据页面查看，进行审批。</a:t>
            </a:r>
            <a:endParaRPr lang="en-US" altLang="zh-CN" dirty="0"/>
          </a:p>
          <a:p>
            <a:r>
              <a:rPr lang="zh-CN" altLang="en-US" dirty="0"/>
              <a:t>审批动作有：同意、退回、选择性退回、拒绝。退回和拒绝需要填写审批意见。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" y="1486535"/>
            <a:ext cx="8532495" cy="25914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" y="4077970"/>
            <a:ext cx="8531860" cy="2255520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 bwMode="auto">
          <a:xfrm flipV="1">
            <a:off x="2878743" y="4445111"/>
            <a:ext cx="5976664" cy="3068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直接箭头连接符 10"/>
          <p:cNvCxnSpPr>
            <a:endCxn id="8" idx="1"/>
          </p:cNvCxnSpPr>
          <p:nvPr/>
        </p:nvCxnSpPr>
        <p:spPr bwMode="auto">
          <a:xfrm flipV="1">
            <a:off x="6192763" y="5730750"/>
            <a:ext cx="2662509" cy="423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6F0CB-BD9C-4935-872F-4F11B5675351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5" name="Title 1"/>
          <p:cNvSpPr txBox="1"/>
          <p:nvPr/>
        </p:nvSpPr>
        <p:spPr>
          <a:xfrm>
            <a:off x="-19237" y="719807"/>
            <a:ext cx="6212275" cy="43287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 b="1" kern="1200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+mj-ea"/>
                <a:cs typeface="+mn-cs"/>
                <a:sym typeface="宋体" panose="02010600030101010101" pitchFamily="2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800" dirty="0">
                <a:ea typeface="微软雅黑" panose="020B0503020204020204" pitchFamily="34" charset="-122"/>
              </a:rPr>
              <a:t>6.3 </a:t>
            </a:r>
            <a:r>
              <a:rPr sz="1800">
                <a:latin typeface="+mn-ea"/>
                <a:ea typeface="+mn-ea"/>
                <a:sym typeface="+mn-ea"/>
              </a:rPr>
              <a:t>出差/请假/加班/调休流程</a:t>
            </a:r>
            <a:r>
              <a:rPr lang="en-US" altLang="zh-CN" sz="1800" dirty="0">
                <a:ea typeface="微软雅黑" panose="020B0503020204020204" pitchFamily="34" charset="-122"/>
              </a:rPr>
              <a:t>-</a:t>
            </a:r>
            <a:r>
              <a:rPr lang="zh-CN" altLang="en-US" sz="1800" dirty="0">
                <a:ea typeface="微软雅黑" panose="020B0503020204020204" pitchFamily="34" charset="-122"/>
              </a:rPr>
              <a:t>流程监控</a:t>
            </a:r>
            <a:endParaRPr lang="en-US" altLang="zh-CN" sz="1800" dirty="0">
              <a:ea typeface="微软雅黑" panose="020B0503020204020204" pitchFamily="34" charset="-122"/>
            </a:endParaRPr>
          </a:p>
          <a:p>
            <a:pPr algn="r" eaLnBrk="1" hangingPunct="1"/>
            <a:r>
              <a:rPr lang="en-US" altLang="zh-CN" sz="3600" dirty="0">
                <a:ea typeface="微软雅黑" panose="020B0503020204020204" pitchFamily="34" charset="-122"/>
              </a:rPr>
              <a:t>                                            </a:t>
            </a:r>
            <a:endParaRPr lang="zh-CN" altLang="en-US" sz="2800" dirty="0"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19776" y="1151855"/>
            <a:ext cx="10685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流程节点上打钩表示已审批，有箭头表示正在审批中。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" y="1521460"/>
            <a:ext cx="10684510" cy="16179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70" y="3236595"/>
            <a:ext cx="10612120" cy="314515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45075" y="2435860"/>
            <a:ext cx="6372860" cy="1607820"/>
          </a:xfrm>
        </p:spPr>
        <p:txBody>
          <a:bodyPr wrap="square">
            <a:normAutofit/>
          </a:bodyPr>
          <a:lstStyle/>
          <a:p>
            <a:r>
              <a:rPr>
                <a:ea typeface="微软雅黑" panose="020B0503020204020204" pitchFamily="34" charset="-122"/>
                <a:sym typeface="+mn-ea"/>
              </a:rPr>
              <a:t>报价申请流程</a:t>
            </a:r>
            <a:endParaRPr lang="zh-CN" altLang="en-US" dirty="0"/>
          </a:p>
        </p:txBody>
      </p:sp>
      <p:sp>
        <p:nvSpPr>
          <p:cNvPr id="7" name="Text Placeholder 3"/>
          <p:cNvSpPr txBox="1"/>
          <p:nvPr>
            <p:custDataLst>
              <p:tags r:id="rId3"/>
            </p:custDataLst>
          </p:nvPr>
        </p:nvSpPr>
        <p:spPr>
          <a:xfrm>
            <a:off x="2597150" y="1969135"/>
            <a:ext cx="2000250" cy="1685925"/>
          </a:xfrm>
          <a:prstGeom prst="rect">
            <a:avLst/>
          </a:prstGeom>
        </p:spPr>
        <p:txBody>
          <a:bodyPr wrap="square" lIns="0" tIns="0" rIns="0" bIns="0" anchor="ctr">
            <a:normAutofit fontScale="90000"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zh-CN" sz="7090">
                <a:solidFill>
                  <a:schemeClr val="accent1"/>
                </a:solidFill>
              </a:rPr>
              <a:t>NO.7</a:t>
            </a: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6F0CB-BD9C-4935-872F-4F11B5675351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5" name="Title 1"/>
          <p:cNvSpPr txBox="1"/>
          <p:nvPr/>
        </p:nvSpPr>
        <p:spPr>
          <a:xfrm>
            <a:off x="142266" y="1583327"/>
            <a:ext cx="2791850" cy="367368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 b="1" kern="1200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+mj-ea"/>
                <a:cs typeface="+mn-cs"/>
                <a:sym typeface="宋体" panose="02010600030101010101" pitchFamily="2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en-US" sz="1400" dirty="0">
              <a:ea typeface="微软雅黑" panose="020B0503020204020204" pitchFamily="3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-19237" y="647800"/>
            <a:ext cx="3907744" cy="424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 b="1" kern="1200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+mj-ea"/>
                <a:cs typeface="+mn-cs"/>
                <a:sym typeface="宋体" panose="02010600030101010101" pitchFamily="2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800" dirty="0">
                <a:ea typeface="微软雅黑" panose="020B0503020204020204" pitchFamily="34" charset="-122"/>
              </a:rPr>
              <a:t>7.1 </a:t>
            </a:r>
            <a:r>
              <a:rPr lang="zh-CN" altLang="en-US" sz="1800" dirty="0">
                <a:ea typeface="微软雅黑" panose="020B0503020204020204" pitchFamily="34" charset="-122"/>
              </a:rPr>
              <a:t>报价申请流程</a:t>
            </a:r>
            <a:r>
              <a:rPr lang="en-US" altLang="zh-CN" sz="1800" dirty="0">
                <a:ea typeface="微软雅黑" panose="020B0503020204020204" pitchFamily="34" charset="-122"/>
              </a:rPr>
              <a:t>-</a:t>
            </a:r>
            <a:r>
              <a:rPr lang="zh-CN" altLang="en-US" sz="1800" dirty="0">
                <a:ea typeface="微软雅黑" panose="020B0503020204020204" pitchFamily="34" charset="-122"/>
              </a:rPr>
              <a:t>申请表单</a:t>
            </a:r>
            <a:endParaRPr lang="en-US" altLang="zh-CN" sz="1800" dirty="0">
              <a:ea typeface="微软雅黑" panose="020B0503020204020204" pitchFamily="34" charset="-122"/>
            </a:endParaRPr>
          </a:p>
          <a:p>
            <a:pPr algn="r" eaLnBrk="1" hangingPunct="1"/>
            <a:r>
              <a:rPr lang="en-US" altLang="zh-CN" sz="3600" dirty="0">
                <a:ea typeface="微软雅黑" panose="020B0503020204020204" pitchFamily="34" charset="-122"/>
              </a:rPr>
              <a:t>                                            </a:t>
            </a:r>
            <a:endParaRPr lang="zh-CN" altLang="en-US" sz="2800" dirty="0"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0" y="1779016"/>
            <a:ext cx="2808386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宋体" panose="02010600030101010101" pitchFamily="2" charset="-122"/>
              </a:rPr>
              <a:t>字段有标“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</a:rPr>
              <a:t>*</a:t>
            </a:r>
            <a:r>
              <a:rPr lang="zh-CN" altLang="en-US" dirty="0">
                <a:latin typeface="宋体" panose="02010600030101010101" pitchFamily="2" charset="-122"/>
              </a:rPr>
              <a:t>”表示必填项</a:t>
            </a:r>
            <a:endParaRPr lang="en-US" altLang="zh-CN" dirty="0">
              <a:latin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dirty="0"/>
              <a:t>项目立项编号：点击选择已通过审批的立项审批流程数据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报价类型分为普通报价和快速报价，选择不同类型时，明细表会带出不同的默认行和默认值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zh-CN" dirty="0"/>
          </a:p>
        </p:txBody>
      </p:sp>
      <p:sp>
        <p:nvSpPr>
          <p:cNvPr id="11" name="矩形 10"/>
          <p:cNvSpPr/>
          <p:nvPr/>
        </p:nvSpPr>
        <p:spPr bwMode="auto">
          <a:xfrm>
            <a:off x="71755" y="1779270"/>
            <a:ext cx="2629535" cy="263588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335" y="568325"/>
            <a:ext cx="7653655" cy="26054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970" y="3173730"/>
            <a:ext cx="7652385" cy="3251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6F0CB-BD9C-4935-872F-4F11B5675351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5" name="Title 1"/>
          <p:cNvSpPr txBox="1"/>
          <p:nvPr/>
        </p:nvSpPr>
        <p:spPr>
          <a:xfrm>
            <a:off x="142266" y="1583327"/>
            <a:ext cx="2791850" cy="367368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 b="1" kern="1200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+mj-ea"/>
                <a:cs typeface="+mn-cs"/>
                <a:sym typeface="宋体" panose="02010600030101010101" pitchFamily="2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en-US" sz="1400" dirty="0">
              <a:ea typeface="微软雅黑" panose="020B0503020204020204" pitchFamily="3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-19050" y="647700"/>
            <a:ext cx="4146550" cy="42418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 b="1" kern="1200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+mj-ea"/>
                <a:cs typeface="+mn-cs"/>
                <a:sym typeface="宋体" panose="02010600030101010101" pitchFamily="2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800" dirty="0">
                <a:ea typeface="微软雅黑" panose="020B0503020204020204" pitchFamily="34" charset="-122"/>
              </a:rPr>
              <a:t>7.1 </a:t>
            </a:r>
            <a:r>
              <a:rPr lang="zh-CN" altLang="en-US" sz="1800" dirty="0">
                <a:ea typeface="微软雅黑" panose="020B0503020204020204" pitchFamily="34" charset="-122"/>
              </a:rPr>
              <a:t>报价申请流程</a:t>
            </a:r>
            <a:r>
              <a:rPr lang="en-US" altLang="zh-CN" sz="1800" dirty="0">
                <a:ea typeface="微软雅黑" panose="020B0503020204020204" pitchFamily="34" charset="-122"/>
              </a:rPr>
              <a:t>-</a:t>
            </a:r>
            <a:r>
              <a:rPr lang="zh-CN" altLang="en-US" sz="1800" dirty="0">
                <a:ea typeface="微软雅黑" panose="020B0503020204020204" pitchFamily="34" charset="-122"/>
              </a:rPr>
              <a:t>申请表单</a:t>
            </a:r>
            <a:r>
              <a:rPr sz="1800">
                <a:sym typeface="+mn-ea"/>
              </a:rPr>
              <a:t>（接上页）</a:t>
            </a:r>
            <a:endParaRPr lang="en-US" altLang="zh-CN" sz="1800" dirty="0">
              <a:ea typeface="微软雅黑" panose="020B0503020204020204" pitchFamily="34" charset="-122"/>
            </a:endParaRPr>
          </a:p>
          <a:p>
            <a:pPr algn="r" eaLnBrk="1" hangingPunct="1"/>
            <a:r>
              <a:rPr lang="en-US" altLang="zh-CN" sz="3600" dirty="0">
                <a:ea typeface="微软雅黑" panose="020B0503020204020204" pitchFamily="34" charset="-122"/>
              </a:rPr>
              <a:t>                                            </a:t>
            </a:r>
            <a:endParaRPr lang="zh-CN" altLang="en-US" sz="2800" dirty="0"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0" y="1779270"/>
            <a:ext cx="280733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宋体" panose="02010600030101010101" pitchFamily="2" charset="-122"/>
              </a:rPr>
              <a:t>字段有标“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</a:rPr>
              <a:t>*</a:t>
            </a:r>
            <a:r>
              <a:rPr lang="zh-CN" altLang="en-US" dirty="0">
                <a:latin typeface="宋体" panose="02010600030101010101" pitchFamily="2" charset="-122"/>
              </a:rPr>
              <a:t>”表示必填项</a:t>
            </a:r>
            <a:endParaRPr lang="en-US" altLang="zh-CN" dirty="0">
              <a:latin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dirty="0"/>
              <a:t>项目立项编号：点击选择已通过审批的立项审批流程数据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报价类型分为普通报价和快速报价，选择不同类型时，明细表会带出不同的默认行和默认值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zh-CN" dirty="0"/>
          </a:p>
        </p:txBody>
      </p:sp>
      <p:sp>
        <p:nvSpPr>
          <p:cNvPr id="11" name="矩形 10"/>
          <p:cNvSpPr/>
          <p:nvPr/>
        </p:nvSpPr>
        <p:spPr bwMode="auto">
          <a:xfrm>
            <a:off x="71755" y="1779270"/>
            <a:ext cx="2655570" cy="263588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605" y="1109980"/>
            <a:ext cx="7954010" cy="461962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6F0CB-BD9C-4935-872F-4F11B5675351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2083" y="647799"/>
            <a:ext cx="298386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>
                <a:latin typeface="+mn-ea"/>
                <a:ea typeface="+mn-ea"/>
              </a:rPr>
              <a:t>7.2 </a:t>
            </a:r>
            <a:r>
              <a:rPr lang="zh-CN" altLang="en-US" b="1" dirty="0">
                <a:latin typeface="+mn-ea"/>
                <a:ea typeface="+mn-ea"/>
                <a:sym typeface="+mn-ea"/>
              </a:rPr>
              <a:t>报价申请流程</a:t>
            </a:r>
            <a:r>
              <a:rPr lang="en-US" altLang="zh-CN" b="1" dirty="0">
                <a:latin typeface="+mn-ea"/>
                <a:ea typeface="+mn-ea"/>
              </a:rPr>
              <a:t>-</a:t>
            </a:r>
            <a:r>
              <a:rPr lang="zh-CN" altLang="en-US" b="1" dirty="0">
                <a:latin typeface="+mn-ea"/>
                <a:ea typeface="+mn-ea"/>
              </a:rPr>
              <a:t>审批表单</a:t>
            </a:r>
            <a:endParaRPr lang="en-US" altLang="zh-CN" b="1" dirty="0">
              <a:latin typeface="+mn-ea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855272" y="5269085"/>
            <a:ext cx="1946078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</a:rPr>
              <a:t>审批人只要选择审批结果，写审批意见即可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8929067" y="5328319"/>
            <a:ext cx="1657971" cy="79208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857059" y="1884709"/>
            <a:ext cx="1946078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</a:rPr>
              <a:t>点击立项预算编号，可进入该单据页面查看</a:t>
            </a:r>
          </a:p>
        </p:txBody>
      </p:sp>
      <p:sp>
        <p:nvSpPr>
          <p:cNvPr id="14" name="矩形 13"/>
          <p:cNvSpPr/>
          <p:nvPr/>
        </p:nvSpPr>
        <p:spPr bwMode="auto">
          <a:xfrm>
            <a:off x="8927280" y="1884709"/>
            <a:ext cx="1657971" cy="92333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2083" y="937572"/>
            <a:ext cx="8783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进入单据页面查看，进行审批。</a:t>
            </a:r>
            <a:endParaRPr lang="en-US" altLang="zh-CN" dirty="0"/>
          </a:p>
          <a:p>
            <a:r>
              <a:rPr lang="zh-CN" altLang="en-US" dirty="0"/>
              <a:t>审批动作有：同意、退回、选择性退回、拒绝。退回和拒绝需要填写审批意见。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" y="1583690"/>
            <a:ext cx="8613775" cy="23501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" y="3933825"/>
            <a:ext cx="8613775" cy="2446020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 bwMode="auto">
          <a:xfrm flipV="1">
            <a:off x="4320540" y="2399030"/>
            <a:ext cx="4608195" cy="6248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直接箭头连接符 10"/>
          <p:cNvCxnSpPr>
            <a:stCxn id="6" idx="2"/>
          </p:cNvCxnSpPr>
          <p:nvPr/>
        </p:nvCxnSpPr>
        <p:spPr bwMode="auto">
          <a:xfrm flipV="1">
            <a:off x="4379595" y="5922645"/>
            <a:ext cx="4549775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6F0CB-BD9C-4935-872F-4F11B5675351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5" name="Title 1"/>
          <p:cNvSpPr txBox="1"/>
          <p:nvPr/>
        </p:nvSpPr>
        <p:spPr>
          <a:xfrm>
            <a:off x="-19237" y="719807"/>
            <a:ext cx="6212275" cy="43287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 b="1" kern="1200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+mj-ea"/>
                <a:cs typeface="+mn-cs"/>
                <a:sym typeface="宋体" panose="02010600030101010101" pitchFamily="2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800" dirty="0">
                <a:ea typeface="微软雅黑" panose="020B0503020204020204" pitchFamily="34" charset="-122"/>
              </a:rPr>
              <a:t>7.3 </a:t>
            </a:r>
            <a:r>
              <a:rPr sz="1800">
                <a:latin typeface="+mn-ea"/>
                <a:ea typeface="+mn-ea"/>
                <a:sym typeface="+mn-ea"/>
              </a:rPr>
              <a:t>报价申请流程</a:t>
            </a:r>
            <a:r>
              <a:rPr lang="en-US" altLang="zh-CN" sz="1800" dirty="0">
                <a:ea typeface="微软雅黑" panose="020B0503020204020204" pitchFamily="34" charset="-122"/>
              </a:rPr>
              <a:t>-</a:t>
            </a:r>
            <a:r>
              <a:rPr lang="zh-CN" altLang="en-US" sz="1800" dirty="0">
                <a:ea typeface="微软雅黑" panose="020B0503020204020204" pitchFamily="34" charset="-122"/>
              </a:rPr>
              <a:t>流程监控</a:t>
            </a:r>
            <a:endParaRPr lang="en-US" altLang="zh-CN" sz="1800" dirty="0">
              <a:ea typeface="微软雅黑" panose="020B0503020204020204" pitchFamily="34" charset="-122"/>
            </a:endParaRPr>
          </a:p>
          <a:p>
            <a:pPr algn="r" eaLnBrk="1" hangingPunct="1"/>
            <a:r>
              <a:rPr lang="en-US" altLang="zh-CN" sz="3600" dirty="0">
                <a:ea typeface="微软雅黑" panose="020B0503020204020204" pitchFamily="34" charset="-122"/>
              </a:rPr>
              <a:t>                                            </a:t>
            </a:r>
            <a:endParaRPr lang="zh-CN" altLang="en-US" sz="2800" dirty="0"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19776" y="1151855"/>
            <a:ext cx="10685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流程节点上打钩表示已审批，有箭头表示正在审批中。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5" y="1521460"/>
            <a:ext cx="10581640" cy="14674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2988945"/>
            <a:ext cx="10706735" cy="311531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6F0CB-BD9C-4935-872F-4F11B5675351}" type="slidenum">
              <a:rPr lang="zh-CN" altLang="en-US"/>
              <a:t>29</a:t>
            </a:fld>
            <a:endParaRPr lang="zh-CN" altLang="en-US"/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805" y="41910"/>
            <a:ext cx="5817870" cy="6348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27817" y="13020"/>
            <a:ext cx="10121900" cy="460375"/>
          </a:xfrm>
        </p:spPr>
        <p:txBody>
          <a:bodyPr/>
          <a:lstStyle/>
          <a:p>
            <a:pPr eaLnBrk="1" hangingPunct="1"/>
            <a:r>
              <a:rPr lang="zh-CN" altLang="en-US" dirty="0"/>
              <a:t>系统使用说明</a:t>
            </a:r>
            <a:endParaRPr lang="en-US" altLang="zh-CN" dirty="0">
              <a:ea typeface="宋体" panose="02010600030101010101" pitchFamily="2" charset="-122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703762" y="675926"/>
            <a:ext cx="7088386" cy="41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628650" indent="-17145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Verdana" panose="020B0604030504040204" pitchFamily="34" charset="0"/>
              <a:buChar char="−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2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2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2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2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2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用户登录后页面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37466" y="1094117"/>
            <a:ext cx="70883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/>
          <a:srcRect t="7797" r="1984" b="9690"/>
          <a:stretch>
            <a:fillRect/>
          </a:stretch>
        </p:blipFill>
        <p:spPr>
          <a:xfrm>
            <a:off x="107149" y="1270386"/>
            <a:ext cx="10587051" cy="5013284"/>
          </a:xfrm>
          <a:prstGeom prst="rect">
            <a:avLst/>
          </a:prstGeom>
        </p:spPr>
      </p:pic>
      <p:sp>
        <p:nvSpPr>
          <p:cNvPr id="7" name="矩形: 圆角 6"/>
          <p:cNvSpPr/>
          <p:nvPr/>
        </p:nvSpPr>
        <p:spPr bwMode="auto">
          <a:xfrm>
            <a:off x="116231" y="2735856"/>
            <a:ext cx="1728792" cy="1728792"/>
          </a:xfrm>
          <a:prstGeom prst="roundRect">
            <a:avLst/>
          </a:prstGeom>
          <a:solidFill>
            <a:schemeClr val="accent1">
              <a:alpha val="12000"/>
            </a:schemeClr>
          </a:solidFill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矩形: 圆角 9"/>
          <p:cNvSpPr/>
          <p:nvPr/>
        </p:nvSpPr>
        <p:spPr bwMode="auto">
          <a:xfrm>
            <a:off x="116231" y="4509763"/>
            <a:ext cx="1728792" cy="1728792"/>
          </a:xfrm>
          <a:prstGeom prst="roundRect">
            <a:avLst/>
          </a:prstGeom>
          <a:solidFill>
            <a:schemeClr val="accent1">
              <a:alpha val="12000"/>
            </a:schemeClr>
          </a:solidFill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: 圆角 7"/>
          <p:cNvSpPr/>
          <p:nvPr/>
        </p:nvSpPr>
        <p:spPr bwMode="auto">
          <a:xfrm>
            <a:off x="1133775" y="3964322"/>
            <a:ext cx="1440660" cy="36016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rgbClr val="92D050"/>
            </a:glo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申请人相关</a:t>
            </a:r>
          </a:p>
        </p:txBody>
      </p:sp>
      <p:sp>
        <p:nvSpPr>
          <p:cNvPr id="12" name="矩形: 圆角 11"/>
          <p:cNvSpPr/>
          <p:nvPr/>
        </p:nvSpPr>
        <p:spPr bwMode="auto">
          <a:xfrm>
            <a:off x="1222761" y="5194076"/>
            <a:ext cx="1440660" cy="36016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rgbClr val="92D050"/>
            </a:glo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审批人相关</a:t>
            </a:r>
          </a:p>
        </p:txBody>
      </p:sp>
      <p:sp>
        <p:nvSpPr>
          <p:cNvPr id="13" name="矩形: 圆角 12"/>
          <p:cNvSpPr/>
          <p:nvPr/>
        </p:nvSpPr>
        <p:spPr bwMode="auto">
          <a:xfrm>
            <a:off x="5400674" y="5025893"/>
            <a:ext cx="1728792" cy="36016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rgbClr val="92D050"/>
            </a:glo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待办任务列表</a:t>
            </a:r>
          </a:p>
        </p:txBody>
      </p:sp>
      <p:sp>
        <p:nvSpPr>
          <p:cNvPr id="14" name="矩形: 圆角 13"/>
          <p:cNvSpPr/>
          <p:nvPr/>
        </p:nvSpPr>
        <p:spPr bwMode="auto">
          <a:xfrm>
            <a:off x="5401579" y="3212359"/>
            <a:ext cx="1728792" cy="36016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rgbClr val="92D050"/>
            </a:glo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系统功能列表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45075" y="2435860"/>
            <a:ext cx="6372860" cy="1607820"/>
          </a:xfrm>
        </p:spPr>
        <p:txBody>
          <a:bodyPr wrap="square">
            <a:normAutofit/>
          </a:bodyPr>
          <a:lstStyle/>
          <a:p>
            <a:r>
              <a:rPr>
                <a:ea typeface="微软雅黑" panose="020B0503020204020204" pitchFamily="34" charset="-122"/>
                <a:sym typeface="+mn-ea"/>
              </a:rPr>
              <a:t>费用报销申请流程</a:t>
            </a:r>
            <a:endParaRPr lang="zh-CN" altLang="en-US" dirty="0"/>
          </a:p>
        </p:txBody>
      </p:sp>
      <p:sp>
        <p:nvSpPr>
          <p:cNvPr id="7" name="Text Placeholder 3"/>
          <p:cNvSpPr txBox="1"/>
          <p:nvPr>
            <p:custDataLst>
              <p:tags r:id="rId3"/>
            </p:custDataLst>
          </p:nvPr>
        </p:nvSpPr>
        <p:spPr>
          <a:xfrm>
            <a:off x="2597150" y="1969135"/>
            <a:ext cx="2000250" cy="1685925"/>
          </a:xfrm>
          <a:prstGeom prst="rect">
            <a:avLst/>
          </a:prstGeom>
        </p:spPr>
        <p:txBody>
          <a:bodyPr wrap="square" lIns="0" tIns="0" rIns="0" bIns="0" anchor="ctr">
            <a:normAutofit fontScale="90000"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zh-CN" sz="7090">
                <a:solidFill>
                  <a:schemeClr val="accent1"/>
                </a:solidFill>
              </a:rPr>
              <a:t>NO.8</a:t>
            </a: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6F0CB-BD9C-4935-872F-4F11B5675351}" type="slidenum">
              <a:rPr lang="zh-CN" altLang="en-US" sz="120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31</a:t>
            </a:fld>
            <a:endParaRPr lang="zh-CN" altLang="en-US" sz="12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-19237" y="647800"/>
            <a:ext cx="3907744" cy="424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 b="1" kern="1200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+mj-ea"/>
                <a:cs typeface="+mn-cs"/>
                <a:sym typeface="宋体" panose="02010600030101010101" pitchFamily="2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800" dirty="0">
                <a:latin typeface="+mn-ea"/>
                <a:ea typeface="+mn-ea"/>
              </a:rPr>
              <a:t>8.1 </a:t>
            </a:r>
            <a:r>
              <a:rPr lang="zh-CN" altLang="en-US" sz="1800" dirty="0">
                <a:latin typeface="+mn-ea"/>
                <a:ea typeface="+mn-ea"/>
              </a:rPr>
              <a:t>费用报销申请流程</a:t>
            </a:r>
            <a:r>
              <a:rPr lang="en-US" altLang="zh-CN" sz="1800" dirty="0">
                <a:latin typeface="+mn-ea"/>
                <a:ea typeface="+mn-ea"/>
              </a:rPr>
              <a:t>-</a:t>
            </a:r>
            <a:r>
              <a:rPr lang="zh-CN" altLang="en-US" sz="1800" dirty="0">
                <a:latin typeface="+mn-ea"/>
                <a:ea typeface="+mn-ea"/>
              </a:rPr>
              <a:t>申请表单</a:t>
            </a:r>
            <a:endParaRPr lang="en-US" altLang="zh-CN" sz="1800" dirty="0">
              <a:latin typeface="+mn-ea"/>
              <a:ea typeface="+mn-ea"/>
            </a:endParaRPr>
          </a:p>
          <a:p>
            <a:pPr algn="r" eaLnBrk="1" hangingPunct="1"/>
            <a:r>
              <a:rPr lang="en-US" altLang="zh-CN" sz="3600" dirty="0">
                <a:latin typeface="+mn-ea"/>
                <a:ea typeface="+mn-ea"/>
              </a:rPr>
              <a:t>                                            </a:t>
            </a:r>
            <a:endParaRPr lang="zh-CN" altLang="en-US" sz="2800" dirty="0">
              <a:latin typeface="+mn-ea"/>
              <a:ea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551" y="1845310"/>
            <a:ext cx="2640964" cy="2062103"/>
          </a:xfrm>
          <a:prstGeom prst="rect">
            <a:avLst/>
          </a:prstGeom>
          <a:solidFill>
            <a:srgbClr val="99CCFF">
              <a:alpha val="19000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标“</a:t>
            </a:r>
            <a:r>
              <a:rPr lang="zh-CN" altLang="en-US" sz="1600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*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”表示必填项</a:t>
            </a:r>
            <a:endParaRPr lang="en-US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申请人：默认填表人，可从组织架构中选择真实申请人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报销类型分为差旅、日常、付款三种类型，选择不同类型时加载不同表单</a:t>
            </a:r>
          </a:p>
        </p:txBody>
      </p:sp>
      <p:sp>
        <p:nvSpPr>
          <p:cNvPr id="11" name="矩形 10"/>
          <p:cNvSpPr/>
          <p:nvPr/>
        </p:nvSpPr>
        <p:spPr bwMode="auto">
          <a:xfrm>
            <a:off x="71755" y="1845311"/>
            <a:ext cx="2651125" cy="230832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655" y="1187143"/>
            <a:ext cx="6984558" cy="30152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7338" y="4223464"/>
            <a:ext cx="7759700" cy="133794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 bwMode="auto">
          <a:xfrm>
            <a:off x="82551" y="4464223"/>
            <a:ext cx="2651125" cy="1460024"/>
          </a:xfrm>
          <a:prstGeom prst="rect">
            <a:avLst/>
          </a:prstGeom>
          <a:solidFill>
            <a:srgbClr val="99CCFF">
              <a:alpha val="19000"/>
            </a:srgbClr>
          </a:solidFill>
          <a:ln w="34925" cap="rnd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-8889" y="4667124"/>
            <a:ext cx="27425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请申请人上传</a:t>
            </a:r>
            <a:r>
              <a:rPr lang="zh-CN" altLang="en-US" sz="16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所有票据的照片或扫描件</a:t>
            </a:r>
            <a:endParaRPr lang="en-US" altLang="zh-CN" sz="16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上传相关支持文件</a:t>
            </a:r>
          </a:p>
        </p:txBody>
      </p:sp>
      <p:sp>
        <p:nvSpPr>
          <p:cNvPr id="3" name="箭头: 右 2"/>
          <p:cNvSpPr/>
          <p:nvPr/>
        </p:nvSpPr>
        <p:spPr bwMode="auto">
          <a:xfrm>
            <a:off x="2733676" y="4870374"/>
            <a:ext cx="290735" cy="144016"/>
          </a:xfrm>
          <a:prstGeom prst="rightArrow">
            <a:avLst/>
          </a:prstGeom>
          <a:solidFill>
            <a:schemeClr val="accent1"/>
          </a:solidFill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2880395" y="5682326"/>
            <a:ext cx="7200800" cy="670134"/>
          </a:xfrm>
          <a:prstGeom prst="rect">
            <a:avLst/>
          </a:prstGeom>
          <a:solidFill>
            <a:srgbClr val="99CCFF">
              <a:alpha val="19000"/>
            </a:srgbClr>
          </a:solidFill>
          <a:ln w="34925" cap="rnd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879043" y="5680224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审批结束后，申请人将审批单打印出来，连同张贴好的原始票据及支持文件装订好后，递交财务部进行付款处理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6F0CB-BD9C-4935-872F-4F11B5675351}" type="slidenum">
              <a:rPr lang="zh-CN" altLang="en-US" smtClean="0"/>
              <a:t>32</a:t>
            </a:fld>
            <a:endParaRPr lang="zh-CN" altLang="en-US"/>
          </a:p>
        </p:txBody>
      </p:sp>
      <p:sp>
        <p:nvSpPr>
          <p:cNvPr id="6" name="Title 1"/>
          <p:cNvSpPr txBox="1"/>
          <p:nvPr/>
        </p:nvSpPr>
        <p:spPr>
          <a:xfrm>
            <a:off x="-19050" y="647700"/>
            <a:ext cx="4770755" cy="42418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 b="1" kern="1200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+mj-ea"/>
                <a:cs typeface="+mn-cs"/>
                <a:sym typeface="宋体" panose="02010600030101010101" pitchFamily="2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800" dirty="0">
                <a:ea typeface="微软雅黑" panose="020B0503020204020204" pitchFamily="34" charset="-122"/>
              </a:rPr>
              <a:t>8.1 </a:t>
            </a:r>
            <a:r>
              <a:rPr lang="zh-CN" altLang="en-US" sz="1800" dirty="0">
                <a:ea typeface="微软雅黑" panose="020B0503020204020204" pitchFamily="34" charset="-122"/>
              </a:rPr>
              <a:t>费用报销申请流程</a:t>
            </a:r>
            <a:r>
              <a:rPr lang="en-US" altLang="zh-CN" sz="1800" dirty="0">
                <a:ea typeface="微软雅黑" panose="020B0503020204020204" pitchFamily="34" charset="-122"/>
              </a:rPr>
              <a:t>-</a:t>
            </a:r>
            <a:r>
              <a:rPr lang="zh-CN" altLang="en-US" sz="1800" dirty="0">
                <a:ea typeface="微软雅黑" panose="020B0503020204020204" pitchFamily="34" charset="-122"/>
              </a:rPr>
              <a:t>申请表单</a:t>
            </a:r>
            <a:r>
              <a:rPr sz="1800">
                <a:sym typeface="+mn-ea"/>
              </a:rPr>
              <a:t>（接上页）</a:t>
            </a:r>
            <a:endParaRPr lang="en-US" altLang="zh-CN" sz="1800" dirty="0">
              <a:ea typeface="微软雅黑" panose="020B0503020204020204" pitchFamily="34" charset="-122"/>
            </a:endParaRPr>
          </a:p>
          <a:p>
            <a:pPr algn="r" eaLnBrk="1" hangingPunct="1"/>
            <a:r>
              <a:rPr lang="en-US" altLang="zh-CN" sz="3600" dirty="0">
                <a:ea typeface="微软雅黑" panose="020B0503020204020204" pitchFamily="34" charset="-122"/>
              </a:rPr>
              <a:t>                                            </a:t>
            </a:r>
            <a:endParaRPr lang="zh-CN" altLang="en-US" sz="2800" dirty="0"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19050" y="1255395"/>
            <a:ext cx="2140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差旅报销表单</a:t>
            </a:r>
          </a:p>
        </p:txBody>
      </p:sp>
      <p:sp>
        <p:nvSpPr>
          <p:cNvPr id="11" name="矩形 10"/>
          <p:cNvSpPr/>
          <p:nvPr/>
        </p:nvSpPr>
        <p:spPr bwMode="auto">
          <a:xfrm>
            <a:off x="76835" y="1254760"/>
            <a:ext cx="1795145" cy="36893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800" y="1071880"/>
            <a:ext cx="7956550" cy="13957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3515" y="2704465"/>
            <a:ext cx="7956550" cy="10706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3515" y="3898900"/>
            <a:ext cx="7956550" cy="2379980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 bwMode="auto">
          <a:xfrm flipV="1">
            <a:off x="1871980" y="1438910"/>
            <a:ext cx="742315" cy="127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直接箭头连接符 11"/>
          <p:cNvCxnSpPr/>
          <p:nvPr/>
        </p:nvCxnSpPr>
        <p:spPr bwMode="auto">
          <a:xfrm flipV="1">
            <a:off x="1944370" y="3239770"/>
            <a:ext cx="669925" cy="63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矩形 12"/>
          <p:cNvSpPr/>
          <p:nvPr/>
        </p:nvSpPr>
        <p:spPr bwMode="auto">
          <a:xfrm>
            <a:off x="77470" y="3054985"/>
            <a:ext cx="1871345" cy="36893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7470" y="3056255"/>
            <a:ext cx="2140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日常报销表单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6835" y="4904740"/>
            <a:ext cx="2140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付款申请表单</a:t>
            </a:r>
          </a:p>
        </p:txBody>
      </p:sp>
      <p:cxnSp>
        <p:nvCxnSpPr>
          <p:cNvPr id="19" name="直接箭头连接符 18"/>
          <p:cNvCxnSpPr/>
          <p:nvPr/>
        </p:nvCxnSpPr>
        <p:spPr bwMode="auto">
          <a:xfrm flipV="1">
            <a:off x="2053590" y="5088890"/>
            <a:ext cx="669925" cy="63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矩形 20"/>
          <p:cNvSpPr/>
          <p:nvPr/>
        </p:nvSpPr>
        <p:spPr bwMode="auto">
          <a:xfrm>
            <a:off x="73025" y="4904740"/>
            <a:ext cx="1981200" cy="36893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6F0CB-BD9C-4935-872F-4F11B5675351}" type="slidenum">
              <a:rPr lang="zh-CN" altLang="en-US" smtClean="0"/>
              <a:t>33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2083" y="647799"/>
            <a:ext cx="350456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>
                <a:latin typeface="+mn-ea"/>
                <a:ea typeface="+mn-ea"/>
              </a:rPr>
              <a:t>8.2 </a:t>
            </a:r>
            <a:r>
              <a:rPr lang="en-US" altLang="zh-CN" dirty="0"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b="1" dirty="0">
                <a:latin typeface="+mn-ea"/>
                <a:ea typeface="+mn-ea"/>
                <a:sym typeface="+mn-ea"/>
              </a:rPr>
              <a:t>费用报销申请流程</a:t>
            </a:r>
            <a:r>
              <a:rPr lang="en-US" altLang="zh-CN" b="1" dirty="0">
                <a:latin typeface="+mn-ea"/>
                <a:ea typeface="+mn-ea"/>
              </a:rPr>
              <a:t>-</a:t>
            </a:r>
            <a:r>
              <a:rPr lang="zh-CN" altLang="en-US" b="1" dirty="0">
                <a:latin typeface="+mn-ea"/>
                <a:ea typeface="+mn-ea"/>
              </a:rPr>
              <a:t>审批表单</a:t>
            </a:r>
            <a:endParaRPr lang="en-US" altLang="zh-CN" b="1" dirty="0">
              <a:latin typeface="+mn-ea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855272" y="4968279"/>
            <a:ext cx="1946078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</a:rPr>
              <a:t>审批人只要选择审批结果，填写审批意见即可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8929370" y="4968240"/>
            <a:ext cx="1657985" cy="8636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2083" y="937572"/>
            <a:ext cx="8783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进入单据页面查看，进行审批。</a:t>
            </a:r>
            <a:endParaRPr lang="en-US" altLang="zh-CN" dirty="0"/>
          </a:p>
          <a:p>
            <a:r>
              <a:rPr lang="zh-CN" altLang="en-US" dirty="0"/>
              <a:t>审批动作有：同意、退回、选择性退回、拒绝。退回和拒绝需要填写审批意见。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" y="1489710"/>
            <a:ext cx="8645525" cy="24853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05" y="3975100"/>
            <a:ext cx="8630920" cy="2352040"/>
          </a:xfrm>
          <a:prstGeom prst="rect">
            <a:avLst/>
          </a:prstGeom>
        </p:spPr>
      </p:pic>
      <p:cxnSp>
        <p:nvCxnSpPr>
          <p:cNvPr id="11" name="直接箭头连接符 10"/>
          <p:cNvCxnSpPr/>
          <p:nvPr/>
        </p:nvCxnSpPr>
        <p:spPr bwMode="auto">
          <a:xfrm flipV="1">
            <a:off x="4464050" y="5472430"/>
            <a:ext cx="4464685" cy="5041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6F0CB-BD9C-4935-872F-4F11B5675351}" type="slidenum">
              <a:rPr lang="zh-CN" altLang="en-US" smtClean="0"/>
              <a:t>34</a:t>
            </a:fld>
            <a:endParaRPr lang="zh-CN" altLang="en-US"/>
          </a:p>
        </p:txBody>
      </p:sp>
      <p:sp>
        <p:nvSpPr>
          <p:cNvPr id="5" name="Title 1"/>
          <p:cNvSpPr txBox="1"/>
          <p:nvPr/>
        </p:nvSpPr>
        <p:spPr>
          <a:xfrm>
            <a:off x="-19237" y="719807"/>
            <a:ext cx="6212275" cy="43287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 b="1" kern="1200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+mj-ea"/>
                <a:cs typeface="+mn-cs"/>
                <a:sym typeface="宋体" panose="02010600030101010101" pitchFamily="2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800" dirty="0">
                <a:ea typeface="微软雅黑" panose="020B0503020204020204" pitchFamily="34" charset="-122"/>
              </a:rPr>
              <a:t>8.3 </a:t>
            </a:r>
            <a:r>
              <a:rPr sz="1800">
                <a:latin typeface="+mn-ea"/>
                <a:ea typeface="+mn-ea"/>
                <a:sym typeface="+mn-ea"/>
              </a:rPr>
              <a:t>费用报销申请流程</a:t>
            </a:r>
            <a:r>
              <a:rPr lang="en-US" altLang="zh-CN" sz="1800" dirty="0">
                <a:ea typeface="微软雅黑" panose="020B0503020204020204" pitchFamily="34" charset="-122"/>
              </a:rPr>
              <a:t>-</a:t>
            </a:r>
            <a:r>
              <a:rPr lang="zh-CN" altLang="en-US" sz="1800" dirty="0">
                <a:ea typeface="微软雅黑" panose="020B0503020204020204" pitchFamily="34" charset="-122"/>
              </a:rPr>
              <a:t>流程监控</a:t>
            </a:r>
            <a:endParaRPr lang="en-US" altLang="zh-CN" sz="1800" dirty="0">
              <a:ea typeface="微软雅黑" panose="020B0503020204020204" pitchFamily="34" charset="-122"/>
            </a:endParaRPr>
          </a:p>
          <a:p>
            <a:pPr algn="r" eaLnBrk="1" hangingPunct="1"/>
            <a:r>
              <a:rPr lang="en-US" altLang="zh-CN" sz="3600" dirty="0">
                <a:ea typeface="微软雅黑" panose="020B0503020204020204" pitchFamily="34" charset="-122"/>
              </a:rPr>
              <a:t>                                            </a:t>
            </a:r>
            <a:endParaRPr lang="zh-CN" altLang="en-US" sz="2800" dirty="0"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19776" y="1151855"/>
            <a:ext cx="10685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流程节点上打钩表示已审批，有箭头表示正在审批中，</a:t>
            </a:r>
            <a:r>
              <a:rPr lang="en-US" altLang="zh-CN" dirty="0"/>
              <a:t>Complete</a:t>
            </a:r>
            <a:r>
              <a:rPr lang="zh-CN" altLang="en-US" dirty="0"/>
              <a:t>节点中有      表示流程已审批完成。</a:t>
            </a:r>
            <a:endParaRPr lang="en-US" altLang="zh-CN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907" y="1151855"/>
            <a:ext cx="360040" cy="3067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1" y="1430995"/>
            <a:ext cx="10645775" cy="13639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0" y="2949819"/>
            <a:ext cx="10567670" cy="296735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6F0CB-BD9C-4935-872F-4F11B5675351}" type="slidenum">
              <a:rPr lang="zh-CN" altLang="en-US"/>
              <a:t>35</a:t>
            </a:fld>
            <a:endParaRPr lang="zh-CN" altLang="en-US"/>
          </a:p>
        </p:txBody>
      </p:sp>
      <p:pic>
        <p:nvPicPr>
          <p:cNvPr id="4" name="图片 3" descr="费用报销流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677545"/>
            <a:ext cx="10058400" cy="578294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476115" y="2435860"/>
            <a:ext cx="6372860" cy="1607820"/>
          </a:xfrm>
        </p:spPr>
        <p:txBody>
          <a:bodyPr wrap="square">
            <a:normAutofit/>
          </a:bodyPr>
          <a:lstStyle/>
          <a:p>
            <a:r>
              <a:rPr>
                <a:ea typeface="微软雅黑" panose="020B0503020204020204" pitchFamily="34" charset="-122"/>
                <a:sym typeface="+mn-ea"/>
              </a:rPr>
              <a:t>合同管理申请流程</a:t>
            </a:r>
            <a:endParaRPr lang="zh-CN" altLang="en-US" dirty="0"/>
          </a:p>
        </p:txBody>
      </p:sp>
      <p:sp>
        <p:nvSpPr>
          <p:cNvPr id="7" name="Text Placeholder 3"/>
          <p:cNvSpPr txBox="1"/>
          <p:nvPr>
            <p:custDataLst>
              <p:tags r:id="rId3"/>
            </p:custDataLst>
          </p:nvPr>
        </p:nvSpPr>
        <p:spPr>
          <a:xfrm>
            <a:off x="1764030" y="1955800"/>
            <a:ext cx="2000250" cy="1685925"/>
          </a:xfrm>
          <a:prstGeom prst="rect">
            <a:avLst/>
          </a:prstGeom>
        </p:spPr>
        <p:txBody>
          <a:bodyPr wrap="square" lIns="0" tIns="0" rIns="0" bIns="0" anchor="ctr">
            <a:normAutofit fontScale="90000"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zh-CN" sz="7090">
                <a:solidFill>
                  <a:schemeClr val="accent1"/>
                </a:solidFill>
              </a:rPr>
              <a:t>NO.9</a:t>
            </a:r>
          </a:p>
        </p:txBody>
      </p:sp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6F0CB-BD9C-4935-872F-4F11B5675351}" type="slidenum">
              <a:rPr lang="zh-CN" altLang="en-US" smtClean="0"/>
              <a:t>37</a:t>
            </a:fld>
            <a:endParaRPr lang="zh-CN" altLang="en-US"/>
          </a:p>
        </p:txBody>
      </p:sp>
      <p:sp>
        <p:nvSpPr>
          <p:cNvPr id="6" name="Title 1"/>
          <p:cNvSpPr txBox="1"/>
          <p:nvPr/>
        </p:nvSpPr>
        <p:spPr>
          <a:xfrm>
            <a:off x="-19237" y="727655"/>
            <a:ext cx="3907744" cy="424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 b="1" kern="1200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+mj-ea"/>
                <a:cs typeface="+mn-cs"/>
                <a:sym typeface="宋体" panose="02010600030101010101" pitchFamily="2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800" dirty="0">
                <a:ea typeface="微软雅黑" panose="020B0503020204020204" pitchFamily="34" charset="-122"/>
              </a:rPr>
              <a:t>9.1 </a:t>
            </a:r>
            <a:r>
              <a:rPr lang="zh-CN" altLang="en-US" sz="1800" dirty="0">
                <a:ea typeface="微软雅黑" panose="020B0503020204020204" pitchFamily="34" charset="-122"/>
              </a:rPr>
              <a:t>合同管理申请流程</a:t>
            </a:r>
            <a:r>
              <a:rPr lang="en-US" altLang="zh-CN" sz="1800" dirty="0">
                <a:ea typeface="微软雅黑" panose="020B0503020204020204" pitchFamily="34" charset="-122"/>
              </a:rPr>
              <a:t>-</a:t>
            </a:r>
            <a:r>
              <a:rPr lang="zh-CN" altLang="en-US" sz="1800" dirty="0">
                <a:ea typeface="微软雅黑" panose="020B0503020204020204" pitchFamily="34" charset="-122"/>
              </a:rPr>
              <a:t>申请表单</a:t>
            </a:r>
            <a:endParaRPr lang="en-US" altLang="zh-CN" sz="1800" dirty="0">
              <a:ea typeface="微软雅黑" panose="020B0503020204020204" pitchFamily="34" charset="-122"/>
            </a:endParaRPr>
          </a:p>
          <a:p>
            <a:pPr algn="r" eaLnBrk="1" hangingPunct="1"/>
            <a:r>
              <a:rPr lang="en-US" altLang="zh-CN" sz="3600" dirty="0">
                <a:ea typeface="微软雅黑" panose="020B0503020204020204" pitchFamily="34" charset="-122"/>
              </a:rPr>
              <a:t>                                            </a:t>
            </a:r>
            <a:endParaRPr lang="zh-CN" altLang="en-US" sz="2800" dirty="0"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715" y="1058545"/>
            <a:ext cx="7660640" cy="311531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 bwMode="auto">
          <a:xfrm>
            <a:off x="117475" y="1323975"/>
            <a:ext cx="2651125" cy="213677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755" y="1430655"/>
            <a:ext cx="274256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宋体" panose="02010600030101010101" pitchFamily="2" charset="-122"/>
              </a:rPr>
              <a:t>字段有标“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</a:rPr>
              <a:t>*</a:t>
            </a:r>
            <a:r>
              <a:rPr lang="zh-CN" altLang="en-US" dirty="0">
                <a:latin typeface="宋体" panose="02010600030101010101" pitchFamily="2" charset="-122"/>
              </a:rPr>
              <a:t>”表示必填项</a:t>
            </a:r>
            <a:endParaRPr lang="en-US" altLang="zh-CN" dirty="0">
              <a:latin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dirty="0"/>
              <a:t>工作联系函：选择已审批通过的工作联系函流程数据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合同编号在提交时根据合同类型生成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6035" y="3634105"/>
            <a:ext cx="27425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产品类型列根据合同类型选择控制显示或隐藏</a:t>
            </a:r>
          </a:p>
        </p:txBody>
      </p:sp>
      <p:sp>
        <p:nvSpPr>
          <p:cNvPr id="14" name="矩形 13"/>
          <p:cNvSpPr/>
          <p:nvPr/>
        </p:nvSpPr>
        <p:spPr bwMode="auto">
          <a:xfrm>
            <a:off x="71755" y="3629025"/>
            <a:ext cx="2742565" cy="9271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5" name="直接箭头连接符 14"/>
          <p:cNvCxnSpPr>
            <a:stCxn id="14" idx="3"/>
          </p:cNvCxnSpPr>
          <p:nvPr/>
        </p:nvCxnSpPr>
        <p:spPr bwMode="auto">
          <a:xfrm flipV="1">
            <a:off x="2814320" y="4032250"/>
            <a:ext cx="713740" cy="603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715" y="4265930"/>
            <a:ext cx="7660640" cy="212217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6F0CB-BD9C-4935-872F-4F11B5675351}" type="slidenum">
              <a:rPr lang="zh-CN" altLang="en-US" smtClean="0"/>
              <a:t>38</a:t>
            </a:fld>
            <a:endParaRPr lang="zh-CN" altLang="en-US"/>
          </a:p>
        </p:txBody>
      </p:sp>
      <p:sp>
        <p:nvSpPr>
          <p:cNvPr id="6" name="Title 1"/>
          <p:cNvSpPr txBox="1"/>
          <p:nvPr/>
        </p:nvSpPr>
        <p:spPr>
          <a:xfrm>
            <a:off x="-19050" y="727710"/>
            <a:ext cx="4730115" cy="42418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 b="1" kern="1200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+mj-ea"/>
                <a:cs typeface="+mn-cs"/>
                <a:sym typeface="宋体" panose="02010600030101010101" pitchFamily="2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800" dirty="0">
                <a:ea typeface="微软雅黑" panose="020B0503020204020204" pitchFamily="34" charset="-122"/>
              </a:rPr>
              <a:t>9.1 </a:t>
            </a:r>
            <a:r>
              <a:rPr lang="zh-CN" altLang="en-US" sz="1800" dirty="0">
                <a:ea typeface="微软雅黑" panose="020B0503020204020204" pitchFamily="34" charset="-122"/>
              </a:rPr>
              <a:t>合同管理申请流程</a:t>
            </a:r>
            <a:r>
              <a:rPr lang="en-US" altLang="zh-CN" sz="1800" dirty="0">
                <a:ea typeface="微软雅黑" panose="020B0503020204020204" pitchFamily="34" charset="-122"/>
              </a:rPr>
              <a:t>-</a:t>
            </a:r>
            <a:r>
              <a:rPr lang="zh-CN" altLang="en-US" sz="1800" dirty="0">
                <a:ea typeface="微软雅黑" panose="020B0503020204020204" pitchFamily="34" charset="-122"/>
              </a:rPr>
              <a:t>申请表单</a:t>
            </a:r>
            <a:r>
              <a:rPr sz="1800">
                <a:sym typeface="+mn-ea"/>
              </a:rPr>
              <a:t>（接上页）</a:t>
            </a:r>
            <a:endParaRPr lang="en-US" altLang="zh-CN" sz="1800" dirty="0">
              <a:ea typeface="微软雅黑" panose="020B0503020204020204" pitchFamily="34" charset="-122"/>
            </a:endParaRPr>
          </a:p>
          <a:p>
            <a:pPr algn="r" eaLnBrk="1" hangingPunct="1"/>
            <a:r>
              <a:rPr lang="en-US" altLang="zh-CN" sz="3600" dirty="0">
                <a:ea typeface="微软雅黑" panose="020B0503020204020204" pitchFamily="34" charset="-122"/>
              </a:rPr>
              <a:t>                                            </a:t>
            </a:r>
            <a:endParaRPr lang="zh-CN" altLang="en-US" sz="2800" dirty="0"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17475" y="1323975"/>
            <a:ext cx="2651125" cy="158305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755" y="1430655"/>
            <a:ext cx="274256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宋体" panose="02010600030101010101" pitchFamily="2" charset="-122"/>
              </a:rPr>
              <a:t>字段有标“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</a:rPr>
              <a:t>*</a:t>
            </a:r>
            <a:r>
              <a:rPr lang="zh-CN" altLang="en-US" dirty="0">
                <a:latin typeface="宋体" panose="02010600030101010101" pitchFamily="2" charset="-122"/>
              </a:rPr>
              <a:t>”表示必填项</a:t>
            </a:r>
            <a:endParaRPr lang="en-US" altLang="zh-CN" dirty="0">
              <a:latin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在盖章公司修改后，会自动带出该公司下的印章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320" y="1323975"/>
            <a:ext cx="7995920" cy="33655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6F0CB-BD9C-4935-872F-4F11B5675351}" type="slidenum">
              <a:rPr lang="zh-CN" altLang="en-US" smtClean="0"/>
              <a:t>39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2083" y="710515"/>
            <a:ext cx="344106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>
                <a:latin typeface="+mn-ea"/>
                <a:ea typeface="+mn-ea"/>
              </a:rPr>
              <a:t>9.2 </a:t>
            </a:r>
            <a:r>
              <a:rPr lang="zh-CN" altLang="en-US" b="1" dirty="0">
                <a:latin typeface="+mn-ea"/>
                <a:ea typeface="+mn-ea"/>
                <a:sym typeface="+mn-ea"/>
              </a:rPr>
              <a:t>合同管理申请流程</a:t>
            </a:r>
            <a:r>
              <a:rPr lang="en-US" altLang="zh-CN" b="1" dirty="0">
                <a:latin typeface="+mn-ea"/>
                <a:ea typeface="+mn-ea"/>
              </a:rPr>
              <a:t>-</a:t>
            </a:r>
            <a:r>
              <a:rPr lang="zh-CN" altLang="en-US" b="1" dirty="0">
                <a:latin typeface="+mn-ea"/>
                <a:ea typeface="+mn-ea"/>
              </a:rPr>
              <a:t>审批表单</a:t>
            </a:r>
            <a:endParaRPr lang="en-US" altLang="zh-CN" b="1" dirty="0">
              <a:latin typeface="+mn-ea"/>
              <a:ea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2083" y="1009580"/>
            <a:ext cx="8783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进入单据页面查看，进行审批。</a:t>
            </a:r>
            <a:endParaRPr lang="en-US" altLang="zh-CN" dirty="0"/>
          </a:p>
          <a:p>
            <a:r>
              <a:rPr lang="zh-CN" altLang="en-US" dirty="0"/>
              <a:t>审批动作有：同意、退回、选择性退回、拒绝。退回和拒绝需要填写审批意见。</a:t>
            </a:r>
          </a:p>
        </p:txBody>
      </p:sp>
      <p:pic>
        <p:nvPicPr>
          <p:cNvPr id="3" name="图片 2" descr="V)L`FB(AU2X}GQFE`$~MHR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555" y="1563370"/>
            <a:ext cx="7084695" cy="1961515"/>
          </a:xfrm>
          <a:prstGeom prst="rect">
            <a:avLst/>
          </a:prstGeom>
        </p:spPr>
      </p:pic>
      <p:pic>
        <p:nvPicPr>
          <p:cNvPr id="5" name="图片 4" descr="493JEE2CMN])L@D9`V6KE(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140" y="3524885"/>
            <a:ext cx="6775450" cy="28187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7800" y="1935480"/>
            <a:ext cx="27425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宋体" panose="02010600030101010101" pitchFamily="2" charset="-122"/>
              </a:rPr>
              <a:t>点击工作联系编号可查看工作联系函流程表单数据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 bwMode="auto">
          <a:xfrm>
            <a:off x="223520" y="1935480"/>
            <a:ext cx="2651125" cy="92265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5" name="直接箭头连接符 14"/>
          <p:cNvCxnSpPr>
            <a:stCxn id="11" idx="3"/>
          </p:cNvCxnSpPr>
          <p:nvPr/>
        </p:nvCxnSpPr>
        <p:spPr bwMode="auto">
          <a:xfrm>
            <a:off x="2874645" y="2397125"/>
            <a:ext cx="1589405" cy="14192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6F0CB-BD9C-4935-872F-4F11B5675351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16099" y="1067409"/>
            <a:ext cx="8354028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宋体" panose="02010600030101010101" pitchFamily="2" charset="-122"/>
              </a:rPr>
              <a:t>申请人相关：</a:t>
            </a:r>
            <a:endParaRPr lang="en-US" altLang="zh-CN" b="1" dirty="0">
              <a:latin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</a:rPr>
              <a:t>新建申请：需要发起一个新的流程申请</a:t>
            </a:r>
            <a:endParaRPr lang="en-US" altLang="zh-CN" dirty="0">
              <a:latin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  <a:sym typeface="+mn-ea"/>
              </a:rPr>
              <a:t>我的申请：我发起的所有申请单单据</a:t>
            </a:r>
            <a:endParaRPr lang="en-US" altLang="zh-CN" dirty="0">
              <a:latin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  <a:sym typeface="+mn-ea"/>
              </a:rPr>
              <a:t>草 稿 箱：我填写的申请单还未提交先保存的单据</a:t>
            </a:r>
          </a:p>
          <a:p>
            <a:r>
              <a:rPr lang="zh-CN" altLang="en-US" dirty="0">
                <a:latin typeface="宋体" panose="02010600030101010101" pitchFamily="2" charset="-122"/>
              </a:rPr>
              <a:t>代我办的：其他用户指派给本人审批的流程</a:t>
            </a:r>
            <a:endParaRPr lang="zh-CN" altLang="en-US" b="1" dirty="0">
              <a:latin typeface="宋体" panose="02010600030101010101" pitchFamily="2" charset="-122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-28910" y="684399"/>
            <a:ext cx="3996923" cy="3226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 b="1" kern="1200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+mj-ea"/>
                <a:cs typeface="+mn-cs"/>
                <a:sym typeface="宋体" panose="02010600030101010101" pitchFamily="2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800" dirty="0">
                <a:ea typeface="微软雅黑" panose="020B0503020204020204" pitchFamily="34" charset="-122"/>
              </a:rPr>
              <a:t>3 </a:t>
            </a:r>
            <a:r>
              <a:rPr sz="1800" dirty="0">
                <a:ea typeface="微软雅黑" panose="020B0503020204020204" pitchFamily="34" charset="-122"/>
              </a:rPr>
              <a:t>首页介绍</a:t>
            </a:r>
            <a:endParaRPr lang="en-US" altLang="zh-CN" sz="3600" dirty="0"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3600" dirty="0">
                <a:ea typeface="微软雅黑" panose="020B0503020204020204" pitchFamily="34" charset="-122"/>
              </a:rPr>
              <a:t>                                          </a:t>
            </a:r>
            <a:endParaRPr lang="zh-CN" altLang="en-US" sz="2800" dirty="0"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6099" y="2543784"/>
            <a:ext cx="8354028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宋体" panose="02010600030101010101" pitchFamily="2" charset="-122"/>
              </a:rPr>
              <a:t>审批人相关：</a:t>
            </a:r>
            <a:endParaRPr lang="en-US" altLang="zh-CN" b="1" dirty="0">
              <a:latin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</a:rPr>
              <a:t>代办任务：需要发起一个新的流程申请</a:t>
            </a:r>
            <a:endParaRPr lang="en-US" altLang="zh-CN" dirty="0">
              <a:latin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  <a:sym typeface="+mn-ea"/>
              </a:rPr>
              <a:t>已办任务：我发起的所有申请单单据</a:t>
            </a:r>
            <a:endParaRPr lang="en-US" altLang="zh-CN" dirty="0">
              <a:latin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  <a:sym typeface="+mn-ea"/>
              </a:rPr>
              <a:t>我代办的：我填写的申请单还未提交先保存的单据</a:t>
            </a:r>
            <a:endParaRPr lang="zh-CN" altLang="en-US" b="1" dirty="0">
              <a:latin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6099" y="3953484"/>
            <a:ext cx="835402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宋体" panose="02010600030101010101" pitchFamily="2" charset="-122"/>
              </a:rPr>
              <a:t>系统功能列表：</a:t>
            </a:r>
          </a:p>
          <a:p>
            <a:r>
              <a:rPr lang="zh-CN" altLang="en-US" dirty="0">
                <a:latin typeface="宋体" panose="02010600030101010101" pitchFamily="2" charset="-122"/>
                <a:sym typeface="+mn-ea"/>
              </a:rPr>
              <a:t>快速打开功能按钮对应的页面</a:t>
            </a:r>
            <a:endParaRPr lang="en-US" altLang="zh-CN" b="1" dirty="0"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6099" y="4939639"/>
            <a:ext cx="835402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宋体" panose="02010600030101010101" pitchFamily="2" charset="-122"/>
              </a:rPr>
              <a:t>待办任务列表：</a:t>
            </a:r>
          </a:p>
          <a:p>
            <a:r>
              <a:rPr lang="zh-CN" altLang="en-US" dirty="0">
                <a:latin typeface="宋体" panose="02010600030101010101" pitchFamily="2" charset="-122"/>
                <a:sym typeface="+mn-ea"/>
              </a:rPr>
              <a:t>列表显示用户待确认的流程，点击流程名直接进入流程页面办理</a:t>
            </a:r>
            <a:endParaRPr lang="en-US" altLang="zh-CN" b="1" dirty="0">
              <a:latin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6F0CB-BD9C-4935-872F-4F11B5675351}" type="slidenum">
              <a:rPr lang="zh-CN" altLang="en-US" smtClean="0"/>
              <a:t>40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2390" y="710565"/>
            <a:ext cx="5073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latin typeface="+mn-ea"/>
                <a:ea typeface="+mn-ea"/>
              </a:rPr>
              <a:t>9.2 </a:t>
            </a:r>
            <a:r>
              <a:rPr lang="zh-CN" altLang="en-US" b="1" dirty="0">
                <a:latin typeface="+mn-ea"/>
                <a:ea typeface="+mn-ea"/>
                <a:sym typeface="+mn-ea"/>
              </a:rPr>
              <a:t>合同管理申请流程</a:t>
            </a:r>
            <a:r>
              <a:rPr lang="en-US" altLang="zh-CN" b="1" dirty="0">
                <a:latin typeface="+mn-ea"/>
                <a:ea typeface="+mn-ea"/>
              </a:rPr>
              <a:t>-</a:t>
            </a:r>
            <a:r>
              <a:rPr lang="zh-CN" altLang="en-US" b="1" dirty="0">
                <a:latin typeface="+mn-ea"/>
                <a:ea typeface="+mn-ea"/>
              </a:rPr>
              <a:t>审批表单（接上页）</a:t>
            </a:r>
            <a:endParaRPr lang="en-US" altLang="zh-CN" b="1" dirty="0">
              <a:latin typeface="+mn-ea"/>
              <a:ea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2083" y="1009580"/>
            <a:ext cx="8783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进入单据页面查看，进行审批。</a:t>
            </a:r>
            <a:endParaRPr lang="en-US" altLang="zh-CN" dirty="0"/>
          </a:p>
          <a:p>
            <a:r>
              <a:rPr lang="zh-CN" altLang="en-US" dirty="0"/>
              <a:t>审批动作有：同意、退回、选择性退回、拒绝。退回和拒绝需要填写审批意见。</a:t>
            </a:r>
          </a:p>
        </p:txBody>
      </p:sp>
      <p:pic>
        <p:nvPicPr>
          <p:cNvPr id="6" name="图片 5" descr="9Y7DDU%M$8THH5SZ)[]E)~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1656080"/>
            <a:ext cx="7549515" cy="2527300"/>
          </a:xfrm>
          <a:prstGeom prst="rect">
            <a:avLst/>
          </a:prstGeom>
        </p:spPr>
      </p:pic>
      <p:pic>
        <p:nvPicPr>
          <p:cNvPr id="7" name="图片 6" descr="00)Y2MGAW2OH_)(8I]_%5V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30" y="4183380"/>
            <a:ext cx="7550150" cy="173609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 bwMode="auto">
          <a:xfrm>
            <a:off x="8626475" y="4619625"/>
            <a:ext cx="1763395" cy="8636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626672" y="4619664"/>
            <a:ext cx="1946078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</a:rPr>
              <a:t>审批人只要选择审批结果，填写审批意见即可</a:t>
            </a:r>
          </a:p>
        </p:txBody>
      </p:sp>
      <p:cxnSp>
        <p:nvCxnSpPr>
          <p:cNvPr id="15" name="直接箭头连接符 14"/>
          <p:cNvCxnSpPr>
            <a:endCxn id="10" idx="1"/>
          </p:cNvCxnSpPr>
          <p:nvPr/>
        </p:nvCxnSpPr>
        <p:spPr bwMode="auto">
          <a:xfrm flipV="1">
            <a:off x="5098415" y="5080635"/>
            <a:ext cx="3528060" cy="152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6F0CB-BD9C-4935-872F-4F11B5675351}" type="slidenum">
              <a:rPr lang="zh-CN" altLang="en-US" smtClean="0"/>
              <a:t>41</a:t>
            </a:fld>
            <a:endParaRPr lang="zh-CN" altLang="en-US"/>
          </a:p>
        </p:txBody>
      </p:sp>
      <p:sp>
        <p:nvSpPr>
          <p:cNvPr id="5" name="Title 1"/>
          <p:cNvSpPr txBox="1"/>
          <p:nvPr/>
        </p:nvSpPr>
        <p:spPr>
          <a:xfrm>
            <a:off x="-19237" y="719807"/>
            <a:ext cx="6212275" cy="43287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 b="1" kern="1200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+mj-ea"/>
                <a:cs typeface="+mn-cs"/>
                <a:sym typeface="宋体" panose="02010600030101010101" pitchFamily="2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800" dirty="0">
                <a:ea typeface="微软雅黑" panose="020B0503020204020204" pitchFamily="34" charset="-122"/>
              </a:rPr>
              <a:t>9.3 </a:t>
            </a:r>
            <a:r>
              <a:rPr sz="1800">
                <a:latin typeface="+mn-ea"/>
                <a:ea typeface="+mn-ea"/>
                <a:sym typeface="+mn-ea"/>
              </a:rPr>
              <a:t>合同管理申请流程</a:t>
            </a:r>
            <a:r>
              <a:rPr lang="en-US" altLang="zh-CN" sz="1800" dirty="0">
                <a:ea typeface="微软雅黑" panose="020B0503020204020204" pitchFamily="34" charset="-122"/>
              </a:rPr>
              <a:t>-</a:t>
            </a:r>
            <a:r>
              <a:rPr lang="zh-CN" altLang="en-US" sz="1800" dirty="0">
                <a:ea typeface="微软雅黑" panose="020B0503020204020204" pitchFamily="34" charset="-122"/>
              </a:rPr>
              <a:t>流程监控</a:t>
            </a:r>
            <a:endParaRPr lang="en-US" altLang="zh-CN" sz="1800" dirty="0">
              <a:ea typeface="微软雅黑" panose="020B0503020204020204" pitchFamily="34" charset="-122"/>
            </a:endParaRPr>
          </a:p>
          <a:p>
            <a:pPr algn="r" eaLnBrk="1" hangingPunct="1"/>
            <a:r>
              <a:rPr lang="en-US" altLang="zh-CN" sz="3600" dirty="0">
                <a:ea typeface="微软雅黑" panose="020B0503020204020204" pitchFamily="34" charset="-122"/>
              </a:rPr>
              <a:t>                                            </a:t>
            </a:r>
            <a:endParaRPr lang="zh-CN" altLang="en-US" sz="2800" dirty="0"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19776" y="1151855"/>
            <a:ext cx="1068586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ym typeface="+mn-ea"/>
              </a:rPr>
              <a:t>流程节点上打钩表示已审批，有箭头表示正在审批中，</a:t>
            </a:r>
            <a:r>
              <a:rPr lang="en-US" altLang="zh-CN" dirty="0">
                <a:sym typeface="+mn-ea"/>
              </a:rPr>
              <a:t>Complete</a:t>
            </a:r>
            <a:r>
              <a:rPr lang="zh-CN" altLang="en-US" dirty="0">
                <a:sym typeface="+mn-ea"/>
              </a:rPr>
              <a:t>节点中有      表示流程已审批完成。</a:t>
            </a:r>
            <a:endParaRPr lang="en-US" altLang="zh-CN" dirty="0"/>
          </a:p>
          <a:p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" y="1520190"/>
            <a:ext cx="10593705" cy="14624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907" y="1151855"/>
            <a:ext cx="360040" cy="3067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" y="2982595"/>
            <a:ext cx="10593705" cy="312166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28820" y="2436495"/>
            <a:ext cx="6372860" cy="1607820"/>
          </a:xfrm>
        </p:spPr>
        <p:txBody>
          <a:bodyPr wrap="square">
            <a:normAutofit/>
          </a:bodyPr>
          <a:lstStyle/>
          <a:p>
            <a:r>
              <a:rPr>
                <a:ea typeface="微软雅黑" panose="020B0503020204020204" pitchFamily="34" charset="-122"/>
                <a:sym typeface="+mn-ea"/>
              </a:rPr>
              <a:t>立项审批流程</a:t>
            </a:r>
            <a:endParaRPr lang="zh-CN" altLang="en-US" dirty="0"/>
          </a:p>
        </p:txBody>
      </p:sp>
      <p:sp>
        <p:nvSpPr>
          <p:cNvPr id="7" name="Text Placeholder 3"/>
          <p:cNvSpPr txBox="1"/>
          <p:nvPr>
            <p:custDataLst>
              <p:tags r:id="rId3"/>
            </p:custDataLst>
          </p:nvPr>
        </p:nvSpPr>
        <p:spPr>
          <a:xfrm>
            <a:off x="1804035" y="1903095"/>
            <a:ext cx="2316480" cy="1857375"/>
          </a:xfrm>
          <a:prstGeom prst="rect">
            <a:avLst/>
          </a:prstGeom>
        </p:spPr>
        <p:txBody>
          <a:bodyPr wrap="square" lIns="0" tIns="0" rIns="0" bIns="0" anchor="ctr">
            <a:normAutofit fontScale="95000" lnSpcReduction="10000"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zh-CN" sz="7090">
                <a:solidFill>
                  <a:schemeClr val="accent1"/>
                </a:solidFill>
              </a:rPr>
              <a:t>NO.10</a:t>
            </a:r>
          </a:p>
        </p:txBody>
      </p:sp>
    </p:spTree>
    <p:custDataLst>
      <p:tags r:id="rId1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6F0CB-BD9C-4935-872F-4F11B5675351}" type="slidenum">
              <a:rPr lang="zh-CN" altLang="en-US" smtClean="0"/>
              <a:t>43</a:t>
            </a:fld>
            <a:endParaRPr lang="zh-CN" altLang="en-US"/>
          </a:p>
        </p:txBody>
      </p:sp>
      <p:sp>
        <p:nvSpPr>
          <p:cNvPr id="6" name="Title 1"/>
          <p:cNvSpPr txBox="1"/>
          <p:nvPr/>
        </p:nvSpPr>
        <p:spPr>
          <a:xfrm>
            <a:off x="-19237" y="647800"/>
            <a:ext cx="3907744" cy="424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 b="1" kern="1200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+mj-ea"/>
                <a:cs typeface="+mn-cs"/>
                <a:sym typeface="宋体" panose="02010600030101010101" pitchFamily="2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800" dirty="0">
                <a:ea typeface="微软雅黑" panose="020B0503020204020204" pitchFamily="34" charset="-122"/>
              </a:rPr>
              <a:t>10.1 </a:t>
            </a:r>
            <a:r>
              <a:rPr lang="zh-CN" altLang="en-US" sz="1800" dirty="0">
                <a:ea typeface="微软雅黑" panose="020B0503020204020204" pitchFamily="34" charset="-122"/>
              </a:rPr>
              <a:t>立项审批流程</a:t>
            </a:r>
            <a:r>
              <a:rPr lang="en-US" altLang="zh-CN" sz="1800" dirty="0">
                <a:ea typeface="微软雅黑" panose="020B0503020204020204" pitchFamily="34" charset="-122"/>
              </a:rPr>
              <a:t>-</a:t>
            </a:r>
            <a:r>
              <a:rPr lang="zh-CN" altLang="en-US" sz="1800" dirty="0">
                <a:ea typeface="微软雅黑" panose="020B0503020204020204" pitchFamily="34" charset="-122"/>
              </a:rPr>
              <a:t>申请表单</a:t>
            </a:r>
            <a:endParaRPr lang="en-US" altLang="zh-CN" sz="1800" dirty="0">
              <a:ea typeface="微软雅黑" panose="020B0503020204020204" pitchFamily="34" charset="-122"/>
            </a:endParaRPr>
          </a:p>
          <a:p>
            <a:pPr algn="r" eaLnBrk="1" hangingPunct="1"/>
            <a:r>
              <a:rPr lang="en-US" altLang="zh-CN" sz="3600" dirty="0">
                <a:ea typeface="微软雅黑" panose="020B0503020204020204" pitchFamily="34" charset="-122"/>
              </a:rPr>
              <a:t>                                            </a:t>
            </a:r>
            <a:endParaRPr lang="zh-CN" altLang="en-US" sz="2800" dirty="0"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5717" y="1357490"/>
            <a:ext cx="2808386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宋体" panose="02010600030101010101" pitchFamily="2" charset="-122"/>
              </a:rPr>
              <a:t>字段有标“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</a:rPr>
              <a:t>*</a:t>
            </a:r>
            <a:r>
              <a:rPr lang="zh-CN" altLang="en-US" dirty="0">
                <a:latin typeface="宋体" panose="02010600030101010101" pitchFamily="2" charset="-122"/>
              </a:rPr>
              <a:t>”表示必填项</a:t>
            </a:r>
            <a:endParaRPr lang="en-US" altLang="zh-CN" dirty="0">
              <a:latin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客户名称数据来源于主数据维护</a:t>
            </a:r>
          </a:p>
        </p:txBody>
      </p:sp>
      <p:sp>
        <p:nvSpPr>
          <p:cNvPr id="11" name="矩形 10"/>
          <p:cNvSpPr/>
          <p:nvPr/>
        </p:nvSpPr>
        <p:spPr bwMode="auto">
          <a:xfrm>
            <a:off x="288290" y="1357630"/>
            <a:ext cx="2736215" cy="121094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260" y="647700"/>
            <a:ext cx="7666355" cy="16014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260" y="2236470"/>
            <a:ext cx="7666355" cy="34696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3096260" y="5706110"/>
            <a:ext cx="7666355" cy="26098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6F0CB-BD9C-4935-872F-4F11B5675351}" type="slidenum">
              <a:rPr lang="zh-CN" altLang="en-US" smtClean="0"/>
              <a:t>44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2390" y="710565"/>
            <a:ext cx="3825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latin typeface="+mn-ea"/>
                <a:ea typeface="+mn-ea"/>
              </a:rPr>
              <a:t>10.2 </a:t>
            </a:r>
            <a:r>
              <a:rPr lang="zh-CN" altLang="en-US" b="1" dirty="0">
                <a:latin typeface="+mn-ea"/>
                <a:ea typeface="+mn-ea"/>
                <a:sym typeface="+mn-ea"/>
              </a:rPr>
              <a:t>立项审批流程</a:t>
            </a:r>
            <a:r>
              <a:rPr lang="en-US" altLang="zh-CN" b="1" dirty="0">
                <a:latin typeface="+mn-ea"/>
                <a:ea typeface="+mn-ea"/>
              </a:rPr>
              <a:t>-</a:t>
            </a:r>
            <a:r>
              <a:rPr lang="zh-CN" altLang="en-US" b="1" dirty="0">
                <a:latin typeface="+mn-ea"/>
                <a:ea typeface="+mn-ea"/>
              </a:rPr>
              <a:t>审批表单</a:t>
            </a:r>
            <a:endParaRPr lang="en-US" altLang="zh-CN" b="1" dirty="0">
              <a:latin typeface="+mn-ea"/>
              <a:ea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2083" y="1009580"/>
            <a:ext cx="8783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进入单据页面查看，进行审批。</a:t>
            </a:r>
            <a:endParaRPr lang="en-US" altLang="zh-CN" dirty="0"/>
          </a:p>
          <a:p>
            <a:r>
              <a:rPr lang="zh-CN" altLang="en-US" dirty="0"/>
              <a:t>审批动作有：同意、退回、选择性退回、拒绝。退回和拒绝需要填写审批意见。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" y="1671320"/>
            <a:ext cx="10691495" cy="433959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6F0CB-BD9C-4935-872F-4F11B5675351}" type="slidenum">
              <a:rPr lang="zh-CN" altLang="en-US" smtClean="0"/>
              <a:t>45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2390" y="710565"/>
            <a:ext cx="5425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latin typeface="+mn-ea"/>
                <a:ea typeface="+mn-ea"/>
              </a:rPr>
              <a:t>10.2 </a:t>
            </a:r>
            <a:r>
              <a:rPr lang="zh-CN" altLang="en-US" b="1" dirty="0">
                <a:latin typeface="+mn-ea"/>
                <a:ea typeface="+mn-ea"/>
                <a:sym typeface="+mn-ea"/>
              </a:rPr>
              <a:t>立项审批流程</a:t>
            </a:r>
            <a:r>
              <a:rPr lang="en-US" altLang="zh-CN" b="1" dirty="0">
                <a:latin typeface="+mn-ea"/>
                <a:ea typeface="+mn-ea"/>
              </a:rPr>
              <a:t>-</a:t>
            </a:r>
            <a:r>
              <a:rPr lang="zh-CN" altLang="en-US" b="1" dirty="0">
                <a:latin typeface="+mn-ea"/>
                <a:ea typeface="+mn-ea"/>
              </a:rPr>
              <a:t>审批表单（接上页）</a:t>
            </a:r>
            <a:endParaRPr lang="en-US" altLang="zh-CN" b="1" dirty="0">
              <a:latin typeface="+mn-ea"/>
              <a:ea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2083" y="1009580"/>
            <a:ext cx="8783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进入单据页面查看，进行审批。</a:t>
            </a:r>
            <a:endParaRPr lang="en-US" altLang="zh-CN" dirty="0"/>
          </a:p>
          <a:p>
            <a:r>
              <a:rPr lang="zh-CN" altLang="en-US" dirty="0"/>
              <a:t>审批动作有：同意、退回、选择性退回、拒绝。退回和拒绝需要填写审批意见。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" y="1576705"/>
            <a:ext cx="10488295" cy="3533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" y="5109845"/>
            <a:ext cx="10514965" cy="118046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6F0CB-BD9C-4935-872F-4F11B5675351}" type="slidenum">
              <a:rPr lang="zh-CN" altLang="en-US" smtClean="0"/>
              <a:t>46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2083" y="791815"/>
            <a:ext cx="30765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zh-CN" dirty="0">
                <a:ea typeface="微软雅黑" panose="020B0503020204020204" pitchFamily="34" charset="-122"/>
              </a:rPr>
              <a:t>10.3 </a:t>
            </a:r>
            <a:r>
              <a:rPr lang="zh-CN" altLang="en-US" b="1" dirty="0">
                <a:latin typeface="+mn-ea"/>
                <a:ea typeface="+mn-ea"/>
                <a:sym typeface="+mn-ea"/>
              </a:rPr>
              <a:t>立项审批流程</a:t>
            </a:r>
            <a:r>
              <a:rPr lang="zh-CN" altLang="en-US" b="1" dirty="0">
                <a:latin typeface="+mn-ea"/>
                <a:ea typeface="+mn-ea"/>
              </a:rPr>
              <a:t>-流程监控</a:t>
            </a:r>
            <a:endParaRPr lang="en-US" altLang="zh-CN" dirty="0"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584960"/>
            <a:ext cx="10515600" cy="48685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-19776" y="1151855"/>
            <a:ext cx="1068586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ym typeface="+mn-ea"/>
              </a:rPr>
              <a:t>流程节点上打钩表示已审批，有箭头表示正在审批中，</a:t>
            </a:r>
            <a:r>
              <a:rPr lang="en-US" altLang="zh-CN" dirty="0">
                <a:sym typeface="+mn-ea"/>
              </a:rPr>
              <a:t>Complete</a:t>
            </a:r>
            <a:r>
              <a:rPr lang="zh-CN" altLang="en-US" dirty="0">
                <a:sym typeface="+mn-ea"/>
              </a:rPr>
              <a:t>节点中有      表示流程已审批完成。</a:t>
            </a:r>
            <a:endParaRPr lang="en-US" altLang="zh-CN" dirty="0"/>
          </a:p>
          <a:p>
            <a:endParaRPr lang="en-US" altLang="zh-CN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907" y="1151855"/>
            <a:ext cx="360040" cy="306701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28820" y="2436495"/>
            <a:ext cx="6372860" cy="1607820"/>
          </a:xfrm>
        </p:spPr>
        <p:txBody>
          <a:bodyPr wrap="square">
            <a:normAutofit/>
          </a:bodyPr>
          <a:lstStyle/>
          <a:p>
            <a:r>
              <a:rPr>
                <a:ea typeface="微软雅黑" panose="020B0503020204020204" pitchFamily="34" charset="-122"/>
                <a:sym typeface="+mn-ea"/>
              </a:rPr>
              <a:t>投资申请流程</a:t>
            </a:r>
            <a:endParaRPr lang="zh-CN" altLang="en-US" dirty="0"/>
          </a:p>
        </p:txBody>
      </p:sp>
      <p:sp>
        <p:nvSpPr>
          <p:cNvPr id="7" name="Text Placeholder 3"/>
          <p:cNvSpPr txBox="1"/>
          <p:nvPr>
            <p:custDataLst>
              <p:tags r:id="rId3"/>
            </p:custDataLst>
          </p:nvPr>
        </p:nvSpPr>
        <p:spPr>
          <a:xfrm>
            <a:off x="1804035" y="1903095"/>
            <a:ext cx="2316480" cy="1857375"/>
          </a:xfrm>
          <a:prstGeom prst="rect">
            <a:avLst/>
          </a:prstGeom>
        </p:spPr>
        <p:txBody>
          <a:bodyPr wrap="square" lIns="0" tIns="0" rIns="0" bIns="0" anchor="ctr">
            <a:normAutofit fontScale="90000"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zh-CN" sz="7090">
                <a:solidFill>
                  <a:schemeClr val="accent1"/>
                </a:solidFill>
              </a:rPr>
              <a:t>NO.11</a:t>
            </a:r>
          </a:p>
        </p:txBody>
      </p:sp>
    </p:spTree>
    <p:custDataLst>
      <p:tags r:id="rId1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6F0CB-BD9C-4935-872F-4F11B5675351}" type="slidenum">
              <a:rPr lang="zh-CN" altLang="en-US" smtClean="0"/>
              <a:t>48</a:t>
            </a:fld>
            <a:endParaRPr lang="zh-CN" altLang="en-US"/>
          </a:p>
        </p:txBody>
      </p:sp>
      <p:sp>
        <p:nvSpPr>
          <p:cNvPr id="6" name="Title 1"/>
          <p:cNvSpPr txBox="1"/>
          <p:nvPr/>
        </p:nvSpPr>
        <p:spPr>
          <a:xfrm>
            <a:off x="-19237" y="647800"/>
            <a:ext cx="3907744" cy="424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 b="1" kern="1200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+mj-ea"/>
                <a:cs typeface="+mn-cs"/>
                <a:sym typeface="宋体" panose="02010600030101010101" pitchFamily="2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800" dirty="0">
                <a:ea typeface="微软雅黑" panose="020B0503020204020204" pitchFamily="34" charset="-122"/>
              </a:rPr>
              <a:t>11.1 </a:t>
            </a:r>
            <a:r>
              <a:rPr lang="zh-CN" altLang="en-US" sz="1800" dirty="0">
                <a:ea typeface="微软雅黑" panose="020B0503020204020204" pitchFamily="34" charset="-122"/>
              </a:rPr>
              <a:t>投资申请流程</a:t>
            </a:r>
            <a:r>
              <a:rPr lang="en-US" altLang="zh-CN" sz="1800" dirty="0">
                <a:ea typeface="微软雅黑" panose="020B0503020204020204" pitchFamily="34" charset="-122"/>
              </a:rPr>
              <a:t>-</a:t>
            </a:r>
            <a:r>
              <a:rPr sz="1800">
                <a:ea typeface="微软雅黑" panose="020B0503020204020204" pitchFamily="34" charset="-122"/>
                <a:sym typeface="+mn-ea"/>
              </a:rPr>
              <a:t>申请表单</a:t>
            </a:r>
            <a:endParaRPr lang="en-US" altLang="zh-CN" sz="1800" dirty="0"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353695" y="1694180"/>
            <a:ext cx="2736215" cy="142430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4" name="直接箭头连接符 13"/>
          <p:cNvCxnSpPr/>
          <p:nvPr/>
        </p:nvCxnSpPr>
        <p:spPr bwMode="auto">
          <a:xfrm flipV="1">
            <a:off x="3192181" y="2258596"/>
            <a:ext cx="576063" cy="50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975" y="1071880"/>
            <a:ext cx="6723380" cy="20440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975" y="3115945"/>
            <a:ext cx="6724015" cy="24472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3695" y="1695450"/>
            <a:ext cx="274256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宋体" panose="02010600030101010101" pitchFamily="2" charset="-122"/>
              </a:rPr>
              <a:t>字段有标“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</a:rPr>
              <a:t>*</a:t>
            </a:r>
            <a:r>
              <a:rPr lang="zh-CN" altLang="en-US" dirty="0">
                <a:latin typeface="宋体" panose="02010600030101010101" pitchFamily="2" charset="-122"/>
              </a:rPr>
              <a:t>”表示必填项</a:t>
            </a:r>
            <a:endParaRPr lang="en-US" altLang="zh-CN" dirty="0">
              <a:latin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预算使用部门及成本中心打开表单时自动带出，可重新选择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6F0CB-BD9C-4935-872F-4F11B5675351}" type="slidenum">
              <a:rPr lang="zh-CN" altLang="en-US" smtClean="0"/>
              <a:t>49</a:t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2083" y="628635"/>
            <a:ext cx="318833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zh-CN" b="1" dirty="0">
                <a:latin typeface="+mn-ea"/>
                <a:ea typeface="+mn-ea"/>
              </a:rPr>
              <a:t>11.2 </a:t>
            </a:r>
            <a:r>
              <a:rPr lang="en-US" altLang="zh-CN" dirty="0"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b="1" dirty="0">
                <a:latin typeface="+mn-ea"/>
                <a:ea typeface="+mn-ea"/>
                <a:sym typeface="+mn-ea"/>
              </a:rPr>
              <a:t>投资申请流程</a:t>
            </a:r>
            <a:r>
              <a:rPr lang="en-US" altLang="zh-CN" b="1" dirty="0">
                <a:latin typeface="+mn-ea"/>
                <a:ea typeface="+mn-ea"/>
              </a:rPr>
              <a:t>-</a:t>
            </a:r>
            <a:r>
              <a:rPr lang="zh-CN" altLang="en-US" b="1" dirty="0">
                <a:latin typeface="+mn-ea"/>
                <a:ea typeface="+mn-ea"/>
                <a:sym typeface="+mn-ea"/>
              </a:rPr>
              <a:t>审批表单</a:t>
            </a:r>
            <a:endParaRPr lang="zh-CN" altLang="en-US" sz="2800" b="1" dirty="0">
              <a:latin typeface="+mn-ea"/>
              <a:ea typeface="+mn-ea"/>
            </a:endParaRPr>
          </a:p>
        </p:txBody>
      </p:sp>
      <p:pic>
        <p:nvPicPr>
          <p:cNvPr id="6" name="图片 5" descr="DY$EKP9]M4GSH7SL1B6I2J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20" y="1150620"/>
            <a:ext cx="7266940" cy="16332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20" y="2783840"/>
            <a:ext cx="7266940" cy="15119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20" y="4295775"/>
            <a:ext cx="7266940" cy="1043305"/>
          </a:xfrm>
          <a:prstGeom prst="rect">
            <a:avLst/>
          </a:prstGeom>
        </p:spPr>
      </p:pic>
      <p:pic>
        <p:nvPicPr>
          <p:cNvPr id="11" name="图片 10" descr="5OKJ(Y_KO90{4_PRJ{9$DWU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920" y="5168900"/>
            <a:ext cx="7266305" cy="108267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626672" y="4619664"/>
            <a:ext cx="1946078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</a:rPr>
              <a:t>审批人只要选择审批结果，填写审批意见即可</a:t>
            </a:r>
          </a:p>
        </p:txBody>
      </p:sp>
      <p:sp>
        <p:nvSpPr>
          <p:cNvPr id="13" name="矩形 12"/>
          <p:cNvSpPr/>
          <p:nvPr/>
        </p:nvSpPr>
        <p:spPr bwMode="auto">
          <a:xfrm>
            <a:off x="8459470" y="4619625"/>
            <a:ext cx="2235835" cy="92202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5" name="直接箭头连接符 14"/>
          <p:cNvCxnSpPr/>
          <p:nvPr/>
        </p:nvCxnSpPr>
        <p:spPr bwMode="auto">
          <a:xfrm flipV="1">
            <a:off x="4824730" y="5040630"/>
            <a:ext cx="3528060" cy="431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F0CB-BD9C-4935-872F-4F11B5675351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8" name="右箭头 7"/>
          <p:cNvSpPr/>
          <p:nvPr/>
        </p:nvSpPr>
        <p:spPr bwMode="auto">
          <a:xfrm>
            <a:off x="7972603" y="2159967"/>
            <a:ext cx="737950" cy="150415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8882414" y="1655911"/>
            <a:ext cx="1583844" cy="112884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 b="1" kern="1200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+mj-ea"/>
                <a:cs typeface="+mn-cs"/>
                <a:sym typeface="宋体" panose="02010600030101010101" pitchFamily="2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1400" dirty="0">
                <a:ea typeface="微软雅黑" panose="020B0503020204020204" pitchFamily="34" charset="-122"/>
              </a:rPr>
              <a:t>申请人信息，系统自动带出。可选择申请人，代他人发起申请流程</a:t>
            </a:r>
            <a:endParaRPr lang="en-US" altLang="zh-CN" sz="1400" dirty="0"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1400" dirty="0">
                <a:ea typeface="微软雅黑" panose="020B0503020204020204" pitchFamily="34" charset="-122"/>
              </a:rPr>
              <a:t>                                            </a:t>
            </a:r>
            <a:endParaRPr lang="zh-CN" altLang="en-US" sz="1400" dirty="0">
              <a:ea typeface="微软雅黑" panose="020B0503020204020204" pitchFamily="34" charset="-122"/>
            </a:endParaRPr>
          </a:p>
        </p:txBody>
      </p:sp>
      <p:sp>
        <p:nvSpPr>
          <p:cNvPr id="14" name="右箭头 13"/>
          <p:cNvSpPr/>
          <p:nvPr/>
        </p:nvSpPr>
        <p:spPr bwMode="auto">
          <a:xfrm>
            <a:off x="7967527" y="3240036"/>
            <a:ext cx="718551" cy="14406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8882380" y="3040380"/>
            <a:ext cx="1583690" cy="91884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 b="1" kern="1200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+mj-ea"/>
                <a:cs typeface="+mn-cs"/>
                <a:sym typeface="宋体" panose="02010600030101010101" pitchFamily="2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1400" dirty="0">
                <a:ea typeface="微软雅黑" panose="020B0503020204020204" pitchFamily="34" charset="-122"/>
              </a:rPr>
              <a:t>实际申请人信息，根据实际情况填写，字段标有</a:t>
            </a:r>
            <a:r>
              <a:rPr lang="en-US" altLang="zh-CN" sz="1400" dirty="0">
                <a:ea typeface="微软雅黑" panose="020B0503020204020204" pitchFamily="34" charset="-122"/>
              </a:rPr>
              <a:t>“</a:t>
            </a:r>
            <a:r>
              <a:rPr sz="14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*</a:t>
            </a:r>
            <a:r>
              <a:rPr lang="en-US" altLang="zh-CN" sz="1400" dirty="0">
                <a:ea typeface="微软雅黑" panose="020B0503020204020204" pitchFamily="34" charset="-122"/>
              </a:rPr>
              <a:t>”</a:t>
            </a:r>
            <a:r>
              <a:rPr sz="1400" dirty="0">
                <a:ea typeface="微软雅黑" panose="020B0503020204020204" pitchFamily="34" charset="-122"/>
              </a:rPr>
              <a:t>表示必填项</a:t>
            </a:r>
            <a:endParaRPr lang="en-US" altLang="zh-CN" sz="1400" b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endParaRPr lang="zh-CN" altLang="en-US" sz="1400" dirty="0">
              <a:ea typeface="微软雅黑" panose="020B0503020204020204" pitchFamily="34" charset="-122"/>
            </a:endParaRPr>
          </a:p>
        </p:txBody>
      </p:sp>
      <p:sp>
        <p:nvSpPr>
          <p:cNvPr id="17" name="右箭头 16"/>
          <p:cNvSpPr/>
          <p:nvPr/>
        </p:nvSpPr>
        <p:spPr bwMode="auto">
          <a:xfrm>
            <a:off x="7967286" y="4671997"/>
            <a:ext cx="718551" cy="14406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Title 1"/>
          <p:cNvSpPr txBox="1"/>
          <p:nvPr/>
        </p:nvSpPr>
        <p:spPr>
          <a:xfrm>
            <a:off x="8882380" y="4251960"/>
            <a:ext cx="1583690" cy="156019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 b="1" kern="1200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+mj-ea"/>
                <a:cs typeface="+mn-cs"/>
                <a:sym typeface="宋体" panose="02010600030101010101" pitchFamily="2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1400" dirty="0">
                <a:ea typeface="微软雅黑" panose="020B0503020204020204" pitchFamily="34" charset="-122"/>
              </a:rPr>
              <a:t>明细行填写，有模板时点击下载模板，根据模板提示填写，并点击上传明细后上传。无模板时直接填写即可</a:t>
            </a:r>
            <a:r>
              <a:rPr lang="en-US" altLang="zh-CN" sz="1400" dirty="0">
                <a:ea typeface="微软雅黑" panose="020B0503020204020204" pitchFamily="34" charset="-122"/>
              </a:rPr>
              <a:t>                                        </a:t>
            </a:r>
            <a:endParaRPr lang="zh-CN" altLang="en-US" sz="1400" dirty="0">
              <a:ea typeface="微软雅黑" panose="020B0503020204020204" pitchFamily="34" charset="-122"/>
            </a:endParaRPr>
          </a:p>
        </p:txBody>
      </p:sp>
      <p:sp>
        <p:nvSpPr>
          <p:cNvPr id="13" name="Title 1"/>
          <p:cNvSpPr txBox="1"/>
          <p:nvPr/>
        </p:nvSpPr>
        <p:spPr>
          <a:xfrm>
            <a:off x="214299" y="684399"/>
            <a:ext cx="4120808" cy="3226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 b="1" kern="1200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+mj-ea"/>
                <a:cs typeface="+mn-cs"/>
                <a:sym typeface="宋体" panose="02010600030101010101" pitchFamily="2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600" dirty="0">
                <a:ea typeface="微软雅黑" panose="020B0503020204020204" pitchFamily="34" charset="-122"/>
              </a:rPr>
              <a:t>                                            </a:t>
            </a:r>
            <a:endParaRPr lang="zh-CN" altLang="en-US" sz="2800" dirty="0">
              <a:ea typeface="微软雅黑" panose="020B0503020204020204" pitchFamily="34" charset="-122"/>
            </a:endParaRPr>
          </a:p>
        </p:txBody>
      </p:sp>
      <p:sp>
        <p:nvSpPr>
          <p:cNvPr id="19" name="Title 1"/>
          <p:cNvSpPr txBox="1"/>
          <p:nvPr/>
        </p:nvSpPr>
        <p:spPr>
          <a:xfrm>
            <a:off x="-7828" y="684399"/>
            <a:ext cx="5714762" cy="61147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 b="1" kern="1200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+mj-ea"/>
                <a:cs typeface="+mn-cs"/>
                <a:sym typeface="宋体" panose="02010600030101010101" pitchFamily="2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800" dirty="0">
                <a:ea typeface="微软雅黑" panose="020B0503020204020204" pitchFamily="34" charset="-122"/>
              </a:rPr>
              <a:t>4 </a:t>
            </a:r>
            <a:r>
              <a:rPr sz="1800" dirty="0">
                <a:ea typeface="微软雅黑" panose="020B0503020204020204" pitchFamily="34" charset="-122"/>
              </a:rPr>
              <a:t>功能说明（以</a:t>
            </a:r>
            <a:r>
              <a:rPr lang="en-US" altLang="zh-CN" sz="1800" dirty="0">
                <a:ea typeface="微软雅黑" panose="020B0503020204020204" pitchFamily="34" charset="-122"/>
              </a:rPr>
              <a:t>BOM</a:t>
            </a:r>
            <a:r>
              <a:rPr sz="1800" dirty="0">
                <a:ea typeface="微软雅黑" panose="020B0503020204020204" pitchFamily="34" charset="-122"/>
              </a:rPr>
              <a:t>审批申请流程为例）</a:t>
            </a:r>
            <a:endParaRPr lang="zh-CN" altLang="en-US" sz="1800" dirty="0"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1800" dirty="0">
                <a:ea typeface="微软雅黑" panose="020B0503020204020204" pitchFamily="34" charset="-122"/>
              </a:rPr>
              <a:t>4.1 </a:t>
            </a:r>
            <a:r>
              <a:rPr sz="1800" dirty="0">
                <a:ea typeface="微软雅黑" panose="020B0503020204020204" pitchFamily="34" charset="-122"/>
              </a:rPr>
              <a:t>申请人相关</a:t>
            </a:r>
            <a:r>
              <a:rPr lang="en-US" altLang="zh-CN" sz="1800" dirty="0">
                <a:ea typeface="微软雅黑" panose="020B0503020204020204" pitchFamily="34" charset="-122"/>
              </a:rPr>
              <a:t>-</a:t>
            </a:r>
            <a:r>
              <a:rPr sz="1800" dirty="0">
                <a:ea typeface="微软雅黑" panose="020B0503020204020204" pitchFamily="34" charset="-122"/>
              </a:rPr>
              <a:t>新建</a:t>
            </a:r>
            <a:r>
              <a:rPr lang="zh-CN" altLang="en-US" sz="1800" dirty="0">
                <a:ea typeface="微软雅黑" panose="020B0503020204020204" pitchFamily="34" charset="-122"/>
              </a:rPr>
              <a:t>表单</a:t>
            </a:r>
            <a:endParaRPr lang="en-US" altLang="zh-CN" sz="1800" dirty="0">
              <a:ea typeface="微软雅黑" panose="020B0503020204020204" pitchFamily="34" charset="-122"/>
            </a:endParaRPr>
          </a:p>
          <a:p>
            <a:pPr eaLnBrk="1" hangingPunct="1"/>
            <a:endParaRPr lang="en-US" altLang="zh-CN" sz="3600" dirty="0"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3600" dirty="0">
                <a:ea typeface="微软雅黑" panose="020B0503020204020204" pitchFamily="34" charset="-122"/>
              </a:rPr>
              <a:t>                                            </a:t>
            </a:r>
            <a:endParaRPr lang="zh-CN" altLang="en-US" sz="2800" dirty="0"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" y="1423670"/>
            <a:ext cx="7715885" cy="25361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5" y="4118610"/>
            <a:ext cx="7715885" cy="1826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6F0CB-BD9C-4935-872F-4F11B5675351}" type="slidenum">
              <a:rPr lang="zh-CN" altLang="en-US" smtClean="0"/>
              <a:t>50</a:t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2083" y="628635"/>
            <a:ext cx="478853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zh-CN" b="1" dirty="0">
                <a:latin typeface="+mn-ea"/>
                <a:ea typeface="+mn-ea"/>
              </a:rPr>
              <a:t>11.2 </a:t>
            </a:r>
            <a:r>
              <a:rPr lang="en-US" altLang="zh-CN" dirty="0"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b="1" dirty="0">
                <a:latin typeface="+mn-ea"/>
                <a:ea typeface="+mn-ea"/>
                <a:sym typeface="+mn-ea"/>
              </a:rPr>
              <a:t>投资申请流程</a:t>
            </a:r>
            <a:r>
              <a:rPr lang="en-US" altLang="zh-CN" b="1" dirty="0">
                <a:latin typeface="+mn-ea"/>
                <a:ea typeface="+mn-ea"/>
              </a:rPr>
              <a:t>-</a:t>
            </a:r>
            <a:r>
              <a:rPr lang="zh-CN" altLang="en-US" b="1" dirty="0">
                <a:latin typeface="+mn-ea"/>
                <a:ea typeface="+mn-ea"/>
                <a:sym typeface="+mn-ea"/>
              </a:rPr>
              <a:t>审批表单（采购员页面）</a:t>
            </a:r>
            <a:endParaRPr lang="zh-CN" altLang="en-US" sz="2800" b="1" dirty="0">
              <a:latin typeface="+mn-ea"/>
              <a:ea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" y="1373505"/>
            <a:ext cx="10663555" cy="13614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" y="2734945"/>
            <a:ext cx="10664190" cy="13208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 bwMode="auto">
          <a:xfrm>
            <a:off x="261620" y="4281170"/>
            <a:ext cx="6443345" cy="112458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4335" y="4375785"/>
            <a:ext cx="69494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采购员审批页面会多出如上表单，需采购员填写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每添加一条报价信息，会多出对应的推荐供应商下拉选项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税率范围为</a:t>
            </a:r>
            <a:r>
              <a:rPr lang="en-US" altLang="zh-CN" dirty="0"/>
              <a:t>0-100</a:t>
            </a:r>
            <a:r>
              <a:rPr lang="zh-CN" altLang="en-US" dirty="0"/>
              <a:t>，输入有误会有错误提示如图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6755" y="4639945"/>
            <a:ext cx="3626485" cy="1029335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 bwMode="auto">
          <a:xfrm flipV="1">
            <a:off x="5555615" y="5040630"/>
            <a:ext cx="1501140" cy="190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矩形 9"/>
          <p:cNvSpPr/>
          <p:nvPr/>
        </p:nvSpPr>
        <p:spPr bwMode="auto">
          <a:xfrm>
            <a:off x="7056755" y="4488180"/>
            <a:ext cx="3625850" cy="112458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6F0CB-BD9C-4935-872F-4F11B5675351}" type="slidenum">
              <a:rPr lang="zh-CN" altLang="en-US" smtClean="0"/>
              <a:t>51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2083" y="710515"/>
            <a:ext cx="31248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>
                <a:latin typeface="+mn-ea"/>
                <a:ea typeface="+mn-ea"/>
              </a:rPr>
              <a:t>11.3 </a:t>
            </a:r>
            <a:r>
              <a:rPr lang="zh-CN" altLang="en-US" b="1" dirty="0">
                <a:latin typeface="+mn-ea"/>
                <a:ea typeface="+mn-ea"/>
                <a:sym typeface="+mn-ea"/>
              </a:rPr>
              <a:t>投资申请流程</a:t>
            </a:r>
            <a:r>
              <a:rPr lang="en-US" altLang="zh-CN" b="1" dirty="0">
                <a:latin typeface="+mn-ea"/>
                <a:ea typeface="+mn-ea"/>
              </a:rPr>
              <a:t>-</a:t>
            </a:r>
            <a:r>
              <a:rPr lang="zh-CN" altLang="en-US" b="1" dirty="0">
                <a:latin typeface="+mn-ea"/>
                <a:ea typeface="+mn-ea"/>
              </a:rPr>
              <a:t>流程监控</a:t>
            </a:r>
            <a:endParaRPr lang="en-US" altLang="zh-CN" b="1" dirty="0">
              <a:latin typeface="+mn-ea"/>
              <a:ea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" y="1606550"/>
            <a:ext cx="10514965" cy="19411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" y="3547745"/>
            <a:ext cx="10514965" cy="26993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-19776" y="1151855"/>
            <a:ext cx="1068586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ym typeface="+mn-ea"/>
              </a:rPr>
              <a:t>流程节点上打钩表示已审批，有箭头表示正在审批中，</a:t>
            </a:r>
            <a:r>
              <a:rPr lang="en-US" altLang="zh-CN" dirty="0">
                <a:sym typeface="+mn-ea"/>
              </a:rPr>
              <a:t>Complete</a:t>
            </a:r>
            <a:r>
              <a:rPr lang="zh-CN" altLang="en-US" dirty="0">
                <a:sym typeface="+mn-ea"/>
              </a:rPr>
              <a:t>节点中有      表示流程已审批完成。</a:t>
            </a:r>
            <a:endParaRPr lang="en-US" altLang="zh-CN" dirty="0"/>
          </a:p>
          <a:p>
            <a:endParaRPr lang="en-US" altLang="zh-CN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907" y="1151855"/>
            <a:ext cx="360040" cy="306701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0" y="2435860"/>
            <a:ext cx="6372860" cy="1607820"/>
          </a:xfrm>
        </p:spPr>
        <p:txBody>
          <a:bodyPr wrap="square">
            <a:normAutofit/>
          </a:bodyPr>
          <a:lstStyle/>
          <a:p>
            <a:r>
              <a:rPr dirty="0"/>
              <a:t>质询会功能</a:t>
            </a:r>
          </a:p>
        </p:txBody>
      </p:sp>
      <p:sp>
        <p:nvSpPr>
          <p:cNvPr id="7" name="Text Placeholder 3"/>
          <p:cNvSpPr txBox="1"/>
          <p:nvPr>
            <p:custDataLst>
              <p:tags r:id="rId3"/>
            </p:custDataLst>
          </p:nvPr>
        </p:nvSpPr>
        <p:spPr>
          <a:xfrm>
            <a:off x="1711325" y="1876425"/>
            <a:ext cx="2739390" cy="1857375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zh-CN" sz="7090">
                <a:solidFill>
                  <a:schemeClr val="accent1"/>
                </a:solidFill>
              </a:rPr>
              <a:t>NO.12</a:t>
            </a:r>
          </a:p>
        </p:txBody>
      </p:sp>
    </p:spTree>
    <p:custDataLst>
      <p:tags r:id="rId1"/>
    </p:custData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6F0CB-BD9C-4935-872F-4F11B5675351}" type="slidenum">
              <a:rPr lang="zh-CN" altLang="en-US" smtClean="0"/>
              <a:t>53</a:t>
            </a:fld>
            <a:endParaRPr lang="zh-CN" altLang="en-US"/>
          </a:p>
        </p:txBody>
      </p:sp>
      <p:sp>
        <p:nvSpPr>
          <p:cNvPr id="6" name="Title 1"/>
          <p:cNvSpPr txBox="1"/>
          <p:nvPr/>
        </p:nvSpPr>
        <p:spPr>
          <a:xfrm>
            <a:off x="-19237" y="647800"/>
            <a:ext cx="3331680" cy="424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 b="1" kern="1200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+mj-ea"/>
                <a:cs typeface="+mn-cs"/>
                <a:sym typeface="宋体" panose="02010600030101010101" pitchFamily="2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800" dirty="0">
                <a:ea typeface="微软雅黑" panose="020B0503020204020204" pitchFamily="34" charset="-122"/>
              </a:rPr>
              <a:t>12.1 </a:t>
            </a:r>
            <a:r>
              <a:rPr sz="1800">
                <a:ea typeface="微软雅黑" panose="020B0503020204020204" pitchFamily="34" charset="-122"/>
                <a:sym typeface="+mn-ea"/>
              </a:rPr>
              <a:t>质询会--台帐任务创建</a:t>
            </a:r>
            <a:endParaRPr lang="en-US" altLang="zh-CN" sz="1800" dirty="0">
              <a:ea typeface="微软雅黑" panose="020B0503020204020204" pitchFamily="34" charset="-122"/>
            </a:endParaRPr>
          </a:p>
          <a:p>
            <a:pPr algn="r" eaLnBrk="1" hangingPunct="1"/>
            <a:r>
              <a:rPr lang="en-US" altLang="zh-CN" sz="3600" dirty="0">
                <a:ea typeface="微软雅黑" panose="020B0503020204020204" pitchFamily="34" charset="-122"/>
              </a:rPr>
              <a:t>                                            </a:t>
            </a:r>
            <a:endParaRPr lang="zh-CN" altLang="en-US" sz="2800" dirty="0"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" y="1632585"/>
            <a:ext cx="10264775" cy="47815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-19141" y="987390"/>
            <a:ext cx="1068586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任务归管人可查看质询会信息，任务负责人可修改质询会信息，参与人登录账户在选择参与人后会自动带出。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6F0CB-BD9C-4935-872F-4F11B5675351}" type="slidenum">
              <a:rPr lang="zh-CN" altLang="en-US" smtClean="0"/>
              <a:t>54</a:t>
            </a:fld>
            <a:endParaRPr lang="zh-CN" altLang="en-US"/>
          </a:p>
        </p:txBody>
      </p:sp>
      <p:sp>
        <p:nvSpPr>
          <p:cNvPr id="6" name="Title 1"/>
          <p:cNvSpPr txBox="1"/>
          <p:nvPr/>
        </p:nvSpPr>
        <p:spPr>
          <a:xfrm>
            <a:off x="-19237" y="647800"/>
            <a:ext cx="3331680" cy="424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 b="1" kern="1200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+mj-ea"/>
                <a:cs typeface="+mn-cs"/>
                <a:sym typeface="宋体" panose="02010600030101010101" pitchFamily="2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800" dirty="0">
                <a:ea typeface="微软雅黑" panose="020B0503020204020204" pitchFamily="34" charset="-122"/>
              </a:rPr>
              <a:t>12.2</a:t>
            </a:r>
            <a:r>
              <a:rPr sz="1800">
                <a:ea typeface="微软雅黑" panose="020B0503020204020204" pitchFamily="34" charset="-122"/>
                <a:sym typeface="+mn-ea"/>
              </a:rPr>
              <a:t>质询会--台帐任务展示</a:t>
            </a:r>
            <a:endParaRPr lang="en-US" altLang="zh-CN" sz="1800" dirty="0">
              <a:ea typeface="微软雅黑" panose="020B0503020204020204" pitchFamily="34" charset="-122"/>
            </a:endParaRPr>
          </a:p>
          <a:p>
            <a:pPr algn="r" eaLnBrk="1" hangingPunct="1"/>
            <a:r>
              <a:rPr lang="en-US" altLang="zh-CN" sz="3600" dirty="0">
                <a:ea typeface="微软雅黑" panose="020B0503020204020204" pitchFamily="34" charset="-122"/>
              </a:rPr>
              <a:t>                                            </a:t>
            </a:r>
            <a:endParaRPr lang="zh-CN" altLang="en-US" sz="2800" dirty="0"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5" y="1355725"/>
            <a:ext cx="10443845" cy="49187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-19141" y="987390"/>
            <a:ext cx="1068586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可以输入任务负责人或处理状态进行快速查询，点击右上角的加号按钮新建台账任务。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6F0CB-BD9C-4935-872F-4F11B5675351}" type="slidenum">
              <a:rPr lang="zh-CN" altLang="en-US" smtClean="0"/>
              <a:t>55</a:t>
            </a:fld>
            <a:endParaRPr lang="zh-CN" altLang="en-US"/>
          </a:p>
        </p:txBody>
      </p:sp>
      <p:sp>
        <p:nvSpPr>
          <p:cNvPr id="6" name="Title 1"/>
          <p:cNvSpPr txBox="1"/>
          <p:nvPr/>
        </p:nvSpPr>
        <p:spPr>
          <a:xfrm>
            <a:off x="-19237" y="647800"/>
            <a:ext cx="3331680" cy="424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 b="1" kern="1200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+mj-ea"/>
                <a:cs typeface="+mn-cs"/>
                <a:sym typeface="宋体" panose="02010600030101010101" pitchFamily="2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800" dirty="0">
                <a:ea typeface="微软雅黑" panose="020B0503020204020204" pitchFamily="34" charset="-122"/>
              </a:rPr>
              <a:t>12.3 </a:t>
            </a:r>
            <a:r>
              <a:rPr sz="1800">
                <a:ea typeface="微软雅黑" panose="020B0503020204020204" pitchFamily="34" charset="-122"/>
                <a:sym typeface="+mn-ea"/>
              </a:rPr>
              <a:t>质询会--台帐任务更新</a:t>
            </a:r>
            <a:endParaRPr 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3600" dirty="0">
                <a:ea typeface="微软雅黑" panose="020B0503020204020204" pitchFamily="34" charset="-122"/>
              </a:rPr>
              <a:t>                                            </a:t>
            </a:r>
            <a:endParaRPr lang="zh-CN" altLang="en-US" sz="2800" dirty="0"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694" y="1071845"/>
            <a:ext cx="1068586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台账管理人可进入此页面进行维护，任务状态随保存状态改变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25" y="1440180"/>
            <a:ext cx="9939020" cy="46882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185" y="2188845"/>
            <a:ext cx="2842260" cy="269875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6F0CB-BD9C-4935-872F-4F11B5675351}" type="slidenum">
              <a:rPr lang="zh-CN" altLang="en-US" smtClean="0"/>
              <a:t>56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808388" y="2303983"/>
            <a:ext cx="52592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END</a:t>
            </a:r>
            <a:endParaRPr lang="zh-CN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6F0CB-BD9C-4935-872F-4F11B5675351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6" name="Title 1"/>
          <p:cNvSpPr txBox="1"/>
          <p:nvPr/>
        </p:nvSpPr>
        <p:spPr>
          <a:xfrm>
            <a:off x="216100" y="4230461"/>
            <a:ext cx="9905380" cy="152990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 b="1" kern="1200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+mj-ea"/>
                <a:cs typeface="+mn-cs"/>
                <a:sym typeface="宋体" panose="02010600030101010101" pitchFamily="2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zh-CN" altLang="en-US" sz="1800" b="0" dirty="0">
                <a:latin typeface="宋体" panose="02010600030101010101" pitchFamily="2" charset="-122"/>
                <a:ea typeface="宋体" panose="02010600030101010101" pitchFamily="2" charset="-122"/>
              </a:rPr>
              <a:t>这里可上传与流程审批相关的证明文件，数量不做限制，后续审批人可查看，作审批参考</a:t>
            </a:r>
            <a:endParaRPr lang="en-US" altLang="zh-CN" sz="1800" b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zh-CN" altLang="en-US" sz="1800" b="0" dirty="0">
                <a:latin typeface="宋体" panose="02010600030101010101" pitchFamily="2" charset="-122"/>
                <a:ea typeface="宋体" panose="02010600030101010101" pitchFamily="2" charset="-122"/>
              </a:rPr>
              <a:t>填写完成表单后点击“提交”按钮流程提交到审批人审核，申请人将不能再做修改。</a:t>
            </a:r>
            <a:endParaRPr lang="en-US" altLang="zh-CN" sz="1800" b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zh-CN" altLang="en-US" sz="1800" b="0" dirty="0">
                <a:latin typeface="宋体" panose="02010600030101010101" pitchFamily="2" charset="-122"/>
                <a:ea typeface="宋体" panose="02010600030101010101" pitchFamily="2" charset="-122"/>
              </a:rPr>
              <a:t>点击“保存草稿”按钮，表单暂时不提交，先保存在“草稿箱”中；后续可打开随时提交。</a:t>
            </a:r>
            <a:endParaRPr lang="en-US" altLang="zh-CN" sz="1800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142266" y="1052774"/>
            <a:ext cx="7498024" cy="3226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 b="1" kern="1200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+mj-ea"/>
                <a:cs typeface="+mn-cs"/>
                <a:sym typeface="宋体" panose="02010600030101010101" pitchFamily="2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800">
                <a:ea typeface="微软雅黑" panose="020B0503020204020204" pitchFamily="34" charset="-122"/>
                <a:sym typeface="+mn-ea"/>
              </a:rPr>
              <a:t>4.1 </a:t>
            </a:r>
            <a:r>
              <a:rPr sz="1800">
                <a:ea typeface="微软雅黑" panose="020B0503020204020204" pitchFamily="34" charset="-122"/>
                <a:sym typeface="+mn-ea"/>
              </a:rPr>
              <a:t>申请人相关</a:t>
            </a:r>
            <a:r>
              <a:rPr lang="en-US" altLang="zh-CN" sz="1800">
                <a:ea typeface="微软雅黑" panose="020B0503020204020204" pitchFamily="34" charset="-122"/>
                <a:sym typeface="+mn-ea"/>
              </a:rPr>
              <a:t>-</a:t>
            </a:r>
            <a:r>
              <a:rPr sz="1800">
                <a:ea typeface="微软雅黑" panose="020B0503020204020204" pitchFamily="34" charset="-122"/>
                <a:sym typeface="+mn-ea"/>
              </a:rPr>
              <a:t>新建流程</a:t>
            </a:r>
            <a:r>
              <a:rPr lang="en-US" altLang="zh-CN" sz="1800">
                <a:ea typeface="微软雅黑" panose="020B0503020204020204" pitchFamily="34" charset="-122"/>
                <a:sym typeface="+mn-ea"/>
              </a:rPr>
              <a:t>-</a:t>
            </a:r>
            <a:r>
              <a:rPr sz="1800">
                <a:ea typeface="微软雅黑" panose="020B0503020204020204" pitchFamily="34" charset="-122"/>
                <a:sym typeface="+mn-ea"/>
              </a:rPr>
              <a:t>附件上传</a:t>
            </a:r>
            <a:endParaRPr lang="en-US" altLang="zh-CN" sz="1800" dirty="0"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3600" dirty="0">
                <a:ea typeface="微软雅黑" panose="020B0503020204020204" pitchFamily="34" charset="-122"/>
              </a:rPr>
              <a:t>                                            </a:t>
            </a:r>
            <a:endParaRPr lang="zh-CN" altLang="en-US" sz="2800" dirty="0"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" y="1608455"/>
            <a:ext cx="10661015" cy="1572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6F0CB-BD9C-4935-872F-4F11B5675351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70999" y="5458910"/>
            <a:ext cx="10154853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</a:rPr>
              <a:t>在首页左侧菜单栏点击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“我的申请”</a:t>
            </a:r>
            <a:r>
              <a:rPr lang="zh-CN" altLang="en-US" dirty="0">
                <a:latin typeface="宋体" panose="02010600030101010101" pitchFamily="2" charset="-122"/>
              </a:rPr>
              <a:t>打开此页面，可看到所有自己提交过的流程历史，点击左上角放大镜可进行高级搜索。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-28910" y="684399"/>
            <a:ext cx="3996923" cy="3226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 b="1" kern="1200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+mj-ea"/>
                <a:cs typeface="+mn-cs"/>
                <a:sym typeface="宋体" panose="02010600030101010101" pitchFamily="2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800" dirty="0">
                <a:ea typeface="微软雅黑" panose="020B0503020204020204" pitchFamily="34" charset="-122"/>
              </a:rPr>
              <a:t>4.2 </a:t>
            </a:r>
            <a:r>
              <a:rPr sz="1800">
                <a:ea typeface="微软雅黑" panose="020B0503020204020204" pitchFamily="34" charset="-122"/>
                <a:sym typeface="+mn-ea"/>
              </a:rPr>
              <a:t>申请人相关</a:t>
            </a:r>
            <a:r>
              <a:rPr lang="en-US" altLang="zh-CN" sz="1800">
                <a:ea typeface="微软雅黑" panose="020B0503020204020204" pitchFamily="34" charset="-122"/>
                <a:sym typeface="+mn-ea"/>
              </a:rPr>
              <a:t>-</a:t>
            </a:r>
            <a:r>
              <a:rPr sz="1800" dirty="0">
                <a:ea typeface="微软雅黑" panose="020B0503020204020204" pitchFamily="34" charset="-122"/>
              </a:rPr>
              <a:t>我的申请</a:t>
            </a:r>
            <a:endParaRPr lang="en-US" altLang="zh-CN" sz="3600" dirty="0"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3600" dirty="0">
                <a:ea typeface="微软雅黑" panose="020B0503020204020204" pitchFamily="34" charset="-122"/>
              </a:rPr>
              <a:t>                                            </a:t>
            </a:r>
            <a:endParaRPr lang="zh-CN" altLang="en-US" sz="2800" dirty="0"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35" y="1136015"/>
            <a:ext cx="9015730" cy="4208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6F0CB-BD9C-4935-872F-4F11B5675351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70999" y="5458910"/>
            <a:ext cx="10154853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</a:rPr>
              <a:t>在首页左侧菜单栏点击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“草稿箱”</a:t>
            </a:r>
            <a:r>
              <a:rPr lang="zh-CN" altLang="en-US" dirty="0">
                <a:latin typeface="宋体" panose="02010600030101010101" pitchFamily="2" charset="-122"/>
              </a:rPr>
              <a:t>打开此页面，列表中显示所有用户在流程中点击保存草稿保存的流程数据，点击流程名可进入流程继续填写及提交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-28910" y="684399"/>
            <a:ext cx="3996923" cy="3226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 b="1" kern="1200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+mj-ea"/>
                <a:cs typeface="+mn-cs"/>
                <a:sym typeface="宋体" panose="02010600030101010101" pitchFamily="2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800" dirty="0">
                <a:ea typeface="微软雅黑" panose="020B0503020204020204" pitchFamily="34" charset="-122"/>
              </a:rPr>
              <a:t>4.3 </a:t>
            </a:r>
            <a:r>
              <a:rPr sz="1800">
                <a:ea typeface="微软雅黑" panose="020B0503020204020204" pitchFamily="34" charset="-122"/>
                <a:sym typeface="+mn-ea"/>
              </a:rPr>
              <a:t>申请人相关</a:t>
            </a:r>
            <a:r>
              <a:rPr lang="en-US" altLang="zh-CN" sz="1800">
                <a:ea typeface="微软雅黑" panose="020B0503020204020204" pitchFamily="34" charset="-122"/>
                <a:sym typeface="+mn-ea"/>
              </a:rPr>
              <a:t>-</a:t>
            </a:r>
            <a:r>
              <a:rPr sz="1800" dirty="0">
                <a:ea typeface="微软雅黑" panose="020B0503020204020204" pitchFamily="34" charset="-122"/>
              </a:rPr>
              <a:t>草稿箱</a:t>
            </a:r>
            <a:endParaRPr lang="en-US" altLang="zh-CN" sz="3600" dirty="0"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3600" dirty="0">
                <a:ea typeface="微软雅黑" panose="020B0503020204020204" pitchFamily="34" charset="-122"/>
              </a:rPr>
              <a:t>                                            </a:t>
            </a:r>
            <a:endParaRPr lang="zh-CN" altLang="en-US" sz="2800" dirty="0">
              <a:ea typeface="微软雅黑" panose="020B0503020204020204" pitchFamily="34" charset="-122"/>
            </a:endParaRPr>
          </a:p>
        </p:txBody>
      </p:sp>
      <p:pic>
        <p:nvPicPr>
          <p:cNvPr id="5" name="图片 4" descr="T27]G4C{TNR0C7)MSPF)%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05" y="1043940"/>
            <a:ext cx="9450705" cy="4392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6F0CB-BD9C-4935-872F-4F11B5675351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70999" y="5458910"/>
            <a:ext cx="10154853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</a:rPr>
              <a:t>在首页左侧菜单栏点击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“代我办的”</a:t>
            </a:r>
            <a:r>
              <a:rPr lang="zh-CN" altLang="en-US" dirty="0">
                <a:latin typeface="宋体" panose="02010600030101010101" pitchFamily="2" charset="-122"/>
              </a:rPr>
              <a:t>打开此页面，列表中显示所有用户指派给他人代为办理的流程，点击流程名同样可以浏览流程。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-28910" y="684399"/>
            <a:ext cx="3996923" cy="3226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zh-CN" altLang="en-US" sz="2400" b="1" kern="1200" cap="all" dirty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+mj-ea"/>
                <a:cs typeface="+mn-cs"/>
                <a:sym typeface="宋体" panose="02010600030101010101" pitchFamily="2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800" dirty="0">
                <a:ea typeface="微软雅黑" panose="020B0503020204020204" pitchFamily="34" charset="-122"/>
              </a:rPr>
              <a:t>4.4 </a:t>
            </a:r>
            <a:r>
              <a:rPr sz="1800">
                <a:ea typeface="微软雅黑" panose="020B0503020204020204" pitchFamily="34" charset="-122"/>
                <a:sym typeface="+mn-ea"/>
              </a:rPr>
              <a:t>申请人相关</a:t>
            </a:r>
            <a:r>
              <a:rPr lang="en-US" altLang="zh-CN" sz="1800">
                <a:ea typeface="微软雅黑" panose="020B0503020204020204" pitchFamily="34" charset="-122"/>
                <a:sym typeface="+mn-ea"/>
              </a:rPr>
              <a:t>-</a:t>
            </a:r>
            <a:r>
              <a:rPr sz="1800" dirty="0">
                <a:ea typeface="微软雅黑" panose="020B0503020204020204" pitchFamily="34" charset="-122"/>
              </a:rPr>
              <a:t>代我办的</a:t>
            </a:r>
            <a:endParaRPr lang="en-US" altLang="zh-CN" sz="3600" dirty="0"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3600" dirty="0">
                <a:ea typeface="微软雅黑" panose="020B0503020204020204" pitchFamily="34" charset="-122"/>
              </a:rPr>
              <a:t>                                            </a:t>
            </a:r>
            <a:endParaRPr lang="zh-CN" altLang="en-US" sz="2800" dirty="0"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65" y="1099820"/>
            <a:ext cx="9009380" cy="4236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4163840"/>
  <p:tag name="MH_LIBRARY" val="GRAPHIC"/>
  <p:tag name="KSO_WM_TEMPLATE_CATEGORY" val="custom"/>
  <p:tag name="KSO_WM_TEMPLATE_INDEX" val="160540"/>
  <p:tag name="KSO_WM_TAG_VERSION" val="1.0"/>
  <p:tag name="KSO_WM_SLIDE_ID" val="custom160540_12"/>
  <p:tag name="KSO_WM_SLIDE_INDEX" val="12"/>
  <p:tag name="KSO_WM_SLIDE_ITEM_CNT" val="1"/>
  <p:tag name="KSO_WM_SLIDE_LAYOUT" val="a_e"/>
  <p:tag name="KSO_WM_SLIDE_LAYOUT_CNT" val="1_1"/>
  <p:tag name="KSO_WM_SLIDE_TYPE" val="sectionTitle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4163840"/>
  <p:tag name="MH_LIBRARY" val="GRAPHIC"/>
  <p:tag name="KSO_WM_TEMPLATE_CATEGORY" val="custom"/>
  <p:tag name="KSO_WM_TEMPLATE_INDEX" val="160540"/>
  <p:tag name="KSO_WM_TAG_VERSION" val="1.0"/>
  <p:tag name="KSO_WM_SLIDE_ID" val="custom160540_12"/>
  <p:tag name="KSO_WM_SLIDE_INDEX" val="12"/>
  <p:tag name="KSO_WM_SLIDE_ITEM_CNT" val="1"/>
  <p:tag name="KSO_WM_SLIDE_LAYOUT" val="a_e"/>
  <p:tag name="KSO_WM_SLIDE_LAYOUT_CNT" val="1_1"/>
  <p:tag name="KSO_WM_SLIDE_TYPE" val="sectionTitle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40"/>
  <p:tag name="KSO_WM_UNIT_TYPE" val="a"/>
  <p:tag name="KSO_WM_UNIT_INDEX" val="1"/>
  <p:tag name="KSO_WM_UNIT_ID" val="custom160540_12*a*1"/>
  <p:tag name="KSO_WM_UNIT_CLEAR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40"/>
  <p:tag name="MH" val="20150924163840"/>
  <p:tag name="MH_LIBRARY" val="GRAPHIC"/>
  <p:tag name="MH_ORDER" val="Text Placeholder 3"/>
  <p:tag name="KSO_WM_UNIT_TYPE" val="e"/>
  <p:tag name="KSO_WM_UNIT_INDEX" val="1"/>
  <p:tag name="KSO_WM_UNIT_ID" val="custom160540_12*e*1"/>
  <p:tag name="KSO_WM_UNIT_CLEAR" val="1"/>
  <p:tag name="KSO_WM_UNIT_LAYERLEVEL" val="1"/>
  <p:tag name="KSO_WM_UNIT_VALUE" val="1"/>
  <p:tag name="KSO_WM_UNIT_HIGHLIGHT" val="0"/>
  <p:tag name="KSO_WM_UNIT_COMPATIBLE" val="1"/>
  <p:tag name="KSO_WM_UNIT_PRESET_TEXT" val="0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4163840"/>
  <p:tag name="MH_LIBRARY" val="GRAPHIC"/>
  <p:tag name="KSO_WM_TEMPLATE_CATEGORY" val="custom"/>
  <p:tag name="KSO_WM_TEMPLATE_INDEX" val="160540"/>
  <p:tag name="KSO_WM_TAG_VERSION" val="1.0"/>
  <p:tag name="KSO_WM_SLIDE_ID" val="custom160540_12"/>
  <p:tag name="KSO_WM_SLIDE_INDEX" val="12"/>
  <p:tag name="KSO_WM_SLIDE_ITEM_CNT" val="1"/>
  <p:tag name="KSO_WM_SLIDE_LAYOUT" val="a_e"/>
  <p:tag name="KSO_WM_SLIDE_LAYOUT_CNT" val="1_1"/>
  <p:tag name="KSO_WM_SLIDE_TYPE" val="sectionTitle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40"/>
  <p:tag name="KSO_WM_UNIT_TYPE" val="a"/>
  <p:tag name="KSO_WM_UNIT_INDEX" val="1"/>
  <p:tag name="KSO_WM_UNIT_ID" val="custom160540_12*a*1"/>
  <p:tag name="KSO_WM_UNIT_CLEAR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40"/>
  <p:tag name="MH" val="20150924163840"/>
  <p:tag name="MH_LIBRARY" val="GRAPHIC"/>
  <p:tag name="MH_ORDER" val="Text Placeholder 3"/>
  <p:tag name="KSO_WM_UNIT_TYPE" val="e"/>
  <p:tag name="KSO_WM_UNIT_INDEX" val="1"/>
  <p:tag name="KSO_WM_UNIT_ID" val="custom160540_12*e*1"/>
  <p:tag name="KSO_WM_UNIT_CLEAR" val="1"/>
  <p:tag name="KSO_WM_UNIT_LAYERLEVEL" val="1"/>
  <p:tag name="KSO_WM_UNIT_VALUE" val="1"/>
  <p:tag name="KSO_WM_UNIT_HIGHLIGHT" val="0"/>
  <p:tag name="KSO_WM_UNIT_COMPATIBLE" val="1"/>
  <p:tag name="KSO_WM_UNIT_PRESET_TEXT" val="0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4163840"/>
  <p:tag name="MH_LIBRARY" val="GRAPHIC"/>
  <p:tag name="KSO_WM_TEMPLATE_CATEGORY" val="custom"/>
  <p:tag name="KSO_WM_TEMPLATE_INDEX" val="160540"/>
  <p:tag name="KSO_WM_TAG_VERSION" val="1.0"/>
  <p:tag name="KSO_WM_SLIDE_ID" val="custom160540_12"/>
  <p:tag name="KSO_WM_SLIDE_INDEX" val="12"/>
  <p:tag name="KSO_WM_SLIDE_ITEM_CNT" val="1"/>
  <p:tag name="KSO_WM_SLIDE_LAYOUT" val="a_e"/>
  <p:tag name="KSO_WM_SLIDE_LAYOUT_CNT" val="1_1"/>
  <p:tag name="KSO_WM_SLIDE_TYPE" val="sectionTitle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40"/>
  <p:tag name="KSO_WM_UNIT_TYPE" val="a"/>
  <p:tag name="KSO_WM_UNIT_INDEX" val="1"/>
  <p:tag name="KSO_WM_UNIT_ID" val="custom160540_12*a*1"/>
  <p:tag name="KSO_WM_UNIT_CLEAR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40"/>
  <p:tag name="MH" val="20150924163840"/>
  <p:tag name="MH_LIBRARY" val="GRAPHIC"/>
  <p:tag name="MH_ORDER" val="Text Placeholder 3"/>
  <p:tag name="KSO_WM_UNIT_TYPE" val="e"/>
  <p:tag name="KSO_WM_UNIT_INDEX" val="1"/>
  <p:tag name="KSO_WM_UNIT_ID" val="custom160540_12*e*1"/>
  <p:tag name="KSO_WM_UNIT_CLEAR" val="1"/>
  <p:tag name="KSO_WM_UNIT_LAYERLEVEL" val="1"/>
  <p:tag name="KSO_WM_UNIT_VALUE" val="1"/>
  <p:tag name="KSO_WM_UNIT_HIGHLIGHT" val="0"/>
  <p:tag name="KSO_WM_UNIT_COMPATIBLE" val="1"/>
  <p:tag name="KSO_WM_UNIT_PRESET_TEXT" val="0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4163840"/>
  <p:tag name="MH_LIBRARY" val="GRAPHIC"/>
  <p:tag name="KSO_WM_TEMPLATE_CATEGORY" val="custom"/>
  <p:tag name="KSO_WM_TEMPLATE_INDEX" val="160540"/>
  <p:tag name="KSO_WM_TAG_VERSION" val="1.0"/>
  <p:tag name="KSO_WM_SLIDE_ID" val="custom160540_12"/>
  <p:tag name="KSO_WM_SLIDE_INDEX" val="12"/>
  <p:tag name="KSO_WM_SLIDE_ITEM_CNT" val="1"/>
  <p:tag name="KSO_WM_SLIDE_LAYOUT" val="a_e"/>
  <p:tag name="KSO_WM_SLIDE_LAYOUT_CNT" val="1_1"/>
  <p:tag name="KSO_WM_SLIDE_TYPE" val="sectionTitle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40"/>
  <p:tag name="KSO_WM_UNIT_TYPE" val="a"/>
  <p:tag name="KSO_WM_UNIT_INDEX" val="1"/>
  <p:tag name="KSO_WM_UNIT_ID" val="custom160540_12*a*1"/>
  <p:tag name="KSO_WM_UNIT_CLEAR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40"/>
  <p:tag name="KSO_WM_UNIT_TYPE" val="a"/>
  <p:tag name="KSO_WM_UNIT_INDEX" val="1"/>
  <p:tag name="KSO_WM_UNIT_ID" val="custom160540_12*a*1"/>
  <p:tag name="KSO_WM_UNIT_CLEAR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40"/>
  <p:tag name="MH" val="20150924163840"/>
  <p:tag name="MH_LIBRARY" val="GRAPHIC"/>
  <p:tag name="MH_ORDER" val="Text Placeholder 3"/>
  <p:tag name="KSO_WM_UNIT_TYPE" val="e"/>
  <p:tag name="KSO_WM_UNIT_INDEX" val="1"/>
  <p:tag name="KSO_WM_UNIT_ID" val="custom160540_12*e*1"/>
  <p:tag name="KSO_WM_UNIT_CLEAR" val="1"/>
  <p:tag name="KSO_WM_UNIT_LAYERLEVEL" val="1"/>
  <p:tag name="KSO_WM_UNIT_VALUE" val="1"/>
  <p:tag name="KSO_WM_UNIT_HIGHLIGHT" val="0"/>
  <p:tag name="KSO_WM_UNIT_COMPATIBLE" val="1"/>
  <p:tag name="KSO_WM_UNIT_PRESET_TEXT" val="0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4163840"/>
  <p:tag name="MH_LIBRARY" val="GRAPHIC"/>
  <p:tag name="KSO_WM_TEMPLATE_CATEGORY" val="custom"/>
  <p:tag name="KSO_WM_TEMPLATE_INDEX" val="160540"/>
  <p:tag name="KSO_WM_TAG_VERSION" val="1.0"/>
  <p:tag name="KSO_WM_SLIDE_ID" val="custom160540_12"/>
  <p:tag name="KSO_WM_SLIDE_INDEX" val="12"/>
  <p:tag name="KSO_WM_SLIDE_ITEM_CNT" val="1"/>
  <p:tag name="KSO_WM_SLIDE_LAYOUT" val="a_e"/>
  <p:tag name="KSO_WM_SLIDE_LAYOUT_CNT" val="1_1"/>
  <p:tag name="KSO_WM_SLIDE_TYPE" val="sectionTitle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40"/>
  <p:tag name="KSO_WM_UNIT_TYPE" val="a"/>
  <p:tag name="KSO_WM_UNIT_INDEX" val="1"/>
  <p:tag name="KSO_WM_UNIT_ID" val="custom160540_12*a*1"/>
  <p:tag name="KSO_WM_UNIT_CLEAR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40"/>
  <p:tag name="MH" val="20150924163840"/>
  <p:tag name="MH_LIBRARY" val="GRAPHIC"/>
  <p:tag name="MH_ORDER" val="Text Placeholder 3"/>
  <p:tag name="KSO_WM_UNIT_TYPE" val="e"/>
  <p:tag name="KSO_WM_UNIT_INDEX" val="1"/>
  <p:tag name="KSO_WM_UNIT_ID" val="custom160540_12*e*1"/>
  <p:tag name="KSO_WM_UNIT_CLEAR" val="1"/>
  <p:tag name="KSO_WM_UNIT_LAYERLEVEL" val="1"/>
  <p:tag name="KSO_WM_UNIT_VALUE" val="1"/>
  <p:tag name="KSO_WM_UNIT_HIGHLIGHT" val="0"/>
  <p:tag name="KSO_WM_UNIT_COMPATIBLE" val="1"/>
  <p:tag name="KSO_WM_UNIT_PRESET_TEXT" val="0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40"/>
  <p:tag name="MH" val="20150924163840"/>
  <p:tag name="MH_LIBRARY" val="GRAPHIC"/>
  <p:tag name="MH_ORDER" val="Text Placeholder 3"/>
  <p:tag name="KSO_WM_UNIT_TYPE" val="e"/>
  <p:tag name="KSO_WM_UNIT_INDEX" val="1"/>
  <p:tag name="KSO_WM_UNIT_ID" val="custom160540_12*e*1"/>
  <p:tag name="KSO_WM_UNIT_CLEAR" val="1"/>
  <p:tag name="KSO_WM_UNIT_LAYERLEVEL" val="1"/>
  <p:tag name="KSO_WM_UNIT_VALUE" val="1"/>
  <p:tag name="KSO_WM_UNIT_HIGHLIGHT" val="0"/>
  <p:tag name="KSO_WM_UNIT_COMPATIBLE" val="1"/>
  <p:tag name="KSO_WM_UNIT_PRESET_TEXT" val="0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4163840"/>
  <p:tag name="MH_LIBRARY" val="GRAPHIC"/>
  <p:tag name="KSO_WM_TEMPLATE_CATEGORY" val="custom"/>
  <p:tag name="KSO_WM_TEMPLATE_INDEX" val="160540"/>
  <p:tag name="KSO_WM_TAG_VERSION" val="1.0"/>
  <p:tag name="KSO_WM_SLIDE_ID" val="custom160540_12"/>
  <p:tag name="KSO_WM_SLIDE_INDEX" val="12"/>
  <p:tag name="KSO_WM_SLIDE_ITEM_CNT" val="1"/>
  <p:tag name="KSO_WM_SLIDE_LAYOUT" val="a_e"/>
  <p:tag name="KSO_WM_SLIDE_LAYOUT_CNT" val="1_1"/>
  <p:tag name="KSO_WM_SLIDE_TYPE" val="sectionTitle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40"/>
  <p:tag name="KSO_WM_UNIT_TYPE" val="a"/>
  <p:tag name="KSO_WM_UNIT_INDEX" val="1"/>
  <p:tag name="KSO_WM_UNIT_ID" val="custom160540_12*a*1"/>
  <p:tag name="KSO_WM_UNIT_CLEAR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40"/>
  <p:tag name="MH" val="20150924163840"/>
  <p:tag name="MH_LIBRARY" val="GRAPHIC"/>
  <p:tag name="MH_ORDER" val="Text Placeholder 3"/>
  <p:tag name="KSO_WM_UNIT_TYPE" val="e"/>
  <p:tag name="KSO_WM_UNIT_INDEX" val="1"/>
  <p:tag name="KSO_WM_UNIT_ID" val="custom160540_12*e*1"/>
  <p:tag name="KSO_WM_UNIT_CLEAR" val="1"/>
  <p:tag name="KSO_WM_UNIT_LAYERLEVEL" val="1"/>
  <p:tag name="KSO_WM_UNIT_VALUE" val="1"/>
  <p:tag name="KSO_WM_UNIT_HIGHLIGHT" val="0"/>
  <p:tag name="KSO_WM_UNIT_COMPATIBLE" val="1"/>
  <p:tag name="KSO_WM_UNIT_PRESET_TEXT" val="0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4163840"/>
  <p:tag name="MH_LIBRARY" val="GRAPHIC"/>
  <p:tag name="KSO_WM_TEMPLATE_CATEGORY" val="custom"/>
  <p:tag name="KSO_WM_TEMPLATE_INDEX" val="160540"/>
  <p:tag name="KSO_WM_TAG_VERSION" val="1.0"/>
  <p:tag name="KSO_WM_SLIDE_ID" val="custom160540_12"/>
  <p:tag name="KSO_WM_SLIDE_INDEX" val="12"/>
  <p:tag name="KSO_WM_SLIDE_ITEM_CNT" val="1"/>
  <p:tag name="KSO_WM_SLIDE_LAYOUT" val="a_e"/>
  <p:tag name="KSO_WM_SLIDE_LAYOUT_CNT" val="1_1"/>
  <p:tag name="KSO_WM_SLIDE_TYPE" val="sectionTitle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40"/>
  <p:tag name="KSO_WM_UNIT_TYPE" val="a"/>
  <p:tag name="KSO_WM_UNIT_INDEX" val="1"/>
  <p:tag name="KSO_WM_UNIT_ID" val="custom160540_12*a*1"/>
  <p:tag name="KSO_WM_UNIT_CLEAR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40"/>
  <p:tag name="MH" val="20150924163840"/>
  <p:tag name="MH_LIBRARY" val="GRAPHIC"/>
  <p:tag name="MH_ORDER" val="Text Placeholder 3"/>
  <p:tag name="KSO_WM_UNIT_TYPE" val="e"/>
  <p:tag name="KSO_WM_UNIT_INDEX" val="1"/>
  <p:tag name="KSO_WM_UNIT_ID" val="custom160540_12*e*1"/>
  <p:tag name="KSO_WM_UNIT_CLEAR" val="1"/>
  <p:tag name="KSO_WM_UNIT_LAYERLEVEL" val="1"/>
  <p:tag name="KSO_WM_UNIT_VALUE" val="1"/>
  <p:tag name="KSO_WM_UNIT_HIGHLIGHT" val="0"/>
  <p:tag name="KSO_WM_UNIT_COMPATIBLE" val="1"/>
  <p:tag name="KSO_WM_UNIT_PRESET_TEXT" val="01"/>
</p:tagLst>
</file>

<file path=ppt/theme/theme1.xml><?xml version="1.0" encoding="utf-8"?>
<a:theme xmlns:a="http://schemas.openxmlformats.org/drawingml/2006/main" name="空白设计模板">
  <a:themeElements>
    <a:clrScheme name="空白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空白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空白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空白设计模板_3">
  <a:themeElements>
    <a:clrScheme name="空白设计模板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空白设计模板_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空白设计模板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设计模板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设计模板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设计模板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设计模板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设计模板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BEBEB"/>
      </a:accent5>
      <a:accent6>
        <a:srgbClr val="A1A1A1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2115</Words>
  <Application>Microsoft Office PowerPoint</Application>
  <PresentationFormat>自定义</PresentationFormat>
  <Paragraphs>275</Paragraphs>
  <Slides>56</Slides>
  <Notes>20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幻灯片标题</vt:lpstr>
      </vt:variant>
      <vt:variant>
        <vt:i4>56</vt:i4>
      </vt:variant>
      <vt:variant>
        <vt:lpstr>自定义放映</vt:lpstr>
      </vt:variant>
      <vt:variant>
        <vt:i4>1</vt:i4>
      </vt:variant>
    </vt:vector>
  </HeadingPairs>
  <TitlesOfParts>
    <vt:vector size="59" baseType="lpstr">
      <vt:lpstr>空白设计模板</vt:lpstr>
      <vt:lpstr>空白设计模板_3</vt:lpstr>
      <vt:lpstr>PowerPoint 演示文稿</vt:lpstr>
      <vt:lpstr>系统使用说明</vt:lpstr>
      <vt:lpstr>系统使用说明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入职登记申请流程</vt:lpstr>
      <vt:lpstr>PowerPoint 演示文稿</vt:lpstr>
      <vt:lpstr>PowerPoint 演示文稿</vt:lpstr>
      <vt:lpstr>PowerPoint 演示文稿</vt:lpstr>
      <vt:lpstr>出差/请假/加班/调休流程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报价申请流程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费用报销申请流程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合同管理申请流程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立项审批流程</vt:lpstr>
      <vt:lpstr>PowerPoint 演示文稿</vt:lpstr>
      <vt:lpstr>PowerPoint 演示文稿</vt:lpstr>
      <vt:lpstr>PowerPoint 演示文稿</vt:lpstr>
      <vt:lpstr>PowerPoint 演示文稿</vt:lpstr>
      <vt:lpstr>投资申请流程</vt:lpstr>
      <vt:lpstr>PowerPoint 演示文稿</vt:lpstr>
      <vt:lpstr>PowerPoint 演示文稿</vt:lpstr>
      <vt:lpstr>PowerPoint 演示文稿</vt:lpstr>
      <vt:lpstr>PowerPoint 演示文稿</vt:lpstr>
      <vt:lpstr>质询会功能</vt:lpstr>
      <vt:lpstr>PowerPoint 演示文稿</vt:lpstr>
      <vt:lpstr>PowerPoint 演示文稿</vt:lpstr>
      <vt:lpstr>PowerPoint 演示文稿</vt:lpstr>
      <vt:lpstr>PowerPoint 演示文稿</vt:lpstr>
      <vt:lpstr>自定义放映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PC</cp:lastModifiedBy>
  <cp:revision>1439</cp:revision>
  <cp:lastPrinted>2014-12-12T02:13:00Z</cp:lastPrinted>
  <dcterms:created xsi:type="dcterms:W3CDTF">2018-11-05T05:02:00Z</dcterms:created>
  <dcterms:modified xsi:type="dcterms:W3CDTF">2020-08-28T06:53:38Z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