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309" r:id="rId3"/>
    <p:sldId id="310" r:id="rId5"/>
    <p:sldId id="311" r:id="rId6"/>
    <p:sldId id="314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9D9D9"/>
    <a:srgbClr val="0068B7"/>
    <a:srgbClr val="0090B7"/>
    <a:srgbClr val="999DA0"/>
    <a:srgbClr val="00A1F2"/>
    <a:srgbClr val="DADBDC"/>
    <a:srgbClr val="019FE8"/>
    <a:srgbClr val="82FFFF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49" autoAdjust="0"/>
    <p:restoredTop sz="98747" autoAdjust="0"/>
  </p:normalViewPr>
  <p:slideViewPr>
    <p:cSldViewPr snapToGrid="0" snapToObjects="1">
      <p:cViewPr>
        <p:scale>
          <a:sx n="150" d="100"/>
          <a:sy n="150" d="100"/>
        </p:scale>
        <p:origin x="-804" y="-408"/>
      </p:cViewPr>
      <p:guideLst>
        <p:guide orient="horz" pos="1649"/>
        <p:guide pos="28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6" d="100"/>
          <a:sy n="86" d="100"/>
        </p:scale>
        <p:origin x="-1794" y="-72"/>
      </p:cViewPr>
      <p:guideLst>
        <p:guide orient="horz" pos="2931"/>
        <p:guide pos="21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CC18B-BC75-439A-B5E1-B9549F80791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45679C-AC30-4124-AB6A-20289AFF2F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ppt底-灰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569176" y="1439983"/>
            <a:ext cx="7886700" cy="434715"/>
          </a:xfrm>
        </p:spPr>
        <p:txBody>
          <a:bodyPr anchor="ctr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报告标题微软雅黑加粗字号</a:t>
            </a:r>
            <a:r>
              <a:rPr lang="en-US" altLang="zh-CN" dirty="0"/>
              <a:t>28pt</a:t>
            </a:r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569176" y="2055200"/>
            <a:ext cx="7886700" cy="314325"/>
          </a:xfrm>
        </p:spPr>
        <p:txBody>
          <a:bodyPr anchor="ctr" anchorCtr="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dirty="0"/>
              <a:t>副标题字号</a:t>
            </a:r>
            <a:r>
              <a:rPr lang="en-US" altLang="zh-CN" dirty="0"/>
              <a:t>20pt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1" hasCustomPrompt="1"/>
          </p:nvPr>
        </p:nvSpPr>
        <p:spPr>
          <a:xfrm>
            <a:off x="569176" y="2762616"/>
            <a:ext cx="4440237" cy="9366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dirty="0"/>
              <a:t>部门字号</a:t>
            </a:r>
            <a:r>
              <a:rPr lang="en-US" altLang="zh-CN" dirty="0"/>
              <a:t>14pt</a:t>
            </a:r>
            <a:endParaRPr lang="en-US" altLang="zh-CN" dirty="0"/>
          </a:p>
          <a:p>
            <a:pPr lvl="0"/>
            <a:r>
              <a:rPr lang="zh-CN" altLang="en-US" dirty="0"/>
              <a:t>日期格式</a:t>
            </a:r>
            <a:r>
              <a:rPr lang="en-US" altLang="zh-CN" dirty="0"/>
              <a:t>2017.05.02</a:t>
            </a:r>
            <a:endParaRPr lang="en-US" altLang="zh-CN" dirty="0"/>
          </a:p>
          <a:p>
            <a:pPr lvl="0"/>
            <a:r>
              <a:rPr lang="zh-CN" altLang="en-US" dirty="0"/>
              <a:t>汇报人信息字号</a:t>
            </a:r>
            <a:r>
              <a:rPr lang="en-US" altLang="zh-CN" dirty="0"/>
              <a:t>14pt</a:t>
            </a:r>
            <a:endParaRPr lang="zh-CN" altLang="en-US" dirty="0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ppt底2-灰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635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4820" y="186055"/>
            <a:ext cx="1809750" cy="380365"/>
          </a:xfrm>
        </p:spPr>
        <p:txBody>
          <a:bodyPr lIns="0" tIns="0" rIns="0" bIns="0">
            <a:noAutofit/>
          </a:bodyPr>
          <a:lstStyle>
            <a:lvl1pPr>
              <a:defRPr sz="20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 dirty="0"/>
              <a:t>Contents </a:t>
            </a:r>
            <a:r>
              <a:rPr lang="zh-CN" altLang="en-US" dirty="0"/>
              <a:t>目录</a:t>
            </a:r>
            <a:endParaRPr lang="en-US" dirty="0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464820" y="630555"/>
            <a:ext cx="1748155" cy="0"/>
          </a:xfrm>
          <a:prstGeom prst="line">
            <a:avLst/>
          </a:prstGeom>
          <a:ln w="19050">
            <a:solidFill>
              <a:srgbClr val="DADB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/>
          <p:cNvSpPr txBox="1"/>
          <p:nvPr/>
        </p:nvSpPr>
        <p:spPr>
          <a:xfrm>
            <a:off x="331470" y="4906010"/>
            <a:ext cx="710565" cy="215265"/>
          </a:xfrm>
          <a:prstGeom prst="rect">
            <a:avLst/>
          </a:prstGeom>
        </p:spPr>
        <p:txBody>
          <a:bodyPr vert="horz" wrap="square" lIns="0" tIns="0" rIns="0" bIns="0" numCol="1" anchor="ctr">
            <a:noAutofit/>
          </a:bodyPr>
          <a:lstStyle/>
          <a:p>
            <a:pPr marL="0" indent="0" algn="l" defTabSz="457200" fontAlgn="auto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800" b="0" strike="noStrike" cap="none" dirty="0" smtClean="0">
                <a:ln w="9525" cap="flat" cmpd="sng">
                  <a:noFill/>
                </a:ln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ko-KR" altLang="en-US" sz="800" b="0" strike="noStrike" cap="none" dirty="0">
              <a:ln w="9525" cap="flat" cmpd="sng">
                <a:noFill/>
              </a:ln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ppt底2-灰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635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4820" y="184785"/>
            <a:ext cx="5600065" cy="365125"/>
          </a:xfrm>
        </p:spPr>
        <p:txBody>
          <a:bodyPr lIns="0" tIns="0" rIns="0" bIns="0" anchor="ctr" anchorCtr="0">
            <a:noAutofit/>
          </a:bodyPr>
          <a:lstStyle>
            <a:lvl1pPr algn="l">
              <a:defRPr sz="18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内页标题微软雅黑加粗字号</a:t>
            </a:r>
            <a:r>
              <a:rPr lang="en-US" altLang="zh-CN" dirty="0"/>
              <a:t>18pt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4820" y="746125"/>
            <a:ext cx="8195945" cy="3622675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50000"/>
              </a:lnSpc>
              <a:buNone/>
              <a:defRPr sz="1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内页标题微软雅黑加粗字号</a:t>
            </a:r>
            <a:r>
              <a:rPr lang="en-US" altLang="zh-CN" dirty="0"/>
              <a:t>14pt</a:t>
            </a:r>
            <a:endParaRPr lang="en-US" dirty="0"/>
          </a:p>
        </p:txBody>
      </p:sp>
      <p:sp>
        <p:nvSpPr>
          <p:cNvPr id="10" name="Slide Number Placeholder 5"/>
          <p:cNvSpPr txBox="1"/>
          <p:nvPr userDrawn="1"/>
        </p:nvSpPr>
        <p:spPr>
          <a:xfrm>
            <a:off x="331470" y="4906010"/>
            <a:ext cx="710565" cy="215265"/>
          </a:xfrm>
          <a:prstGeom prst="rect">
            <a:avLst/>
          </a:prstGeom>
        </p:spPr>
        <p:txBody>
          <a:bodyPr vert="horz" wrap="square" lIns="0" tIns="0" rIns="0" bIns="0" numCol="1" anchor="ctr">
            <a:noAutofit/>
          </a:bodyPr>
          <a:lstStyle/>
          <a:p>
            <a:pPr marL="0" indent="0" algn="l" defTabSz="457200" fontAlgn="auto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800" b="0" strike="noStrike" cap="none" dirty="0" smtClean="0">
                <a:ln w="9525" cap="flat" cmpd="sng">
                  <a:noFill/>
                </a:ln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ko-KR" altLang="en-US" sz="800" b="0" strike="noStrike" cap="none" dirty="0">
              <a:ln w="9525" cap="flat" cmpd="sng">
                <a:noFill/>
              </a:ln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464820" y="630555"/>
            <a:ext cx="8195945" cy="0"/>
          </a:xfrm>
          <a:prstGeom prst="line">
            <a:avLst/>
          </a:prstGeom>
          <a:ln w="12700">
            <a:solidFill>
              <a:srgbClr val="DADB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ppt底-灰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8960" y="1884680"/>
            <a:ext cx="7886700" cy="4349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zh-CN" altLang="en-US" dirty="0"/>
              <a:t>报告标题微软雅黑加粗字号</a:t>
            </a:r>
            <a:r>
              <a:rPr lang="en-US" altLang="zh-CN" dirty="0"/>
              <a:t>28pt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960" y="3745230"/>
            <a:ext cx="4704080" cy="1158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zh-CN" altLang="en-US" dirty="0"/>
              <a:t>部门字号</a:t>
            </a:r>
            <a:r>
              <a:rPr lang="en-US" altLang="zh-CN" dirty="0"/>
              <a:t>14pt</a:t>
            </a:r>
            <a:endParaRPr lang="en-US" altLang="zh-CN" dirty="0"/>
          </a:p>
          <a:p>
            <a:pPr lvl="0"/>
            <a:r>
              <a:rPr lang="zh-CN" altLang="en-US" dirty="0"/>
              <a:t>日期</a:t>
            </a:r>
            <a:r>
              <a:rPr lang="en-US" altLang="zh-CN" dirty="0"/>
              <a:t>2017.05.02</a:t>
            </a:r>
            <a:endParaRPr lang="en-US" altLang="zh-CN" dirty="0"/>
          </a:p>
          <a:p>
            <a:pPr lvl="0"/>
            <a:r>
              <a:rPr lang="zh-CN" altLang="en-US" dirty="0"/>
              <a:t>汇报人信息字号</a:t>
            </a:r>
            <a:r>
              <a:rPr lang="en-US" altLang="zh-CN" dirty="0"/>
              <a:t>14pt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lvl1pPr algn="l" defTabSz="685800" rtl="0" eaLnBrk="1" latinLnBrk="0" hangingPunct="1">
        <a:lnSpc>
          <a:spcPts val="3100"/>
        </a:lnSpc>
        <a:spcBef>
          <a:spcPct val="0"/>
        </a:spcBef>
        <a:buNone/>
        <a:defRPr sz="2800" b="1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0" indent="0" algn="l" defTabSz="685800" rtl="0" eaLnBrk="1" latinLnBrk="0" hangingPunct="1">
        <a:lnSpc>
          <a:spcPts val="1680"/>
        </a:lnSpc>
        <a:spcBef>
          <a:spcPts val="750"/>
        </a:spcBef>
        <a:buFontTx/>
        <a:buNone/>
        <a:defRPr sz="1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3429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6858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5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0287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35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35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标题 1"/>
          <p:cNvSpPr>
            <a:spLocks noGrp="1"/>
          </p:cNvSpPr>
          <p:nvPr>
            <p:ph type="ctrTitle"/>
          </p:nvPr>
        </p:nvSpPr>
        <p:spPr>
          <a:xfrm>
            <a:off x="464820" y="184785"/>
            <a:ext cx="5600065" cy="365125"/>
          </a:xfrm>
        </p:spPr>
        <p:txBody>
          <a:bodyPr/>
          <a:lstStyle/>
          <a:p>
            <a:r>
              <a:rPr lang="en-US" altLang="zh-CN" dirty="0" smtClean="0"/>
              <a:t>01  </a:t>
            </a:r>
            <a:r>
              <a:rPr lang="zh-CN" altLang="en-US" dirty="0" smtClean="0"/>
              <a:t>发泡修改及</a:t>
            </a:r>
            <a:r>
              <a:rPr lang="en-US" altLang="zh-CN" dirty="0" smtClean="0"/>
              <a:t>H</a:t>
            </a:r>
            <a:r>
              <a:rPr lang="zh-CN" altLang="en-US" dirty="0" smtClean="0"/>
              <a:t>点调整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18" y="1189920"/>
            <a:ext cx="4511067" cy="177552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17220" y="3352802"/>
            <a:ext cx="3764280" cy="405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座垫发泡下侧加厚</a:t>
            </a:r>
            <a:r>
              <a:rPr lang="en-US" altLang="zh-CN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30mm</a:t>
            </a:r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，加厚区域见图片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5411576" y="964976"/>
            <a:ext cx="3509867" cy="2432050"/>
            <a:chOff x="960226" y="831850"/>
            <a:chExt cx="3509867" cy="2432050"/>
          </a:xfrm>
        </p:grpSpPr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0226" y="831850"/>
              <a:ext cx="1508559" cy="2432050"/>
            </a:xfrm>
            <a:prstGeom prst="rect">
              <a:avLst/>
            </a:prstGeom>
          </p:spPr>
        </p:pic>
        <p:sp>
          <p:nvSpPr>
            <p:cNvPr id="13" name="TextBox 32"/>
            <p:cNvSpPr txBox="1"/>
            <p:nvPr/>
          </p:nvSpPr>
          <p:spPr bwMode="auto">
            <a:xfrm>
              <a:off x="2468785" y="1711685"/>
              <a:ext cx="2001308" cy="461665"/>
            </a:xfrm>
            <a:prstGeom prst="rect">
              <a:avLst/>
            </a:prstGeom>
            <a:noFill/>
            <a:ln w="12700">
              <a:solidFill>
                <a:schemeClr val="tx2">
                  <a:lumMod val="60000"/>
                  <a:lumOff val="40000"/>
                  <a:alpha val="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marR="0" defTabSz="914400"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lang="en-US" altLang="zh-CN" sz="1200" noProof="0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H</a:t>
              </a:r>
              <a:r>
                <a:rPr kumimoji="0" lang="zh-CN" altLang="en-US" sz="1200" b="0" kern="1200" cap="none" spc="0" normalizeH="0" baseline="0" noProof="0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点（</a:t>
              </a:r>
              <a:r>
                <a:rPr kumimoji="0" lang="en-US" altLang="zh-CN" sz="1200" b="0" kern="1200" cap="none" spc="0" normalizeH="0" baseline="0" noProof="0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1115</a:t>
              </a:r>
              <a:r>
                <a:rPr kumimoji="0" lang="zh-CN" altLang="en-US" sz="1200" b="0" kern="1200" cap="none" spc="0" normalizeH="0" baseline="0" noProof="0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，</a:t>
              </a:r>
              <a:r>
                <a:rPr kumimoji="0" lang="en-US" altLang="zh-CN" sz="1200" b="0" kern="1200" cap="none" spc="0" normalizeH="0" baseline="0" noProof="0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±</a:t>
              </a:r>
              <a:r>
                <a:rPr lang="en-US" altLang="zh-CN" sz="1200" b="0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381</a:t>
              </a:r>
              <a:r>
                <a:rPr kumimoji="0" lang="zh-CN" altLang="en-US" sz="1200" b="0" kern="1200" cap="none" spc="0" normalizeH="0" baseline="0" noProof="0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，</a:t>
              </a:r>
              <a:r>
                <a:rPr lang="en-US" altLang="zh-CN" sz="1200" b="0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555</a:t>
              </a:r>
              <a:r>
                <a:rPr kumimoji="0" lang="zh-CN" altLang="en-US" sz="1200" b="0" kern="1200" cap="none" spc="0" normalizeH="0" baseline="0" noProof="0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）改为（</a:t>
              </a:r>
              <a:r>
                <a:rPr kumimoji="0" lang="en-US" altLang="zh-CN" sz="1200" b="0" kern="1200" cap="none" spc="0" normalizeH="0" baseline="0" noProof="0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1115</a:t>
              </a:r>
              <a:r>
                <a:rPr kumimoji="0" lang="zh-CN" altLang="en-US" sz="1200" b="0" kern="1200" cap="none" spc="0" normalizeH="0" baseline="0" noProof="0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，</a:t>
              </a:r>
              <a:r>
                <a:rPr kumimoji="0" lang="en-US" altLang="zh-CN" sz="1200" b="0" kern="1200" cap="none" spc="0" normalizeH="0" baseline="0" noProof="0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±381</a:t>
              </a:r>
              <a:r>
                <a:rPr kumimoji="0" lang="zh-CN" altLang="en-US" sz="1200" b="0" kern="1200" cap="none" spc="0" normalizeH="0" baseline="0" noProof="0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，</a:t>
              </a:r>
              <a:r>
                <a:rPr kumimoji="0" lang="en-US" altLang="zh-CN" sz="1200" b="0" kern="1200" cap="none" spc="0" normalizeH="0" baseline="0" noProof="0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585</a:t>
              </a:r>
              <a:r>
                <a:rPr kumimoji="0" lang="zh-CN" altLang="en-US" sz="1200" b="0" kern="1200" cap="none" spc="0" normalizeH="0" baseline="0" noProof="0" dirty="0" smtClean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）</a:t>
              </a:r>
              <a:endParaRPr kumimoji="0" lang="en-US" altLang="zh-CN" sz="1200" b="0" kern="1200" cap="none" spc="0" normalizeH="0" baseline="0" noProof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5379720" y="3619502"/>
            <a:ext cx="3764280" cy="405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配合正副驾驶员座椅</a:t>
            </a:r>
            <a:r>
              <a:rPr lang="en-US" altLang="zh-CN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H</a:t>
            </a:r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点更改，调整座椅支腿。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17220" y="4200525"/>
            <a:ext cx="3925570" cy="521970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txBody>
          <a:bodyPr wrap="square" rtlCol="0">
            <a:spAutoFit/>
          </a:bodyPr>
          <a:p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</a:rPr>
              <a:t>方案可以实现，坐垫泡沫、坐垫骨架新开，数据需重新设计。</a:t>
            </a:r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标题 1"/>
          <p:cNvSpPr>
            <a:spLocks noGrp="1"/>
          </p:cNvSpPr>
          <p:nvPr>
            <p:ph type="ctrTitle"/>
          </p:nvPr>
        </p:nvSpPr>
        <p:spPr>
          <a:xfrm>
            <a:off x="464820" y="184785"/>
            <a:ext cx="5600065" cy="365125"/>
          </a:xfrm>
        </p:spPr>
        <p:txBody>
          <a:bodyPr/>
          <a:lstStyle/>
          <a:p>
            <a:r>
              <a:rPr lang="en-US" altLang="zh-CN" dirty="0" smtClean="0"/>
              <a:t>02  </a:t>
            </a:r>
            <a:r>
              <a:rPr lang="zh-CN" altLang="en-US" dirty="0" smtClean="0"/>
              <a:t>靠背骨架调整</a:t>
            </a:r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65" y="971550"/>
            <a:ext cx="2721175" cy="25273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56970" y="3759200"/>
            <a:ext cx="3764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图中蓝色的靠背骨架横梁沿其中心轴线向后旋转</a:t>
            </a:r>
            <a:r>
              <a:rPr lang="en-US" altLang="zh-CN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15°</a:t>
            </a:r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，钢丝配合与旋转</a:t>
            </a:r>
            <a:r>
              <a:rPr lang="en-US" altLang="zh-CN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15°</a:t>
            </a:r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后横梁重新设计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4041140" y="971359"/>
            <a:ext cx="4730750" cy="1768666"/>
            <a:chOff x="4159250" y="1730184"/>
            <a:chExt cx="4730750" cy="1768666"/>
          </a:xfrm>
        </p:grpSpPr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47657" y="1730184"/>
              <a:ext cx="2232643" cy="1768666"/>
            </a:xfrm>
            <a:prstGeom prst="rect">
              <a:avLst/>
            </a:prstGeom>
          </p:spPr>
        </p:pic>
        <p:cxnSp>
          <p:nvCxnSpPr>
            <p:cNvPr id="14" name="直接箭头连接符 13"/>
            <p:cNvCxnSpPr/>
            <p:nvPr/>
          </p:nvCxnSpPr>
          <p:spPr>
            <a:xfrm>
              <a:off x="5149850" y="2235200"/>
              <a:ext cx="1390650" cy="10795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矩形 15"/>
            <p:cNvSpPr/>
            <p:nvPr/>
          </p:nvSpPr>
          <p:spPr>
            <a:xfrm>
              <a:off x="4159250" y="1993900"/>
              <a:ext cx="990600" cy="4508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000" dirty="0" smtClean="0">
                  <a:solidFill>
                    <a:schemeClr val="tx1"/>
                  </a:solidFill>
                </a:rPr>
                <a:t>目前设计位置</a:t>
              </a:r>
              <a:endParaRPr lang="zh-CN" altLang="en-US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直接箭头连接符 17"/>
            <p:cNvCxnSpPr/>
            <p:nvPr/>
          </p:nvCxnSpPr>
          <p:spPr>
            <a:xfrm flipH="1">
              <a:off x="6807200" y="2219325"/>
              <a:ext cx="984250" cy="22542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矩形 20"/>
            <p:cNvSpPr/>
            <p:nvPr/>
          </p:nvSpPr>
          <p:spPr>
            <a:xfrm>
              <a:off x="7791450" y="1993900"/>
              <a:ext cx="1098550" cy="4508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000" dirty="0" smtClean="0">
                  <a:solidFill>
                    <a:schemeClr val="tx1"/>
                  </a:solidFill>
                </a:rPr>
                <a:t>旋转</a:t>
              </a:r>
              <a:r>
                <a:rPr lang="en-US" altLang="zh-CN" sz="1000" dirty="0" smtClean="0">
                  <a:solidFill>
                    <a:schemeClr val="tx1"/>
                  </a:solidFill>
                </a:rPr>
                <a:t>15°</a:t>
              </a:r>
              <a:r>
                <a:rPr lang="zh-CN" altLang="en-US" sz="1000" dirty="0" smtClean="0">
                  <a:solidFill>
                    <a:schemeClr val="tx1"/>
                  </a:solidFill>
                </a:rPr>
                <a:t>后位置</a:t>
              </a:r>
              <a:endParaRPr lang="zh-CN" altLang="en-US" sz="1000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5253355" y="3237230"/>
            <a:ext cx="3479165" cy="521970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txBody>
          <a:bodyPr wrap="square" rtlCol="0">
            <a:spAutoFit/>
          </a:bodyPr>
          <a:p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</a:rPr>
              <a:t>方案可以实现，靠背骨架焊台、靠背泡沫新开，</a:t>
            </a:r>
            <a:r>
              <a:rPr lang="zh-CN" altLang="en-US" sz="140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数据需重新设计。</a:t>
            </a:r>
            <a:endParaRPr lang="zh-CN" altLang="en-US" sz="1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标题 1"/>
          <p:cNvSpPr>
            <a:spLocks noGrp="1"/>
          </p:cNvSpPr>
          <p:nvPr>
            <p:ph type="ctrTitle"/>
          </p:nvPr>
        </p:nvSpPr>
        <p:spPr>
          <a:xfrm>
            <a:off x="464820" y="184785"/>
            <a:ext cx="5600065" cy="365125"/>
          </a:xfrm>
        </p:spPr>
        <p:txBody>
          <a:bodyPr/>
          <a:lstStyle/>
          <a:p>
            <a:r>
              <a:rPr lang="en-US" altLang="zh-CN" dirty="0" smtClean="0"/>
              <a:t>03  </a:t>
            </a:r>
            <a:r>
              <a:rPr lang="zh-CN" altLang="en-US" dirty="0" smtClean="0"/>
              <a:t>侧向遮蔽</a:t>
            </a:r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101340" y="784860"/>
            <a:ext cx="2941320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9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侧向遮蔽建议采用裙围形式，遮蔽区域除支腿外副驾驶支</a:t>
            </a:r>
            <a:endParaRPr lang="en-US" altLang="zh-CN" sz="9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9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腿与座垫中空位置也需进行遮蔽（图中红色标识区域），驾驶员座椅的遮蔽区域应与副驾驶相同。</a:t>
            </a:r>
            <a:endParaRPr lang="en-US" altLang="zh-CN" sz="9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9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zh-CN" altLang="en-US" sz="9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裙围所使用面料，可选用</a:t>
            </a:r>
            <a:r>
              <a:rPr lang="en-US" altLang="zh-CN" sz="9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EVC3</a:t>
            </a:r>
            <a:r>
              <a:rPr lang="zh-CN" altLang="en-US" sz="9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座椅现有面料，或现有面料组合的形式。亦可从贵公司其它产品的面料自行搭配，但面料风格及颜色需与</a:t>
            </a:r>
            <a:r>
              <a:rPr lang="en-US" altLang="zh-CN" sz="9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EVC3</a:t>
            </a:r>
            <a:r>
              <a:rPr lang="zh-CN" altLang="en-US" sz="9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座椅状态一致。</a:t>
            </a:r>
            <a:r>
              <a:rPr lang="zh-CN" altLang="en-US" sz="9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请于</a:t>
            </a:r>
            <a:r>
              <a:rPr lang="en-US" altLang="zh-CN" sz="9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8.9</a:t>
            </a:r>
            <a:r>
              <a:rPr lang="zh-CN" altLang="en-US" sz="9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提供两块裙围样块，</a:t>
            </a:r>
            <a:r>
              <a:rPr lang="zh-CN" altLang="en-US" sz="9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体现不同的组合形式，供造型部门进行确认。</a:t>
            </a:r>
            <a:endParaRPr lang="zh-CN" altLang="en-US" sz="9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074" name="Picture 2" descr="E:\日常工作\2021\2021.7\0728\0728_1.jpg"/>
          <p:cNvPicPr>
            <a:picLocks noChangeAspect="1" noChangeArrowheads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14"/>
          <a:stretch>
            <a:fillRect/>
          </a:stretch>
        </p:blipFill>
        <p:spPr bwMode="auto">
          <a:xfrm>
            <a:off x="277333" y="784992"/>
            <a:ext cx="2803687" cy="2896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1226820" y="1369060"/>
            <a:ext cx="1193800" cy="3175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1000" dirty="0" smtClean="0">
              <a:solidFill>
                <a:schemeClr val="tx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064885" y="928370"/>
            <a:ext cx="2610485" cy="1198880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txBody>
          <a:bodyPr wrap="square" rtlCol="0">
            <a:spAutoFit/>
          </a:bodyPr>
          <a:p>
            <a:r>
              <a:rPr lang="zh-CN" altLang="en-US" sz="1200">
                <a:latin typeface="微软雅黑" panose="020B0503020204020204" pitchFamily="34" charset="-122"/>
                <a:ea typeface="微软雅黑" panose="020B0503020204020204" pitchFamily="34" charset="-122"/>
              </a:rPr>
              <a:t>方案</a:t>
            </a:r>
            <a:r>
              <a:rPr lang="en-US" altLang="zh-CN" sz="12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20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zh-CN" altLang="en-US" sz="12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20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20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sz="1200">
                <a:latin typeface="微软雅黑" panose="020B0503020204020204" pitchFamily="34" charset="-122"/>
                <a:ea typeface="微软雅黑" panose="020B0503020204020204" pitchFamily="34" charset="-122"/>
              </a:rPr>
              <a:t>红框处遮蔽：建议新开塑料件，通过塑料件护板遮挡。</a:t>
            </a:r>
            <a:endParaRPr lang="zh-CN" altLang="en-US" sz="12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>
                <a:latin typeface="微软雅黑" panose="020B0503020204020204" pitchFamily="34" charset="-122"/>
                <a:ea typeface="微软雅黑" panose="020B0503020204020204" pitchFamily="34" charset="-122"/>
              </a:rPr>
              <a:t>优点：外观美观，</a:t>
            </a:r>
            <a:endParaRPr lang="zh-CN" altLang="en-US" sz="12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2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20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sz="1200">
                <a:latin typeface="微软雅黑" panose="020B0503020204020204" pitchFamily="34" charset="-122"/>
                <a:ea typeface="微软雅黑" panose="020B0503020204020204" pitchFamily="34" charset="-122"/>
              </a:rPr>
              <a:t>支腿遮蔽：护面</a:t>
            </a:r>
            <a:r>
              <a:rPr lang="en-US" altLang="zh-CN" sz="120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1200">
                <a:latin typeface="微软雅黑" panose="020B0503020204020204" pitchFamily="34" charset="-122"/>
                <a:ea typeface="微软雅黑" panose="020B0503020204020204" pitchFamily="34" charset="-122"/>
              </a:rPr>
              <a:t>刺毛条固定遮挡。</a:t>
            </a:r>
            <a:endParaRPr lang="zh-CN" altLang="en-US" sz="1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064885" y="2523490"/>
            <a:ext cx="2610485" cy="138366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txBody>
          <a:bodyPr wrap="square" rtlCol="0">
            <a:spAutoFit/>
          </a:bodyPr>
          <a:p>
            <a:r>
              <a:rPr lang="zh-CN" altLang="en-US" sz="1200">
                <a:latin typeface="微软雅黑" panose="020B0503020204020204" pitchFamily="34" charset="-122"/>
                <a:ea typeface="微软雅黑" panose="020B0503020204020204" pitchFamily="34" charset="-122"/>
              </a:rPr>
              <a:t>方案</a:t>
            </a:r>
            <a:r>
              <a:rPr lang="en-US" altLang="zh-CN" sz="120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20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zh-CN" altLang="en-US" sz="12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>
                <a:latin typeface="微软雅黑" panose="020B0503020204020204" pitchFamily="34" charset="-122"/>
                <a:ea typeface="微软雅黑" panose="020B0503020204020204" pitchFamily="34" charset="-122"/>
              </a:rPr>
              <a:t>红框处</a:t>
            </a:r>
            <a:r>
              <a:rPr lang="en-US" altLang="zh-CN" sz="120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1200">
                <a:latin typeface="微软雅黑" panose="020B0503020204020204" pitchFamily="34" charset="-122"/>
                <a:ea typeface="微软雅黑" panose="020B0503020204020204" pitchFamily="34" charset="-122"/>
              </a:rPr>
              <a:t>支腿处整体使用尾帘方式遮挡，支腿上增加固定钢丝，用于固定尾帘。</a:t>
            </a:r>
            <a:endParaRPr lang="zh-CN" altLang="en-US" sz="12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12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>
                <a:latin typeface="微软雅黑" panose="020B0503020204020204" pitchFamily="34" charset="-122"/>
                <a:ea typeface="微软雅黑" panose="020B0503020204020204" pitchFamily="34" charset="-122"/>
              </a:rPr>
              <a:t>优点：成本低。</a:t>
            </a:r>
            <a:endParaRPr lang="zh-CN" altLang="en-US" sz="120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>
                <a:latin typeface="微软雅黑" panose="020B0503020204020204" pitchFamily="34" charset="-122"/>
                <a:ea typeface="微软雅黑" panose="020B0503020204020204" pitchFamily="34" charset="-122"/>
              </a:rPr>
              <a:t>缺点：外观美观度差。</a:t>
            </a:r>
            <a:endParaRPr lang="zh-CN" altLang="en-US" sz="12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408305" y="1235075"/>
          <a:ext cx="3852000" cy="240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/>
                <a:gridCol w="1476000"/>
                <a:gridCol w="1800000"/>
              </a:tblGrid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序号</a:t>
                      </a:r>
                      <a:endParaRPr lang="zh-CN" altLang="en-US" b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新开件</a:t>
                      </a:r>
                      <a:endParaRPr lang="zh-CN" altLang="en-US" b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预估模具费（万）</a:t>
                      </a:r>
                      <a:endParaRPr lang="zh-CN" altLang="en-US" b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en-US" altLang="zh-CN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靠背骨架焊台</a:t>
                      </a:r>
                      <a:endParaRPr lang="zh-CN" altLang="en-US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12</a:t>
                      </a:r>
                      <a:endParaRPr lang="en-US" altLang="zh-CN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endParaRPr lang="en-US" altLang="zh-CN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靠背泡沫</a:t>
                      </a:r>
                      <a:endParaRPr lang="zh-CN" altLang="en-US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</a:t>
                      </a:r>
                      <a:endParaRPr lang="en-US" altLang="zh-CN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endParaRPr lang="en-US" altLang="zh-CN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坐垫骨架焊台</a:t>
                      </a:r>
                      <a:endParaRPr lang="zh-CN" altLang="en-US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en-US" altLang="zh-CN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endParaRPr lang="en-US" altLang="zh-CN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坐垫泡沫</a:t>
                      </a:r>
                      <a:endParaRPr lang="zh-CN" altLang="en-US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en-US" altLang="zh-CN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50292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en-US" altLang="zh-CN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副驾右侧护板</a:t>
                      </a:r>
                      <a:endParaRPr lang="zh-CN" altLang="en-US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r>
                        <a:rPr lang="zh-CN" altLang="en-US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（若执行方案</a:t>
                      </a:r>
                      <a:r>
                        <a:rPr lang="en-US" altLang="zh-CN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r>
                        <a:rPr lang="zh-CN" altLang="en-US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30</a:t>
                      </a:r>
                      <a:endParaRPr lang="en-US" altLang="zh-CN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4" name="标题 1"/>
          <p:cNvSpPr>
            <a:spLocks noGrp="1"/>
          </p:cNvSpPr>
          <p:nvPr>
            <p:ph type="ctrTitle"/>
          </p:nvPr>
        </p:nvSpPr>
        <p:spPr>
          <a:xfrm>
            <a:off x="464820" y="184785"/>
            <a:ext cx="5600065" cy="365125"/>
          </a:xfrm>
        </p:spPr>
        <p:txBody>
          <a:bodyPr/>
          <a:p>
            <a:r>
              <a:rPr lang="en-US" altLang="zh-CN" dirty="0" smtClean="0"/>
              <a:t>04  </a:t>
            </a:r>
            <a:r>
              <a:rPr lang="zh-CN" altLang="en-US" dirty="0" smtClean="0"/>
              <a:t>开发费</a:t>
            </a:r>
            <a:endParaRPr lang="zh-CN" altLang="en-US" dirty="0"/>
          </a:p>
        </p:txBody>
      </p:sp>
      <p:graphicFrame>
        <p:nvGraphicFramePr>
          <p:cNvPr id="2" name="表格 1"/>
          <p:cNvGraphicFramePr/>
          <p:nvPr>
            <p:custDataLst>
              <p:tags r:id="rId2"/>
            </p:custDataLst>
          </p:nvPr>
        </p:nvGraphicFramePr>
        <p:xfrm>
          <a:off x="4524375" y="1235075"/>
          <a:ext cx="38520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/>
                <a:gridCol w="1476000"/>
                <a:gridCol w="1800000"/>
              </a:tblGrid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序号</a:t>
                      </a:r>
                      <a:endParaRPr lang="zh-CN" altLang="en-US" b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项目</a:t>
                      </a:r>
                      <a:endParaRPr lang="zh-CN" altLang="en-US" b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b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费用</a:t>
                      </a:r>
                      <a:r>
                        <a:rPr lang="zh-CN" altLang="en-US" sz="1350" b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（万）</a:t>
                      </a:r>
                      <a:endParaRPr lang="zh-CN" altLang="en-US" b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en-US" altLang="zh-CN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DVP</a:t>
                      </a:r>
                      <a:r>
                        <a:rPr lang="zh-CN" altLang="en-US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试验费</a:t>
                      </a:r>
                      <a:endParaRPr lang="zh-CN" altLang="en-US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50.093</a:t>
                      </a:r>
                      <a:endParaRPr lang="en-US" altLang="zh-CN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endParaRPr lang="en-US" altLang="zh-CN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开发人员费</a:t>
                      </a:r>
                      <a:endParaRPr lang="zh-CN" altLang="en-US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10.8</a:t>
                      </a:r>
                      <a:endParaRPr lang="en-US" altLang="zh-CN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TABLE_BEAUTIFY" val="smartTable{dc76a5b0-75a2-40a5-ba8a-179456acfd62}"/>
</p:tagLst>
</file>

<file path=ppt/tags/tag2.xml><?xml version="1.0" encoding="utf-8"?>
<p:tagLst xmlns:p="http://schemas.openxmlformats.org/presentationml/2006/main">
  <p:tag name="KSO_WM_UNIT_TABLE_BEAUTIFY" val="smartTable{dc76a5b0-75a2-40a5-ba8a-179456acfd62}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0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616</Words>
  <Application>WPS 演示</Application>
  <PresentationFormat>全屏显示(16:9)</PresentationFormat>
  <Paragraphs>94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微软雅黑</vt:lpstr>
      <vt:lpstr>Arial Unicode MS</vt:lpstr>
      <vt:lpstr>Calibri</vt:lpstr>
      <vt:lpstr>等线</vt:lpstr>
      <vt:lpstr>Office 主题​​</vt:lpstr>
      <vt:lpstr>01  发泡修改及H点调整</vt:lpstr>
      <vt:lpstr>02  靠背骨架调整</vt:lpstr>
      <vt:lpstr>03  侧向遮蔽</vt:lpstr>
      <vt:lpstr>04  开发费</vt:lpstr>
    </vt:vector>
  </TitlesOfParts>
  <LinksUpToDate>false</LinksUpToDate>
  <SharedDoc>false</SharedDoc>
  <HyperlinksChanged>false</HyperlinksChanged>
  <AppVersion>14.0000</AppVersion>
  <Pages>11</Page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Hm</dc:creator>
  <cp:lastModifiedBy>比丢</cp:lastModifiedBy>
  <cp:revision>398</cp:revision>
  <dcterms:created xsi:type="dcterms:W3CDTF">2021-04-13T05:43:00Z</dcterms:created>
  <dcterms:modified xsi:type="dcterms:W3CDTF">2021-08-11T06:34:17Z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79CD99E2EBD34EA0B85C5B46807EE05D</vt:lpwstr>
  </property>
  <property fmtid="{D5CDD505-2E9C-101B-9397-08002B2CF9AE}" pid="3" name="KSOProductBuildVer">
    <vt:lpwstr>2052-11.3.0.9228</vt:lpwstr>
  </property>
</Properties>
</file>