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77" r:id="rId2"/>
    <p:sldId id="279" r:id="rId3"/>
    <p:sldId id="281" r:id="rId4"/>
    <p:sldId id="318" r:id="rId5"/>
    <p:sldId id="355" r:id="rId6"/>
    <p:sldId id="350" r:id="rId7"/>
    <p:sldId id="349" r:id="rId8"/>
    <p:sldId id="352" r:id="rId9"/>
    <p:sldId id="354" r:id="rId10"/>
  </p:sldIdLst>
  <p:sldSz cx="9144000" cy="6858000" type="screen4x3"/>
  <p:notesSz cx="9866313" cy="6735763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9">
          <p15:clr>
            <a:srgbClr val="A4A3A4"/>
          </p15:clr>
        </p15:guide>
        <p15:guide id="2" pos="31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1338" y="102"/>
      </p:cViewPr>
      <p:guideLst>
        <p:guide orient="horz" pos="218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-1440" y="-90"/>
      </p:cViewPr>
      <p:guideLst>
        <p:guide orient="horz" pos="2149"/>
        <p:guide pos="31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588627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416537-AB4F-4068-B728-D8DC9FBDCB50}" type="datetimeFigureOut">
              <a:rPr lang="zh-CN" altLang="en-US" smtClean="0"/>
              <a:t>2022/2/14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1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588627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408D40-7BC8-4744-A42E-68B5548F88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967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588627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33E0BB9-4548-40C8-BA3B-A624A0D082BB}" type="datetimeFigureOut">
              <a:rPr lang="zh-CN" altLang="en-US"/>
              <a:t>2022/2/14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248025" y="504825"/>
            <a:ext cx="3370263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986632" y="3199488"/>
            <a:ext cx="7893050" cy="30310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1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588627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82DD672-220D-474D-9C43-C27A5F691E81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64696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DBFEC-9F3A-463A-8538-6B29353ECC26}" type="datetimeFigureOut">
              <a:rPr lang="zh-CN" altLang="en-US"/>
              <a:t>2022/2/14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5645C-B281-4748-8AFA-5D8E0E4A3914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4DCE9A-AA6A-4FAC-9EE5-B5184E49DD40}" type="datetimeFigureOut">
              <a:rPr lang="zh-CN" altLang="en-US"/>
              <a:t>2022/2/14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C67F2-74A2-4683-92E1-B1E661457413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23BF29-913D-413B-91B0-133848C30AE9}" type="datetimeFigureOut">
              <a:rPr lang="zh-CN" altLang="en-US"/>
              <a:t>2022/2/14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806397-3A2A-44B6-962B-40FC7A3C363F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/>
          <p:nvPr userDrawn="1"/>
        </p:nvCxnSpPr>
        <p:spPr>
          <a:xfrm>
            <a:off x="0" y="642938"/>
            <a:ext cx="9144000" cy="1587"/>
          </a:xfrm>
          <a:prstGeom prst="line">
            <a:avLst/>
          </a:prstGeom>
          <a:ln cmpd="sng">
            <a:solidFill>
              <a:schemeClr val="bg1">
                <a:lumMod val="50000"/>
              </a:schemeClr>
            </a:solidFill>
            <a:prstDash val="soli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" name="直接连接符 2"/>
          <p:cNvCxnSpPr/>
          <p:nvPr userDrawn="1"/>
        </p:nvCxnSpPr>
        <p:spPr>
          <a:xfrm>
            <a:off x="0" y="6356350"/>
            <a:ext cx="9144000" cy="1588"/>
          </a:xfrm>
          <a:prstGeom prst="line">
            <a:avLst/>
          </a:prstGeom>
          <a:ln cmpd="sng">
            <a:solidFill>
              <a:schemeClr val="bg1">
                <a:lumMod val="50000"/>
              </a:schemeClr>
            </a:solidFill>
            <a:prstDash val="soli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Text Box 17"/>
          <p:cNvSpPr txBox="1">
            <a:spLocks noChangeArrowheads="1"/>
          </p:cNvSpPr>
          <p:nvPr userDrawn="1"/>
        </p:nvSpPr>
        <p:spPr bwMode="auto">
          <a:xfrm>
            <a:off x="228600" y="6419850"/>
            <a:ext cx="4843463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zh-CN" b="1" dirty="0">
                <a:latin typeface="+mj-ea"/>
                <a:ea typeface="+mj-ea"/>
              </a:rPr>
              <a:t>—— </a:t>
            </a:r>
            <a:r>
              <a:rPr lang="zh-CN" altLang="en-US" b="1" dirty="0" smtClean="0">
                <a:latin typeface="+mj-ea"/>
                <a:ea typeface="+mj-ea"/>
              </a:rPr>
              <a:t>诚信赢得天下  科技成就未来 </a:t>
            </a:r>
            <a:r>
              <a:rPr lang="en-US" altLang="zh-CN" b="1" dirty="0">
                <a:latin typeface="+mj-ea"/>
                <a:ea typeface="+mj-ea"/>
              </a:rPr>
              <a:t>——</a:t>
            </a:r>
            <a:endParaRPr lang="ko-KR" altLang="en-US" b="1" dirty="0">
              <a:latin typeface="+mj-ea"/>
              <a:ea typeface="+mj-ea"/>
            </a:endParaRPr>
          </a:p>
        </p:txBody>
      </p:sp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8E6B1-CD91-4303-850B-B62819B57EF1}" type="datetimeFigureOut">
              <a:rPr lang="zh-CN" altLang="en-US"/>
              <a:t>2022/2/14</a:t>
            </a:fld>
            <a:endParaRPr lang="zh-CN" altLang="en-US" dirty="0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 dirty="0"/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6E8C8-FBC5-4243-9CA0-4C0FBD7D4715}" type="slidenum">
              <a:rPr lang="zh-CN" altLang="en-US"/>
              <a:t>‹#›</a:t>
            </a:fld>
            <a:endParaRPr lang="zh-CN" altLang="en-US"/>
          </a:p>
        </p:txBody>
      </p:sp>
      <p:pic>
        <p:nvPicPr>
          <p:cNvPr id="9" name="Picture 7" descr="公司全称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76180"/>
            <a:ext cx="36480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51833B-5CDE-44F7-8CD5-952F8F0C7DE1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AXA封面页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标题 11"/>
          <p:cNvSpPr>
            <a:spLocks noGrp="1"/>
          </p:cNvSpPr>
          <p:nvPr>
            <p:ph type="title"/>
          </p:nvPr>
        </p:nvSpPr>
        <p:spPr>
          <a:xfrm>
            <a:off x="457200" y="2420007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14" name="内容占位符 13"/>
          <p:cNvSpPr>
            <a:spLocks noGrp="1"/>
          </p:cNvSpPr>
          <p:nvPr>
            <p:ph sz="quarter" idx="10"/>
          </p:nvPr>
        </p:nvSpPr>
        <p:spPr>
          <a:xfrm>
            <a:off x="914400" y="3762703"/>
            <a:ext cx="7315200" cy="1139114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2000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2010-06-10</a:t>
            </a:r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516B37-B743-4B41-91DD-02EBED5006E3}" type="slidenum">
              <a:rPr lang="zh-CN" altLang="en-US"/>
              <a:t>‹#›</a:t>
            </a:fld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北京北汽模塑科技有限公司 </a:t>
            </a:r>
            <a:r>
              <a:rPr lang="en-US" altLang="zh-CN"/>
              <a:t>Beijing Beiqi Mould&amp;Plastic Technology Co,Ltd</a:t>
            </a:r>
            <a:endParaRPr lang="zh-CN" altLang="en-US" dirty="0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C3B4A-0125-4CC8-83B2-D88E706B3D55}" type="datetimeFigureOut">
              <a:rPr lang="zh-CN" altLang="en-US"/>
              <a:t>2022/2/14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CB9AF-88C4-47BF-8910-4532C3CC7110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A5CD90-00E9-445E-8243-DD19E7ED826E}" type="datetimeFigureOut">
              <a:rPr lang="zh-CN" altLang="en-US"/>
              <a:t>2022/2/14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D5122-104C-4C14-96CC-C41C601E5832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3218E-EE4A-4928-988A-899E0D2C9A80}" type="datetimeFigureOut">
              <a:rPr lang="zh-CN" altLang="en-US"/>
              <a:t>2022/2/14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B12483-DE99-41FA-A501-2D3759712C77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B7951-6377-47FE-B482-9E8A78911F9C}" type="datetimeFigureOut">
              <a:rPr lang="zh-CN" altLang="en-US"/>
              <a:t>2022/2/14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55894-7AD1-4C3A-BE27-B19BF83B6207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8436F4-41DF-4610-9301-C6366A85E8B7}" type="datetimeFigureOut">
              <a:rPr lang="zh-CN" altLang="en-US"/>
              <a:t>2022/2/14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580BF-C96D-4C09-8EA0-7AB91A2D0CD6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3C517C-34BB-40E7-9168-EC64ECFF93CE}" type="datetimeFigureOut">
              <a:rPr lang="zh-CN" altLang="en-US"/>
              <a:t>2022/2/14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A797D-A7D6-47D3-9286-EAD73C1E9125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91CC0-575E-4745-AF69-5DBED961D0AD}" type="datetimeFigureOut">
              <a:rPr lang="zh-CN" altLang="en-US"/>
              <a:t>2022/2/14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C42D14-8B71-4D33-95D0-319000D0ACCD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8D2C6-B700-4537-96AE-4B15DBF65FC5}" type="datetimeFigureOut">
              <a:rPr lang="zh-CN" altLang="en-US"/>
              <a:t>2022/2/14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5DEC7-DBDB-462E-900D-A4A79C65BA9D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75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4E7755C-E641-44F1-A9E9-0F681158FD38}" type="datetimeFigureOut">
              <a:rPr lang="zh-CN" altLang="en-US"/>
              <a:t>2022/2/14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1653D0D-2066-4047-83A4-4AAF2A13820B}" type="slidenum">
              <a:rPr lang="zh-CN" altLang="en-US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1689100"/>
            <a:ext cx="9144000" cy="369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endParaRPr lang="zh-CN" altLang="en-US">
              <a:latin typeface="Calibri" panose="020F0502020204030204" pitchFamily="34" charset="0"/>
              <a:ea typeface="楷体_GB2312" pitchFamily="49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0" y="1654175"/>
            <a:ext cx="9144000" cy="369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endParaRPr lang="zh-CN" altLang="en-US">
              <a:latin typeface="Calibri" panose="020F0502020204030204" pitchFamily="34" charset="0"/>
              <a:ea typeface="楷体_GB2312" pitchFamily="49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2711450"/>
            <a:ext cx="9144000" cy="369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endParaRPr lang="zh-CN" altLang="en-US">
              <a:latin typeface="Calibri" panose="020F0502020204030204" pitchFamily="34" charset="0"/>
              <a:ea typeface="楷体_GB2312" pitchFamily="49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-211138" y="2065338"/>
            <a:ext cx="9144001" cy="369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endParaRPr lang="zh-CN" altLang="en-US">
              <a:latin typeface="Calibri" panose="020F0502020204030204" pitchFamily="34" charset="0"/>
              <a:ea typeface="楷体_GB2312" pitchFamily="49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-306388" y="2100263"/>
            <a:ext cx="9144001" cy="369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endParaRPr lang="zh-CN" altLang="en-US">
              <a:latin typeface="Calibri" panose="020F0502020204030204" pitchFamily="34" charset="0"/>
              <a:ea typeface="楷体_GB2312" pitchFamily="49" charset="-122"/>
            </a:endParaRPr>
          </a:p>
        </p:txBody>
      </p:sp>
      <p:pic>
        <p:nvPicPr>
          <p:cNvPr id="8199" name="Picture 14" descr="main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7625"/>
            <a:ext cx="9144000" cy="273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0" name="Rectangle 15"/>
          <p:cNvSpPr>
            <a:spLocks noChangeArrowheads="1"/>
          </p:cNvSpPr>
          <p:nvPr/>
        </p:nvSpPr>
        <p:spPr bwMode="auto">
          <a:xfrm>
            <a:off x="0" y="2357430"/>
            <a:ext cx="9144000" cy="1214446"/>
          </a:xfrm>
          <a:prstGeom prst="rect">
            <a:avLst/>
          </a:prstGeom>
          <a:solidFill>
            <a:srgbClr val="99CCFF">
              <a:alpha val="50980"/>
            </a:srgbClr>
          </a:solidFill>
          <a:ln w="19050">
            <a:solidFill>
              <a:srgbClr val="6699FF"/>
            </a:solidFill>
            <a:miter lim="800000"/>
          </a:ln>
        </p:spPr>
        <p:txBody>
          <a:bodyPr wrap="none" lIns="91429" tIns="45715" rIns="91429" bIns="45715" anchor="ctr"/>
          <a:lstStyle/>
          <a:p>
            <a:pPr algn="ctr">
              <a:lnSpc>
                <a:spcPct val="90000"/>
              </a:lnSpc>
            </a:pPr>
            <a:r>
              <a:rPr lang="en-US" altLang="zh-CN" sz="4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TX</a:t>
            </a:r>
            <a:r>
              <a:rPr lang="zh-CN" altLang="en-US" sz="4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新产品座椅</a:t>
            </a:r>
            <a:r>
              <a:rPr lang="zh-CN" altLang="en-US" sz="4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设计方案</a:t>
            </a:r>
            <a:endParaRPr lang="zh-CN" altLang="en-US" sz="4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201" name="Rectangle 16"/>
          <p:cNvSpPr>
            <a:spLocks noChangeArrowheads="1"/>
          </p:cNvSpPr>
          <p:nvPr/>
        </p:nvSpPr>
        <p:spPr bwMode="auto">
          <a:xfrm>
            <a:off x="1928794" y="4143380"/>
            <a:ext cx="5643562" cy="15049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91429" tIns="45715" rIns="91429" bIns="45715" anchor="ctr"/>
          <a:lstStyle/>
          <a:p>
            <a:pPr algn="ctr" latinLnBrk="1">
              <a:lnSpc>
                <a:spcPct val="70000"/>
              </a:lnSpc>
              <a:spcBef>
                <a:spcPct val="50000"/>
              </a:spcBef>
            </a:pPr>
            <a:r>
              <a:rPr lang="en-US" altLang="ko-KR" sz="2800" dirty="0" smtClean="0">
                <a:solidFill>
                  <a:srgbClr val="00669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Y헤드라인M"/>
              </a:rPr>
              <a:t>2022.02.14</a:t>
            </a:r>
            <a:endParaRPr lang="en-US" altLang="zh-CN" sz="2800" dirty="0" smtClean="0">
              <a:solidFill>
                <a:srgbClr val="00669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Y헤드라인M"/>
            </a:endParaRPr>
          </a:p>
          <a:p>
            <a:pPr algn="ctr" latinLnBrk="1">
              <a:lnSpc>
                <a:spcPct val="70000"/>
              </a:lnSpc>
              <a:spcBef>
                <a:spcPct val="50000"/>
              </a:spcBef>
            </a:pPr>
            <a:r>
              <a:rPr lang="zh-CN" altLang="en-US" sz="2800" dirty="0" smtClean="0">
                <a:solidFill>
                  <a:srgbClr val="00669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Y헤드라인M"/>
              </a:rPr>
              <a:t>北京光华荣昌汽车部件有限公司</a:t>
            </a:r>
            <a:endParaRPr lang="en-US" altLang="zh-CN" sz="2800" dirty="0">
              <a:solidFill>
                <a:srgbClr val="00669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Y헤드라인M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5"/>
          <p:cNvSpPr txBox="1">
            <a:spLocks noChangeArrowheads="1"/>
          </p:cNvSpPr>
          <p:nvPr/>
        </p:nvSpPr>
        <p:spPr bwMode="auto">
          <a:xfrm>
            <a:off x="214282" y="142852"/>
            <a:ext cx="5761038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设计方案目录</a:t>
            </a:r>
            <a:endParaRPr lang="en-US" altLang="zh-CN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71472" y="857232"/>
            <a:ext cx="38576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一、顾客输入信息</a:t>
            </a:r>
            <a:endParaRPr lang="zh-CN" altLang="en-US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71472" y="2081259"/>
            <a:ext cx="38576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二、驾驶员座椅</a:t>
            </a:r>
            <a:endParaRPr lang="en-US" altLang="zh-CN" sz="20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 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2.1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司机方案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 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2.2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新开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零部件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 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5909" y="3933056"/>
            <a:ext cx="48577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三、副驾驶员座椅</a:t>
            </a:r>
            <a:endParaRPr lang="en-US" altLang="zh-CN" sz="20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3.1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司机方案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 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3.2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新开零部件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</a:t>
            </a:r>
            <a:endParaRPr lang="zh-CN" altLang="en-US" sz="20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5"/>
          <p:cNvSpPr txBox="1">
            <a:spLocks noChangeArrowheads="1"/>
          </p:cNvSpPr>
          <p:nvPr/>
        </p:nvSpPr>
        <p:spPr bwMode="auto">
          <a:xfrm>
            <a:off x="214282" y="142852"/>
            <a:ext cx="5761038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一、顾客输入的信息</a:t>
            </a:r>
            <a:endParaRPr lang="en-US" altLang="zh-CN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5536" y="836712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/>
              <a:t>TX</a:t>
            </a:r>
            <a:r>
              <a:rPr lang="zh-CN" altLang="en-US" b="1" dirty="0" smtClean="0"/>
              <a:t>新产品目前</a:t>
            </a:r>
            <a:r>
              <a:rPr lang="zh-CN" altLang="en-US" b="1" dirty="0" smtClean="0"/>
              <a:t>顾客输入</a:t>
            </a:r>
            <a:r>
              <a:rPr lang="zh-CN" altLang="en-US" b="1" dirty="0" smtClean="0"/>
              <a:t>了三张图纸，驾驶员座椅一张，副驾驶员座椅一张，副驾驶员座椅坐垫总成一张。</a:t>
            </a:r>
            <a:endParaRPr lang="zh-CN" altLang="en-US" b="1" dirty="0"/>
          </a:p>
        </p:txBody>
      </p:sp>
      <p:graphicFrame>
        <p:nvGraphicFramePr>
          <p:cNvPr id="5" name="表格 4"/>
          <p:cNvGraphicFramePr/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206189812"/>
              </p:ext>
            </p:extLst>
          </p:nvPr>
        </p:nvGraphicFramePr>
        <p:xfrm>
          <a:off x="389388" y="1449785"/>
          <a:ext cx="8492490" cy="22307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515"/>
                <a:gridCol w="995680"/>
                <a:gridCol w="950595"/>
                <a:gridCol w="4457700"/>
              </a:tblGrid>
              <a:tr h="3657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dirty="0"/>
                        <a:t>配置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主座椅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副座椅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dirty="0"/>
                        <a:t>参数</a:t>
                      </a:r>
                    </a:p>
                  </a:txBody>
                  <a:tcPr/>
                </a:tc>
              </a:tr>
              <a:tr h="40195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/>
                        <a:t>水平调节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dirty="0" smtClean="0"/>
                        <a:t>270mm</a:t>
                      </a:r>
                      <a:endParaRPr lang="zh-CN" altLang="en-US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高度调节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8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●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dirty="0" smtClean="0"/>
                        <a:t>65mm</a:t>
                      </a:r>
                      <a:endParaRPr lang="en-US" altLang="zh-CN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dirty="0" smtClean="0"/>
                        <a:t>减震形式（气囊）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8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●</a:t>
                      </a:r>
                      <a:endParaRPr lang="zh-CN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altLang="zh-CN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靠背角度调节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8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●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8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●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三点式集成安全带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●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8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●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altLang="zh-CN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544" y="3681355"/>
            <a:ext cx="7710790" cy="2650773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6738" y="657177"/>
            <a:ext cx="83226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2.1</a:t>
            </a:r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、司机方案：使用配套解放的座椅平台</a:t>
            </a:r>
            <a:r>
              <a:rPr lang="en-US" altLang="zh-CN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——</a:t>
            </a:r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机械升降带三点式安全带</a:t>
            </a:r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214282" y="142852"/>
            <a:ext cx="5761038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二、驾驶员座椅</a:t>
            </a: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63640" y="1916831"/>
            <a:ext cx="1892096" cy="2739183"/>
          </a:xfrm>
          <a:prstGeom prst="rect">
            <a:avLst/>
          </a:prstGeom>
        </p:spPr>
      </p:pic>
      <p:graphicFrame>
        <p:nvGraphicFramePr>
          <p:cNvPr id="9" name="表格 8"/>
          <p:cNvGraphicFramePr/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122320852"/>
              </p:ext>
            </p:extLst>
          </p:nvPr>
        </p:nvGraphicFramePr>
        <p:xfrm>
          <a:off x="195726" y="1916832"/>
          <a:ext cx="6712162" cy="35061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2983"/>
                <a:gridCol w="892987"/>
                <a:gridCol w="1296144"/>
                <a:gridCol w="2900048"/>
              </a:tblGrid>
              <a:tr h="45318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dirty="0" smtClean="0"/>
                        <a:t>客户要求配置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dirty="0" smtClean="0"/>
                        <a:t>主座椅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dirty="0" smtClean="0"/>
                        <a:t>是否满足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dirty="0" smtClean="0"/>
                        <a:t>备注</a:t>
                      </a:r>
                      <a:endParaRPr lang="zh-CN" altLang="en-US" dirty="0"/>
                    </a:p>
                  </a:txBody>
                  <a:tcPr/>
                </a:tc>
              </a:tr>
              <a:tr h="27522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zh-CN"/>
                        <a:t>水平调节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dirty="0" smtClean="0"/>
                        <a:t>满足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dirty="0" smtClean="0">
                          <a:solidFill>
                            <a:srgbClr val="FF0000"/>
                          </a:solidFill>
                        </a:rPr>
                        <a:t>图纸行程装车尺寸与</a:t>
                      </a:r>
                      <a:r>
                        <a:rPr lang="en-US" altLang="zh-CN" dirty="0" smtClean="0">
                          <a:solidFill>
                            <a:srgbClr val="FF0000"/>
                          </a:solidFill>
                        </a:rPr>
                        <a:t>TX</a:t>
                      </a:r>
                      <a:r>
                        <a:rPr lang="zh-CN" altLang="en-US" dirty="0" smtClean="0">
                          <a:solidFill>
                            <a:srgbClr val="FF0000"/>
                          </a:solidFill>
                        </a:rPr>
                        <a:t>已经量产座椅不一致。已经告知商务，暂时按照借用</a:t>
                      </a:r>
                      <a:r>
                        <a:rPr lang="en-US" altLang="zh-CN" dirty="0" smtClean="0">
                          <a:solidFill>
                            <a:srgbClr val="FF0000"/>
                          </a:solidFill>
                        </a:rPr>
                        <a:t>TX</a:t>
                      </a:r>
                      <a:r>
                        <a:rPr lang="zh-CN" altLang="en-US" dirty="0" smtClean="0">
                          <a:solidFill>
                            <a:srgbClr val="FF0000"/>
                          </a:solidFill>
                        </a:rPr>
                        <a:t>开发</a:t>
                      </a:r>
                      <a:endParaRPr lang="zh-CN" alt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85837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高度调节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8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●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dirty="0" smtClean="0"/>
                        <a:t>满足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altLang="zh-CN" dirty="0"/>
                    </a:p>
                  </a:txBody>
                  <a:tcPr/>
                </a:tc>
              </a:tr>
              <a:tr h="2504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靠背角度调节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●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dirty="0" smtClean="0"/>
                        <a:t>满足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dirty="0"/>
                    </a:p>
                  </a:txBody>
                  <a:tcPr/>
                </a:tc>
              </a:tr>
              <a:tr h="43826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三点式集成安全带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8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●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dirty="0" smtClean="0"/>
                        <a:t>满足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altLang="zh-CN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6738" y="657177"/>
            <a:ext cx="83226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2.1</a:t>
            </a:r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、司机</a:t>
            </a:r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方案</a:t>
            </a:r>
            <a:endParaRPr lang="zh-CN" altLang="en-US" sz="20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214282" y="142852"/>
            <a:ext cx="5761038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二、驾驶员座椅</a:t>
            </a: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1340768"/>
            <a:ext cx="2884901" cy="4176464"/>
          </a:xfrm>
          <a:prstGeom prst="rect">
            <a:avLst/>
          </a:prstGeom>
        </p:spPr>
      </p:pic>
      <p:sp>
        <p:nvSpPr>
          <p:cNvPr id="8" name="圆角矩形标注 7"/>
          <p:cNvSpPr/>
          <p:nvPr/>
        </p:nvSpPr>
        <p:spPr>
          <a:xfrm>
            <a:off x="5508104" y="851307"/>
            <a:ext cx="3528392" cy="849501"/>
          </a:xfrm>
          <a:prstGeom prst="wedgeRoundRectCallout">
            <a:avLst>
              <a:gd name="adj1" fmla="val -127987"/>
              <a:gd name="adj2" fmla="val 12715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①在解放</a:t>
            </a:r>
            <a:r>
              <a:rPr lang="en-US" altLang="zh-CN" sz="2400" dirty="0" smtClean="0"/>
              <a:t>6800010-D03-C00</a:t>
            </a:r>
            <a:r>
              <a:rPr lang="zh-CN" altLang="en-US" dirty="0" smtClean="0"/>
              <a:t>基础上进行</a:t>
            </a:r>
            <a:r>
              <a:rPr lang="zh-CN" altLang="en-US" dirty="0" smtClean="0"/>
              <a:t>成本核算（</a:t>
            </a:r>
            <a:r>
              <a:rPr lang="en-US" altLang="zh-CN" dirty="0" smtClean="0"/>
              <a:t>1.3</a:t>
            </a:r>
            <a:r>
              <a:rPr lang="zh-CN" altLang="en-US" dirty="0" smtClean="0"/>
              <a:t>平台底座模块化</a:t>
            </a:r>
            <a:r>
              <a:rPr lang="en-US" altLang="zh-CN" dirty="0" smtClean="0"/>
              <a:t>SHT0013162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  <p:sp>
        <p:nvSpPr>
          <p:cNvPr id="10" name="圆角矩形标注 9"/>
          <p:cNvSpPr/>
          <p:nvPr/>
        </p:nvSpPr>
        <p:spPr>
          <a:xfrm>
            <a:off x="5880466" y="1902034"/>
            <a:ext cx="2648910" cy="739429"/>
          </a:xfrm>
          <a:prstGeom prst="wedgeRoundRectCallout">
            <a:avLst>
              <a:gd name="adj1" fmla="val -145178"/>
              <a:gd name="adj2" fmla="val 13143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②靠背填充物由椰棕</a:t>
            </a:r>
            <a:r>
              <a:rPr lang="zh-CN" altLang="en-US" dirty="0" smtClean="0"/>
              <a:t>垫</a:t>
            </a:r>
            <a:r>
              <a:rPr lang="en-US" altLang="zh-CN" dirty="0"/>
              <a:t>6805011-D03</a:t>
            </a:r>
            <a:r>
              <a:rPr lang="zh-CN" altLang="en-US" dirty="0" smtClean="0"/>
              <a:t>改为泡沫</a:t>
            </a:r>
            <a:r>
              <a:rPr lang="en-US" altLang="zh-CN" dirty="0"/>
              <a:t>SHT0012219</a:t>
            </a:r>
            <a:r>
              <a:rPr lang="zh-CN" altLang="en-US" dirty="0" smtClean="0"/>
              <a:t>。</a:t>
            </a:r>
            <a:endParaRPr lang="zh-CN" altLang="en-US" dirty="0"/>
          </a:p>
        </p:txBody>
      </p:sp>
      <p:sp>
        <p:nvSpPr>
          <p:cNvPr id="11" name="圆角矩形标注 10"/>
          <p:cNvSpPr/>
          <p:nvPr/>
        </p:nvSpPr>
        <p:spPr>
          <a:xfrm>
            <a:off x="5436096" y="3284984"/>
            <a:ext cx="3240360" cy="1094917"/>
          </a:xfrm>
          <a:prstGeom prst="wedgeRoundRectCallout">
            <a:avLst>
              <a:gd name="adj1" fmla="val -122411"/>
              <a:gd name="adj2" fmla="val 9121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③取消气袋腰脱</a:t>
            </a:r>
            <a:r>
              <a:rPr lang="en-US" altLang="zh-CN" dirty="0"/>
              <a:t>SHT0011609</a:t>
            </a:r>
            <a:r>
              <a:rPr lang="zh-CN" altLang="en-US" dirty="0" smtClean="0"/>
              <a:t>，、腰脱二联阀</a:t>
            </a:r>
            <a:r>
              <a:rPr lang="en-US" altLang="zh-CN" dirty="0"/>
              <a:t>D03-6809001</a:t>
            </a:r>
            <a:r>
              <a:rPr lang="zh-CN" altLang="en-US" dirty="0" smtClean="0"/>
              <a:t>、底支架</a:t>
            </a:r>
            <a:r>
              <a:rPr lang="en-US" altLang="zh-CN" dirty="0"/>
              <a:t>YJ-6807000</a:t>
            </a:r>
            <a:r>
              <a:rPr lang="zh-CN" altLang="en-US" dirty="0" smtClean="0"/>
              <a:t>。</a:t>
            </a:r>
            <a:endParaRPr lang="zh-CN" altLang="en-US" dirty="0"/>
          </a:p>
        </p:txBody>
      </p:sp>
      <p:sp>
        <p:nvSpPr>
          <p:cNvPr id="12" name="TextBox 2"/>
          <p:cNvSpPr txBox="1"/>
          <p:nvPr/>
        </p:nvSpPr>
        <p:spPr>
          <a:xfrm>
            <a:off x="359217" y="5610134"/>
            <a:ext cx="83226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主副驾驶员</a:t>
            </a:r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座椅预估单件</a:t>
            </a:r>
            <a:r>
              <a:rPr lang="en-US" altLang="zh-CN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=</a:t>
            </a:r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材料成本</a:t>
            </a:r>
            <a:r>
              <a:rPr lang="en-US" altLang="zh-CN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+</a:t>
            </a:r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模具摊</a:t>
            </a:r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销</a:t>
            </a:r>
            <a:r>
              <a:rPr lang="en-US" altLang="zh-CN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+</a:t>
            </a:r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利润</a:t>
            </a:r>
            <a:r>
              <a:rPr lang="en-US" altLang="zh-CN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=</a:t>
            </a:r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zh-CN" altLang="en-US" sz="20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财务填写</a:t>
            </a:r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）元（未税）</a:t>
            </a:r>
            <a:endParaRPr lang="en-US" altLang="zh-CN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8670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6738" y="657177"/>
            <a:ext cx="83226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2.2</a:t>
            </a:r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、新</a:t>
            </a: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开</a:t>
            </a:r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零部件</a:t>
            </a:r>
            <a:r>
              <a:rPr lang="en-US" altLang="zh-CN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无</a:t>
            </a:r>
            <a:endParaRPr lang="en-US" altLang="zh-CN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214282" y="142852"/>
            <a:ext cx="5761038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二、驾驶员座椅</a:t>
            </a:r>
          </a:p>
        </p:txBody>
      </p:sp>
    </p:spTree>
    <p:extLst>
      <p:ext uri="{BB962C8B-B14F-4D97-AF65-F5344CB8AC3E}">
        <p14:creationId xmlns:p14="http://schemas.microsoft.com/office/powerpoint/2010/main" val="3618547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6738" y="657177"/>
            <a:ext cx="83226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3.1</a:t>
            </a:r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、副司机方案</a:t>
            </a:r>
            <a:r>
              <a:rPr lang="en-US" altLang="zh-CN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在</a:t>
            </a:r>
            <a:r>
              <a:rPr lang="en-US" altLang="zh-CN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TX-WG1662511049</a:t>
            </a:r>
            <a:r>
              <a:rPr lang="en-US" altLang="zh-CN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/2</a:t>
            </a:r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的基础上改制</a:t>
            </a:r>
            <a:endParaRPr lang="zh-CN" altLang="en-US" sz="20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214282" y="142852"/>
            <a:ext cx="5761038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三、副驾驶员座椅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6115" y="1268760"/>
            <a:ext cx="3465789" cy="4824536"/>
          </a:xfrm>
          <a:prstGeom prst="rect">
            <a:avLst/>
          </a:prstGeom>
        </p:spPr>
      </p:pic>
      <p:sp>
        <p:nvSpPr>
          <p:cNvPr id="7" name="圆角矩形标注 6"/>
          <p:cNvSpPr/>
          <p:nvPr/>
        </p:nvSpPr>
        <p:spPr>
          <a:xfrm>
            <a:off x="7236296" y="5517232"/>
            <a:ext cx="1440160" cy="504056"/>
          </a:xfrm>
          <a:prstGeom prst="wedgeRoundRectCallout">
            <a:avLst>
              <a:gd name="adj1" fmla="val -200957"/>
              <a:gd name="adj2" fmla="val 1610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④取消滑轨</a:t>
            </a:r>
            <a:endParaRPr lang="zh-CN" altLang="en-US" dirty="0"/>
          </a:p>
        </p:txBody>
      </p:sp>
      <p:sp>
        <p:nvSpPr>
          <p:cNvPr id="10" name="圆角矩形标注 9"/>
          <p:cNvSpPr/>
          <p:nvPr/>
        </p:nvSpPr>
        <p:spPr>
          <a:xfrm>
            <a:off x="6876256" y="2492896"/>
            <a:ext cx="2205779" cy="2587737"/>
          </a:xfrm>
          <a:prstGeom prst="wedgeRoundRectCallout">
            <a:avLst>
              <a:gd name="adj1" fmla="val -151283"/>
              <a:gd name="adj2" fmla="val 6383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zh-CN" altLang="en-US" dirty="0" smtClean="0"/>
              <a:t>③底座焊接总成增加：</a:t>
            </a:r>
            <a:r>
              <a:rPr lang="en-US" altLang="zh-CN" dirty="0" smtClean="0"/>
              <a:t>2</a:t>
            </a:r>
            <a:r>
              <a:rPr lang="zh-CN" altLang="en-US" dirty="0" smtClean="0"/>
              <a:t>个车身安装支架焊接总成</a:t>
            </a:r>
            <a:r>
              <a:rPr lang="en-US" altLang="zh-CN" dirty="0" smtClean="0"/>
              <a:t>SHT0011728</a:t>
            </a:r>
            <a:r>
              <a:rPr lang="zh-CN" altLang="en-US" dirty="0" smtClean="0"/>
              <a:t>，增加</a:t>
            </a:r>
            <a:r>
              <a:rPr lang="en-US" altLang="zh-CN" dirty="0" smtClean="0"/>
              <a:t>2</a:t>
            </a:r>
            <a:r>
              <a:rPr lang="zh-CN" altLang="en-US" dirty="0" smtClean="0"/>
              <a:t>个</a:t>
            </a:r>
            <a:r>
              <a:rPr lang="en-US" altLang="zh-CN" dirty="0"/>
              <a:t>SHT0011777</a:t>
            </a:r>
            <a:endParaRPr lang="zh-CN" altLang="zh-CN" dirty="0"/>
          </a:p>
          <a:p>
            <a:pPr fontAlgn="ctr"/>
            <a:r>
              <a:rPr lang="zh-CN" altLang="zh-CN" dirty="0"/>
              <a:t>座框矩</a:t>
            </a:r>
            <a:r>
              <a:rPr lang="zh-CN" altLang="zh-CN" dirty="0" smtClean="0"/>
              <a:t>管</a:t>
            </a:r>
            <a:r>
              <a:rPr lang="zh-CN" altLang="en-US" dirty="0" smtClean="0"/>
              <a:t>，增加</a:t>
            </a:r>
            <a:r>
              <a:rPr lang="en-US" altLang="zh-CN" dirty="0" smtClean="0"/>
              <a:t>1</a:t>
            </a:r>
            <a:r>
              <a:rPr lang="zh-CN" altLang="en-US" dirty="0" smtClean="0"/>
              <a:t>个</a:t>
            </a:r>
            <a:r>
              <a:rPr lang="en-US" altLang="zh-CN" dirty="0" smtClean="0"/>
              <a:t>SHT0011778</a:t>
            </a:r>
            <a:r>
              <a:rPr lang="zh-CN" altLang="zh-CN" dirty="0" smtClean="0"/>
              <a:t>座</a:t>
            </a:r>
            <a:r>
              <a:rPr lang="zh-CN" altLang="zh-CN" dirty="0"/>
              <a:t>框</a:t>
            </a:r>
            <a:r>
              <a:rPr lang="zh-CN" altLang="zh-CN" dirty="0" smtClean="0"/>
              <a:t>前梁</a:t>
            </a:r>
          </a:p>
          <a:p>
            <a:pPr algn="ctr"/>
            <a:endParaRPr lang="zh-CN" altLang="en-US" dirty="0"/>
          </a:p>
        </p:txBody>
      </p:sp>
      <p:sp>
        <p:nvSpPr>
          <p:cNvPr id="11" name="圆角矩形标注 10"/>
          <p:cNvSpPr/>
          <p:nvPr/>
        </p:nvSpPr>
        <p:spPr>
          <a:xfrm>
            <a:off x="6588224" y="1109947"/>
            <a:ext cx="2304256" cy="864096"/>
          </a:xfrm>
          <a:prstGeom prst="wedgeRoundRectCallout">
            <a:avLst>
              <a:gd name="adj1" fmla="val -131716"/>
              <a:gd name="adj2" fmla="val 37327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②坐垫总成由</a:t>
            </a:r>
            <a:r>
              <a:rPr lang="en-US" altLang="zh-CN" dirty="0" smtClean="0"/>
              <a:t>SHT0012254</a:t>
            </a:r>
            <a:r>
              <a:rPr lang="zh-CN" altLang="en-US" dirty="0" smtClean="0"/>
              <a:t>改为</a:t>
            </a:r>
            <a:r>
              <a:rPr lang="en-US" altLang="zh-CN" dirty="0"/>
              <a:t>WG1662511055/2</a:t>
            </a:r>
            <a:endParaRPr lang="zh-CN" altLang="en-US" dirty="0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584" y="1376506"/>
            <a:ext cx="1009449" cy="1080914"/>
          </a:xfrm>
          <a:prstGeom prst="rect">
            <a:avLst/>
          </a:prstGeom>
        </p:spPr>
      </p:pic>
      <p:sp>
        <p:nvSpPr>
          <p:cNvPr id="12" name="圆角矩形标注 11"/>
          <p:cNvSpPr/>
          <p:nvPr/>
        </p:nvSpPr>
        <p:spPr>
          <a:xfrm>
            <a:off x="351733" y="3140968"/>
            <a:ext cx="2132036" cy="2880320"/>
          </a:xfrm>
          <a:prstGeom prst="wedgeRoundRectCallout">
            <a:avLst>
              <a:gd name="adj1" fmla="val -14829"/>
              <a:gd name="adj2" fmla="val -8091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>
              <a:spcBef>
                <a:spcPts val="0"/>
              </a:spcBef>
              <a:spcAft>
                <a:spcPts val="0"/>
              </a:spcAft>
            </a:pPr>
            <a:r>
              <a:rPr lang="zh-CN" altLang="en-US" dirty="0" smtClean="0">
                <a:solidFill>
                  <a:srgbClr val="000000"/>
                </a:solidFill>
                <a:latin typeface="Calibri" panose="020F0502020204030204" pitchFamily="34" charset="0"/>
              </a:rPr>
              <a:t>①取消</a:t>
            </a:r>
            <a:r>
              <a:rPr lang="zh-CN" altLang="en-US" dirty="0">
                <a:solidFill>
                  <a:srgbClr val="000000"/>
                </a:solidFill>
                <a:latin typeface="Calibri" panose="020F0502020204030204" pitchFamily="34" charset="0"/>
              </a:rPr>
              <a:t>： </a:t>
            </a:r>
            <a:r>
              <a:rPr lang="en-US" altLang="zh-CN" dirty="0" smtClean="0">
                <a:solidFill>
                  <a:srgbClr val="000000"/>
                </a:solidFill>
                <a:latin typeface="Calibri" panose="020F0502020204030204" pitchFamily="34" charset="0"/>
              </a:rPr>
              <a:t>SHT0013880</a:t>
            </a:r>
            <a:r>
              <a:rPr lang="zh-CN" altLang="zh-CN" dirty="0" smtClean="0">
                <a:solidFill>
                  <a:srgbClr val="000000"/>
                </a:solidFill>
                <a:latin typeface="Calibri" panose="020F0502020204030204" pitchFamily="34" charset="0"/>
              </a:rPr>
              <a:t>坐垫</a:t>
            </a:r>
            <a:r>
              <a:rPr lang="zh-CN" altLang="zh-CN" dirty="0">
                <a:solidFill>
                  <a:srgbClr val="000000"/>
                </a:solidFill>
                <a:latin typeface="Calibri" panose="020F0502020204030204" pitchFamily="34" charset="0"/>
              </a:rPr>
              <a:t>翻折限位钣</a:t>
            </a:r>
            <a:r>
              <a:rPr lang="zh-CN" altLang="zh-CN" dirty="0" smtClean="0">
                <a:solidFill>
                  <a:srgbClr val="000000"/>
                </a:solidFill>
                <a:latin typeface="Calibri" panose="020F0502020204030204" pitchFamily="34" charset="0"/>
              </a:rPr>
              <a:t>金</a:t>
            </a:r>
            <a:r>
              <a:rPr lang="zh-CN" altLang="en-US" dirty="0" smtClean="0">
                <a:solidFill>
                  <a:srgbClr val="000000"/>
                </a:solidFill>
                <a:latin typeface="Calibri" panose="020F0502020204030204" pitchFamily="34" charset="0"/>
              </a:rPr>
              <a:t>，</a:t>
            </a:r>
            <a:r>
              <a:rPr lang="en-US" altLang="zh-CN" dirty="0" smtClean="0">
                <a:solidFill>
                  <a:srgbClr val="000000"/>
                </a:solidFill>
                <a:latin typeface="Calibri" panose="020F0502020204030204" pitchFamily="34" charset="0"/>
              </a:rPr>
              <a:t>BSP0010016</a:t>
            </a:r>
            <a:r>
              <a:rPr lang="zh-CN" altLang="zh-CN" dirty="0" smtClean="0">
                <a:solidFill>
                  <a:srgbClr val="000000"/>
                </a:solidFill>
                <a:latin typeface="Calibri" panose="020F0502020204030204" pitchFamily="34" charset="0"/>
              </a:rPr>
              <a:t>坐垫</a:t>
            </a:r>
            <a:r>
              <a:rPr lang="zh-CN" altLang="zh-CN" dirty="0">
                <a:solidFill>
                  <a:srgbClr val="000000"/>
                </a:solidFill>
                <a:latin typeface="Calibri" panose="020F0502020204030204" pitchFamily="34" charset="0"/>
              </a:rPr>
              <a:t>翻折限位钣</a:t>
            </a:r>
            <a:r>
              <a:rPr lang="zh-CN" altLang="zh-CN" dirty="0" smtClean="0">
                <a:solidFill>
                  <a:srgbClr val="000000"/>
                </a:solidFill>
                <a:latin typeface="Calibri" panose="020F0502020204030204" pitchFamily="34" charset="0"/>
              </a:rPr>
              <a:t>金回位簧</a:t>
            </a:r>
            <a:r>
              <a:rPr lang="zh-CN" altLang="en-US" dirty="0" smtClean="0">
                <a:solidFill>
                  <a:srgbClr val="000000"/>
                </a:solidFill>
                <a:latin typeface="Calibri" panose="020F0502020204030204" pitchFamily="34" charset="0"/>
              </a:rPr>
              <a:t>，</a:t>
            </a:r>
            <a:r>
              <a:rPr lang="en-US" altLang="zh-CN" dirty="0" smtClean="0">
                <a:solidFill>
                  <a:srgbClr val="000000"/>
                </a:solidFill>
                <a:latin typeface="Calibri" panose="020F0502020204030204" pitchFamily="34" charset="0"/>
              </a:rPr>
              <a:t>BFA0010031</a:t>
            </a:r>
            <a:r>
              <a:rPr lang="zh-CN" altLang="zh-CN" dirty="0" smtClean="0">
                <a:solidFill>
                  <a:srgbClr val="000000"/>
                </a:solidFill>
                <a:latin typeface="Calibri" panose="020F0502020204030204" pitchFamily="34" charset="0"/>
              </a:rPr>
              <a:t>内</a:t>
            </a:r>
            <a:r>
              <a:rPr lang="zh-CN" altLang="zh-CN" dirty="0">
                <a:solidFill>
                  <a:srgbClr val="000000"/>
                </a:solidFill>
                <a:latin typeface="Calibri" panose="020F0502020204030204" pitchFamily="34" charset="0"/>
              </a:rPr>
              <a:t>六角花型盘头</a:t>
            </a:r>
            <a:r>
              <a:rPr lang="zh-CN" altLang="zh-CN" dirty="0" smtClean="0">
                <a:solidFill>
                  <a:srgbClr val="000000"/>
                </a:solidFill>
                <a:latin typeface="Calibri" panose="020F0502020204030204" pitchFamily="34" charset="0"/>
              </a:rPr>
              <a:t>螺钉</a:t>
            </a:r>
            <a:r>
              <a:rPr lang="zh-CN" altLang="en-US" dirty="0" smtClean="0">
                <a:solidFill>
                  <a:srgbClr val="000000"/>
                </a:solidFill>
                <a:latin typeface="Calibri" panose="020F0502020204030204" pitchFamily="34" charset="0"/>
              </a:rPr>
              <a:t>，</a:t>
            </a:r>
            <a:r>
              <a:rPr lang="en-US" altLang="zh-CN" dirty="0" smtClean="0">
                <a:solidFill>
                  <a:srgbClr val="000000"/>
                </a:solidFill>
                <a:latin typeface="Calibri" panose="020F0502020204030204" pitchFamily="34" charset="0"/>
              </a:rPr>
              <a:t>BFA0010032</a:t>
            </a:r>
            <a:r>
              <a:rPr lang="zh-CN" altLang="zh-CN" dirty="0" smtClean="0">
                <a:solidFill>
                  <a:srgbClr val="000000"/>
                </a:solidFill>
                <a:latin typeface="Calibri" panose="020F0502020204030204" pitchFamily="34" charset="0"/>
              </a:rPr>
              <a:t>大</a:t>
            </a:r>
            <a:r>
              <a:rPr lang="zh-CN" altLang="zh-CN" dirty="0">
                <a:solidFill>
                  <a:srgbClr val="000000"/>
                </a:solidFill>
                <a:latin typeface="Calibri" panose="020F0502020204030204" pitchFamily="34" charset="0"/>
              </a:rPr>
              <a:t>垫圈</a:t>
            </a:r>
            <a:endParaRPr lang="zh-CN" altLang="zh-CN" sz="2400" b="0" i="0" u="none" strike="noStrike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164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6738" y="657177"/>
            <a:ext cx="83226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3.2</a:t>
            </a:r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、新开零部件</a:t>
            </a:r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214282" y="142852"/>
            <a:ext cx="5761038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三、副驾驶员座椅</a:t>
            </a:r>
          </a:p>
        </p:txBody>
      </p:sp>
      <p:graphicFrame>
        <p:nvGraphicFramePr>
          <p:cNvPr id="6" name="表格 5"/>
          <p:cNvGraphicFramePr/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19775193"/>
              </p:ext>
            </p:extLst>
          </p:nvPr>
        </p:nvGraphicFramePr>
        <p:xfrm>
          <a:off x="179742" y="1268760"/>
          <a:ext cx="8678198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7318"/>
                <a:gridCol w="1872208"/>
                <a:gridCol w="1360822"/>
                <a:gridCol w="1303474"/>
                <a:gridCol w="1008112"/>
                <a:gridCol w="720080"/>
                <a:gridCol w="1656184"/>
              </a:tblGrid>
              <a:tr h="56807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dirty="0" smtClean="0"/>
                        <a:t>序号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dirty="0" smtClean="0"/>
                        <a:t>零部件名称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dirty="0" smtClean="0"/>
                        <a:t>材质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dirty="0" smtClean="0"/>
                        <a:t>图示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dirty="0" smtClean="0"/>
                        <a:t>费用（万元）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dirty="0" smtClean="0"/>
                        <a:t>周期（天）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dirty="0" smtClean="0"/>
                        <a:t>备注</a:t>
                      </a:r>
                      <a:endParaRPr lang="zh-CN" altLang="en-US" dirty="0"/>
                    </a:p>
                  </a:txBody>
                  <a:tcPr/>
                </a:tc>
              </a:tr>
              <a:tr h="2504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dirty="0" smtClean="0"/>
                        <a:t>底座焊接总成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dirty="0" smtClean="0"/>
                        <a:t>ASSY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dirty="0" smtClean="0"/>
                        <a:t>20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dirty="0" smtClean="0"/>
                        <a:t>30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082" y="1955836"/>
            <a:ext cx="609312" cy="253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475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6"/>
          <p:cNvSpPr>
            <a:spLocks noChangeArrowheads="1"/>
          </p:cNvSpPr>
          <p:nvPr/>
        </p:nvSpPr>
        <p:spPr bwMode="auto">
          <a:xfrm>
            <a:off x="-1412" y="3699896"/>
            <a:ext cx="9144000" cy="1470594"/>
          </a:xfrm>
          <a:prstGeom prst="rect">
            <a:avLst/>
          </a:prstGeom>
          <a:solidFill>
            <a:srgbClr val="1C48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en-US">
              <a:solidFill>
                <a:srgbClr val="FFFFFF"/>
              </a:solidFill>
            </a:endParaRPr>
          </a:p>
        </p:txBody>
      </p:sp>
      <p:grpSp>
        <p:nvGrpSpPr>
          <p:cNvPr id="8" name="组合 13"/>
          <p:cNvGrpSpPr>
            <a:grpSpLocks noChangeAspect="1"/>
          </p:cNvGrpSpPr>
          <p:nvPr/>
        </p:nvGrpSpPr>
        <p:grpSpPr bwMode="auto">
          <a:xfrm>
            <a:off x="4528014" y="2118615"/>
            <a:ext cx="4774970" cy="3162561"/>
            <a:chOff x="-3403537" y="-1351028"/>
            <a:chExt cx="5318129" cy="3304841"/>
          </a:xfrm>
        </p:grpSpPr>
        <p:pic>
          <p:nvPicPr>
            <p:cNvPr id="9" name="图片 11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403537" y="-1351028"/>
              <a:ext cx="5318129" cy="16424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图片 12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356122" y="263265"/>
              <a:ext cx="5178427" cy="16905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1" name="图片 5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5509" y="544361"/>
            <a:ext cx="5276763" cy="2814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Subtitle 2"/>
          <p:cNvSpPr txBox="1">
            <a:spLocks/>
          </p:cNvSpPr>
          <p:nvPr/>
        </p:nvSpPr>
        <p:spPr>
          <a:xfrm>
            <a:off x="1155538" y="4233804"/>
            <a:ext cx="1898352" cy="39493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484"/>
              </a:lnSpc>
              <a:buNone/>
            </a:pPr>
            <a:r>
              <a:rPr lang="zh-CN" altLang="en-US" sz="1600" b="1" dirty="0">
                <a:solidFill>
                  <a:schemeClr val="accent3"/>
                </a:solidFill>
                <a:latin typeface="微软雅黑" pitchFamily="34" charset="-122"/>
                <a:ea typeface="微软雅黑" pitchFamily="34" charset="-122"/>
                <a:cs typeface="Roboto Black"/>
              </a:rPr>
              <a:t>光华荣昌</a:t>
            </a:r>
            <a:r>
              <a:rPr lang="zh-CN" altLang="en-US" sz="1600" b="1" dirty="0" smtClean="0">
                <a:solidFill>
                  <a:schemeClr val="accent3"/>
                </a:solidFill>
                <a:latin typeface="微软雅黑" pitchFamily="34" charset="-122"/>
                <a:ea typeface="微软雅黑" pitchFamily="34" charset="-122"/>
                <a:cs typeface="Roboto Black"/>
              </a:rPr>
              <a:t>集团</a:t>
            </a:r>
            <a:endParaRPr lang="en-US" altLang="zh-CN" sz="1600" b="1" dirty="0">
              <a:solidFill>
                <a:schemeClr val="accent3"/>
              </a:solidFill>
              <a:latin typeface="微软雅黑" pitchFamily="34" charset="-122"/>
              <a:ea typeface="微软雅黑" pitchFamily="34" charset="-122"/>
              <a:cs typeface="Roboto Black"/>
            </a:endParaRPr>
          </a:p>
          <a:p>
            <a:pPr marL="0" indent="0">
              <a:lnSpc>
                <a:spcPts val="1484"/>
              </a:lnSpc>
              <a:buNone/>
            </a:pPr>
            <a:r>
              <a:rPr lang="en-US" altLang="zh-CN" sz="1000" b="1" dirty="0">
                <a:solidFill>
                  <a:schemeClr val="accent3"/>
                </a:solidFill>
                <a:latin typeface="微软雅黑" pitchFamily="34" charset="-122"/>
                <a:ea typeface="微软雅黑" pitchFamily="34" charset="-122"/>
                <a:cs typeface="Roboto Black"/>
              </a:rPr>
              <a:t>GOLDRARE </a:t>
            </a:r>
            <a:r>
              <a:rPr lang="en-US" altLang="zh-CN" sz="1000" b="1" dirty="0" smtClean="0">
                <a:solidFill>
                  <a:schemeClr val="accent3"/>
                </a:solidFill>
                <a:latin typeface="微软雅黑" pitchFamily="34" charset="-122"/>
                <a:ea typeface="微软雅黑" pitchFamily="34" charset="-122"/>
                <a:cs typeface="Roboto Black"/>
              </a:rPr>
              <a:t>GROUP</a:t>
            </a:r>
            <a:endParaRPr lang="en-US" altLang="zh-CN" sz="1000" b="1" dirty="0">
              <a:solidFill>
                <a:schemeClr val="accent3"/>
              </a:solidFill>
              <a:latin typeface="微软雅黑" pitchFamily="34" charset="-122"/>
              <a:ea typeface="微软雅黑" pitchFamily="34" charset="-122"/>
              <a:cs typeface="Roboto Black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5382255" y="4796634"/>
            <a:ext cx="3761746" cy="22106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3400" kern="1200">
                <a:solidFill>
                  <a:schemeClr val="tx1">
                    <a:lumMod val="85000"/>
                    <a:lumOff val="15000"/>
                  </a:schemeClr>
                </a:solidFill>
                <a:latin typeface="Roboto Regular"/>
                <a:ea typeface="Roboto Regular"/>
                <a:cs typeface="Roboto Regular"/>
              </a:defRPr>
            </a:lvl1pPr>
          </a:lstStyle>
          <a:p>
            <a:r>
              <a:rPr lang="en-US" altLang="zh-CN" sz="1000" b="1" dirty="0">
                <a:solidFill>
                  <a:schemeClr val="bg1"/>
                </a:solidFill>
                <a:latin typeface="Arial" pitchFamily="34" charset="0"/>
                <a:ea typeface="微软雅黑" pitchFamily="34" charset="-122"/>
                <a:cs typeface="Arial" pitchFamily="34" charset="0"/>
              </a:rPr>
              <a:t>BEIJING GOLDRARE AUTOMOBILE PARTS CO.,LTD.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xmlns="" id="{929F3AA2-2EFA-4EE6-955A-FB80F0C3D0D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4492" y="4087614"/>
            <a:ext cx="671333" cy="709019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052631" y="2601761"/>
            <a:ext cx="210416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400" b="1" dirty="0" smtClean="0">
                <a:solidFill>
                  <a:schemeClr val="accent1">
                    <a:lumMod val="50000"/>
                  </a:schemeClr>
                </a:solidFill>
              </a:rPr>
              <a:t>THANKS</a:t>
            </a:r>
            <a:endParaRPr lang="zh-CN" altLang="en-US" sz="44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71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fa0afcb9-55c7-418d-b430-5f8d1766db76}"/>
  <p:tag name="TABLE_ENDDRAG_ORIGIN_RECT" val="668*163"/>
  <p:tag name="TABLE_ENDDRAG_RECT" val="25*118*668*16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fa0afcb9-55c7-418d-b430-5f8d1766db76}"/>
  <p:tag name="TABLE_ENDDRAG_ORIGIN_RECT" val="668*163"/>
  <p:tag name="TABLE_ENDDRAG_RECT" val="25*118*668*16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fa0afcb9-55c7-418d-b430-5f8d1766db76}"/>
  <p:tag name="TABLE_ENDDRAG_ORIGIN_RECT" val="668*163"/>
  <p:tag name="TABLE_ENDDRAG_RECT" val="25*118*668*163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5400"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406</Words>
  <Application>Microsoft Office PowerPoint</Application>
  <PresentationFormat>全屏显示(4:3)</PresentationFormat>
  <Paragraphs>84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8" baseType="lpstr">
      <vt:lpstr>HY헤드라인M</vt:lpstr>
      <vt:lpstr>맑은 고딕</vt:lpstr>
      <vt:lpstr>Roboto Black</vt:lpstr>
      <vt:lpstr>楷体_GB2312</vt:lpstr>
      <vt:lpstr>宋体</vt:lpstr>
      <vt:lpstr>微软雅黑</vt:lpstr>
      <vt:lpstr>Arial</vt:lpstr>
      <vt:lpstr>Calibri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微软用户</dc:creator>
  <cp:lastModifiedBy>Administrator</cp:lastModifiedBy>
  <cp:revision>1950</cp:revision>
  <dcterms:created xsi:type="dcterms:W3CDTF">2013-01-09T01:05:00Z</dcterms:created>
  <dcterms:modified xsi:type="dcterms:W3CDTF">2022-02-14T07:30:31Z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910D8B941A10468880712920238DC060</vt:lpwstr>
  </property>
  <property fmtid="{D5CDD505-2E9C-101B-9397-08002B2CF9AE}" pid="3" name="KSOProductBuildVer">
    <vt:lpwstr>2052-11.1.0.11115</vt:lpwstr>
  </property>
</Properties>
</file>