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4" r:id="rId4"/>
    <p:sldId id="291" r:id="rId5"/>
    <p:sldId id="293" r:id="rId6"/>
    <p:sldId id="292" r:id="rId7"/>
    <p:sldId id="270" r:id="rId8"/>
    <p:sldId id="265" r:id="rId9"/>
    <p:sldId id="294" r:id="rId10"/>
    <p:sldId id="301" r:id="rId11"/>
    <p:sldId id="295" r:id="rId12"/>
    <p:sldId id="271" r:id="rId13"/>
    <p:sldId id="296" r:id="rId14"/>
    <p:sldId id="297" r:id="rId15"/>
    <p:sldId id="298" r:id="rId16"/>
    <p:sldId id="302" r:id="rId17"/>
    <p:sldId id="300" r:id="rId18"/>
    <p:sldId id="30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CB8"/>
    <a:srgbClr val="05A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57" d="100"/>
          <a:sy n="57" d="100"/>
        </p:scale>
        <p:origin x="-450"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CDF8F02-B149-4C7A-9C0F-5B00A510F8C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C1DBEC82-8697-49D9-951A-B9C316F81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F5EBCC86-1F2A-4924-9DE8-16E31039E2E6}"/>
              </a:ext>
            </a:extLst>
          </p:cNvPr>
          <p:cNvSpPr>
            <a:spLocks noGrp="1"/>
          </p:cNvSpPr>
          <p:nvPr>
            <p:ph type="dt" sz="half" idx="10"/>
          </p:nvPr>
        </p:nvSpPr>
        <p:spPr/>
        <p:txBody>
          <a:bodyPr/>
          <a:lstStyle/>
          <a:p>
            <a:fld id="{6F1A45B5-44D8-4626-8595-945BDA219CF5}" type="datetimeFigureOut">
              <a:rPr lang="zh-CN" altLang="en-US" smtClean="0"/>
              <a:t>2022/4/12</a:t>
            </a:fld>
            <a:endParaRPr lang="zh-CN" altLang="en-US"/>
          </a:p>
        </p:txBody>
      </p:sp>
      <p:sp>
        <p:nvSpPr>
          <p:cNvPr id="5" name="页脚占位符 4">
            <a:extLst>
              <a:ext uri="{FF2B5EF4-FFF2-40B4-BE49-F238E27FC236}">
                <a16:creationId xmlns="" xmlns:a16="http://schemas.microsoft.com/office/drawing/2014/main" id="{14229BE1-8DFE-47EC-B4AA-438969A454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A81D7B1-891E-4F3A-BE52-0FD456321141}"/>
              </a:ext>
            </a:extLst>
          </p:cNvPr>
          <p:cNvSpPr>
            <a:spLocks noGrp="1"/>
          </p:cNvSpPr>
          <p:nvPr>
            <p:ph type="sldNum" sz="quarter" idx="12"/>
          </p:nvPr>
        </p:nvSpPr>
        <p:spPr/>
        <p:txBody>
          <a:bodyPr/>
          <a:lstStyle/>
          <a:p>
            <a:fld id="{659FC692-C961-40B1-BF63-9D99A71B0ADE}" type="slidenum">
              <a:rPr lang="zh-CN" altLang="en-US" smtClean="0"/>
              <a:t>‹#›</a:t>
            </a:fld>
            <a:endParaRPr lang="zh-CN" altLang="en-US"/>
          </a:p>
        </p:txBody>
      </p:sp>
    </p:spTree>
    <p:extLst>
      <p:ext uri="{BB962C8B-B14F-4D97-AF65-F5344CB8AC3E}">
        <p14:creationId xmlns:p14="http://schemas.microsoft.com/office/powerpoint/2010/main" val="17318117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896C0DB-A7F2-4FE0-9861-AD0BA85DA95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B8B5762-F107-411B-81B5-ECFE3154E71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90A9966-C5EC-4FB5-B140-8EAFB5571257}"/>
              </a:ext>
            </a:extLst>
          </p:cNvPr>
          <p:cNvSpPr>
            <a:spLocks noGrp="1"/>
          </p:cNvSpPr>
          <p:nvPr>
            <p:ph type="dt" sz="half" idx="10"/>
          </p:nvPr>
        </p:nvSpPr>
        <p:spPr/>
        <p:txBody>
          <a:bodyPr/>
          <a:lstStyle/>
          <a:p>
            <a:fld id="{6F1A45B5-44D8-4626-8595-945BDA219CF5}" type="datetimeFigureOut">
              <a:rPr lang="zh-CN" altLang="en-US" smtClean="0"/>
              <a:t>2022/4/12</a:t>
            </a:fld>
            <a:endParaRPr lang="zh-CN" altLang="en-US"/>
          </a:p>
        </p:txBody>
      </p:sp>
      <p:sp>
        <p:nvSpPr>
          <p:cNvPr id="5" name="页脚占位符 4">
            <a:extLst>
              <a:ext uri="{FF2B5EF4-FFF2-40B4-BE49-F238E27FC236}">
                <a16:creationId xmlns="" xmlns:a16="http://schemas.microsoft.com/office/drawing/2014/main" id="{6001E552-A433-4C12-96FE-A8A18CB5D0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AE3FDBA-E34E-49B5-BADD-6A1781718C18}"/>
              </a:ext>
            </a:extLst>
          </p:cNvPr>
          <p:cNvSpPr>
            <a:spLocks noGrp="1"/>
          </p:cNvSpPr>
          <p:nvPr>
            <p:ph type="sldNum" sz="quarter" idx="12"/>
          </p:nvPr>
        </p:nvSpPr>
        <p:spPr/>
        <p:txBody>
          <a:bodyPr/>
          <a:lstStyle/>
          <a:p>
            <a:fld id="{659FC692-C961-40B1-BF63-9D99A71B0ADE}" type="slidenum">
              <a:rPr lang="zh-CN" altLang="en-US" smtClean="0"/>
              <a:t>‹#›</a:t>
            </a:fld>
            <a:endParaRPr lang="zh-CN" altLang="en-US"/>
          </a:p>
        </p:txBody>
      </p:sp>
    </p:spTree>
    <p:extLst>
      <p:ext uri="{BB962C8B-B14F-4D97-AF65-F5344CB8AC3E}">
        <p14:creationId xmlns:p14="http://schemas.microsoft.com/office/powerpoint/2010/main" val="35454748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D3DED9B6-1B73-4484-8533-8CB6A32A226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3D5A1AA-3653-4708-8AF5-8755A1BFDAE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E4C49BA-F5DF-45B1-9440-FF5D4D093E01}"/>
              </a:ext>
            </a:extLst>
          </p:cNvPr>
          <p:cNvSpPr>
            <a:spLocks noGrp="1"/>
          </p:cNvSpPr>
          <p:nvPr>
            <p:ph type="dt" sz="half" idx="10"/>
          </p:nvPr>
        </p:nvSpPr>
        <p:spPr/>
        <p:txBody>
          <a:bodyPr/>
          <a:lstStyle/>
          <a:p>
            <a:fld id="{6F1A45B5-44D8-4626-8595-945BDA219CF5}" type="datetimeFigureOut">
              <a:rPr lang="zh-CN" altLang="en-US" smtClean="0"/>
              <a:t>2022/4/12</a:t>
            </a:fld>
            <a:endParaRPr lang="zh-CN" altLang="en-US"/>
          </a:p>
        </p:txBody>
      </p:sp>
      <p:sp>
        <p:nvSpPr>
          <p:cNvPr id="5" name="页脚占位符 4">
            <a:extLst>
              <a:ext uri="{FF2B5EF4-FFF2-40B4-BE49-F238E27FC236}">
                <a16:creationId xmlns="" xmlns:a16="http://schemas.microsoft.com/office/drawing/2014/main" id="{69B15BD9-2475-485D-AB51-E0E52BFEC3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4F60C60-303A-4835-9211-1C67FE1EF2D0}"/>
              </a:ext>
            </a:extLst>
          </p:cNvPr>
          <p:cNvSpPr>
            <a:spLocks noGrp="1"/>
          </p:cNvSpPr>
          <p:nvPr>
            <p:ph type="sldNum" sz="quarter" idx="12"/>
          </p:nvPr>
        </p:nvSpPr>
        <p:spPr/>
        <p:txBody>
          <a:bodyPr/>
          <a:lstStyle/>
          <a:p>
            <a:fld id="{659FC692-C961-40B1-BF63-9D99A71B0ADE}" type="slidenum">
              <a:rPr lang="zh-CN" altLang="en-US" smtClean="0"/>
              <a:t>‹#›</a:t>
            </a:fld>
            <a:endParaRPr lang="zh-CN" altLang="en-US"/>
          </a:p>
        </p:txBody>
      </p:sp>
    </p:spTree>
    <p:extLst>
      <p:ext uri="{BB962C8B-B14F-4D97-AF65-F5344CB8AC3E}">
        <p14:creationId xmlns:p14="http://schemas.microsoft.com/office/powerpoint/2010/main" val="18862530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CDD593-A3B9-42CC-AA2D-0C20D107481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3380512-4401-44F7-8162-5FACA9DF959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2A3190A-D7D6-4F48-8189-5E15B2B3AF36}"/>
              </a:ext>
            </a:extLst>
          </p:cNvPr>
          <p:cNvSpPr>
            <a:spLocks noGrp="1"/>
          </p:cNvSpPr>
          <p:nvPr>
            <p:ph type="dt" sz="half" idx="10"/>
          </p:nvPr>
        </p:nvSpPr>
        <p:spPr/>
        <p:txBody>
          <a:bodyPr/>
          <a:lstStyle/>
          <a:p>
            <a:fld id="{6F1A45B5-44D8-4626-8595-945BDA219CF5}" type="datetimeFigureOut">
              <a:rPr lang="zh-CN" altLang="en-US" smtClean="0"/>
              <a:t>2022/4/12</a:t>
            </a:fld>
            <a:endParaRPr lang="zh-CN" altLang="en-US"/>
          </a:p>
        </p:txBody>
      </p:sp>
      <p:sp>
        <p:nvSpPr>
          <p:cNvPr id="5" name="页脚占位符 4">
            <a:extLst>
              <a:ext uri="{FF2B5EF4-FFF2-40B4-BE49-F238E27FC236}">
                <a16:creationId xmlns="" xmlns:a16="http://schemas.microsoft.com/office/drawing/2014/main" id="{AFE930D1-C8D1-4BBD-8F52-2610B66518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806597D-EBF9-4CE1-B0D7-FC1FBE872497}"/>
              </a:ext>
            </a:extLst>
          </p:cNvPr>
          <p:cNvSpPr>
            <a:spLocks noGrp="1"/>
          </p:cNvSpPr>
          <p:nvPr>
            <p:ph type="sldNum" sz="quarter" idx="12"/>
          </p:nvPr>
        </p:nvSpPr>
        <p:spPr/>
        <p:txBody>
          <a:bodyPr/>
          <a:lstStyle/>
          <a:p>
            <a:fld id="{659FC692-C961-40B1-BF63-9D99A71B0ADE}" type="slidenum">
              <a:rPr lang="zh-CN" altLang="en-US" smtClean="0"/>
              <a:t>‹#›</a:t>
            </a:fld>
            <a:endParaRPr lang="zh-CN" altLang="en-US"/>
          </a:p>
        </p:txBody>
      </p:sp>
    </p:spTree>
    <p:extLst>
      <p:ext uri="{BB962C8B-B14F-4D97-AF65-F5344CB8AC3E}">
        <p14:creationId xmlns:p14="http://schemas.microsoft.com/office/powerpoint/2010/main" val="29884292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CB316B2-911F-4C80-8DAD-25758DA7C93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220A38F4-21D3-47F3-B01F-63555C5D1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FD5C9429-661A-43D2-A152-9F0663FE30FD}"/>
              </a:ext>
            </a:extLst>
          </p:cNvPr>
          <p:cNvSpPr>
            <a:spLocks noGrp="1"/>
          </p:cNvSpPr>
          <p:nvPr>
            <p:ph type="dt" sz="half" idx="10"/>
          </p:nvPr>
        </p:nvSpPr>
        <p:spPr/>
        <p:txBody>
          <a:bodyPr/>
          <a:lstStyle/>
          <a:p>
            <a:fld id="{6F1A45B5-44D8-4626-8595-945BDA219CF5}" type="datetimeFigureOut">
              <a:rPr lang="zh-CN" altLang="en-US" smtClean="0"/>
              <a:t>2022/4/12</a:t>
            </a:fld>
            <a:endParaRPr lang="zh-CN" altLang="en-US"/>
          </a:p>
        </p:txBody>
      </p:sp>
      <p:sp>
        <p:nvSpPr>
          <p:cNvPr id="5" name="页脚占位符 4">
            <a:extLst>
              <a:ext uri="{FF2B5EF4-FFF2-40B4-BE49-F238E27FC236}">
                <a16:creationId xmlns="" xmlns:a16="http://schemas.microsoft.com/office/drawing/2014/main" id="{D8133609-8D7C-45F3-9CC5-99F84069D5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AB0C419-FAEA-4D17-9ADB-C23EAD833018}"/>
              </a:ext>
            </a:extLst>
          </p:cNvPr>
          <p:cNvSpPr>
            <a:spLocks noGrp="1"/>
          </p:cNvSpPr>
          <p:nvPr>
            <p:ph type="sldNum" sz="quarter" idx="12"/>
          </p:nvPr>
        </p:nvSpPr>
        <p:spPr/>
        <p:txBody>
          <a:bodyPr/>
          <a:lstStyle/>
          <a:p>
            <a:fld id="{659FC692-C961-40B1-BF63-9D99A71B0ADE}" type="slidenum">
              <a:rPr lang="zh-CN" altLang="en-US" smtClean="0"/>
              <a:t>‹#›</a:t>
            </a:fld>
            <a:endParaRPr lang="zh-CN" altLang="en-US"/>
          </a:p>
        </p:txBody>
      </p:sp>
    </p:spTree>
    <p:extLst>
      <p:ext uri="{BB962C8B-B14F-4D97-AF65-F5344CB8AC3E}">
        <p14:creationId xmlns:p14="http://schemas.microsoft.com/office/powerpoint/2010/main" val="307475817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510D3CE-8757-47BA-BE56-3B7CFFB03D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AB3CB46-FD14-417E-A400-C85E12A35D5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143F12E9-C31B-4B20-B90A-2F4C18A2205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A3358229-C29A-4D61-9DA7-E06774126883}"/>
              </a:ext>
            </a:extLst>
          </p:cNvPr>
          <p:cNvSpPr>
            <a:spLocks noGrp="1"/>
          </p:cNvSpPr>
          <p:nvPr>
            <p:ph type="dt" sz="half" idx="10"/>
          </p:nvPr>
        </p:nvSpPr>
        <p:spPr/>
        <p:txBody>
          <a:bodyPr/>
          <a:lstStyle/>
          <a:p>
            <a:fld id="{6F1A45B5-44D8-4626-8595-945BDA219CF5}" type="datetimeFigureOut">
              <a:rPr lang="zh-CN" altLang="en-US" smtClean="0"/>
              <a:t>2022/4/12</a:t>
            </a:fld>
            <a:endParaRPr lang="zh-CN" altLang="en-US"/>
          </a:p>
        </p:txBody>
      </p:sp>
      <p:sp>
        <p:nvSpPr>
          <p:cNvPr id="6" name="页脚占位符 5">
            <a:extLst>
              <a:ext uri="{FF2B5EF4-FFF2-40B4-BE49-F238E27FC236}">
                <a16:creationId xmlns="" xmlns:a16="http://schemas.microsoft.com/office/drawing/2014/main" id="{6BBF3438-BAE1-4F5B-80FC-E2360EE43F1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D84C5EA-ABFD-4143-A49B-1FCF4D2157DF}"/>
              </a:ext>
            </a:extLst>
          </p:cNvPr>
          <p:cNvSpPr>
            <a:spLocks noGrp="1"/>
          </p:cNvSpPr>
          <p:nvPr>
            <p:ph type="sldNum" sz="quarter" idx="12"/>
          </p:nvPr>
        </p:nvSpPr>
        <p:spPr/>
        <p:txBody>
          <a:bodyPr/>
          <a:lstStyle/>
          <a:p>
            <a:fld id="{659FC692-C961-40B1-BF63-9D99A71B0ADE}" type="slidenum">
              <a:rPr lang="zh-CN" altLang="en-US" smtClean="0"/>
              <a:t>‹#›</a:t>
            </a:fld>
            <a:endParaRPr lang="zh-CN" altLang="en-US"/>
          </a:p>
        </p:txBody>
      </p:sp>
    </p:spTree>
    <p:extLst>
      <p:ext uri="{BB962C8B-B14F-4D97-AF65-F5344CB8AC3E}">
        <p14:creationId xmlns:p14="http://schemas.microsoft.com/office/powerpoint/2010/main" val="29309174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ED46EA9-1D38-4780-850B-845E1025F71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66A1216-9C91-472E-9104-8EDD6F2D5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634A9ABB-5546-43F3-85B7-71981089AEF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71F41313-8EFE-4210-82D3-BA99977A0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4B708BBD-9B42-419F-851E-CA15E876678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91DB26BE-21D2-4314-A737-D7990F2EE661}"/>
              </a:ext>
            </a:extLst>
          </p:cNvPr>
          <p:cNvSpPr>
            <a:spLocks noGrp="1"/>
          </p:cNvSpPr>
          <p:nvPr>
            <p:ph type="dt" sz="half" idx="10"/>
          </p:nvPr>
        </p:nvSpPr>
        <p:spPr/>
        <p:txBody>
          <a:bodyPr/>
          <a:lstStyle/>
          <a:p>
            <a:fld id="{6F1A45B5-44D8-4626-8595-945BDA219CF5}" type="datetimeFigureOut">
              <a:rPr lang="zh-CN" altLang="en-US" smtClean="0"/>
              <a:t>2022/4/12</a:t>
            </a:fld>
            <a:endParaRPr lang="zh-CN" altLang="en-US"/>
          </a:p>
        </p:txBody>
      </p:sp>
      <p:sp>
        <p:nvSpPr>
          <p:cNvPr id="8" name="页脚占位符 7">
            <a:extLst>
              <a:ext uri="{FF2B5EF4-FFF2-40B4-BE49-F238E27FC236}">
                <a16:creationId xmlns="" xmlns:a16="http://schemas.microsoft.com/office/drawing/2014/main" id="{9A9C480E-1B1A-4DA0-BC5A-824F8C1D677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FC70869-BF55-463F-8692-2F4563137872}"/>
              </a:ext>
            </a:extLst>
          </p:cNvPr>
          <p:cNvSpPr>
            <a:spLocks noGrp="1"/>
          </p:cNvSpPr>
          <p:nvPr>
            <p:ph type="sldNum" sz="quarter" idx="12"/>
          </p:nvPr>
        </p:nvSpPr>
        <p:spPr/>
        <p:txBody>
          <a:bodyPr/>
          <a:lstStyle/>
          <a:p>
            <a:fld id="{659FC692-C961-40B1-BF63-9D99A71B0ADE}" type="slidenum">
              <a:rPr lang="zh-CN" altLang="en-US" smtClean="0"/>
              <a:t>‹#›</a:t>
            </a:fld>
            <a:endParaRPr lang="zh-CN" altLang="en-US"/>
          </a:p>
        </p:txBody>
      </p:sp>
    </p:spTree>
    <p:extLst>
      <p:ext uri="{BB962C8B-B14F-4D97-AF65-F5344CB8AC3E}">
        <p14:creationId xmlns:p14="http://schemas.microsoft.com/office/powerpoint/2010/main" val="350243415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58AA60E-F7DF-465D-B6BD-255B428C016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139EC8D-2533-4AE2-A8BB-DE766672EE81}"/>
              </a:ext>
            </a:extLst>
          </p:cNvPr>
          <p:cNvSpPr>
            <a:spLocks noGrp="1"/>
          </p:cNvSpPr>
          <p:nvPr>
            <p:ph type="dt" sz="half" idx="10"/>
          </p:nvPr>
        </p:nvSpPr>
        <p:spPr/>
        <p:txBody>
          <a:bodyPr/>
          <a:lstStyle/>
          <a:p>
            <a:fld id="{6F1A45B5-44D8-4626-8595-945BDA219CF5}" type="datetimeFigureOut">
              <a:rPr lang="zh-CN" altLang="en-US" smtClean="0"/>
              <a:t>2022/4/12</a:t>
            </a:fld>
            <a:endParaRPr lang="zh-CN" altLang="en-US"/>
          </a:p>
        </p:txBody>
      </p:sp>
      <p:sp>
        <p:nvSpPr>
          <p:cNvPr id="4" name="页脚占位符 3">
            <a:extLst>
              <a:ext uri="{FF2B5EF4-FFF2-40B4-BE49-F238E27FC236}">
                <a16:creationId xmlns="" xmlns:a16="http://schemas.microsoft.com/office/drawing/2014/main" id="{CC48F978-86A1-4A9E-9A90-AF6DC71A5C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9B241D3-5ECC-4272-A27C-CBCB2F859C74}"/>
              </a:ext>
            </a:extLst>
          </p:cNvPr>
          <p:cNvSpPr>
            <a:spLocks noGrp="1"/>
          </p:cNvSpPr>
          <p:nvPr>
            <p:ph type="sldNum" sz="quarter" idx="12"/>
          </p:nvPr>
        </p:nvSpPr>
        <p:spPr/>
        <p:txBody>
          <a:bodyPr/>
          <a:lstStyle/>
          <a:p>
            <a:fld id="{659FC692-C961-40B1-BF63-9D99A71B0ADE}" type="slidenum">
              <a:rPr lang="zh-CN" altLang="en-US" smtClean="0"/>
              <a:t>‹#›</a:t>
            </a:fld>
            <a:endParaRPr lang="zh-CN" altLang="en-US"/>
          </a:p>
        </p:txBody>
      </p:sp>
    </p:spTree>
    <p:extLst>
      <p:ext uri="{BB962C8B-B14F-4D97-AF65-F5344CB8AC3E}">
        <p14:creationId xmlns:p14="http://schemas.microsoft.com/office/powerpoint/2010/main" val="646305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0E8AF7B0-DBBA-48AA-91E6-891B85457417}"/>
              </a:ext>
            </a:extLst>
          </p:cNvPr>
          <p:cNvSpPr>
            <a:spLocks noGrp="1"/>
          </p:cNvSpPr>
          <p:nvPr>
            <p:ph type="dt" sz="half" idx="10"/>
          </p:nvPr>
        </p:nvSpPr>
        <p:spPr/>
        <p:txBody>
          <a:bodyPr/>
          <a:lstStyle/>
          <a:p>
            <a:fld id="{6F1A45B5-44D8-4626-8595-945BDA219CF5}" type="datetimeFigureOut">
              <a:rPr lang="zh-CN" altLang="en-US" smtClean="0"/>
              <a:t>2022/4/12</a:t>
            </a:fld>
            <a:endParaRPr lang="zh-CN" altLang="en-US"/>
          </a:p>
        </p:txBody>
      </p:sp>
      <p:sp>
        <p:nvSpPr>
          <p:cNvPr id="3" name="页脚占位符 2">
            <a:extLst>
              <a:ext uri="{FF2B5EF4-FFF2-40B4-BE49-F238E27FC236}">
                <a16:creationId xmlns="" xmlns:a16="http://schemas.microsoft.com/office/drawing/2014/main" id="{8F06A2F4-58F8-4921-B743-21CC895235C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9F57839E-222A-4BAD-8A09-06789A4A35F7}"/>
              </a:ext>
            </a:extLst>
          </p:cNvPr>
          <p:cNvSpPr>
            <a:spLocks noGrp="1"/>
          </p:cNvSpPr>
          <p:nvPr>
            <p:ph type="sldNum" sz="quarter" idx="12"/>
          </p:nvPr>
        </p:nvSpPr>
        <p:spPr/>
        <p:txBody>
          <a:bodyPr/>
          <a:lstStyle/>
          <a:p>
            <a:fld id="{659FC692-C961-40B1-BF63-9D99A71B0ADE}" type="slidenum">
              <a:rPr lang="zh-CN" altLang="en-US" smtClean="0"/>
              <a:t>‹#›</a:t>
            </a:fld>
            <a:endParaRPr lang="zh-CN" altLang="en-US"/>
          </a:p>
        </p:txBody>
      </p:sp>
    </p:spTree>
    <p:extLst>
      <p:ext uri="{BB962C8B-B14F-4D97-AF65-F5344CB8AC3E}">
        <p14:creationId xmlns:p14="http://schemas.microsoft.com/office/powerpoint/2010/main" val="38164150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DE5B99E-A467-47A6-AE12-93800B9396A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F7BB4C94-DDE8-4A92-9FC9-5CBBDAD3A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0C7031E0-CAB8-4A3E-B6BA-34A8DF68A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C2D61A54-9CAA-4010-A55D-B0B321920193}"/>
              </a:ext>
            </a:extLst>
          </p:cNvPr>
          <p:cNvSpPr>
            <a:spLocks noGrp="1"/>
          </p:cNvSpPr>
          <p:nvPr>
            <p:ph type="dt" sz="half" idx="10"/>
          </p:nvPr>
        </p:nvSpPr>
        <p:spPr/>
        <p:txBody>
          <a:bodyPr/>
          <a:lstStyle/>
          <a:p>
            <a:fld id="{6F1A45B5-44D8-4626-8595-945BDA219CF5}" type="datetimeFigureOut">
              <a:rPr lang="zh-CN" altLang="en-US" smtClean="0"/>
              <a:t>2022/4/12</a:t>
            </a:fld>
            <a:endParaRPr lang="zh-CN" altLang="en-US"/>
          </a:p>
        </p:txBody>
      </p:sp>
      <p:sp>
        <p:nvSpPr>
          <p:cNvPr id="6" name="页脚占位符 5">
            <a:extLst>
              <a:ext uri="{FF2B5EF4-FFF2-40B4-BE49-F238E27FC236}">
                <a16:creationId xmlns="" xmlns:a16="http://schemas.microsoft.com/office/drawing/2014/main" id="{6A140B15-359E-44A6-AAC0-3925F527CB0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DF5201E-7828-4EDE-8E9F-5E00C9983139}"/>
              </a:ext>
            </a:extLst>
          </p:cNvPr>
          <p:cNvSpPr>
            <a:spLocks noGrp="1"/>
          </p:cNvSpPr>
          <p:nvPr>
            <p:ph type="sldNum" sz="quarter" idx="12"/>
          </p:nvPr>
        </p:nvSpPr>
        <p:spPr/>
        <p:txBody>
          <a:bodyPr/>
          <a:lstStyle/>
          <a:p>
            <a:fld id="{659FC692-C961-40B1-BF63-9D99A71B0ADE}" type="slidenum">
              <a:rPr lang="zh-CN" altLang="en-US" smtClean="0"/>
              <a:t>‹#›</a:t>
            </a:fld>
            <a:endParaRPr lang="zh-CN" altLang="en-US"/>
          </a:p>
        </p:txBody>
      </p:sp>
    </p:spTree>
    <p:extLst>
      <p:ext uri="{BB962C8B-B14F-4D97-AF65-F5344CB8AC3E}">
        <p14:creationId xmlns:p14="http://schemas.microsoft.com/office/powerpoint/2010/main" val="3607237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F4A03AF-BE97-4E55-844A-C883B6B118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133576EC-F97F-4755-9421-A2EDBD0AB7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87CA0608-38A2-4B86-A80E-6A9A41B21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1F064E17-D498-4922-9305-8DCE0C0EDD79}"/>
              </a:ext>
            </a:extLst>
          </p:cNvPr>
          <p:cNvSpPr>
            <a:spLocks noGrp="1"/>
          </p:cNvSpPr>
          <p:nvPr>
            <p:ph type="dt" sz="half" idx="10"/>
          </p:nvPr>
        </p:nvSpPr>
        <p:spPr/>
        <p:txBody>
          <a:bodyPr/>
          <a:lstStyle/>
          <a:p>
            <a:fld id="{6F1A45B5-44D8-4626-8595-945BDA219CF5}" type="datetimeFigureOut">
              <a:rPr lang="zh-CN" altLang="en-US" smtClean="0"/>
              <a:t>2022/4/12</a:t>
            </a:fld>
            <a:endParaRPr lang="zh-CN" altLang="en-US"/>
          </a:p>
        </p:txBody>
      </p:sp>
      <p:sp>
        <p:nvSpPr>
          <p:cNvPr id="6" name="页脚占位符 5">
            <a:extLst>
              <a:ext uri="{FF2B5EF4-FFF2-40B4-BE49-F238E27FC236}">
                <a16:creationId xmlns="" xmlns:a16="http://schemas.microsoft.com/office/drawing/2014/main" id="{2C4F4D51-BF20-4423-800C-B6F0E84CBA6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0DAC868-33A0-4E03-A759-3551792DD901}"/>
              </a:ext>
            </a:extLst>
          </p:cNvPr>
          <p:cNvSpPr>
            <a:spLocks noGrp="1"/>
          </p:cNvSpPr>
          <p:nvPr>
            <p:ph type="sldNum" sz="quarter" idx="12"/>
          </p:nvPr>
        </p:nvSpPr>
        <p:spPr/>
        <p:txBody>
          <a:bodyPr/>
          <a:lstStyle/>
          <a:p>
            <a:fld id="{659FC692-C961-40B1-BF63-9D99A71B0ADE}" type="slidenum">
              <a:rPr lang="zh-CN" altLang="en-US" smtClean="0"/>
              <a:t>‹#›</a:t>
            </a:fld>
            <a:endParaRPr lang="zh-CN" altLang="en-US"/>
          </a:p>
        </p:txBody>
      </p:sp>
    </p:spTree>
    <p:extLst>
      <p:ext uri="{BB962C8B-B14F-4D97-AF65-F5344CB8AC3E}">
        <p14:creationId xmlns:p14="http://schemas.microsoft.com/office/powerpoint/2010/main" val="1059506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541EA147-B5A7-4284-B3EB-148AE6E97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BDD544A7-6114-42C2-BE35-4F792AD8D6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 xmlns:a16="http://schemas.microsoft.com/office/drawing/2014/main" id="{473A4E02-D491-4D26-AD9B-61CB3345E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6F1A45B5-44D8-4626-8595-945BDA219CF5}" type="datetimeFigureOut">
              <a:rPr lang="zh-CN" altLang="en-US" smtClean="0"/>
              <a:pPr/>
              <a:t>2022/4/12</a:t>
            </a:fld>
            <a:endParaRPr lang="zh-CN" altLang="en-US" dirty="0"/>
          </a:p>
        </p:txBody>
      </p:sp>
      <p:sp>
        <p:nvSpPr>
          <p:cNvPr id="5" name="页脚占位符 4">
            <a:extLst>
              <a:ext uri="{FF2B5EF4-FFF2-40B4-BE49-F238E27FC236}">
                <a16:creationId xmlns="" xmlns:a16="http://schemas.microsoft.com/office/drawing/2014/main" id="{CC791F28-D420-4CAD-BBB6-E5CCF0C89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6" name="灯片编号占位符 5">
            <a:extLst>
              <a:ext uri="{FF2B5EF4-FFF2-40B4-BE49-F238E27FC236}">
                <a16:creationId xmlns="" xmlns:a16="http://schemas.microsoft.com/office/drawing/2014/main" id="{E33D186B-CAE4-4B49-994C-71960B8BF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659FC692-C961-40B1-BF63-9D99A71B0ADE}" type="slidenum">
              <a:rPr lang="zh-CN" altLang="en-US" smtClean="0"/>
              <a:pPr/>
              <a:t>‹#›</a:t>
            </a:fld>
            <a:endParaRPr lang="zh-CN" altLang="en-US" dirty="0"/>
          </a:p>
        </p:txBody>
      </p:sp>
    </p:spTree>
    <p:extLst>
      <p:ext uri="{BB962C8B-B14F-4D97-AF65-F5344CB8AC3E}">
        <p14:creationId xmlns:p14="http://schemas.microsoft.com/office/powerpoint/2010/main" val="960583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画着卡通人物&#10;&#10;中度可信度描述已自动生成">
            <a:extLst>
              <a:ext uri="{FF2B5EF4-FFF2-40B4-BE49-F238E27FC236}">
                <a16:creationId xmlns="" xmlns:a16="http://schemas.microsoft.com/office/drawing/2014/main" id="{B1738D73-93EF-401E-B348-CB222A79E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5d18099cb3d9e">
            <a:hlinkClick r:id="" action="ppaction://media"/>
            <a:extLst>
              <a:ext uri="{FF2B5EF4-FFF2-40B4-BE49-F238E27FC236}">
                <a16:creationId xmlns="" xmlns:a16="http://schemas.microsoft.com/office/drawing/2014/main" id="{93772221-A38E-4284-AF03-881B21E72F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20957" y="-304800"/>
            <a:ext cx="609600" cy="609600"/>
          </a:xfrm>
          <a:prstGeom prst="rect">
            <a:avLst/>
          </a:prstGeom>
        </p:spPr>
      </p:pic>
      <p:grpSp>
        <p:nvGrpSpPr>
          <p:cNvPr id="19" name="组合 18">
            <a:extLst>
              <a:ext uri="{FF2B5EF4-FFF2-40B4-BE49-F238E27FC236}">
                <a16:creationId xmlns="" xmlns:a16="http://schemas.microsoft.com/office/drawing/2014/main" id="{7BE1C8DF-5853-4F9C-9072-F35795872E71}"/>
              </a:ext>
            </a:extLst>
          </p:cNvPr>
          <p:cNvGrpSpPr/>
          <p:nvPr/>
        </p:nvGrpSpPr>
        <p:grpSpPr>
          <a:xfrm>
            <a:off x="6904144" y="1748770"/>
            <a:ext cx="3370520" cy="3360458"/>
            <a:chOff x="7451902" y="1748770"/>
            <a:chExt cx="3370520" cy="3360458"/>
          </a:xfrm>
        </p:grpSpPr>
        <p:sp>
          <p:nvSpPr>
            <p:cNvPr id="20" name="圆角矩形 2">
              <a:extLst>
                <a:ext uri="{FF2B5EF4-FFF2-40B4-BE49-F238E27FC236}">
                  <a16:creationId xmlns="" xmlns:a16="http://schemas.microsoft.com/office/drawing/2014/main" id="{0D0DDF5A-2A9F-4A8F-83F2-46708865C03D}"/>
                </a:ext>
              </a:extLst>
            </p:cNvPr>
            <p:cNvSpPr/>
            <p:nvPr/>
          </p:nvSpPr>
          <p:spPr>
            <a:xfrm rot="2700000">
              <a:off x="7560235" y="1852072"/>
              <a:ext cx="3153855" cy="3153855"/>
            </a:xfrm>
            <a:prstGeom prst="roundRect">
              <a:avLst>
                <a:gd name="adj" fmla="val 9596"/>
              </a:avLst>
            </a:prstGeom>
            <a:solidFill>
              <a:schemeClr val="bg1"/>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pic>
          <p:nvPicPr>
            <p:cNvPr id="21" name="图片 20">
              <a:extLst>
                <a:ext uri="{FF2B5EF4-FFF2-40B4-BE49-F238E27FC236}">
                  <a16:creationId xmlns="" xmlns:a16="http://schemas.microsoft.com/office/drawing/2014/main" id="{D9243C4C-0B95-48F1-84D0-B092E47CAF6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51902" y="1748770"/>
              <a:ext cx="3370520" cy="3360458"/>
            </a:xfrm>
            <a:custGeom>
              <a:avLst/>
              <a:gdLst>
                <a:gd name="connsiteX0" fmla="*/ 1480592 w 2961184"/>
                <a:gd name="connsiteY0" fmla="*/ 0 h 2961184"/>
                <a:gd name="connsiteX1" fmla="*/ 1631132 w 2961184"/>
                <a:gd name="connsiteY1" fmla="*/ 62356 h 2961184"/>
                <a:gd name="connsiteX2" fmla="*/ 2898829 w 2961184"/>
                <a:gd name="connsiteY2" fmla="*/ 1330053 h 2961184"/>
                <a:gd name="connsiteX3" fmla="*/ 2898829 w 2961184"/>
                <a:gd name="connsiteY3" fmla="*/ 1631132 h 2961184"/>
                <a:gd name="connsiteX4" fmla="*/ 1631132 w 2961184"/>
                <a:gd name="connsiteY4" fmla="*/ 2898829 h 2961184"/>
                <a:gd name="connsiteX5" fmla="*/ 1330053 w 2961184"/>
                <a:gd name="connsiteY5" fmla="*/ 2898829 h 2961184"/>
                <a:gd name="connsiteX6" fmla="*/ 62356 w 2961184"/>
                <a:gd name="connsiteY6" fmla="*/ 1631132 h 2961184"/>
                <a:gd name="connsiteX7" fmla="*/ 62356 w 2961184"/>
                <a:gd name="connsiteY7" fmla="*/ 1330053 h 2961184"/>
                <a:gd name="connsiteX8" fmla="*/ 1330053 w 2961184"/>
                <a:gd name="connsiteY8" fmla="*/ 62356 h 2961184"/>
                <a:gd name="connsiteX9" fmla="*/ 1480592 w 2961184"/>
                <a:gd name="connsiteY9" fmla="*/ 0 h 296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1184" h="2961184">
                  <a:moveTo>
                    <a:pt x="1480592" y="0"/>
                  </a:moveTo>
                  <a:cubicBezTo>
                    <a:pt x="1535077" y="0"/>
                    <a:pt x="1589561" y="20785"/>
                    <a:pt x="1631132" y="62356"/>
                  </a:cubicBezTo>
                  <a:lnTo>
                    <a:pt x="2898829" y="1330053"/>
                  </a:lnTo>
                  <a:cubicBezTo>
                    <a:pt x="2981969" y="1413194"/>
                    <a:pt x="2981969" y="1547991"/>
                    <a:pt x="2898829" y="1631132"/>
                  </a:cubicBezTo>
                  <a:lnTo>
                    <a:pt x="1631132" y="2898829"/>
                  </a:lnTo>
                  <a:cubicBezTo>
                    <a:pt x="1547991" y="2981969"/>
                    <a:pt x="1413194" y="2981969"/>
                    <a:pt x="1330053" y="2898829"/>
                  </a:cubicBezTo>
                  <a:lnTo>
                    <a:pt x="62356" y="1631132"/>
                  </a:lnTo>
                  <a:cubicBezTo>
                    <a:pt x="-20785" y="1547991"/>
                    <a:pt x="-20785" y="1413194"/>
                    <a:pt x="62356" y="1330053"/>
                  </a:cubicBezTo>
                  <a:lnTo>
                    <a:pt x="1330053" y="62356"/>
                  </a:lnTo>
                  <a:cubicBezTo>
                    <a:pt x="1371623" y="20785"/>
                    <a:pt x="1426108" y="0"/>
                    <a:pt x="1480592" y="0"/>
                  </a:cubicBezTo>
                  <a:close/>
                </a:path>
              </a:pathLst>
            </a:custGeom>
          </p:spPr>
        </p:pic>
      </p:grpSp>
      <p:sp>
        <p:nvSpPr>
          <p:cNvPr id="23" name="文本框 22">
            <a:extLst>
              <a:ext uri="{FF2B5EF4-FFF2-40B4-BE49-F238E27FC236}">
                <a16:creationId xmlns="" xmlns:a16="http://schemas.microsoft.com/office/drawing/2014/main" id="{ECD6456E-5A98-4974-B129-B52F2EF1FBB9}"/>
              </a:ext>
            </a:extLst>
          </p:cNvPr>
          <p:cNvSpPr txBox="1"/>
          <p:nvPr/>
        </p:nvSpPr>
        <p:spPr>
          <a:xfrm>
            <a:off x="322471" y="2485997"/>
            <a:ext cx="6554579" cy="104644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smtClean="0">
                <a:ln>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rPr>
              <a:t>军工资质办理说明</a:t>
            </a:r>
            <a:endParaRPr kumimoji="0" lang="en-US" altLang="zh-CN" sz="4400" b="1" i="0" u="none" strike="noStrike" kern="1200" cap="none" spc="0" normalizeH="0" baseline="0" noProof="0" dirty="0" smtClean="0">
              <a:ln>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zh-CN" b="1" dirty="0" smtClean="0">
                <a:solidFill>
                  <a:prstClr val="black">
                    <a:lumMod val="65000"/>
                    <a:lumOff val="35000"/>
                  </a:prstClr>
                </a:solidFill>
                <a:latin typeface="思源宋体 CN Heavy" panose="02020900000000000000" pitchFamily="18" charset="-122"/>
                <a:ea typeface="思源宋体 CN Heavy" panose="02020900000000000000" pitchFamily="18" charset="-122"/>
              </a:rPr>
              <a:t>2022.4.11</a:t>
            </a:r>
            <a:endParaRPr kumimoji="0" lang="zh-CN" altLang="en-US" b="1" i="0" u="none" strike="noStrike" kern="1200" cap="none" spc="0" normalizeH="0" baseline="0" noProof="0" dirty="0">
              <a:ln>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endParaRPr>
          </a:p>
        </p:txBody>
      </p:sp>
    </p:spTree>
    <p:extLst>
      <p:ext uri="{BB962C8B-B14F-4D97-AF65-F5344CB8AC3E}">
        <p14:creationId xmlns:p14="http://schemas.microsoft.com/office/powerpoint/2010/main" val="3937718670"/>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1000" fill="hold"/>
                                        <p:tgtEl>
                                          <p:spTgt spid="19"/>
                                        </p:tgtEl>
                                        <p:attrNameLst>
                                          <p:attrName>ppt_w</p:attrName>
                                        </p:attrNameLst>
                                      </p:cBhvr>
                                      <p:tavLst>
                                        <p:tav tm="0">
                                          <p:val>
                                            <p:fltVal val="0"/>
                                          </p:val>
                                        </p:tav>
                                        <p:tav tm="100000">
                                          <p:val>
                                            <p:strVal val="#ppt_w"/>
                                          </p:val>
                                        </p:tav>
                                      </p:tavLst>
                                    </p:anim>
                                    <p:anim calcmode="lin" valueType="num">
                                      <p:cBhvr>
                                        <p:cTn id="11" dur="1000" fill="hold"/>
                                        <p:tgtEl>
                                          <p:spTgt spid="19"/>
                                        </p:tgtEl>
                                        <p:attrNameLst>
                                          <p:attrName>ppt_h</p:attrName>
                                        </p:attrNameLst>
                                      </p:cBhvr>
                                      <p:tavLst>
                                        <p:tav tm="0">
                                          <p:val>
                                            <p:fltVal val="0"/>
                                          </p:val>
                                        </p:tav>
                                        <p:tav tm="100000">
                                          <p:val>
                                            <p:strVal val="#ppt_h"/>
                                          </p:val>
                                        </p:tav>
                                      </p:tavLst>
                                    </p:anim>
                                    <p:animEffect transition="in" filter="fade">
                                      <p:cBhvr>
                                        <p:cTn id="12" dur="1000"/>
                                        <p:tgtEl>
                                          <p:spTgt spid="19"/>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3"/>
                                        </p:tgtEl>
                                        <p:attrNameLst>
                                          <p:attrName>ppt_y</p:attrName>
                                        </p:attrNameLst>
                                      </p:cBhvr>
                                      <p:tavLst>
                                        <p:tav tm="0">
                                          <p:val>
                                            <p:strVal val="#ppt_y"/>
                                          </p:val>
                                        </p:tav>
                                        <p:tav tm="100000">
                                          <p:val>
                                            <p:strVal val="#ppt_y"/>
                                          </p:val>
                                        </p:tav>
                                      </p:tavLst>
                                    </p:anim>
                                    <p:anim calcmode="lin" valueType="num">
                                      <p:cBhvr>
                                        <p:cTn id="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1" repeatCount="indefinite" fill="hold" display="0">
                  <p:stCondLst>
                    <p:cond delay="indefinite"/>
                  </p:stCondLst>
                  <p:endCondLst>
                    <p:cond evt="onStopAudio" delay="0">
                      <p:tgtEl>
                        <p:sldTgt/>
                      </p:tgtEl>
                    </p:cond>
                  </p:endCondLst>
                </p:cTn>
                <p:tgtEl>
                  <p:spTgt spid="25"/>
                </p:tgtEl>
              </p:cMediaNode>
            </p:audio>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 xmlns:a16="http://schemas.microsoft.com/office/drawing/2014/main" id="{99CD6D9B-63C0-408D-826B-CB55640479EF}"/>
              </a:ext>
            </a:extLst>
          </p:cNvPr>
          <p:cNvSpPr/>
          <p:nvPr/>
        </p:nvSpPr>
        <p:spPr>
          <a:xfrm rot="2700000">
            <a:off x="-802097" y="-2035921"/>
            <a:ext cx="2540678" cy="2540678"/>
          </a:xfrm>
          <a:prstGeom prst="roundRect">
            <a:avLst>
              <a:gd name="adj" fmla="val 9596"/>
            </a:avLst>
          </a:prstGeom>
          <a:gradFill>
            <a:gsLst>
              <a:gs pos="0">
                <a:srgbClr val="00A3E4"/>
              </a:gs>
              <a:gs pos="100000">
                <a:srgbClr val="214BA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sp>
        <p:nvSpPr>
          <p:cNvPr id="3" name="文本框 2">
            <a:extLst>
              <a:ext uri="{FF2B5EF4-FFF2-40B4-BE49-F238E27FC236}">
                <a16:creationId xmlns="" xmlns:a16="http://schemas.microsoft.com/office/drawing/2014/main" id="{C5C99AB3-5826-450B-AB0F-C81157117B24}"/>
              </a:ext>
            </a:extLst>
          </p:cNvPr>
          <p:cNvSpPr txBox="1"/>
          <p:nvPr/>
        </p:nvSpPr>
        <p:spPr>
          <a:xfrm>
            <a:off x="1047079" y="386080"/>
            <a:ext cx="5952237" cy="523220"/>
          </a:xfrm>
          <a:prstGeom prst="rect">
            <a:avLst/>
          </a:prstGeom>
          <a:noFill/>
        </p:spPr>
        <p:txBody>
          <a:bodyPr wrap="square">
            <a:spAutoFit/>
          </a:bodyPr>
          <a:lstStyle/>
          <a:p>
            <a:pPr lvl="0">
              <a:defRPr/>
            </a:pPr>
            <a:r>
              <a:rPr kumimoji="0" lang="zh-CN" altLang="en-US" sz="2800" b="1" i="0" u="none" strike="noStrike" kern="0" cap="none" spc="0" normalizeH="0" baseline="0" noProof="0" dirty="0" smtClean="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rPr>
              <a:t>保密资质</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sp>
        <p:nvSpPr>
          <p:cNvPr id="19" name="TextBox 18"/>
          <p:cNvSpPr txBox="1"/>
          <p:nvPr/>
        </p:nvSpPr>
        <p:spPr>
          <a:xfrm>
            <a:off x="615142" y="980908"/>
            <a:ext cx="11172305" cy="2400657"/>
          </a:xfrm>
          <a:prstGeom prst="rect">
            <a:avLst/>
          </a:prstGeom>
          <a:noFill/>
        </p:spPr>
        <p:txBody>
          <a:bodyPr wrap="square" rtlCol="0">
            <a:spAutoFit/>
          </a:bodyPr>
          <a:lstStyle/>
          <a:p>
            <a:pPr>
              <a:lnSpc>
                <a:spcPct val="150000"/>
              </a:lnSpc>
            </a:pPr>
            <a:r>
              <a:rPr lang="zh-CN" altLang="en-US" sz="2000" b="1" dirty="0" smtClean="0">
                <a:solidFill>
                  <a:srgbClr val="00B0F0"/>
                </a:solidFill>
              </a:rPr>
              <a:t>前期外部</a:t>
            </a:r>
            <a:r>
              <a:rPr lang="zh-CN" altLang="zh-CN" sz="2000" b="1" dirty="0" smtClean="0">
                <a:solidFill>
                  <a:srgbClr val="00B0F0"/>
                </a:solidFill>
              </a:rPr>
              <a:t>工作</a:t>
            </a:r>
            <a:r>
              <a:rPr lang="zh-CN" altLang="zh-CN" sz="2000" b="1" dirty="0">
                <a:solidFill>
                  <a:srgbClr val="00B0F0"/>
                </a:solidFill>
              </a:rPr>
              <a:t>：</a:t>
            </a:r>
          </a:p>
          <a:p>
            <a:pPr>
              <a:lnSpc>
                <a:spcPct val="150000"/>
              </a:lnSpc>
            </a:pPr>
            <a:r>
              <a:rPr lang="en-US" altLang="zh-CN" sz="2000" dirty="0" smtClean="0"/>
              <a:t>1</a:t>
            </a:r>
            <a:r>
              <a:rPr lang="zh-CN" altLang="en-US" sz="2000" dirty="0" smtClean="0"/>
              <a:t>、已与中国北方车辆研究所签订</a:t>
            </a:r>
            <a:r>
              <a:rPr lang="en-US" altLang="zh-CN" sz="2000" dirty="0" smtClean="0"/>
              <a:t>《</a:t>
            </a:r>
            <a:r>
              <a:rPr lang="zh-CN" altLang="en-US" sz="2000" dirty="0" smtClean="0"/>
              <a:t>装备研制意向协议</a:t>
            </a:r>
            <a:r>
              <a:rPr lang="en-US" altLang="zh-CN" sz="2000" dirty="0" smtClean="0"/>
              <a:t>》</a:t>
            </a:r>
            <a:r>
              <a:rPr lang="zh-CN" altLang="en-US" sz="2000" dirty="0" smtClean="0"/>
              <a:t>，双方盖章完成；</a:t>
            </a:r>
            <a:endParaRPr lang="en-US" altLang="zh-CN" sz="2000" dirty="0" smtClean="0"/>
          </a:p>
          <a:p>
            <a:pPr>
              <a:lnSpc>
                <a:spcPct val="150000"/>
              </a:lnSpc>
            </a:pPr>
            <a:r>
              <a:rPr lang="en-US" altLang="zh-CN" sz="2000" dirty="0" smtClean="0"/>
              <a:t>2</a:t>
            </a:r>
            <a:r>
              <a:rPr lang="zh-CN" altLang="en-US" sz="2000" dirty="0" smtClean="0"/>
              <a:t>、已获取甲方（北方车辆）保密资格证书复印件及甲方开具的密级建议表（提报保密资质审批时需要）。</a:t>
            </a:r>
            <a:endParaRPr lang="en-US" altLang="zh-CN" sz="2000" dirty="0" smtClean="0"/>
          </a:p>
          <a:p>
            <a:pPr>
              <a:lnSpc>
                <a:spcPct val="150000"/>
              </a:lnSpc>
            </a:pPr>
            <a:r>
              <a:rPr lang="zh-CN" altLang="en-US" sz="2000" dirty="0" smtClean="0"/>
              <a:t>开展保密资质外部协助的工作已完成。</a:t>
            </a:r>
            <a:endParaRPr lang="zh-CN" altLang="zh-CN" sz="2000" dirty="0"/>
          </a:p>
        </p:txBody>
      </p:sp>
    </p:spTree>
    <p:extLst>
      <p:ext uri="{BB962C8B-B14F-4D97-AF65-F5344CB8AC3E}">
        <p14:creationId xmlns:p14="http://schemas.microsoft.com/office/powerpoint/2010/main" val="522187547"/>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背景图案&#10;&#10;描述已自动生成">
            <a:extLst>
              <a:ext uri="{FF2B5EF4-FFF2-40B4-BE49-F238E27FC236}">
                <a16:creationId xmlns="" xmlns:a16="http://schemas.microsoft.com/office/drawing/2014/main" id="{CD966D3F-6199-4A37-805E-1BF3185AA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矩形 13">
            <a:extLst>
              <a:ext uri="{FF2B5EF4-FFF2-40B4-BE49-F238E27FC236}">
                <a16:creationId xmlns="" xmlns:a16="http://schemas.microsoft.com/office/drawing/2014/main" id="{998F2079-4B40-44FD-80B8-21F33A0C478D}"/>
              </a:ext>
            </a:extLst>
          </p:cNvPr>
          <p:cNvSpPr/>
          <p:nvPr/>
        </p:nvSpPr>
        <p:spPr>
          <a:xfrm>
            <a:off x="5550110" y="2914441"/>
            <a:ext cx="4493538" cy="1200329"/>
          </a:xfrm>
          <a:prstGeom prst="rect">
            <a:avLst/>
          </a:prstGeom>
        </p:spPr>
        <p:txBody>
          <a:bodyPr wrap="none">
            <a:spAutoFit/>
          </a:bodyPr>
          <a:lstStyle/>
          <a:p>
            <a:pPr lvl="0" algn="ctr">
              <a:defRPr/>
            </a:pPr>
            <a:r>
              <a:rPr lang="zh-CN" altLang="en-US" sz="4800" dirty="0" smtClean="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rPr>
              <a:t>即将开展的工作</a:t>
            </a:r>
            <a:endParaRPr lang="en-US" altLang="zh-CN" sz="4800" dirty="0" smtClean="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endParaRPr>
          </a:p>
          <a:p>
            <a:pPr lvl="0" algn="r">
              <a:defRPr/>
            </a:pPr>
            <a:r>
              <a:rPr lang="en-US" altLang="zh-CN" sz="2400" dirty="0" smtClean="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rPr>
              <a:t>——</a:t>
            </a:r>
            <a:r>
              <a:rPr lang="zh-CN" altLang="en-US" sz="2400" dirty="0" smtClean="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rPr>
              <a:t>保密体系建设</a:t>
            </a:r>
            <a:endParaRPr lang="zh-CN" altLang="en-US" sz="2400" dirty="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endParaRPr>
          </a:p>
        </p:txBody>
      </p:sp>
      <p:sp>
        <p:nvSpPr>
          <p:cNvPr id="15" name="PA-文本框 23">
            <a:extLst>
              <a:ext uri="{FF2B5EF4-FFF2-40B4-BE49-F238E27FC236}">
                <a16:creationId xmlns="" xmlns:a16="http://schemas.microsoft.com/office/drawing/2014/main" id="{4D7548EB-7E2C-406D-8686-C7232540C30B}"/>
              </a:ext>
            </a:extLst>
          </p:cNvPr>
          <p:cNvSpPr txBox="1"/>
          <p:nvPr>
            <p:custDataLst>
              <p:tags r:id="rId1"/>
            </p:custDataLst>
          </p:nvPr>
        </p:nvSpPr>
        <p:spPr>
          <a:xfrm>
            <a:off x="1339703" y="956692"/>
            <a:ext cx="3095662" cy="124753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lvl="0" algn="dist">
              <a:defRPr>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prstClr val="white"/>
                </a:solidFill>
                <a:effectLst/>
                <a:uLnTx/>
                <a:uFillTx/>
                <a:latin typeface="Arial Black" panose="020B0A04020102020204" pitchFamily="34" charset="0"/>
                <a:ea typeface="思源宋体 CN" panose="02020400000000000000" pitchFamily="18" charset="-122"/>
                <a:cs typeface="Arial"/>
                <a:sym typeface="+mn-lt"/>
              </a:rPr>
              <a:t>Part/</a:t>
            </a:r>
            <a:r>
              <a:rPr kumimoji="0" lang="en-US" altLang="zh-CN" sz="8000" b="0" i="0" u="none" strike="noStrike" kern="1200" cap="none" spc="0" normalizeH="0" baseline="0" noProof="0" dirty="0" smtClean="0">
                <a:ln>
                  <a:noFill/>
                </a:ln>
                <a:solidFill>
                  <a:prstClr val="white"/>
                </a:solidFill>
                <a:effectLst/>
                <a:uLnTx/>
                <a:uFillTx/>
                <a:latin typeface="Arial Black" panose="020B0A04020102020204" pitchFamily="34" charset="0"/>
                <a:ea typeface="思源宋体 CN" panose="02020400000000000000" pitchFamily="18" charset="-122"/>
                <a:cs typeface="Arial"/>
                <a:sym typeface="+mn-lt"/>
              </a:rPr>
              <a:t>04</a:t>
            </a:r>
            <a:endParaRPr kumimoji="0" lang="zh-CN" altLang="en-US" sz="8000" b="0" i="0" u="none" strike="noStrike" kern="1200" cap="none" spc="0" normalizeH="0" baseline="0" noProof="0" dirty="0">
              <a:ln>
                <a:noFill/>
              </a:ln>
              <a:solidFill>
                <a:prstClr val="white"/>
              </a:solidFill>
              <a:effectLst/>
              <a:uLnTx/>
              <a:uFillTx/>
              <a:latin typeface="Arial Black" panose="020B0A04020102020204" pitchFamily="34" charset="0"/>
              <a:ea typeface="思源宋体 CN" panose="02020400000000000000" pitchFamily="18" charset="-122"/>
              <a:cs typeface="Arial"/>
              <a:sym typeface="+mn-lt"/>
            </a:endParaRPr>
          </a:p>
        </p:txBody>
      </p:sp>
    </p:spTree>
    <p:extLst>
      <p:ext uri="{BB962C8B-B14F-4D97-AF65-F5344CB8AC3E}">
        <p14:creationId xmlns:p14="http://schemas.microsoft.com/office/powerpoint/2010/main" val="2055557455"/>
      </p:ext>
    </p:extLst>
  </p:cSld>
  <p:clrMapOvr>
    <a:masterClrMapping/>
  </p:clrMapOvr>
  <mc:AlternateContent xmlns:mc="http://schemas.openxmlformats.org/markup-compatibility/2006" xmlns:p14="http://schemas.microsoft.com/office/powerpoint/2010/main">
    <mc:Choice Requires="p14">
      <p:transition spd="slow" p14:dur="1600" advTm="0">
        <p14:prism dir="r" isContent="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ppt_x"/>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1+#ppt_w/2"/>
                                          </p:val>
                                        </p:tav>
                                        <p:tav tm="100000">
                                          <p:val>
                                            <p:strVal val="#ppt_x"/>
                                          </p:val>
                                        </p:tav>
                                      </p:tavLst>
                                    </p:anim>
                                    <p:anim calcmode="lin" valueType="num">
                                      <p:cBhvr additive="base">
                                        <p:cTn id="12"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 xmlns:a16="http://schemas.microsoft.com/office/drawing/2014/main" id="{99CD6D9B-63C0-408D-826B-CB55640479EF}"/>
              </a:ext>
            </a:extLst>
          </p:cNvPr>
          <p:cNvSpPr/>
          <p:nvPr/>
        </p:nvSpPr>
        <p:spPr>
          <a:xfrm rot="2700000">
            <a:off x="-802097" y="-2035921"/>
            <a:ext cx="2540678" cy="2540678"/>
          </a:xfrm>
          <a:prstGeom prst="roundRect">
            <a:avLst>
              <a:gd name="adj" fmla="val 9596"/>
            </a:avLst>
          </a:prstGeom>
          <a:gradFill>
            <a:gsLst>
              <a:gs pos="0">
                <a:srgbClr val="00A3E4"/>
              </a:gs>
              <a:gs pos="100000">
                <a:srgbClr val="214BA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sp>
        <p:nvSpPr>
          <p:cNvPr id="3" name="文本框 2">
            <a:extLst>
              <a:ext uri="{FF2B5EF4-FFF2-40B4-BE49-F238E27FC236}">
                <a16:creationId xmlns="" xmlns:a16="http://schemas.microsoft.com/office/drawing/2014/main" id="{C5C99AB3-5826-450B-AB0F-C81157117B24}"/>
              </a:ext>
            </a:extLst>
          </p:cNvPr>
          <p:cNvSpPr txBox="1"/>
          <p:nvPr/>
        </p:nvSpPr>
        <p:spPr>
          <a:xfrm>
            <a:off x="1047079" y="386080"/>
            <a:ext cx="45889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rPr>
              <a:t>保密体系建设</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sp>
        <p:nvSpPr>
          <p:cNvPr id="45" name="TextBox 44"/>
          <p:cNvSpPr txBox="1"/>
          <p:nvPr/>
        </p:nvSpPr>
        <p:spPr>
          <a:xfrm>
            <a:off x="468242" y="1413164"/>
            <a:ext cx="11302580" cy="4247317"/>
          </a:xfrm>
          <a:prstGeom prst="rect">
            <a:avLst/>
          </a:prstGeom>
          <a:noFill/>
        </p:spPr>
        <p:txBody>
          <a:bodyPr wrap="square" rtlCol="0">
            <a:spAutoFit/>
          </a:bodyPr>
          <a:lstStyle/>
          <a:p>
            <a:pPr>
              <a:lnSpc>
                <a:spcPct val="150000"/>
              </a:lnSpc>
            </a:pPr>
            <a:r>
              <a:rPr lang="en-US" altLang="zh-CN" sz="2000" dirty="0"/>
              <a:t>1.</a:t>
            </a:r>
            <a:r>
              <a:rPr lang="zh-CN" altLang="zh-CN" sz="2000" dirty="0"/>
              <a:t>依据标准：武器装备科研生产单位二级保密资格评分标准；</a:t>
            </a:r>
          </a:p>
          <a:p>
            <a:pPr>
              <a:lnSpc>
                <a:spcPct val="150000"/>
              </a:lnSpc>
            </a:pPr>
            <a:r>
              <a:rPr lang="en-US" altLang="zh-CN" sz="2000" dirty="0" smtClean="0"/>
              <a:t>2.</a:t>
            </a:r>
            <a:r>
              <a:rPr lang="zh-CN" altLang="zh-CN" sz="2000" dirty="0" smtClean="0"/>
              <a:t>主要</a:t>
            </a:r>
            <a:r>
              <a:rPr lang="zh-CN" altLang="zh-CN" sz="2000" dirty="0"/>
              <a:t>工作：</a:t>
            </a:r>
          </a:p>
          <a:p>
            <a:pPr>
              <a:lnSpc>
                <a:spcPct val="150000"/>
              </a:lnSpc>
            </a:pPr>
            <a:r>
              <a:rPr lang="zh-CN" altLang="zh-CN" sz="2000" dirty="0"/>
              <a:t>－保密标准培训（包括管理层、主管部门和相关人员）</a:t>
            </a:r>
            <a:r>
              <a:rPr lang="zh-CN" altLang="zh-CN" sz="2000" dirty="0" smtClean="0"/>
              <a:t>；</a:t>
            </a:r>
            <a:endParaRPr lang="en-US" altLang="zh-CN" sz="2000" dirty="0" smtClean="0"/>
          </a:p>
          <a:p>
            <a:pPr>
              <a:lnSpc>
                <a:spcPct val="150000"/>
              </a:lnSpc>
            </a:pPr>
            <a:r>
              <a:rPr lang="zh-CN" altLang="zh-CN" sz="2000" dirty="0" smtClean="0"/>
              <a:t>－</a:t>
            </a:r>
            <a:r>
              <a:rPr lang="zh-CN" altLang="zh-CN" sz="2000" dirty="0"/>
              <a:t>保密办和计算机管理人员培训（军工保密资格审查认证中心组织，取证是申请保密认证的前提</a:t>
            </a:r>
            <a:r>
              <a:rPr lang="zh-CN" altLang="zh-CN" sz="2000" dirty="0" smtClean="0"/>
              <a:t>条</a:t>
            </a:r>
            <a:endParaRPr lang="en-US" altLang="zh-CN" sz="2000" dirty="0" smtClean="0"/>
          </a:p>
          <a:p>
            <a:pPr>
              <a:lnSpc>
                <a:spcPct val="150000"/>
              </a:lnSpc>
            </a:pPr>
            <a:r>
              <a:rPr lang="en-US" altLang="zh-CN" sz="2000" dirty="0"/>
              <a:t> </a:t>
            </a:r>
            <a:r>
              <a:rPr lang="en-US" altLang="zh-CN" sz="2000" dirty="0" smtClean="0"/>
              <a:t> </a:t>
            </a:r>
            <a:r>
              <a:rPr lang="zh-CN" altLang="zh-CN" sz="2000" dirty="0" smtClean="0"/>
              <a:t>件</a:t>
            </a:r>
            <a:r>
              <a:rPr lang="zh-CN" altLang="zh-CN" sz="2000" dirty="0"/>
              <a:t>）；</a:t>
            </a:r>
          </a:p>
          <a:p>
            <a:pPr>
              <a:lnSpc>
                <a:spcPct val="150000"/>
              </a:lnSpc>
            </a:pPr>
            <a:r>
              <a:rPr lang="zh-CN" altLang="zh-CN" sz="2000" dirty="0"/>
              <a:t>－编写保密管理制度；</a:t>
            </a:r>
          </a:p>
          <a:p>
            <a:pPr>
              <a:lnSpc>
                <a:spcPct val="150000"/>
              </a:lnSpc>
            </a:pPr>
            <a:r>
              <a:rPr lang="zh-CN" altLang="zh-CN" sz="2000" dirty="0"/>
              <a:t>－填写保密工作记录；</a:t>
            </a:r>
          </a:p>
          <a:p>
            <a:pPr>
              <a:lnSpc>
                <a:spcPct val="150000"/>
              </a:lnSpc>
            </a:pPr>
            <a:r>
              <a:rPr lang="zh-CN" altLang="zh-CN" sz="2000" dirty="0"/>
              <a:t>－保密设施建设（保密室、涉密计算机和办公设备、保密监视设备等）；</a:t>
            </a:r>
          </a:p>
          <a:p>
            <a:pPr>
              <a:lnSpc>
                <a:spcPct val="150000"/>
              </a:lnSpc>
            </a:pPr>
            <a:r>
              <a:rPr lang="zh-CN" altLang="zh-CN" sz="2000" dirty="0"/>
              <a:t>－内部检查</a:t>
            </a:r>
            <a:r>
              <a:rPr lang="zh-CN" altLang="zh-CN" sz="2000" dirty="0" smtClean="0"/>
              <a:t>。</a:t>
            </a:r>
            <a:endParaRPr lang="zh-CN" altLang="en-US" dirty="0"/>
          </a:p>
        </p:txBody>
      </p:sp>
    </p:spTree>
    <p:extLst>
      <p:ext uri="{BB962C8B-B14F-4D97-AF65-F5344CB8AC3E}">
        <p14:creationId xmlns:p14="http://schemas.microsoft.com/office/powerpoint/2010/main" val="165383569"/>
      </p:ext>
    </p:extLst>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 xmlns:a16="http://schemas.microsoft.com/office/drawing/2014/main" id="{99CD6D9B-63C0-408D-826B-CB55640479EF}"/>
              </a:ext>
            </a:extLst>
          </p:cNvPr>
          <p:cNvSpPr/>
          <p:nvPr/>
        </p:nvSpPr>
        <p:spPr>
          <a:xfrm rot="2700000">
            <a:off x="-802097" y="-2035921"/>
            <a:ext cx="2540678" cy="2540678"/>
          </a:xfrm>
          <a:prstGeom prst="roundRect">
            <a:avLst>
              <a:gd name="adj" fmla="val 9596"/>
            </a:avLst>
          </a:prstGeom>
          <a:gradFill>
            <a:gsLst>
              <a:gs pos="0">
                <a:srgbClr val="00A3E4"/>
              </a:gs>
              <a:gs pos="100000">
                <a:srgbClr val="214BA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sp>
        <p:nvSpPr>
          <p:cNvPr id="3" name="文本框 2">
            <a:extLst>
              <a:ext uri="{FF2B5EF4-FFF2-40B4-BE49-F238E27FC236}">
                <a16:creationId xmlns="" xmlns:a16="http://schemas.microsoft.com/office/drawing/2014/main" id="{C5C99AB3-5826-450B-AB0F-C81157117B24}"/>
              </a:ext>
            </a:extLst>
          </p:cNvPr>
          <p:cNvSpPr txBox="1"/>
          <p:nvPr/>
        </p:nvSpPr>
        <p:spPr>
          <a:xfrm>
            <a:off x="1047079" y="386080"/>
            <a:ext cx="390730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kern="0" dirty="0" smtClean="0">
                <a:ln w="0">
                  <a:noFill/>
                </a:ln>
                <a:solidFill>
                  <a:prstClr val="black">
                    <a:lumMod val="65000"/>
                    <a:lumOff val="35000"/>
                  </a:prstClr>
                </a:solidFill>
                <a:latin typeface="思源宋体 CN Heavy" panose="02020900000000000000" pitchFamily="18" charset="-122"/>
                <a:ea typeface="思源宋体 CN Heavy" panose="02020900000000000000" pitchFamily="18" charset="-122"/>
              </a:rPr>
              <a:t>开展工作前的准备工作</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sp>
        <p:nvSpPr>
          <p:cNvPr id="45" name="TextBox 44"/>
          <p:cNvSpPr txBox="1"/>
          <p:nvPr/>
        </p:nvSpPr>
        <p:spPr>
          <a:xfrm>
            <a:off x="468242" y="1180414"/>
            <a:ext cx="11302580" cy="1384995"/>
          </a:xfrm>
          <a:prstGeom prst="rect">
            <a:avLst/>
          </a:prstGeom>
          <a:noFill/>
        </p:spPr>
        <p:txBody>
          <a:bodyPr wrap="square" rtlCol="0">
            <a:spAutoFit/>
          </a:bodyPr>
          <a:lstStyle/>
          <a:p>
            <a:pPr>
              <a:lnSpc>
                <a:spcPct val="150000"/>
              </a:lnSpc>
            </a:pPr>
            <a:r>
              <a:rPr lang="en-US" altLang="zh-CN" dirty="0" smtClean="0"/>
              <a:t>1</a:t>
            </a:r>
            <a:r>
              <a:rPr lang="zh-CN" altLang="en-US" dirty="0" smtClean="0"/>
              <a:t>、为了确保</a:t>
            </a:r>
            <a:r>
              <a:rPr lang="en-US" altLang="zh-CN" dirty="0" smtClean="0"/>
              <a:t>3</a:t>
            </a:r>
            <a:r>
              <a:rPr lang="zh-CN" altLang="en-US" dirty="0" smtClean="0"/>
              <a:t>个资质的一致性，公司的组织架构延用国军标体系建设中设定的。</a:t>
            </a:r>
            <a:endParaRPr lang="en-US" altLang="zh-CN" dirty="0" smtClean="0"/>
          </a:p>
          <a:p>
            <a:pPr>
              <a:lnSpc>
                <a:spcPct val="150000"/>
              </a:lnSpc>
            </a:pPr>
            <a:r>
              <a:rPr lang="en-US" altLang="zh-CN" dirty="0"/>
              <a:t>2</a:t>
            </a:r>
            <a:r>
              <a:rPr lang="zh-CN" altLang="en-US" dirty="0"/>
              <a:t>、</a:t>
            </a:r>
            <a:r>
              <a:rPr lang="zh-CN" altLang="zh-CN" dirty="0"/>
              <a:t>公司</a:t>
            </a:r>
            <a:r>
              <a:rPr lang="zh-CN" altLang="zh-CN" dirty="0" smtClean="0"/>
              <a:t>宣告</a:t>
            </a:r>
            <a:r>
              <a:rPr lang="zh-CN" altLang="en-US" dirty="0" smtClean="0"/>
              <a:t>办理</a:t>
            </a:r>
            <a:r>
              <a:rPr lang="zh-CN" altLang="zh-CN" dirty="0" smtClean="0"/>
              <a:t>保密</a:t>
            </a:r>
            <a:r>
              <a:rPr lang="zh-CN" altLang="zh-CN" dirty="0"/>
              <a:t>资质，成立保密委员会，成立保密办公室，发布红头文件。</a:t>
            </a:r>
          </a:p>
          <a:p>
            <a:pPr>
              <a:lnSpc>
                <a:spcPct val="150000"/>
              </a:lnSpc>
            </a:pPr>
            <a:endParaRPr lang="zh-CN" altLang="en-US" dirty="0"/>
          </a:p>
        </p:txBody>
      </p:sp>
      <p:pic>
        <p:nvPicPr>
          <p:cNvPr id="5" name="图片 4" descr="C:\Users\SUNWEN~1\AppData\Local\Temp\1647825753(1).png"/>
          <p:cNvPicPr/>
          <p:nvPr/>
        </p:nvPicPr>
        <p:blipFill>
          <a:blip r:embed="rId2">
            <a:extLst>
              <a:ext uri="{28A0092B-C50C-407E-A947-70E740481C1C}">
                <a14:useLocalDpi xmlns:a14="http://schemas.microsoft.com/office/drawing/2010/main" val="0"/>
              </a:ext>
            </a:extLst>
          </a:blip>
          <a:srcRect/>
          <a:stretch>
            <a:fillRect/>
          </a:stretch>
        </p:blipFill>
        <p:spPr bwMode="auto">
          <a:xfrm>
            <a:off x="665018" y="2166330"/>
            <a:ext cx="10922924" cy="4018339"/>
          </a:xfrm>
          <a:prstGeom prst="rect">
            <a:avLst/>
          </a:prstGeom>
          <a:noFill/>
          <a:ln>
            <a:noFill/>
          </a:ln>
        </p:spPr>
      </p:pic>
    </p:spTree>
    <p:extLst>
      <p:ext uri="{BB962C8B-B14F-4D97-AF65-F5344CB8AC3E}">
        <p14:creationId xmlns:p14="http://schemas.microsoft.com/office/powerpoint/2010/main" val="1546556815"/>
      </p:ext>
    </p:extLst>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 xmlns:a16="http://schemas.microsoft.com/office/drawing/2014/main" id="{99CD6D9B-63C0-408D-826B-CB55640479EF}"/>
              </a:ext>
            </a:extLst>
          </p:cNvPr>
          <p:cNvSpPr/>
          <p:nvPr/>
        </p:nvSpPr>
        <p:spPr>
          <a:xfrm rot="2700000">
            <a:off x="-802097" y="-2035921"/>
            <a:ext cx="2540678" cy="2540678"/>
          </a:xfrm>
          <a:prstGeom prst="roundRect">
            <a:avLst>
              <a:gd name="adj" fmla="val 9596"/>
            </a:avLst>
          </a:prstGeom>
          <a:gradFill>
            <a:gsLst>
              <a:gs pos="0">
                <a:srgbClr val="00A3E4"/>
              </a:gs>
              <a:gs pos="100000">
                <a:srgbClr val="214BA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sp>
        <p:nvSpPr>
          <p:cNvPr id="3" name="文本框 2">
            <a:extLst>
              <a:ext uri="{FF2B5EF4-FFF2-40B4-BE49-F238E27FC236}">
                <a16:creationId xmlns="" xmlns:a16="http://schemas.microsoft.com/office/drawing/2014/main" id="{C5C99AB3-5826-450B-AB0F-C81157117B24}"/>
              </a:ext>
            </a:extLst>
          </p:cNvPr>
          <p:cNvSpPr txBox="1"/>
          <p:nvPr/>
        </p:nvSpPr>
        <p:spPr>
          <a:xfrm>
            <a:off x="1047079" y="386080"/>
            <a:ext cx="390730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rPr>
              <a:t>保密体系建设注意事项</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sp>
        <p:nvSpPr>
          <p:cNvPr id="45" name="TextBox 44"/>
          <p:cNvSpPr txBox="1"/>
          <p:nvPr/>
        </p:nvSpPr>
        <p:spPr>
          <a:xfrm>
            <a:off x="387844" y="931199"/>
            <a:ext cx="11302580" cy="6324808"/>
          </a:xfrm>
          <a:prstGeom prst="rect">
            <a:avLst/>
          </a:prstGeom>
          <a:noFill/>
        </p:spPr>
        <p:txBody>
          <a:bodyPr wrap="square" rtlCol="0">
            <a:spAutoFit/>
          </a:bodyPr>
          <a:lstStyle/>
          <a:p>
            <a:pPr>
              <a:lnSpc>
                <a:spcPts val="3000"/>
              </a:lnSpc>
            </a:pPr>
            <a:r>
              <a:rPr lang="en-US" altLang="zh-CN" sz="2000" dirty="0" smtClean="0"/>
              <a:t>3</a:t>
            </a:r>
            <a:r>
              <a:rPr lang="zh-CN" altLang="en-US" sz="2000" dirty="0" smtClean="0"/>
              <a:t>、</a:t>
            </a:r>
            <a:r>
              <a:rPr lang="zh-CN" altLang="zh-CN" sz="2000" dirty="0" smtClean="0"/>
              <a:t>涉</a:t>
            </a:r>
            <a:r>
              <a:rPr lang="zh-CN" altLang="zh-CN" sz="2000" dirty="0"/>
              <a:t>密人员要求</a:t>
            </a:r>
            <a:r>
              <a:rPr lang="zh-CN" altLang="zh-CN" sz="2000" dirty="0" smtClean="0"/>
              <a:t>：</a:t>
            </a:r>
            <a:endParaRPr lang="en-US" altLang="zh-CN" sz="2000" dirty="0" smtClean="0"/>
          </a:p>
          <a:p>
            <a:pPr lvl="1">
              <a:lnSpc>
                <a:spcPts val="3000"/>
              </a:lnSpc>
            </a:pPr>
            <a:r>
              <a:rPr lang="zh-CN" altLang="en-US" sz="2000" dirty="0"/>
              <a:t>①</a:t>
            </a:r>
            <a:r>
              <a:rPr lang="zh-CN" altLang="zh-CN" sz="2000" dirty="0" smtClean="0"/>
              <a:t>法人</a:t>
            </a:r>
            <a:r>
              <a:rPr lang="zh-CN" altLang="zh-CN" sz="2000" dirty="0"/>
              <a:t>、总经理、各部门主管、保密办成员，按企业公司员工人数要求，最少为</a:t>
            </a:r>
            <a:r>
              <a:rPr lang="en-US" altLang="zh-CN" sz="2000" dirty="0"/>
              <a:t>11</a:t>
            </a:r>
            <a:r>
              <a:rPr lang="zh-CN" altLang="zh-CN" sz="2000" dirty="0"/>
              <a:t>人</a:t>
            </a:r>
            <a:r>
              <a:rPr lang="zh-CN" altLang="zh-CN" sz="2000" dirty="0" smtClean="0"/>
              <a:t>。</a:t>
            </a:r>
            <a:endParaRPr lang="en-US" altLang="zh-CN" sz="2000" dirty="0" smtClean="0"/>
          </a:p>
          <a:p>
            <a:pPr lvl="1">
              <a:lnSpc>
                <a:spcPts val="3000"/>
              </a:lnSpc>
            </a:pPr>
            <a:r>
              <a:rPr lang="zh-CN" altLang="en-US" sz="2000" dirty="0" smtClean="0"/>
              <a:t>②</a:t>
            </a:r>
            <a:r>
              <a:rPr lang="zh-CN" altLang="zh-CN" sz="2000" dirty="0" smtClean="0"/>
              <a:t>涉</a:t>
            </a:r>
            <a:r>
              <a:rPr lang="zh-CN" altLang="zh-CN" sz="2000" dirty="0"/>
              <a:t>密人员不得有境外永久居留权和长期居留许可，无境外婚姻</a:t>
            </a:r>
            <a:r>
              <a:rPr lang="zh-CN" altLang="zh-CN" sz="2000" dirty="0" smtClean="0"/>
              <a:t>。</a:t>
            </a:r>
            <a:endParaRPr lang="en-US" altLang="zh-CN" sz="2000" dirty="0" smtClean="0"/>
          </a:p>
          <a:p>
            <a:pPr lvl="1">
              <a:lnSpc>
                <a:spcPts val="3000"/>
              </a:lnSpc>
            </a:pPr>
            <a:r>
              <a:rPr lang="en-US" altLang="zh-CN" sz="2000" dirty="0"/>
              <a:t> </a:t>
            </a:r>
            <a:r>
              <a:rPr lang="en-US" altLang="zh-CN" sz="2000" dirty="0" smtClean="0"/>
              <a:t> </a:t>
            </a:r>
            <a:r>
              <a:rPr lang="zh-CN" altLang="zh-CN" sz="2000" dirty="0" smtClean="0"/>
              <a:t>涉</a:t>
            </a:r>
            <a:r>
              <a:rPr lang="zh-CN" altLang="zh-CN" sz="2000" dirty="0"/>
              <a:t>密人员的</a:t>
            </a:r>
            <a:r>
              <a:rPr lang="zh-CN" altLang="zh-CN" sz="2000" u="sng" dirty="0">
                <a:solidFill>
                  <a:srgbClr val="00B0F0"/>
                </a:solidFill>
              </a:rPr>
              <a:t>社保</a:t>
            </a:r>
            <a:r>
              <a:rPr lang="zh-CN" altLang="zh-CN" sz="2000" dirty="0"/>
              <a:t>均需要在安路普公司</a:t>
            </a:r>
            <a:r>
              <a:rPr lang="zh-CN" altLang="zh-CN" sz="2000" dirty="0" smtClean="0"/>
              <a:t>。</a:t>
            </a:r>
            <a:endParaRPr lang="en-US" altLang="zh-CN" sz="2000" dirty="0" smtClean="0"/>
          </a:p>
          <a:p>
            <a:pPr lvl="1">
              <a:lnSpc>
                <a:spcPts val="3000"/>
              </a:lnSpc>
            </a:pPr>
            <a:r>
              <a:rPr lang="zh-CN" altLang="en-US" sz="2000" dirty="0" smtClean="0"/>
              <a:t>③</a:t>
            </a:r>
            <a:r>
              <a:rPr lang="zh-CN" altLang="zh-CN" sz="2000" dirty="0" smtClean="0"/>
              <a:t>涉</a:t>
            </a:r>
            <a:r>
              <a:rPr lang="zh-CN" altLang="zh-CN" sz="2000" dirty="0"/>
              <a:t>密人员应为</a:t>
            </a:r>
            <a:r>
              <a:rPr lang="zh-CN" altLang="zh-CN" sz="2000" dirty="0" smtClean="0"/>
              <a:t>：法人</a:t>
            </a:r>
            <a:r>
              <a:rPr lang="zh-CN" altLang="zh-CN" sz="2000" dirty="0"/>
              <a:t>、总经理</a:t>
            </a:r>
            <a:r>
              <a:rPr lang="zh-CN" altLang="zh-CN" sz="2000" dirty="0" smtClean="0"/>
              <a:t>、</a:t>
            </a:r>
            <a:r>
              <a:rPr lang="en-US" altLang="zh-CN" sz="2000" dirty="0" smtClean="0"/>
              <a:t>6</a:t>
            </a:r>
            <a:r>
              <a:rPr lang="zh-CN" altLang="zh-CN" sz="2000" dirty="0" smtClean="0"/>
              <a:t>个</a:t>
            </a:r>
            <a:r>
              <a:rPr lang="zh-CN" altLang="zh-CN" sz="2000" dirty="0"/>
              <a:t>部门主管，保密</a:t>
            </a:r>
            <a:r>
              <a:rPr lang="zh-CN" altLang="zh-CN" sz="2000" dirty="0" smtClean="0"/>
              <a:t>办</a:t>
            </a:r>
            <a:r>
              <a:rPr lang="zh-CN" altLang="en-US" sz="2000" dirty="0" smtClean="0"/>
              <a:t>人员</a:t>
            </a:r>
            <a:endParaRPr lang="zh-CN" altLang="zh-CN" sz="2000" dirty="0"/>
          </a:p>
          <a:p>
            <a:pPr lvl="1">
              <a:lnSpc>
                <a:spcPts val="3000"/>
              </a:lnSpc>
            </a:pPr>
            <a:r>
              <a:rPr lang="zh-CN" altLang="en-US" sz="2000" dirty="0" smtClean="0"/>
              <a:t>④</a:t>
            </a:r>
            <a:r>
              <a:rPr lang="zh-CN" altLang="zh-CN" sz="2000" dirty="0" smtClean="0"/>
              <a:t>保密办：</a:t>
            </a:r>
            <a:r>
              <a:rPr lang="zh-CN" altLang="zh-CN" sz="2000" dirty="0"/>
              <a:t>保密办主任、计算机管理员、审计员、保密员</a:t>
            </a:r>
            <a:r>
              <a:rPr lang="zh-CN" altLang="zh-CN" sz="2000" dirty="0" smtClean="0"/>
              <a:t>。</a:t>
            </a:r>
            <a:endParaRPr lang="en-US" altLang="zh-CN" sz="2000" dirty="0" smtClean="0"/>
          </a:p>
          <a:p>
            <a:pPr lvl="1">
              <a:lnSpc>
                <a:spcPts val="3000"/>
              </a:lnSpc>
            </a:pPr>
            <a:r>
              <a:rPr lang="en-US" altLang="zh-CN" sz="2000" dirty="0"/>
              <a:t> </a:t>
            </a:r>
            <a:r>
              <a:rPr lang="en-US" altLang="zh-CN" sz="2000" dirty="0" smtClean="0"/>
              <a:t> </a:t>
            </a:r>
            <a:r>
              <a:rPr lang="zh-CN" altLang="zh-CN" sz="2000" dirty="0" smtClean="0"/>
              <a:t>保密</a:t>
            </a:r>
            <a:r>
              <a:rPr lang="zh-CN" altLang="zh-CN" sz="2000" dirty="0"/>
              <a:t>办主任要求为公司</a:t>
            </a:r>
            <a:r>
              <a:rPr lang="zh-CN" altLang="zh-CN" sz="2000" u="sng" dirty="0" smtClean="0">
                <a:solidFill>
                  <a:srgbClr val="00B0F0"/>
                </a:solidFill>
              </a:rPr>
              <a:t>领导</a:t>
            </a:r>
            <a:r>
              <a:rPr lang="zh-CN" altLang="en-US" sz="2000" u="sng" dirty="0" smtClean="0">
                <a:solidFill>
                  <a:srgbClr val="00B0F0"/>
                </a:solidFill>
              </a:rPr>
              <a:t>层</a:t>
            </a:r>
            <a:r>
              <a:rPr lang="zh-CN" altLang="en-US" sz="2000" dirty="0" smtClean="0"/>
              <a:t>。</a:t>
            </a:r>
            <a:endParaRPr lang="en-US" altLang="zh-CN" sz="2000" dirty="0"/>
          </a:p>
          <a:p>
            <a:pPr lvl="1">
              <a:lnSpc>
                <a:spcPts val="3000"/>
              </a:lnSpc>
            </a:pPr>
            <a:r>
              <a:rPr lang="zh-CN" altLang="en-US" sz="2000" dirty="0" smtClean="0"/>
              <a:t>⑤</a:t>
            </a:r>
            <a:r>
              <a:rPr lang="zh-CN" altLang="en-US" sz="2000" dirty="0"/>
              <a:t>人员</a:t>
            </a:r>
            <a:r>
              <a:rPr lang="zh-CN" altLang="en-US" sz="2000" dirty="0" smtClean="0"/>
              <a:t>培训：</a:t>
            </a:r>
            <a:r>
              <a:rPr lang="zh-CN" altLang="zh-CN" sz="2000" dirty="0" smtClean="0"/>
              <a:t>保密</a:t>
            </a:r>
            <a:r>
              <a:rPr lang="zh-CN" altLang="zh-CN" sz="2000" dirty="0"/>
              <a:t>办人员需要取得相应</a:t>
            </a:r>
            <a:r>
              <a:rPr lang="zh-CN" altLang="zh-CN" sz="2000" dirty="0" smtClean="0"/>
              <a:t>证书</a:t>
            </a:r>
            <a:r>
              <a:rPr lang="zh-CN" altLang="en-US" sz="2000" dirty="0" smtClean="0"/>
              <a:t>（</a:t>
            </a:r>
            <a:r>
              <a:rPr lang="en-US" altLang="zh-CN" sz="2000" dirty="0" smtClean="0"/>
              <a:t>5-6</a:t>
            </a:r>
            <a:r>
              <a:rPr lang="zh-CN" altLang="en-US" sz="2000" dirty="0" smtClean="0"/>
              <a:t>人）</a:t>
            </a:r>
            <a:r>
              <a:rPr lang="zh-CN" altLang="zh-CN" sz="2000" dirty="0" smtClean="0"/>
              <a:t>：</a:t>
            </a:r>
            <a:endParaRPr lang="en-US" altLang="zh-CN" sz="2000" dirty="0"/>
          </a:p>
          <a:p>
            <a:pPr marL="1257300" lvl="2" indent="-342900">
              <a:lnSpc>
                <a:spcPts val="3000"/>
              </a:lnSpc>
              <a:buFont typeface="Wingdings" pitchFamily="2" charset="2"/>
              <a:buChar char="Ø"/>
            </a:pPr>
            <a:r>
              <a:rPr lang="zh-CN" altLang="zh-CN" sz="2000" dirty="0" smtClean="0"/>
              <a:t>保密</a:t>
            </a:r>
            <a:r>
              <a:rPr lang="zh-CN" altLang="zh-CN" sz="2000" dirty="0"/>
              <a:t>办主任</a:t>
            </a:r>
            <a:r>
              <a:rPr lang="en-US" altLang="zh-CN" sz="2000" dirty="0"/>
              <a:t>-</a:t>
            </a:r>
            <a:r>
              <a:rPr lang="zh-CN" altLang="zh-CN" sz="2000" dirty="0"/>
              <a:t>保密干部；</a:t>
            </a:r>
            <a:endParaRPr lang="en-US" altLang="zh-CN" sz="2000" dirty="0"/>
          </a:p>
          <a:p>
            <a:pPr marL="1257300" lvl="2" indent="-342900">
              <a:lnSpc>
                <a:spcPts val="3000"/>
              </a:lnSpc>
              <a:buFont typeface="Wingdings" pitchFamily="2" charset="2"/>
              <a:buChar char="Ø"/>
            </a:pPr>
            <a:r>
              <a:rPr lang="zh-CN" altLang="zh-CN" sz="2000" dirty="0" smtClean="0"/>
              <a:t>计算机</a:t>
            </a:r>
            <a:r>
              <a:rPr lang="zh-CN" altLang="zh-CN" sz="2000" dirty="0"/>
              <a:t>管理员、审计员、保密员</a:t>
            </a:r>
            <a:r>
              <a:rPr lang="en-US" altLang="zh-CN" sz="2000" dirty="0"/>
              <a:t>-</a:t>
            </a:r>
            <a:r>
              <a:rPr lang="zh-CN" altLang="zh-CN" sz="2000" dirty="0"/>
              <a:t>保密三员</a:t>
            </a:r>
            <a:r>
              <a:rPr lang="zh-CN" altLang="zh-CN" sz="2000" dirty="0" smtClean="0"/>
              <a:t>。</a:t>
            </a:r>
            <a:endParaRPr lang="en-US" altLang="zh-CN" sz="2000" dirty="0" smtClean="0"/>
          </a:p>
          <a:p>
            <a:pPr marL="1257300" lvl="2" indent="-342900">
              <a:lnSpc>
                <a:spcPts val="3000"/>
              </a:lnSpc>
              <a:buFont typeface="Wingdings" pitchFamily="2" charset="2"/>
              <a:buChar char="Ø"/>
            </a:pPr>
            <a:r>
              <a:rPr lang="zh-CN" altLang="en-US" sz="2000" dirty="0"/>
              <a:t>定密责任人</a:t>
            </a:r>
            <a:endParaRPr lang="en-US" altLang="zh-CN" sz="2000" dirty="0"/>
          </a:p>
          <a:p>
            <a:pPr lvl="2">
              <a:lnSpc>
                <a:spcPts val="3000"/>
              </a:lnSpc>
            </a:pPr>
            <a:r>
              <a:rPr lang="zh-CN" altLang="zh-CN" sz="2000" dirty="0"/>
              <a:t>证书取得需要经过培训</a:t>
            </a:r>
            <a:r>
              <a:rPr lang="zh-CN" altLang="zh-CN" sz="2000" dirty="0" smtClean="0"/>
              <a:t>，在</a:t>
            </a:r>
            <a:r>
              <a:rPr lang="zh-CN" altLang="zh-CN" sz="2000" dirty="0"/>
              <a:t>申报审核之前</a:t>
            </a:r>
            <a:r>
              <a:rPr lang="zh-CN" altLang="zh-CN" sz="2000" dirty="0" smtClean="0"/>
              <a:t>取得</a:t>
            </a:r>
            <a:r>
              <a:rPr lang="zh-CN" altLang="en-US" sz="2000" dirty="0" smtClean="0"/>
              <a:t>，培训时间需要按“军工安全保密教育培训”安排为准，报名人员较多，有报名困难的</a:t>
            </a:r>
            <a:r>
              <a:rPr lang="zh-CN" altLang="en-US" sz="2000" dirty="0" smtClean="0">
                <a:solidFill>
                  <a:srgbClr val="00B0F0"/>
                </a:solidFill>
              </a:rPr>
              <a:t>风险</a:t>
            </a:r>
            <a:r>
              <a:rPr lang="zh-CN" altLang="zh-CN" sz="2000" dirty="0" smtClean="0"/>
              <a:t>。</a:t>
            </a:r>
            <a:endParaRPr lang="en-US" altLang="zh-CN" sz="2000" dirty="0" smtClean="0"/>
          </a:p>
          <a:p>
            <a:pPr lvl="1">
              <a:lnSpc>
                <a:spcPts val="3000"/>
              </a:lnSpc>
            </a:pPr>
            <a:r>
              <a:rPr lang="zh-CN" altLang="en-US" sz="2000" dirty="0" smtClean="0"/>
              <a:t>⑥</a:t>
            </a:r>
            <a:r>
              <a:rPr lang="zh-CN" altLang="zh-CN" dirty="0"/>
              <a:t>全部涉密人员开始工作之前，要开具</a:t>
            </a:r>
            <a:r>
              <a:rPr lang="zh-CN" altLang="zh-CN" dirty="0">
                <a:solidFill>
                  <a:srgbClr val="00B0F0"/>
                </a:solidFill>
              </a:rPr>
              <a:t>无犯罪证明</a:t>
            </a:r>
            <a:r>
              <a:rPr lang="zh-CN" altLang="zh-CN" dirty="0"/>
              <a:t>（户口所在地派出所</a:t>
            </a:r>
            <a:r>
              <a:rPr lang="zh-CN" altLang="zh-CN" dirty="0" smtClean="0"/>
              <a:t>），</a:t>
            </a:r>
            <a:endParaRPr lang="en-US" altLang="zh-CN" dirty="0" smtClean="0"/>
          </a:p>
          <a:p>
            <a:pPr lvl="1">
              <a:lnSpc>
                <a:spcPts val="3000"/>
              </a:lnSpc>
            </a:pPr>
            <a:r>
              <a:rPr lang="en-US" altLang="zh-CN" dirty="0"/>
              <a:t> </a:t>
            </a:r>
            <a:r>
              <a:rPr lang="en-US" altLang="zh-CN" dirty="0" smtClean="0"/>
              <a:t> </a:t>
            </a:r>
            <a:r>
              <a:rPr lang="zh-CN" altLang="zh-CN" dirty="0" smtClean="0"/>
              <a:t>涉</a:t>
            </a:r>
            <a:r>
              <a:rPr lang="zh-CN" altLang="zh-CN" dirty="0"/>
              <a:t>密人员要在出</a:t>
            </a:r>
            <a:r>
              <a:rPr lang="zh-CN" altLang="zh-CN" dirty="0">
                <a:solidFill>
                  <a:srgbClr val="00B0F0"/>
                </a:solidFill>
              </a:rPr>
              <a:t>入境管理局报备</a:t>
            </a:r>
            <a:r>
              <a:rPr lang="zh-CN" altLang="zh-CN" dirty="0"/>
              <a:t>，上交护照至公司保管。</a:t>
            </a:r>
          </a:p>
          <a:p>
            <a:pPr lvl="2">
              <a:lnSpc>
                <a:spcPct val="150000"/>
              </a:lnSpc>
            </a:pPr>
            <a:endParaRPr lang="zh-CN" altLang="zh-CN" sz="2000" dirty="0"/>
          </a:p>
        </p:txBody>
      </p:sp>
    </p:spTree>
    <p:extLst>
      <p:ext uri="{BB962C8B-B14F-4D97-AF65-F5344CB8AC3E}">
        <p14:creationId xmlns:p14="http://schemas.microsoft.com/office/powerpoint/2010/main" val="514077437"/>
      </p:ext>
    </p:extLst>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 xmlns:a16="http://schemas.microsoft.com/office/drawing/2014/main" id="{99CD6D9B-63C0-408D-826B-CB55640479EF}"/>
              </a:ext>
            </a:extLst>
          </p:cNvPr>
          <p:cNvSpPr/>
          <p:nvPr/>
        </p:nvSpPr>
        <p:spPr>
          <a:xfrm rot="2700000">
            <a:off x="-802097" y="-2035921"/>
            <a:ext cx="2540678" cy="2540678"/>
          </a:xfrm>
          <a:prstGeom prst="roundRect">
            <a:avLst>
              <a:gd name="adj" fmla="val 9596"/>
            </a:avLst>
          </a:prstGeom>
          <a:gradFill>
            <a:gsLst>
              <a:gs pos="0">
                <a:srgbClr val="00A3E4"/>
              </a:gs>
              <a:gs pos="100000">
                <a:srgbClr val="214BA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sp>
        <p:nvSpPr>
          <p:cNvPr id="3" name="文本框 2">
            <a:extLst>
              <a:ext uri="{FF2B5EF4-FFF2-40B4-BE49-F238E27FC236}">
                <a16:creationId xmlns="" xmlns:a16="http://schemas.microsoft.com/office/drawing/2014/main" id="{C5C99AB3-5826-450B-AB0F-C81157117B24}"/>
              </a:ext>
            </a:extLst>
          </p:cNvPr>
          <p:cNvSpPr txBox="1"/>
          <p:nvPr/>
        </p:nvSpPr>
        <p:spPr>
          <a:xfrm>
            <a:off x="1047079" y="386080"/>
            <a:ext cx="390730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rPr>
              <a:t>保密体系建设注意事项</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sp>
        <p:nvSpPr>
          <p:cNvPr id="45" name="TextBox 44"/>
          <p:cNvSpPr txBox="1"/>
          <p:nvPr/>
        </p:nvSpPr>
        <p:spPr>
          <a:xfrm>
            <a:off x="468242" y="1197039"/>
            <a:ext cx="11302580" cy="3785652"/>
          </a:xfrm>
          <a:prstGeom prst="rect">
            <a:avLst/>
          </a:prstGeom>
          <a:noFill/>
        </p:spPr>
        <p:txBody>
          <a:bodyPr wrap="square" rtlCol="0">
            <a:spAutoFit/>
          </a:bodyPr>
          <a:lstStyle/>
          <a:p>
            <a:pPr>
              <a:lnSpc>
                <a:spcPct val="150000"/>
              </a:lnSpc>
            </a:pPr>
            <a:r>
              <a:rPr lang="en-US" altLang="zh-CN" sz="2000" dirty="0" smtClean="0"/>
              <a:t>4</a:t>
            </a:r>
            <a:r>
              <a:rPr lang="zh-CN" altLang="en-US" sz="2000" dirty="0" smtClean="0"/>
              <a:t>、搭建保密要害部位</a:t>
            </a:r>
            <a:r>
              <a:rPr lang="en-US" altLang="zh-CN" sz="2000" dirty="0" smtClean="0"/>
              <a:t>——</a:t>
            </a:r>
            <a:r>
              <a:rPr lang="zh-CN" altLang="en-US" sz="2000" dirty="0" smtClean="0"/>
              <a:t>保密室</a:t>
            </a:r>
            <a:endParaRPr lang="en-US" altLang="zh-CN" sz="2000" dirty="0" smtClean="0"/>
          </a:p>
          <a:p>
            <a:pPr marL="342900" indent="-342900">
              <a:lnSpc>
                <a:spcPct val="150000"/>
              </a:lnSpc>
              <a:buFont typeface="Wingdings" pitchFamily="2" charset="2"/>
              <a:buChar char="Ø"/>
            </a:pPr>
            <a:r>
              <a:rPr lang="zh-CN" altLang="en-US" sz="2000" dirty="0" smtClean="0">
                <a:solidFill>
                  <a:srgbClr val="FF0000"/>
                </a:solidFill>
              </a:rPr>
              <a:t>确定保密室位置（紧急）</a:t>
            </a:r>
            <a:r>
              <a:rPr lang="zh-CN" altLang="en-US" sz="2000" dirty="0" smtClean="0"/>
              <a:t>；</a:t>
            </a:r>
            <a:endParaRPr lang="en-US" altLang="zh-CN" sz="2000" dirty="0" smtClean="0"/>
          </a:p>
          <a:p>
            <a:pPr marL="342900" indent="-342900">
              <a:lnSpc>
                <a:spcPct val="150000"/>
              </a:lnSpc>
              <a:buFont typeface="Wingdings" pitchFamily="2" charset="2"/>
              <a:buChar char="Ø"/>
            </a:pPr>
            <a:r>
              <a:rPr lang="zh-CN" altLang="zh-CN" sz="2000" dirty="0"/>
              <a:t>搭建保密要害部位：要求有安防资质的企业建设，企业名单需要在保密局查询，搭建方式方法文件涉密，网络无法查询，需咨询搭建</a:t>
            </a:r>
            <a:r>
              <a:rPr lang="zh-CN" altLang="zh-CN" sz="2000" dirty="0" smtClean="0"/>
              <a:t>单位</a:t>
            </a:r>
            <a:r>
              <a:rPr lang="zh-CN" altLang="en-US" sz="2000" dirty="0" smtClean="0"/>
              <a:t>；</a:t>
            </a:r>
            <a:endParaRPr lang="en-US" altLang="zh-CN" sz="2000" dirty="0" smtClean="0"/>
          </a:p>
          <a:p>
            <a:pPr marL="342900" indent="-342900">
              <a:lnSpc>
                <a:spcPct val="150000"/>
              </a:lnSpc>
              <a:buFont typeface="Wingdings" pitchFamily="2" charset="2"/>
              <a:buChar char="Ø"/>
            </a:pPr>
            <a:r>
              <a:rPr lang="zh-CN" altLang="zh-CN" sz="2000" dirty="0" smtClean="0"/>
              <a:t>保密</a:t>
            </a:r>
            <a:r>
              <a:rPr lang="zh-CN" altLang="zh-CN" sz="2000" dirty="0"/>
              <a:t>室运行：</a:t>
            </a:r>
            <a:r>
              <a:rPr lang="en-US" altLang="zh-CN" sz="2000" dirty="0"/>
              <a:t>BMB17-2006</a:t>
            </a:r>
            <a:r>
              <a:rPr lang="zh-CN" altLang="zh-CN" sz="2000" dirty="0"/>
              <a:t>《涉及国家秘密的信息系统分级保护技术要求》和</a:t>
            </a:r>
            <a:r>
              <a:rPr lang="en-US" altLang="zh-CN" sz="2000" dirty="0"/>
              <a:t>BMB20-2007</a:t>
            </a:r>
            <a:r>
              <a:rPr lang="zh-CN" altLang="zh-CN" sz="2000" dirty="0"/>
              <a:t>《涉及国家秘密的信息系统分级保护技术要求》建立健全工作记录和日志文档。文件均涉密，需要到保密局</a:t>
            </a:r>
            <a:r>
              <a:rPr lang="zh-CN" altLang="zh-CN" sz="2000" dirty="0" smtClean="0"/>
              <a:t>查询</a:t>
            </a:r>
            <a:r>
              <a:rPr lang="zh-CN" altLang="en-US" sz="2000" dirty="0" smtClean="0"/>
              <a:t>；</a:t>
            </a:r>
            <a:endParaRPr lang="zh-CN" altLang="zh-CN" sz="2000" dirty="0"/>
          </a:p>
          <a:p>
            <a:pPr>
              <a:lnSpc>
                <a:spcPct val="150000"/>
              </a:lnSpc>
            </a:pPr>
            <a:endParaRPr lang="zh-CN" altLang="zh-CN" sz="2000" dirty="0"/>
          </a:p>
        </p:txBody>
      </p:sp>
    </p:spTree>
    <p:extLst>
      <p:ext uri="{BB962C8B-B14F-4D97-AF65-F5344CB8AC3E}">
        <p14:creationId xmlns:p14="http://schemas.microsoft.com/office/powerpoint/2010/main" val="867229861"/>
      </p:ext>
    </p:extLst>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背景图案&#10;&#10;描述已自动生成">
            <a:extLst>
              <a:ext uri="{FF2B5EF4-FFF2-40B4-BE49-F238E27FC236}">
                <a16:creationId xmlns="" xmlns:a16="http://schemas.microsoft.com/office/drawing/2014/main" id="{CD966D3F-6199-4A37-805E-1BF3185AA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矩形 13">
            <a:extLst>
              <a:ext uri="{FF2B5EF4-FFF2-40B4-BE49-F238E27FC236}">
                <a16:creationId xmlns="" xmlns:a16="http://schemas.microsoft.com/office/drawing/2014/main" id="{998F2079-4B40-44FD-80B8-21F33A0C478D}"/>
              </a:ext>
            </a:extLst>
          </p:cNvPr>
          <p:cNvSpPr/>
          <p:nvPr/>
        </p:nvSpPr>
        <p:spPr>
          <a:xfrm>
            <a:off x="6165663" y="2914441"/>
            <a:ext cx="3262432" cy="830997"/>
          </a:xfrm>
          <a:prstGeom prst="rect">
            <a:avLst/>
          </a:prstGeom>
        </p:spPr>
        <p:txBody>
          <a:bodyPr wrap="none">
            <a:spAutoFit/>
          </a:bodyPr>
          <a:lstStyle/>
          <a:p>
            <a:pPr lvl="0" algn="ctr">
              <a:defRPr/>
            </a:pPr>
            <a:r>
              <a:rPr lang="zh-CN" altLang="en-US" sz="4800" dirty="0" smtClean="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rPr>
              <a:t>建议及费用</a:t>
            </a:r>
            <a:endParaRPr lang="zh-CN" altLang="en-US" sz="4800" dirty="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endParaRPr>
          </a:p>
        </p:txBody>
      </p:sp>
      <p:sp>
        <p:nvSpPr>
          <p:cNvPr id="15" name="PA-文本框 23">
            <a:extLst>
              <a:ext uri="{FF2B5EF4-FFF2-40B4-BE49-F238E27FC236}">
                <a16:creationId xmlns="" xmlns:a16="http://schemas.microsoft.com/office/drawing/2014/main" id="{4D7548EB-7E2C-406D-8686-C7232540C30B}"/>
              </a:ext>
            </a:extLst>
          </p:cNvPr>
          <p:cNvSpPr txBox="1"/>
          <p:nvPr>
            <p:custDataLst>
              <p:tags r:id="rId1"/>
            </p:custDataLst>
          </p:nvPr>
        </p:nvSpPr>
        <p:spPr>
          <a:xfrm>
            <a:off x="1339703" y="956692"/>
            <a:ext cx="3095662" cy="124753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lvl="0" algn="dist">
              <a:defRPr>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prstClr val="white"/>
                </a:solidFill>
                <a:effectLst/>
                <a:uLnTx/>
                <a:uFillTx/>
                <a:latin typeface="Arial Black" panose="020B0A04020102020204" pitchFamily="34" charset="0"/>
                <a:ea typeface="思源宋体 CN" panose="02020400000000000000" pitchFamily="18" charset="-122"/>
                <a:cs typeface="Arial"/>
                <a:sym typeface="+mn-lt"/>
              </a:rPr>
              <a:t>Part/</a:t>
            </a:r>
            <a:r>
              <a:rPr kumimoji="0" lang="en-US" altLang="zh-CN" sz="8000" b="0" i="0" u="none" strike="noStrike" kern="1200" cap="none" spc="0" normalizeH="0" baseline="0" noProof="0" dirty="0" smtClean="0">
                <a:ln>
                  <a:noFill/>
                </a:ln>
                <a:solidFill>
                  <a:prstClr val="white"/>
                </a:solidFill>
                <a:effectLst/>
                <a:uLnTx/>
                <a:uFillTx/>
                <a:latin typeface="Arial Black" panose="020B0A04020102020204" pitchFamily="34" charset="0"/>
                <a:ea typeface="思源宋体 CN" panose="02020400000000000000" pitchFamily="18" charset="-122"/>
                <a:cs typeface="Arial"/>
                <a:sym typeface="+mn-lt"/>
              </a:rPr>
              <a:t>05</a:t>
            </a:r>
            <a:endParaRPr kumimoji="0" lang="zh-CN" altLang="en-US" sz="8000" b="0" i="0" u="none" strike="noStrike" kern="1200" cap="none" spc="0" normalizeH="0" baseline="0" noProof="0" dirty="0">
              <a:ln>
                <a:noFill/>
              </a:ln>
              <a:solidFill>
                <a:prstClr val="white"/>
              </a:solidFill>
              <a:effectLst/>
              <a:uLnTx/>
              <a:uFillTx/>
              <a:latin typeface="Arial Black" panose="020B0A04020102020204" pitchFamily="34" charset="0"/>
              <a:ea typeface="思源宋体 CN" panose="02020400000000000000" pitchFamily="18" charset="-122"/>
              <a:cs typeface="Arial"/>
              <a:sym typeface="+mn-lt"/>
            </a:endParaRPr>
          </a:p>
        </p:txBody>
      </p:sp>
    </p:spTree>
    <p:extLst>
      <p:ext uri="{BB962C8B-B14F-4D97-AF65-F5344CB8AC3E}">
        <p14:creationId xmlns:p14="http://schemas.microsoft.com/office/powerpoint/2010/main" val="2452730008"/>
      </p:ext>
    </p:extLst>
  </p:cSld>
  <p:clrMapOvr>
    <a:masterClrMapping/>
  </p:clrMapOvr>
  <mc:AlternateContent xmlns:mc="http://schemas.openxmlformats.org/markup-compatibility/2006" xmlns:p14="http://schemas.microsoft.com/office/powerpoint/2010/main">
    <mc:Choice Requires="p14">
      <p:transition spd="slow" p14:dur="1600" advTm="0">
        <p14:prism dir="r" isContent="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ppt_x"/>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1+#ppt_w/2"/>
                                          </p:val>
                                        </p:tav>
                                        <p:tav tm="100000">
                                          <p:val>
                                            <p:strVal val="#ppt_x"/>
                                          </p:val>
                                        </p:tav>
                                      </p:tavLst>
                                    </p:anim>
                                    <p:anim calcmode="lin" valueType="num">
                                      <p:cBhvr additive="base">
                                        <p:cTn id="12"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 xmlns:a16="http://schemas.microsoft.com/office/drawing/2014/main" id="{99CD6D9B-63C0-408D-826B-CB55640479EF}"/>
              </a:ext>
            </a:extLst>
          </p:cNvPr>
          <p:cNvSpPr/>
          <p:nvPr/>
        </p:nvSpPr>
        <p:spPr>
          <a:xfrm rot="2700000">
            <a:off x="-802097" y="-2035921"/>
            <a:ext cx="2540678" cy="2540678"/>
          </a:xfrm>
          <a:prstGeom prst="roundRect">
            <a:avLst>
              <a:gd name="adj" fmla="val 9596"/>
            </a:avLst>
          </a:prstGeom>
          <a:gradFill>
            <a:gsLst>
              <a:gs pos="0">
                <a:srgbClr val="00A3E4"/>
              </a:gs>
              <a:gs pos="100000">
                <a:srgbClr val="214BA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sp>
        <p:nvSpPr>
          <p:cNvPr id="3" name="文本框 2">
            <a:extLst>
              <a:ext uri="{FF2B5EF4-FFF2-40B4-BE49-F238E27FC236}">
                <a16:creationId xmlns="" xmlns:a16="http://schemas.microsoft.com/office/drawing/2014/main" id="{C5C99AB3-5826-450B-AB0F-C81157117B24}"/>
              </a:ext>
            </a:extLst>
          </p:cNvPr>
          <p:cNvSpPr txBox="1"/>
          <p:nvPr/>
        </p:nvSpPr>
        <p:spPr>
          <a:xfrm>
            <a:off x="1047079" y="386080"/>
            <a:ext cx="490483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rPr>
              <a:t>关于保密体系搭建的建议</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sp>
        <p:nvSpPr>
          <p:cNvPr id="45" name="TextBox 44"/>
          <p:cNvSpPr txBox="1"/>
          <p:nvPr/>
        </p:nvSpPr>
        <p:spPr>
          <a:xfrm>
            <a:off x="468242" y="1064039"/>
            <a:ext cx="11302580" cy="5170646"/>
          </a:xfrm>
          <a:prstGeom prst="rect">
            <a:avLst/>
          </a:prstGeom>
          <a:noFill/>
        </p:spPr>
        <p:txBody>
          <a:bodyPr wrap="square" rtlCol="0">
            <a:spAutoFit/>
          </a:bodyPr>
          <a:lstStyle/>
          <a:p>
            <a:pPr>
              <a:lnSpc>
                <a:spcPct val="150000"/>
              </a:lnSpc>
            </a:pPr>
            <a:r>
              <a:rPr lang="zh-CN" altLang="zh-CN" sz="2000" dirty="0" smtClean="0"/>
              <a:t>①</a:t>
            </a:r>
            <a:r>
              <a:rPr lang="zh-CN" altLang="zh-CN" sz="2000" dirty="0"/>
              <a:t>请咨询机构指导，</a:t>
            </a:r>
            <a:r>
              <a:rPr lang="zh-CN" altLang="zh-CN" sz="2000" dirty="0" smtClean="0"/>
              <a:t>主要</a:t>
            </a:r>
            <a:r>
              <a:rPr lang="zh-CN" altLang="en-US" sz="2000" dirty="0" smtClean="0"/>
              <a:t>原因</a:t>
            </a:r>
            <a:r>
              <a:rPr lang="zh-CN" altLang="zh-CN" sz="2000" dirty="0" smtClean="0"/>
              <a:t>：</a:t>
            </a:r>
            <a:endParaRPr lang="en-US" altLang="zh-CN" sz="2000" dirty="0" smtClean="0"/>
          </a:p>
          <a:p>
            <a:pPr>
              <a:lnSpc>
                <a:spcPct val="150000"/>
              </a:lnSpc>
            </a:pPr>
            <a:r>
              <a:rPr lang="zh-CN" altLang="zh-CN" sz="2000" dirty="0" smtClean="0"/>
              <a:t>第一</a:t>
            </a:r>
            <a:r>
              <a:rPr lang="zh-CN" altLang="zh-CN" sz="2000" dirty="0"/>
              <a:t>，保密室</a:t>
            </a:r>
            <a:r>
              <a:rPr lang="zh-CN" altLang="zh-CN" sz="2000" dirty="0" smtClean="0"/>
              <a:t>搭建</a:t>
            </a:r>
            <a:r>
              <a:rPr lang="zh-CN" altLang="en-US" sz="2000" dirty="0" smtClean="0"/>
              <a:t>、</a:t>
            </a:r>
            <a:r>
              <a:rPr lang="zh-CN" altLang="zh-CN" sz="2000" dirty="0" smtClean="0"/>
              <a:t>设备</a:t>
            </a:r>
            <a:r>
              <a:rPr lang="zh-CN" altLang="en-US" sz="2000" dirty="0" smtClean="0"/>
              <a:t>、涉密及非密</a:t>
            </a:r>
            <a:r>
              <a:rPr lang="zh-CN" altLang="zh-CN" sz="2000" dirty="0" smtClean="0"/>
              <a:t>电脑</a:t>
            </a:r>
            <a:r>
              <a:rPr lang="zh-CN" altLang="zh-CN" sz="2000" dirty="0"/>
              <a:t>处理等，比较专业</a:t>
            </a:r>
            <a:r>
              <a:rPr lang="zh-CN" altLang="zh-CN" sz="2000" dirty="0" smtClean="0"/>
              <a:t>，</a:t>
            </a:r>
            <a:endParaRPr lang="en-US" altLang="zh-CN" sz="2000" dirty="0" smtClean="0"/>
          </a:p>
          <a:p>
            <a:pPr>
              <a:lnSpc>
                <a:spcPct val="150000"/>
              </a:lnSpc>
            </a:pPr>
            <a:r>
              <a:rPr lang="zh-CN" altLang="zh-CN" sz="2000" dirty="0" smtClean="0"/>
              <a:t>第二</a:t>
            </a:r>
            <a:r>
              <a:rPr lang="zh-CN" altLang="zh-CN" sz="2000" dirty="0"/>
              <a:t>，网络设施以及电脑审核</a:t>
            </a:r>
            <a:r>
              <a:rPr lang="zh-CN" altLang="zh-CN" sz="2000" dirty="0" smtClean="0"/>
              <a:t>，</a:t>
            </a:r>
            <a:r>
              <a:rPr lang="zh-CN" altLang="en-US" sz="2000" dirty="0" smtClean="0"/>
              <a:t>咨询机构</a:t>
            </a:r>
            <a:r>
              <a:rPr lang="zh-CN" altLang="zh-CN" sz="2000" dirty="0" smtClean="0"/>
              <a:t>和</a:t>
            </a:r>
            <a:r>
              <a:rPr lang="zh-CN" altLang="zh-CN" sz="2000" dirty="0"/>
              <a:t>现场审核使用的同一套设备，相对风险度会降低</a:t>
            </a:r>
            <a:r>
              <a:rPr lang="zh-CN" altLang="zh-CN" sz="2000" dirty="0" smtClean="0"/>
              <a:t>；</a:t>
            </a:r>
            <a:endParaRPr lang="en-US" altLang="zh-CN" sz="2000" dirty="0" smtClean="0"/>
          </a:p>
          <a:p>
            <a:pPr>
              <a:lnSpc>
                <a:spcPct val="150000"/>
              </a:lnSpc>
            </a:pPr>
            <a:r>
              <a:rPr lang="zh-CN" altLang="en-US" sz="2000" dirty="0" smtClean="0"/>
              <a:t>第三，保密相关资料网络是无法查询的，都需要去保密局查阅，中间可能会有纰漏；</a:t>
            </a:r>
            <a:endParaRPr lang="en-US" altLang="zh-CN" sz="2000" dirty="0" smtClean="0"/>
          </a:p>
          <a:p>
            <a:pPr>
              <a:lnSpc>
                <a:spcPct val="150000"/>
              </a:lnSpc>
            </a:pPr>
            <a:r>
              <a:rPr lang="zh-CN" altLang="zh-CN" sz="2000" dirty="0" smtClean="0"/>
              <a:t>②</a:t>
            </a:r>
            <a:r>
              <a:rPr lang="zh-CN" altLang="zh-CN" sz="2000" dirty="0"/>
              <a:t>请公司领导主导，确定参与人员，责任到人，参与人员及部门都应积极主动的完成工作</a:t>
            </a:r>
            <a:r>
              <a:rPr lang="zh-CN" altLang="zh-CN" sz="2000" dirty="0" smtClean="0"/>
              <a:t>。</a:t>
            </a:r>
            <a:endParaRPr lang="en-US" altLang="zh-CN" sz="2000" dirty="0" smtClean="0"/>
          </a:p>
          <a:p>
            <a:pPr>
              <a:lnSpc>
                <a:spcPct val="150000"/>
              </a:lnSpc>
            </a:pPr>
            <a:r>
              <a:rPr lang="zh-CN" altLang="en-US" sz="2000" dirty="0" smtClean="0"/>
              <a:t>③涉密人员涉及员工本身的一些利益问题（如社保的转移、劳工合同的改签、出国的限制等），需要人事部门安排人员时提前沟通。</a:t>
            </a:r>
            <a:endParaRPr lang="zh-CN" altLang="zh-CN" sz="2000" dirty="0"/>
          </a:p>
          <a:p>
            <a:pPr>
              <a:lnSpc>
                <a:spcPct val="150000"/>
              </a:lnSpc>
            </a:pPr>
            <a:r>
              <a:rPr lang="zh-CN" altLang="en-US" sz="2000" dirty="0" smtClean="0"/>
              <a:t>④国军标资质申报的产品为轻卡座椅，预研合同项目为防雷座椅，所以研发部门应有座椅人员的参与（主要为劳动关系）。</a:t>
            </a:r>
            <a:endParaRPr lang="en-US" altLang="zh-CN" sz="2000" dirty="0" smtClean="0"/>
          </a:p>
          <a:p>
            <a:pPr>
              <a:lnSpc>
                <a:spcPct val="150000"/>
              </a:lnSpc>
            </a:pPr>
            <a:r>
              <a:rPr lang="zh-CN" altLang="en-US" sz="2000" dirty="0" smtClean="0"/>
              <a:t>⑤关于保密津贴：保密资质中有明确要求，承办单位应给涉密人员发放保密津贴，并且要有签收记录，如果公司安排津贴发放，建议为工作量较大的涉密人员可以适当增加，其他辅助部门适当减少。</a:t>
            </a:r>
            <a:endParaRPr lang="zh-CN" altLang="zh-CN" sz="2000" dirty="0"/>
          </a:p>
        </p:txBody>
      </p:sp>
    </p:spTree>
    <p:extLst>
      <p:ext uri="{BB962C8B-B14F-4D97-AF65-F5344CB8AC3E}">
        <p14:creationId xmlns:p14="http://schemas.microsoft.com/office/powerpoint/2010/main" val="2724127609"/>
      </p:ext>
    </p:extLst>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 xmlns:a16="http://schemas.microsoft.com/office/drawing/2014/main" id="{99CD6D9B-63C0-408D-826B-CB55640479EF}"/>
              </a:ext>
            </a:extLst>
          </p:cNvPr>
          <p:cNvSpPr/>
          <p:nvPr/>
        </p:nvSpPr>
        <p:spPr>
          <a:xfrm rot="2700000">
            <a:off x="-802097" y="-2035921"/>
            <a:ext cx="2540678" cy="2540678"/>
          </a:xfrm>
          <a:prstGeom prst="roundRect">
            <a:avLst>
              <a:gd name="adj" fmla="val 9596"/>
            </a:avLst>
          </a:prstGeom>
          <a:gradFill>
            <a:gsLst>
              <a:gs pos="0">
                <a:srgbClr val="00A3E4"/>
              </a:gs>
              <a:gs pos="100000">
                <a:srgbClr val="214BA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sp>
        <p:nvSpPr>
          <p:cNvPr id="3" name="文本框 2">
            <a:extLst>
              <a:ext uri="{FF2B5EF4-FFF2-40B4-BE49-F238E27FC236}">
                <a16:creationId xmlns="" xmlns:a16="http://schemas.microsoft.com/office/drawing/2014/main" id="{C5C99AB3-5826-450B-AB0F-C81157117B24}"/>
              </a:ext>
            </a:extLst>
          </p:cNvPr>
          <p:cNvSpPr txBox="1"/>
          <p:nvPr/>
        </p:nvSpPr>
        <p:spPr>
          <a:xfrm>
            <a:off x="1047079" y="386080"/>
            <a:ext cx="490483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rPr>
              <a:t>费用</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sp>
        <p:nvSpPr>
          <p:cNvPr id="45" name="TextBox 44"/>
          <p:cNvSpPr txBox="1"/>
          <p:nvPr/>
        </p:nvSpPr>
        <p:spPr>
          <a:xfrm>
            <a:off x="468242" y="1064039"/>
            <a:ext cx="11302580" cy="1015663"/>
          </a:xfrm>
          <a:prstGeom prst="rect">
            <a:avLst/>
          </a:prstGeom>
          <a:noFill/>
        </p:spPr>
        <p:txBody>
          <a:bodyPr wrap="square" rtlCol="0">
            <a:spAutoFit/>
          </a:bodyPr>
          <a:lstStyle/>
          <a:p>
            <a:pPr>
              <a:lnSpc>
                <a:spcPct val="150000"/>
              </a:lnSpc>
            </a:pPr>
            <a:r>
              <a:rPr lang="zh-CN" altLang="en-US" sz="2000" dirty="0" smtClean="0"/>
              <a:t>一、咨询机构：已沟通</a:t>
            </a:r>
            <a:r>
              <a:rPr lang="en-US" altLang="zh-CN" sz="2000" dirty="0" smtClean="0"/>
              <a:t>3</a:t>
            </a:r>
            <a:r>
              <a:rPr lang="zh-CN" altLang="en-US" sz="2000" dirty="0" smtClean="0"/>
              <a:t>家咨询机构，分别是：</a:t>
            </a:r>
            <a:endParaRPr lang="en-US" altLang="zh-CN" sz="2000" dirty="0" smtClean="0"/>
          </a:p>
          <a:p>
            <a:pPr>
              <a:lnSpc>
                <a:spcPct val="150000"/>
              </a:lnSpc>
            </a:pPr>
            <a:endParaRPr lang="zh-CN" altLang="zh-CN" sz="2000" dirty="0"/>
          </a:p>
        </p:txBody>
      </p:sp>
      <p:graphicFrame>
        <p:nvGraphicFramePr>
          <p:cNvPr id="4" name="表格 3"/>
          <p:cNvGraphicFramePr>
            <a:graphicFrameLocks noGrp="1"/>
          </p:cNvGraphicFramePr>
          <p:nvPr>
            <p:extLst>
              <p:ext uri="{D42A27DB-BD31-4B8C-83A1-F6EECF244321}">
                <p14:modId xmlns:p14="http://schemas.microsoft.com/office/powerpoint/2010/main" val="4100054878"/>
              </p:ext>
            </p:extLst>
          </p:nvPr>
        </p:nvGraphicFramePr>
        <p:xfrm>
          <a:off x="618837" y="1667318"/>
          <a:ext cx="10885979" cy="1483360"/>
        </p:xfrm>
        <a:graphic>
          <a:graphicData uri="http://schemas.openxmlformats.org/drawingml/2006/table">
            <a:tbl>
              <a:tblPr firstRow="1" bandRow="1">
                <a:tableStyleId>{5C22544A-7EE6-4342-B048-85BDC9FD1C3A}</a:tableStyleId>
              </a:tblPr>
              <a:tblGrid>
                <a:gridCol w="1442392"/>
                <a:gridCol w="2911999"/>
                <a:gridCol w="2177196"/>
                <a:gridCol w="2177196"/>
                <a:gridCol w="2177196"/>
              </a:tblGrid>
              <a:tr h="370840">
                <a:tc>
                  <a:txBody>
                    <a:bodyPr/>
                    <a:lstStyle/>
                    <a:p>
                      <a:r>
                        <a:rPr lang="zh-CN" altLang="en-US" dirty="0" smtClean="0"/>
                        <a:t>编号</a:t>
                      </a:r>
                      <a:endParaRPr lang="zh-CN" altLang="en-US" dirty="0"/>
                    </a:p>
                  </a:txBody>
                  <a:tcPr/>
                </a:tc>
                <a:tc>
                  <a:txBody>
                    <a:bodyPr/>
                    <a:lstStyle/>
                    <a:p>
                      <a:r>
                        <a:rPr lang="zh-CN" altLang="en-US" dirty="0" smtClean="0"/>
                        <a:t>公司名称</a:t>
                      </a:r>
                      <a:endParaRPr lang="zh-CN" altLang="en-US" dirty="0"/>
                    </a:p>
                  </a:txBody>
                  <a:tcPr/>
                </a:tc>
                <a:tc>
                  <a:txBody>
                    <a:bodyPr/>
                    <a:lstStyle/>
                    <a:p>
                      <a:r>
                        <a:rPr lang="zh-CN" altLang="en-US" dirty="0" smtClean="0"/>
                        <a:t>联系人</a:t>
                      </a:r>
                      <a:endParaRPr lang="zh-CN" altLang="en-US" dirty="0"/>
                    </a:p>
                  </a:txBody>
                  <a:tcPr/>
                </a:tc>
                <a:tc>
                  <a:txBody>
                    <a:bodyPr/>
                    <a:lstStyle/>
                    <a:p>
                      <a:r>
                        <a:rPr lang="zh-CN" altLang="en-US" dirty="0" smtClean="0"/>
                        <a:t>报价</a:t>
                      </a:r>
                      <a:endParaRPr lang="zh-CN" altLang="en-US" dirty="0"/>
                    </a:p>
                  </a:txBody>
                  <a:tcPr/>
                </a:tc>
                <a:tc>
                  <a:txBody>
                    <a:bodyPr/>
                    <a:lstStyle/>
                    <a:p>
                      <a:r>
                        <a:rPr lang="zh-CN" altLang="en-US" dirty="0" smtClean="0"/>
                        <a:t>备注</a:t>
                      </a:r>
                      <a:endParaRPr lang="zh-CN" altLang="en-US" dirty="0"/>
                    </a:p>
                  </a:txBody>
                  <a:tcPr/>
                </a:tc>
              </a:tr>
              <a:tr h="370840">
                <a:tc>
                  <a:txBody>
                    <a:bodyPr/>
                    <a:lstStyle/>
                    <a:p>
                      <a:r>
                        <a:rPr lang="en-US" altLang="zh-CN" dirty="0" smtClean="0"/>
                        <a:t>1</a:t>
                      </a:r>
                      <a:endParaRPr lang="zh-CN" altLang="en-US" dirty="0"/>
                    </a:p>
                  </a:txBody>
                  <a:tcPr/>
                </a:tc>
                <a:tc>
                  <a:txBody>
                    <a:bodyPr/>
                    <a:lstStyle/>
                    <a:p>
                      <a:r>
                        <a:rPr lang="zh-CN" altLang="en-US" dirty="0" smtClean="0"/>
                        <a:t>联合澳华</a:t>
                      </a:r>
                      <a:endParaRPr lang="zh-CN" altLang="en-US" dirty="0"/>
                    </a:p>
                  </a:txBody>
                  <a:tcPr/>
                </a:tc>
                <a:tc>
                  <a:txBody>
                    <a:bodyPr/>
                    <a:lstStyle/>
                    <a:p>
                      <a:r>
                        <a:rPr lang="zh-CN" altLang="en-US" dirty="0" smtClean="0"/>
                        <a:t>邓媛</a:t>
                      </a:r>
                      <a:endParaRPr lang="zh-CN" altLang="en-US" dirty="0"/>
                    </a:p>
                  </a:txBody>
                  <a:tcPr/>
                </a:tc>
                <a:tc>
                  <a:txBody>
                    <a:bodyPr/>
                    <a:lstStyle/>
                    <a:p>
                      <a:r>
                        <a:rPr lang="en-US" altLang="zh-CN" dirty="0" smtClean="0"/>
                        <a:t>7.5</a:t>
                      </a:r>
                      <a:r>
                        <a:rPr lang="zh-CN" altLang="en-US" dirty="0" smtClean="0"/>
                        <a:t>万</a:t>
                      </a:r>
                      <a:endParaRPr lang="zh-CN" altLang="en-US" dirty="0"/>
                    </a:p>
                  </a:txBody>
                  <a:tcPr/>
                </a:tc>
                <a:tc>
                  <a:txBody>
                    <a:bodyPr/>
                    <a:lstStyle/>
                    <a:p>
                      <a:r>
                        <a:rPr lang="zh-CN" altLang="en-US" dirty="0" smtClean="0"/>
                        <a:t>推荐</a:t>
                      </a:r>
                      <a:endParaRPr lang="zh-CN" altLang="en-US" dirty="0"/>
                    </a:p>
                  </a:txBody>
                  <a:tcPr/>
                </a:tc>
              </a:tr>
              <a:tr h="370840">
                <a:tc>
                  <a:txBody>
                    <a:bodyPr/>
                    <a:lstStyle/>
                    <a:p>
                      <a:r>
                        <a:rPr lang="en-US" altLang="zh-CN" dirty="0" smtClean="0"/>
                        <a:t>2</a:t>
                      </a:r>
                      <a:endParaRPr lang="zh-CN" altLang="en-US" dirty="0"/>
                    </a:p>
                  </a:txBody>
                  <a:tcPr/>
                </a:tc>
                <a:tc>
                  <a:txBody>
                    <a:bodyPr/>
                    <a:lstStyle/>
                    <a:p>
                      <a:r>
                        <a:rPr lang="zh-CN" altLang="en-US" dirty="0" smtClean="0"/>
                        <a:t>智恒网臣</a:t>
                      </a:r>
                      <a:endParaRPr lang="zh-CN" altLang="en-US" dirty="0"/>
                    </a:p>
                  </a:txBody>
                  <a:tcPr/>
                </a:tc>
                <a:tc>
                  <a:txBody>
                    <a:bodyPr/>
                    <a:lstStyle/>
                    <a:p>
                      <a:r>
                        <a:rPr lang="zh-CN" altLang="en-US" dirty="0" smtClean="0"/>
                        <a:t>杨振青</a:t>
                      </a:r>
                      <a:endParaRPr lang="zh-CN" altLang="en-US" dirty="0"/>
                    </a:p>
                  </a:txBody>
                  <a:tcPr/>
                </a:tc>
                <a:tc>
                  <a:txBody>
                    <a:bodyPr/>
                    <a:lstStyle/>
                    <a:p>
                      <a:r>
                        <a:rPr lang="en-US" altLang="zh-CN" dirty="0" smtClean="0"/>
                        <a:t>6.5</a:t>
                      </a:r>
                      <a:r>
                        <a:rPr lang="zh-CN" altLang="en-US" dirty="0" smtClean="0"/>
                        <a:t>万</a:t>
                      </a:r>
                      <a:endParaRPr lang="zh-CN" altLang="en-US" dirty="0"/>
                    </a:p>
                  </a:txBody>
                  <a:tcPr/>
                </a:tc>
                <a:tc>
                  <a:txBody>
                    <a:bodyPr/>
                    <a:lstStyle/>
                    <a:p>
                      <a:endParaRPr lang="zh-CN" altLang="en-US"/>
                    </a:p>
                  </a:txBody>
                  <a:tcPr/>
                </a:tc>
              </a:tr>
              <a:tr h="370840">
                <a:tc>
                  <a:txBody>
                    <a:bodyPr/>
                    <a:lstStyle/>
                    <a:p>
                      <a:r>
                        <a:rPr lang="en-US" altLang="zh-CN" dirty="0" smtClean="0"/>
                        <a:t>3</a:t>
                      </a:r>
                      <a:endParaRPr lang="zh-CN" altLang="en-US" dirty="0"/>
                    </a:p>
                  </a:txBody>
                  <a:tcPr/>
                </a:tc>
                <a:tc>
                  <a:txBody>
                    <a:bodyPr/>
                    <a:lstStyle/>
                    <a:p>
                      <a:r>
                        <a:rPr lang="zh-CN" altLang="en-US" dirty="0" smtClean="0"/>
                        <a:t>诚宾信铭</a:t>
                      </a:r>
                      <a:endParaRPr lang="zh-CN" altLang="en-US" dirty="0"/>
                    </a:p>
                  </a:txBody>
                  <a:tcPr/>
                </a:tc>
                <a:tc>
                  <a:txBody>
                    <a:bodyPr/>
                    <a:lstStyle/>
                    <a:p>
                      <a:r>
                        <a:rPr lang="zh-CN" altLang="en-US" dirty="0" smtClean="0"/>
                        <a:t>瞿丽</a:t>
                      </a:r>
                      <a:endParaRPr lang="zh-CN" altLang="en-US" dirty="0"/>
                    </a:p>
                  </a:txBody>
                  <a:tcPr/>
                </a:tc>
                <a:tc>
                  <a:txBody>
                    <a:bodyPr/>
                    <a:lstStyle/>
                    <a:p>
                      <a:r>
                        <a:rPr lang="en-US" altLang="zh-CN" dirty="0" smtClean="0"/>
                        <a:t>6</a:t>
                      </a:r>
                      <a:r>
                        <a:rPr lang="zh-CN" altLang="en-US" dirty="0" smtClean="0"/>
                        <a:t>万</a:t>
                      </a:r>
                      <a:endParaRPr lang="zh-CN" altLang="en-US" dirty="0"/>
                    </a:p>
                  </a:txBody>
                  <a:tcPr/>
                </a:tc>
                <a:tc>
                  <a:txBody>
                    <a:bodyPr/>
                    <a:lstStyle/>
                    <a:p>
                      <a:endParaRPr lang="zh-CN" altLang="en-US" dirty="0"/>
                    </a:p>
                  </a:txBody>
                  <a:tcPr/>
                </a:tc>
              </a:tr>
            </a:tbl>
          </a:graphicData>
        </a:graphic>
      </p:graphicFrame>
      <p:sp>
        <p:nvSpPr>
          <p:cNvPr id="5" name="TextBox 4"/>
          <p:cNvSpPr txBox="1"/>
          <p:nvPr/>
        </p:nvSpPr>
        <p:spPr>
          <a:xfrm>
            <a:off x="565267" y="3341724"/>
            <a:ext cx="10839797" cy="369332"/>
          </a:xfrm>
          <a:prstGeom prst="rect">
            <a:avLst/>
          </a:prstGeom>
          <a:noFill/>
        </p:spPr>
        <p:txBody>
          <a:bodyPr wrap="square" rtlCol="0">
            <a:spAutoFit/>
          </a:bodyPr>
          <a:lstStyle/>
          <a:p>
            <a:r>
              <a:rPr lang="zh-CN" altLang="en-US" dirty="0" smtClean="0"/>
              <a:t>经过沟通面谈，联合澳华专业度相对较高，但费用也高，目前只是初次接触。</a:t>
            </a:r>
            <a:endParaRPr lang="zh-CN" altLang="en-US" dirty="0"/>
          </a:p>
        </p:txBody>
      </p:sp>
      <p:sp>
        <p:nvSpPr>
          <p:cNvPr id="7" name="TextBox 6"/>
          <p:cNvSpPr txBox="1"/>
          <p:nvPr/>
        </p:nvSpPr>
        <p:spPr>
          <a:xfrm>
            <a:off x="482142" y="3826637"/>
            <a:ext cx="11302580" cy="1477328"/>
          </a:xfrm>
          <a:prstGeom prst="rect">
            <a:avLst/>
          </a:prstGeom>
          <a:noFill/>
        </p:spPr>
        <p:txBody>
          <a:bodyPr wrap="square" rtlCol="0">
            <a:spAutoFit/>
          </a:bodyPr>
          <a:lstStyle/>
          <a:p>
            <a:pPr>
              <a:lnSpc>
                <a:spcPct val="150000"/>
              </a:lnSpc>
            </a:pPr>
            <a:r>
              <a:rPr lang="zh-CN" altLang="en-US" sz="2000" dirty="0" smtClean="0"/>
              <a:t>二、保密室：约</a:t>
            </a:r>
            <a:r>
              <a:rPr lang="en-US" altLang="zh-CN" sz="2000" dirty="0" smtClean="0"/>
              <a:t>15</a:t>
            </a:r>
            <a:r>
              <a:rPr lang="zh-CN" altLang="en-US" sz="2000" dirty="0" smtClean="0"/>
              <a:t>万元，包括搭建费用、硬件：涉密机、中间机、监控、红外设备、视频干扰器等；</a:t>
            </a:r>
            <a:endParaRPr lang="en-US" altLang="zh-CN" sz="2000" dirty="0" smtClean="0"/>
          </a:p>
          <a:p>
            <a:pPr>
              <a:lnSpc>
                <a:spcPct val="150000"/>
              </a:lnSpc>
            </a:pPr>
            <a:r>
              <a:rPr lang="zh-CN" altLang="en-US" sz="2000" dirty="0" smtClean="0"/>
              <a:t>部分产品可延用之前安路普遗留下来的，如视频监控设备，其他还需要由专业人员鉴别，是否可用。</a:t>
            </a:r>
            <a:endParaRPr lang="en-US" altLang="zh-CN" sz="2000" dirty="0" smtClean="0"/>
          </a:p>
          <a:p>
            <a:pPr>
              <a:lnSpc>
                <a:spcPct val="150000"/>
              </a:lnSpc>
            </a:pPr>
            <a:r>
              <a:rPr lang="zh-CN" altLang="en-US" sz="2000" dirty="0" smtClean="0"/>
              <a:t>三、人员培训：需培训人员上面已经介绍，按</a:t>
            </a:r>
            <a:r>
              <a:rPr lang="en-US" altLang="zh-CN" sz="2000" dirty="0" smtClean="0"/>
              <a:t>6</a:t>
            </a:r>
            <a:r>
              <a:rPr lang="zh-CN" altLang="en-US" sz="2000" dirty="0" smtClean="0"/>
              <a:t>人培训，费用为</a:t>
            </a:r>
            <a:r>
              <a:rPr lang="en-US" altLang="zh-CN" sz="2000" dirty="0" smtClean="0"/>
              <a:t>1.2</a:t>
            </a:r>
            <a:r>
              <a:rPr lang="zh-CN" altLang="en-US" sz="2000" dirty="0" smtClean="0"/>
              <a:t>万元，差旅等合计</a:t>
            </a:r>
            <a:r>
              <a:rPr lang="en-US" altLang="zh-CN" sz="2000" dirty="0" smtClean="0"/>
              <a:t>2</a:t>
            </a:r>
            <a:r>
              <a:rPr lang="zh-CN" altLang="en-US" sz="2000" dirty="0" smtClean="0"/>
              <a:t>万元。</a:t>
            </a:r>
            <a:endParaRPr lang="zh-CN" altLang="zh-CN" sz="2000" dirty="0"/>
          </a:p>
        </p:txBody>
      </p:sp>
    </p:spTree>
    <p:extLst>
      <p:ext uri="{BB962C8B-B14F-4D97-AF65-F5344CB8AC3E}">
        <p14:creationId xmlns:p14="http://schemas.microsoft.com/office/powerpoint/2010/main" val="4184164705"/>
      </p:ext>
    </p:extLst>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背景图案&#10;&#10;描述已自动生成">
            <a:extLst>
              <a:ext uri="{FF2B5EF4-FFF2-40B4-BE49-F238E27FC236}">
                <a16:creationId xmlns="" xmlns:a16="http://schemas.microsoft.com/office/drawing/2014/main" id="{CB598078-29E0-4A2B-892B-E7DF2983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a:extLst>
              <a:ext uri="{FF2B5EF4-FFF2-40B4-BE49-F238E27FC236}">
                <a16:creationId xmlns="" xmlns:a16="http://schemas.microsoft.com/office/drawing/2014/main" id="{C74BED98-0765-4441-904E-3465D5DDDAAF}"/>
              </a:ext>
            </a:extLst>
          </p:cNvPr>
          <p:cNvSpPr/>
          <p:nvPr/>
        </p:nvSpPr>
        <p:spPr>
          <a:xfrm>
            <a:off x="5857886" y="2831323"/>
            <a:ext cx="3877985" cy="830997"/>
          </a:xfrm>
          <a:prstGeom prst="rect">
            <a:avLst/>
          </a:prstGeom>
        </p:spPr>
        <p:txBody>
          <a:bodyPr wrap="none">
            <a:spAutoFit/>
          </a:bodyPr>
          <a:lstStyle/>
          <a:p>
            <a:pPr lvl="0" algn="ctr">
              <a:defRPr/>
            </a:pPr>
            <a:r>
              <a:rPr lang="zh-CN" altLang="en-US" sz="4800" dirty="0" smtClean="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rPr>
              <a:t>基本流程说明</a:t>
            </a:r>
            <a:endParaRPr lang="zh-CN" altLang="en-US" sz="4800" dirty="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endParaRPr>
          </a:p>
        </p:txBody>
      </p:sp>
      <p:sp>
        <p:nvSpPr>
          <p:cNvPr id="12" name="PA-文本框 23">
            <a:extLst>
              <a:ext uri="{FF2B5EF4-FFF2-40B4-BE49-F238E27FC236}">
                <a16:creationId xmlns="" xmlns:a16="http://schemas.microsoft.com/office/drawing/2014/main" id="{A6B1FEFA-9160-458D-A37D-14BED682C5CF}"/>
              </a:ext>
            </a:extLst>
          </p:cNvPr>
          <p:cNvSpPr txBox="1"/>
          <p:nvPr>
            <p:custDataLst>
              <p:tags r:id="rId1"/>
            </p:custDataLst>
          </p:nvPr>
        </p:nvSpPr>
        <p:spPr>
          <a:xfrm>
            <a:off x="1339703" y="956692"/>
            <a:ext cx="3095662" cy="124753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lvl="0" algn="dist">
              <a:defRPr>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Arial Black" panose="020B0A04020102020204" pitchFamily="34" charset="0"/>
                <a:ea typeface="思源宋体 CN" panose="02020400000000000000" pitchFamily="18" charset="-122"/>
                <a:cs typeface="Arial"/>
                <a:sym typeface="+mn-lt"/>
              </a:rPr>
              <a:t>Part/</a:t>
            </a:r>
            <a:r>
              <a:rPr kumimoji="0" lang="en-US" altLang="zh-CN" sz="8000" b="0" i="0" u="none" strike="noStrike" kern="1200" cap="none" spc="0" normalizeH="0" baseline="0" noProof="0" dirty="0">
                <a:ln>
                  <a:noFill/>
                </a:ln>
                <a:solidFill>
                  <a:prstClr val="white"/>
                </a:solidFill>
                <a:effectLst/>
                <a:uLnTx/>
                <a:uFillTx/>
                <a:latin typeface="Arial Black" panose="020B0A04020102020204" pitchFamily="34" charset="0"/>
                <a:ea typeface="思源宋体 CN" panose="02020400000000000000" pitchFamily="18" charset="-122"/>
                <a:cs typeface="Arial"/>
                <a:sym typeface="+mn-lt"/>
              </a:rPr>
              <a:t>01</a:t>
            </a:r>
            <a:endParaRPr kumimoji="0" lang="zh-CN" altLang="en-US" sz="8000" b="0" i="0" u="none" strike="noStrike" kern="1200" cap="none" spc="0" normalizeH="0" baseline="0" noProof="0" dirty="0">
              <a:ln>
                <a:noFill/>
              </a:ln>
              <a:solidFill>
                <a:prstClr val="white"/>
              </a:solidFill>
              <a:effectLst/>
              <a:uLnTx/>
              <a:uFillTx/>
              <a:latin typeface="Arial Black" panose="020B0A04020102020204" pitchFamily="34" charset="0"/>
              <a:ea typeface="思源宋体 CN" panose="02020400000000000000" pitchFamily="18" charset="-122"/>
              <a:cs typeface="Arial"/>
              <a:sym typeface="+mn-lt"/>
            </a:endParaRPr>
          </a:p>
        </p:txBody>
      </p:sp>
    </p:spTree>
    <p:extLst>
      <p:ext uri="{BB962C8B-B14F-4D97-AF65-F5344CB8AC3E}">
        <p14:creationId xmlns:p14="http://schemas.microsoft.com/office/powerpoint/2010/main" val="390844627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ppt_x"/>
                                          </p:val>
                                        </p:tav>
                                        <p:tav tm="100000">
                                          <p:val>
                                            <p:strVal val="#ppt_x"/>
                                          </p:val>
                                        </p:tav>
                                      </p:tavLst>
                                    </p:anim>
                                    <p:anim calcmode="lin" valueType="num">
                                      <p:cBhvr additive="base">
                                        <p:cTn id="8" dur="12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1+#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5C99AB3-5826-450B-AB0F-C81157117B24}"/>
              </a:ext>
            </a:extLst>
          </p:cNvPr>
          <p:cNvSpPr txBox="1"/>
          <p:nvPr/>
        </p:nvSpPr>
        <p:spPr>
          <a:xfrm>
            <a:off x="515079" y="386080"/>
            <a:ext cx="233650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rPr>
              <a:t>一、流程</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grpSp>
        <p:nvGrpSpPr>
          <p:cNvPr id="27" name="组合 26">
            <a:extLst>
              <a:ext uri="{FF2B5EF4-FFF2-40B4-BE49-F238E27FC236}">
                <a16:creationId xmlns="" xmlns:a16="http://schemas.microsoft.com/office/drawing/2014/main" id="{4E07560F-28D4-4CD5-9F4D-F68E28F387F0}"/>
              </a:ext>
            </a:extLst>
          </p:cNvPr>
          <p:cNvGrpSpPr/>
          <p:nvPr/>
        </p:nvGrpSpPr>
        <p:grpSpPr>
          <a:xfrm>
            <a:off x="2906530" y="759675"/>
            <a:ext cx="954107" cy="1413978"/>
            <a:chOff x="2437985" y="2984144"/>
            <a:chExt cx="995148" cy="1474800"/>
          </a:xfrm>
        </p:grpSpPr>
        <p:sp>
          <p:nvSpPr>
            <p:cNvPr id="28" name="椭圆 27">
              <a:extLst>
                <a:ext uri="{FF2B5EF4-FFF2-40B4-BE49-F238E27FC236}">
                  <a16:creationId xmlns="" xmlns:a16="http://schemas.microsoft.com/office/drawing/2014/main" id="{DDA9844B-386A-4287-AC11-43FB64D615D1}"/>
                </a:ext>
              </a:extLst>
            </p:cNvPr>
            <p:cNvSpPr/>
            <p:nvPr/>
          </p:nvSpPr>
          <p:spPr>
            <a:xfrm>
              <a:off x="2490700" y="2984144"/>
              <a:ext cx="889711" cy="889711"/>
            </a:xfrm>
            <a:prstGeom prst="ellipse">
              <a:avLst/>
            </a:prstGeom>
            <a:gradFill>
              <a:gsLst>
                <a:gs pos="0">
                  <a:srgbClr val="00A3E4"/>
                </a:gs>
                <a:gs pos="100000">
                  <a:srgbClr val="214BA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Arial Black" panose="020B0A04020102020204" pitchFamily="34" charset="0"/>
                  <a:ea typeface="思源宋体 CN Heavy" panose="02020900000000000000" pitchFamily="18" charset="-122"/>
                </a:rPr>
                <a:t>01</a:t>
              </a:r>
              <a:endParaRPr kumimoji="0" lang="zh-CN" altLang="en-US" sz="2400" b="0" i="0" u="none" strike="noStrike" kern="1200" cap="none" spc="0" normalizeH="0" baseline="0" noProof="0" dirty="0">
                <a:ln>
                  <a:noFill/>
                </a:ln>
                <a:solidFill>
                  <a:prstClr val="white"/>
                </a:solidFill>
                <a:effectLst/>
                <a:uLnTx/>
                <a:uFillTx/>
                <a:latin typeface="Arial Black" panose="020B0A04020102020204" pitchFamily="34" charset="0"/>
                <a:ea typeface="思源宋体 CN Heavy" panose="02020900000000000000" pitchFamily="18" charset="-122"/>
              </a:endParaRPr>
            </a:p>
          </p:txBody>
        </p:sp>
        <p:sp>
          <p:nvSpPr>
            <p:cNvPr id="29" name="矩形 28">
              <a:extLst>
                <a:ext uri="{FF2B5EF4-FFF2-40B4-BE49-F238E27FC236}">
                  <a16:creationId xmlns="" xmlns:a16="http://schemas.microsoft.com/office/drawing/2014/main" id="{4E09F9F0-1C19-4664-A267-215D4A0A600D}"/>
                </a:ext>
              </a:extLst>
            </p:cNvPr>
            <p:cNvSpPr/>
            <p:nvPr/>
          </p:nvSpPr>
          <p:spPr>
            <a:xfrm>
              <a:off x="2437985" y="4095127"/>
              <a:ext cx="995148" cy="363817"/>
            </a:xfrm>
            <a:prstGeom prst="rect">
              <a:avLst/>
            </a:prstGeom>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CN" altLang="en-US" sz="2000" b="1" i="0" u="none" strike="noStrike" kern="0" cap="none" spc="0" normalizeH="0" baseline="0" noProof="1" smtClean="0">
                  <a:ln>
                    <a:noFill/>
                  </a:ln>
                  <a:solidFill>
                    <a:prstClr val="black">
                      <a:lumMod val="65000"/>
                      <a:lumOff val="35000"/>
                    </a:prstClr>
                  </a:solidFill>
                  <a:effectLst/>
                  <a:uLnTx/>
                  <a:uFillTx/>
                  <a:latin typeface="思源宋体 CN" panose="02020400000000000000" pitchFamily="18" charset="-122"/>
                  <a:ea typeface="思源宋体 CN" panose="02020400000000000000" pitchFamily="18" charset="-122"/>
                  <a:cs typeface="+mn-cs"/>
                  <a:sym typeface="Arial" panose="020B0604020202020204" pitchFamily="34" charset="0"/>
                </a:rPr>
                <a:t>国军标</a:t>
              </a:r>
              <a:endParaRPr kumimoji="0" lang="zh-CN" altLang="en-US" sz="2000" b="1" i="0" u="none" strike="noStrike" kern="0" cap="none" spc="0" normalizeH="0" baseline="0" noProof="1">
                <a:ln>
                  <a:noFill/>
                </a:ln>
                <a:solidFill>
                  <a:prstClr val="black">
                    <a:lumMod val="65000"/>
                    <a:lumOff val="35000"/>
                  </a:prstClr>
                </a:solidFill>
                <a:effectLst/>
                <a:uLnTx/>
                <a:uFillTx/>
                <a:latin typeface="思源宋体 CN" panose="02020400000000000000" pitchFamily="18" charset="-122"/>
                <a:ea typeface="思源宋体 CN" panose="02020400000000000000" pitchFamily="18" charset="-122"/>
                <a:cs typeface="+mn-cs"/>
                <a:sym typeface="Arial" panose="020B0604020202020204" pitchFamily="34" charset="0"/>
              </a:endParaRPr>
            </a:p>
          </p:txBody>
        </p:sp>
      </p:grpSp>
      <p:grpSp>
        <p:nvGrpSpPr>
          <p:cNvPr id="30" name="组合 29">
            <a:extLst>
              <a:ext uri="{FF2B5EF4-FFF2-40B4-BE49-F238E27FC236}">
                <a16:creationId xmlns="" xmlns:a16="http://schemas.microsoft.com/office/drawing/2014/main" id="{CA662306-437F-4DF7-BCB1-607F9E126031}"/>
              </a:ext>
            </a:extLst>
          </p:cNvPr>
          <p:cNvGrpSpPr/>
          <p:nvPr/>
        </p:nvGrpSpPr>
        <p:grpSpPr>
          <a:xfrm>
            <a:off x="5658839" y="759675"/>
            <a:ext cx="1210589" cy="1413978"/>
            <a:chOff x="2304226" y="2984144"/>
            <a:chExt cx="1262662" cy="1474800"/>
          </a:xfrm>
        </p:grpSpPr>
        <p:sp>
          <p:nvSpPr>
            <p:cNvPr id="31" name="椭圆 30">
              <a:extLst>
                <a:ext uri="{FF2B5EF4-FFF2-40B4-BE49-F238E27FC236}">
                  <a16:creationId xmlns="" xmlns:a16="http://schemas.microsoft.com/office/drawing/2014/main" id="{5719F084-0FE6-487A-B86E-08B16E3A386C}"/>
                </a:ext>
              </a:extLst>
            </p:cNvPr>
            <p:cNvSpPr/>
            <p:nvPr/>
          </p:nvSpPr>
          <p:spPr>
            <a:xfrm>
              <a:off x="2490700" y="2984144"/>
              <a:ext cx="889711" cy="889711"/>
            </a:xfrm>
            <a:prstGeom prst="ellipse">
              <a:avLst/>
            </a:prstGeom>
            <a:gradFill>
              <a:gsLst>
                <a:gs pos="0">
                  <a:srgbClr val="00A3E4"/>
                </a:gs>
                <a:gs pos="100000">
                  <a:srgbClr val="214BA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Arial Black" panose="020B0A04020102020204" pitchFamily="34" charset="0"/>
                  <a:ea typeface="思源宋体 CN Heavy" panose="02020900000000000000" pitchFamily="18" charset="-122"/>
                </a:rPr>
                <a:t>02</a:t>
              </a:r>
              <a:endParaRPr kumimoji="0" lang="zh-CN" altLang="en-US" sz="2400" b="0" i="0" u="none" strike="noStrike" kern="1200" cap="none" spc="0" normalizeH="0" baseline="0" noProof="0" dirty="0">
                <a:ln>
                  <a:noFill/>
                </a:ln>
                <a:solidFill>
                  <a:prstClr val="white"/>
                </a:solidFill>
                <a:effectLst/>
                <a:uLnTx/>
                <a:uFillTx/>
                <a:latin typeface="Arial Black" panose="020B0A04020102020204" pitchFamily="34" charset="0"/>
                <a:ea typeface="思源宋体 CN Heavy" panose="02020900000000000000" pitchFamily="18" charset="-122"/>
              </a:endParaRPr>
            </a:p>
          </p:txBody>
        </p:sp>
        <p:sp>
          <p:nvSpPr>
            <p:cNvPr id="32" name="矩形 31">
              <a:extLst>
                <a:ext uri="{FF2B5EF4-FFF2-40B4-BE49-F238E27FC236}">
                  <a16:creationId xmlns="" xmlns:a16="http://schemas.microsoft.com/office/drawing/2014/main" id="{683D3839-BB96-4179-B49C-13B3880E57F6}"/>
                </a:ext>
              </a:extLst>
            </p:cNvPr>
            <p:cNvSpPr/>
            <p:nvPr/>
          </p:nvSpPr>
          <p:spPr>
            <a:xfrm>
              <a:off x="2304226" y="4095127"/>
              <a:ext cx="1262662" cy="363817"/>
            </a:xfrm>
            <a:prstGeom prst="rect">
              <a:avLst/>
            </a:prstGeom>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CN" altLang="en-US" sz="2000" b="1" i="0" u="none" strike="noStrike" kern="0" cap="none" spc="0" normalizeH="0" baseline="0" noProof="1" smtClean="0">
                  <a:ln>
                    <a:noFill/>
                  </a:ln>
                  <a:solidFill>
                    <a:prstClr val="black">
                      <a:lumMod val="65000"/>
                      <a:lumOff val="35000"/>
                    </a:prstClr>
                  </a:solidFill>
                  <a:effectLst/>
                  <a:uLnTx/>
                  <a:uFillTx/>
                  <a:latin typeface="思源宋体 CN" panose="02020400000000000000" pitchFamily="18" charset="-122"/>
                  <a:ea typeface="思源宋体 CN" panose="02020400000000000000" pitchFamily="18" charset="-122"/>
                  <a:cs typeface="+mn-cs"/>
                  <a:sym typeface="Arial" panose="020B0604020202020204" pitchFamily="34" charset="0"/>
                </a:rPr>
                <a:t>保密资质</a:t>
              </a:r>
              <a:endParaRPr kumimoji="0" lang="zh-CN" altLang="en-US" sz="2000" b="1" i="0" u="none" strike="noStrike" kern="0" cap="none" spc="0" normalizeH="0" baseline="0" noProof="1">
                <a:ln>
                  <a:noFill/>
                </a:ln>
                <a:solidFill>
                  <a:prstClr val="black">
                    <a:lumMod val="65000"/>
                    <a:lumOff val="35000"/>
                  </a:prstClr>
                </a:solidFill>
                <a:effectLst/>
                <a:uLnTx/>
                <a:uFillTx/>
                <a:latin typeface="思源宋体 CN" panose="02020400000000000000" pitchFamily="18" charset="-122"/>
                <a:ea typeface="思源宋体 CN" panose="02020400000000000000" pitchFamily="18" charset="-122"/>
                <a:cs typeface="+mn-cs"/>
                <a:sym typeface="Arial" panose="020B0604020202020204" pitchFamily="34" charset="0"/>
              </a:endParaRPr>
            </a:p>
          </p:txBody>
        </p:sp>
      </p:grpSp>
      <p:grpSp>
        <p:nvGrpSpPr>
          <p:cNvPr id="33" name="组合 32">
            <a:extLst>
              <a:ext uri="{FF2B5EF4-FFF2-40B4-BE49-F238E27FC236}">
                <a16:creationId xmlns="" xmlns:a16="http://schemas.microsoft.com/office/drawing/2014/main" id="{F208CC9E-BD60-4A6E-812A-C92E928EBC13}"/>
              </a:ext>
            </a:extLst>
          </p:cNvPr>
          <p:cNvGrpSpPr/>
          <p:nvPr/>
        </p:nvGrpSpPr>
        <p:grpSpPr>
          <a:xfrm>
            <a:off x="8728072" y="2005768"/>
            <a:ext cx="1210589" cy="1413978"/>
            <a:chOff x="2304227" y="2984144"/>
            <a:chExt cx="1262662" cy="1474800"/>
          </a:xfrm>
        </p:grpSpPr>
        <p:sp>
          <p:nvSpPr>
            <p:cNvPr id="34" name="椭圆 33">
              <a:extLst>
                <a:ext uri="{FF2B5EF4-FFF2-40B4-BE49-F238E27FC236}">
                  <a16:creationId xmlns="" xmlns:a16="http://schemas.microsoft.com/office/drawing/2014/main" id="{C31EC307-A8D4-497B-9C5E-641C566C9B09}"/>
                </a:ext>
              </a:extLst>
            </p:cNvPr>
            <p:cNvSpPr/>
            <p:nvPr/>
          </p:nvSpPr>
          <p:spPr>
            <a:xfrm>
              <a:off x="2490700" y="2984144"/>
              <a:ext cx="889711" cy="889711"/>
            </a:xfrm>
            <a:prstGeom prst="ellipse">
              <a:avLst/>
            </a:prstGeom>
            <a:gradFill>
              <a:gsLst>
                <a:gs pos="0">
                  <a:srgbClr val="00A3E4"/>
                </a:gs>
                <a:gs pos="100000">
                  <a:srgbClr val="214BA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Arial Black" panose="020B0A04020102020204" pitchFamily="34" charset="0"/>
                  <a:ea typeface="思源宋体 CN Heavy" panose="02020900000000000000" pitchFamily="18" charset="-122"/>
                </a:rPr>
                <a:t>03</a:t>
              </a:r>
              <a:endParaRPr kumimoji="0" lang="zh-CN" altLang="en-US" sz="2400" b="0" i="0" u="none" strike="noStrike" kern="1200" cap="none" spc="0" normalizeH="0" baseline="0" noProof="0" dirty="0">
                <a:ln>
                  <a:noFill/>
                </a:ln>
                <a:solidFill>
                  <a:prstClr val="white"/>
                </a:solidFill>
                <a:effectLst/>
                <a:uLnTx/>
                <a:uFillTx/>
                <a:latin typeface="Arial Black" panose="020B0A04020102020204" pitchFamily="34" charset="0"/>
                <a:ea typeface="思源宋体 CN Heavy" panose="02020900000000000000" pitchFamily="18" charset="-122"/>
              </a:endParaRPr>
            </a:p>
          </p:txBody>
        </p:sp>
        <p:sp>
          <p:nvSpPr>
            <p:cNvPr id="35" name="矩形 34">
              <a:extLst>
                <a:ext uri="{FF2B5EF4-FFF2-40B4-BE49-F238E27FC236}">
                  <a16:creationId xmlns="" xmlns:a16="http://schemas.microsoft.com/office/drawing/2014/main" id="{1C49A7ED-701C-4F3B-9778-6B5DAEC918E0}"/>
                </a:ext>
              </a:extLst>
            </p:cNvPr>
            <p:cNvSpPr/>
            <p:nvPr/>
          </p:nvSpPr>
          <p:spPr>
            <a:xfrm>
              <a:off x="2304227" y="4095127"/>
              <a:ext cx="1262662" cy="363817"/>
            </a:xfrm>
            <a:prstGeom prst="rect">
              <a:avLst/>
            </a:prstGeom>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CN" altLang="en-US" sz="2000" b="1" i="0" u="none" strike="noStrike" kern="0" cap="none" spc="0" normalizeH="0" baseline="0" noProof="1" smtClean="0">
                  <a:ln>
                    <a:noFill/>
                  </a:ln>
                  <a:solidFill>
                    <a:prstClr val="black">
                      <a:lumMod val="65000"/>
                      <a:lumOff val="35000"/>
                    </a:prstClr>
                  </a:solidFill>
                  <a:effectLst/>
                  <a:uLnTx/>
                  <a:uFillTx/>
                  <a:latin typeface="思源宋体 CN" panose="02020400000000000000" pitchFamily="18" charset="-122"/>
                  <a:ea typeface="思源宋体 CN" panose="02020400000000000000" pitchFamily="18" charset="-122"/>
                  <a:cs typeface="+mn-cs"/>
                  <a:sym typeface="Arial" panose="020B0604020202020204" pitchFamily="34" charset="0"/>
                </a:rPr>
                <a:t>承制资格</a:t>
              </a:r>
              <a:endParaRPr kumimoji="0" lang="zh-CN" altLang="en-US" sz="2000" b="1" i="0" u="none" strike="noStrike" kern="0" cap="none" spc="0" normalizeH="0" baseline="0" noProof="1">
                <a:ln>
                  <a:noFill/>
                </a:ln>
                <a:solidFill>
                  <a:prstClr val="black">
                    <a:lumMod val="65000"/>
                    <a:lumOff val="35000"/>
                  </a:prstClr>
                </a:solidFill>
                <a:effectLst/>
                <a:uLnTx/>
                <a:uFillTx/>
                <a:latin typeface="思源宋体 CN" panose="02020400000000000000" pitchFamily="18" charset="-122"/>
                <a:ea typeface="思源宋体 CN" panose="02020400000000000000" pitchFamily="18" charset="-122"/>
                <a:cs typeface="+mn-cs"/>
                <a:sym typeface="Arial" panose="020B0604020202020204" pitchFamily="34" charset="0"/>
              </a:endParaRPr>
            </a:p>
          </p:txBody>
        </p:sp>
      </p:grpSp>
      <p:cxnSp>
        <p:nvCxnSpPr>
          <p:cNvPr id="36" name="直接连接符 35"/>
          <p:cNvCxnSpPr/>
          <p:nvPr/>
        </p:nvCxnSpPr>
        <p:spPr>
          <a:xfrm>
            <a:off x="3383580" y="2157028"/>
            <a:ext cx="3" cy="504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264133" y="2157028"/>
            <a:ext cx="3" cy="504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383583" y="2661416"/>
            <a:ext cx="2880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a:off x="4585756" y="2661416"/>
            <a:ext cx="3785496" cy="583923"/>
          </a:xfrm>
          <a:prstGeom prst="bentConnector3">
            <a:avLst>
              <a:gd name="adj1" fmla="val 595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 xmlns:a16="http://schemas.microsoft.com/office/drawing/2014/main" id="{6BB0120F-F24D-4757-8EF1-2BE4E52C7771}"/>
              </a:ext>
            </a:extLst>
          </p:cNvPr>
          <p:cNvGrpSpPr/>
          <p:nvPr/>
        </p:nvGrpSpPr>
        <p:grpSpPr>
          <a:xfrm>
            <a:off x="392677" y="3585996"/>
            <a:ext cx="11383686" cy="2981059"/>
            <a:chOff x="748064" y="1141645"/>
            <a:chExt cx="2458064" cy="2981059"/>
          </a:xfrm>
        </p:grpSpPr>
        <p:sp>
          <p:nvSpPr>
            <p:cNvPr id="41" name="Rectangle 8">
              <a:extLst>
                <a:ext uri="{FF2B5EF4-FFF2-40B4-BE49-F238E27FC236}">
                  <a16:creationId xmlns="" xmlns:a16="http://schemas.microsoft.com/office/drawing/2014/main" id="{20EF75E9-0162-48C4-A981-5DC0B97E6F5B}"/>
                </a:ext>
              </a:extLst>
            </p:cNvPr>
            <p:cNvSpPr/>
            <p:nvPr/>
          </p:nvSpPr>
          <p:spPr>
            <a:xfrm>
              <a:off x="748064" y="1141645"/>
              <a:ext cx="2458064" cy="2981059"/>
            </a:xfrm>
            <a:prstGeom prst="roundRect">
              <a:avLst>
                <a:gd name="adj" fmla="val 10793"/>
              </a:avLst>
            </a:prstGeom>
            <a:solidFill>
              <a:schemeClr val="bg1"/>
            </a:solidFill>
            <a:ln>
              <a:noFill/>
            </a:ln>
            <a:effectLst>
              <a:outerShdw blurRad="1143000" dist="381000" dir="5400000" sx="90000" sy="9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85000"/>
                    <a:lumOff val="15000"/>
                  </a:prst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1" name="Text Placeholder 3">
              <a:extLst>
                <a:ext uri="{FF2B5EF4-FFF2-40B4-BE49-F238E27FC236}">
                  <a16:creationId xmlns="" xmlns:a16="http://schemas.microsoft.com/office/drawing/2014/main" id="{524D7154-DFE0-41B0-ACC6-69F1A665C1BD}"/>
                </a:ext>
              </a:extLst>
            </p:cNvPr>
            <p:cNvSpPr txBox="1">
              <a:spLocks/>
            </p:cNvSpPr>
            <p:nvPr/>
          </p:nvSpPr>
          <p:spPr>
            <a:xfrm>
              <a:off x="807049" y="1967033"/>
              <a:ext cx="2351214" cy="18466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332" rtl="0" eaLnBrk="1" fontAlgn="auto" latinLnBrk="0" hangingPunct="1">
                <a:lnSpc>
                  <a:spcPct val="150000"/>
                </a:lnSpc>
                <a:spcBef>
                  <a:spcPts val="0"/>
                </a:spcBef>
                <a:spcAft>
                  <a:spcPts val="0"/>
                </a:spcAft>
                <a:buClrTx/>
                <a:buSzTx/>
                <a:buFontTx/>
                <a:buNone/>
                <a:tabLst/>
                <a:defRPr/>
              </a:pPr>
              <a:r>
                <a:rPr kumimoji="0" lang="en-US" altLang="zh-CN" sz="2000" i="0" u="none" strike="noStrike" kern="1200" cap="none" spc="0" normalizeH="0" baseline="0" noProof="0" dirty="0" smtClean="0">
                  <a:ln>
                    <a:noFill/>
                  </a:ln>
                  <a:solidFill>
                    <a:schemeClr val="tx1"/>
                  </a:solidFill>
                  <a:effectLst/>
                  <a:uLnTx/>
                  <a:uFillTx/>
                  <a:latin typeface="思源宋体 CN" panose="02020400000000000000" pitchFamily="18" charset="-122"/>
                  <a:ea typeface="思源宋体 CN" panose="02020400000000000000" pitchFamily="18" charset="-122"/>
                </a:rPr>
                <a:t>1</a:t>
              </a:r>
              <a:r>
                <a:rPr kumimoji="0" lang="zh-CN" altLang="en-US" sz="2000" i="0" u="none" strike="noStrike" kern="1200" cap="none" spc="0" normalizeH="0" baseline="0" noProof="0" dirty="0" smtClean="0">
                  <a:ln>
                    <a:noFill/>
                  </a:ln>
                  <a:solidFill>
                    <a:schemeClr val="tx1"/>
                  </a:solidFill>
                  <a:effectLst/>
                  <a:uLnTx/>
                  <a:uFillTx/>
                  <a:latin typeface="思源宋体 CN" panose="02020400000000000000" pitchFamily="18" charset="-122"/>
                  <a:ea typeface="思源宋体 CN" panose="02020400000000000000" pitchFamily="18" charset="-122"/>
                </a:rPr>
                <a:t>、目标：办理承制资格。</a:t>
              </a:r>
              <a:endParaRPr kumimoji="0" lang="en-US" altLang="zh-CN" sz="2000" i="0" u="none" strike="noStrike" kern="1200" cap="none" spc="0" normalizeH="0" baseline="0" noProof="0" dirty="0" smtClean="0">
                <a:ln>
                  <a:noFill/>
                </a:ln>
                <a:solidFill>
                  <a:schemeClr val="tx1"/>
                </a:solidFill>
                <a:effectLst/>
                <a:uLnTx/>
                <a:uFillTx/>
                <a:latin typeface="思源宋体 CN" panose="02020400000000000000" pitchFamily="18" charset="-122"/>
                <a:ea typeface="思源宋体 CN" panose="02020400000000000000" pitchFamily="18" charset="-122"/>
              </a:endParaRPr>
            </a:p>
            <a:p>
              <a:pPr marL="0" marR="0" lvl="0" indent="0" algn="l" defTabSz="914332" rtl="0" eaLnBrk="1" fontAlgn="auto" latinLnBrk="0" hangingPunct="1">
                <a:lnSpc>
                  <a:spcPct val="150000"/>
                </a:lnSpc>
                <a:spcBef>
                  <a:spcPts val="0"/>
                </a:spcBef>
                <a:spcAft>
                  <a:spcPts val="0"/>
                </a:spcAft>
                <a:buClrTx/>
                <a:buSzTx/>
                <a:buFontTx/>
                <a:buNone/>
                <a:tabLst/>
                <a:defRPr/>
              </a:pPr>
              <a:r>
                <a:rPr lang="en-US" altLang="zh-CN" sz="2000" dirty="0" smtClean="0">
                  <a:solidFill>
                    <a:schemeClr val="tx1"/>
                  </a:solidFill>
                  <a:latin typeface="思源宋体 CN" panose="02020400000000000000" pitchFamily="18" charset="-122"/>
                  <a:ea typeface="思源宋体 CN" panose="02020400000000000000" pitchFamily="18" charset="-122"/>
                </a:rPr>
                <a:t>2</a:t>
              </a:r>
              <a:r>
                <a:rPr lang="zh-CN" altLang="en-US" sz="2000" dirty="0" smtClean="0">
                  <a:solidFill>
                    <a:schemeClr val="tx1"/>
                  </a:solidFill>
                  <a:latin typeface="思源宋体 CN" panose="02020400000000000000" pitchFamily="18" charset="-122"/>
                  <a:ea typeface="思源宋体 CN" panose="02020400000000000000" pitchFamily="18" charset="-122"/>
                </a:rPr>
                <a:t>、流程：承制资格需要建立在国军标的基础上，申报保密资质需要与承制资格认定一同申请，才会受理。</a:t>
              </a:r>
              <a:r>
                <a:rPr lang="en-US" altLang="zh-CN" sz="2000" dirty="0" smtClean="0">
                  <a:solidFill>
                    <a:schemeClr val="tx1"/>
                  </a:solidFill>
                  <a:latin typeface="思源宋体 CN" panose="02020400000000000000" pitchFamily="18" charset="-122"/>
                  <a:ea typeface="思源宋体 CN" panose="02020400000000000000" pitchFamily="18" charset="-122"/>
                </a:rPr>
                <a:t>                </a:t>
              </a:r>
            </a:p>
            <a:p>
              <a:pPr marL="0" marR="0" lvl="0" indent="0" algn="l" defTabSz="914332" rtl="0" eaLnBrk="1" fontAlgn="auto" latinLnBrk="0" hangingPunct="1">
                <a:lnSpc>
                  <a:spcPct val="150000"/>
                </a:lnSpc>
                <a:spcBef>
                  <a:spcPts val="0"/>
                </a:spcBef>
                <a:spcAft>
                  <a:spcPts val="0"/>
                </a:spcAft>
                <a:buClrTx/>
                <a:buSzTx/>
                <a:buFontTx/>
                <a:buNone/>
                <a:tabLst/>
                <a:defRPr/>
              </a:pPr>
              <a:r>
                <a:rPr lang="en-US" altLang="zh-CN" sz="2000" dirty="0" smtClean="0">
                  <a:solidFill>
                    <a:schemeClr val="tx1"/>
                  </a:solidFill>
                  <a:latin typeface="思源宋体 CN" panose="02020400000000000000" pitchFamily="18" charset="-122"/>
                  <a:ea typeface="思源宋体 CN" panose="02020400000000000000" pitchFamily="18" charset="-122"/>
                </a:rPr>
                <a:t>3</a:t>
              </a:r>
              <a:r>
                <a:rPr lang="zh-CN" altLang="en-US" sz="2000" dirty="0" smtClean="0">
                  <a:solidFill>
                    <a:schemeClr val="tx1"/>
                  </a:solidFill>
                  <a:latin typeface="思源宋体 CN" panose="02020400000000000000" pitchFamily="18" charset="-122"/>
                  <a:ea typeface="思源宋体 CN" panose="02020400000000000000" pitchFamily="18" charset="-122"/>
                </a:rPr>
                <a:t>、因此需要先建立国军标体系和保密体系。</a:t>
              </a:r>
              <a:endParaRPr kumimoji="0" lang="zh-CN" altLang="en-US" sz="2000" i="0" u="none" strike="noStrike" kern="1200" cap="none" spc="0" normalizeH="0" baseline="0" noProof="0" dirty="0">
                <a:ln>
                  <a:noFill/>
                </a:ln>
                <a:solidFill>
                  <a:schemeClr val="tx1"/>
                </a:solidFill>
                <a:effectLst/>
                <a:uLnTx/>
                <a:uFillTx/>
                <a:latin typeface="思源宋体 CN" panose="02020400000000000000" pitchFamily="18" charset="-122"/>
                <a:ea typeface="思源宋体 CN" panose="02020400000000000000" pitchFamily="18" charset="-122"/>
              </a:endParaRPr>
            </a:p>
          </p:txBody>
        </p:sp>
        <p:sp>
          <p:nvSpPr>
            <p:cNvPr id="53" name="矩形: 圆角 7">
              <a:extLst>
                <a:ext uri="{FF2B5EF4-FFF2-40B4-BE49-F238E27FC236}">
                  <a16:creationId xmlns="" xmlns:a16="http://schemas.microsoft.com/office/drawing/2014/main" id="{8A3AB9BC-54DD-4FB6-9911-915069745CF7}"/>
                </a:ext>
              </a:extLst>
            </p:cNvPr>
            <p:cNvSpPr/>
            <p:nvPr/>
          </p:nvSpPr>
          <p:spPr>
            <a:xfrm>
              <a:off x="807049" y="1300290"/>
              <a:ext cx="287012" cy="485192"/>
            </a:xfrm>
            <a:prstGeom prst="roundRect">
              <a:avLst>
                <a:gd name="adj" fmla="val 50000"/>
              </a:avLst>
            </a:prstGeom>
            <a:gradFill>
              <a:gsLst>
                <a:gs pos="0">
                  <a:srgbClr val="00A3E4"/>
                </a:gs>
                <a:gs pos="100000">
                  <a:srgbClr val="214BA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white"/>
                  </a:solidFill>
                  <a:effectLst/>
                  <a:uLnTx/>
                  <a:uFillTx/>
                  <a:latin typeface="思源宋体 CN" panose="02020400000000000000" pitchFamily="18" charset="-122"/>
                  <a:ea typeface="思源宋体 CN" panose="02020400000000000000" pitchFamily="18" charset="-122"/>
                  <a:cs typeface="+mn-cs"/>
                </a:rPr>
                <a:t>说明</a:t>
              </a:r>
              <a:endParaRPr kumimoji="0" lang="zh-CN" altLang="en-US" sz="2000" b="1"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grpSp>
    </p:spTree>
    <p:extLst>
      <p:ext uri="{BB962C8B-B14F-4D97-AF65-F5344CB8AC3E}">
        <p14:creationId xmlns:p14="http://schemas.microsoft.com/office/powerpoint/2010/main" val="3904056411"/>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250" fill="hold"/>
                                        <p:tgtEl>
                                          <p:spTgt spid="40"/>
                                        </p:tgtEl>
                                        <p:attrNameLst>
                                          <p:attrName>ppt_x</p:attrName>
                                        </p:attrNameLst>
                                      </p:cBhvr>
                                      <p:tavLst>
                                        <p:tav tm="0">
                                          <p:val>
                                            <p:strVal val="#ppt_x"/>
                                          </p:val>
                                        </p:tav>
                                        <p:tav tm="100000">
                                          <p:val>
                                            <p:strVal val="#ppt_x"/>
                                          </p:val>
                                        </p:tav>
                                      </p:tavLst>
                                    </p:anim>
                                    <p:anim calcmode="lin" valueType="num">
                                      <p:cBhvr additive="base">
                                        <p:cTn id="8" dur="125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背景图案&#10;&#10;描述已自动生成">
            <a:extLst>
              <a:ext uri="{FF2B5EF4-FFF2-40B4-BE49-F238E27FC236}">
                <a16:creationId xmlns="" xmlns:a16="http://schemas.microsoft.com/office/drawing/2014/main" id="{CB598078-29E0-4A2B-892B-E7DF2983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a:extLst>
              <a:ext uri="{FF2B5EF4-FFF2-40B4-BE49-F238E27FC236}">
                <a16:creationId xmlns="" xmlns:a16="http://schemas.microsoft.com/office/drawing/2014/main" id="{C74BED98-0765-4441-904E-3465D5DDDAAF}"/>
              </a:ext>
            </a:extLst>
          </p:cNvPr>
          <p:cNvSpPr/>
          <p:nvPr/>
        </p:nvSpPr>
        <p:spPr>
          <a:xfrm>
            <a:off x="6165664" y="2831323"/>
            <a:ext cx="3262432" cy="830997"/>
          </a:xfrm>
          <a:prstGeom prst="rect">
            <a:avLst/>
          </a:prstGeom>
        </p:spPr>
        <p:txBody>
          <a:bodyPr wrap="none">
            <a:spAutoFit/>
          </a:bodyPr>
          <a:lstStyle/>
          <a:p>
            <a:pPr lvl="0" algn="ctr">
              <a:defRPr/>
            </a:pPr>
            <a:r>
              <a:rPr lang="zh-CN" altLang="en-US" sz="4800" dirty="0" smtClean="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rPr>
              <a:t>各资质要求</a:t>
            </a:r>
            <a:endParaRPr lang="zh-CN" altLang="en-US" sz="4800" dirty="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endParaRPr>
          </a:p>
        </p:txBody>
      </p:sp>
      <p:sp>
        <p:nvSpPr>
          <p:cNvPr id="12" name="PA-文本框 23">
            <a:extLst>
              <a:ext uri="{FF2B5EF4-FFF2-40B4-BE49-F238E27FC236}">
                <a16:creationId xmlns="" xmlns:a16="http://schemas.microsoft.com/office/drawing/2014/main" id="{A6B1FEFA-9160-458D-A37D-14BED682C5CF}"/>
              </a:ext>
            </a:extLst>
          </p:cNvPr>
          <p:cNvSpPr txBox="1"/>
          <p:nvPr>
            <p:custDataLst>
              <p:tags r:id="rId1"/>
            </p:custDataLst>
          </p:nvPr>
        </p:nvSpPr>
        <p:spPr>
          <a:xfrm>
            <a:off x="1339703" y="956692"/>
            <a:ext cx="3095662" cy="124753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lvl="0" algn="dist">
              <a:defRPr>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prstClr val="white"/>
                </a:solidFill>
                <a:effectLst/>
                <a:uLnTx/>
                <a:uFillTx/>
                <a:latin typeface="Arial Black" panose="020B0A04020102020204" pitchFamily="34" charset="0"/>
                <a:ea typeface="思源宋体 CN" panose="02020400000000000000" pitchFamily="18" charset="-122"/>
                <a:cs typeface="Arial"/>
                <a:sym typeface="+mn-lt"/>
              </a:rPr>
              <a:t>Part/</a:t>
            </a:r>
            <a:r>
              <a:rPr kumimoji="0" lang="en-US" altLang="zh-CN" sz="8000" b="0" i="0" u="none" strike="noStrike" kern="1200" cap="none" spc="0" normalizeH="0" baseline="0" noProof="0" dirty="0" smtClean="0">
                <a:ln>
                  <a:noFill/>
                </a:ln>
                <a:solidFill>
                  <a:prstClr val="white"/>
                </a:solidFill>
                <a:effectLst/>
                <a:uLnTx/>
                <a:uFillTx/>
                <a:latin typeface="Arial Black" panose="020B0A04020102020204" pitchFamily="34" charset="0"/>
                <a:ea typeface="思源宋体 CN" panose="02020400000000000000" pitchFamily="18" charset="-122"/>
                <a:cs typeface="Arial"/>
                <a:sym typeface="+mn-lt"/>
              </a:rPr>
              <a:t>02</a:t>
            </a:r>
            <a:endParaRPr kumimoji="0" lang="zh-CN" altLang="en-US" sz="8000" b="0" i="0" u="none" strike="noStrike" kern="1200" cap="none" spc="0" normalizeH="0" baseline="0" noProof="0" dirty="0">
              <a:ln>
                <a:noFill/>
              </a:ln>
              <a:solidFill>
                <a:prstClr val="white"/>
              </a:solidFill>
              <a:effectLst/>
              <a:uLnTx/>
              <a:uFillTx/>
              <a:latin typeface="Arial Black" panose="020B0A04020102020204" pitchFamily="34" charset="0"/>
              <a:ea typeface="思源宋体 CN" panose="02020400000000000000" pitchFamily="18" charset="-122"/>
              <a:cs typeface="Arial"/>
              <a:sym typeface="+mn-lt"/>
            </a:endParaRPr>
          </a:p>
        </p:txBody>
      </p:sp>
    </p:spTree>
    <p:extLst>
      <p:ext uri="{BB962C8B-B14F-4D97-AF65-F5344CB8AC3E}">
        <p14:creationId xmlns:p14="http://schemas.microsoft.com/office/powerpoint/2010/main" val="32146552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ppt_x"/>
                                          </p:val>
                                        </p:tav>
                                        <p:tav tm="100000">
                                          <p:val>
                                            <p:strVal val="#ppt_x"/>
                                          </p:val>
                                        </p:tav>
                                      </p:tavLst>
                                    </p:anim>
                                    <p:anim calcmode="lin" valueType="num">
                                      <p:cBhvr additive="base">
                                        <p:cTn id="8" dur="12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1+#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 xmlns:a16="http://schemas.microsoft.com/office/drawing/2014/main" id="{99CD6D9B-63C0-408D-826B-CB55640479EF}"/>
              </a:ext>
            </a:extLst>
          </p:cNvPr>
          <p:cNvSpPr/>
          <p:nvPr/>
        </p:nvSpPr>
        <p:spPr>
          <a:xfrm rot="2700000">
            <a:off x="-802097" y="-2035921"/>
            <a:ext cx="2540678" cy="2540678"/>
          </a:xfrm>
          <a:prstGeom prst="roundRect">
            <a:avLst>
              <a:gd name="adj" fmla="val 9596"/>
            </a:avLst>
          </a:prstGeom>
          <a:gradFill>
            <a:gsLst>
              <a:gs pos="0">
                <a:srgbClr val="00A3E4"/>
              </a:gs>
              <a:gs pos="100000">
                <a:srgbClr val="214BA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sp>
        <p:nvSpPr>
          <p:cNvPr id="3" name="文本框 2">
            <a:extLst>
              <a:ext uri="{FF2B5EF4-FFF2-40B4-BE49-F238E27FC236}">
                <a16:creationId xmlns="" xmlns:a16="http://schemas.microsoft.com/office/drawing/2014/main" id="{C5C99AB3-5826-450B-AB0F-C81157117B24}"/>
              </a:ext>
            </a:extLst>
          </p:cNvPr>
          <p:cNvSpPr txBox="1"/>
          <p:nvPr/>
        </p:nvSpPr>
        <p:spPr>
          <a:xfrm>
            <a:off x="1047079" y="386080"/>
            <a:ext cx="5270594" cy="523220"/>
          </a:xfrm>
          <a:prstGeom prst="rect">
            <a:avLst/>
          </a:prstGeom>
          <a:noFill/>
        </p:spPr>
        <p:txBody>
          <a:bodyPr wrap="square">
            <a:spAutoFit/>
          </a:bodyPr>
          <a:lstStyle/>
          <a:p>
            <a:pPr lvl="0">
              <a:defRPr/>
            </a:pPr>
            <a:r>
              <a:rPr lang="zh-CN" altLang="zh-CN" sz="2800" b="1" kern="0" dirty="0">
                <a:ln w="0">
                  <a:noFill/>
                </a:ln>
                <a:solidFill>
                  <a:prstClr val="black">
                    <a:lumMod val="65000"/>
                    <a:lumOff val="35000"/>
                  </a:prstClr>
                </a:solidFill>
                <a:latin typeface="思源宋体 CN Heavy" panose="02020900000000000000" pitchFamily="18" charset="-122"/>
                <a:ea typeface="思源宋体 CN Heavy" panose="02020900000000000000" pitchFamily="18" charset="-122"/>
              </a:rPr>
              <a:t>武器装备质量管理体系</a:t>
            </a:r>
            <a:r>
              <a:rPr lang="zh-CN" altLang="zh-CN" sz="2800" b="1" kern="0" dirty="0" smtClean="0">
                <a:ln w="0">
                  <a:noFill/>
                </a:ln>
                <a:solidFill>
                  <a:prstClr val="black">
                    <a:lumMod val="65000"/>
                    <a:lumOff val="35000"/>
                  </a:prstClr>
                </a:solidFill>
                <a:latin typeface="思源宋体 CN Heavy" panose="02020900000000000000" pitchFamily="18" charset="-122"/>
                <a:ea typeface="思源宋体 CN Heavy" panose="02020900000000000000" pitchFamily="18" charset="-122"/>
              </a:rPr>
              <a:t>认证</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sp>
        <p:nvSpPr>
          <p:cNvPr id="19" name="TextBox 18"/>
          <p:cNvSpPr txBox="1"/>
          <p:nvPr/>
        </p:nvSpPr>
        <p:spPr>
          <a:xfrm>
            <a:off x="615142" y="980908"/>
            <a:ext cx="11172305" cy="2862322"/>
          </a:xfrm>
          <a:prstGeom prst="rect">
            <a:avLst/>
          </a:prstGeom>
          <a:noFill/>
        </p:spPr>
        <p:txBody>
          <a:bodyPr wrap="square" rtlCol="0">
            <a:spAutoFit/>
          </a:bodyPr>
          <a:lstStyle/>
          <a:p>
            <a:pPr>
              <a:lnSpc>
                <a:spcPct val="150000"/>
              </a:lnSpc>
            </a:pPr>
            <a:r>
              <a:rPr lang="en-US" altLang="zh-CN" sz="2000" dirty="0" smtClean="0"/>
              <a:t>1.</a:t>
            </a:r>
            <a:r>
              <a:rPr lang="zh-CN" altLang="en-US" sz="2000" dirty="0" smtClean="0"/>
              <a:t>应</a:t>
            </a:r>
            <a:r>
              <a:rPr lang="zh-CN" altLang="en-US" sz="2000" dirty="0"/>
              <a:t>为武器、武器系统和军事技术器材承担论证、研制、生产、维修任务的组织，或是与之配套的整机、部件、组件、器件和材料生产组织，或是为武器装备进行试验、贮存和工程建设等的组织。</a:t>
            </a:r>
            <a:r>
              <a:rPr lang="zh-CN" altLang="en-US" sz="2000" dirty="0"/>
              <a:t/>
            </a:r>
            <a:br>
              <a:rPr lang="zh-CN" altLang="en-US" sz="2000" dirty="0"/>
            </a:br>
            <a:r>
              <a:rPr lang="en-US" altLang="zh-CN" sz="2000" dirty="0" smtClean="0"/>
              <a:t>2.</a:t>
            </a:r>
            <a:r>
              <a:rPr lang="zh-CN" altLang="en-US" sz="2000" dirty="0" smtClean="0"/>
              <a:t>需要</a:t>
            </a:r>
            <a:r>
              <a:rPr lang="zh-CN" altLang="en-US" sz="2000" dirty="0"/>
              <a:t>具备相应的资质，（如营业执照、组织机构代码、相关的国家行政审批资质或行业资质），以及具备必要的设施和资源，能够正常开展经营活动。</a:t>
            </a:r>
            <a:r>
              <a:rPr lang="zh-CN" altLang="en-US" sz="2000" dirty="0"/>
              <a:t/>
            </a:r>
            <a:br>
              <a:rPr lang="zh-CN" altLang="en-US" sz="2000" dirty="0"/>
            </a:br>
            <a:r>
              <a:rPr lang="en-US" altLang="zh-CN" sz="2000" dirty="0" smtClean="0"/>
              <a:t>3.</a:t>
            </a:r>
            <a:r>
              <a:rPr lang="zh-CN" altLang="en-US" sz="2000" dirty="0" smtClean="0"/>
              <a:t>申请</a:t>
            </a:r>
            <a:r>
              <a:rPr lang="zh-CN" altLang="en-US" sz="2000" dirty="0"/>
              <a:t>认证前需要按照国家军用标准</a:t>
            </a:r>
            <a:r>
              <a:rPr lang="en-US" altLang="zh-CN" sz="2000" dirty="0"/>
              <a:t>GJB 9001B-2009《</a:t>
            </a:r>
            <a:r>
              <a:rPr lang="zh-CN" altLang="en-US" sz="2000" dirty="0"/>
              <a:t>质量管理体系要求</a:t>
            </a:r>
            <a:r>
              <a:rPr lang="en-US" altLang="zh-CN" sz="2000" dirty="0"/>
              <a:t>》</a:t>
            </a:r>
            <a:r>
              <a:rPr lang="zh-CN" altLang="en-US" sz="2000" dirty="0"/>
              <a:t>建立体系，并且需要运行</a:t>
            </a:r>
            <a:r>
              <a:rPr lang="en-US" altLang="zh-CN" sz="2000" dirty="0"/>
              <a:t>3</a:t>
            </a:r>
            <a:r>
              <a:rPr lang="zh-CN" altLang="en-US" sz="2000" dirty="0"/>
              <a:t>个月以上，完成内审和管理评审。运行期间有订货及交付发生，且现场审核时应有军品生产。</a:t>
            </a:r>
            <a:endParaRPr lang="zh-CN" altLang="en-US" dirty="0"/>
          </a:p>
        </p:txBody>
      </p:sp>
    </p:spTree>
    <p:extLst>
      <p:ext uri="{BB962C8B-B14F-4D97-AF65-F5344CB8AC3E}">
        <p14:creationId xmlns:p14="http://schemas.microsoft.com/office/powerpoint/2010/main" val="612061989"/>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 xmlns:a16="http://schemas.microsoft.com/office/drawing/2014/main" id="{99CD6D9B-63C0-408D-826B-CB55640479EF}"/>
              </a:ext>
            </a:extLst>
          </p:cNvPr>
          <p:cNvSpPr/>
          <p:nvPr/>
        </p:nvSpPr>
        <p:spPr>
          <a:xfrm rot="2700000">
            <a:off x="-802097" y="-2035921"/>
            <a:ext cx="2540678" cy="2540678"/>
          </a:xfrm>
          <a:prstGeom prst="roundRect">
            <a:avLst>
              <a:gd name="adj" fmla="val 9596"/>
            </a:avLst>
          </a:prstGeom>
          <a:gradFill>
            <a:gsLst>
              <a:gs pos="0">
                <a:srgbClr val="00A3E4"/>
              </a:gs>
              <a:gs pos="100000">
                <a:srgbClr val="214BA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sp>
        <p:nvSpPr>
          <p:cNvPr id="3" name="文本框 2">
            <a:extLst>
              <a:ext uri="{FF2B5EF4-FFF2-40B4-BE49-F238E27FC236}">
                <a16:creationId xmlns="" xmlns:a16="http://schemas.microsoft.com/office/drawing/2014/main" id="{C5C99AB3-5826-450B-AB0F-C81157117B24}"/>
              </a:ext>
            </a:extLst>
          </p:cNvPr>
          <p:cNvSpPr txBox="1"/>
          <p:nvPr/>
        </p:nvSpPr>
        <p:spPr>
          <a:xfrm>
            <a:off x="1047079" y="386080"/>
            <a:ext cx="233650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rPr>
              <a:t>保密资质</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sp>
        <p:nvSpPr>
          <p:cNvPr id="19" name="TextBox 18"/>
          <p:cNvSpPr txBox="1"/>
          <p:nvPr/>
        </p:nvSpPr>
        <p:spPr>
          <a:xfrm>
            <a:off x="615142" y="980908"/>
            <a:ext cx="11172305" cy="5909310"/>
          </a:xfrm>
          <a:prstGeom prst="rect">
            <a:avLst/>
          </a:prstGeom>
          <a:noFill/>
        </p:spPr>
        <p:txBody>
          <a:bodyPr wrap="square" rtlCol="0">
            <a:spAutoFit/>
          </a:bodyPr>
          <a:lstStyle/>
          <a:p>
            <a:pPr>
              <a:lnSpc>
                <a:spcPct val="150000"/>
              </a:lnSpc>
            </a:pPr>
            <a:r>
              <a:rPr lang="en-US" altLang="zh-CN" sz="2000" dirty="0"/>
              <a:t>1.</a:t>
            </a:r>
            <a:r>
              <a:rPr lang="zh-CN" altLang="en-US" sz="2000" dirty="0"/>
              <a:t>在中华人民共和国境内依法成立</a:t>
            </a:r>
            <a:r>
              <a:rPr lang="en-US" altLang="zh-CN" sz="2000" dirty="0"/>
              <a:t>3</a:t>
            </a:r>
            <a:r>
              <a:rPr lang="zh-CN" altLang="en-US" sz="2000" dirty="0"/>
              <a:t>年以上的法人，无违法犯罪</a:t>
            </a:r>
            <a:r>
              <a:rPr lang="zh-CN" altLang="en-US" sz="2000" dirty="0" smtClean="0"/>
              <a:t>记录</a:t>
            </a:r>
            <a:r>
              <a:rPr lang="zh-CN" altLang="en-US" sz="2000" dirty="0"/>
              <a:t>；</a:t>
            </a:r>
            <a:endParaRPr lang="en-US" altLang="zh-CN" sz="2000" dirty="0"/>
          </a:p>
          <a:p>
            <a:pPr>
              <a:lnSpc>
                <a:spcPct val="150000"/>
              </a:lnSpc>
            </a:pPr>
            <a:r>
              <a:rPr lang="en-US" altLang="zh-CN" sz="2000" dirty="0"/>
              <a:t>2.</a:t>
            </a:r>
            <a:r>
              <a:rPr lang="zh-CN" altLang="en-US" sz="2000" dirty="0"/>
              <a:t>承担或拟承担武器装备科研生产的项目、产品涉及国家</a:t>
            </a:r>
            <a:r>
              <a:rPr lang="zh-CN" altLang="en-US" sz="2000" dirty="0" smtClean="0"/>
              <a:t>秘密</a:t>
            </a:r>
            <a:r>
              <a:rPr lang="zh-CN" altLang="en-US" sz="2000" dirty="0"/>
              <a:t>；</a:t>
            </a:r>
            <a:endParaRPr lang="en-US" altLang="zh-CN" sz="2000" dirty="0"/>
          </a:p>
          <a:p>
            <a:pPr>
              <a:lnSpc>
                <a:spcPct val="150000"/>
              </a:lnSpc>
            </a:pPr>
            <a:r>
              <a:rPr lang="en-US" altLang="zh-CN" sz="2000" dirty="0"/>
              <a:t>3.</a:t>
            </a:r>
            <a:r>
              <a:rPr lang="zh-CN" altLang="en-US" sz="2000" dirty="0"/>
              <a:t>无境外</a:t>
            </a:r>
            <a:r>
              <a:rPr lang="en-US" altLang="zh-CN" sz="2000" dirty="0"/>
              <a:t>(</a:t>
            </a:r>
            <a:r>
              <a:rPr lang="zh-CN" altLang="en-US" sz="2000" dirty="0"/>
              <a:t>含港澳台</a:t>
            </a:r>
            <a:r>
              <a:rPr lang="en-US" altLang="zh-CN" sz="2000" dirty="0"/>
              <a:t>)</a:t>
            </a:r>
            <a:r>
              <a:rPr lang="zh-CN" altLang="en-US" sz="2000" dirty="0"/>
              <a:t>控股或直接投资，且通过间接方式投资的外方投资者及其一致行动人的出资比例最终不得超过</a:t>
            </a:r>
            <a:r>
              <a:rPr lang="en-US" altLang="zh-CN" sz="2000" dirty="0"/>
              <a:t>20</a:t>
            </a:r>
            <a:r>
              <a:rPr lang="en-US" altLang="zh-CN" sz="2000" dirty="0" smtClean="0"/>
              <a:t>%</a:t>
            </a:r>
            <a:r>
              <a:rPr lang="zh-CN" altLang="en-US" sz="2000" dirty="0" smtClean="0"/>
              <a:t>；</a:t>
            </a:r>
            <a:endParaRPr lang="en-US" altLang="zh-CN" sz="2000" dirty="0"/>
          </a:p>
          <a:p>
            <a:pPr>
              <a:lnSpc>
                <a:spcPct val="150000"/>
              </a:lnSpc>
            </a:pPr>
            <a:r>
              <a:rPr lang="en-US" altLang="zh-CN" sz="2000" dirty="0"/>
              <a:t>4.</a:t>
            </a:r>
            <a:r>
              <a:rPr lang="zh-CN" altLang="en-US" sz="2000" u="sng" dirty="0"/>
              <a:t>法人代表、主要负责人、实际控股人、董</a:t>
            </a:r>
            <a:r>
              <a:rPr lang="en-US" altLang="zh-CN" sz="2000" u="sng" dirty="0"/>
              <a:t>(</a:t>
            </a:r>
            <a:r>
              <a:rPr lang="zh-CN" altLang="en-US" sz="2000" u="sng" dirty="0"/>
              <a:t>监事</a:t>
            </a:r>
            <a:r>
              <a:rPr lang="en-US" altLang="zh-CN" sz="2000" u="sng" dirty="0"/>
              <a:t>)</a:t>
            </a:r>
            <a:r>
              <a:rPr lang="zh-CN" altLang="en-US" sz="2000" u="sng" dirty="0"/>
              <a:t>会人员、高级管理人员以及承担或者拟承担涉密武器装备科研生产任务的人员，具有中华人民共和国国籍，无境外永久居留权或者长期居留许可，与境外</a:t>
            </a:r>
            <a:r>
              <a:rPr lang="en-US" altLang="zh-CN" sz="2000" u="sng" dirty="0"/>
              <a:t>(</a:t>
            </a:r>
            <a:r>
              <a:rPr lang="zh-CN" altLang="en-US" sz="2000" u="sng" dirty="0"/>
              <a:t>含港澳台</a:t>
            </a:r>
            <a:r>
              <a:rPr lang="en-US" altLang="zh-CN" sz="2000" u="sng" dirty="0"/>
              <a:t>)</a:t>
            </a:r>
            <a:r>
              <a:rPr lang="zh-CN" altLang="en-US" sz="2000" u="sng" dirty="0"/>
              <a:t>人员无婚姻</a:t>
            </a:r>
            <a:r>
              <a:rPr lang="zh-CN" altLang="en-US" sz="2000" u="sng" dirty="0" smtClean="0"/>
              <a:t>关系</a:t>
            </a:r>
            <a:r>
              <a:rPr lang="zh-CN" altLang="en-US" sz="2000" u="sng" dirty="0"/>
              <a:t>；</a:t>
            </a:r>
            <a:endParaRPr lang="en-US" altLang="zh-CN" sz="2000" u="sng" dirty="0"/>
          </a:p>
          <a:p>
            <a:pPr>
              <a:lnSpc>
                <a:spcPct val="150000"/>
              </a:lnSpc>
            </a:pPr>
            <a:r>
              <a:rPr lang="en-US" altLang="zh-CN" sz="2000" dirty="0"/>
              <a:t>5.</a:t>
            </a:r>
            <a:r>
              <a:rPr lang="zh-CN" altLang="en-US" sz="2000" dirty="0"/>
              <a:t>有固定的科研生产和办公场所，具有承担涉密武器装备科研生产任务的</a:t>
            </a:r>
            <a:r>
              <a:rPr lang="zh-CN" altLang="en-US" sz="2000" dirty="0" smtClean="0"/>
              <a:t>能力</a:t>
            </a:r>
            <a:r>
              <a:rPr lang="zh-CN" altLang="en-US" sz="2000" dirty="0"/>
              <a:t>；</a:t>
            </a:r>
            <a:endParaRPr lang="en-US" altLang="zh-CN" sz="2000" dirty="0"/>
          </a:p>
          <a:p>
            <a:pPr>
              <a:lnSpc>
                <a:spcPct val="150000"/>
              </a:lnSpc>
            </a:pPr>
            <a:r>
              <a:rPr lang="en-US" altLang="zh-CN" sz="2000" dirty="0"/>
              <a:t>6.</a:t>
            </a:r>
            <a:r>
              <a:rPr lang="zh-CN" altLang="en-US" sz="2000" dirty="0"/>
              <a:t>保密制度完善，有专门的机构或者人员负责保密工作，场所、设施、设备防护符合国家保密规定和</a:t>
            </a:r>
            <a:r>
              <a:rPr lang="zh-CN" altLang="en-US" sz="2000" dirty="0" smtClean="0"/>
              <a:t>标注</a:t>
            </a:r>
            <a:r>
              <a:rPr lang="zh-CN" altLang="en-US" sz="2000" dirty="0"/>
              <a:t>；</a:t>
            </a:r>
            <a:endParaRPr lang="en-US" altLang="zh-CN" sz="2000" dirty="0"/>
          </a:p>
          <a:p>
            <a:pPr>
              <a:lnSpc>
                <a:spcPct val="150000"/>
              </a:lnSpc>
            </a:pPr>
            <a:r>
              <a:rPr lang="en-US" altLang="zh-CN" sz="2000" dirty="0"/>
              <a:t>7.1</a:t>
            </a:r>
            <a:r>
              <a:rPr lang="zh-CN" altLang="en-US" sz="2000" dirty="0"/>
              <a:t>年内未发生泄密</a:t>
            </a:r>
            <a:r>
              <a:rPr lang="zh-CN" altLang="en-US" sz="2000" dirty="0" smtClean="0"/>
              <a:t>事件</a:t>
            </a:r>
            <a:r>
              <a:rPr lang="zh-CN" altLang="en-US" sz="2000" dirty="0"/>
              <a:t>；</a:t>
            </a:r>
            <a:endParaRPr lang="en-US" altLang="zh-CN" sz="2000" dirty="0"/>
          </a:p>
          <a:p>
            <a:pPr>
              <a:lnSpc>
                <a:spcPct val="150000"/>
              </a:lnSpc>
            </a:pPr>
            <a:r>
              <a:rPr lang="en-US" altLang="zh-CN" sz="2000" dirty="0"/>
              <a:t>8.</a:t>
            </a:r>
            <a:r>
              <a:rPr lang="zh-CN" altLang="en-US" sz="2000" dirty="0"/>
              <a:t>法律、行政法规和国家保密行政管理部门规定的其他条件。</a:t>
            </a:r>
          </a:p>
          <a:p>
            <a:endParaRPr lang="zh-CN" altLang="en-US" dirty="0"/>
          </a:p>
        </p:txBody>
      </p:sp>
    </p:spTree>
    <p:extLst>
      <p:ext uri="{BB962C8B-B14F-4D97-AF65-F5344CB8AC3E}">
        <p14:creationId xmlns:p14="http://schemas.microsoft.com/office/powerpoint/2010/main" val="1042830935"/>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 xmlns:a16="http://schemas.microsoft.com/office/drawing/2014/main" id="{99CD6D9B-63C0-408D-826B-CB55640479EF}"/>
              </a:ext>
            </a:extLst>
          </p:cNvPr>
          <p:cNvSpPr/>
          <p:nvPr/>
        </p:nvSpPr>
        <p:spPr>
          <a:xfrm rot="2700000">
            <a:off x="-802097" y="-2035921"/>
            <a:ext cx="2540678" cy="2540678"/>
          </a:xfrm>
          <a:prstGeom prst="roundRect">
            <a:avLst>
              <a:gd name="adj" fmla="val 9596"/>
            </a:avLst>
          </a:prstGeom>
          <a:gradFill>
            <a:gsLst>
              <a:gs pos="0">
                <a:srgbClr val="00A3E4"/>
              </a:gs>
              <a:gs pos="100000">
                <a:srgbClr val="214BA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sp>
        <p:nvSpPr>
          <p:cNvPr id="3" name="文本框 2">
            <a:extLst>
              <a:ext uri="{FF2B5EF4-FFF2-40B4-BE49-F238E27FC236}">
                <a16:creationId xmlns="" xmlns:a16="http://schemas.microsoft.com/office/drawing/2014/main" id="{C5C99AB3-5826-450B-AB0F-C81157117B24}"/>
              </a:ext>
            </a:extLst>
          </p:cNvPr>
          <p:cNvSpPr txBox="1"/>
          <p:nvPr/>
        </p:nvSpPr>
        <p:spPr>
          <a:xfrm>
            <a:off x="1047079" y="386080"/>
            <a:ext cx="233650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rPr>
              <a:t>承制资格</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sp>
        <p:nvSpPr>
          <p:cNvPr id="19" name="TextBox 18"/>
          <p:cNvSpPr txBox="1"/>
          <p:nvPr/>
        </p:nvSpPr>
        <p:spPr>
          <a:xfrm>
            <a:off x="615142" y="1213658"/>
            <a:ext cx="11172305" cy="5447645"/>
          </a:xfrm>
          <a:prstGeom prst="rect">
            <a:avLst/>
          </a:prstGeom>
          <a:noFill/>
        </p:spPr>
        <p:txBody>
          <a:bodyPr wrap="square" rtlCol="0">
            <a:spAutoFit/>
          </a:bodyPr>
          <a:lstStyle/>
          <a:p>
            <a:pPr>
              <a:lnSpc>
                <a:spcPct val="150000"/>
              </a:lnSpc>
            </a:pPr>
            <a:r>
              <a:rPr lang="zh-CN" altLang="zh-CN" sz="2000" dirty="0"/>
              <a:t>根据</a:t>
            </a:r>
            <a:r>
              <a:rPr lang="en-US" altLang="zh-CN" sz="2000" dirty="0"/>
              <a:t>2019</a:t>
            </a:r>
            <a:r>
              <a:rPr lang="zh-CN" altLang="zh-CN" sz="2000" dirty="0"/>
              <a:t>年</a:t>
            </a:r>
            <a:r>
              <a:rPr lang="en-US" altLang="zh-CN" sz="2000" dirty="0"/>
              <a:t>10</a:t>
            </a:r>
            <a:r>
              <a:rPr lang="zh-CN" altLang="zh-CN" sz="2000" dirty="0"/>
              <a:t>月军委装备发展部下发的《</a:t>
            </a:r>
            <a:r>
              <a:rPr lang="zh-CN" altLang="zh-CN" sz="2000" b="1" dirty="0"/>
              <a:t>装备承制单位资格审查工作实施细则（试行）</a:t>
            </a:r>
            <a:r>
              <a:rPr lang="zh-CN" altLang="zh-CN" sz="2000" dirty="0"/>
              <a:t>》</a:t>
            </a:r>
            <a:r>
              <a:rPr lang="en-US" altLang="zh-CN" sz="2000" dirty="0"/>
              <a:t> (2019</a:t>
            </a:r>
            <a:r>
              <a:rPr lang="zh-CN" altLang="zh-CN" sz="2000" dirty="0"/>
              <a:t>年版</a:t>
            </a:r>
            <a:r>
              <a:rPr lang="en-US" altLang="zh-CN" sz="2000" dirty="0"/>
              <a:t>)</a:t>
            </a:r>
            <a:r>
              <a:rPr lang="zh-CN" altLang="zh-CN" sz="2000" dirty="0"/>
              <a:t>，军工资质认证工作包括以下要求：</a:t>
            </a:r>
          </a:p>
          <a:p>
            <a:pPr>
              <a:lnSpc>
                <a:spcPct val="150000"/>
              </a:lnSpc>
            </a:pPr>
            <a:r>
              <a:rPr lang="zh-CN" altLang="zh-CN" sz="2000" b="1" i="1" u="sng" dirty="0" smtClean="0"/>
              <a:t>拟</a:t>
            </a:r>
            <a:r>
              <a:rPr lang="zh-CN" altLang="zh-CN" sz="2000" b="1" i="1" u="sng" dirty="0"/>
              <a:t>申请军队专用装备（</a:t>
            </a:r>
            <a:r>
              <a:rPr lang="en-US" altLang="zh-CN" sz="2000" b="1" i="1" u="sng" dirty="0"/>
              <a:t>A</a:t>
            </a:r>
            <a:r>
              <a:rPr lang="zh-CN" altLang="zh-CN" sz="2000" b="1" i="1" u="sng" dirty="0"/>
              <a:t>类）的装备</a:t>
            </a:r>
            <a:r>
              <a:rPr lang="zh-CN" altLang="zh-CN" sz="2000" b="1" i="1" u="sng" dirty="0">
                <a:solidFill>
                  <a:srgbClr val="00B0F0"/>
                </a:solidFill>
              </a:rPr>
              <a:t>承制资格</a:t>
            </a:r>
            <a:r>
              <a:rPr lang="zh-CN" altLang="zh-CN" sz="2000" b="1" i="1" u="sng" dirty="0"/>
              <a:t>单位，需具备以下基本条件</a:t>
            </a:r>
            <a:r>
              <a:rPr lang="zh-CN" altLang="zh-CN" sz="2000" dirty="0"/>
              <a:t>：</a:t>
            </a:r>
          </a:p>
          <a:p>
            <a:pPr>
              <a:lnSpc>
                <a:spcPct val="150000"/>
              </a:lnSpc>
            </a:pPr>
            <a:r>
              <a:rPr lang="en-US" altLang="zh-CN" sz="2000" dirty="0"/>
              <a:t>1.</a:t>
            </a:r>
            <a:r>
              <a:rPr lang="zh-CN" altLang="zh-CN" sz="2000" dirty="0"/>
              <a:t>具有法人资格和健全的组织机构；</a:t>
            </a:r>
          </a:p>
          <a:p>
            <a:pPr>
              <a:lnSpc>
                <a:spcPct val="150000"/>
              </a:lnSpc>
            </a:pPr>
            <a:r>
              <a:rPr lang="en-US" altLang="zh-CN" sz="2000" dirty="0"/>
              <a:t>2.</a:t>
            </a:r>
            <a:r>
              <a:rPr lang="zh-CN" altLang="zh-CN" sz="2000" dirty="0"/>
              <a:t>具有满足申请承担任务需要的专业技术人员、设备设施和技术文件；</a:t>
            </a:r>
          </a:p>
          <a:p>
            <a:pPr>
              <a:lnSpc>
                <a:spcPct val="150000"/>
              </a:lnSpc>
            </a:pPr>
            <a:r>
              <a:rPr lang="en-US" altLang="zh-CN" sz="2000" dirty="0"/>
              <a:t>3.</a:t>
            </a:r>
            <a:r>
              <a:rPr lang="zh-CN" altLang="zh-CN" sz="2000" dirty="0"/>
              <a:t>建立并有效运行质量管理体系；</a:t>
            </a:r>
            <a:r>
              <a:rPr lang="en-US" altLang="zh-CN" sz="2000" dirty="0"/>
              <a:t>  </a:t>
            </a:r>
            <a:endParaRPr lang="zh-CN" altLang="zh-CN" sz="2000" dirty="0"/>
          </a:p>
          <a:p>
            <a:pPr>
              <a:lnSpc>
                <a:spcPct val="150000"/>
              </a:lnSpc>
            </a:pPr>
            <a:r>
              <a:rPr lang="en-US" altLang="zh-CN" sz="2000" dirty="0"/>
              <a:t>4.</a:t>
            </a:r>
            <a:r>
              <a:rPr lang="zh-CN" altLang="zh-CN" sz="2000" dirty="0"/>
              <a:t>资金运营状况良好，具备与申请承担任务相适应的资金规模；</a:t>
            </a:r>
          </a:p>
          <a:p>
            <a:pPr>
              <a:lnSpc>
                <a:spcPct val="150000"/>
              </a:lnSpc>
            </a:pPr>
            <a:r>
              <a:rPr lang="en-US" altLang="zh-CN" sz="2000" dirty="0"/>
              <a:t>5.</a:t>
            </a:r>
            <a:r>
              <a:rPr lang="zh-CN" altLang="zh-CN" sz="2000" dirty="0"/>
              <a:t>遵纪守法、诚实守信，具有良好的履约信用；</a:t>
            </a:r>
          </a:p>
          <a:p>
            <a:pPr>
              <a:lnSpc>
                <a:spcPct val="150000"/>
              </a:lnSpc>
            </a:pPr>
            <a:r>
              <a:rPr lang="en-US" altLang="zh-CN" sz="2000" dirty="0"/>
              <a:t>6.</a:t>
            </a:r>
            <a:r>
              <a:rPr lang="zh-CN" altLang="zh-CN" sz="2000" dirty="0"/>
              <a:t>建立健全保密组织和保密管理制度，具有满足申请承担任务需要的保密资格或保密条件；</a:t>
            </a:r>
          </a:p>
          <a:p>
            <a:pPr>
              <a:lnSpc>
                <a:spcPct val="150000"/>
              </a:lnSpc>
            </a:pPr>
            <a:r>
              <a:rPr lang="en-US" altLang="zh-CN" sz="2000" dirty="0"/>
              <a:t>7.</a:t>
            </a:r>
            <a:r>
              <a:rPr lang="zh-CN" altLang="zh-CN" sz="2000" dirty="0"/>
              <a:t>满足军方的其他有关要求。</a:t>
            </a:r>
          </a:p>
          <a:p>
            <a:pPr>
              <a:lnSpc>
                <a:spcPct val="150000"/>
              </a:lnSpc>
            </a:pPr>
            <a:r>
              <a:rPr lang="zh-CN" altLang="zh-CN" sz="2000" dirty="0"/>
              <a:t>以上基本条件中，</a:t>
            </a:r>
            <a:r>
              <a:rPr lang="zh-CN" altLang="zh-CN" sz="2000" u="sng" dirty="0"/>
              <a:t>质量管理体系认证和保密资格认证</a:t>
            </a:r>
            <a:r>
              <a:rPr lang="zh-CN" altLang="zh-CN" sz="2000" dirty="0"/>
              <a:t>是必要条件。</a:t>
            </a:r>
          </a:p>
          <a:p>
            <a:endParaRPr lang="zh-CN" altLang="en-US" dirty="0"/>
          </a:p>
        </p:txBody>
      </p:sp>
    </p:spTree>
    <p:extLst>
      <p:ext uri="{BB962C8B-B14F-4D97-AF65-F5344CB8AC3E}">
        <p14:creationId xmlns:p14="http://schemas.microsoft.com/office/powerpoint/2010/main" val="3805792033"/>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背景图案&#10;&#10;描述已自动生成">
            <a:extLst>
              <a:ext uri="{FF2B5EF4-FFF2-40B4-BE49-F238E27FC236}">
                <a16:creationId xmlns="" xmlns:a16="http://schemas.microsoft.com/office/drawing/2014/main" id="{CD966D3F-6199-4A37-805E-1BF3185AA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矩形 13">
            <a:extLst>
              <a:ext uri="{FF2B5EF4-FFF2-40B4-BE49-F238E27FC236}">
                <a16:creationId xmlns="" xmlns:a16="http://schemas.microsoft.com/office/drawing/2014/main" id="{998F2079-4B40-44FD-80B8-21F33A0C478D}"/>
              </a:ext>
            </a:extLst>
          </p:cNvPr>
          <p:cNvSpPr/>
          <p:nvPr/>
        </p:nvSpPr>
        <p:spPr>
          <a:xfrm>
            <a:off x="5857886" y="2914441"/>
            <a:ext cx="3877985" cy="830997"/>
          </a:xfrm>
          <a:prstGeom prst="rect">
            <a:avLst/>
          </a:prstGeom>
        </p:spPr>
        <p:txBody>
          <a:bodyPr wrap="none">
            <a:spAutoFit/>
          </a:bodyPr>
          <a:lstStyle/>
          <a:p>
            <a:pPr lvl="0" algn="ctr">
              <a:defRPr/>
            </a:pPr>
            <a:r>
              <a:rPr lang="zh-CN" altLang="en-US" sz="4800" dirty="0">
                <a:solidFill>
                  <a:prstClr val="black">
                    <a:lumMod val="65000"/>
                    <a:lumOff val="35000"/>
                  </a:prstClr>
                </a:solidFill>
                <a:latin typeface="思源宋体 CN Heavy" panose="02020900000000000000" pitchFamily="18" charset="-122"/>
                <a:ea typeface="思源宋体 CN Heavy" panose="02020900000000000000" pitchFamily="18" charset="-122"/>
                <a:cs typeface="+mn-ea"/>
                <a:sym typeface="+mn-lt"/>
              </a:rPr>
              <a:t>工作完成情况</a:t>
            </a:r>
          </a:p>
        </p:txBody>
      </p:sp>
      <p:sp>
        <p:nvSpPr>
          <p:cNvPr id="15" name="PA-文本框 23">
            <a:extLst>
              <a:ext uri="{FF2B5EF4-FFF2-40B4-BE49-F238E27FC236}">
                <a16:creationId xmlns="" xmlns:a16="http://schemas.microsoft.com/office/drawing/2014/main" id="{4D7548EB-7E2C-406D-8686-C7232540C30B}"/>
              </a:ext>
            </a:extLst>
          </p:cNvPr>
          <p:cNvSpPr txBox="1"/>
          <p:nvPr>
            <p:custDataLst>
              <p:tags r:id="rId1"/>
            </p:custDataLst>
          </p:nvPr>
        </p:nvSpPr>
        <p:spPr>
          <a:xfrm>
            <a:off x="1339703" y="956692"/>
            <a:ext cx="3095662" cy="124753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lvl="0" algn="dist">
              <a:defRPr>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prstClr val="white"/>
                </a:solidFill>
                <a:effectLst/>
                <a:uLnTx/>
                <a:uFillTx/>
                <a:latin typeface="Arial Black" panose="020B0A04020102020204" pitchFamily="34" charset="0"/>
                <a:ea typeface="思源宋体 CN" panose="02020400000000000000" pitchFamily="18" charset="-122"/>
                <a:cs typeface="Arial"/>
                <a:sym typeface="+mn-lt"/>
              </a:rPr>
              <a:t>Part/</a:t>
            </a:r>
            <a:r>
              <a:rPr kumimoji="0" lang="en-US" altLang="zh-CN" sz="8000" b="0" i="0" u="none" strike="noStrike" kern="1200" cap="none" spc="0" normalizeH="0" baseline="0" noProof="0" dirty="0" smtClean="0">
                <a:ln>
                  <a:noFill/>
                </a:ln>
                <a:solidFill>
                  <a:prstClr val="white"/>
                </a:solidFill>
                <a:effectLst/>
                <a:uLnTx/>
                <a:uFillTx/>
                <a:latin typeface="Arial Black" panose="020B0A04020102020204" pitchFamily="34" charset="0"/>
                <a:ea typeface="思源宋体 CN" panose="02020400000000000000" pitchFamily="18" charset="-122"/>
                <a:cs typeface="Arial"/>
                <a:sym typeface="+mn-lt"/>
              </a:rPr>
              <a:t>03</a:t>
            </a:r>
            <a:endParaRPr kumimoji="0" lang="zh-CN" altLang="en-US" sz="8000" b="0" i="0" u="none" strike="noStrike" kern="1200" cap="none" spc="0" normalizeH="0" baseline="0" noProof="0" dirty="0">
              <a:ln>
                <a:noFill/>
              </a:ln>
              <a:solidFill>
                <a:prstClr val="white"/>
              </a:solidFill>
              <a:effectLst/>
              <a:uLnTx/>
              <a:uFillTx/>
              <a:latin typeface="Arial Black" panose="020B0A04020102020204" pitchFamily="34" charset="0"/>
              <a:ea typeface="思源宋体 CN" panose="02020400000000000000" pitchFamily="18" charset="-122"/>
              <a:cs typeface="Arial"/>
              <a:sym typeface="+mn-lt"/>
            </a:endParaRPr>
          </a:p>
        </p:txBody>
      </p:sp>
    </p:spTree>
    <p:extLst>
      <p:ext uri="{BB962C8B-B14F-4D97-AF65-F5344CB8AC3E}">
        <p14:creationId xmlns:p14="http://schemas.microsoft.com/office/powerpoint/2010/main" val="1326992318"/>
      </p:ext>
    </p:extLst>
  </p:cSld>
  <p:clrMapOvr>
    <a:masterClrMapping/>
  </p:clrMapOvr>
  <mc:AlternateContent xmlns:mc="http://schemas.openxmlformats.org/markup-compatibility/2006" xmlns:p14="http://schemas.microsoft.com/office/powerpoint/2010/main">
    <mc:Choice Requires="p14">
      <p:transition spd="slow" p14:dur="1600" advTm="0">
        <p14:prism dir="r" isContent="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ppt_x"/>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1+#ppt_w/2"/>
                                          </p:val>
                                        </p:tav>
                                        <p:tav tm="100000">
                                          <p:val>
                                            <p:strVal val="#ppt_x"/>
                                          </p:val>
                                        </p:tav>
                                      </p:tavLst>
                                    </p:anim>
                                    <p:anim calcmode="lin" valueType="num">
                                      <p:cBhvr additive="base">
                                        <p:cTn id="12"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 xmlns:a16="http://schemas.microsoft.com/office/drawing/2014/main" id="{99CD6D9B-63C0-408D-826B-CB55640479EF}"/>
              </a:ext>
            </a:extLst>
          </p:cNvPr>
          <p:cNvSpPr/>
          <p:nvPr/>
        </p:nvSpPr>
        <p:spPr>
          <a:xfrm rot="2700000">
            <a:off x="-802097" y="-2035921"/>
            <a:ext cx="2540678" cy="2540678"/>
          </a:xfrm>
          <a:prstGeom prst="roundRect">
            <a:avLst>
              <a:gd name="adj" fmla="val 9596"/>
            </a:avLst>
          </a:prstGeom>
          <a:gradFill>
            <a:gsLst>
              <a:gs pos="0">
                <a:srgbClr val="00A3E4"/>
              </a:gs>
              <a:gs pos="100000">
                <a:srgbClr val="214BA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Regular" panose="020B0500000000000000" pitchFamily="34" charset="-122"/>
            </a:endParaRPr>
          </a:p>
        </p:txBody>
      </p:sp>
      <p:sp>
        <p:nvSpPr>
          <p:cNvPr id="3" name="文本框 2">
            <a:extLst>
              <a:ext uri="{FF2B5EF4-FFF2-40B4-BE49-F238E27FC236}">
                <a16:creationId xmlns="" xmlns:a16="http://schemas.microsoft.com/office/drawing/2014/main" id="{C5C99AB3-5826-450B-AB0F-C81157117B24}"/>
              </a:ext>
            </a:extLst>
          </p:cNvPr>
          <p:cNvSpPr txBox="1"/>
          <p:nvPr/>
        </p:nvSpPr>
        <p:spPr>
          <a:xfrm>
            <a:off x="1047079" y="386080"/>
            <a:ext cx="5952237" cy="523220"/>
          </a:xfrm>
          <a:prstGeom prst="rect">
            <a:avLst/>
          </a:prstGeom>
          <a:noFill/>
        </p:spPr>
        <p:txBody>
          <a:bodyPr wrap="square">
            <a:spAutoFit/>
          </a:bodyPr>
          <a:lstStyle/>
          <a:p>
            <a:pPr lvl="0">
              <a:defRPr/>
            </a:pPr>
            <a:r>
              <a:rPr lang="zh-CN" altLang="zh-CN" sz="2800" b="1" kern="0" dirty="0">
                <a:ln w="0">
                  <a:noFill/>
                </a:ln>
                <a:solidFill>
                  <a:prstClr val="black">
                    <a:lumMod val="65000"/>
                    <a:lumOff val="35000"/>
                  </a:prstClr>
                </a:solidFill>
                <a:latin typeface="思源宋体 CN Heavy" panose="02020900000000000000" pitchFamily="18" charset="-122"/>
                <a:ea typeface="思源宋体 CN Heavy" panose="02020900000000000000" pitchFamily="18" charset="-122"/>
              </a:rPr>
              <a:t>武器装备质量管理体系</a:t>
            </a:r>
            <a:r>
              <a:rPr lang="zh-CN" altLang="zh-CN" sz="2800" b="1" kern="0" dirty="0" smtClean="0">
                <a:ln w="0">
                  <a:noFill/>
                </a:ln>
                <a:solidFill>
                  <a:prstClr val="black">
                    <a:lumMod val="65000"/>
                    <a:lumOff val="35000"/>
                  </a:prstClr>
                </a:solidFill>
                <a:latin typeface="思源宋体 CN Heavy" panose="02020900000000000000" pitchFamily="18" charset="-122"/>
                <a:ea typeface="思源宋体 CN Heavy" panose="02020900000000000000" pitchFamily="18" charset="-122"/>
              </a:rPr>
              <a:t>认证</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思源宋体 CN Heavy" panose="02020900000000000000" pitchFamily="18" charset="-122"/>
              <a:ea typeface="思源宋体 CN Heavy" panose="02020900000000000000" pitchFamily="18" charset="-122"/>
              <a:cs typeface="+mn-cs"/>
            </a:endParaRPr>
          </a:p>
        </p:txBody>
      </p:sp>
      <p:sp>
        <p:nvSpPr>
          <p:cNvPr id="19" name="TextBox 18"/>
          <p:cNvSpPr txBox="1"/>
          <p:nvPr/>
        </p:nvSpPr>
        <p:spPr>
          <a:xfrm>
            <a:off x="615142" y="980908"/>
            <a:ext cx="11172305" cy="4708981"/>
          </a:xfrm>
          <a:prstGeom prst="rect">
            <a:avLst/>
          </a:prstGeom>
          <a:noFill/>
        </p:spPr>
        <p:txBody>
          <a:bodyPr wrap="square" rtlCol="0">
            <a:spAutoFit/>
          </a:bodyPr>
          <a:lstStyle/>
          <a:p>
            <a:pPr>
              <a:lnSpc>
                <a:spcPct val="150000"/>
              </a:lnSpc>
            </a:pPr>
            <a:r>
              <a:rPr lang="zh-CN" altLang="zh-CN" sz="2000" b="1" dirty="0" smtClean="0">
                <a:solidFill>
                  <a:srgbClr val="00B0F0"/>
                </a:solidFill>
              </a:rPr>
              <a:t>主要</a:t>
            </a:r>
            <a:r>
              <a:rPr lang="zh-CN" altLang="zh-CN" sz="2000" b="1" dirty="0">
                <a:solidFill>
                  <a:srgbClr val="00B0F0"/>
                </a:solidFill>
              </a:rPr>
              <a:t>工作：</a:t>
            </a:r>
          </a:p>
          <a:p>
            <a:pPr>
              <a:lnSpc>
                <a:spcPct val="150000"/>
              </a:lnSpc>
            </a:pPr>
            <a:r>
              <a:rPr lang="zh-CN" altLang="zh-CN" sz="2000" dirty="0"/>
              <a:t>－</a:t>
            </a:r>
            <a:r>
              <a:rPr lang="en-US" altLang="zh-CN" sz="2000" dirty="0"/>
              <a:t>GJB9001C-2017</a:t>
            </a:r>
            <a:r>
              <a:rPr lang="zh-CN" altLang="zh-CN" sz="2000" dirty="0"/>
              <a:t>标准培训（包括管理层、主管部门和相关人员</a:t>
            </a:r>
            <a:r>
              <a:rPr lang="zh-CN" altLang="zh-CN" sz="2000" dirty="0" smtClean="0"/>
              <a:t>）</a:t>
            </a:r>
            <a:r>
              <a:rPr lang="en-US" altLang="zh-CN" sz="2000" dirty="0" smtClean="0"/>
              <a:t>——</a:t>
            </a:r>
            <a:r>
              <a:rPr lang="zh-CN" altLang="en-US" sz="2000" dirty="0" smtClean="0"/>
              <a:t>已完成</a:t>
            </a:r>
            <a:endParaRPr lang="zh-CN" altLang="zh-CN" sz="2000" dirty="0"/>
          </a:p>
          <a:p>
            <a:pPr>
              <a:lnSpc>
                <a:spcPct val="150000"/>
              </a:lnSpc>
            </a:pPr>
            <a:r>
              <a:rPr lang="zh-CN" altLang="zh-CN" sz="2000" dirty="0"/>
              <a:t>－内审员培训（取得内审员证书</a:t>
            </a:r>
            <a:r>
              <a:rPr lang="zh-CN" altLang="zh-CN" sz="2000" dirty="0" smtClean="0"/>
              <a:t>）</a:t>
            </a:r>
            <a:r>
              <a:rPr lang="en-US" altLang="zh-CN" sz="2000" dirty="0"/>
              <a:t>——</a:t>
            </a:r>
            <a:r>
              <a:rPr lang="zh-CN" altLang="en-US" sz="2000" dirty="0"/>
              <a:t>已</a:t>
            </a:r>
            <a:r>
              <a:rPr lang="zh-CN" altLang="en-US" sz="2000" dirty="0" smtClean="0"/>
              <a:t>完成</a:t>
            </a:r>
            <a:endParaRPr lang="zh-CN" altLang="zh-CN" sz="2000" dirty="0"/>
          </a:p>
          <a:p>
            <a:pPr>
              <a:lnSpc>
                <a:spcPct val="150000"/>
              </a:lnSpc>
            </a:pPr>
            <a:r>
              <a:rPr lang="zh-CN" altLang="zh-CN" sz="2000" dirty="0"/>
              <a:t>－编写质量管理体系文件（包括质量手册、程序文件、作业指导书</a:t>
            </a:r>
            <a:r>
              <a:rPr lang="zh-CN" altLang="zh-CN" sz="2000" dirty="0" smtClean="0"/>
              <a:t>）</a:t>
            </a:r>
            <a:r>
              <a:rPr lang="en-US" altLang="zh-CN" sz="2000" dirty="0"/>
              <a:t>——</a:t>
            </a:r>
            <a:r>
              <a:rPr lang="zh-CN" altLang="en-US" sz="2000" dirty="0"/>
              <a:t>已</a:t>
            </a:r>
            <a:r>
              <a:rPr lang="zh-CN" altLang="en-US" sz="2000" dirty="0" smtClean="0"/>
              <a:t>完成</a:t>
            </a:r>
            <a:endParaRPr lang="zh-CN" altLang="zh-CN" sz="2000" dirty="0"/>
          </a:p>
          <a:p>
            <a:pPr>
              <a:lnSpc>
                <a:spcPct val="150000"/>
              </a:lnSpc>
            </a:pPr>
            <a:r>
              <a:rPr lang="zh-CN" altLang="zh-CN" sz="2000" dirty="0"/>
              <a:t>－质量管理体系文件评审、发布、</a:t>
            </a:r>
            <a:r>
              <a:rPr lang="zh-CN" altLang="zh-CN" sz="2000" dirty="0" smtClean="0"/>
              <a:t>宣贯</a:t>
            </a:r>
            <a:r>
              <a:rPr lang="en-US" altLang="zh-CN" sz="2000" dirty="0" smtClean="0"/>
              <a:t>——</a:t>
            </a:r>
            <a:r>
              <a:rPr lang="zh-CN" altLang="en-US" sz="2000" dirty="0" smtClean="0"/>
              <a:t>内部已完成</a:t>
            </a:r>
            <a:endParaRPr lang="zh-CN" altLang="zh-CN" sz="2000" dirty="0"/>
          </a:p>
          <a:p>
            <a:pPr>
              <a:lnSpc>
                <a:spcPct val="150000"/>
              </a:lnSpc>
            </a:pPr>
            <a:r>
              <a:rPr lang="zh-CN" altLang="zh-CN" sz="2000" dirty="0"/>
              <a:t>－质量管理体系试运行（</a:t>
            </a:r>
            <a:r>
              <a:rPr lang="en-US" altLang="zh-CN" sz="2000" dirty="0"/>
              <a:t>3</a:t>
            </a:r>
            <a:r>
              <a:rPr lang="zh-CN" altLang="zh-CN" sz="2000" dirty="0"/>
              <a:t>个月</a:t>
            </a:r>
            <a:r>
              <a:rPr lang="zh-CN" altLang="zh-CN" sz="2000" dirty="0" smtClean="0"/>
              <a:t>）</a:t>
            </a:r>
            <a:r>
              <a:rPr lang="en-US" altLang="zh-CN" sz="2000" dirty="0" smtClean="0"/>
              <a:t>——</a:t>
            </a:r>
            <a:r>
              <a:rPr lang="zh-CN" altLang="en-US" sz="2000" dirty="0" smtClean="0"/>
              <a:t>进行中</a:t>
            </a:r>
            <a:endParaRPr lang="en-US" altLang="zh-CN" sz="2000" dirty="0" smtClean="0"/>
          </a:p>
          <a:p>
            <a:pPr>
              <a:lnSpc>
                <a:spcPct val="150000"/>
              </a:lnSpc>
            </a:pPr>
            <a:r>
              <a:rPr lang="zh-CN" altLang="zh-CN" sz="2000" dirty="0"/>
              <a:t>－内部</a:t>
            </a:r>
            <a:r>
              <a:rPr lang="zh-CN" altLang="zh-CN" sz="2000" dirty="0" smtClean="0"/>
              <a:t>审核</a:t>
            </a:r>
            <a:r>
              <a:rPr lang="en-US" altLang="zh-CN" sz="2000" dirty="0" smtClean="0"/>
              <a:t>——</a:t>
            </a:r>
            <a:r>
              <a:rPr lang="zh-CN" altLang="en-US" sz="2000" dirty="0"/>
              <a:t>待进行</a:t>
            </a:r>
            <a:endParaRPr lang="zh-CN" altLang="zh-CN" sz="2000" dirty="0"/>
          </a:p>
          <a:p>
            <a:pPr>
              <a:lnSpc>
                <a:spcPct val="150000"/>
              </a:lnSpc>
            </a:pPr>
            <a:r>
              <a:rPr lang="zh-CN" altLang="zh-CN" sz="2000" dirty="0"/>
              <a:t>－管理</a:t>
            </a:r>
            <a:r>
              <a:rPr lang="zh-CN" altLang="zh-CN" sz="2000" dirty="0" smtClean="0"/>
              <a:t>评审</a:t>
            </a:r>
            <a:r>
              <a:rPr lang="en-US" altLang="zh-CN" sz="2000" dirty="0"/>
              <a:t>——</a:t>
            </a:r>
            <a:r>
              <a:rPr lang="zh-CN" altLang="en-US" sz="2000" dirty="0"/>
              <a:t>待进行</a:t>
            </a:r>
            <a:endParaRPr lang="zh-CN" altLang="zh-CN" sz="2000" dirty="0"/>
          </a:p>
          <a:p>
            <a:pPr>
              <a:lnSpc>
                <a:spcPct val="150000"/>
              </a:lnSpc>
            </a:pPr>
            <a:r>
              <a:rPr lang="zh-CN" altLang="en-US" sz="2000" dirty="0" smtClean="0"/>
              <a:t>原计划提报审核时间：</a:t>
            </a:r>
            <a:r>
              <a:rPr lang="en-US" altLang="zh-CN" sz="2000" dirty="0" smtClean="0"/>
              <a:t>2022</a:t>
            </a:r>
            <a:r>
              <a:rPr lang="zh-CN" altLang="en-US" sz="2000" dirty="0" smtClean="0"/>
              <a:t>年</a:t>
            </a:r>
            <a:r>
              <a:rPr lang="en-US" altLang="zh-CN" sz="2000" dirty="0" smtClean="0"/>
              <a:t>4</a:t>
            </a:r>
            <a:r>
              <a:rPr lang="zh-CN" altLang="en-US" sz="2000" dirty="0" smtClean="0"/>
              <a:t>月份，现计划提报审核时间：</a:t>
            </a:r>
            <a:r>
              <a:rPr lang="en-US" altLang="zh-CN" sz="2000" dirty="0" smtClean="0"/>
              <a:t>2022</a:t>
            </a:r>
            <a:r>
              <a:rPr lang="zh-CN" altLang="en-US" sz="2000" dirty="0" smtClean="0"/>
              <a:t>年</a:t>
            </a:r>
            <a:r>
              <a:rPr lang="en-US" altLang="zh-CN" sz="2000" dirty="0" smtClean="0"/>
              <a:t>6</a:t>
            </a:r>
            <a:r>
              <a:rPr lang="zh-CN" altLang="en-US" sz="2000" dirty="0" smtClean="0"/>
              <a:t>月份。</a:t>
            </a:r>
            <a:endParaRPr lang="en-US" altLang="zh-CN" sz="2000" dirty="0" smtClean="0"/>
          </a:p>
          <a:p>
            <a:pPr>
              <a:lnSpc>
                <a:spcPct val="150000"/>
              </a:lnSpc>
            </a:pPr>
            <a:r>
              <a:rPr lang="zh-CN" altLang="en-US" sz="2000" dirty="0" smtClean="0"/>
              <a:t>延迟原因：新增产品审核范围（由空气悬架单项，增加：座椅、空气悬架、气囊气阀）</a:t>
            </a:r>
            <a:endParaRPr lang="zh-CN" altLang="zh-CN" sz="2000" dirty="0"/>
          </a:p>
        </p:txBody>
      </p:sp>
    </p:spTree>
    <p:extLst>
      <p:ext uri="{BB962C8B-B14F-4D97-AF65-F5344CB8AC3E}">
        <p14:creationId xmlns:p14="http://schemas.microsoft.com/office/powerpoint/2010/main" val="126651929"/>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heme/theme1.xml><?xml version="1.0" encoding="utf-8"?>
<a:theme xmlns:a="http://schemas.openxmlformats.org/drawingml/2006/main" name="1_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1606</Words>
  <Application>Microsoft Office PowerPoint</Application>
  <PresentationFormat>自定义</PresentationFormat>
  <Paragraphs>128</Paragraphs>
  <Slides>18</Slides>
  <Notes>0</Notes>
  <HiddenSlides>0</HiddenSlides>
  <MMClips>1</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A2125</dc:creator>
  <cp:lastModifiedBy>孙文杰</cp:lastModifiedBy>
  <cp:revision>35</cp:revision>
  <dcterms:created xsi:type="dcterms:W3CDTF">2021-12-07T06:52:11Z</dcterms:created>
  <dcterms:modified xsi:type="dcterms:W3CDTF">2022-04-12T02:50:34Z</dcterms:modified>
</cp:coreProperties>
</file>