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77" r:id="rId2"/>
    <p:sldId id="279" r:id="rId3"/>
    <p:sldId id="359" r:id="rId4"/>
    <p:sldId id="372" r:id="rId5"/>
    <p:sldId id="371" r:id="rId6"/>
    <p:sldId id="373" r:id="rId7"/>
    <p:sldId id="354" r:id="rId8"/>
  </p:sldIdLst>
  <p:sldSz cx="9144000" cy="6858000" type="screen4x3"/>
  <p:notesSz cx="9866313" cy="6735763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9">
          <p15:clr>
            <a:srgbClr val="A4A3A4"/>
          </p15:clr>
        </p15:guide>
        <p15:guide id="2" pos="31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1212" y="102"/>
      </p:cViewPr>
      <p:guideLst>
        <p:guide orient="horz" pos="2188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3" d="100"/>
          <a:sy n="93" d="100"/>
        </p:scale>
        <p:origin x="-1440" y="-90"/>
      </p:cViewPr>
      <p:guideLst>
        <p:guide orient="horz" pos="2149"/>
        <p:guide pos="31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5588627" y="0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416537-AB4F-4068-B728-D8DC9FBDCB50}" type="datetimeFigureOut">
              <a:rPr lang="zh-CN" altLang="en-US" smtClean="0"/>
              <a:t>2022/3/18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1" y="6397806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5588627" y="6397806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408D40-7BC8-4744-A42E-68B5548F88F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967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5588627" y="0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133E0BB9-4548-40C8-BA3B-A624A0D082BB}" type="datetimeFigureOut">
              <a:rPr lang="zh-CN" altLang="en-US"/>
              <a:t>2022/3/18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248025" y="504825"/>
            <a:ext cx="3370263" cy="2527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986632" y="3199488"/>
            <a:ext cx="7893050" cy="30310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1" y="6397806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5588627" y="6397806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882DD672-220D-474D-9C43-C27A5F691E81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064696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ADBFEC-9F3A-463A-8538-6B29353ECC26}" type="datetimeFigureOut">
              <a:rPr lang="zh-CN" altLang="en-US"/>
              <a:t>2022/3/18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A5645C-B281-4748-8AFA-5D8E0E4A3914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4DCE9A-AA6A-4FAC-9EE5-B5184E49DD40}" type="datetimeFigureOut">
              <a:rPr lang="zh-CN" altLang="en-US"/>
              <a:t>2022/3/18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EC67F2-74A2-4683-92E1-B1E661457413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23BF29-913D-413B-91B0-133848C30AE9}" type="datetimeFigureOut">
              <a:rPr lang="zh-CN" altLang="en-US"/>
              <a:t>2022/3/18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806397-3A2A-44B6-962B-40FC7A3C363F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接连接符 1"/>
          <p:cNvCxnSpPr/>
          <p:nvPr userDrawn="1"/>
        </p:nvCxnSpPr>
        <p:spPr>
          <a:xfrm>
            <a:off x="0" y="642938"/>
            <a:ext cx="9144000" cy="1587"/>
          </a:xfrm>
          <a:prstGeom prst="line">
            <a:avLst/>
          </a:prstGeom>
          <a:ln cmpd="sng">
            <a:solidFill>
              <a:schemeClr val="bg1">
                <a:lumMod val="50000"/>
              </a:schemeClr>
            </a:solidFill>
            <a:prstDash val="soli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" name="直接连接符 2"/>
          <p:cNvCxnSpPr/>
          <p:nvPr userDrawn="1"/>
        </p:nvCxnSpPr>
        <p:spPr>
          <a:xfrm>
            <a:off x="0" y="6356350"/>
            <a:ext cx="9144000" cy="1588"/>
          </a:xfrm>
          <a:prstGeom prst="line">
            <a:avLst/>
          </a:prstGeom>
          <a:ln cmpd="sng">
            <a:solidFill>
              <a:schemeClr val="bg1">
                <a:lumMod val="50000"/>
              </a:schemeClr>
            </a:solidFill>
            <a:prstDash val="soli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" name="Text Box 17"/>
          <p:cNvSpPr txBox="1">
            <a:spLocks noChangeArrowheads="1"/>
          </p:cNvSpPr>
          <p:nvPr userDrawn="1"/>
        </p:nvSpPr>
        <p:spPr bwMode="auto">
          <a:xfrm>
            <a:off x="228600" y="6419850"/>
            <a:ext cx="4843463" cy="36933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zh-CN" b="1" dirty="0">
                <a:latin typeface="+mj-ea"/>
                <a:ea typeface="+mj-ea"/>
              </a:rPr>
              <a:t>—— </a:t>
            </a:r>
            <a:r>
              <a:rPr lang="zh-CN" altLang="en-US" b="1" dirty="0" smtClean="0">
                <a:latin typeface="+mj-ea"/>
                <a:ea typeface="+mj-ea"/>
              </a:rPr>
              <a:t>诚信赢得天下  科技成就未来 </a:t>
            </a:r>
            <a:r>
              <a:rPr lang="en-US" altLang="zh-CN" b="1" dirty="0">
                <a:latin typeface="+mj-ea"/>
                <a:ea typeface="+mj-ea"/>
              </a:rPr>
              <a:t>——</a:t>
            </a:r>
            <a:endParaRPr lang="ko-KR" altLang="en-US" b="1" dirty="0">
              <a:latin typeface="+mj-ea"/>
              <a:ea typeface="+mj-ea"/>
            </a:endParaRPr>
          </a:p>
        </p:txBody>
      </p:sp>
      <p:sp>
        <p:nvSpPr>
          <p:cNvPr id="6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28E6B1-CD91-4303-850B-B62819B57EF1}" type="datetimeFigureOut">
              <a:rPr lang="zh-CN" altLang="en-US"/>
              <a:t>2022/3/18</a:t>
            </a:fld>
            <a:endParaRPr lang="zh-CN" altLang="en-US" dirty="0"/>
          </a:p>
        </p:txBody>
      </p:sp>
      <p:sp>
        <p:nvSpPr>
          <p:cNvPr id="7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 dirty="0"/>
          </a:p>
        </p:txBody>
      </p:sp>
      <p:sp>
        <p:nvSpPr>
          <p:cNvPr id="8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66E8C8-FBC5-4243-9CA0-4C0FBD7D4715}" type="slidenum">
              <a:rPr lang="zh-CN" altLang="en-US"/>
              <a:t>‹#›</a:t>
            </a:fld>
            <a:endParaRPr lang="zh-CN" altLang="en-US"/>
          </a:p>
        </p:txBody>
      </p:sp>
      <p:pic>
        <p:nvPicPr>
          <p:cNvPr id="9" name="Picture 7" descr="公司全称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5357818" y="76180"/>
            <a:ext cx="364807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51833B-5CDE-44F7-8CD5-952F8F0C7DE1}" type="slidenum">
              <a:rPr lang="zh-CN" altLang="en-US"/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AXA封面页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标题 11"/>
          <p:cNvSpPr>
            <a:spLocks noGrp="1"/>
          </p:cNvSpPr>
          <p:nvPr>
            <p:ph type="title"/>
          </p:nvPr>
        </p:nvSpPr>
        <p:spPr>
          <a:xfrm>
            <a:off x="457200" y="2420007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 sz="3600" b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 dirty="0"/>
          </a:p>
        </p:txBody>
      </p:sp>
      <p:sp>
        <p:nvSpPr>
          <p:cNvPr id="14" name="内容占位符 13"/>
          <p:cNvSpPr>
            <a:spLocks noGrp="1"/>
          </p:cNvSpPr>
          <p:nvPr>
            <p:ph sz="quarter" idx="10"/>
          </p:nvPr>
        </p:nvSpPr>
        <p:spPr>
          <a:xfrm>
            <a:off x="914400" y="3762703"/>
            <a:ext cx="7315200" cy="1139114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20000"/>
              </a:spcBef>
              <a:buFontTx/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2010-06-10</a:t>
            </a:r>
            <a:endParaRPr lang="en-US" altLang="zh-CN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516B37-B743-4B41-91DD-02EBED5006E3}" type="slidenum">
              <a:rPr lang="zh-CN" altLang="en-US"/>
              <a:t>‹#›</a:t>
            </a:fld>
            <a:endParaRPr lang="en-US" altLang="zh-CN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北京北汽模塑科技有限公司 </a:t>
            </a:r>
            <a:r>
              <a:rPr lang="en-US" altLang="zh-CN"/>
              <a:t>Beijing Beiqi Mould&amp;Plastic Technology Co,Ltd</a:t>
            </a:r>
            <a:endParaRPr lang="zh-CN" altLang="en-US" dirty="0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7C3B4A-0125-4CC8-83B2-D88E706B3D55}" type="datetimeFigureOut">
              <a:rPr lang="zh-CN" altLang="en-US"/>
              <a:t>2022/3/18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0CB9AF-88C4-47BF-8910-4532C3CC7110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A5CD90-00E9-445E-8243-DD19E7ED826E}" type="datetimeFigureOut">
              <a:rPr lang="zh-CN" altLang="en-US"/>
              <a:t>2022/3/18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FD5122-104C-4C14-96CC-C41C601E5832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3218E-EE4A-4928-988A-899E0D2C9A80}" type="datetimeFigureOut">
              <a:rPr lang="zh-CN" altLang="en-US"/>
              <a:t>2022/3/18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B12483-DE99-41FA-A501-2D3759712C77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5B7951-6377-47FE-B482-9E8A78911F9C}" type="datetimeFigureOut">
              <a:rPr lang="zh-CN" altLang="en-US"/>
              <a:t>2022/3/18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055894-7AD1-4C3A-BE27-B19BF83B6207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8436F4-41DF-4610-9301-C6366A85E8B7}" type="datetimeFigureOut">
              <a:rPr lang="zh-CN" altLang="en-US"/>
              <a:t>2022/3/18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8580BF-C96D-4C09-8EA0-7AB91A2D0CD6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3C517C-34BB-40E7-9168-EC64ECFF93CE}" type="datetimeFigureOut">
              <a:rPr lang="zh-CN" altLang="en-US"/>
              <a:t>2022/3/18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4A797D-A7D6-47D3-9286-EAD73C1E9125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91CC0-575E-4745-AF69-5DBED961D0AD}" type="datetimeFigureOut">
              <a:rPr lang="zh-CN" altLang="en-US"/>
              <a:t>2022/3/18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C42D14-8B71-4D33-95D0-319000D0ACCD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88D2C6-B700-4537-96AE-4B15DBF65FC5}" type="datetimeFigureOut">
              <a:rPr lang="zh-CN" altLang="en-US"/>
              <a:t>2022/3/18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75DEC7-DBDB-462E-900D-A4A79C65BA9D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标题占位符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3075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84E7755C-E641-44F1-A9E9-0F681158FD38}" type="datetimeFigureOut">
              <a:rPr lang="zh-CN" altLang="en-US"/>
              <a:t>2022/3/18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B1653D0D-2066-4047-83A4-4AAF2A13820B}" type="slidenum">
              <a:rPr lang="zh-CN" altLang="en-US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dministrator\Desktop\&#35299;&#25918;\siji\siji.CATProduct" TargetMode="Externa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dministrator\Desktop\&#35299;&#25918;\JFfsj.CATProduct" TargetMode="Externa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1689100"/>
            <a:ext cx="9144000" cy="369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endParaRPr lang="zh-CN" altLang="en-US">
              <a:latin typeface="Calibri" panose="020F0502020204030204" pitchFamily="34" charset="0"/>
              <a:ea typeface="楷体_GB2312" pitchFamily="49" charset="-122"/>
            </a:endParaRP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0" y="1654175"/>
            <a:ext cx="9144000" cy="369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endParaRPr lang="zh-CN" altLang="en-US">
              <a:latin typeface="Calibri" panose="020F0502020204030204" pitchFamily="34" charset="0"/>
              <a:ea typeface="楷体_GB2312" pitchFamily="49" charset="-122"/>
            </a:endParaRP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0" y="2711450"/>
            <a:ext cx="9144000" cy="369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endParaRPr lang="zh-CN" altLang="en-US">
              <a:latin typeface="Calibri" panose="020F0502020204030204" pitchFamily="34" charset="0"/>
              <a:ea typeface="楷体_GB2312" pitchFamily="49" charset="-122"/>
            </a:endParaRP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-211138" y="2065338"/>
            <a:ext cx="9144001" cy="369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endParaRPr lang="zh-CN" altLang="en-US">
              <a:latin typeface="Calibri" panose="020F0502020204030204" pitchFamily="34" charset="0"/>
              <a:ea typeface="楷体_GB2312" pitchFamily="49" charset="-122"/>
            </a:endParaRP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-306388" y="2100263"/>
            <a:ext cx="9144001" cy="369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endParaRPr lang="zh-CN" altLang="en-US">
              <a:latin typeface="Calibri" panose="020F0502020204030204" pitchFamily="34" charset="0"/>
              <a:ea typeface="楷体_GB2312" pitchFamily="49" charset="-122"/>
            </a:endParaRPr>
          </a:p>
        </p:txBody>
      </p:sp>
      <p:pic>
        <p:nvPicPr>
          <p:cNvPr id="8199" name="Picture 14" descr="main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7625"/>
            <a:ext cx="9144000" cy="273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00" name="Rectangle 15"/>
          <p:cNvSpPr>
            <a:spLocks noChangeArrowheads="1"/>
          </p:cNvSpPr>
          <p:nvPr/>
        </p:nvSpPr>
        <p:spPr bwMode="auto">
          <a:xfrm>
            <a:off x="0" y="2357430"/>
            <a:ext cx="9144000" cy="1214446"/>
          </a:xfrm>
          <a:prstGeom prst="rect">
            <a:avLst/>
          </a:prstGeom>
          <a:solidFill>
            <a:srgbClr val="99CCFF">
              <a:alpha val="50980"/>
            </a:srgbClr>
          </a:solidFill>
          <a:ln w="19050">
            <a:solidFill>
              <a:srgbClr val="6699FF"/>
            </a:solidFill>
            <a:miter lim="800000"/>
          </a:ln>
        </p:spPr>
        <p:txBody>
          <a:bodyPr wrap="none" lIns="91429" tIns="45715" rIns="91429" bIns="45715" anchor="ctr"/>
          <a:lstStyle/>
          <a:p>
            <a:pPr algn="ctr">
              <a:lnSpc>
                <a:spcPct val="90000"/>
              </a:lnSpc>
            </a:pPr>
            <a:r>
              <a:rPr lang="zh-CN" altLang="en-US" sz="4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一汽座椅</a:t>
            </a:r>
            <a:r>
              <a:rPr lang="zh-CN" altLang="en-US" sz="4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设计方案</a:t>
            </a:r>
            <a:endParaRPr lang="zh-CN" altLang="en-US" sz="4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201" name="Rectangle 16"/>
          <p:cNvSpPr>
            <a:spLocks noChangeArrowheads="1"/>
          </p:cNvSpPr>
          <p:nvPr/>
        </p:nvSpPr>
        <p:spPr bwMode="auto">
          <a:xfrm>
            <a:off x="1928794" y="4143380"/>
            <a:ext cx="5643562" cy="15049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91429" tIns="45715" rIns="91429" bIns="45715" anchor="ctr"/>
          <a:lstStyle/>
          <a:p>
            <a:pPr algn="ctr" latinLnBrk="1">
              <a:lnSpc>
                <a:spcPct val="70000"/>
              </a:lnSpc>
              <a:spcBef>
                <a:spcPct val="50000"/>
              </a:spcBef>
            </a:pPr>
            <a:r>
              <a:rPr lang="en-US" altLang="ko-KR" sz="2800" dirty="0" smtClean="0">
                <a:solidFill>
                  <a:srgbClr val="00669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HY헤드라인M"/>
              </a:rPr>
              <a:t>2022.03.18</a:t>
            </a:r>
            <a:endParaRPr lang="en-US" altLang="zh-CN" sz="2800" dirty="0" smtClean="0">
              <a:solidFill>
                <a:srgbClr val="00669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HY헤드라인M"/>
            </a:endParaRPr>
          </a:p>
          <a:p>
            <a:pPr algn="ctr" latinLnBrk="1">
              <a:lnSpc>
                <a:spcPct val="70000"/>
              </a:lnSpc>
              <a:spcBef>
                <a:spcPct val="50000"/>
              </a:spcBef>
            </a:pPr>
            <a:r>
              <a:rPr lang="zh-CN" altLang="en-US" sz="2800" dirty="0" smtClean="0">
                <a:solidFill>
                  <a:srgbClr val="00669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HY헤드라인M"/>
              </a:rPr>
              <a:t>北京光华荣昌汽车部件有限公司</a:t>
            </a:r>
            <a:endParaRPr lang="en-US" altLang="zh-CN" sz="2800" dirty="0">
              <a:solidFill>
                <a:srgbClr val="00669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HY헤드라인M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Box 5"/>
          <p:cNvSpPr txBox="1">
            <a:spLocks noChangeArrowheads="1"/>
          </p:cNvSpPr>
          <p:nvPr/>
        </p:nvSpPr>
        <p:spPr bwMode="auto">
          <a:xfrm>
            <a:off x="214282" y="142852"/>
            <a:ext cx="5761038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设计方案目录</a:t>
            </a:r>
            <a:endParaRPr lang="en-US" altLang="zh-CN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39552" y="912291"/>
            <a:ext cx="38576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一、</a:t>
            </a:r>
            <a:r>
              <a:rPr lang="zh-CN" altLang="en-US" sz="20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驾驶员</a:t>
            </a:r>
            <a:r>
              <a:rPr lang="zh-CN" altLang="en-US" sz="20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座椅总成</a:t>
            </a:r>
            <a:endParaRPr lang="en-US" altLang="zh-CN" sz="2000" b="1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20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     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1.1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功能介绍</a:t>
            </a:r>
            <a:endParaRPr lang="en-US" altLang="zh-CN" sz="20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     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1.2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配置介绍</a:t>
            </a:r>
            <a:endParaRPr lang="en-US" altLang="zh-CN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0835" y="2564904"/>
            <a:ext cx="485778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二、前座总成</a:t>
            </a:r>
            <a:endParaRPr lang="en-US" altLang="zh-CN" sz="2000" b="1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2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20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    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3.1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司机方案</a:t>
            </a:r>
            <a:endParaRPr lang="en-US" altLang="zh-CN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    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3.2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新开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零部件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     </a:t>
            </a:r>
            <a:endParaRPr lang="zh-CN" altLang="en-US" sz="2000" b="1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TextBox 10"/>
          <p:cNvSpPr txBox="1"/>
          <p:nvPr/>
        </p:nvSpPr>
        <p:spPr>
          <a:xfrm>
            <a:off x="665909" y="4207213"/>
            <a:ext cx="48577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三、新开件清单</a:t>
            </a:r>
            <a:endParaRPr lang="zh-CN" altLang="en-US" sz="2000" b="1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06738" y="657177"/>
            <a:ext cx="83226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1.1</a:t>
            </a:r>
            <a:r>
              <a:rPr lang="zh-CN" altLang="en-US" sz="20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、功能介绍</a:t>
            </a:r>
            <a:r>
              <a:rPr lang="zh-CN" altLang="en-US" sz="2000" b="1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Wingdings" panose="05000000000000000000" pitchFamily="2" charset="2"/>
              </a:rPr>
              <a:t>：</a:t>
            </a:r>
            <a:endParaRPr lang="zh-CN" altLang="en-US" sz="2000" b="1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TextBox 5"/>
          <p:cNvSpPr txBox="1">
            <a:spLocks noChangeArrowheads="1"/>
          </p:cNvSpPr>
          <p:nvPr/>
        </p:nvSpPr>
        <p:spPr bwMode="auto">
          <a:xfrm>
            <a:off x="214282" y="142852"/>
            <a:ext cx="5761038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一、</a:t>
            </a:r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驾驶员座椅</a:t>
            </a:r>
          </a:p>
        </p:txBody>
      </p:sp>
      <p:graphicFrame>
        <p:nvGraphicFramePr>
          <p:cNvPr id="2" name="对象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2055968"/>
              </p:ext>
            </p:extLst>
          </p:nvPr>
        </p:nvGraphicFramePr>
        <p:xfrm>
          <a:off x="2214803" y="706782"/>
          <a:ext cx="2736527" cy="41912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88" name="产品" r:id="rId3" imgW="1707840" imgH="2616120" progId="CATIA.Product">
                  <p:link updateAutomatic="1"/>
                </p:oleObj>
              </mc:Choice>
              <mc:Fallback>
                <p:oleObj name="产品" r:id="rId3" imgW="1707840" imgH="2616120" progId="CATIA.Product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214803" y="706782"/>
                        <a:ext cx="2736527" cy="419126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肘形连接符 15"/>
          <p:cNvCxnSpPr/>
          <p:nvPr/>
        </p:nvCxnSpPr>
        <p:spPr>
          <a:xfrm rot="5400000">
            <a:off x="3994776" y="1735541"/>
            <a:ext cx="1851360" cy="754603"/>
          </a:xfrm>
          <a:prstGeom prst="bentConnector3">
            <a:avLst>
              <a:gd name="adj1" fmla="val 98493"/>
            </a:avLst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文本框 16"/>
          <p:cNvSpPr txBox="1"/>
          <p:nvPr/>
        </p:nvSpPr>
        <p:spPr>
          <a:xfrm>
            <a:off x="5176961" y="809670"/>
            <a:ext cx="2123728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机械腰脱调节</a:t>
            </a:r>
            <a:r>
              <a:rPr lang="zh-CN" altLang="en-US" dirty="0" smtClean="0"/>
              <a:t>手柄</a:t>
            </a:r>
            <a:endParaRPr lang="zh-CN" altLang="en-US" dirty="0"/>
          </a:p>
        </p:txBody>
      </p:sp>
      <p:cxnSp>
        <p:nvCxnSpPr>
          <p:cNvPr id="18" name="肘形连接符 17"/>
          <p:cNvCxnSpPr>
            <a:stCxn id="19" idx="2"/>
          </p:cNvCxnSpPr>
          <p:nvPr/>
        </p:nvCxnSpPr>
        <p:spPr>
          <a:xfrm rot="5400000">
            <a:off x="2349717" y="2214827"/>
            <a:ext cx="1420233" cy="1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文本框 18"/>
          <p:cNvSpPr txBox="1"/>
          <p:nvPr/>
        </p:nvSpPr>
        <p:spPr>
          <a:xfrm>
            <a:off x="2713406" y="1135379"/>
            <a:ext cx="692854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扶手</a:t>
            </a:r>
            <a:endParaRPr lang="zh-CN" altLang="en-US" dirty="0"/>
          </a:p>
        </p:txBody>
      </p:sp>
      <p:cxnSp>
        <p:nvCxnSpPr>
          <p:cNvPr id="22" name="肘形连接符 21"/>
          <p:cNvCxnSpPr>
            <a:stCxn id="23" idx="2"/>
          </p:cNvCxnSpPr>
          <p:nvPr/>
        </p:nvCxnSpPr>
        <p:spPr>
          <a:xfrm rot="16200000" flipH="1">
            <a:off x="858268" y="2307988"/>
            <a:ext cx="2256488" cy="1341198"/>
          </a:xfrm>
          <a:prstGeom prst="bentConnector3">
            <a:avLst>
              <a:gd name="adj1" fmla="val 100838"/>
            </a:avLst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文本框 22"/>
          <p:cNvSpPr txBox="1"/>
          <p:nvPr/>
        </p:nvSpPr>
        <p:spPr>
          <a:xfrm>
            <a:off x="294925" y="1481011"/>
            <a:ext cx="2041976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坐垫延伸调节手柄</a:t>
            </a:r>
            <a:endParaRPr lang="zh-CN" altLang="en-US" dirty="0"/>
          </a:p>
        </p:txBody>
      </p:sp>
      <p:cxnSp>
        <p:nvCxnSpPr>
          <p:cNvPr id="26" name="肘形连接符 25"/>
          <p:cNvCxnSpPr/>
          <p:nvPr/>
        </p:nvCxnSpPr>
        <p:spPr>
          <a:xfrm rot="5400000">
            <a:off x="4329514" y="1789410"/>
            <a:ext cx="2073398" cy="1684063"/>
          </a:xfrm>
          <a:prstGeom prst="bentConnector3">
            <a:avLst>
              <a:gd name="adj1" fmla="val 99313"/>
            </a:avLst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文本框 26"/>
          <p:cNvSpPr txBox="1"/>
          <p:nvPr/>
        </p:nvSpPr>
        <p:spPr>
          <a:xfrm>
            <a:off x="5554687" y="1248062"/>
            <a:ext cx="1614915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靠背调节手柄</a:t>
            </a:r>
            <a:endParaRPr lang="zh-CN" altLang="en-US" dirty="0"/>
          </a:p>
        </p:txBody>
      </p:sp>
      <p:cxnSp>
        <p:nvCxnSpPr>
          <p:cNvPr id="29" name="肘形连接符 28"/>
          <p:cNvCxnSpPr>
            <a:stCxn id="30" idx="0"/>
          </p:cNvCxnSpPr>
          <p:nvPr/>
        </p:nvCxnSpPr>
        <p:spPr>
          <a:xfrm rot="5400000" flipH="1" flipV="1">
            <a:off x="1543442" y="4183070"/>
            <a:ext cx="793056" cy="1248114"/>
          </a:xfrm>
          <a:prstGeom prst="bentConnector2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文本框 29"/>
          <p:cNvSpPr txBox="1"/>
          <p:nvPr/>
        </p:nvSpPr>
        <p:spPr>
          <a:xfrm>
            <a:off x="294925" y="5203655"/>
            <a:ext cx="2041976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座椅前后调节手柄</a:t>
            </a:r>
            <a:endParaRPr lang="zh-CN" altLang="en-US" dirty="0"/>
          </a:p>
        </p:txBody>
      </p:sp>
      <p:cxnSp>
        <p:nvCxnSpPr>
          <p:cNvPr id="49" name="肘形连接符 48"/>
          <p:cNvCxnSpPr/>
          <p:nvPr/>
        </p:nvCxnSpPr>
        <p:spPr>
          <a:xfrm rot="10800000" flipV="1">
            <a:off x="4543155" y="2051108"/>
            <a:ext cx="2011007" cy="1881949"/>
          </a:xfrm>
          <a:prstGeom prst="bentConnector3">
            <a:avLst>
              <a:gd name="adj1" fmla="val -17"/>
            </a:avLst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文本框 49"/>
          <p:cNvSpPr txBox="1"/>
          <p:nvPr/>
        </p:nvSpPr>
        <p:spPr>
          <a:xfrm>
            <a:off x="6435411" y="1692590"/>
            <a:ext cx="2114493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通风加热调节手柄</a:t>
            </a:r>
            <a:endParaRPr lang="zh-CN" altLang="en-US" dirty="0"/>
          </a:p>
        </p:txBody>
      </p:sp>
      <p:cxnSp>
        <p:nvCxnSpPr>
          <p:cNvPr id="54" name="肘形连接符 53"/>
          <p:cNvCxnSpPr>
            <a:stCxn id="55" idx="2"/>
          </p:cNvCxnSpPr>
          <p:nvPr/>
        </p:nvCxnSpPr>
        <p:spPr>
          <a:xfrm rot="5400000">
            <a:off x="5379589" y="1512531"/>
            <a:ext cx="1376412" cy="3651844"/>
          </a:xfrm>
          <a:prstGeom prst="bentConnector2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文本框 54"/>
          <p:cNvSpPr txBox="1"/>
          <p:nvPr/>
        </p:nvSpPr>
        <p:spPr>
          <a:xfrm>
            <a:off x="6836470" y="2280915"/>
            <a:ext cx="2114493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气控腰脱调节按钮</a:t>
            </a:r>
            <a:endParaRPr lang="zh-CN" altLang="en-US" dirty="0"/>
          </a:p>
        </p:txBody>
      </p:sp>
      <p:sp>
        <p:nvSpPr>
          <p:cNvPr id="75" name="文本框 74"/>
          <p:cNvSpPr txBox="1"/>
          <p:nvPr/>
        </p:nvSpPr>
        <p:spPr>
          <a:xfrm>
            <a:off x="6193369" y="4538980"/>
            <a:ext cx="1700348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高度调节手柄</a:t>
            </a:r>
            <a:endParaRPr lang="zh-CN" altLang="en-US" dirty="0"/>
          </a:p>
        </p:txBody>
      </p:sp>
      <p:cxnSp>
        <p:nvCxnSpPr>
          <p:cNvPr id="76" name="肘形连接符 75"/>
          <p:cNvCxnSpPr>
            <a:stCxn id="75" idx="1"/>
          </p:cNvCxnSpPr>
          <p:nvPr/>
        </p:nvCxnSpPr>
        <p:spPr>
          <a:xfrm rot="10800000">
            <a:off x="3980473" y="4094028"/>
            <a:ext cx="2212897" cy="629618"/>
          </a:xfrm>
          <a:prstGeom prst="bentConnector3">
            <a:avLst>
              <a:gd name="adj1" fmla="val 99586"/>
            </a:avLst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文本框 79"/>
          <p:cNvSpPr txBox="1"/>
          <p:nvPr/>
        </p:nvSpPr>
        <p:spPr>
          <a:xfrm>
            <a:off x="6192042" y="4993645"/>
            <a:ext cx="1618991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阻尼调节手柄</a:t>
            </a:r>
            <a:endParaRPr lang="zh-CN" altLang="en-US" dirty="0"/>
          </a:p>
        </p:txBody>
      </p:sp>
      <p:cxnSp>
        <p:nvCxnSpPr>
          <p:cNvPr id="81" name="肘形连接符 80"/>
          <p:cNvCxnSpPr>
            <a:stCxn id="80" idx="1"/>
          </p:cNvCxnSpPr>
          <p:nvPr/>
        </p:nvCxnSpPr>
        <p:spPr>
          <a:xfrm rot="10800000">
            <a:off x="3814086" y="4152057"/>
            <a:ext cx="2377956" cy="1026255"/>
          </a:xfrm>
          <a:prstGeom prst="bentConnector3">
            <a:avLst>
              <a:gd name="adj1" fmla="val 99989"/>
            </a:avLst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文本框 88"/>
          <p:cNvSpPr txBox="1"/>
          <p:nvPr/>
        </p:nvSpPr>
        <p:spPr>
          <a:xfrm>
            <a:off x="6177109" y="5420633"/>
            <a:ext cx="2022501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速升速降开关总成</a:t>
            </a:r>
            <a:endParaRPr lang="zh-CN" altLang="en-US" dirty="0"/>
          </a:p>
        </p:txBody>
      </p:sp>
      <p:cxnSp>
        <p:nvCxnSpPr>
          <p:cNvPr id="90" name="肘形连接符 89"/>
          <p:cNvCxnSpPr/>
          <p:nvPr/>
        </p:nvCxnSpPr>
        <p:spPr>
          <a:xfrm rot="10800000">
            <a:off x="3612297" y="4118938"/>
            <a:ext cx="2564543" cy="1454048"/>
          </a:xfrm>
          <a:prstGeom prst="bentConnector3">
            <a:avLst>
              <a:gd name="adj1" fmla="val 99918"/>
            </a:avLst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文本框 92"/>
          <p:cNvSpPr txBox="1"/>
          <p:nvPr/>
        </p:nvSpPr>
        <p:spPr>
          <a:xfrm>
            <a:off x="5724128" y="5885246"/>
            <a:ext cx="2022501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坐垫倾角调节手柄</a:t>
            </a:r>
            <a:endParaRPr lang="zh-CN" altLang="en-US" dirty="0"/>
          </a:p>
        </p:txBody>
      </p:sp>
      <p:cxnSp>
        <p:nvCxnSpPr>
          <p:cNvPr id="94" name="肘形连接符 93"/>
          <p:cNvCxnSpPr/>
          <p:nvPr/>
        </p:nvCxnSpPr>
        <p:spPr>
          <a:xfrm rot="10800000">
            <a:off x="3318831" y="4181162"/>
            <a:ext cx="2405299" cy="1871579"/>
          </a:xfrm>
          <a:prstGeom prst="bentConnector3">
            <a:avLst>
              <a:gd name="adj1" fmla="val 99767"/>
            </a:avLst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1571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06738" y="657177"/>
            <a:ext cx="83226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1.2</a:t>
            </a:r>
            <a:r>
              <a:rPr lang="zh-CN" altLang="en-US" sz="20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、配置介绍</a:t>
            </a:r>
            <a:r>
              <a:rPr lang="zh-CN" altLang="en-US" sz="2000" b="1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Wingdings" panose="05000000000000000000" pitchFamily="2" charset="2"/>
              </a:rPr>
              <a:t>：</a:t>
            </a:r>
            <a:endParaRPr lang="zh-CN" altLang="en-US" sz="2000" b="1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TextBox 5"/>
          <p:cNvSpPr txBox="1">
            <a:spLocks noChangeArrowheads="1"/>
          </p:cNvSpPr>
          <p:nvPr/>
        </p:nvSpPr>
        <p:spPr bwMode="auto">
          <a:xfrm>
            <a:off x="214282" y="142852"/>
            <a:ext cx="5761038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一、</a:t>
            </a:r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驾驶员座椅</a:t>
            </a: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0057886"/>
              </p:ext>
            </p:extLst>
          </p:nvPr>
        </p:nvGraphicFramePr>
        <p:xfrm>
          <a:off x="611560" y="1109947"/>
          <a:ext cx="7704856" cy="482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1471"/>
                <a:gridCol w="1652785"/>
                <a:gridCol w="3312368"/>
                <a:gridCol w="208823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 smtClean="0">
                          <a:solidFill>
                            <a:schemeClr val="tx1"/>
                          </a:solidFill>
                        </a:rPr>
                        <a:t>序号</a:t>
                      </a:r>
                      <a:endParaRPr lang="zh-CN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 smtClean="0">
                          <a:solidFill>
                            <a:schemeClr val="tx1"/>
                          </a:solidFill>
                        </a:rPr>
                        <a:t>座椅配置</a:t>
                      </a:r>
                      <a:endParaRPr lang="zh-CN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 smtClean="0">
                          <a:solidFill>
                            <a:schemeClr val="tx1"/>
                          </a:solidFill>
                        </a:rPr>
                        <a:t>参数</a:t>
                      </a:r>
                      <a:endParaRPr lang="zh-CN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 smtClean="0">
                          <a:solidFill>
                            <a:schemeClr val="tx1"/>
                          </a:solidFill>
                        </a:rPr>
                        <a:t>是否可选装</a:t>
                      </a:r>
                      <a:endParaRPr lang="zh-CN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1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前后调节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（</a:t>
                      </a:r>
                      <a:r>
                        <a:rPr lang="en-US" altLang="zh-CN" dirty="0" smtClean="0"/>
                        <a:t>0~200</a:t>
                      </a:r>
                      <a:r>
                        <a:rPr lang="zh-CN" altLang="en-US" dirty="0" smtClean="0"/>
                        <a:t>）</a:t>
                      </a:r>
                      <a:r>
                        <a:rPr lang="en-US" altLang="zh-CN" dirty="0" smtClean="0"/>
                        <a:t>mm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2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靠背调节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（</a:t>
                      </a:r>
                      <a:r>
                        <a:rPr lang="en-US" altLang="zh-CN" dirty="0" smtClean="0"/>
                        <a:t>70~140</a:t>
                      </a:r>
                      <a:r>
                        <a:rPr lang="zh-CN" altLang="en-US" dirty="0" smtClean="0"/>
                        <a:t>）</a:t>
                      </a:r>
                      <a:r>
                        <a:rPr lang="en-US" altLang="zh-CN" dirty="0" smtClean="0"/>
                        <a:t>°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3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高度调节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（</a:t>
                      </a:r>
                      <a:r>
                        <a:rPr lang="en-US" altLang="zh-CN" dirty="0" smtClean="0"/>
                        <a:t>0~100</a:t>
                      </a:r>
                      <a:r>
                        <a:rPr lang="zh-CN" altLang="en-US" dirty="0" smtClean="0"/>
                        <a:t>）</a:t>
                      </a:r>
                      <a:r>
                        <a:rPr lang="en-US" altLang="zh-CN" dirty="0" smtClean="0"/>
                        <a:t>mm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4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扶手调节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（</a:t>
                      </a:r>
                      <a:r>
                        <a:rPr lang="en-US" altLang="zh-CN" dirty="0" smtClean="0"/>
                        <a:t>-20~+25</a:t>
                      </a:r>
                      <a:r>
                        <a:rPr lang="zh-CN" altLang="en-US" dirty="0" smtClean="0"/>
                        <a:t>）</a:t>
                      </a:r>
                      <a:r>
                        <a:rPr lang="en-US" altLang="zh-CN" dirty="0" smtClean="0"/>
                        <a:t>°</a:t>
                      </a:r>
                      <a:r>
                        <a:rPr lang="zh-CN" altLang="en-US" dirty="0" smtClean="0"/>
                        <a:t>可侧立收纳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可选装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5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腰部调节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20mm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 smtClean="0"/>
                        <a:t>可选装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6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阻尼调节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五档调节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 smtClean="0"/>
                        <a:t>可选装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7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通风功能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（关</a:t>
                      </a:r>
                      <a:r>
                        <a:rPr lang="en-US" altLang="zh-CN" dirty="0" smtClean="0"/>
                        <a:t>-</a:t>
                      </a:r>
                      <a:r>
                        <a:rPr lang="zh-CN" altLang="en-US" dirty="0" smtClean="0"/>
                        <a:t>低</a:t>
                      </a:r>
                      <a:r>
                        <a:rPr lang="en-US" altLang="zh-CN" dirty="0" smtClean="0"/>
                        <a:t>-</a:t>
                      </a:r>
                      <a:r>
                        <a:rPr lang="zh-CN" altLang="en-US" dirty="0" smtClean="0"/>
                        <a:t>高）</a:t>
                      </a:r>
                      <a:r>
                        <a:rPr lang="en-US" altLang="zh-CN" dirty="0" smtClean="0"/>
                        <a:t>3</a:t>
                      </a:r>
                      <a:r>
                        <a:rPr lang="zh-CN" altLang="en-US" dirty="0" smtClean="0"/>
                        <a:t>档调节</a:t>
                      </a:r>
                      <a:endParaRPr lang="zh-CN" alt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 smtClean="0"/>
                        <a:t>可选装，也可集成为一个开关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8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加热功能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（关</a:t>
                      </a:r>
                      <a:r>
                        <a:rPr lang="en-US" altLang="zh-CN" dirty="0" smtClean="0"/>
                        <a:t>-</a:t>
                      </a:r>
                      <a:r>
                        <a:rPr lang="zh-CN" altLang="en-US" dirty="0" smtClean="0"/>
                        <a:t>低</a:t>
                      </a:r>
                      <a:r>
                        <a:rPr lang="en-US" altLang="zh-CN" dirty="0" smtClean="0"/>
                        <a:t>-</a:t>
                      </a:r>
                      <a:r>
                        <a:rPr lang="zh-CN" altLang="en-US" dirty="0" smtClean="0"/>
                        <a:t>高）</a:t>
                      </a:r>
                      <a:r>
                        <a:rPr lang="en-US" altLang="zh-CN" dirty="0" smtClean="0"/>
                        <a:t>3</a:t>
                      </a:r>
                      <a:r>
                        <a:rPr lang="zh-CN" altLang="en-US" dirty="0" smtClean="0"/>
                        <a:t>档调节</a:t>
                      </a:r>
                      <a:endParaRPr lang="zh-CN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9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坐垫延伸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（</a:t>
                      </a:r>
                      <a:r>
                        <a:rPr lang="en-US" altLang="zh-CN" dirty="0" smtClean="0"/>
                        <a:t>15×3</a:t>
                      </a:r>
                      <a:r>
                        <a:rPr lang="zh-CN" altLang="en-US" dirty="0" smtClean="0"/>
                        <a:t>）或（</a:t>
                      </a:r>
                      <a:r>
                        <a:rPr lang="en-US" altLang="zh-CN" dirty="0" smtClean="0"/>
                        <a:t>10×6</a:t>
                      </a:r>
                      <a:r>
                        <a:rPr lang="zh-CN" altLang="en-US" dirty="0" smtClean="0"/>
                        <a:t>）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10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坐垫倾角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±5°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11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速升速降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——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 smtClean="0"/>
                        <a:t>可选装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12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三点式安全带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——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 smtClean="0"/>
                        <a:t>可选装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8464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06738" y="657177"/>
            <a:ext cx="83226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前座总成方案</a:t>
            </a:r>
            <a:endParaRPr lang="zh-CN" altLang="en-US" sz="2000" b="1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TextBox 5"/>
          <p:cNvSpPr txBox="1">
            <a:spLocks noChangeArrowheads="1"/>
          </p:cNvSpPr>
          <p:nvPr/>
        </p:nvSpPr>
        <p:spPr bwMode="auto">
          <a:xfrm>
            <a:off x="214282" y="142852"/>
            <a:ext cx="5761038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二</a:t>
            </a:r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、前座总成</a:t>
            </a:r>
            <a:endParaRPr lang="zh-CN" altLang="en-US" sz="2400" b="1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6" name="对象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1501016"/>
              </p:ext>
            </p:extLst>
          </p:nvPr>
        </p:nvGraphicFramePr>
        <p:xfrm>
          <a:off x="3707904" y="905447"/>
          <a:ext cx="2808312" cy="44828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1" name="产品" r:id="rId3" imgW="1368360" imgH="2184120" progId="CATIA.Product">
                  <p:link updateAutomatic="1"/>
                </p:oleObj>
              </mc:Choice>
              <mc:Fallback>
                <p:oleObj name="产品" r:id="rId3" imgW="1368360" imgH="2184120" progId="CATIA.Product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707904" y="905447"/>
                        <a:ext cx="2808312" cy="448287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肘形连接符 6"/>
          <p:cNvCxnSpPr>
            <a:stCxn id="8" idx="0"/>
          </p:cNvCxnSpPr>
          <p:nvPr/>
        </p:nvCxnSpPr>
        <p:spPr>
          <a:xfrm rot="5400000" flipH="1" flipV="1">
            <a:off x="2261406" y="3097004"/>
            <a:ext cx="982565" cy="3230738"/>
          </a:xfrm>
          <a:prstGeom prst="bentConnector2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/>
          <p:cNvSpPr txBox="1"/>
          <p:nvPr/>
        </p:nvSpPr>
        <p:spPr>
          <a:xfrm>
            <a:off x="294925" y="5203655"/>
            <a:ext cx="1684787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靠背调节手柄</a:t>
            </a:r>
            <a:endParaRPr lang="zh-CN" altLang="en-US" dirty="0"/>
          </a:p>
        </p:txBody>
      </p:sp>
      <p:sp>
        <p:nvSpPr>
          <p:cNvPr id="10" name="文本框 9"/>
          <p:cNvSpPr txBox="1"/>
          <p:nvPr/>
        </p:nvSpPr>
        <p:spPr>
          <a:xfrm>
            <a:off x="3491880" y="5648363"/>
            <a:ext cx="4896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因前座总成功能配置较少，不再展开赘述。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057832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5"/>
          <p:cNvSpPr txBox="1">
            <a:spLocks noChangeArrowheads="1"/>
          </p:cNvSpPr>
          <p:nvPr/>
        </p:nvSpPr>
        <p:spPr bwMode="auto">
          <a:xfrm>
            <a:off x="214282" y="142852"/>
            <a:ext cx="5761038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三、新开件清单</a:t>
            </a:r>
            <a:endParaRPr lang="zh-CN" altLang="en-US" sz="2400" b="1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9" name="表格 8"/>
          <p:cNvGraphicFramePr/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13161630"/>
              </p:ext>
            </p:extLst>
          </p:nvPr>
        </p:nvGraphicFramePr>
        <p:xfrm>
          <a:off x="107504" y="1412776"/>
          <a:ext cx="8856985" cy="3347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5336"/>
                <a:gridCol w="2079621"/>
                <a:gridCol w="1431547"/>
                <a:gridCol w="1440160"/>
                <a:gridCol w="1656184"/>
                <a:gridCol w="1224137"/>
              </a:tblGrid>
              <a:tr h="117391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800" dirty="0" smtClean="0"/>
                        <a:t>序号</a:t>
                      </a:r>
                      <a:endParaRPr lang="zh-CN" alt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800" dirty="0" smtClean="0"/>
                        <a:t>零部件名称</a:t>
                      </a:r>
                      <a:endParaRPr lang="zh-CN" alt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800" dirty="0" smtClean="0"/>
                        <a:t>材质</a:t>
                      </a:r>
                      <a:endParaRPr lang="zh-CN" alt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800" dirty="0" smtClean="0"/>
                        <a:t>图示</a:t>
                      </a:r>
                      <a:endParaRPr lang="zh-CN" alt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800" dirty="0" smtClean="0"/>
                        <a:t>费用（万元）</a:t>
                      </a:r>
                      <a:endParaRPr lang="zh-CN" alt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800" dirty="0" smtClean="0"/>
                        <a:t>周期（天）</a:t>
                      </a:r>
                      <a:endParaRPr lang="zh-CN" altLang="en-US" sz="1800" dirty="0"/>
                    </a:p>
                  </a:txBody>
                  <a:tcPr anchor="ctr"/>
                </a:tc>
              </a:tr>
              <a:tr h="965056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800" dirty="0" smtClean="0"/>
                        <a:t>1</a:t>
                      </a:r>
                      <a:endParaRPr lang="zh-CN" alt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800" dirty="0" smtClean="0"/>
                        <a:t>驾驶员装车支架</a:t>
                      </a:r>
                      <a:endParaRPr lang="zh-CN" alt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800" dirty="0" smtClean="0"/>
                        <a:t>ASSY</a:t>
                      </a:r>
                      <a:endParaRPr lang="zh-CN" alt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zh-CN" alt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800" dirty="0" smtClean="0"/>
                        <a:t>30</a:t>
                      </a:r>
                      <a:endParaRPr lang="zh-CN" alt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800" dirty="0" smtClean="0"/>
                        <a:t>30</a:t>
                      </a:r>
                      <a:endParaRPr lang="zh-CN" altLang="en-US" sz="1800" dirty="0"/>
                    </a:p>
                  </a:txBody>
                  <a:tcPr anchor="ctr"/>
                </a:tc>
              </a:tr>
              <a:tr h="1008112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800" dirty="0" smtClean="0"/>
                        <a:t>2</a:t>
                      </a:r>
                      <a:endParaRPr lang="zh-CN" alt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800" dirty="0" smtClean="0"/>
                        <a:t>前座底支架</a:t>
                      </a:r>
                      <a:endParaRPr lang="zh-CN" alt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800" dirty="0" smtClean="0"/>
                        <a:t>ASSY</a:t>
                      </a:r>
                      <a:endParaRPr lang="zh-CN" alt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zh-CN" alt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800" dirty="0" smtClean="0"/>
                        <a:t>20</a:t>
                      </a:r>
                      <a:endParaRPr lang="zh-CN" alt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800" dirty="0" smtClean="0"/>
                        <a:t>20</a:t>
                      </a:r>
                      <a:endParaRPr lang="zh-CN" altLang="en-US" sz="1800" dirty="0"/>
                    </a:p>
                  </a:txBody>
                  <a:tcPr anchor="ctr"/>
                </a:tc>
              </a:tr>
              <a:tr h="1008112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800" dirty="0" smtClean="0"/>
                        <a:t>3</a:t>
                      </a:r>
                      <a:endParaRPr lang="zh-CN" alt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800" dirty="0" smtClean="0"/>
                        <a:t>面套总成</a:t>
                      </a:r>
                      <a:endParaRPr lang="zh-CN" alt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dirty="0" smtClean="0"/>
                        <a:t>ASSY</a:t>
                      </a:r>
                      <a:endParaRPr lang="zh-CN" altLang="en-US" sz="18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zh-CN" alt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800" dirty="0" smtClean="0"/>
                        <a:t>3</a:t>
                      </a:r>
                      <a:endParaRPr lang="zh-CN" alt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800" dirty="0" smtClean="0"/>
                        <a:t>25</a:t>
                      </a:r>
                      <a:endParaRPr lang="zh-CN" altLang="en-US" sz="1800" dirty="0"/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32040" y="1961161"/>
            <a:ext cx="864096" cy="621789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17687" y="2938439"/>
            <a:ext cx="864096" cy="645125"/>
          </a:xfrm>
          <a:prstGeom prst="rect">
            <a:avLst/>
          </a:prstGeom>
        </p:spPr>
      </p:pic>
      <p:pic>
        <p:nvPicPr>
          <p:cNvPr id="12" name="图片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04048" y="3861048"/>
            <a:ext cx="612824" cy="818815"/>
          </a:xfrm>
          <a:prstGeom prst="rect">
            <a:avLst/>
          </a:prstGeom>
        </p:spPr>
      </p:pic>
      <p:sp>
        <p:nvSpPr>
          <p:cNvPr id="13" name="文本框 12"/>
          <p:cNvSpPr txBox="1"/>
          <p:nvPr/>
        </p:nvSpPr>
        <p:spPr>
          <a:xfrm>
            <a:off x="179512" y="5037300"/>
            <a:ext cx="56166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其余未注零部件皆为借用现有已开发完成零部件。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182653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6"/>
          <p:cNvSpPr>
            <a:spLocks noChangeArrowheads="1"/>
          </p:cNvSpPr>
          <p:nvPr/>
        </p:nvSpPr>
        <p:spPr bwMode="auto">
          <a:xfrm>
            <a:off x="-1412" y="3699896"/>
            <a:ext cx="9144000" cy="1470594"/>
          </a:xfrm>
          <a:prstGeom prst="rect">
            <a:avLst/>
          </a:prstGeom>
          <a:solidFill>
            <a:srgbClr val="1C488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endParaRPr lang="zh-CN" altLang="en-US">
              <a:solidFill>
                <a:srgbClr val="FFFFFF"/>
              </a:solidFill>
            </a:endParaRPr>
          </a:p>
        </p:txBody>
      </p:sp>
      <p:grpSp>
        <p:nvGrpSpPr>
          <p:cNvPr id="8" name="组合 13"/>
          <p:cNvGrpSpPr>
            <a:grpSpLocks noChangeAspect="1"/>
          </p:cNvGrpSpPr>
          <p:nvPr/>
        </p:nvGrpSpPr>
        <p:grpSpPr bwMode="auto">
          <a:xfrm>
            <a:off x="4528014" y="2118615"/>
            <a:ext cx="4774970" cy="3162561"/>
            <a:chOff x="-3403537" y="-1351028"/>
            <a:chExt cx="5318129" cy="3304841"/>
          </a:xfrm>
        </p:grpSpPr>
        <p:pic>
          <p:nvPicPr>
            <p:cNvPr id="9" name="图片 11"/>
            <p:cNvPicPr>
              <a:picLocks noChangeAspect="1" noChangeArrowheads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3403537" y="-1351028"/>
              <a:ext cx="5318129" cy="16424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图片 12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3356122" y="263265"/>
              <a:ext cx="5178427" cy="16905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1" name="图片 5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15509" y="544361"/>
            <a:ext cx="5276763" cy="2814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Subtitle 2"/>
          <p:cNvSpPr txBox="1">
            <a:spLocks/>
          </p:cNvSpPr>
          <p:nvPr/>
        </p:nvSpPr>
        <p:spPr>
          <a:xfrm>
            <a:off x="1155538" y="4233804"/>
            <a:ext cx="1898352" cy="394937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1484"/>
              </a:lnSpc>
              <a:buNone/>
            </a:pPr>
            <a:r>
              <a:rPr lang="zh-CN" altLang="en-US" sz="1600" b="1" dirty="0">
                <a:solidFill>
                  <a:schemeClr val="accent3"/>
                </a:solidFill>
                <a:latin typeface="微软雅黑" pitchFamily="34" charset="-122"/>
                <a:ea typeface="微软雅黑" pitchFamily="34" charset="-122"/>
                <a:cs typeface="Roboto Black"/>
              </a:rPr>
              <a:t>光华荣昌</a:t>
            </a:r>
            <a:r>
              <a:rPr lang="zh-CN" altLang="en-US" sz="1600" b="1" dirty="0" smtClean="0">
                <a:solidFill>
                  <a:schemeClr val="accent3"/>
                </a:solidFill>
                <a:latin typeface="微软雅黑" pitchFamily="34" charset="-122"/>
                <a:ea typeface="微软雅黑" pitchFamily="34" charset="-122"/>
                <a:cs typeface="Roboto Black"/>
              </a:rPr>
              <a:t>集团</a:t>
            </a:r>
            <a:endParaRPr lang="en-US" altLang="zh-CN" sz="1600" b="1" dirty="0">
              <a:solidFill>
                <a:schemeClr val="accent3"/>
              </a:solidFill>
              <a:latin typeface="微软雅黑" pitchFamily="34" charset="-122"/>
              <a:ea typeface="微软雅黑" pitchFamily="34" charset="-122"/>
              <a:cs typeface="Roboto Black"/>
            </a:endParaRPr>
          </a:p>
          <a:p>
            <a:pPr marL="0" indent="0">
              <a:lnSpc>
                <a:spcPts val="1484"/>
              </a:lnSpc>
              <a:buNone/>
            </a:pPr>
            <a:r>
              <a:rPr lang="en-US" altLang="zh-CN" sz="1000" b="1" dirty="0">
                <a:solidFill>
                  <a:schemeClr val="accent3"/>
                </a:solidFill>
                <a:latin typeface="微软雅黑" pitchFamily="34" charset="-122"/>
                <a:ea typeface="微软雅黑" pitchFamily="34" charset="-122"/>
                <a:cs typeface="Roboto Black"/>
              </a:rPr>
              <a:t>GOLDRARE </a:t>
            </a:r>
            <a:r>
              <a:rPr lang="en-US" altLang="zh-CN" sz="1000" b="1" dirty="0" smtClean="0">
                <a:solidFill>
                  <a:schemeClr val="accent3"/>
                </a:solidFill>
                <a:latin typeface="微软雅黑" pitchFamily="34" charset="-122"/>
                <a:ea typeface="微软雅黑" pitchFamily="34" charset="-122"/>
                <a:cs typeface="Roboto Black"/>
              </a:rPr>
              <a:t>GROUP</a:t>
            </a:r>
            <a:endParaRPr lang="en-US" altLang="zh-CN" sz="1000" b="1" dirty="0">
              <a:solidFill>
                <a:schemeClr val="accent3"/>
              </a:solidFill>
              <a:latin typeface="微软雅黑" pitchFamily="34" charset="-122"/>
              <a:ea typeface="微软雅黑" pitchFamily="34" charset="-122"/>
              <a:cs typeface="Roboto Black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5382255" y="4796634"/>
            <a:ext cx="3761746" cy="22106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3400" kern="1200">
                <a:solidFill>
                  <a:schemeClr val="tx1">
                    <a:lumMod val="85000"/>
                    <a:lumOff val="15000"/>
                  </a:schemeClr>
                </a:solidFill>
                <a:latin typeface="Roboto Regular"/>
                <a:ea typeface="Roboto Regular"/>
                <a:cs typeface="Roboto Regular"/>
              </a:defRPr>
            </a:lvl1pPr>
          </a:lstStyle>
          <a:p>
            <a:r>
              <a:rPr lang="en-US" altLang="zh-CN" sz="1000" b="1" dirty="0">
                <a:solidFill>
                  <a:schemeClr val="bg1"/>
                </a:solidFill>
                <a:latin typeface="Arial" pitchFamily="34" charset="0"/>
                <a:ea typeface="微软雅黑" pitchFamily="34" charset="-122"/>
                <a:cs typeface="Arial" pitchFamily="34" charset="0"/>
              </a:rPr>
              <a:t>BEIJING GOLDRARE AUTOMOBILE PARTS CO.,LTD.</a:t>
            </a: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xmlns="" id="{929F3AA2-2EFA-4EE6-955A-FB80F0C3D0D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4492" y="4087614"/>
            <a:ext cx="671333" cy="709019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052631" y="2601761"/>
            <a:ext cx="210416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4400" b="1" dirty="0" smtClean="0">
                <a:solidFill>
                  <a:schemeClr val="accent1">
                    <a:lumMod val="50000"/>
                  </a:schemeClr>
                </a:solidFill>
              </a:rPr>
              <a:t>THANKS</a:t>
            </a:r>
            <a:endParaRPr lang="zh-CN" altLang="en-US" sz="44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971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fa0afcb9-55c7-418d-b430-5f8d1766db76}"/>
  <p:tag name="TABLE_ENDDRAG_ORIGIN_RECT" val="668*163"/>
  <p:tag name="TABLE_ENDDRAG_RECT" val="25*118*668*163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25400"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1278</TotalTime>
  <Words>319</Words>
  <Application>Microsoft Office PowerPoint</Application>
  <PresentationFormat>全屏显示(4:3)</PresentationFormat>
  <Paragraphs>103</Paragraphs>
  <Slides>7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链接</vt:lpstr>
      </vt:variant>
      <vt:variant>
        <vt:i4>2</vt:i4>
      </vt:variant>
      <vt:variant>
        <vt:lpstr>幻灯片标题</vt:lpstr>
      </vt:variant>
      <vt:variant>
        <vt:i4>7</vt:i4>
      </vt:variant>
    </vt:vector>
  </HeadingPairs>
  <TitlesOfParts>
    <vt:vector size="19" baseType="lpstr">
      <vt:lpstr>HY헤드라인M</vt:lpstr>
      <vt:lpstr>맑은 고딕</vt:lpstr>
      <vt:lpstr>Roboto Black</vt:lpstr>
      <vt:lpstr>楷体_GB2312</vt:lpstr>
      <vt:lpstr>宋体</vt:lpstr>
      <vt:lpstr>微软雅黑</vt:lpstr>
      <vt:lpstr>Arial</vt:lpstr>
      <vt:lpstr>Calibri</vt:lpstr>
      <vt:lpstr>Wingdings</vt:lpstr>
      <vt:lpstr>Office 主题</vt:lpstr>
      <vt:lpstr>C:\Users\Administrator\Desktop\解放\siji\siji.CATProduct</vt:lpstr>
      <vt:lpstr>C:\Users\Administrator\Desktop\解放\JFfsj.CATProduct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微软中国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微软用户</dc:creator>
  <cp:lastModifiedBy>Administrator</cp:lastModifiedBy>
  <cp:revision>2018</cp:revision>
  <dcterms:created xsi:type="dcterms:W3CDTF">2013-01-09T01:05:00Z</dcterms:created>
  <dcterms:modified xsi:type="dcterms:W3CDTF">2022-03-18T07:07:07Z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910D8B941A10468880712920238DC060</vt:lpwstr>
  </property>
  <property fmtid="{D5CDD505-2E9C-101B-9397-08002B2CF9AE}" pid="3" name="KSOProductBuildVer">
    <vt:lpwstr>2052-11.1.0.11115</vt:lpwstr>
  </property>
</Properties>
</file>