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315" r:id="rId5"/>
    <p:sldId id="324" r:id="rId6"/>
    <p:sldId id="327" r:id="rId7"/>
    <p:sldId id="325" r:id="rId8"/>
    <p:sldId id="328" r:id="rId9"/>
    <p:sldId id="326" r:id="rId10"/>
    <p:sldId id="29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orient="horz" pos="222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9966FF"/>
    <a:srgbClr val="9933FF"/>
    <a:srgbClr val="37FF37"/>
    <a:srgbClr val="00B000"/>
    <a:srgbClr val="CCFF99"/>
    <a:srgbClr val="66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87990" autoAdjust="0"/>
  </p:normalViewPr>
  <p:slideViewPr>
    <p:cSldViewPr snapToGrid="0">
      <p:cViewPr varScale="1">
        <p:scale>
          <a:sx n="127" d="100"/>
          <a:sy n="127" d="100"/>
        </p:scale>
        <p:origin x="1200" y="114"/>
      </p:cViewPr>
      <p:guideLst>
        <p:guide orient="horz" pos="2222"/>
        <p:guide pos="3288"/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4249D-A175-4FDA-A3AB-76294016A96F}" type="datetimeFigureOut">
              <a:rPr lang="zh-CN" altLang="en-US" smtClean="0"/>
              <a:pPr/>
              <a:t>2022/5/21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7FCC-E44F-48C6-B703-E584E31CAE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2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53B57B-CDF3-4B26-8819-391993BF8E65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F47826-0640-4C84-A2B9-E2CFE93DE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56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47826-0640-4C84-A2B9-E2CFE93DE947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9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4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7095" indent="0" algn="ctr">
              <a:buNone/>
              <a:defRPr/>
            </a:lvl2pPr>
            <a:lvl3pPr marL="754191" indent="0" algn="ctr">
              <a:buNone/>
              <a:defRPr/>
            </a:lvl3pPr>
            <a:lvl4pPr marL="1131287" indent="0" algn="ctr">
              <a:buNone/>
              <a:defRPr/>
            </a:lvl4pPr>
            <a:lvl5pPr marL="1508382" indent="0" algn="ctr">
              <a:buNone/>
              <a:defRPr/>
            </a:lvl5pPr>
            <a:lvl6pPr marL="1885477" indent="0" algn="ctr">
              <a:buNone/>
              <a:defRPr/>
            </a:lvl6pPr>
            <a:lvl7pPr marL="2262571" indent="0" algn="ctr">
              <a:buNone/>
              <a:defRPr/>
            </a:lvl7pPr>
            <a:lvl8pPr marL="2639667" indent="0" algn="ctr">
              <a:buNone/>
              <a:defRPr/>
            </a:lvl8pPr>
            <a:lvl9pPr marL="301676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79367-281C-4368-84B8-4712B45894B7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13F8-1C62-4B20-8126-8355FAF192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8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D9E8-2066-4162-971A-7EF8AFD0082A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2131-024F-40CB-AC51-9A07CDB565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7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A170-938A-49EE-8DA5-55224CF93498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9B57D-183F-45D8-A0BC-B341B1E3A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4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7095" indent="0" algn="ctr">
              <a:buNone/>
              <a:defRPr/>
            </a:lvl2pPr>
            <a:lvl3pPr marL="754191" indent="0" algn="ctr">
              <a:buNone/>
              <a:defRPr/>
            </a:lvl3pPr>
            <a:lvl4pPr marL="1131287" indent="0" algn="ctr">
              <a:buNone/>
              <a:defRPr/>
            </a:lvl4pPr>
            <a:lvl5pPr marL="1508382" indent="0" algn="ctr">
              <a:buNone/>
              <a:defRPr/>
            </a:lvl5pPr>
            <a:lvl6pPr marL="1885477" indent="0" algn="ctr">
              <a:buNone/>
              <a:defRPr/>
            </a:lvl6pPr>
            <a:lvl7pPr marL="2262571" indent="0" algn="ctr">
              <a:buNone/>
              <a:defRPr/>
            </a:lvl7pPr>
            <a:lvl8pPr marL="2639667" indent="0" algn="ctr">
              <a:buNone/>
              <a:defRPr/>
            </a:lvl8pPr>
            <a:lvl9pPr marL="301676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A72F-436D-4138-AD87-9CCB24FB3957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E004-6BC5-462B-A2D1-688ACCD20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6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8D51-B817-43E6-944F-878A1ACF54F5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86E5-AF33-42C8-8E87-9FE43BFA2B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9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3" y="4406907"/>
            <a:ext cx="7772400" cy="1362075"/>
          </a:xfrm>
        </p:spPr>
        <p:txBody>
          <a:bodyPr anchor="t"/>
          <a:lstStyle>
            <a:lvl1pPr algn="l">
              <a:defRPr sz="32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3" y="2906716"/>
            <a:ext cx="7772400" cy="1500187"/>
          </a:xfrm>
        </p:spPr>
        <p:txBody>
          <a:bodyPr anchor="b"/>
          <a:lstStyle>
            <a:lvl1pPr marL="0" indent="0">
              <a:buNone/>
              <a:defRPr sz="1650"/>
            </a:lvl1pPr>
            <a:lvl2pPr marL="377095" indent="0">
              <a:buNone/>
              <a:defRPr sz="1484"/>
            </a:lvl2pPr>
            <a:lvl3pPr marL="754191" indent="0">
              <a:buNone/>
              <a:defRPr sz="1320"/>
            </a:lvl3pPr>
            <a:lvl4pPr marL="1131287" indent="0">
              <a:buNone/>
              <a:defRPr sz="1155"/>
            </a:lvl4pPr>
            <a:lvl5pPr marL="1508382" indent="0">
              <a:buNone/>
              <a:defRPr sz="1155"/>
            </a:lvl5pPr>
            <a:lvl6pPr marL="1885477" indent="0">
              <a:buNone/>
              <a:defRPr sz="1155"/>
            </a:lvl6pPr>
            <a:lvl7pPr marL="2262571" indent="0">
              <a:buNone/>
              <a:defRPr sz="1155"/>
            </a:lvl7pPr>
            <a:lvl8pPr marL="2639667" indent="0">
              <a:buNone/>
              <a:defRPr sz="1155"/>
            </a:lvl8pPr>
            <a:lvl9pPr marL="3016763" indent="0">
              <a:buNone/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54B2-4EE3-49B4-A10B-0A4766B394A2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6DFE-768A-4259-AC56-988E27806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1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2" y="1825627"/>
            <a:ext cx="3886200" cy="4351338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4351338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B73A-3946-471A-A86C-D0E4C60493E9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EA517-F228-47C5-8A60-AAC7AD467C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6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39792" cy="63976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39792" cy="3951288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32" y="1535116"/>
            <a:ext cx="4042171" cy="63976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32" y="2174876"/>
            <a:ext cx="4042171" cy="3951288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A002-1DF4-42B3-89CC-D4F793DCB7BB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FC39-8EA8-4E51-97BF-0A415A7FC6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1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B469-A2EC-475E-9C56-37CA72A91A60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7A1C-8EB0-4BEC-8898-FD22A33E7A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6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0D30-2588-45C6-9CB6-516759429BD6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3377-6A30-4242-A027-4FBF0E8EE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4"/>
            <a:ext cx="3008710" cy="116205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0" y="273054"/>
            <a:ext cx="5111353" cy="5853113"/>
          </a:xfrm>
        </p:spPr>
        <p:txBody>
          <a:bodyPr/>
          <a:lstStyle>
            <a:lvl1pPr>
              <a:defRPr sz="2639"/>
            </a:lvl1pPr>
            <a:lvl2pPr>
              <a:defRPr sz="2310"/>
            </a:lvl2pPr>
            <a:lvl3pPr>
              <a:defRPr sz="1979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5"/>
            <a:ext cx="3008710" cy="4691063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577-B656-423B-AFE6-BE3C4B774AD2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1F2E-1376-482B-8D45-B12C57896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CFEC-957D-49AC-BEDF-7965EFF1FD82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B7B8F-F90D-4E32-BEB9-0DF049D7D2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3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3" y="4800604"/>
            <a:ext cx="5486400" cy="566738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3" y="612779"/>
            <a:ext cx="5486400" cy="4114800"/>
          </a:xfrm>
        </p:spPr>
        <p:txBody>
          <a:bodyPr/>
          <a:lstStyle>
            <a:lvl1pPr marL="0" indent="0">
              <a:buNone/>
              <a:defRPr sz="2639"/>
            </a:lvl1pPr>
            <a:lvl2pPr marL="377095" indent="0">
              <a:buNone/>
              <a:defRPr sz="2310"/>
            </a:lvl2pPr>
            <a:lvl3pPr marL="754191" indent="0">
              <a:buNone/>
              <a:defRPr sz="1979"/>
            </a:lvl3pPr>
            <a:lvl4pPr marL="1131287" indent="0">
              <a:buNone/>
              <a:defRPr sz="1650"/>
            </a:lvl4pPr>
            <a:lvl5pPr marL="1508382" indent="0">
              <a:buNone/>
              <a:defRPr sz="1650"/>
            </a:lvl5pPr>
            <a:lvl6pPr marL="1885477" indent="0">
              <a:buNone/>
              <a:defRPr sz="1650"/>
            </a:lvl6pPr>
            <a:lvl7pPr marL="2262571" indent="0">
              <a:buNone/>
              <a:defRPr sz="1650"/>
            </a:lvl7pPr>
            <a:lvl8pPr marL="2639667" indent="0">
              <a:buNone/>
              <a:defRPr sz="1650"/>
            </a:lvl8pPr>
            <a:lvl9pPr marL="3016763" indent="0">
              <a:buNone/>
              <a:defRPr sz="16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3" y="5367341"/>
            <a:ext cx="5486400" cy="804862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2D28-AA9F-4FB1-9ACC-C2F70CB23FA8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8FB7-E05A-44EC-84E9-56C3FAFE0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42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8626D-3BEB-4555-9F88-46461A18DB14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F46-CCC8-471A-A71D-F8FC1AC344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63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7" y="365126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0414-E89A-458A-9E43-3B7134969B88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3111-BB02-4D01-A23C-1FEAE5D5A3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0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3" y="4406907"/>
            <a:ext cx="7772400" cy="1362075"/>
          </a:xfrm>
        </p:spPr>
        <p:txBody>
          <a:bodyPr anchor="t"/>
          <a:lstStyle>
            <a:lvl1pPr algn="l">
              <a:defRPr sz="32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3" y="2906716"/>
            <a:ext cx="7772400" cy="1500187"/>
          </a:xfrm>
        </p:spPr>
        <p:txBody>
          <a:bodyPr anchor="b"/>
          <a:lstStyle>
            <a:lvl1pPr marL="0" indent="0">
              <a:buNone/>
              <a:defRPr sz="1650"/>
            </a:lvl1pPr>
            <a:lvl2pPr marL="377095" indent="0">
              <a:buNone/>
              <a:defRPr sz="1484"/>
            </a:lvl2pPr>
            <a:lvl3pPr marL="754191" indent="0">
              <a:buNone/>
              <a:defRPr sz="1320"/>
            </a:lvl3pPr>
            <a:lvl4pPr marL="1131287" indent="0">
              <a:buNone/>
              <a:defRPr sz="1155"/>
            </a:lvl4pPr>
            <a:lvl5pPr marL="1508382" indent="0">
              <a:buNone/>
              <a:defRPr sz="1155"/>
            </a:lvl5pPr>
            <a:lvl6pPr marL="1885477" indent="0">
              <a:buNone/>
              <a:defRPr sz="1155"/>
            </a:lvl6pPr>
            <a:lvl7pPr marL="2262571" indent="0">
              <a:buNone/>
              <a:defRPr sz="1155"/>
            </a:lvl7pPr>
            <a:lvl8pPr marL="2639667" indent="0">
              <a:buNone/>
              <a:defRPr sz="1155"/>
            </a:lvl8pPr>
            <a:lvl9pPr marL="3016763" indent="0">
              <a:buNone/>
              <a:defRPr sz="11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9244-3340-4FF4-9288-1BEDBE624BFC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B1D4-2EC5-495D-BF97-47352D1186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7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2" y="1825627"/>
            <a:ext cx="3886200" cy="4351338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4351338"/>
          </a:xfrm>
        </p:spPr>
        <p:txBody>
          <a:bodyPr/>
          <a:lstStyle>
            <a:lvl1pPr>
              <a:defRPr sz="2310"/>
            </a:lvl1pPr>
            <a:lvl2pPr>
              <a:defRPr sz="1979"/>
            </a:lvl2pPr>
            <a:lvl3pPr>
              <a:defRPr sz="1650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5137-DBCD-45FE-966D-C0577AFDD96E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9DE8-BCD4-44C8-A24E-0E1919806D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28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535116"/>
            <a:ext cx="4039792" cy="63976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2174876"/>
            <a:ext cx="4039792" cy="3951288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32" y="1535116"/>
            <a:ext cx="4042171" cy="639762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7095" indent="0">
              <a:buNone/>
              <a:defRPr sz="1650" b="1"/>
            </a:lvl2pPr>
            <a:lvl3pPr marL="754191" indent="0">
              <a:buNone/>
              <a:defRPr sz="1484" b="1"/>
            </a:lvl3pPr>
            <a:lvl4pPr marL="1131287" indent="0">
              <a:buNone/>
              <a:defRPr sz="1320" b="1"/>
            </a:lvl4pPr>
            <a:lvl5pPr marL="1508382" indent="0">
              <a:buNone/>
              <a:defRPr sz="1320" b="1"/>
            </a:lvl5pPr>
            <a:lvl6pPr marL="1885477" indent="0">
              <a:buNone/>
              <a:defRPr sz="1320" b="1"/>
            </a:lvl6pPr>
            <a:lvl7pPr marL="2262571" indent="0">
              <a:buNone/>
              <a:defRPr sz="1320" b="1"/>
            </a:lvl7pPr>
            <a:lvl8pPr marL="2639667" indent="0">
              <a:buNone/>
              <a:defRPr sz="1320" b="1"/>
            </a:lvl8pPr>
            <a:lvl9pPr marL="3016763" indent="0">
              <a:buNone/>
              <a:defRPr sz="13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32" y="2174876"/>
            <a:ext cx="4042171" cy="3951288"/>
          </a:xfrm>
        </p:spPr>
        <p:txBody>
          <a:bodyPr/>
          <a:lstStyle>
            <a:lvl1pPr>
              <a:defRPr sz="1979"/>
            </a:lvl1pPr>
            <a:lvl2pPr>
              <a:defRPr sz="1650"/>
            </a:lvl2pPr>
            <a:lvl3pPr>
              <a:defRPr sz="1484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1A82-9A1C-49AC-97E7-3D524522345E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282D-71BA-440F-AD6E-92707CC78B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33E0-78AF-4717-9C6D-7F9BD17A1CFB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AB10F-BD2B-4716-8B6E-F5F70566D8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6119E-000C-4378-8B0A-29DB15545595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0D675-9AE9-402C-ABFE-D62E8BAFFB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4"/>
            <a:ext cx="3008710" cy="1162050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0" y="273054"/>
            <a:ext cx="5111353" cy="5853113"/>
          </a:xfrm>
        </p:spPr>
        <p:txBody>
          <a:bodyPr/>
          <a:lstStyle>
            <a:lvl1pPr>
              <a:defRPr sz="2639"/>
            </a:lvl1pPr>
            <a:lvl2pPr>
              <a:defRPr sz="2310"/>
            </a:lvl2pPr>
            <a:lvl3pPr>
              <a:defRPr sz="1979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5"/>
            <a:ext cx="3008710" cy="4691063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F3EB-1828-4914-82E4-385824D894BE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FF0C-94C2-40D4-8222-4DC80CE16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9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3" y="4800604"/>
            <a:ext cx="5486400" cy="566738"/>
          </a:xfrm>
        </p:spPr>
        <p:txBody>
          <a:bodyPr anchor="b"/>
          <a:lstStyle>
            <a:lvl1pPr algn="l">
              <a:defRPr sz="16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3" y="612779"/>
            <a:ext cx="5486400" cy="4114800"/>
          </a:xfrm>
        </p:spPr>
        <p:txBody>
          <a:bodyPr/>
          <a:lstStyle>
            <a:lvl1pPr marL="0" indent="0">
              <a:buNone/>
              <a:defRPr sz="2639"/>
            </a:lvl1pPr>
            <a:lvl2pPr marL="377095" indent="0">
              <a:buNone/>
              <a:defRPr sz="2310"/>
            </a:lvl2pPr>
            <a:lvl3pPr marL="754191" indent="0">
              <a:buNone/>
              <a:defRPr sz="1979"/>
            </a:lvl3pPr>
            <a:lvl4pPr marL="1131287" indent="0">
              <a:buNone/>
              <a:defRPr sz="1650"/>
            </a:lvl4pPr>
            <a:lvl5pPr marL="1508382" indent="0">
              <a:buNone/>
              <a:defRPr sz="1650"/>
            </a:lvl5pPr>
            <a:lvl6pPr marL="1885477" indent="0">
              <a:buNone/>
              <a:defRPr sz="1650"/>
            </a:lvl6pPr>
            <a:lvl7pPr marL="2262571" indent="0">
              <a:buNone/>
              <a:defRPr sz="1650"/>
            </a:lvl7pPr>
            <a:lvl8pPr marL="2639667" indent="0">
              <a:buNone/>
              <a:defRPr sz="1650"/>
            </a:lvl8pPr>
            <a:lvl9pPr marL="3016763" indent="0">
              <a:buNone/>
              <a:defRPr sz="16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3" y="5367341"/>
            <a:ext cx="5486400" cy="804862"/>
          </a:xfrm>
        </p:spPr>
        <p:txBody>
          <a:bodyPr/>
          <a:lstStyle>
            <a:lvl1pPr marL="0" indent="0">
              <a:buNone/>
              <a:defRPr sz="1155"/>
            </a:lvl1pPr>
            <a:lvl2pPr marL="377095" indent="0">
              <a:buNone/>
              <a:defRPr sz="991"/>
            </a:lvl2pPr>
            <a:lvl3pPr marL="754191" indent="0">
              <a:buNone/>
              <a:defRPr sz="825"/>
            </a:lvl3pPr>
            <a:lvl4pPr marL="1131287" indent="0">
              <a:buNone/>
              <a:defRPr sz="742"/>
            </a:lvl4pPr>
            <a:lvl5pPr marL="1508382" indent="0">
              <a:buNone/>
              <a:defRPr sz="742"/>
            </a:lvl5pPr>
            <a:lvl6pPr marL="1885477" indent="0">
              <a:buNone/>
              <a:defRPr sz="742"/>
            </a:lvl6pPr>
            <a:lvl7pPr marL="2262571" indent="0">
              <a:buNone/>
              <a:defRPr sz="742"/>
            </a:lvl7pPr>
            <a:lvl8pPr marL="2639667" indent="0">
              <a:buNone/>
              <a:defRPr sz="742"/>
            </a:lvl8pPr>
            <a:lvl9pPr marL="3016763" indent="0">
              <a:buNone/>
              <a:defRPr sz="74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D6377-B81C-4689-BA4C-48A699AC8051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EF2C-2B1A-4BA9-A56A-5BE194C026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2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2" y="1825627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5" y="6356356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C90532-DD55-4876-9568-E72EFB8A4137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6"/>
            <a:ext cx="308610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4" y="6356356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F67D0E-F126-425B-BDCE-590FE1CB9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7709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75419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13128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50838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88547" indent="-188547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itchFamily="34" charset="0"/>
        <a:buChar char="•"/>
        <a:defRPr sz="2310">
          <a:solidFill>
            <a:schemeClr val="tx1"/>
          </a:solidFill>
          <a:latin typeface="+mn-lt"/>
          <a:ea typeface="+mn-ea"/>
          <a:cs typeface="+mn-cs"/>
        </a:defRPr>
      </a:lvl1pPr>
      <a:lvl2pPr marL="56564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979">
          <a:solidFill>
            <a:schemeClr val="tx1"/>
          </a:solidFill>
          <a:latin typeface="+mn-lt"/>
          <a:ea typeface="+mn-ea"/>
        </a:defRPr>
      </a:lvl2pPr>
      <a:lvl3pPr marL="942738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650">
          <a:solidFill>
            <a:schemeClr val="tx1"/>
          </a:solidFill>
          <a:latin typeface="+mn-lt"/>
          <a:ea typeface="+mn-ea"/>
        </a:defRPr>
      </a:lvl3pPr>
      <a:lvl4pPr marL="131983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696929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074025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451120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28216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05311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7095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419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128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8382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257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966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6763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2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2" y="1825627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5" y="6356356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9F91BE-3E3A-4F9D-BED4-639C067B74BA}" type="datetimeFigureOut">
              <a:rPr lang="zh-CN" altLang="en-US"/>
              <a:pPr>
                <a:defRPr/>
              </a:pPr>
              <a:t>2022/5/21 Saturday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6"/>
            <a:ext cx="308610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4" y="6356356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99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485242-16FF-4959-8002-7ACC6256E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77095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754191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131287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508382" algn="l" rtl="0" fontAlgn="base">
        <a:lnSpc>
          <a:spcPct val="90000"/>
        </a:lnSpc>
        <a:spcBef>
          <a:spcPct val="0"/>
        </a:spcBef>
        <a:spcAft>
          <a:spcPct val="0"/>
        </a:spcAft>
        <a:defRPr sz="363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88547" indent="-188547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itchFamily="34" charset="0"/>
        <a:buChar char="•"/>
        <a:defRPr sz="2310">
          <a:solidFill>
            <a:schemeClr val="tx1"/>
          </a:solidFill>
          <a:latin typeface="+mn-lt"/>
          <a:ea typeface="+mn-ea"/>
          <a:cs typeface="+mn-cs"/>
        </a:defRPr>
      </a:lvl1pPr>
      <a:lvl2pPr marL="56564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979">
          <a:solidFill>
            <a:schemeClr val="tx1"/>
          </a:solidFill>
          <a:latin typeface="+mn-lt"/>
          <a:ea typeface="+mn-ea"/>
        </a:defRPr>
      </a:lvl2pPr>
      <a:lvl3pPr marL="942738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 sz="1650">
          <a:solidFill>
            <a:schemeClr val="tx1"/>
          </a:solidFill>
          <a:latin typeface="+mn-lt"/>
          <a:ea typeface="+mn-ea"/>
        </a:defRPr>
      </a:lvl3pPr>
      <a:lvl4pPr marL="1319833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696929" indent="-188547" algn="l" rtl="0" eaLnBrk="0" fontAlgn="base" hangingPunct="0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074025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451120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28216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05311" indent="-188547" algn="l" rtl="0" fontAlgn="base">
        <a:lnSpc>
          <a:spcPct val="90000"/>
        </a:lnSpc>
        <a:spcBef>
          <a:spcPts val="412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7095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419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128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8382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547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2571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9667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6763" algn="l" defTabSz="754191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788" y="279298"/>
            <a:ext cx="4963121" cy="28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3110" y="716613"/>
            <a:ext cx="750722" cy="650409"/>
          </a:xfrm>
          <a:prstGeom prst="rect">
            <a:avLst/>
          </a:prstGeom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0" y="2876549"/>
            <a:ext cx="9144000" cy="1474348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3" name="组合 13"/>
          <p:cNvGrpSpPr>
            <a:grpSpLocks noChangeAspect="1"/>
          </p:cNvGrpSpPr>
          <p:nvPr/>
        </p:nvGrpSpPr>
        <p:grpSpPr bwMode="auto">
          <a:xfrm flipH="1">
            <a:off x="-116777" y="1277061"/>
            <a:ext cx="4104564" cy="3198976"/>
            <a:chOff x="-26588" y="-11400"/>
            <a:chExt cx="5318129" cy="3334383"/>
          </a:xfrm>
        </p:grpSpPr>
        <p:pic>
          <p:nvPicPr>
            <p:cNvPr id="14" name="图片 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88" y="-1140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0" y="4129266"/>
            <a:ext cx="3538154" cy="2216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sp>
        <p:nvSpPr>
          <p:cNvPr id="17" name="矩形 16"/>
          <p:cNvSpPr/>
          <p:nvPr/>
        </p:nvSpPr>
        <p:spPr>
          <a:xfrm>
            <a:off x="1454886" y="2762201"/>
            <a:ext cx="6237539" cy="92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关于研发样件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采购分类整合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A1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6">
            <a:extLst>
              <a:ext uri="{FF2B5EF4-FFF2-40B4-BE49-F238E27FC236}">
                <a16:creationId xmlns:a16="http://schemas.microsoft.com/office/drawing/2014/main" id="{9B5F29B5-BC6D-4FDF-A0BD-BBBC117068C2}"/>
              </a:ext>
            </a:extLst>
          </p:cNvPr>
          <p:cNvSpPr>
            <a:spLocks/>
          </p:cNvSpPr>
          <p:nvPr/>
        </p:nvSpPr>
        <p:spPr bwMode="auto">
          <a:xfrm>
            <a:off x="1206127" y="1248006"/>
            <a:ext cx="3399447" cy="4562343"/>
          </a:xfrm>
          <a:custGeom>
            <a:avLst/>
            <a:gdLst>
              <a:gd name="T0" fmla="*/ 1136 w 2995"/>
              <a:gd name="T1" fmla="*/ 3771 h 3771"/>
              <a:gd name="T2" fmla="*/ 2995 w 2995"/>
              <a:gd name="T3" fmla="*/ 3449 h 3771"/>
              <a:gd name="T4" fmla="*/ 2399 w 2995"/>
              <a:gd name="T5" fmla="*/ 0 h 3771"/>
              <a:gd name="T6" fmla="*/ 0 w 2995"/>
              <a:gd name="T7" fmla="*/ 414 h 3771"/>
              <a:gd name="T8" fmla="*/ 511 w 2995"/>
              <a:gd name="T9" fmla="*/ 3373 h 3771"/>
              <a:gd name="T10" fmla="*/ 1136 w 2995"/>
              <a:gd name="T11" fmla="*/ 3771 h 3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5" h="3771">
                <a:moveTo>
                  <a:pt x="1136" y="3771"/>
                </a:moveTo>
                <a:lnTo>
                  <a:pt x="2995" y="3449"/>
                </a:lnTo>
                <a:lnTo>
                  <a:pt x="2399" y="0"/>
                </a:lnTo>
                <a:lnTo>
                  <a:pt x="0" y="414"/>
                </a:lnTo>
                <a:lnTo>
                  <a:pt x="511" y="3373"/>
                </a:lnTo>
                <a:lnTo>
                  <a:pt x="1136" y="3771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文本框 11"/>
          <p:cNvSpPr txBox="1">
            <a:spLocks noChangeArrowheads="1"/>
          </p:cNvSpPr>
          <p:nvPr/>
        </p:nvSpPr>
        <p:spPr bwMode="auto">
          <a:xfrm>
            <a:off x="5419369" y="1513224"/>
            <a:ext cx="3558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 部 工 厂 样  件 采  购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5152859" y="1442953"/>
            <a:ext cx="360089" cy="536845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13"/>
          <p:cNvSpPr txBox="1">
            <a:spLocks noChangeArrowheads="1"/>
          </p:cNvSpPr>
          <p:nvPr/>
        </p:nvSpPr>
        <p:spPr bwMode="auto">
          <a:xfrm>
            <a:off x="5007447" y="1472576"/>
            <a:ext cx="27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70C0"/>
                </a:solidFill>
                <a:latin typeface="+mn-lt"/>
                <a:ea typeface="华康俪金黑W8" panose="020B0809000000000000" pitchFamily="49" charset="-122"/>
              </a:rPr>
              <a:t>1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华康俪金黑W8" panose="020B0809000000000000" pitchFamily="49" charset="-122"/>
            </a:endParaRPr>
          </a:p>
        </p:txBody>
      </p:sp>
      <p:sp>
        <p:nvSpPr>
          <p:cNvPr id="51" name="文本框 15"/>
          <p:cNvSpPr txBox="1">
            <a:spLocks noChangeArrowheads="1"/>
          </p:cNvSpPr>
          <p:nvPr/>
        </p:nvSpPr>
        <p:spPr bwMode="auto">
          <a:xfrm>
            <a:off x="5419369" y="2812296"/>
            <a:ext cx="3558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 系内供应商样件 采 购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5170350" y="2754796"/>
            <a:ext cx="360089" cy="538158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5034137" y="2793042"/>
            <a:ext cx="27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70C0"/>
                </a:solidFill>
                <a:latin typeface="+mn-lt"/>
                <a:ea typeface="华康俪金黑W8" panose="020B0809000000000000" pitchFamily="49" charset="-122"/>
              </a:rPr>
              <a:t>2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华康俪金黑W8" panose="020B0809000000000000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6A8BE1A-CB00-4F34-8673-296D6FF8A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" y="4910251"/>
            <a:ext cx="1671488" cy="154965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BA744E35-F752-4559-8CAA-3E0931C7A667}"/>
              </a:ext>
            </a:extLst>
          </p:cNvPr>
          <p:cNvGrpSpPr/>
          <p:nvPr/>
        </p:nvGrpSpPr>
        <p:grpSpPr>
          <a:xfrm>
            <a:off x="1588560" y="1403434"/>
            <a:ext cx="3399448" cy="4562343"/>
            <a:chOff x="1377950" y="79375"/>
            <a:chExt cx="4754563" cy="5986463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D0CD279-4C47-4E7E-812D-C3E270AFE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52832A8-D709-4C6E-A661-625F231E4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6234FF3-E0D4-4755-8229-5CE08622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64" y="472986"/>
              <a:ext cx="3865565" cy="5557837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EAC933CE-693D-4EBB-B4CB-A384237C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CE375A6B-B369-4EBA-99F8-35C1C77D1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087" y="5243513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47499F45-441E-4D13-A7CA-1FCA966D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753D11BE-D3C1-415F-A6BD-B35DAB40D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40">
              <a:extLst>
                <a:ext uri="{FF2B5EF4-FFF2-40B4-BE49-F238E27FC236}">
                  <a16:creationId xmlns:a16="http://schemas.microsoft.com/office/drawing/2014/main" id="{10A30CD0-6C3D-40F6-9D5B-13BF64D6D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Rectangle 41">
              <a:extLst>
                <a:ext uri="{FF2B5EF4-FFF2-40B4-BE49-F238E27FC236}">
                  <a16:creationId xmlns:a16="http://schemas.microsoft.com/office/drawing/2014/main" id="{D4B09319-ADF7-4F75-A25F-AA21570F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Rectangle 42">
              <a:extLst>
                <a:ext uri="{FF2B5EF4-FFF2-40B4-BE49-F238E27FC236}">
                  <a16:creationId xmlns:a16="http://schemas.microsoft.com/office/drawing/2014/main" id="{36E136A7-4080-4B91-A5AD-19B15FF5C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FEB65AA7-763E-481B-B6DC-277207620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EFF692E8-61E8-4EF1-A15B-FC40B48AC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5C476C90-CA56-4D10-930F-03DF7D72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A1A1FD85-A442-4E9B-BFBA-400E31543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EA2513F-2EC4-4DE4-9ED5-3636BB84F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EDD6B740-15AE-480B-8C68-42C5FE3A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74E3C829-1E5C-40E5-B829-EB15C3E34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BDCC7D60-5175-4F6F-845A-FD7FD6D5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">
              <a:extLst>
                <a:ext uri="{FF2B5EF4-FFF2-40B4-BE49-F238E27FC236}">
                  <a16:creationId xmlns:a16="http://schemas.microsoft.com/office/drawing/2014/main" id="{FE1DE78D-80DB-4EEE-8720-06E66BB0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43">
              <a:extLst>
                <a:ext uri="{FF2B5EF4-FFF2-40B4-BE49-F238E27FC236}">
                  <a16:creationId xmlns:a16="http://schemas.microsoft.com/office/drawing/2014/main" id="{871CB027-7116-4408-868D-61213F1D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44">
              <a:extLst>
                <a:ext uri="{FF2B5EF4-FFF2-40B4-BE49-F238E27FC236}">
                  <a16:creationId xmlns:a16="http://schemas.microsoft.com/office/drawing/2014/main" id="{2ACD6062-6A4A-4E35-B05B-39E7DE7B8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47">
              <a:extLst>
                <a:ext uri="{FF2B5EF4-FFF2-40B4-BE49-F238E27FC236}">
                  <a16:creationId xmlns:a16="http://schemas.microsoft.com/office/drawing/2014/main" id="{EF05A734-FB8F-41F1-AF4E-6140A64C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48">
              <a:extLst>
                <a:ext uri="{FF2B5EF4-FFF2-40B4-BE49-F238E27FC236}">
                  <a16:creationId xmlns:a16="http://schemas.microsoft.com/office/drawing/2014/main" id="{AC9DC7C5-C9C9-45A9-962B-C01142107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2" name="文本框 54">
            <a:extLst>
              <a:ext uri="{FF2B5EF4-FFF2-40B4-BE49-F238E27FC236}">
                <a16:creationId xmlns:a16="http://schemas.microsoft.com/office/drawing/2014/main" id="{5DEADB1C-356A-4DD3-B7A1-018BBBE0B6D1}"/>
              </a:ext>
            </a:extLst>
          </p:cNvPr>
          <p:cNvSpPr txBox="1"/>
          <p:nvPr/>
        </p:nvSpPr>
        <p:spPr>
          <a:xfrm>
            <a:off x="2274668" y="3340390"/>
            <a:ext cx="19579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pPr algn="ctr" defTabSz="685800"/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6F4B462-52F0-4F7E-BC36-4D8122FB0623}"/>
              </a:ext>
            </a:extLst>
          </p:cNvPr>
          <p:cNvSpPr/>
          <p:nvPr/>
        </p:nvSpPr>
        <p:spPr>
          <a:xfrm>
            <a:off x="2871464" y="3764906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5059280" y="4006186"/>
            <a:ext cx="360089" cy="538158"/>
          </a:xfrm>
          <a:prstGeom prst="line">
            <a:avLst/>
          </a:prstGeom>
          <a:ln>
            <a:solidFill>
              <a:srgbClr val="0099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21"/>
          <p:cNvSpPr txBox="1">
            <a:spLocks noChangeArrowheads="1"/>
          </p:cNvSpPr>
          <p:nvPr/>
        </p:nvSpPr>
        <p:spPr bwMode="auto">
          <a:xfrm>
            <a:off x="4944199" y="4001097"/>
            <a:ext cx="27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70C0"/>
                </a:solidFill>
                <a:latin typeface="+mn-lt"/>
                <a:ea typeface="华康俪金黑W8" panose="020B0809000000000000" pitchFamily="49" charset="-122"/>
              </a:rPr>
              <a:t>3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华康俪金黑W8" panose="020B0809000000000000" pitchFamily="49" charset="-122"/>
            </a:endParaRPr>
          </a:p>
        </p:txBody>
      </p:sp>
      <p:sp>
        <p:nvSpPr>
          <p:cNvPr id="41" name="文本框 15"/>
          <p:cNvSpPr txBox="1">
            <a:spLocks noChangeArrowheads="1"/>
          </p:cNvSpPr>
          <p:nvPr/>
        </p:nvSpPr>
        <p:spPr bwMode="auto">
          <a:xfrm>
            <a:off x="5370441" y="4072860"/>
            <a:ext cx="3610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临时样件采购（零星采购）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86"/>
          <p:cNvGrpSpPr/>
          <p:nvPr/>
        </p:nvGrpSpPr>
        <p:grpSpPr>
          <a:xfrm>
            <a:off x="0" y="2418284"/>
            <a:ext cx="9144000" cy="2116598"/>
            <a:chOff x="170694" y="177982"/>
            <a:chExt cx="3936004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365060" y="177982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95707" y="178257"/>
              <a:ext cx="1176016" cy="779005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6"/>
            <p:cNvSpPr txBox="1"/>
            <p:nvPr/>
          </p:nvSpPr>
          <p:spPr>
            <a:xfrm>
              <a:off x="810219" y="345281"/>
              <a:ext cx="569115" cy="3663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6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2705" y="3134203"/>
            <a:ext cx="4853140" cy="50013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 部 工 厂 样  件 采  购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94"/>
          <p:cNvGrpSpPr/>
          <p:nvPr/>
        </p:nvGrpSpPr>
        <p:grpSpPr>
          <a:xfrm>
            <a:off x="8395845" y="1826000"/>
            <a:ext cx="485198" cy="491760"/>
            <a:chOff x="6084168" y="1274820"/>
            <a:chExt cx="432048" cy="432834"/>
          </a:xfrm>
        </p:grpSpPr>
        <p:sp>
          <p:nvSpPr>
            <p:cNvPr id="1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8" name="组合 97"/>
          <p:cNvGrpSpPr/>
          <p:nvPr/>
        </p:nvGrpSpPr>
        <p:grpSpPr>
          <a:xfrm>
            <a:off x="6838449" y="1826783"/>
            <a:ext cx="485198" cy="490867"/>
            <a:chOff x="4788024" y="1275213"/>
            <a:chExt cx="432048" cy="432048"/>
          </a:xfrm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1" name="组合 100"/>
          <p:cNvGrpSpPr/>
          <p:nvPr/>
        </p:nvGrpSpPr>
        <p:grpSpPr>
          <a:xfrm>
            <a:off x="7616758" y="1825999"/>
            <a:ext cx="486080" cy="491761"/>
            <a:chOff x="5436096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4" name="组合 103"/>
          <p:cNvGrpSpPr/>
          <p:nvPr/>
        </p:nvGrpSpPr>
        <p:grpSpPr>
          <a:xfrm>
            <a:off x="5222608" y="1825999"/>
            <a:ext cx="486080" cy="491761"/>
            <a:chOff x="3491880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106"/>
          <p:cNvGrpSpPr/>
          <p:nvPr/>
        </p:nvGrpSpPr>
        <p:grpSpPr>
          <a:xfrm>
            <a:off x="6030334" y="1825999"/>
            <a:ext cx="486080" cy="491761"/>
            <a:chOff x="4139952" y="1274820"/>
            <a:chExt cx="432833" cy="432834"/>
          </a:xfrm>
        </p:grpSpPr>
        <p:sp>
          <p:nvSpPr>
            <p:cNvPr id="2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6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93774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9"/>
          <p:cNvSpPr txBox="1"/>
          <p:nvPr/>
        </p:nvSpPr>
        <p:spPr>
          <a:xfrm>
            <a:off x="3157216" y="559170"/>
            <a:ext cx="2982870" cy="308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spc="300" dirty="0" smtClean="0">
                <a:latin typeface="微软雅黑" pitchFamily="34" charset="-122"/>
                <a:ea typeface="微软雅黑" pitchFamily="34" charset="-122"/>
              </a:rPr>
              <a:t>Part1  </a:t>
            </a:r>
            <a:r>
              <a:rPr lang="zh-CN" altLang="en-US" sz="1400" b="1" spc="300" dirty="0" smtClean="0">
                <a:latin typeface="微软雅黑" pitchFamily="34" charset="-122"/>
                <a:ea typeface="微软雅黑" pitchFamily="34" charset="-122"/>
              </a:rPr>
              <a:t>内  部</a:t>
            </a:r>
            <a:endParaRPr lang="zh-CN" altLang="en-US" sz="1400" b="1" spc="3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3618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 bwMode="auto">
          <a:xfrm>
            <a:off x="601320" y="1459828"/>
            <a:ext cx="8094662" cy="474656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1</a:t>
            </a:r>
            <a:r>
              <a:rPr kumimoji="0" lang="zh-CN" altLang="en-US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kumimoji="0" lang="zh-CN" altLang="en-US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过程流程图                                                </a:t>
            </a:r>
            <a:r>
              <a:rPr kumimoji="0" lang="en-US" altLang="zh-CN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2</a:t>
            </a:r>
            <a:r>
              <a:rPr kumimoji="0" lang="zh-CN" altLang="en-US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输入</a:t>
            </a:r>
            <a:r>
              <a:rPr lang="en-US" altLang="zh-CN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输出物</a:t>
            </a:r>
            <a:endParaRPr kumimoji="0" lang="en-US" altLang="zh-CN" sz="18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              </a:t>
            </a: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采购订单                                     跟进交付</a:t>
            </a: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需求申请                                 产品登记                                    入库结算   </a:t>
            </a: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/>
            <a:r>
              <a:rPr lang="en-US" altLang="zh-CN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</a:t>
            </a:r>
            <a:r>
              <a:rPr lang="zh-CN" altLang="en-US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注意事项</a:t>
            </a:r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3.1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内部工厂调货 需求申请单与采购订单为一体式，即需求部门编制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zh-CN" altLang="en-US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采购订单经工程研究院院长签字后需求方可生效；</a:t>
            </a:r>
            <a:endParaRPr kumimoji="0" lang="en-US" altLang="zh-CN" sz="1000" b="1" i="0" u="none" strike="noStrike" normalizeH="0" baseline="0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en-US" altLang="zh-CN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3.2 </a:t>
            </a:r>
            <a:r>
              <a:rPr kumimoji="0" lang="zh-CN" altLang="en-US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采购部长签字后，扫描后发出，并电话或者微信形式通知接收人，</a:t>
            </a:r>
            <a:endParaRPr kumimoji="0" lang="en-US" altLang="zh-CN" sz="1000" b="1" i="0" u="none" strike="noStrike" normalizeH="0" baseline="0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zh-CN" altLang="en-US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订单下发信息录入产品登记表中，根据项目要求时间根据产品交付；</a:t>
            </a:r>
            <a:endParaRPr kumimoji="0" lang="en-US" altLang="zh-CN" sz="1000" b="1" i="0" u="none" strike="noStrike" normalizeH="0" baseline="0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3.3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产品交付入库后与内部工厂就行对账（次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每月），通知其开发票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,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并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按照（输入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输出物）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BPM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上线付款审批完毕后，发票交付财务部。</a:t>
            </a:r>
            <a:endParaRPr kumimoji="0" lang="en-US" altLang="zh-CN" sz="1000" b="1" i="0" u="none" strike="noStrike" normalizeH="0" baseline="0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3.4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涉及调货工厂对接具体如下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西安工厂：罗让平  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199 2903 1389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长春工厂：宋立东  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180 0442 5122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河北工厂：马亚青    </a:t>
            </a:r>
            <a:r>
              <a:rPr lang="en-US" altLang="zh-CN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131 7198 1727   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邓春博（改制类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）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137 8473 6564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北京财务：范    云  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155 1709 1707</a:t>
            </a:r>
            <a:endParaRPr lang="en-US" altLang="zh-CN" sz="1000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endParaRPr kumimoji="0" lang="en-US" altLang="zh-CN" sz="10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93774" y="931024"/>
            <a:ext cx="3130575" cy="4655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一、内部工厂样件采购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640835" y="2456790"/>
            <a:ext cx="37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五角星 19"/>
          <p:cNvSpPr/>
          <p:nvPr/>
        </p:nvSpPr>
        <p:spPr bwMode="auto">
          <a:xfrm>
            <a:off x="783981" y="2334614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五角星 20"/>
          <p:cNvSpPr/>
          <p:nvPr/>
        </p:nvSpPr>
        <p:spPr bwMode="auto">
          <a:xfrm>
            <a:off x="1433447" y="2203237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五角星 21"/>
          <p:cNvSpPr/>
          <p:nvPr/>
        </p:nvSpPr>
        <p:spPr bwMode="auto">
          <a:xfrm>
            <a:off x="2226496" y="2341209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五角星 22"/>
          <p:cNvSpPr/>
          <p:nvPr/>
        </p:nvSpPr>
        <p:spPr bwMode="auto">
          <a:xfrm>
            <a:off x="2968291" y="2222243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五角星 23"/>
          <p:cNvSpPr/>
          <p:nvPr/>
        </p:nvSpPr>
        <p:spPr bwMode="auto">
          <a:xfrm>
            <a:off x="3827519" y="2339263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>
            <a:stCxn id="3" idx="0"/>
            <a:endCxn id="3" idx="2"/>
          </p:cNvCxnSpPr>
          <p:nvPr/>
        </p:nvCxnSpPr>
        <p:spPr bwMode="auto">
          <a:xfrm>
            <a:off x="4648651" y="1459828"/>
            <a:ext cx="0" cy="4746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2015655"/>
            <a:ext cx="1326040" cy="916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矩形 27"/>
          <p:cNvSpPr/>
          <p:nvPr/>
        </p:nvSpPr>
        <p:spPr bwMode="auto">
          <a:xfrm>
            <a:off x="4972403" y="3081571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采  购 订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82" y="1962756"/>
            <a:ext cx="1836125" cy="10071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矩形 30"/>
          <p:cNvSpPr/>
          <p:nvPr/>
        </p:nvSpPr>
        <p:spPr bwMode="auto">
          <a:xfrm>
            <a:off x="7087699" y="3066457"/>
            <a:ext cx="977982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产 品 登 记 表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04" y="3392795"/>
            <a:ext cx="2554274" cy="110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36" y="4865093"/>
            <a:ext cx="1479695" cy="95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矩形 36"/>
          <p:cNvSpPr/>
          <p:nvPr/>
        </p:nvSpPr>
        <p:spPr bwMode="auto">
          <a:xfrm>
            <a:off x="5855722" y="4560252"/>
            <a:ext cx="1338566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增 值 税 专 用 发 票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5040416" y="5884794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送 货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41" y="4902878"/>
            <a:ext cx="2053297" cy="92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矩形 41"/>
          <p:cNvSpPr/>
          <p:nvPr/>
        </p:nvSpPr>
        <p:spPr bwMode="auto">
          <a:xfrm>
            <a:off x="7087699" y="5893527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入 库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633278" y="3330953"/>
            <a:ext cx="4007816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86"/>
          <p:cNvGrpSpPr/>
          <p:nvPr/>
        </p:nvGrpSpPr>
        <p:grpSpPr>
          <a:xfrm>
            <a:off x="0" y="2418284"/>
            <a:ext cx="9144000" cy="2116598"/>
            <a:chOff x="170694" y="177982"/>
            <a:chExt cx="3936004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365060" y="177982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95707" y="178257"/>
              <a:ext cx="1176016" cy="779005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6"/>
            <p:cNvSpPr txBox="1"/>
            <p:nvPr/>
          </p:nvSpPr>
          <p:spPr>
            <a:xfrm>
              <a:off x="810219" y="345281"/>
              <a:ext cx="569115" cy="3663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6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2705" y="3134203"/>
            <a:ext cx="4853140" cy="50013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 系内供应商样件 采 购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94"/>
          <p:cNvGrpSpPr/>
          <p:nvPr/>
        </p:nvGrpSpPr>
        <p:grpSpPr>
          <a:xfrm>
            <a:off x="8395845" y="1826000"/>
            <a:ext cx="485198" cy="491760"/>
            <a:chOff x="6084168" y="1274820"/>
            <a:chExt cx="432048" cy="432834"/>
          </a:xfrm>
        </p:grpSpPr>
        <p:sp>
          <p:nvSpPr>
            <p:cNvPr id="1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8" name="组合 97"/>
          <p:cNvGrpSpPr/>
          <p:nvPr/>
        </p:nvGrpSpPr>
        <p:grpSpPr>
          <a:xfrm>
            <a:off x="6838449" y="1826783"/>
            <a:ext cx="485198" cy="490867"/>
            <a:chOff x="4788024" y="1275213"/>
            <a:chExt cx="432048" cy="432048"/>
          </a:xfrm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1" name="组合 100"/>
          <p:cNvGrpSpPr/>
          <p:nvPr/>
        </p:nvGrpSpPr>
        <p:grpSpPr>
          <a:xfrm>
            <a:off x="7616758" y="1825999"/>
            <a:ext cx="486080" cy="491761"/>
            <a:chOff x="5436096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4" name="组合 103"/>
          <p:cNvGrpSpPr/>
          <p:nvPr/>
        </p:nvGrpSpPr>
        <p:grpSpPr>
          <a:xfrm>
            <a:off x="5222608" y="1825999"/>
            <a:ext cx="486080" cy="491761"/>
            <a:chOff x="3491880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106"/>
          <p:cNvGrpSpPr/>
          <p:nvPr/>
        </p:nvGrpSpPr>
        <p:grpSpPr>
          <a:xfrm>
            <a:off x="6030334" y="1825999"/>
            <a:ext cx="486080" cy="491761"/>
            <a:chOff x="4139952" y="1274820"/>
            <a:chExt cx="432833" cy="432834"/>
          </a:xfrm>
        </p:grpSpPr>
        <p:sp>
          <p:nvSpPr>
            <p:cNvPr id="2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93774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9"/>
          <p:cNvSpPr txBox="1"/>
          <p:nvPr/>
        </p:nvSpPr>
        <p:spPr>
          <a:xfrm>
            <a:off x="3157216" y="559170"/>
            <a:ext cx="2982870" cy="308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spc="300" dirty="0" smtClean="0">
                <a:latin typeface="微软雅黑" pitchFamily="34" charset="-122"/>
                <a:ea typeface="微软雅黑" pitchFamily="34" charset="-122"/>
              </a:rPr>
              <a:t>Part2  </a:t>
            </a:r>
            <a:r>
              <a:rPr lang="zh-CN" altLang="en-US" sz="1400" b="1" spc="300" dirty="0" smtClean="0">
                <a:latin typeface="微软雅黑" pitchFamily="34" charset="-122"/>
                <a:ea typeface="微软雅黑" pitchFamily="34" charset="-122"/>
              </a:rPr>
              <a:t>体 系 内</a:t>
            </a:r>
            <a:endParaRPr lang="zh-CN" altLang="en-US" sz="1400" b="1" spc="3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3618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 bwMode="auto">
          <a:xfrm>
            <a:off x="608877" y="1459828"/>
            <a:ext cx="8094662" cy="474656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1</a:t>
            </a:r>
            <a:r>
              <a:rPr kumimoji="0" lang="zh-CN" altLang="en-US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kumimoji="0" lang="zh-CN" altLang="en-US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过程流程图                                                </a:t>
            </a:r>
            <a:r>
              <a:rPr kumimoji="0" lang="en-US" altLang="zh-CN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2</a:t>
            </a:r>
            <a:r>
              <a:rPr kumimoji="0" lang="zh-CN" altLang="en-US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输入</a:t>
            </a:r>
            <a:r>
              <a:rPr lang="en-US" altLang="zh-CN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输出物</a:t>
            </a:r>
            <a:endParaRPr kumimoji="0" lang="en-US" altLang="zh-CN" sz="18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     </a:t>
            </a: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采购订单                                     跟进交付</a:t>
            </a: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需求申请                                 产品登记                                    入库结算   </a:t>
            </a: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/>
            <a:r>
              <a:rPr lang="en-US" altLang="zh-CN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</a:t>
            </a:r>
            <a:r>
              <a:rPr lang="zh-CN" altLang="en-US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注意事项</a:t>
            </a:r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3.1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体系内供应商主要为长期供货，或者准备长期批量供货的供应商，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研究院日常需要进行各项实验（造型确认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/DVP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实验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强检实验），为此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需要临时调货用于整椅装配。</a:t>
            </a:r>
            <a:endParaRPr lang="en-US" altLang="zh-CN" sz="1000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en-US" altLang="zh-CN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3.2 </a:t>
            </a:r>
            <a:r>
              <a:rPr kumimoji="0" lang="zh-CN" altLang="en-US" sz="1000" b="1" i="0" u="none" strike="noStrike" normalizeH="0" baseline="0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根据需求申请自行编制订单，经采购部长签批后下发供应商，订单</a:t>
            </a:r>
            <a:endParaRPr kumimoji="0" lang="en-US" altLang="zh-CN" sz="1000" b="1" i="0" u="none" strike="noStrike" normalizeH="0" baseline="0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信息录入产品登记表中，按照项目需求跟进产品交付，过程异常及时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反馈需求人员</a:t>
            </a:r>
            <a:r>
              <a:rPr lang="zh-CN" altLang="en-US" sz="1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（</a:t>
            </a:r>
            <a:r>
              <a:rPr lang="zh-CN" altLang="en-US" sz="1200" b="1" i="1" u="sng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产品到货必须有送货清单</a:t>
            </a:r>
            <a:r>
              <a:rPr lang="zh-CN" altLang="en-US" sz="1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）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;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3.3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产品合格入库后进行月度结算（各采购人员提供产品价格），按照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输入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输出物进行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线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上审批（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BPM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付款审批流程）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3.4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涉及采购人员及项目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周     建：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151 7534 0733   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负责陕汽项目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/H6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座椅项目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全新一代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纪内蒙：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138 1071 4558   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负责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轻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卡项目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欧马可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一汽轻卡减震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乔    立：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135 2211 8959   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负责后视镜项目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安路普项目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吕孝腾：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185 0139 6225    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负责北汽福田项目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/H4/T5</a:t>
            </a:r>
          </a:p>
          <a:p>
            <a:pPr eaLnBrk="0" hangingPunct="0">
              <a:lnSpc>
                <a:spcPct val="150000"/>
              </a:lnSpc>
            </a:pPr>
            <a:endParaRPr kumimoji="0" lang="en-US" altLang="zh-CN" sz="10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93774" y="931024"/>
            <a:ext cx="3390537" cy="4655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二、体系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内供应商样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件采购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633278" y="2203237"/>
            <a:ext cx="374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五角星 19"/>
          <p:cNvSpPr/>
          <p:nvPr/>
        </p:nvSpPr>
        <p:spPr bwMode="auto">
          <a:xfrm>
            <a:off x="783981" y="2100347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五角星 20"/>
          <p:cNvSpPr/>
          <p:nvPr/>
        </p:nvSpPr>
        <p:spPr bwMode="auto">
          <a:xfrm>
            <a:off x="1433447" y="1991641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五角星 21"/>
          <p:cNvSpPr/>
          <p:nvPr/>
        </p:nvSpPr>
        <p:spPr bwMode="auto">
          <a:xfrm>
            <a:off x="2226496" y="2091828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五角星 22"/>
          <p:cNvSpPr/>
          <p:nvPr/>
        </p:nvSpPr>
        <p:spPr bwMode="auto">
          <a:xfrm>
            <a:off x="2968291" y="2010647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五角星 23"/>
          <p:cNvSpPr/>
          <p:nvPr/>
        </p:nvSpPr>
        <p:spPr bwMode="auto">
          <a:xfrm>
            <a:off x="3827519" y="2135224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>
            <a:stCxn id="3" idx="0"/>
            <a:endCxn id="3" idx="2"/>
          </p:cNvCxnSpPr>
          <p:nvPr/>
        </p:nvCxnSpPr>
        <p:spPr bwMode="auto">
          <a:xfrm>
            <a:off x="4648651" y="1459828"/>
            <a:ext cx="0" cy="4746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/>
          <p:cNvSpPr/>
          <p:nvPr/>
        </p:nvSpPr>
        <p:spPr bwMode="auto">
          <a:xfrm>
            <a:off x="6215657" y="2885665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采  购 订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71" y="1962756"/>
            <a:ext cx="1130619" cy="833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矩形 30"/>
          <p:cNvSpPr/>
          <p:nvPr/>
        </p:nvSpPr>
        <p:spPr bwMode="auto">
          <a:xfrm>
            <a:off x="7462232" y="2891123"/>
            <a:ext cx="977982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产 品 登 记 表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98" y="3331538"/>
            <a:ext cx="2969910" cy="110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37" y="4887764"/>
            <a:ext cx="1115986" cy="95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矩形 36"/>
          <p:cNvSpPr/>
          <p:nvPr/>
        </p:nvSpPr>
        <p:spPr bwMode="auto">
          <a:xfrm>
            <a:off x="5855722" y="4560252"/>
            <a:ext cx="1338566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增 值 税 专 用 发 票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866605" y="5884794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送 货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1" y="4902704"/>
            <a:ext cx="1090111" cy="92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矩形 41"/>
          <p:cNvSpPr/>
          <p:nvPr/>
        </p:nvSpPr>
        <p:spPr bwMode="auto">
          <a:xfrm>
            <a:off x="6279100" y="5893527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入 库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633278" y="2786849"/>
            <a:ext cx="4007816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4045" y="1803331"/>
            <a:ext cx="834677" cy="1184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08" y="2010800"/>
            <a:ext cx="1021890" cy="73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矩形 28"/>
          <p:cNvSpPr/>
          <p:nvPr/>
        </p:nvSpPr>
        <p:spPr bwMode="auto">
          <a:xfrm>
            <a:off x="4833144" y="2887145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需 求 申 请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28" y="4902877"/>
            <a:ext cx="1156160" cy="88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矩形 31"/>
          <p:cNvSpPr/>
          <p:nvPr/>
        </p:nvSpPr>
        <p:spPr bwMode="auto">
          <a:xfrm>
            <a:off x="7462232" y="5884794"/>
            <a:ext cx="1061858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临 时 价 格 协议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86"/>
          <p:cNvGrpSpPr/>
          <p:nvPr/>
        </p:nvGrpSpPr>
        <p:grpSpPr>
          <a:xfrm>
            <a:off x="0" y="2418284"/>
            <a:ext cx="9144000" cy="2116598"/>
            <a:chOff x="170694" y="177982"/>
            <a:chExt cx="3936004" cy="781165"/>
          </a:xfrm>
        </p:grpSpPr>
        <p:sp>
          <p:nvSpPr>
            <p:cNvPr id="9" name="等腰三角形 8"/>
            <p:cNvSpPr/>
            <p:nvPr/>
          </p:nvSpPr>
          <p:spPr>
            <a:xfrm>
              <a:off x="1365060" y="177982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00258" y="602633"/>
              <a:ext cx="403272" cy="3565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395707" y="178257"/>
              <a:ext cx="1176016" cy="779005"/>
            </a:xfrm>
            <a:prstGeom prst="parallelogram">
              <a:avLst>
                <a:gd name="adj" fmla="val 48207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6"/>
            <p:cNvSpPr txBox="1"/>
            <p:nvPr/>
          </p:nvSpPr>
          <p:spPr>
            <a:xfrm>
              <a:off x="810219" y="345281"/>
              <a:ext cx="569115" cy="3663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6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6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2705" y="3134203"/>
            <a:ext cx="4853140" cy="50013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临时样件采购（零星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采购）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94"/>
          <p:cNvGrpSpPr/>
          <p:nvPr/>
        </p:nvGrpSpPr>
        <p:grpSpPr>
          <a:xfrm>
            <a:off x="8395845" y="1826000"/>
            <a:ext cx="485198" cy="491760"/>
            <a:chOff x="6084168" y="1274820"/>
            <a:chExt cx="432048" cy="432834"/>
          </a:xfrm>
        </p:grpSpPr>
        <p:sp>
          <p:nvSpPr>
            <p:cNvPr id="16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8" name="组合 97"/>
          <p:cNvGrpSpPr/>
          <p:nvPr/>
        </p:nvGrpSpPr>
        <p:grpSpPr>
          <a:xfrm>
            <a:off x="6838449" y="1826783"/>
            <a:ext cx="485198" cy="490867"/>
            <a:chOff x="4788024" y="1275213"/>
            <a:chExt cx="432048" cy="432048"/>
          </a:xfrm>
        </p:grpSpPr>
        <p:sp>
          <p:nvSpPr>
            <p:cNvPr id="19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1" name="组合 100"/>
          <p:cNvGrpSpPr/>
          <p:nvPr/>
        </p:nvGrpSpPr>
        <p:grpSpPr>
          <a:xfrm>
            <a:off x="7616758" y="1825999"/>
            <a:ext cx="486080" cy="491761"/>
            <a:chOff x="5436096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4" name="组合 103"/>
          <p:cNvGrpSpPr/>
          <p:nvPr/>
        </p:nvGrpSpPr>
        <p:grpSpPr>
          <a:xfrm>
            <a:off x="5222608" y="1825999"/>
            <a:ext cx="486080" cy="491761"/>
            <a:chOff x="3491880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106"/>
          <p:cNvGrpSpPr/>
          <p:nvPr/>
        </p:nvGrpSpPr>
        <p:grpSpPr>
          <a:xfrm>
            <a:off x="6030334" y="1825999"/>
            <a:ext cx="486080" cy="491761"/>
            <a:chOff x="4139952" y="1274820"/>
            <a:chExt cx="432833" cy="432834"/>
          </a:xfrm>
        </p:grpSpPr>
        <p:sp>
          <p:nvSpPr>
            <p:cNvPr id="2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4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93774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9"/>
          <p:cNvSpPr txBox="1"/>
          <p:nvPr/>
        </p:nvSpPr>
        <p:spPr>
          <a:xfrm>
            <a:off x="3157216" y="559170"/>
            <a:ext cx="2982870" cy="308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spc="300" dirty="0" smtClean="0">
                <a:latin typeface="微软雅黑" pitchFamily="34" charset="-122"/>
                <a:ea typeface="微软雅黑" pitchFamily="34" charset="-122"/>
              </a:rPr>
              <a:t>Part3  </a:t>
            </a:r>
            <a:r>
              <a:rPr lang="zh-CN" altLang="en-US" sz="1400" b="1" spc="300" dirty="0" smtClean="0">
                <a:latin typeface="微软雅黑" pitchFamily="34" charset="-122"/>
                <a:ea typeface="微软雅黑" pitchFamily="34" charset="-122"/>
              </a:rPr>
              <a:t>零 星 采 购</a:t>
            </a:r>
            <a:endParaRPr lang="zh-CN" altLang="en-US" sz="1400" b="1" spc="3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63618" y="713452"/>
            <a:ext cx="261993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 bwMode="auto">
          <a:xfrm>
            <a:off x="619550" y="1459827"/>
            <a:ext cx="8094662" cy="529615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1</a:t>
            </a:r>
            <a:r>
              <a:rPr kumimoji="0" lang="zh-CN" altLang="en-US" sz="18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kumimoji="0" lang="zh-CN" altLang="en-US" sz="1800" b="1" i="0" u="none" strike="noStrike" normalizeH="0" baseline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过程流程图 </a:t>
            </a:r>
            <a:endParaRPr kumimoji="0" lang="en-US" altLang="zh-CN" sz="1800" b="1" i="0" u="none" strike="noStrike" normalizeH="0" baseline="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                                         供应商报价（盖章）                                                   日常入库                                                                         付款结算</a:t>
            </a: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                         </a:t>
            </a: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</a:t>
            </a:r>
            <a:r>
              <a:rPr lang="en-US" altLang="zh-CN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    </a:t>
            </a:r>
            <a:r>
              <a:rPr lang="zh-CN" altLang="en-US" sz="10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itchFamily="34" charset="0"/>
                <a:ea typeface="宋体" pitchFamily="2" charset="-122"/>
              </a:rPr>
              <a:t>需求申请  （含图纸）                                       订单下发  （盖章回传）                                      集中对账签订合同（月度）</a:t>
            </a:r>
            <a:endParaRPr lang="en-US" altLang="zh-CN" sz="10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en-US" altLang="zh-CN" sz="1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r>
              <a:rPr lang="en-US" altLang="zh-CN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2</a:t>
            </a:r>
            <a:r>
              <a:rPr lang="zh-CN" altLang="en-US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输入</a:t>
            </a:r>
            <a:r>
              <a:rPr lang="en-US" altLang="zh-CN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输出物 </a:t>
            </a:r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lvl="0" eaLnBrk="0" hangingPunct="0"/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</a:t>
            </a:r>
            <a:r>
              <a:rPr lang="zh-CN" altLang="en-US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注意事项                                                    </a:t>
            </a:r>
            <a:r>
              <a:rPr lang="en-US" altLang="zh-CN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4</a:t>
            </a:r>
            <a:r>
              <a:rPr lang="zh-CN" altLang="en-US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、</a:t>
            </a:r>
            <a:r>
              <a:rPr lang="zh-CN" altLang="en-US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供应商信息</a:t>
            </a:r>
            <a:endParaRPr lang="en-US" altLang="zh-CN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3.1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上述输出物是合同签订的必要条件，合同签订后（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BPM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审批）           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4.1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机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加工类：</a:t>
            </a:r>
            <a:endParaRPr lang="en-US" altLang="zh-CN" sz="1000" b="1" dirty="0" smtClean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供应商提供发票后进行付款审批（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BPM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审批）；                                             北京凯泽永鑫机械制造有限公司    高丽露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186 5306 6005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3.2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需求申请经研究院院长签字后方可生效，同时提供数据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/2D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图纸；      北京恒基亿万金属加工有限公司    陈经理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133 6636 2979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（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及加工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类必须提供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2D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图纸）                                                                               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4.23D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打印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/CNC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3.3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采购类别已进行划分（机加工类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/3D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打印类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/CNC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塑料件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类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）                  深圳市</a:t>
            </a:r>
            <a:r>
              <a:rPr lang="zh-CN" altLang="en-US" sz="1000" b="1" dirty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速杰精密模型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有限公司         涂丽群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186 0300 2283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（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CNC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优先）</a:t>
            </a:r>
            <a:endParaRPr lang="en-US" altLang="zh-CN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3.4 </a:t>
            </a:r>
            <a:r>
              <a:rPr lang="zh-CN" altLang="en-US" sz="1000" b="1" i="1" u="sng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所有产品交付必须附带送货清单</a:t>
            </a:r>
            <a:r>
              <a:rPr lang="en-US" altLang="zh-CN" sz="1000" b="1" i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                                                                   </a:t>
            </a:r>
            <a:r>
              <a:rPr lang="en-US" altLang="zh-CN" sz="1000" b="1" i="1" u="sng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   </a:t>
            </a:r>
            <a:r>
              <a:rPr lang="zh-CN" altLang="en-US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天津凌鹰模型有限公司                      黄    成 </a:t>
            </a:r>
            <a:r>
              <a:rPr lang="en-US" altLang="zh-CN" sz="1000" b="1" dirty="0" smtClean="0">
                <a:ln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Calibri" pitchFamily="34" charset="0"/>
                <a:ea typeface="宋体" pitchFamily="2" charset="-122"/>
              </a:rPr>
              <a:t> 186 2290 0597</a:t>
            </a:r>
            <a:endParaRPr lang="en-US" altLang="zh-CN" sz="1000" b="1" dirty="0">
              <a:ln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93774" y="931024"/>
            <a:ext cx="3775945" cy="4655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临时样件采购（零星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921869" y="2361537"/>
            <a:ext cx="7164000" cy="0"/>
          </a:xfrm>
          <a:prstGeom prst="lin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五角星 19"/>
          <p:cNvSpPr/>
          <p:nvPr/>
        </p:nvSpPr>
        <p:spPr bwMode="auto">
          <a:xfrm>
            <a:off x="1154087" y="2260206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" name="五角星 20"/>
          <p:cNvSpPr/>
          <p:nvPr/>
        </p:nvSpPr>
        <p:spPr bwMode="auto">
          <a:xfrm>
            <a:off x="2376317" y="2124023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V="1">
            <a:off x="624100" y="2945546"/>
            <a:ext cx="8064000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五角星 31"/>
          <p:cNvSpPr/>
          <p:nvPr/>
        </p:nvSpPr>
        <p:spPr bwMode="auto">
          <a:xfrm>
            <a:off x="3598547" y="2260205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3" name="五角星 32"/>
          <p:cNvSpPr/>
          <p:nvPr/>
        </p:nvSpPr>
        <p:spPr bwMode="auto">
          <a:xfrm>
            <a:off x="4820777" y="2137819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5" name="五角星 34"/>
          <p:cNvSpPr/>
          <p:nvPr/>
        </p:nvSpPr>
        <p:spPr bwMode="auto">
          <a:xfrm>
            <a:off x="6048504" y="2271039"/>
            <a:ext cx="287166" cy="28969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584" y="2139177"/>
            <a:ext cx="323116" cy="32921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 bwMode="auto">
          <a:xfrm flipV="1">
            <a:off x="619550" y="4873847"/>
            <a:ext cx="8064000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9" y="3521997"/>
            <a:ext cx="1386502" cy="9376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79" y="3846275"/>
            <a:ext cx="1276320" cy="879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87" y="3389902"/>
            <a:ext cx="1284645" cy="978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21" y="3846275"/>
            <a:ext cx="1350109" cy="9540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70" y="3335707"/>
            <a:ext cx="1188533" cy="954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45" y="3923902"/>
            <a:ext cx="1176048" cy="8320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3" name="矩形 42"/>
          <p:cNvSpPr/>
          <p:nvPr/>
        </p:nvSpPr>
        <p:spPr bwMode="auto">
          <a:xfrm>
            <a:off x="2399479" y="3521997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报  价   一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1039858" y="4550396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需 求 申 请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742130" y="4533518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000" b="1" i="0" u="none" strike="noStrike" normalizeH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报  价   二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145661" y="3506913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采  购 订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6490264" y="4533518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送 货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7696700" y="3506913"/>
            <a:ext cx="883320" cy="2644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1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入 库 清 单</a:t>
            </a:r>
            <a:endParaRPr kumimoji="0" lang="zh-CN" altLang="en-US" sz="10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>
            <a:off x="4602249" y="4878115"/>
            <a:ext cx="0" cy="187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4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</a:t>
            </a:r>
            <a:r>
              <a:rPr lang="zh-CN" altLang="en-US" sz="1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</a:t>
            </a:r>
            <a:r>
              <a:rPr lang="en-US" altLang="zh-CN" sz="10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GROUP</a:t>
            </a:r>
            <a:endParaRPr lang="en-US" altLang="zh-CN" sz="10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清风素材3 https://12sc.taobao.com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Pages>0</Pages>
  <Words>802</Words>
  <Characters>0</Characters>
  <Application>Microsoft Office PowerPoint</Application>
  <DocSecurity>0</DocSecurity>
  <PresentationFormat>全屏显示(4:3)</PresentationFormat>
  <Lines>0</Lines>
  <Paragraphs>120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Roboto Black</vt:lpstr>
      <vt:lpstr>Roboto Light</vt:lpstr>
      <vt:lpstr>华康俪金黑W8</vt:lpstr>
      <vt:lpstr>宋体</vt:lpstr>
      <vt:lpstr>微软雅黑</vt:lpstr>
      <vt:lpstr>Arial</vt:lpstr>
      <vt:lpstr>Calibri</vt:lpstr>
      <vt:lpstr>Calibri Light</vt:lpstr>
      <vt:lpstr>Impact</vt:lpstr>
      <vt:lpstr>清风素材 https://12sc.taobao.com</vt:lpstr>
      <vt:lpstr>清风素材3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</dc:creator>
  <cp:lastModifiedBy>Administrator</cp:lastModifiedBy>
  <cp:revision>231</cp:revision>
  <dcterms:created xsi:type="dcterms:W3CDTF">2015-08-12T02:06:50Z</dcterms:created>
  <dcterms:modified xsi:type="dcterms:W3CDTF">2022-05-21T14:26:33Z</dcterms:modified>
</cp:coreProperties>
</file>