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pptx" ContentType="application/vnd.openxmlformats-officedocument.presentationml.presentation"/>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handoutMasterIdLst>
    <p:handoutMasterId r:id="rId23"/>
  </p:handoutMasterIdLst>
  <p:sldIdLst>
    <p:sldId id="257" r:id="rId4"/>
    <p:sldId id="258" r:id="rId6"/>
    <p:sldId id="315" r:id="rId7"/>
    <p:sldId id="324" r:id="rId8"/>
    <p:sldId id="316" r:id="rId9"/>
    <p:sldId id="329" r:id="rId10"/>
    <p:sldId id="340" r:id="rId11"/>
    <p:sldId id="342" r:id="rId12"/>
    <p:sldId id="343" r:id="rId13"/>
    <p:sldId id="317" r:id="rId14"/>
    <p:sldId id="323" r:id="rId15"/>
    <p:sldId id="338" r:id="rId16"/>
    <p:sldId id="339" r:id="rId17"/>
    <p:sldId id="325" r:id="rId18"/>
    <p:sldId id="326" r:id="rId19"/>
    <p:sldId id="327" r:id="rId20"/>
    <p:sldId id="328" r:id="rId21"/>
    <p:sldId id="295" r:id="rId22"/>
  </p:sldIdLst>
  <p:sldSz cx="9144000" cy="6858000" type="screen4x3"/>
  <p:notesSz cx="6858000" cy="9144000"/>
  <p:custDataLst>
    <p:tags r:id="rId28"/>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99CC"/>
    <a:srgbClr val="FF99FF"/>
    <a:srgbClr val="9966FF"/>
    <a:srgbClr val="9933FF"/>
    <a:srgbClr val="37FF37"/>
    <a:srgbClr val="00B000"/>
    <a:srgbClr val="CCFF99"/>
    <a:srgbClr val="66FF99"/>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9" autoAdjust="0"/>
    <p:restoredTop sz="87990" autoAdjust="0"/>
  </p:normalViewPr>
  <p:slideViewPr>
    <p:cSldViewPr snapToGrid="0">
      <p:cViewPr varScale="1">
        <p:scale>
          <a:sx n="69" d="100"/>
          <a:sy n="69" d="100"/>
        </p:scale>
        <p:origin x="1224" y="40"/>
      </p:cViewPr>
      <p:guideLst>
        <p:guide orient="horz" pos="2232"/>
        <p:guide pos="3288"/>
        <p:guide orient="horz" pos="2232"/>
        <p:guide pos="2893"/>
      </p:guideLst>
    </p:cSldViewPr>
  </p:slideViewPr>
  <p:notesTextViewPr>
    <p:cViewPr>
      <p:scale>
        <a:sx n="1" d="1"/>
        <a:sy n="1" d="1"/>
      </p:scale>
      <p:origin x="0" y="0"/>
    </p:cViewPr>
  </p:notesTextViewPr>
  <p:sorterViewPr>
    <p:cViewPr>
      <p:scale>
        <a:sx n="66" d="100"/>
        <a:sy n="66" d="100"/>
      </p:scale>
      <p:origin x="0" y="6030"/>
    </p:cViewPr>
  </p:sorterViewPr>
  <p:notesViewPr>
    <p:cSldViewPr snapToGrid="0">
      <p:cViewPr varScale="1">
        <p:scale>
          <a:sx n="55" d="100"/>
          <a:sy n="55" d="100"/>
        </p:scale>
        <p:origin x="-2562" y="-84"/>
      </p:cViewPr>
      <p:guideLst>
        <p:guide orient="horz" pos="2880"/>
        <p:guide pos="217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8" Type="http://schemas.openxmlformats.org/officeDocument/2006/relationships/tags" Target="tags/tag10.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2-23T16:59:11.926" idx="1">
    <p:pos x="10" y="10"/>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1-12-23T16:59:11.926" idx="1">
    <p:pos x="10" y="10"/>
    <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21-12-23T16:59:11.926" idx="1">
    <p:pos x="10" y="10"/>
    <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21-12-23T16:59:11.926" idx="1">
    <p:pos x="10" y="10"/>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9F4249D-A175-4FDA-A3AB-76294016A96F}"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DD47FCC-E44F-48C6-B703-E584E31CAE98}"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2853B57B-CDF3-4B26-8819-391993BF8E65}" type="datetimeFigureOut">
              <a:rPr lang="zh-CN" altLang="en-US"/>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B2F47826-0640-4C84-A2B9-E2CFE93DE947}"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B2F47826-0640-4C84-A2B9-E2CFE93DE94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4" y="2130429"/>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2"/>
            <a:ext cx="6400801" cy="1752600"/>
          </a:xfrm>
        </p:spPr>
        <p:txBody>
          <a:bodyPr/>
          <a:lstStyle>
            <a:lvl1pPr marL="0" indent="0" algn="ctr">
              <a:buNone/>
              <a:defRPr/>
            </a:lvl1pPr>
            <a:lvl2pPr marL="377190" indent="0" algn="ctr">
              <a:buNone/>
              <a:defRPr/>
            </a:lvl2pPr>
            <a:lvl3pPr marL="754380" indent="0" algn="ctr">
              <a:buNone/>
              <a:defRPr/>
            </a:lvl3pPr>
            <a:lvl4pPr marL="1131570" indent="0" algn="ctr">
              <a:buNone/>
              <a:defRPr/>
            </a:lvl4pPr>
            <a:lvl5pPr marL="1508125" indent="0" algn="ctr">
              <a:buNone/>
              <a:defRPr/>
            </a:lvl5pPr>
            <a:lvl6pPr marL="1885315" indent="0" algn="ctr">
              <a:buNone/>
              <a:defRPr/>
            </a:lvl6pPr>
            <a:lvl7pPr marL="2262505" indent="0" algn="ctr">
              <a:buNone/>
              <a:defRPr/>
            </a:lvl7pPr>
            <a:lvl8pPr marL="2639695" indent="0" algn="ctr">
              <a:buNone/>
              <a:defRPr/>
            </a:lvl8pPr>
            <a:lvl9pPr marL="3016885" indent="0" algn="ctr">
              <a:buNone/>
              <a:defRPr/>
            </a:lvl9pPr>
          </a:lstStyle>
          <a:p>
            <a:r>
              <a:rPr lang="zh-CN" altLang="en-US"/>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F9A79367-281C-4368-84B8-4712B45894B7}"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2A8113F8-1C62-4B20-8126-8355FAF192C6}"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0188D9E8-2066-4162-971A-7EF8AFD0082A}"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4FE42131-024F-40CB-AC51-9A07CDB565EA}"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7" y="365126"/>
            <a:ext cx="1971675"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1" y="365126"/>
            <a:ext cx="5800724"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F530A170-938A-49EE-8DA5-55224CF93498}"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2799B57D-183F-45D8-A0BC-B341B1E3AAF7}"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4" y="2130429"/>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2"/>
            <a:ext cx="6400801" cy="1752600"/>
          </a:xfrm>
        </p:spPr>
        <p:txBody>
          <a:bodyPr/>
          <a:lstStyle>
            <a:lvl1pPr marL="0" indent="0" algn="ctr">
              <a:buNone/>
              <a:defRPr/>
            </a:lvl1pPr>
            <a:lvl2pPr marL="377190" indent="0" algn="ctr">
              <a:buNone/>
              <a:defRPr/>
            </a:lvl2pPr>
            <a:lvl3pPr marL="754380" indent="0" algn="ctr">
              <a:buNone/>
              <a:defRPr/>
            </a:lvl3pPr>
            <a:lvl4pPr marL="1131570" indent="0" algn="ctr">
              <a:buNone/>
              <a:defRPr/>
            </a:lvl4pPr>
            <a:lvl5pPr marL="1508125" indent="0" algn="ctr">
              <a:buNone/>
              <a:defRPr/>
            </a:lvl5pPr>
            <a:lvl6pPr marL="1885315" indent="0" algn="ctr">
              <a:buNone/>
              <a:defRPr/>
            </a:lvl6pPr>
            <a:lvl7pPr marL="2262505" indent="0" algn="ctr">
              <a:buNone/>
              <a:defRPr/>
            </a:lvl7pPr>
            <a:lvl8pPr marL="2639695" indent="0" algn="ctr">
              <a:buNone/>
              <a:defRPr/>
            </a:lvl8pPr>
            <a:lvl9pPr marL="3016885" indent="0" algn="ctr">
              <a:buNone/>
              <a:defRPr/>
            </a:lvl9pPr>
          </a:lstStyle>
          <a:p>
            <a:r>
              <a:rPr lang="zh-CN" altLang="en-US"/>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95EFA72F-436D-4138-AD87-9CCB24FB3957}"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2FB3E004-6BC5-462B-A2D1-688ACCD20C6C}"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B90E8D51-B817-43E6-944F-878A1ACF54F5}"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E85586E5-AF33-42C8-8E87-9FE43BFA2B09}" type="slidenum">
              <a:rPr lang="zh-CN"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713" y="4406907"/>
            <a:ext cx="7772400" cy="1362075"/>
          </a:xfrm>
        </p:spPr>
        <p:txBody>
          <a:bodyPr anchor="t"/>
          <a:lstStyle>
            <a:lvl1pPr algn="l">
              <a:defRPr sz="33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713" y="2906716"/>
            <a:ext cx="7772400" cy="1500187"/>
          </a:xfrm>
        </p:spPr>
        <p:txBody>
          <a:bodyPr anchor="b"/>
          <a:lstStyle>
            <a:lvl1pPr marL="0" indent="0">
              <a:buNone/>
              <a:defRPr sz="1650"/>
            </a:lvl1pPr>
            <a:lvl2pPr marL="377190" indent="0">
              <a:buNone/>
              <a:defRPr sz="1485"/>
            </a:lvl2pPr>
            <a:lvl3pPr marL="754380" indent="0">
              <a:buNone/>
              <a:defRPr sz="1320"/>
            </a:lvl3pPr>
            <a:lvl4pPr marL="1131570" indent="0">
              <a:buNone/>
              <a:defRPr sz="1155"/>
            </a:lvl4pPr>
            <a:lvl5pPr marL="1508125" indent="0">
              <a:buNone/>
              <a:defRPr sz="1155"/>
            </a:lvl5pPr>
            <a:lvl6pPr marL="1885315" indent="0">
              <a:buNone/>
              <a:defRPr sz="1155"/>
            </a:lvl6pPr>
            <a:lvl7pPr marL="2262505" indent="0">
              <a:buNone/>
              <a:defRPr sz="1155"/>
            </a:lvl7pPr>
            <a:lvl8pPr marL="2639695" indent="0">
              <a:buNone/>
              <a:defRPr sz="1155"/>
            </a:lvl8pPr>
            <a:lvl9pPr marL="3016885" indent="0">
              <a:buNone/>
              <a:defRPr sz="1155"/>
            </a:lvl9pPr>
          </a:lstStyle>
          <a:p>
            <a:pPr lvl="0"/>
            <a:r>
              <a:rPr lang="zh-CN" altLang="en-US"/>
              <a:t>单击此处编辑母版文本样式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46F454B2-4EE3-49B4-A10B-0A4766B394A2}"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A02C6DFE-768A-4259-AC56-988E27806395}"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2" y="1825627"/>
            <a:ext cx="3886200" cy="4351338"/>
          </a:xfrm>
        </p:spPr>
        <p:txBody>
          <a:bodyPr/>
          <a:lstStyle>
            <a:lvl1pPr>
              <a:defRPr sz="2310"/>
            </a:lvl1pPr>
            <a:lvl2pPr>
              <a:defRPr sz="1980"/>
            </a:lvl2pPr>
            <a:lvl3pPr>
              <a:defRPr sz="1650"/>
            </a:lvl3pPr>
            <a:lvl4pPr>
              <a:defRPr sz="1485"/>
            </a:lvl4pPr>
            <a:lvl5pPr>
              <a:defRPr sz="1485"/>
            </a:lvl5pPr>
            <a:lvl6pPr>
              <a:defRPr sz="1485"/>
            </a:lvl6pPr>
            <a:lvl7pPr>
              <a:defRPr sz="1485"/>
            </a:lvl7pPr>
            <a:lvl8pPr>
              <a:defRPr sz="1485"/>
            </a:lvl8pPr>
            <a:lvl9pPr>
              <a:defRPr sz="148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825627"/>
            <a:ext cx="3886200" cy="4351338"/>
          </a:xfrm>
        </p:spPr>
        <p:txBody>
          <a:bodyPr/>
          <a:lstStyle>
            <a:lvl1pPr>
              <a:defRPr sz="2310"/>
            </a:lvl1pPr>
            <a:lvl2pPr>
              <a:defRPr sz="1980"/>
            </a:lvl2pPr>
            <a:lvl3pPr>
              <a:defRPr sz="1650"/>
            </a:lvl3pPr>
            <a:lvl4pPr>
              <a:defRPr sz="1485"/>
            </a:lvl4pPr>
            <a:lvl5pPr>
              <a:defRPr sz="1485"/>
            </a:lvl5pPr>
            <a:lvl6pPr>
              <a:defRPr sz="1485"/>
            </a:lvl6pPr>
            <a:lvl7pPr>
              <a:defRPr sz="1485"/>
            </a:lvl7pPr>
            <a:lvl8pPr>
              <a:defRPr sz="1485"/>
            </a:lvl8pPr>
            <a:lvl9pPr>
              <a:defRPr sz="148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2AEBB73A-3946-471A-A86C-D0E4C60493E9}"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EFEEA517-F228-47C5-8A60-AAC7AD467CC0}"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3" y="274638"/>
            <a:ext cx="8229601"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3" y="1535116"/>
            <a:ext cx="4039792" cy="639762"/>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125" indent="0">
              <a:buNone/>
              <a:defRPr sz="1320" b="1"/>
            </a:lvl5pPr>
            <a:lvl6pPr marL="1885315" indent="0">
              <a:buNone/>
              <a:defRPr sz="1320" b="1"/>
            </a:lvl6pPr>
            <a:lvl7pPr marL="2262505" indent="0">
              <a:buNone/>
              <a:defRPr sz="1320" b="1"/>
            </a:lvl7pPr>
            <a:lvl8pPr marL="2639695" indent="0">
              <a:buNone/>
              <a:defRPr sz="1320" b="1"/>
            </a:lvl8pPr>
            <a:lvl9pPr marL="3016885" indent="0">
              <a:buNone/>
              <a:defRPr sz="132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3" y="2174876"/>
            <a:ext cx="4039792" cy="3951288"/>
          </a:xfrm>
        </p:spPr>
        <p:txBody>
          <a:bodyPr/>
          <a:lstStyle>
            <a:lvl1pPr>
              <a:defRPr sz="1980"/>
            </a:lvl1pPr>
            <a:lvl2pPr>
              <a:defRPr sz="1650"/>
            </a:lvl2pPr>
            <a:lvl3pPr>
              <a:defRPr sz="1485"/>
            </a:lvl3pPr>
            <a:lvl4pPr>
              <a:defRPr sz="1320"/>
            </a:lvl4pPr>
            <a:lvl5pPr>
              <a:defRPr sz="1320"/>
            </a:lvl5pPr>
            <a:lvl6pPr>
              <a:defRPr sz="1320"/>
            </a:lvl6pPr>
            <a:lvl7pPr>
              <a:defRPr sz="1320"/>
            </a:lvl7pPr>
            <a:lvl8pPr>
              <a:defRPr sz="1320"/>
            </a:lvl8pPr>
            <a:lvl9pPr>
              <a:defRPr sz="132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4632" y="1535116"/>
            <a:ext cx="4042171" cy="639762"/>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125" indent="0">
              <a:buNone/>
              <a:defRPr sz="1320" b="1"/>
            </a:lvl5pPr>
            <a:lvl6pPr marL="1885315" indent="0">
              <a:buNone/>
              <a:defRPr sz="1320" b="1"/>
            </a:lvl6pPr>
            <a:lvl7pPr marL="2262505" indent="0">
              <a:buNone/>
              <a:defRPr sz="1320" b="1"/>
            </a:lvl7pPr>
            <a:lvl8pPr marL="2639695" indent="0">
              <a:buNone/>
              <a:defRPr sz="1320" b="1"/>
            </a:lvl8pPr>
            <a:lvl9pPr marL="3016885" indent="0">
              <a:buNone/>
              <a:defRPr sz="132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4632" y="2174876"/>
            <a:ext cx="4042171" cy="3951288"/>
          </a:xfrm>
        </p:spPr>
        <p:txBody>
          <a:bodyPr/>
          <a:lstStyle>
            <a:lvl1pPr>
              <a:defRPr sz="1980"/>
            </a:lvl1pPr>
            <a:lvl2pPr>
              <a:defRPr sz="1650"/>
            </a:lvl2pPr>
            <a:lvl3pPr>
              <a:defRPr sz="1485"/>
            </a:lvl3pPr>
            <a:lvl4pPr>
              <a:defRPr sz="1320"/>
            </a:lvl4pPr>
            <a:lvl5pPr>
              <a:defRPr sz="1320"/>
            </a:lvl5pPr>
            <a:lvl6pPr>
              <a:defRPr sz="1320"/>
            </a:lvl6pPr>
            <a:lvl7pPr>
              <a:defRPr sz="1320"/>
            </a:lvl7pPr>
            <a:lvl8pPr>
              <a:defRPr sz="1320"/>
            </a:lvl8pPr>
            <a:lvl9pPr>
              <a:defRPr sz="132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1E40A002-1DF4-42B3-89CC-D4F793DCB7BB}" type="datetimeFigureOut">
              <a:rPr lang="zh-CN" altLang="en-US"/>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B533FC39-8EA8-4E51-97BF-0A415A7FC699}"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5716B469-A2EC-475E-9C56-37CA72A91A60}" type="datetimeFigureOut">
              <a:rPr lang="zh-CN" altLang="en-US"/>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C0CF7A1C-8EB0-4BEC-8898-FD22A33E7A23}" type="slidenum">
              <a:rPr lang="zh-CN" altLang="en-US"/>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9BD20D30-2588-45C6-9CB6-516759429BD6}" type="datetimeFigureOut">
              <a:rPr lang="zh-CN" altLang="en-US"/>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C5E13377-6A30-4242-A027-4FBF0E8EEE03}" type="slidenum">
              <a:rPr lang="zh-CN" altLang="en-US"/>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4"/>
            <a:ext cx="3008710" cy="1162050"/>
          </a:xfrm>
        </p:spPr>
        <p:txBody>
          <a:bodyPr anchor="b"/>
          <a:lstStyle>
            <a:lvl1pPr algn="l">
              <a:defRPr sz="1650" b="1"/>
            </a:lvl1pPr>
          </a:lstStyle>
          <a:p>
            <a:r>
              <a:rPr lang="zh-CN" altLang="en-US"/>
              <a:t>单击此处编辑母版标题样式</a:t>
            </a:r>
            <a:endParaRPr lang="zh-CN" altLang="en-US"/>
          </a:p>
        </p:txBody>
      </p:sp>
      <p:sp>
        <p:nvSpPr>
          <p:cNvPr id="3" name="内容占位符 2"/>
          <p:cNvSpPr>
            <a:spLocks noGrp="1"/>
          </p:cNvSpPr>
          <p:nvPr>
            <p:ph idx="1"/>
          </p:nvPr>
        </p:nvSpPr>
        <p:spPr>
          <a:xfrm>
            <a:off x="3575450" y="273054"/>
            <a:ext cx="5111353" cy="5853113"/>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5"/>
            <a:ext cx="3008710" cy="4691063"/>
          </a:xfrm>
        </p:spPr>
        <p:txBody>
          <a:bodyPr/>
          <a:lstStyle>
            <a:lvl1pPr marL="0" indent="0">
              <a:buNone/>
              <a:defRPr sz="1155"/>
            </a:lvl1pPr>
            <a:lvl2pPr marL="377190" indent="0">
              <a:buNone/>
              <a:defRPr sz="990"/>
            </a:lvl2pPr>
            <a:lvl3pPr marL="754380" indent="0">
              <a:buNone/>
              <a:defRPr sz="825"/>
            </a:lvl3pPr>
            <a:lvl4pPr marL="1131570" indent="0">
              <a:buNone/>
              <a:defRPr sz="740"/>
            </a:lvl4pPr>
            <a:lvl5pPr marL="1508125" indent="0">
              <a:buNone/>
              <a:defRPr sz="740"/>
            </a:lvl5pPr>
            <a:lvl6pPr marL="1885315" indent="0">
              <a:buNone/>
              <a:defRPr sz="740"/>
            </a:lvl6pPr>
            <a:lvl7pPr marL="2262505" indent="0">
              <a:buNone/>
              <a:defRPr sz="740"/>
            </a:lvl7pPr>
            <a:lvl8pPr marL="2639695" indent="0">
              <a:buNone/>
              <a:defRPr sz="740"/>
            </a:lvl8pPr>
            <a:lvl9pPr marL="3016885" indent="0">
              <a:buNone/>
              <a:defRPr sz="74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968E9577-B656-423B-AFE6-BE3C4B774AD2}"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43261F2E-1376-482B-8D45-B12C5789658D}"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DE9CCFEC-957D-49AC-BEDF-7965EFF1FD82}"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5F1B7B8F-F90D-4E32-BEB9-0DF049D7D20B}" type="slidenum">
              <a:rPr lang="zh-CN" altLang="en-US"/>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1893" y="4800604"/>
            <a:ext cx="5486400" cy="566738"/>
          </a:xfrm>
        </p:spPr>
        <p:txBody>
          <a:bodyPr anchor="b"/>
          <a:lstStyle>
            <a:lvl1pPr algn="l">
              <a:defRPr sz="165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1893" y="612779"/>
            <a:ext cx="5486400" cy="4114800"/>
          </a:xfr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125" indent="0">
              <a:buNone/>
              <a:defRPr sz="1650"/>
            </a:lvl5pPr>
            <a:lvl6pPr marL="1885315" indent="0">
              <a:buNone/>
              <a:defRPr sz="1650"/>
            </a:lvl6pPr>
            <a:lvl7pPr marL="2262505" indent="0">
              <a:buNone/>
              <a:defRPr sz="1650"/>
            </a:lvl7pPr>
            <a:lvl8pPr marL="2639695" indent="0">
              <a:buNone/>
              <a:defRPr sz="1650"/>
            </a:lvl8pPr>
            <a:lvl9pPr marL="3016885" indent="0">
              <a:buNone/>
              <a:defRPr sz="1650"/>
            </a:lvl9pPr>
          </a:lstStyle>
          <a:p>
            <a:pPr lvl="0"/>
            <a:endParaRPr lang="zh-CN" altLang="en-US" noProof="0"/>
          </a:p>
        </p:txBody>
      </p:sp>
      <p:sp>
        <p:nvSpPr>
          <p:cNvPr id="4" name="文本占位符 3"/>
          <p:cNvSpPr>
            <a:spLocks noGrp="1"/>
          </p:cNvSpPr>
          <p:nvPr>
            <p:ph type="body" sz="half" idx="2"/>
          </p:nvPr>
        </p:nvSpPr>
        <p:spPr>
          <a:xfrm>
            <a:off x="1791893" y="5367341"/>
            <a:ext cx="5486400" cy="804862"/>
          </a:xfrm>
        </p:spPr>
        <p:txBody>
          <a:bodyPr/>
          <a:lstStyle>
            <a:lvl1pPr marL="0" indent="0">
              <a:buNone/>
              <a:defRPr sz="1155"/>
            </a:lvl1pPr>
            <a:lvl2pPr marL="377190" indent="0">
              <a:buNone/>
              <a:defRPr sz="990"/>
            </a:lvl2pPr>
            <a:lvl3pPr marL="754380" indent="0">
              <a:buNone/>
              <a:defRPr sz="825"/>
            </a:lvl3pPr>
            <a:lvl4pPr marL="1131570" indent="0">
              <a:buNone/>
              <a:defRPr sz="740"/>
            </a:lvl4pPr>
            <a:lvl5pPr marL="1508125" indent="0">
              <a:buNone/>
              <a:defRPr sz="740"/>
            </a:lvl5pPr>
            <a:lvl6pPr marL="1885315" indent="0">
              <a:buNone/>
              <a:defRPr sz="740"/>
            </a:lvl6pPr>
            <a:lvl7pPr marL="2262505" indent="0">
              <a:buNone/>
              <a:defRPr sz="740"/>
            </a:lvl7pPr>
            <a:lvl8pPr marL="2639695" indent="0">
              <a:buNone/>
              <a:defRPr sz="740"/>
            </a:lvl8pPr>
            <a:lvl9pPr marL="3016885" indent="0">
              <a:buNone/>
              <a:defRPr sz="74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70D42D28-AA9F-4FB1-9ACC-C2F70CB23FA8}"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43D48FB7-E05A-44EC-84E9-56C3FAFE0874}" type="slidenum">
              <a:rPr lang="zh-CN" altLang="en-US"/>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8298626D-3BEB-4555-9F88-46461A18DB14}"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3E744F46-CCC8-471A-A71D-F8FC1AC34482}" type="slidenum">
              <a:rPr lang="zh-CN" altLang="en-US"/>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7" y="365126"/>
            <a:ext cx="1971675"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1" y="365126"/>
            <a:ext cx="5800724"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CC450414-E89A-458A-9E43-3B7134969B88}"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B9C33111-BB02-4D01-A23C-1FEAE5D5A3BA}"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713" y="4406907"/>
            <a:ext cx="7772400" cy="1362075"/>
          </a:xfrm>
        </p:spPr>
        <p:txBody>
          <a:bodyPr anchor="t"/>
          <a:lstStyle>
            <a:lvl1pPr algn="l">
              <a:defRPr sz="33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713" y="2906716"/>
            <a:ext cx="7772400" cy="1500187"/>
          </a:xfrm>
        </p:spPr>
        <p:txBody>
          <a:bodyPr anchor="b"/>
          <a:lstStyle>
            <a:lvl1pPr marL="0" indent="0">
              <a:buNone/>
              <a:defRPr sz="1650"/>
            </a:lvl1pPr>
            <a:lvl2pPr marL="377190" indent="0">
              <a:buNone/>
              <a:defRPr sz="1485"/>
            </a:lvl2pPr>
            <a:lvl3pPr marL="754380" indent="0">
              <a:buNone/>
              <a:defRPr sz="1320"/>
            </a:lvl3pPr>
            <a:lvl4pPr marL="1131570" indent="0">
              <a:buNone/>
              <a:defRPr sz="1155"/>
            </a:lvl4pPr>
            <a:lvl5pPr marL="1508125" indent="0">
              <a:buNone/>
              <a:defRPr sz="1155"/>
            </a:lvl5pPr>
            <a:lvl6pPr marL="1885315" indent="0">
              <a:buNone/>
              <a:defRPr sz="1155"/>
            </a:lvl6pPr>
            <a:lvl7pPr marL="2262505" indent="0">
              <a:buNone/>
              <a:defRPr sz="1155"/>
            </a:lvl7pPr>
            <a:lvl8pPr marL="2639695" indent="0">
              <a:buNone/>
              <a:defRPr sz="1155"/>
            </a:lvl8pPr>
            <a:lvl9pPr marL="3016885" indent="0">
              <a:buNone/>
              <a:defRPr sz="1155"/>
            </a:lvl9pPr>
          </a:lstStyle>
          <a:p>
            <a:pPr lvl="0"/>
            <a:r>
              <a:rPr lang="zh-CN" altLang="en-US"/>
              <a:t>单击此处编辑母版文本样式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A8FD9244-3340-4FF4-9288-1BEDBE624BFC}"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A44FB1D4-2EC5-495D-BF97-47352D118620}"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2" y="1825627"/>
            <a:ext cx="3886200" cy="4351338"/>
          </a:xfrm>
        </p:spPr>
        <p:txBody>
          <a:bodyPr/>
          <a:lstStyle>
            <a:lvl1pPr>
              <a:defRPr sz="2310"/>
            </a:lvl1pPr>
            <a:lvl2pPr>
              <a:defRPr sz="1980"/>
            </a:lvl2pPr>
            <a:lvl3pPr>
              <a:defRPr sz="1650"/>
            </a:lvl3pPr>
            <a:lvl4pPr>
              <a:defRPr sz="1485"/>
            </a:lvl4pPr>
            <a:lvl5pPr>
              <a:defRPr sz="1485"/>
            </a:lvl5pPr>
            <a:lvl6pPr>
              <a:defRPr sz="1485"/>
            </a:lvl6pPr>
            <a:lvl7pPr>
              <a:defRPr sz="1485"/>
            </a:lvl7pPr>
            <a:lvl8pPr>
              <a:defRPr sz="1485"/>
            </a:lvl8pPr>
            <a:lvl9pPr>
              <a:defRPr sz="148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825627"/>
            <a:ext cx="3886200" cy="4351338"/>
          </a:xfrm>
        </p:spPr>
        <p:txBody>
          <a:bodyPr/>
          <a:lstStyle>
            <a:lvl1pPr>
              <a:defRPr sz="2310"/>
            </a:lvl1pPr>
            <a:lvl2pPr>
              <a:defRPr sz="1980"/>
            </a:lvl2pPr>
            <a:lvl3pPr>
              <a:defRPr sz="1650"/>
            </a:lvl3pPr>
            <a:lvl4pPr>
              <a:defRPr sz="1485"/>
            </a:lvl4pPr>
            <a:lvl5pPr>
              <a:defRPr sz="1485"/>
            </a:lvl5pPr>
            <a:lvl6pPr>
              <a:defRPr sz="1485"/>
            </a:lvl6pPr>
            <a:lvl7pPr>
              <a:defRPr sz="1485"/>
            </a:lvl7pPr>
            <a:lvl8pPr>
              <a:defRPr sz="1485"/>
            </a:lvl8pPr>
            <a:lvl9pPr>
              <a:defRPr sz="148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BEA95137-DBCD-45FE-966D-C0577AFDD96E}"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CD5B9DE8-BCD4-44C8-A24E-0E1919806D06}"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3" y="274638"/>
            <a:ext cx="8229601"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3" y="1535116"/>
            <a:ext cx="4039792" cy="639762"/>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125" indent="0">
              <a:buNone/>
              <a:defRPr sz="1320" b="1"/>
            </a:lvl5pPr>
            <a:lvl6pPr marL="1885315" indent="0">
              <a:buNone/>
              <a:defRPr sz="1320" b="1"/>
            </a:lvl6pPr>
            <a:lvl7pPr marL="2262505" indent="0">
              <a:buNone/>
              <a:defRPr sz="1320" b="1"/>
            </a:lvl7pPr>
            <a:lvl8pPr marL="2639695" indent="0">
              <a:buNone/>
              <a:defRPr sz="1320" b="1"/>
            </a:lvl8pPr>
            <a:lvl9pPr marL="3016885" indent="0">
              <a:buNone/>
              <a:defRPr sz="132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3" y="2174876"/>
            <a:ext cx="4039792" cy="3951288"/>
          </a:xfrm>
        </p:spPr>
        <p:txBody>
          <a:bodyPr/>
          <a:lstStyle>
            <a:lvl1pPr>
              <a:defRPr sz="1980"/>
            </a:lvl1pPr>
            <a:lvl2pPr>
              <a:defRPr sz="1650"/>
            </a:lvl2pPr>
            <a:lvl3pPr>
              <a:defRPr sz="1485"/>
            </a:lvl3pPr>
            <a:lvl4pPr>
              <a:defRPr sz="1320"/>
            </a:lvl4pPr>
            <a:lvl5pPr>
              <a:defRPr sz="1320"/>
            </a:lvl5pPr>
            <a:lvl6pPr>
              <a:defRPr sz="1320"/>
            </a:lvl6pPr>
            <a:lvl7pPr>
              <a:defRPr sz="1320"/>
            </a:lvl7pPr>
            <a:lvl8pPr>
              <a:defRPr sz="1320"/>
            </a:lvl8pPr>
            <a:lvl9pPr>
              <a:defRPr sz="132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4632" y="1535116"/>
            <a:ext cx="4042171" cy="639762"/>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125" indent="0">
              <a:buNone/>
              <a:defRPr sz="1320" b="1"/>
            </a:lvl5pPr>
            <a:lvl6pPr marL="1885315" indent="0">
              <a:buNone/>
              <a:defRPr sz="1320" b="1"/>
            </a:lvl6pPr>
            <a:lvl7pPr marL="2262505" indent="0">
              <a:buNone/>
              <a:defRPr sz="1320" b="1"/>
            </a:lvl7pPr>
            <a:lvl8pPr marL="2639695" indent="0">
              <a:buNone/>
              <a:defRPr sz="1320" b="1"/>
            </a:lvl8pPr>
            <a:lvl9pPr marL="3016885" indent="0">
              <a:buNone/>
              <a:defRPr sz="132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4632" y="2174876"/>
            <a:ext cx="4042171" cy="3951288"/>
          </a:xfrm>
        </p:spPr>
        <p:txBody>
          <a:bodyPr/>
          <a:lstStyle>
            <a:lvl1pPr>
              <a:defRPr sz="1980"/>
            </a:lvl1pPr>
            <a:lvl2pPr>
              <a:defRPr sz="1650"/>
            </a:lvl2pPr>
            <a:lvl3pPr>
              <a:defRPr sz="1485"/>
            </a:lvl3pPr>
            <a:lvl4pPr>
              <a:defRPr sz="1320"/>
            </a:lvl4pPr>
            <a:lvl5pPr>
              <a:defRPr sz="1320"/>
            </a:lvl5pPr>
            <a:lvl6pPr>
              <a:defRPr sz="1320"/>
            </a:lvl6pPr>
            <a:lvl7pPr>
              <a:defRPr sz="1320"/>
            </a:lvl7pPr>
            <a:lvl8pPr>
              <a:defRPr sz="1320"/>
            </a:lvl8pPr>
            <a:lvl9pPr>
              <a:defRPr sz="132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6B391A82-9A1C-49AC-97E7-3D524522345E}" type="datetimeFigureOut">
              <a:rPr lang="zh-CN" altLang="en-US"/>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636C282D-71BA-440F-AD6E-92707CC78B89}"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6D9933E0-78AF-4717-9C6D-7F9BD17A1CFB}" type="datetimeFigureOut">
              <a:rPr lang="zh-CN" altLang="en-US"/>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554AB10F-BD2B-4716-8B6E-F5F70566D8EA}"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3E56119E-000C-4378-8B0A-29DB15545595}" type="datetimeFigureOut">
              <a:rPr lang="zh-CN" altLang="en-US"/>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D230D675-9AE9-402C-ABFE-D62E8BAFFBDD}"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4"/>
            <a:ext cx="3008710" cy="1162050"/>
          </a:xfrm>
        </p:spPr>
        <p:txBody>
          <a:bodyPr anchor="b"/>
          <a:lstStyle>
            <a:lvl1pPr algn="l">
              <a:defRPr sz="1650" b="1"/>
            </a:lvl1pPr>
          </a:lstStyle>
          <a:p>
            <a:r>
              <a:rPr lang="zh-CN" altLang="en-US"/>
              <a:t>单击此处编辑母版标题样式</a:t>
            </a:r>
            <a:endParaRPr lang="zh-CN" altLang="en-US"/>
          </a:p>
        </p:txBody>
      </p:sp>
      <p:sp>
        <p:nvSpPr>
          <p:cNvPr id="3" name="内容占位符 2"/>
          <p:cNvSpPr>
            <a:spLocks noGrp="1"/>
          </p:cNvSpPr>
          <p:nvPr>
            <p:ph idx="1"/>
          </p:nvPr>
        </p:nvSpPr>
        <p:spPr>
          <a:xfrm>
            <a:off x="3575450" y="273054"/>
            <a:ext cx="5111353" cy="5853113"/>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5"/>
            <a:ext cx="3008710" cy="4691063"/>
          </a:xfrm>
        </p:spPr>
        <p:txBody>
          <a:bodyPr/>
          <a:lstStyle>
            <a:lvl1pPr marL="0" indent="0">
              <a:buNone/>
              <a:defRPr sz="1155"/>
            </a:lvl1pPr>
            <a:lvl2pPr marL="377190" indent="0">
              <a:buNone/>
              <a:defRPr sz="990"/>
            </a:lvl2pPr>
            <a:lvl3pPr marL="754380" indent="0">
              <a:buNone/>
              <a:defRPr sz="825"/>
            </a:lvl3pPr>
            <a:lvl4pPr marL="1131570" indent="0">
              <a:buNone/>
              <a:defRPr sz="740"/>
            </a:lvl4pPr>
            <a:lvl5pPr marL="1508125" indent="0">
              <a:buNone/>
              <a:defRPr sz="740"/>
            </a:lvl5pPr>
            <a:lvl6pPr marL="1885315" indent="0">
              <a:buNone/>
              <a:defRPr sz="740"/>
            </a:lvl6pPr>
            <a:lvl7pPr marL="2262505" indent="0">
              <a:buNone/>
              <a:defRPr sz="740"/>
            </a:lvl7pPr>
            <a:lvl8pPr marL="2639695" indent="0">
              <a:buNone/>
              <a:defRPr sz="740"/>
            </a:lvl8pPr>
            <a:lvl9pPr marL="3016885" indent="0">
              <a:buNone/>
              <a:defRPr sz="74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3A98F3EB-1828-4914-82E4-385824D894BE}"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F097FF0C-94C2-40D4-8222-4DC80CE16058}"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1893" y="4800604"/>
            <a:ext cx="5486400" cy="566738"/>
          </a:xfrm>
        </p:spPr>
        <p:txBody>
          <a:bodyPr anchor="b"/>
          <a:lstStyle>
            <a:lvl1pPr algn="l">
              <a:defRPr sz="165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1893" y="612779"/>
            <a:ext cx="5486400" cy="4114800"/>
          </a:xfr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125" indent="0">
              <a:buNone/>
              <a:defRPr sz="1650"/>
            </a:lvl5pPr>
            <a:lvl6pPr marL="1885315" indent="0">
              <a:buNone/>
              <a:defRPr sz="1650"/>
            </a:lvl6pPr>
            <a:lvl7pPr marL="2262505" indent="0">
              <a:buNone/>
              <a:defRPr sz="1650"/>
            </a:lvl7pPr>
            <a:lvl8pPr marL="2639695" indent="0">
              <a:buNone/>
              <a:defRPr sz="1650"/>
            </a:lvl8pPr>
            <a:lvl9pPr marL="3016885" indent="0">
              <a:buNone/>
              <a:defRPr sz="1650"/>
            </a:lvl9pPr>
          </a:lstStyle>
          <a:p>
            <a:pPr lvl="0"/>
            <a:endParaRPr lang="zh-CN" altLang="en-US" noProof="0"/>
          </a:p>
        </p:txBody>
      </p:sp>
      <p:sp>
        <p:nvSpPr>
          <p:cNvPr id="4" name="文本占位符 3"/>
          <p:cNvSpPr>
            <a:spLocks noGrp="1"/>
          </p:cNvSpPr>
          <p:nvPr>
            <p:ph type="body" sz="half" idx="2"/>
          </p:nvPr>
        </p:nvSpPr>
        <p:spPr>
          <a:xfrm>
            <a:off x="1791893" y="5367341"/>
            <a:ext cx="5486400" cy="804862"/>
          </a:xfrm>
        </p:spPr>
        <p:txBody>
          <a:bodyPr/>
          <a:lstStyle>
            <a:lvl1pPr marL="0" indent="0">
              <a:buNone/>
              <a:defRPr sz="1155"/>
            </a:lvl1pPr>
            <a:lvl2pPr marL="377190" indent="0">
              <a:buNone/>
              <a:defRPr sz="990"/>
            </a:lvl2pPr>
            <a:lvl3pPr marL="754380" indent="0">
              <a:buNone/>
              <a:defRPr sz="825"/>
            </a:lvl3pPr>
            <a:lvl4pPr marL="1131570" indent="0">
              <a:buNone/>
              <a:defRPr sz="740"/>
            </a:lvl4pPr>
            <a:lvl5pPr marL="1508125" indent="0">
              <a:buNone/>
              <a:defRPr sz="740"/>
            </a:lvl5pPr>
            <a:lvl6pPr marL="1885315" indent="0">
              <a:buNone/>
              <a:defRPr sz="740"/>
            </a:lvl6pPr>
            <a:lvl7pPr marL="2262505" indent="0">
              <a:buNone/>
              <a:defRPr sz="740"/>
            </a:lvl7pPr>
            <a:lvl8pPr marL="2639695" indent="0">
              <a:buNone/>
              <a:defRPr sz="740"/>
            </a:lvl8pPr>
            <a:lvl9pPr marL="3016885" indent="0">
              <a:buNone/>
              <a:defRPr sz="74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9FFD6377-B81C-4689-BA4C-48A699AC8051}"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6D78EF2C-2B1A-4BA9-A56A-5BE194C026E3}"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628652"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t>单击此处编辑母版标题样式</a:t>
            </a:r>
            <a:endParaRPr lang="zh-CN"/>
          </a:p>
        </p:txBody>
      </p:sp>
      <p:sp>
        <p:nvSpPr>
          <p:cNvPr id="1027" name="文本占位符 2"/>
          <p:cNvSpPr>
            <a:spLocks noGrp="1" noChangeArrowheads="1"/>
          </p:cNvSpPr>
          <p:nvPr>
            <p:ph type="body" idx="1"/>
          </p:nvPr>
        </p:nvSpPr>
        <p:spPr bwMode="auto">
          <a:xfrm>
            <a:off x="628652" y="1825627"/>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t>单击此处编辑母版文本样式</a:t>
            </a:r>
            <a:endParaRPr lang="zh-CN"/>
          </a:p>
          <a:p>
            <a:pPr lvl="1"/>
            <a:r>
              <a:rPr lang="zh-CN"/>
              <a:t>第二级</a:t>
            </a:r>
            <a:endParaRPr lang="zh-CN"/>
          </a:p>
          <a:p>
            <a:pPr lvl="2"/>
            <a:r>
              <a:rPr lang="zh-CN"/>
              <a:t>第三级</a:t>
            </a:r>
            <a:endParaRPr lang="zh-CN"/>
          </a:p>
          <a:p>
            <a:pPr lvl="3"/>
            <a:r>
              <a:rPr lang="zh-CN"/>
              <a:t>第四级</a:t>
            </a:r>
            <a:endParaRPr lang="zh-CN"/>
          </a:p>
          <a:p>
            <a:pPr lvl="4"/>
            <a:r>
              <a:rPr lang="zh-CN"/>
              <a:t>第五级</a:t>
            </a:r>
            <a:endParaRPr lang="zh-CN"/>
          </a:p>
        </p:txBody>
      </p:sp>
      <p:sp>
        <p:nvSpPr>
          <p:cNvPr id="1028" name="日期占位符 3"/>
          <p:cNvSpPr>
            <a:spLocks noGrp="1" noChangeArrowheads="1"/>
          </p:cNvSpPr>
          <p:nvPr>
            <p:ph type="dt" sz="half" idx="2"/>
          </p:nvPr>
        </p:nvSpPr>
        <p:spPr bwMode="auto">
          <a:xfrm>
            <a:off x="628655" y="6356356"/>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990">
                <a:solidFill>
                  <a:srgbClr val="898989"/>
                </a:solidFill>
              </a:defRPr>
            </a:lvl1pPr>
          </a:lstStyle>
          <a:p>
            <a:pPr>
              <a:defRPr/>
            </a:pPr>
            <a:fld id="{30C90532-DD55-4876-9568-E72EFB8A4137}" type="datetimeFigureOut">
              <a:rPr lang="zh-CN" altLang="en-US"/>
            </a:fld>
            <a:endParaRPr lang="zh-CN" altLang="en-US"/>
          </a:p>
        </p:txBody>
      </p:sp>
      <p:sp>
        <p:nvSpPr>
          <p:cNvPr id="1029" name="页脚占位符 4"/>
          <p:cNvSpPr>
            <a:spLocks noGrp="1" noChangeArrowheads="1"/>
          </p:cNvSpPr>
          <p:nvPr>
            <p:ph type="ftr" sz="quarter" idx="3"/>
          </p:nvPr>
        </p:nvSpPr>
        <p:spPr bwMode="auto">
          <a:xfrm>
            <a:off x="3028950" y="6356356"/>
            <a:ext cx="308610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990">
                <a:solidFill>
                  <a:srgbClr val="898989"/>
                </a:solidFill>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6457954" y="6356356"/>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990">
                <a:solidFill>
                  <a:srgbClr val="898989"/>
                </a:solidFill>
              </a:defRPr>
            </a:lvl1pPr>
          </a:lstStyle>
          <a:p>
            <a:pPr>
              <a:defRPr/>
            </a:pPr>
            <a:fld id="{16F67D0E-F126-425B-BDCE-590FE1CB9EAF}"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3630">
          <a:solidFill>
            <a:schemeClr val="tx1"/>
          </a:solidFill>
          <a:latin typeface="+mj-lt"/>
          <a:ea typeface="+mj-ea"/>
          <a:cs typeface="+mj-cs"/>
        </a:defRPr>
      </a:lvl1pPr>
      <a:lvl2pPr algn="l" rtl="0" eaLnBrk="0" fontAlgn="base" hangingPunct="0">
        <a:lnSpc>
          <a:spcPct val="90000"/>
        </a:lnSpc>
        <a:spcBef>
          <a:spcPct val="0"/>
        </a:spcBef>
        <a:spcAft>
          <a:spcPct val="0"/>
        </a:spcAft>
        <a:defRPr sz="363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363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363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3630">
          <a:solidFill>
            <a:schemeClr val="tx1"/>
          </a:solidFill>
          <a:latin typeface="Calibri Light" panose="020F0302020204030204" pitchFamily="34" charset="0"/>
          <a:ea typeface="宋体" panose="02010600030101010101" pitchFamily="2" charset="-122"/>
        </a:defRPr>
      </a:lvl5pPr>
      <a:lvl6pPr marL="377190" algn="l" rtl="0" eaLnBrk="0" fontAlgn="base" hangingPunct="0">
        <a:lnSpc>
          <a:spcPct val="90000"/>
        </a:lnSpc>
        <a:spcBef>
          <a:spcPct val="0"/>
        </a:spcBef>
        <a:spcAft>
          <a:spcPct val="0"/>
        </a:spcAft>
        <a:defRPr sz="3630">
          <a:solidFill>
            <a:schemeClr val="tx1"/>
          </a:solidFill>
          <a:latin typeface="Calibri Light" panose="020F0302020204030204" pitchFamily="34" charset="0"/>
          <a:ea typeface="宋体" panose="02010600030101010101" pitchFamily="2" charset="-122"/>
        </a:defRPr>
      </a:lvl6pPr>
      <a:lvl7pPr marL="754380" algn="l" rtl="0" eaLnBrk="0" fontAlgn="base" hangingPunct="0">
        <a:lnSpc>
          <a:spcPct val="90000"/>
        </a:lnSpc>
        <a:spcBef>
          <a:spcPct val="0"/>
        </a:spcBef>
        <a:spcAft>
          <a:spcPct val="0"/>
        </a:spcAft>
        <a:defRPr sz="3630">
          <a:solidFill>
            <a:schemeClr val="tx1"/>
          </a:solidFill>
          <a:latin typeface="Calibri Light" panose="020F0302020204030204" pitchFamily="34" charset="0"/>
          <a:ea typeface="宋体" panose="02010600030101010101" pitchFamily="2" charset="-122"/>
        </a:defRPr>
      </a:lvl7pPr>
      <a:lvl8pPr marL="1131570" algn="l" rtl="0" eaLnBrk="0" fontAlgn="base" hangingPunct="0">
        <a:lnSpc>
          <a:spcPct val="90000"/>
        </a:lnSpc>
        <a:spcBef>
          <a:spcPct val="0"/>
        </a:spcBef>
        <a:spcAft>
          <a:spcPct val="0"/>
        </a:spcAft>
        <a:defRPr sz="3630">
          <a:solidFill>
            <a:schemeClr val="tx1"/>
          </a:solidFill>
          <a:latin typeface="Calibri Light" panose="020F0302020204030204" pitchFamily="34" charset="0"/>
          <a:ea typeface="宋体" panose="02010600030101010101" pitchFamily="2" charset="-122"/>
        </a:defRPr>
      </a:lvl8pPr>
      <a:lvl9pPr marL="1508125" algn="l" rtl="0" eaLnBrk="0" fontAlgn="base" hangingPunct="0">
        <a:lnSpc>
          <a:spcPct val="90000"/>
        </a:lnSpc>
        <a:spcBef>
          <a:spcPct val="0"/>
        </a:spcBef>
        <a:spcAft>
          <a:spcPct val="0"/>
        </a:spcAft>
        <a:defRPr sz="3630">
          <a:solidFill>
            <a:schemeClr val="tx1"/>
          </a:solidFill>
          <a:latin typeface="Calibri Light" panose="020F0302020204030204" pitchFamily="34" charset="0"/>
          <a:ea typeface="宋体" panose="02010600030101010101" pitchFamily="2" charset="-122"/>
        </a:defRPr>
      </a:lvl9pPr>
    </p:titleStyle>
    <p:bodyStyle>
      <a:lvl1pPr marL="188595" indent="-188595" algn="l" rtl="0" eaLnBrk="0" fontAlgn="base" hangingPunct="0">
        <a:lnSpc>
          <a:spcPct val="90000"/>
        </a:lnSpc>
        <a:spcBef>
          <a:spcPts val="825"/>
        </a:spcBef>
        <a:spcAft>
          <a:spcPct val="0"/>
        </a:spcAft>
        <a:buFont typeface="Arial" panose="020B0604020202020204" pitchFamily="34" charset="0"/>
        <a:buChar char="•"/>
        <a:defRPr sz="2310">
          <a:solidFill>
            <a:schemeClr val="tx1"/>
          </a:solidFill>
          <a:latin typeface="+mn-lt"/>
          <a:ea typeface="+mn-ea"/>
          <a:cs typeface="+mn-cs"/>
        </a:defRPr>
      </a:lvl1pPr>
      <a:lvl2pPr marL="565785" indent="-188595" algn="l" rtl="0" eaLnBrk="0" fontAlgn="base" hangingPunct="0">
        <a:lnSpc>
          <a:spcPct val="90000"/>
        </a:lnSpc>
        <a:spcBef>
          <a:spcPts val="410"/>
        </a:spcBef>
        <a:spcAft>
          <a:spcPct val="0"/>
        </a:spcAft>
        <a:buFont typeface="Arial" panose="020B0604020202020204" pitchFamily="34" charset="0"/>
        <a:buChar char="•"/>
        <a:defRPr sz="1980">
          <a:solidFill>
            <a:schemeClr val="tx1"/>
          </a:solidFill>
          <a:latin typeface="+mn-lt"/>
          <a:ea typeface="+mn-ea"/>
        </a:defRPr>
      </a:lvl2pPr>
      <a:lvl3pPr marL="942975" indent="-188595" algn="l" rtl="0" eaLnBrk="0" fontAlgn="base" hangingPunct="0">
        <a:lnSpc>
          <a:spcPct val="90000"/>
        </a:lnSpc>
        <a:spcBef>
          <a:spcPts val="410"/>
        </a:spcBef>
        <a:spcAft>
          <a:spcPct val="0"/>
        </a:spcAft>
        <a:buFont typeface="Arial" panose="020B0604020202020204" pitchFamily="34" charset="0"/>
        <a:buChar char="•"/>
        <a:defRPr sz="1650">
          <a:solidFill>
            <a:schemeClr val="tx1"/>
          </a:solidFill>
          <a:latin typeface="+mn-lt"/>
          <a:ea typeface="+mn-ea"/>
        </a:defRPr>
      </a:lvl3pPr>
      <a:lvl4pPr marL="1319530" indent="-188595" algn="l" rtl="0" eaLnBrk="0" fontAlgn="base" hangingPunct="0">
        <a:lnSpc>
          <a:spcPct val="90000"/>
        </a:lnSpc>
        <a:spcBef>
          <a:spcPts val="410"/>
        </a:spcBef>
        <a:spcAft>
          <a:spcPct val="0"/>
        </a:spcAft>
        <a:buFont typeface="Arial" panose="020B0604020202020204" pitchFamily="34" charset="0"/>
        <a:buChar char="•"/>
        <a:defRPr>
          <a:solidFill>
            <a:schemeClr val="tx1"/>
          </a:solidFill>
          <a:latin typeface="+mn-lt"/>
          <a:ea typeface="+mn-ea"/>
        </a:defRPr>
      </a:lvl4pPr>
      <a:lvl5pPr marL="1696720" indent="-188595" algn="l" rtl="0" eaLnBrk="0" fontAlgn="base" hangingPunct="0">
        <a:lnSpc>
          <a:spcPct val="90000"/>
        </a:lnSpc>
        <a:spcBef>
          <a:spcPts val="410"/>
        </a:spcBef>
        <a:spcAft>
          <a:spcPct val="0"/>
        </a:spcAft>
        <a:buFont typeface="Arial" panose="020B0604020202020204" pitchFamily="34" charset="0"/>
        <a:buChar char="•"/>
        <a:defRPr>
          <a:solidFill>
            <a:schemeClr val="tx1"/>
          </a:solidFill>
          <a:latin typeface="+mn-lt"/>
          <a:ea typeface="+mn-ea"/>
        </a:defRPr>
      </a:lvl5pPr>
      <a:lvl6pPr marL="2073910" indent="-188595" algn="l" rtl="0" eaLnBrk="0" fontAlgn="base" hangingPunct="0">
        <a:lnSpc>
          <a:spcPct val="90000"/>
        </a:lnSpc>
        <a:spcBef>
          <a:spcPts val="410"/>
        </a:spcBef>
        <a:spcAft>
          <a:spcPct val="0"/>
        </a:spcAft>
        <a:buFont typeface="Arial" panose="020B0604020202020204" pitchFamily="34" charset="0"/>
        <a:buChar char="•"/>
        <a:defRPr>
          <a:solidFill>
            <a:schemeClr val="tx1"/>
          </a:solidFill>
          <a:latin typeface="+mn-lt"/>
          <a:ea typeface="+mn-ea"/>
        </a:defRPr>
      </a:lvl6pPr>
      <a:lvl7pPr marL="2451100" indent="-188595" algn="l" rtl="0" eaLnBrk="0" fontAlgn="base" hangingPunct="0">
        <a:lnSpc>
          <a:spcPct val="90000"/>
        </a:lnSpc>
        <a:spcBef>
          <a:spcPts val="410"/>
        </a:spcBef>
        <a:spcAft>
          <a:spcPct val="0"/>
        </a:spcAft>
        <a:buFont typeface="Arial" panose="020B0604020202020204" pitchFamily="34" charset="0"/>
        <a:buChar char="•"/>
        <a:defRPr>
          <a:solidFill>
            <a:schemeClr val="tx1"/>
          </a:solidFill>
          <a:latin typeface="+mn-lt"/>
          <a:ea typeface="+mn-ea"/>
        </a:defRPr>
      </a:lvl7pPr>
      <a:lvl8pPr marL="2828290" indent="-188595" algn="l" rtl="0" eaLnBrk="0" fontAlgn="base" hangingPunct="0">
        <a:lnSpc>
          <a:spcPct val="90000"/>
        </a:lnSpc>
        <a:spcBef>
          <a:spcPts val="410"/>
        </a:spcBef>
        <a:spcAft>
          <a:spcPct val="0"/>
        </a:spcAft>
        <a:buFont typeface="Arial" panose="020B0604020202020204" pitchFamily="34" charset="0"/>
        <a:buChar char="•"/>
        <a:defRPr>
          <a:solidFill>
            <a:schemeClr val="tx1"/>
          </a:solidFill>
          <a:latin typeface="+mn-lt"/>
          <a:ea typeface="+mn-ea"/>
        </a:defRPr>
      </a:lvl8pPr>
      <a:lvl9pPr marL="3205480" indent="-188595" algn="l" rtl="0" eaLnBrk="0" fontAlgn="base" hangingPunct="0">
        <a:lnSpc>
          <a:spcPct val="90000"/>
        </a:lnSpc>
        <a:spcBef>
          <a:spcPts val="41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125" algn="l" defTabSz="754380" rtl="0" eaLnBrk="1" latinLnBrk="0" hangingPunct="1">
        <a:defRPr sz="1485" kern="1200">
          <a:solidFill>
            <a:schemeClr val="tx1"/>
          </a:solidFill>
          <a:latin typeface="+mn-lt"/>
          <a:ea typeface="+mn-ea"/>
          <a:cs typeface="+mn-cs"/>
        </a:defRPr>
      </a:lvl5pPr>
      <a:lvl6pPr marL="1885315" algn="l" defTabSz="754380" rtl="0" eaLnBrk="1" latinLnBrk="0" hangingPunct="1">
        <a:defRPr sz="1485" kern="1200">
          <a:solidFill>
            <a:schemeClr val="tx1"/>
          </a:solidFill>
          <a:latin typeface="+mn-lt"/>
          <a:ea typeface="+mn-ea"/>
          <a:cs typeface="+mn-cs"/>
        </a:defRPr>
      </a:lvl6pPr>
      <a:lvl7pPr marL="2262505" algn="l" defTabSz="754380" rtl="0" eaLnBrk="1" latinLnBrk="0" hangingPunct="1">
        <a:defRPr sz="1485" kern="1200">
          <a:solidFill>
            <a:schemeClr val="tx1"/>
          </a:solidFill>
          <a:latin typeface="+mn-lt"/>
          <a:ea typeface="+mn-ea"/>
          <a:cs typeface="+mn-cs"/>
        </a:defRPr>
      </a:lvl7pPr>
      <a:lvl8pPr marL="2639695" algn="l" defTabSz="754380" rtl="0" eaLnBrk="1" latinLnBrk="0" hangingPunct="1">
        <a:defRPr sz="1485" kern="1200">
          <a:solidFill>
            <a:schemeClr val="tx1"/>
          </a:solidFill>
          <a:latin typeface="+mn-lt"/>
          <a:ea typeface="+mn-ea"/>
          <a:cs typeface="+mn-cs"/>
        </a:defRPr>
      </a:lvl8pPr>
      <a:lvl9pPr marL="3016885" algn="l" defTabSz="754380" rtl="0" eaLnBrk="1" latinLnBrk="0" hangingPunct="1">
        <a:defRPr sz="148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标题占位符 1"/>
          <p:cNvSpPr>
            <a:spLocks noGrp="1" noChangeArrowheads="1"/>
          </p:cNvSpPr>
          <p:nvPr>
            <p:ph type="title"/>
          </p:nvPr>
        </p:nvSpPr>
        <p:spPr bwMode="auto">
          <a:xfrm>
            <a:off x="628652"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t>单击此处编辑母版标题样式</a:t>
            </a:r>
            <a:endParaRPr lang="zh-CN"/>
          </a:p>
        </p:txBody>
      </p:sp>
      <p:sp>
        <p:nvSpPr>
          <p:cNvPr id="4099" name="文本占位符 2"/>
          <p:cNvSpPr>
            <a:spLocks noGrp="1" noChangeArrowheads="1"/>
          </p:cNvSpPr>
          <p:nvPr>
            <p:ph type="body" idx="1"/>
          </p:nvPr>
        </p:nvSpPr>
        <p:spPr bwMode="auto">
          <a:xfrm>
            <a:off x="628652" y="1825627"/>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t>单击此处编辑母版文本样式</a:t>
            </a:r>
            <a:endParaRPr lang="zh-CN"/>
          </a:p>
          <a:p>
            <a:pPr lvl="1"/>
            <a:r>
              <a:rPr lang="zh-CN"/>
              <a:t>第二级</a:t>
            </a:r>
            <a:endParaRPr lang="zh-CN"/>
          </a:p>
          <a:p>
            <a:pPr lvl="2"/>
            <a:r>
              <a:rPr lang="zh-CN"/>
              <a:t>第三级</a:t>
            </a:r>
            <a:endParaRPr lang="zh-CN"/>
          </a:p>
          <a:p>
            <a:pPr lvl="3"/>
            <a:r>
              <a:rPr lang="zh-CN"/>
              <a:t>第四级</a:t>
            </a:r>
            <a:endParaRPr lang="zh-CN"/>
          </a:p>
          <a:p>
            <a:pPr lvl="4"/>
            <a:r>
              <a:rPr lang="zh-CN"/>
              <a:t>第五级</a:t>
            </a:r>
            <a:endParaRPr lang="zh-CN"/>
          </a:p>
        </p:txBody>
      </p:sp>
      <p:sp>
        <p:nvSpPr>
          <p:cNvPr id="5124" name="日期占位符 3"/>
          <p:cNvSpPr>
            <a:spLocks noGrp="1" noChangeArrowheads="1"/>
          </p:cNvSpPr>
          <p:nvPr>
            <p:ph type="dt" sz="half" idx="2"/>
          </p:nvPr>
        </p:nvSpPr>
        <p:spPr bwMode="auto">
          <a:xfrm>
            <a:off x="628655" y="6356356"/>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0" hangingPunct="0">
              <a:buFont typeface="Arial" panose="020B0604020202020204" pitchFamily="34" charset="0"/>
              <a:buNone/>
              <a:defRPr sz="990">
                <a:solidFill>
                  <a:srgbClr val="898989"/>
                </a:solidFill>
              </a:defRPr>
            </a:lvl1pPr>
          </a:lstStyle>
          <a:p>
            <a:pPr>
              <a:defRPr/>
            </a:pPr>
            <a:fld id="{329F91BE-3E3A-4F9D-BED4-639C067B74BA}" type="datetimeFigureOut">
              <a:rPr lang="zh-CN" altLang="en-US"/>
            </a:fld>
            <a:endParaRPr lang="zh-CN" altLang="en-US"/>
          </a:p>
        </p:txBody>
      </p:sp>
      <p:sp>
        <p:nvSpPr>
          <p:cNvPr id="5125" name="页脚占位符 4"/>
          <p:cNvSpPr>
            <a:spLocks noGrp="1" noChangeArrowheads="1"/>
          </p:cNvSpPr>
          <p:nvPr>
            <p:ph type="ftr" sz="quarter" idx="3"/>
          </p:nvPr>
        </p:nvSpPr>
        <p:spPr bwMode="auto">
          <a:xfrm>
            <a:off x="3028950" y="6356356"/>
            <a:ext cx="308610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0" hangingPunct="0">
              <a:buFont typeface="Arial" panose="020B0604020202020204" pitchFamily="34" charset="0"/>
              <a:buNone/>
              <a:defRPr sz="990">
                <a:solidFill>
                  <a:srgbClr val="898989"/>
                </a:solidFill>
              </a:defRPr>
            </a:lvl1pPr>
          </a:lstStyle>
          <a:p>
            <a:pPr>
              <a:defRPr/>
            </a:pPr>
            <a:endParaRPr lang="zh-CN" altLang="en-US"/>
          </a:p>
        </p:txBody>
      </p:sp>
      <p:sp>
        <p:nvSpPr>
          <p:cNvPr id="5126" name="灯片编号占位符 5"/>
          <p:cNvSpPr>
            <a:spLocks noGrp="1" noChangeArrowheads="1"/>
          </p:cNvSpPr>
          <p:nvPr>
            <p:ph type="sldNum" sz="quarter" idx="4"/>
          </p:nvPr>
        </p:nvSpPr>
        <p:spPr bwMode="auto">
          <a:xfrm>
            <a:off x="6457954" y="6356356"/>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0" hangingPunct="0">
              <a:buFont typeface="Arial" panose="020B0604020202020204" pitchFamily="34" charset="0"/>
              <a:buNone/>
              <a:defRPr sz="990">
                <a:solidFill>
                  <a:srgbClr val="898989"/>
                </a:solidFill>
              </a:defRPr>
            </a:lvl1pPr>
          </a:lstStyle>
          <a:p>
            <a:pPr>
              <a:defRPr/>
            </a:pPr>
            <a:fld id="{7B485242-16FF-4959-8002-7ACC6256EBA0}"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3630">
          <a:solidFill>
            <a:schemeClr val="tx1"/>
          </a:solidFill>
          <a:latin typeface="+mj-lt"/>
          <a:ea typeface="+mj-ea"/>
          <a:cs typeface="+mj-cs"/>
        </a:defRPr>
      </a:lvl1pPr>
      <a:lvl2pPr algn="l" rtl="0" eaLnBrk="0" fontAlgn="base" hangingPunct="0">
        <a:lnSpc>
          <a:spcPct val="90000"/>
        </a:lnSpc>
        <a:spcBef>
          <a:spcPct val="0"/>
        </a:spcBef>
        <a:spcAft>
          <a:spcPct val="0"/>
        </a:spcAft>
        <a:defRPr sz="363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363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363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3630">
          <a:solidFill>
            <a:schemeClr val="tx1"/>
          </a:solidFill>
          <a:latin typeface="Calibri Light" panose="020F0302020204030204" pitchFamily="34" charset="0"/>
          <a:ea typeface="宋体" panose="02010600030101010101" pitchFamily="2" charset="-122"/>
        </a:defRPr>
      </a:lvl5pPr>
      <a:lvl6pPr marL="377190" algn="l" rtl="0" fontAlgn="base">
        <a:lnSpc>
          <a:spcPct val="90000"/>
        </a:lnSpc>
        <a:spcBef>
          <a:spcPct val="0"/>
        </a:spcBef>
        <a:spcAft>
          <a:spcPct val="0"/>
        </a:spcAft>
        <a:defRPr sz="3630">
          <a:solidFill>
            <a:schemeClr val="tx1"/>
          </a:solidFill>
          <a:latin typeface="Calibri Light" panose="020F0302020204030204" pitchFamily="34" charset="0"/>
          <a:ea typeface="宋体" panose="02010600030101010101" pitchFamily="2" charset="-122"/>
        </a:defRPr>
      </a:lvl6pPr>
      <a:lvl7pPr marL="754380" algn="l" rtl="0" fontAlgn="base">
        <a:lnSpc>
          <a:spcPct val="90000"/>
        </a:lnSpc>
        <a:spcBef>
          <a:spcPct val="0"/>
        </a:spcBef>
        <a:spcAft>
          <a:spcPct val="0"/>
        </a:spcAft>
        <a:defRPr sz="3630">
          <a:solidFill>
            <a:schemeClr val="tx1"/>
          </a:solidFill>
          <a:latin typeface="Calibri Light" panose="020F0302020204030204" pitchFamily="34" charset="0"/>
          <a:ea typeface="宋体" panose="02010600030101010101" pitchFamily="2" charset="-122"/>
        </a:defRPr>
      </a:lvl7pPr>
      <a:lvl8pPr marL="1131570" algn="l" rtl="0" fontAlgn="base">
        <a:lnSpc>
          <a:spcPct val="90000"/>
        </a:lnSpc>
        <a:spcBef>
          <a:spcPct val="0"/>
        </a:spcBef>
        <a:spcAft>
          <a:spcPct val="0"/>
        </a:spcAft>
        <a:defRPr sz="3630">
          <a:solidFill>
            <a:schemeClr val="tx1"/>
          </a:solidFill>
          <a:latin typeface="Calibri Light" panose="020F0302020204030204" pitchFamily="34" charset="0"/>
          <a:ea typeface="宋体" panose="02010600030101010101" pitchFamily="2" charset="-122"/>
        </a:defRPr>
      </a:lvl8pPr>
      <a:lvl9pPr marL="1508125" algn="l" rtl="0" fontAlgn="base">
        <a:lnSpc>
          <a:spcPct val="90000"/>
        </a:lnSpc>
        <a:spcBef>
          <a:spcPct val="0"/>
        </a:spcBef>
        <a:spcAft>
          <a:spcPct val="0"/>
        </a:spcAft>
        <a:defRPr sz="3630">
          <a:solidFill>
            <a:schemeClr val="tx1"/>
          </a:solidFill>
          <a:latin typeface="Calibri Light" panose="020F0302020204030204" pitchFamily="34" charset="0"/>
          <a:ea typeface="宋体" panose="02010600030101010101" pitchFamily="2" charset="-122"/>
        </a:defRPr>
      </a:lvl9pPr>
    </p:titleStyle>
    <p:bodyStyle>
      <a:lvl1pPr marL="188595" indent="-188595" algn="l" rtl="0" eaLnBrk="0" fontAlgn="base" hangingPunct="0">
        <a:lnSpc>
          <a:spcPct val="90000"/>
        </a:lnSpc>
        <a:spcBef>
          <a:spcPts val="825"/>
        </a:spcBef>
        <a:spcAft>
          <a:spcPct val="0"/>
        </a:spcAft>
        <a:buFont typeface="Arial" panose="020B0604020202020204" pitchFamily="34" charset="0"/>
        <a:buChar char="•"/>
        <a:defRPr sz="2310">
          <a:solidFill>
            <a:schemeClr val="tx1"/>
          </a:solidFill>
          <a:latin typeface="+mn-lt"/>
          <a:ea typeface="+mn-ea"/>
          <a:cs typeface="+mn-cs"/>
        </a:defRPr>
      </a:lvl1pPr>
      <a:lvl2pPr marL="565785" indent="-188595" algn="l" rtl="0" eaLnBrk="0" fontAlgn="base" hangingPunct="0">
        <a:lnSpc>
          <a:spcPct val="90000"/>
        </a:lnSpc>
        <a:spcBef>
          <a:spcPts val="410"/>
        </a:spcBef>
        <a:spcAft>
          <a:spcPct val="0"/>
        </a:spcAft>
        <a:buFont typeface="Arial" panose="020B0604020202020204" pitchFamily="34" charset="0"/>
        <a:buChar char="•"/>
        <a:defRPr sz="1980">
          <a:solidFill>
            <a:schemeClr val="tx1"/>
          </a:solidFill>
          <a:latin typeface="+mn-lt"/>
          <a:ea typeface="+mn-ea"/>
        </a:defRPr>
      </a:lvl2pPr>
      <a:lvl3pPr marL="942975" indent="-188595" algn="l" rtl="0" eaLnBrk="0" fontAlgn="base" hangingPunct="0">
        <a:lnSpc>
          <a:spcPct val="90000"/>
        </a:lnSpc>
        <a:spcBef>
          <a:spcPts val="410"/>
        </a:spcBef>
        <a:spcAft>
          <a:spcPct val="0"/>
        </a:spcAft>
        <a:buFont typeface="Arial" panose="020B0604020202020204" pitchFamily="34" charset="0"/>
        <a:buChar char="•"/>
        <a:defRPr sz="1650">
          <a:solidFill>
            <a:schemeClr val="tx1"/>
          </a:solidFill>
          <a:latin typeface="+mn-lt"/>
          <a:ea typeface="+mn-ea"/>
        </a:defRPr>
      </a:lvl3pPr>
      <a:lvl4pPr marL="1319530" indent="-188595" algn="l" rtl="0" eaLnBrk="0" fontAlgn="base" hangingPunct="0">
        <a:lnSpc>
          <a:spcPct val="90000"/>
        </a:lnSpc>
        <a:spcBef>
          <a:spcPts val="410"/>
        </a:spcBef>
        <a:spcAft>
          <a:spcPct val="0"/>
        </a:spcAft>
        <a:buFont typeface="Arial" panose="020B0604020202020204" pitchFamily="34" charset="0"/>
        <a:buChar char="•"/>
        <a:defRPr>
          <a:solidFill>
            <a:schemeClr val="tx1"/>
          </a:solidFill>
          <a:latin typeface="+mn-lt"/>
          <a:ea typeface="+mn-ea"/>
        </a:defRPr>
      </a:lvl4pPr>
      <a:lvl5pPr marL="1696720" indent="-188595" algn="l" rtl="0" eaLnBrk="0" fontAlgn="base" hangingPunct="0">
        <a:lnSpc>
          <a:spcPct val="90000"/>
        </a:lnSpc>
        <a:spcBef>
          <a:spcPts val="410"/>
        </a:spcBef>
        <a:spcAft>
          <a:spcPct val="0"/>
        </a:spcAft>
        <a:buFont typeface="Arial" panose="020B0604020202020204" pitchFamily="34" charset="0"/>
        <a:buChar char="•"/>
        <a:defRPr>
          <a:solidFill>
            <a:schemeClr val="tx1"/>
          </a:solidFill>
          <a:latin typeface="+mn-lt"/>
          <a:ea typeface="+mn-ea"/>
        </a:defRPr>
      </a:lvl5pPr>
      <a:lvl6pPr marL="2073910" indent="-188595" algn="l" rtl="0" fontAlgn="base">
        <a:lnSpc>
          <a:spcPct val="90000"/>
        </a:lnSpc>
        <a:spcBef>
          <a:spcPts val="410"/>
        </a:spcBef>
        <a:spcAft>
          <a:spcPct val="0"/>
        </a:spcAft>
        <a:buFont typeface="Arial" panose="020B0604020202020204" pitchFamily="34" charset="0"/>
        <a:buChar char="•"/>
        <a:defRPr>
          <a:solidFill>
            <a:schemeClr val="tx1"/>
          </a:solidFill>
          <a:latin typeface="+mn-lt"/>
          <a:ea typeface="+mn-ea"/>
        </a:defRPr>
      </a:lvl6pPr>
      <a:lvl7pPr marL="2451100" indent="-188595" algn="l" rtl="0" fontAlgn="base">
        <a:lnSpc>
          <a:spcPct val="90000"/>
        </a:lnSpc>
        <a:spcBef>
          <a:spcPts val="410"/>
        </a:spcBef>
        <a:spcAft>
          <a:spcPct val="0"/>
        </a:spcAft>
        <a:buFont typeface="Arial" panose="020B0604020202020204" pitchFamily="34" charset="0"/>
        <a:buChar char="•"/>
        <a:defRPr>
          <a:solidFill>
            <a:schemeClr val="tx1"/>
          </a:solidFill>
          <a:latin typeface="+mn-lt"/>
          <a:ea typeface="+mn-ea"/>
        </a:defRPr>
      </a:lvl7pPr>
      <a:lvl8pPr marL="2828290" indent="-188595" algn="l" rtl="0" fontAlgn="base">
        <a:lnSpc>
          <a:spcPct val="90000"/>
        </a:lnSpc>
        <a:spcBef>
          <a:spcPts val="410"/>
        </a:spcBef>
        <a:spcAft>
          <a:spcPct val="0"/>
        </a:spcAft>
        <a:buFont typeface="Arial" panose="020B0604020202020204" pitchFamily="34" charset="0"/>
        <a:buChar char="•"/>
        <a:defRPr>
          <a:solidFill>
            <a:schemeClr val="tx1"/>
          </a:solidFill>
          <a:latin typeface="+mn-lt"/>
          <a:ea typeface="+mn-ea"/>
        </a:defRPr>
      </a:lvl8pPr>
      <a:lvl9pPr marL="3205480" indent="-188595" algn="l" rtl="0" fontAlgn="base">
        <a:lnSpc>
          <a:spcPct val="90000"/>
        </a:lnSpc>
        <a:spcBef>
          <a:spcPts val="41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125" algn="l" defTabSz="754380" rtl="0" eaLnBrk="1" latinLnBrk="0" hangingPunct="1">
        <a:defRPr sz="1485" kern="1200">
          <a:solidFill>
            <a:schemeClr val="tx1"/>
          </a:solidFill>
          <a:latin typeface="+mn-lt"/>
          <a:ea typeface="+mn-ea"/>
          <a:cs typeface="+mn-cs"/>
        </a:defRPr>
      </a:lvl5pPr>
      <a:lvl6pPr marL="1885315" algn="l" defTabSz="754380" rtl="0" eaLnBrk="1" latinLnBrk="0" hangingPunct="1">
        <a:defRPr sz="1485" kern="1200">
          <a:solidFill>
            <a:schemeClr val="tx1"/>
          </a:solidFill>
          <a:latin typeface="+mn-lt"/>
          <a:ea typeface="+mn-ea"/>
          <a:cs typeface="+mn-cs"/>
        </a:defRPr>
      </a:lvl6pPr>
      <a:lvl7pPr marL="2262505" algn="l" defTabSz="754380" rtl="0" eaLnBrk="1" latinLnBrk="0" hangingPunct="1">
        <a:defRPr sz="1485" kern="1200">
          <a:solidFill>
            <a:schemeClr val="tx1"/>
          </a:solidFill>
          <a:latin typeface="+mn-lt"/>
          <a:ea typeface="+mn-ea"/>
          <a:cs typeface="+mn-cs"/>
        </a:defRPr>
      </a:lvl7pPr>
      <a:lvl8pPr marL="2639695" algn="l" defTabSz="754380" rtl="0" eaLnBrk="1" latinLnBrk="0" hangingPunct="1">
        <a:defRPr sz="1485" kern="1200">
          <a:solidFill>
            <a:schemeClr val="tx1"/>
          </a:solidFill>
          <a:latin typeface="+mn-lt"/>
          <a:ea typeface="+mn-ea"/>
          <a:cs typeface="+mn-cs"/>
        </a:defRPr>
      </a:lvl8pPr>
      <a:lvl9pPr marL="3016885"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image" Target="../media/image10.png"/><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7.xml"/><Relationship Id="rId3" Type="http://schemas.openxmlformats.org/officeDocument/2006/relationships/image" Target="../media/image8.wmf"/><Relationship Id="rId2" Type="http://schemas.openxmlformats.org/officeDocument/2006/relationships/package" Target="../embeddings/Presentation1.pptx"/><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4" Type="http://schemas.openxmlformats.org/officeDocument/2006/relationships/comments" Target="../comments/comment1.xml"/><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4" Type="http://schemas.openxmlformats.org/officeDocument/2006/relationships/comments" Target="../comments/comment2.xml"/><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4" Type="http://schemas.openxmlformats.org/officeDocument/2006/relationships/comments" Target="../comments/comment3.xml"/><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4" Type="http://schemas.openxmlformats.org/officeDocument/2006/relationships/comments" Target="../comments/comment4.xml"/><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5"/>
          <p:cNvPicPr>
            <a:picLocks noChangeAspect="1" noChangeArrowheads="1"/>
          </p:cNvPicPr>
          <p:nvPr/>
        </p:nvPicPr>
        <p:blipFill>
          <a:blip r:embed="rId1" cstate="email"/>
          <a:srcRect/>
          <a:stretch>
            <a:fillRect/>
          </a:stretch>
        </p:blipFill>
        <p:spPr bwMode="auto">
          <a:xfrm>
            <a:off x="3987788" y="279298"/>
            <a:ext cx="4963121" cy="282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descr="logo.png"/>
          <p:cNvPicPr>
            <a:picLocks noChangeAspect="1"/>
          </p:cNvPicPr>
          <p:nvPr/>
        </p:nvPicPr>
        <p:blipFill>
          <a:blip r:embed="rId2" cstate="print"/>
          <a:stretch>
            <a:fillRect/>
          </a:stretch>
        </p:blipFill>
        <p:spPr>
          <a:xfrm>
            <a:off x="7383110" y="716613"/>
            <a:ext cx="750722" cy="650409"/>
          </a:xfrm>
          <a:prstGeom prst="rect">
            <a:avLst/>
          </a:prstGeom>
        </p:spPr>
      </p:pic>
      <p:sp>
        <p:nvSpPr>
          <p:cNvPr id="12" name="矩形 6"/>
          <p:cNvSpPr>
            <a:spLocks noChangeArrowheads="1"/>
          </p:cNvSpPr>
          <p:nvPr/>
        </p:nvSpPr>
        <p:spPr bwMode="auto">
          <a:xfrm>
            <a:off x="0" y="2876549"/>
            <a:ext cx="9144000" cy="1474348"/>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nvGrpSpPr>
          <p:cNvPr id="13" name="组合 13"/>
          <p:cNvGrpSpPr>
            <a:grpSpLocks noChangeAspect="1"/>
          </p:cNvGrpSpPr>
          <p:nvPr/>
        </p:nvGrpSpPr>
        <p:grpSpPr bwMode="auto">
          <a:xfrm flipH="1">
            <a:off x="-96457" y="1299286"/>
            <a:ext cx="4104564" cy="3198976"/>
            <a:chOff x="-26588" y="-11400"/>
            <a:chExt cx="5318129" cy="3334383"/>
          </a:xfrm>
        </p:grpSpPr>
        <p:pic>
          <p:nvPicPr>
            <p:cNvPr id="14" name="图片 11"/>
            <p:cNvPicPr>
              <a:picLocks noChangeAspect="1" noChangeArrowheads="1"/>
            </p:cNvPicPr>
            <p:nvPr/>
          </p:nvPicPr>
          <p:blipFill>
            <a:blip r:embed="rId3" cstate="email"/>
            <a:srcRect/>
            <a:stretch>
              <a:fillRect/>
            </a:stretch>
          </p:blipFill>
          <p:spPr bwMode="auto">
            <a:xfrm>
              <a:off x="-26588" y="-11400"/>
              <a:ext cx="5318129" cy="164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2"/>
            <p:cNvPicPr>
              <a:picLocks noChangeAspect="1" noChangeArrowheads="1"/>
            </p:cNvPicPr>
            <p:nvPr/>
          </p:nvPicPr>
          <p:blipFill>
            <a:blip r:embed="rId4" cstate="email"/>
            <a:srcRect/>
            <a:stretch>
              <a:fillRect/>
            </a:stretch>
          </p:blipFill>
          <p:spPr bwMode="auto">
            <a:xfrm>
              <a:off x="0" y="1632435"/>
              <a:ext cx="5178427" cy="169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itle 1"/>
          <p:cNvSpPr txBox="1"/>
          <p:nvPr/>
        </p:nvSpPr>
        <p:spPr>
          <a:xfrm>
            <a:off x="0" y="4129266"/>
            <a:ext cx="3538154" cy="221632"/>
          </a:xfrm>
          <a:prstGeom prst="rect">
            <a:avLst/>
          </a:prstGeom>
        </p:spPr>
        <p:txBody>
          <a:bodyPr/>
          <a:lstStyle>
            <a:lvl1pPr algn="ctr" defTabSz="914400" rtl="0" eaLnBrk="1" latinLnBrk="0" hangingPunct="1">
              <a:spcBef>
                <a:spcPct val="0"/>
              </a:spcBef>
              <a:buNone/>
              <a:defRPr sz="3400" kern="1200">
                <a:solidFill>
                  <a:schemeClr val="tx1">
                    <a:lumMod val="85000"/>
                    <a:lumOff val="15000"/>
                  </a:schemeClr>
                </a:solidFill>
                <a:latin typeface="Roboto Regular"/>
                <a:ea typeface="Roboto Regular"/>
                <a:cs typeface="Roboto Regular"/>
              </a:defRPr>
            </a:lvl1pPr>
          </a:lstStyle>
          <a:p>
            <a:r>
              <a:rPr lang="en-US" altLang="zh-CN" sz="1000" b="1" dirty="0">
                <a:solidFill>
                  <a:schemeClr val="bg1"/>
                </a:solidFill>
                <a:latin typeface="Arial" panose="020B0604020202020204" pitchFamily="34" charset="0"/>
                <a:ea typeface="微软雅黑" panose="020B0503020204020204" pitchFamily="34" charset="-122"/>
                <a:cs typeface="Arial" panose="020B0604020202020204" pitchFamily="34" charset="0"/>
              </a:rPr>
              <a:t>BEIJING GOLDRARE AUTOMOBILE PARTS CO.,LTD.</a:t>
            </a:r>
            <a:endParaRPr lang="en-US" altLang="zh-CN" sz="10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矩形 16"/>
          <p:cNvSpPr/>
          <p:nvPr/>
        </p:nvSpPr>
        <p:spPr>
          <a:xfrm>
            <a:off x="1454886" y="2762201"/>
            <a:ext cx="6237539" cy="1383665"/>
          </a:xfrm>
          <a:prstGeom prst="rect">
            <a:avLst/>
          </a:prstGeom>
        </p:spPr>
        <p:txBody>
          <a:bodyPr wrap="square">
            <a:spAutoFit/>
          </a:bodyPr>
          <a:lstStyle/>
          <a:p>
            <a:pPr algn="ctr">
              <a:lnSpc>
                <a:spcPct val="200000"/>
              </a:lnSpc>
            </a:pPr>
            <a:r>
              <a:rPr lang="zh-CN" altLang="en-US" sz="2800" b="1" dirty="0" smtClean="0">
                <a:solidFill>
                  <a:schemeClr val="bg1"/>
                </a:solidFill>
                <a:latin typeface="微软雅黑" panose="020B0503020204020204" pitchFamily="34" charset="-122"/>
                <a:ea typeface="微软雅黑" panose="020B0503020204020204" pitchFamily="34" charset="-122"/>
              </a:rPr>
              <a:t>工艺开发管理部</a:t>
            </a:r>
            <a:r>
              <a:rPr lang="en-US" altLang="zh-CN" sz="2800" b="1" dirty="0" smtClean="0">
                <a:solidFill>
                  <a:schemeClr val="bg1"/>
                </a:solidFill>
                <a:latin typeface="微软雅黑" panose="020B0503020204020204" pitchFamily="34" charset="-122"/>
                <a:ea typeface="微软雅黑" panose="020B0503020204020204" pitchFamily="34" charset="-122"/>
              </a:rPr>
              <a:t>-</a:t>
            </a:r>
            <a:r>
              <a:rPr lang="zh-CN" altLang="en-US" sz="2800" b="1" dirty="0" smtClean="0">
                <a:solidFill>
                  <a:schemeClr val="bg1"/>
                </a:solidFill>
                <a:latin typeface="微软雅黑" panose="020B0503020204020204" pitchFamily="34" charset="-122"/>
                <a:ea typeface="微软雅黑" panose="020B0503020204020204" pitchFamily="34" charset="-122"/>
              </a:rPr>
              <a:t>部门工作述职</a:t>
            </a:r>
            <a:r>
              <a:rPr lang="zh-CN" altLang="en-US" sz="2800" b="1" dirty="0" smtClean="0">
                <a:solidFill>
                  <a:schemeClr val="bg1"/>
                </a:solidFill>
                <a:latin typeface="微软雅黑" panose="020B0503020204020204" pitchFamily="34" charset="-122"/>
                <a:ea typeface="微软雅黑" panose="020B0503020204020204" pitchFamily="34" charset="-122"/>
              </a:rPr>
              <a:t>报告</a:t>
            </a:r>
            <a:endParaRPr lang="en-US" altLang="zh-CN" sz="2800" b="1" dirty="0" smtClean="0">
              <a:solidFill>
                <a:schemeClr val="bg1"/>
              </a:solidFill>
              <a:latin typeface="微软雅黑" panose="020B0503020204020204" pitchFamily="34" charset="-122"/>
              <a:ea typeface="微软雅黑" panose="020B0503020204020204" pitchFamily="34" charset="-122"/>
            </a:endParaRPr>
          </a:p>
          <a:p>
            <a:pPr algn="ctr">
              <a:lnSpc>
                <a:spcPct val="200000"/>
              </a:lnSpc>
            </a:pPr>
            <a:r>
              <a:rPr lang="zh-CN" altLang="en-US" sz="1400" b="1" dirty="0" smtClean="0">
                <a:solidFill>
                  <a:schemeClr val="bg1"/>
                </a:solidFill>
                <a:latin typeface="微软雅黑" panose="020B0503020204020204" pitchFamily="34" charset="-122"/>
                <a:ea typeface="微软雅黑" panose="020B0503020204020204" pitchFamily="34" charset="-122"/>
              </a:rPr>
              <a:t>汇报时间控制</a:t>
            </a:r>
            <a:r>
              <a:rPr lang="zh-CN" altLang="en-US" sz="1400" b="1" dirty="0" smtClean="0">
                <a:solidFill>
                  <a:schemeClr val="bg1"/>
                </a:solidFill>
                <a:latin typeface="微软雅黑" panose="020B0503020204020204" pitchFamily="34" charset="-122"/>
                <a:ea typeface="微软雅黑" panose="020B0503020204020204" pitchFamily="34" charset="-122"/>
              </a:rPr>
              <a:t>在</a:t>
            </a:r>
            <a:r>
              <a:rPr lang="en-US" altLang="zh-CN" sz="1400" b="1" dirty="0" smtClean="0">
                <a:solidFill>
                  <a:schemeClr val="bg1"/>
                </a:solidFill>
                <a:latin typeface="微软雅黑" panose="020B0503020204020204" pitchFamily="34" charset="-122"/>
                <a:ea typeface="微软雅黑" panose="020B0503020204020204" pitchFamily="34" charset="-122"/>
              </a:rPr>
              <a:t>30</a:t>
            </a:r>
            <a:r>
              <a:rPr lang="zh-CN" altLang="en-US" sz="1400" b="1" dirty="0" smtClean="0">
                <a:solidFill>
                  <a:schemeClr val="bg1"/>
                </a:solidFill>
                <a:latin typeface="微软雅黑" panose="020B0503020204020204" pitchFamily="34" charset="-122"/>
                <a:ea typeface="微软雅黑" panose="020B0503020204020204" pitchFamily="34" charset="-122"/>
              </a:rPr>
              <a:t>分钟内完成</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3772562" y="5430158"/>
            <a:ext cx="1665220" cy="307777"/>
          </a:xfrm>
          <a:prstGeom prst="rect">
            <a:avLst/>
          </a:prstGeom>
        </p:spPr>
        <p:txBody>
          <a:bodyPr wrap="square">
            <a:spAutoFit/>
          </a:bodyPr>
          <a:lstStyle/>
          <a:p>
            <a:pPr algn="dist"/>
            <a:r>
              <a:rPr lang="zh-CN" altLang="en-US" sz="1400" b="1" dirty="0" smtClean="0">
                <a:solidFill>
                  <a:schemeClr val="tx2"/>
                </a:solidFill>
                <a:latin typeface="微软雅黑" panose="020B0503020204020204" pitchFamily="34" charset="-122"/>
                <a:ea typeface="微软雅黑" panose="020B0503020204020204" pitchFamily="34" charset="-122"/>
              </a:rPr>
              <a:t>二</a:t>
            </a:r>
            <a:r>
              <a:rPr lang="en-US" altLang="zh-CN" sz="1400" b="1" dirty="0" smtClean="0">
                <a:solidFill>
                  <a:schemeClr val="tx2"/>
                </a:solidFill>
                <a:latin typeface="微软雅黑" panose="020B0503020204020204" pitchFamily="34" charset="-122"/>
                <a:ea typeface="微软雅黑" panose="020B0503020204020204" pitchFamily="34" charset="-122"/>
              </a:rPr>
              <a:t>0</a:t>
            </a:r>
            <a:r>
              <a:rPr lang="zh-CN" altLang="en-US" sz="1400" b="1" dirty="0" smtClean="0">
                <a:solidFill>
                  <a:schemeClr val="tx2"/>
                </a:solidFill>
                <a:latin typeface="微软雅黑" panose="020B0503020204020204" pitchFamily="34" charset="-122"/>
                <a:ea typeface="微软雅黑" panose="020B0503020204020204" pitchFamily="34" charset="-122"/>
              </a:rPr>
              <a:t>二二年七月</a:t>
            </a:r>
            <a:endParaRPr lang="zh-CN" altLang="en-US" sz="1400" b="1" dirty="0">
              <a:solidFill>
                <a:schemeClr val="tx2"/>
              </a:solidFill>
              <a:latin typeface="微软雅黑" panose="020B0503020204020204" pitchFamily="34" charset="-122"/>
              <a:ea typeface="微软雅黑" panose="020B0503020204020204" pitchFamily="34" charset="-122"/>
            </a:endParaRPr>
          </a:p>
        </p:txBody>
      </p:sp>
      <p:sp>
        <p:nvSpPr>
          <p:cNvPr id="2" name="矩形 1"/>
          <p:cNvSpPr/>
          <p:nvPr/>
        </p:nvSpPr>
        <p:spPr>
          <a:xfrm>
            <a:off x="3706218" y="4963911"/>
            <a:ext cx="1851025" cy="368300"/>
          </a:xfrm>
          <a:prstGeom prst="rect">
            <a:avLst/>
          </a:prstGeom>
        </p:spPr>
        <p:txBody>
          <a:bodyPr wrap="none">
            <a:spAutoFit/>
          </a:bodyPr>
          <a:lstStyle/>
          <a:p>
            <a:r>
              <a:rPr lang="zh-CN" altLang="en-US" b="1" dirty="0">
                <a:solidFill>
                  <a:schemeClr val="accent1">
                    <a:lumMod val="50000"/>
                  </a:schemeClr>
                </a:solidFill>
                <a:latin typeface="微软雅黑" panose="020B0503020204020204" pitchFamily="34" charset="-122"/>
                <a:ea typeface="微软雅黑" panose="020B0503020204020204" pitchFamily="34" charset="-122"/>
              </a:rPr>
              <a:t> </a:t>
            </a:r>
            <a:r>
              <a:rPr lang="zh-CN" altLang="en-US" b="1" dirty="0" smtClean="0">
                <a:solidFill>
                  <a:schemeClr val="accent1">
                    <a:lumMod val="50000"/>
                  </a:schemeClr>
                </a:solidFill>
                <a:latin typeface="微软雅黑" panose="020B0503020204020204" pitchFamily="34" charset="-122"/>
                <a:ea typeface="微软雅黑" panose="020B0503020204020204" pitchFamily="34" charset="-122"/>
              </a:rPr>
              <a:t>报告人</a:t>
            </a:r>
            <a:r>
              <a:rPr lang="zh-CN" altLang="en-US" b="1" dirty="0">
                <a:solidFill>
                  <a:schemeClr val="accent1">
                    <a:lumMod val="50000"/>
                  </a:schemeClr>
                </a:solidFill>
                <a:latin typeface="微软雅黑" panose="020B0503020204020204" pitchFamily="34" charset="-122"/>
                <a:ea typeface="微软雅黑" panose="020B0503020204020204" pitchFamily="34" charset="-122"/>
              </a:rPr>
              <a:t>：</a:t>
            </a:r>
            <a:r>
              <a:rPr lang="zh-CN" altLang="en-US" b="1" dirty="0">
                <a:solidFill>
                  <a:schemeClr val="accent1">
                    <a:lumMod val="50000"/>
                  </a:schemeClr>
                </a:solidFill>
                <a:latin typeface="微软雅黑" panose="020B0503020204020204" pitchFamily="34" charset="-122"/>
                <a:ea typeface="微软雅黑" panose="020B0503020204020204" pitchFamily="34" charset="-122"/>
              </a:rPr>
              <a:t>冯敬乾</a:t>
            </a:r>
            <a:endParaRPr lang="zh-CN" altLang="en-US" b="1" dirty="0">
              <a:solidFill>
                <a:schemeClr val="accent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86"/>
          <p:cNvGrpSpPr/>
          <p:nvPr/>
        </p:nvGrpSpPr>
        <p:grpSpPr>
          <a:xfrm>
            <a:off x="0" y="2418284"/>
            <a:ext cx="9144000" cy="2116598"/>
            <a:chOff x="170694" y="177982"/>
            <a:chExt cx="3936004" cy="781165"/>
          </a:xfrm>
        </p:grpSpPr>
        <p:sp>
          <p:nvSpPr>
            <p:cNvPr id="9" name="等腰三角形 8"/>
            <p:cNvSpPr/>
            <p:nvPr/>
          </p:nvSpPr>
          <p:spPr>
            <a:xfrm>
              <a:off x="1365060" y="177982"/>
              <a:ext cx="403272" cy="35651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 name="等腰三角形 9"/>
            <p:cNvSpPr/>
            <p:nvPr/>
          </p:nvSpPr>
          <p:spPr>
            <a:xfrm flipV="1">
              <a:off x="200258" y="602633"/>
              <a:ext cx="403272" cy="35651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 name="矩形 10"/>
            <p:cNvSpPr/>
            <p:nvPr/>
          </p:nvSpPr>
          <p:spPr>
            <a:xfrm>
              <a:off x="170694" y="261768"/>
              <a:ext cx="3936004" cy="6119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2" name="平行四边形 11"/>
            <p:cNvSpPr/>
            <p:nvPr/>
          </p:nvSpPr>
          <p:spPr>
            <a:xfrm>
              <a:off x="395707" y="178257"/>
              <a:ext cx="1176016" cy="779005"/>
            </a:xfrm>
            <a:prstGeom prst="parallelogram">
              <a:avLst>
                <a:gd name="adj" fmla="val 48207"/>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 name="文本框 6"/>
            <p:cNvSpPr txBox="1"/>
            <p:nvPr/>
          </p:nvSpPr>
          <p:spPr>
            <a:xfrm>
              <a:off x="810219" y="345281"/>
              <a:ext cx="569115" cy="366327"/>
            </a:xfrm>
            <a:prstGeom prst="rect">
              <a:avLst/>
            </a:prstGeom>
            <a:noFill/>
          </p:spPr>
          <p:txBody>
            <a:bodyPr wrap="square" lIns="68580" tIns="34290" rIns="68580" bIns="34290" rtlCol="0">
              <a:spAutoFit/>
            </a:bodyPr>
            <a:lstStyle/>
            <a:p>
              <a:r>
                <a:rPr lang="en-US" altLang="zh-CN" sz="6000" dirty="0" smtClean="0">
                  <a:solidFill>
                    <a:schemeClr val="bg1">
                      <a:lumMod val="95000"/>
                    </a:schemeClr>
                  </a:solidFill>
                  <a:latin typeface="Impact" panose="020B0806030902050204" pitchFamily="34" charset="0"/>
                </a:rPr>
                <a:t>03</a:t>
              </a:r>
              <a:endParaRPr lang="zh-CN" altLang="en-US" sz="6000" dirty="0">
                <a:solidFill>
                  <a:schemeClr val="bg1">
                    <a:lumMod val="95000"/>
                  </a:schemeClr>
                </a:solidFill>
                <a:latin typeface="Impact" panose="020B0806030902050204" pitchFamily="34" charset="0"/>
              </a:endParaRPr>
            </a:p>
          </p:txBody>
        </p:sp>
      </p:grpSp>
      <p:sp>
        <p:nvSpPr>
          <p:cNvPr id="14" name="TextBox 13"/>
          <p:cNvSpPr txBox="1"/>
          <p:nvPr/>
        </p:nvSpPr>
        <p:spPr>
          <a:xfrm>
            <a:off x="3542705" y="3134203"/>
            <a:ext cx="4853140" cy="500139"/>
          </a:xfrm>
          <a:prstGeom prst="rect">
            <a:avLst/>
          </a:prstGeom>
          <a:noFill/>
        </p:spPr>
        <p:txBody>
          <a:bodyPr wrap="square" lIns="68584" tIns="34291" rIns="68584" bIns="34291" rtlCol="0">
            <a:spAutoFit/>
          </a:bodyPr>
          <a:lstStyle/>
          <a:p>
            <a:pPr eaLnBrk="1" hangingPunct="1"/>
            <a:r>
              <a:rPr lang="zh-CN" altLang="en-US" sz="2800" b="1" dirty="0" smtClean="0">
                <a:latin typeface="微软雅黑" panose="020B0503020204020204" pitchFamily="34" charset="-122"/>
                <a:ea typeface="微软雅黑" panose="020B0503020204020204" pitchFamily="34" charset="-122"/>
              </a:rPr>
              <a:t>团队分工</a:t>
            </a:r>
            <a:endParaRPr lang="zh-CN" altLang="en-US" sz="2800" b="1" dirty="0">
              <a:latin typeface="微软雅黑" panose="020B0503020204020204" pitchFamily="34" charset="-122"/>
              <a:ea typeface="微软雅黑" panose="020B0503020204020204" pitchFamily="34" charset="-122"/>
            </a:endParaRPr>
          </a:p>
        </p:txBody>
      </p:sp>
      <p:grpSp>
        <p:nvGrpSpPr>
          <p:cNvPr id="15" name="组合 94"/>
          <p:cNvGrpSpPr/>
          <p:nvPr/>
        </p:nvGrpSpPr>
        <p:grpSpPr>
          <a:xfrm>
            <a:off x="8395845" y="1826000"/>
            <a:ext cx="485198" cy="491760"/>
            <a:chOff x="6084168" y="1274820"/>
            <a:chExt cx="432048" cy="432834"/>
          </a:xfrm>
        </p:grpSpPr>
        <p:sp>
          <p:nvSpPr>
            <p:cNvPr id="16"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7"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8" name="组合 97"/>
          <p:cNvGrpSpPr/>
          <p:nvPr/>
        </p:nvGrpSpPr>
        <p:grpSpPr>
          <a:xfrm>
            <a:off x="6838449" y="1826783"/>
            <a:ext cx="485198" cy="490867"/>
            <a:chOff x="4788024" y="1275213"/>
            <a:chExt cx="432048" cy="432048"/>
          </a:xfrm>
        </p:grpSpPr>
        <p:sp>
          <p:nvSpPr>
            <p:cNvPr id="19" name="椭圆 65"/>
            <p:cNvSpPr>
              <a:spLocks noChangeArrowheads="1"/>
            </p:cNvSpPr>
            <p:nvPr/>
          </p:nvSpPr>
          <p:spPr bwMode="auto">
            <a:xfrm>
              <a:off x="4788024" y="1275213"/>
              <a:ext cx="432048" cy="432048"/>
            </a:xfrm>
            <a:prstGeom prst="ellipse">
              <a:avLst/>
            </a:prstGeom>
            <a:solidFill>
              <a:schemeClr val="accent1">
                <a:lumMod val="40000"/>
                <a:lumOff val="60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0"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21" name="组合 100"/>
          <p:cNvGrpSpPr/>
          <p:nvPr/>
        </p:nvGrpSpPr>
        <p:grpSpPr>
          <a:xfrm>
            <a:off x="7616758" y="1825999"/>
            <a:ext cx="486080" cy="491761"/>
            <a:chOff x="5436096" y="1274820"/>
            <a:chExt cx="432833" cy="432834"/>
          </a:xfrm>
        </p:grpSpPr>
        <p:sp>
          <p:nvSpPr>
            <p:cNvPr id="22" name="椭圆 16"/>
            <p:cNvSpPr>
              <a:spLocks noChangeArrowheads="1"/>
            </p:cNvSpPr>
            <p:nvPr/>
          </p:nvSpPr>
          <p:spPr bwMode="auto">
            <a:xfrm>
              <a:off x="5436096" y="1274820"/>
              <a:ext cx="432833" cy="432834"/>
            </a:xfrm>
            <a:prstGeom prst="ellipse">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3"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24" name="组合 103"/>
          <p:cNvGrpSpPr/>
          <p:nvPr/>
        </p:nvGrpSpPr>
        <p:grpSpPr>
          <a:xfrm>
            <a:off x="5222608" y="1825999"/>
            <a:ext cx="486080" cy="491761"/>
            <a:chOff x="3491880" y="1274820"/>
            <a:chExt cx="432833" cy="432834"/>
          </a:xfrm>
        </p:grpSpPr>
        <p:sp>
          <p:nvSpPr>
            <p:cNvPr id="25"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6"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27" name="组合 106"/>
          <p:cNvGrpSpPr/>
          <p:nvPr/>
        </p:nvGrpSpPr>
        <p:grpSpPr>
          <a:xfrm>
            <a:off x="6030334" y="1825999"/>
            <a:ext cx="486080" cy="491761"/>
            <a:chOff x="4139952" y="1274820"/>
            <a:chExt cx="432833" cy="432834"/>
          </a:xfrm>
        </p:grpSpPr>
        <p:sp>
          <p:nvSpPr>
            <p:cNvPr id="28"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9"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493774" y="713452"/>
            <a:ext cx="261993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19"/>
          <p:cNvSpPr txBox="1"/>
          <p:nvPr/>
        </p:nvSpPr>
        <p:spPr>
          <a:xfrm>
            <a:off x="3157216" y="559170"/>
            <a:ext cx="2982870" cy="307777"/>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en-US" altLang="zh-CN" sz="1400" b="1" spc="300" dirty="0" smtClean="0">
                <a:latin typeface="微软雅黑" panose="020B0503020204020204" pitchFamily="34" charset="-122"/>
                <a:ea typeface="微软雅黑" panose="020B0503020204020204" pitchFamily="34" charset="-122"/>
              </a:rPr>
              <a:t>PART3   </a:t>
            </a:r>
            <a:r>
              <a:rPr lang="zh-CN" altLang="en-US" sz="1400" b="1" spc="300" dirty="0" smtClean="0">
                <a:latin typeface="微软雅黑" panose="020B0503020204020204" pitchFamily="34" charset="-122"/>
                <a:ea typeface="微软雅黑" panose="020B0503020204020204" pitchFamily="34" charset="-122"/>
              </a:rPr>
              <a:t>团队分工</a:t>
            </a:r>
            <a:endParaRPr lang="zh-CN" altLang="en-US" sz="1400" b="1" spc="300" dirty="0">
              <a:latin typeface="微软雅黑" panose="020B0503020204020204" pitchFamily="34" charset="-122"/>
              <a:ea typeface="微软雅黑" panose="020B0503020204020204" pitchFamily="34" charset="-122"/>
            </a:endParaRPr>
          </a:p>
        </p:txBody>
      </p:sp>
      <p:cxnSp>
        <p:nvCxnSpPr>
          <p:cNvPr id="27" name="直接连接符 26"/>
          <p:cNvCxnSpPr/>
          <p:nvPr/>
        </p:nvCxnSpPr>
        <p:spPr>
          <a:xfrm>
            <a:off x="6063618" y="713452"/>
            <a:ext cx="261993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组合 5"/>
          <p:cNvGrpSpPr/>
          <p:nvPr/>
        </p:nvGrpSpPr>
        <p:grpSpPr>
          <a:xfrm>
            <a:off x="6402516" y="5363428"/>
            <a:ext cx="2560642" cy="1363639"/>
            <a:chOff x="4078023" y="2973498"/>
            <a:chExt cx="8113977" cy="3884502"/>
          </a:xfrm>
          <a:solidFill>
            <a:srgbClr val="005DA2"/>
          </a:solidFill>
        </p:grpSpPr>
        <p:sp>
          <p:nvSpPr>
            <p:cNvPr id="7" name="Freeform 5"/>
            <p:cNvSpPr/>
            <p:nvPr/>
          </p:nvSpPr>
          <p:spPr bwMode="auto">
            <a:xfrm>
              <a:off x="4078023" y="5589157"/>
              <a:ext cx="4758750" cy="1268843"/>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solidFill>
              <a:srgbClr val="0070C0"/>
            </a:solidFill>
            <a:ln>
              <a:noFill/>
            </a:ln>
          </p:spPr>
          <p:txBody>
            <a:bodyPr/>
            <a:lstStyle/>
            <a:p>
              <a:endParaRPr lang="zh-CN" altLang="en-US" sz="2310">
                <a:latin typeface="微软雅黑" panose="020B0503020204020204" pitchFamily="34" charset="-122"/>
                <a:ea typeface="微软雅黑" panose="020B0503020204020204" pitchFamily="34" charset="-122"/>
              </a:endParaRPr>
            </a:p>
          </p:txBody>
        </p:sp>
        <p:sp>
          <p:nvSpPr>
            <p:cNvPr id="8" name="Freeform 6"/>
            <p:cNvSpPr/>
            <p:nvPr/>
          </p:nvSpPr>
          <p:spPr bwMode="auto">
            <a:xfrm>
              <a:off x="8912383" y="4906297"/>
              <a:ext cx="1117622" cy="1951702"/>
            </a:xfrm>
            <a:custGeom>
              <a:avLst/>
              <a:gdLst>
                <a:gd name="T0" fmla="*/ 0 w 59"/>
                <a:gd name="T1" fmla="*/ 36 h 103"/>
                <a:gd name="T2" fmla="*/ 0 w 59"/>
                <a:gd name="T3" fmla="*/ 103 h 103"/>
                <a:gd name="T4" fmla="*/ 59 w 59"/>
                <a:gd name="T5" fmla="*/ 103 h 103"/>
                <a:gd name="T6" fmla="*/ 59 w 59"/>
                <a:gd name="T7" fmla="*/ 0 h 103"/>
                <a:gd name="T8" fmla="*/ 0 w 59"/>
                <a:gd name="T9" fmla="*/ 36 h 103"/>
              </a:gdLst>
              <a:ahLst/>
              <a:cxnLst>
                <a:cxn ang="0">
                  <a:pos x="T0" y="T1"/>
                </a:cxn>
                <a:cxn ang="0">
                  <a:pos x="T2" y="T3"/>
                </a:cxn>
                <a:cxn ang="0">
                  <a:pos x="T4" y="T5"/>
                </a:cxn>
                <a:cxn ang="0">
                  <a:pos x="T6" y="T7"/>
                </a:cxn>
                <a:cxn ang="0">
                  <a:pos x="T8" y="T9"/>
                </a:cxn>
              </a:cxnLst>
              <a:rect l="0" t="0" r="r" b="b"/>
              <a:pathLst>
                <a:path w="59" h="103">
                  <a:moveTo>
                    <a:pt x="0" y="36"/>
                  </a:moveTo>
                  <a:cubicBezTo>
                    <a:pt x="0" y="103"/>
                    <a:pt x="0" y="103"/>
                    <a:pt x="0" y="103"/>
                  </a:cubicBezTo>
                  <a:cubicBezTo>
                    <a:pt x="59" y="103"/>
                    <a:pt x="59" y="103"/>
                    <a:pt x="59" y="103"/>
                  </a:cubicBezTo>
                  <a:cubicBezTo>
                    <a:pt x="59" y="0"/>
                    <a:pt x="59" y="0"/>
                    <a:pt x="59" y="0"/>
                  </a:cubicBezTo>
                  <a:cubicBezTo>
                    <a:pt x="41" y="13"/>
                    <a:pt x="21" y="25"/>
                    <a:pt x="0" y="36"/>
                  </a:cubicBezTo>
                  <a:close/>
                </a:path>
              </a:pathLst>
            </a:custGeom>
            <a:solidFill>
              <a:srgbClr val="FFC400"/>
            </a:solidFill>
            <a:ln>
              <a:noFill/>
            </a:ln>
          </p:spPr>
          <p:txBody>
            <a:bodyPr vert="horz" wrap="square" lIns="75413" tIns="37706" rIns="75413" bIns="37706" numCol="1" anchor="t" anchorCtr="0" compatLnSpc="1"/>
            <a:lstStyle/>
            <a:p>
              <a:endParaRPr lang="zh-CN" altLang="en-US" sz="2640">
                <a:latin typeface="微软雅黑" panose="020B0503020204020204" pitchFamily="34" charset="-122"/>
                <a:ea typeface="微软雅黑" panose="020B0503020204020204" pitchFamily="34" charset="-122"/>
              </a:endParaRPr>
            </a:p>
          </p:txBody>
        </p:sp>
        <p:sp>
          <p:nvSpPr>
            <p:cNvPr id="9" name="Freeform 7"/>
            <p:cNvSpPr/>
            <p:nvPr/>
          </p:nvSpPr>
          <p:spPr bwMode="auto">
            <a:xfrm>
              <a:off x="11603653" y="2973498"/>
              <a:ext cx="588347" cy="3884501"/>
            </a:xfrm>
            <a:custGeom>
              <a:avLst/>
              <a:gdLst>
                <a:gd name="T0" fmla="*/ 31 w 31"/>
                <a:gd name="T1" fmla="*/ 0 h 205"/>
                <a:gd name="T2" fmla="*/ 28 w 31"/>
                <a:gd name="T3" fmla="*/ 0 h 205"/>
                <a:gd name="T4" fmla="*/ 0 w 31"/>
                <a:gd name="T5" fmla="*/ 36 h 205"/>
                <a:gd name="T6" fmla="*/ 0 w 31"/>
                <a:gd name="T7" fmla="*/ 205 h 205"/>
                <a:gd name="T8" fmla="*/ 31 w 31"/>
                <a:gd name="T9" fmla="*/ 205 h 205"/>
                <a:gd name="T10" fmla="*/ 31 w 31"/>
                <a:gd name="T11" fmla="*/ 0 h 205"/>
              </a:gdLst>
              <a:ahLst/>
              <a:cxnLst>
                <a:cxn ang="0">
                  <a:pos x="T0" y="T1"/>
                </a:cxn>
                <a:cxn ang="0">
                  <a:pos x="T2" y="T3"/>
                </a:cxn>
                <a:cxn ang="0">
                  <a:pos x="T4" y="T5"/>
                </a:cxn>
                <a:cxn ang="0">
                  <a:pos x="T6" y="T7"/>
                </a:cxn>
                <a:cxn ang="0">
                  <a:pos x="T8" y="T9"/>
                </a:cxn>
                <a:cxn ang="0">
                  <a:pos x="T10" y="T11"/>
                </a:cxn>
              </a:cxnLst>
              <a:rect l="0" t="0" r="r" b="b"/>
              <a:pathLst>
                <a:path w="31" h="205">
                  <a:moveTo>
                    <a:pt x="31" y="0"/>
                  </a:moveTo>
                  <a:cubicBezTo>
                    <a:pt x="28" y="0"/>
                    <a:pt x="28" y="0"/>
                    <a:pt x="28" y="0"/>
                  </a:cubicBezTo>
                  <a:cubicBezTo>
                    <a:pt x="20" y="13"/>
                    <a:pt x="11" y="25"/>
                    <a:pt x="0" y="36"/>
                  </a:cubicBezTo>
                  <a:cubicBezTo>
                    <a:pt x="0" y="205"/>
                    <a:pt x="0" y="205"/>
                    <a:pt x="0" y="205"/>
                  </a:cubicBezTo>
                  <a:cubicBezTo>
                    <a:pt x="31" y="205"/>
                    <a:pt x="31" y="205"/>
                    <a:pt x="31" y="205"/>
                  </a:cubicBezTo>
                  <a:lnTo>
                    <a:pt x="31" y="0"/>
                  </a:lnTo>
                  <a:close/>
                </a:path>
              </a:pathLst>
            </a:custGeom>
            <a:solidFill>
              <a:srgbClr val="0070C0"/>
            </a:solidFill>
            <a:ln>
              <a:noFill/>
            </a:ln>
          </p:spPr>
          <p:txBody>
            <a:bodyPr vert="horz" wrap="square" lIns="75413" tIns="37706" rIns="75413" bIns="37706" numCol="1" anchor="t" anchorCtr="0" compatLnSpc="1"/>
            <a:lstStyle/>
            <a:p>
              <a:endParaRPr lang="zh-CN" altLang="en-US" sz="2640">
                <a:latin typeface="微软雅黑" panose="020B0503020204020204" pitchFamily="34" charset="-122"/>
                <a:ea typeface="微软雅黑" panose="020B0503020204020204" pitchFamily="34" charset="-122"/>
              </a:endParaRPr>
            </a:p>
          </p:txBody>
        </p:sp>
        <p:sp>
          <p:nvSpPr>
            <p:cNvPr id="10" name="Freeform 8"/>
            <p:cNvSpPr/>
            <p:nvPr/>
          </p:nvSpPr>
          <p:spPr bwMode="auto">
            <a:xfrm>
              <a:off x="10126881" y="3656358"/>
              <a:ext cx="1401162" cy="3201642"/>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solidFill>
              <a:srgbClr val="0070C0"/>
            </a:solidFill>
            <a:ln>
              <a:noFill/>
            </a:ln>
          </p:spPr>
          <p:txBody>
            <a:bodyPr/>
            <a:lstStyle/>
            <a:p>
              <a:endParaRPr lang="zh-CN" altLang="en-US" sz="2310">
                <a:latin typeface="微软雅黑" panose="020B0503020204020204" pitchFamily="34" charset="-122"/>
                <a:ea typeface="微软雅黑" panose="020B0503020204020204" pitchFamily="34" charset="-122"/>
              </a:endParaRPr>
            </a:p>
          </p:txBody>
        </p:sp>
      </p:grpSp>
      <p:graphicFrame>
        <p:nvGraphicFramePr>
          <p:cNvPr id="14" name="表格 13"/>
          <p:cNvGraphicFramePr>
            <a:graphicFrameLocks noGrp="1"/>
          </p:cNvGraphicFramePr>
          <p:nvPr>
            <p:custDataLst>
              <p:tags r:id="rId1"/>
            </p:custDataLst>
          </p:nvPr>
        </p:nvGraphicFramePr>
        <p:xfrm>
          <a:off x="483235" y="1187450"/>
          <a:ext cx="7797800" cy="5389880"/>
        </p:xfrm>
        <a:graphic>
          <a:graphicData uri="http://schemas.openxmlformats.org/drawingml/2006/table">
            <a:tbl>
              <a:tblPr firstRow="1" bandRow="1">
                <a:tableStyleId>{5C22544A-7EE6-4342-B048-85BDC9FD1C3A}</a:tableStyleId>
              </a:tblPr>
              <a:tblGrid>
                <a:gridCol w="1157605"/>
                <a:gridCol w="978535"/>
                <a:gridCol w="4629785"/>
                <a:gridCol w="1031875"/>
              </a:tblGrid>
              <a:tr h="579120">
                <a:tc>
                  <a:txBody>
                    <a:bodyPr/>
                    <a:p>
                      <a:pPr algn="ctr"/>
                      <a:r>
                        <a:rPr lang="zh-CN" altLang="en-US" sz="1600" dirty="0" smtClean="0">
                          <a:solidFill>
                            <a:sysClr val="windowText" lastClr="000000"/>
                          </a:solidFill>
                        </a:rPr>
                        <a:t>团队</a:t>
                      </a:r>
                      <a:r>
                        <a:rPr lang="zh-CN" altLang="en-US" sz="1600" dirty="0" smtClean="0">
                          <a:solidFill>
                            <a:sysClr val="windowText" lastClr="000000"/>
                          </a:solidFill>
                        </a:rPr>
                        <a:t>分工</a:t>
                      </a:r>
                      <a:endParaRPr lang="zh-CN" altLang="en-US" sz="1600" dirty="0" smtClean="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r>
                        <a:rPr lang="zh-CN" altLang="en-US" sz="1600" dirty="0" smtClean="0">
                          <a:solidFill>
                            <a:sysClr val="windowText" lastClr="000000"/>
                          </a:solidFill>
                        </a:rPr>
                        <a:t>负责人</a:t>
                      </a:r>
                      <a:endParaRPr lang="zh-CN" altLang="en-US" sz="16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r>
                        <a:rPr lang="zh-CN" altLang="en-US" sz="1600" dirty="0" smtClean="0">
                          <a:solidFill>
                            <a:sysClr val="windowText" lastClr="000000"/>
                          </a:solidFill>
                        </a:rPr>
                        <a:t>职           责</a:t>
                      </a:r>
                      <a:endParaRPr lang="zh-CN" altLang="en-US" sz="16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r>
                        <a:rPr lang="zh-CN" altLang="en-US" sz="1600" dirty="0" smtClean="0">
                          <a:solidFill>
                            <a:sysClr val="windowText" lastClr="000000"/>
                          </a:solidFill>
                        </a:rPr>
                        <a:t>备注</a:t>
                      </a:r>
                      <a:endParaRPr lang="zh-CN" altLang="en-US" sz="16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71600">
                <a:tc>
                  <a:txBody>
                    <a:bodyPr/>
                    <a:p>
                      <a:pPr algn="ctr">
                        <a:buNone/>
                      </a:pPr>
                      <a:r>
                        <a:rPr lang="en-US" altLang="zh-CN" sz="1600" dirty="0"/>
                        <a:t>BOM</a:t>
                      </a:r>
                      <a:r>
                        <a:rPr lang="zh-CN" altLang="en-US" sz="1600" dirty="0"/>
                        <a:t>组</a:t>
                      </a:r>
                      <a:endParaRPr lang="zh-CN"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buClrTx/>
                        <a:buSzTx/>
                        <a:buFontTx/>
                        <a:buNone/>
                      </a:pPr>
                      <a:r>
                        <a:rPr lang="zh-CN" altLang="en-US" sz="1600" dirty="0" smtClean="0"/>
                        <a:t>冯敬乾</a:t>
                      </a:r>
                      <a:endParaRPr lang="zh-CN" altLang="en-US" sz="1600" dirty="0" smtClean="0"/>
                    </a:p>
                    <a:p>
                      <a:pPr algn="ctr">
                        <a:buClrTx/>
                        <a:buSzTx/>
                        <a:buFontTx/>
                        <a:buNone/>
                      </a:pPr>
                      <a:r>
                        <a:rPr lang="zh-CN" altLang="en-US" sz="1600" dirty="0" smtClean="0"/>
                        <a:t>王婷</a:t>
                      </a:r>
                      <a:endParaRPr lang="zh-CN" altLang="en-US" sz="1600" dirty="0" smtClean="0"/>
                    </a:p>
                    <a:p>
                      <a:pPr algn="ctr">
                        <a:buClrTx/>
                        <a:buSzTx/>
                        <a:buFontTx/>
                        <a:buNone/>
                      </a:pPr>
                      <a:r>
                        <a:rPr lang="zh-CN" altLang="en-US" sz="1600" dirty="0" smtClean="0"/>
                        <a:t>王遵喻</a:t>
                      </a:r>
                      <a:endParaRPr lang="zh-CN" alt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l">
                        <a:buClrTx/>
                        <a:buSzTx/>
                        <a:buFontTx/>
                      </a:pPr>
                      <a:r>
                        <a:rPr lang="zh-CN" altLang="en-US" sz="1400" dirty="0" smtClean="0">
                          <a:sym typeface="+mn-ea"/>
                        </a:rPr>
                        <a:t>（1）</a:t>
                      </a:r>
                      <a:r>
                        <a:rPr lang="zh-CN" altLang="en-US" sz="1400" dirty="0" smtClean="0">
                          <a:sym typeface="+mn-ea"/>
                        </a:rPr>
                        <a:t>负责座椅产品的工艺BOM的编制和报价工艺资料的编制工作 ；</a:t>
                      </a:r>
                      <a:endParaRPr lang="zh-CN" altLang="en-US" sz="1400" dirty="0" smtClean="0">
                        <a:sym typeface="+mn-ea"/>
                      </a:endParaRPr>
                    </a:p>
                    <a:p>
                      <a:pPr algn="l">
                        <a:buClrTx/>
                        <a:buSzTx/>
                        <a:buFontTx/>
                      </a:pPr>
                      <a:r>
                        <a:rPr lang="zh-CN" altLang="en-US" sz="1400" dirty="0" smtClean="0">
                          <a:sym typeface="+mn-ea"/>
                        </a:rPr>
                        <a:t>（2）负责新产品材料消耗定额的编制和</a:t>
                      </a:r>
                      <a:r>
                        <a:rPr lang="en-US" altLang="zh-CN" sz="1400" dirty="0" smtClean="0">
                          <a:sym typeface="+mn-ea"/>
                        </a:rPr>
                        <a:t>QAD</a:t>
                      </a:r>
                      <a:r>
                        <a:rPr lang="zh-CN" altLang="en-US" sz="1400" dirty="0" smtClean="0">
                          <a:sym typeface="+mn-ea"/>
                        </a:rPr>
                        <a:t>系统维护</a:t>
                      </a:r>
                      <a:r>
                        <a:rPr lang="zh-CN" altLang="en-US" sz="1400" dirty="0" smtClean="0">
                          <a:sym typeface="+mn-ea"/>
                        </a:rPr>
                        <a:t>工作；</a:t>
                      </a:r>
                      <a:endParaRPr lang="zh-CN" altLang="en-US" sz="1400" dirty="0" smtClean="0"/>
                    </a:p>
                    <a:p>
                      <a:pPr algn="l">
                        <a:buClrTx/>
                        <a:buSzTx/>
                        <a:buFontTx/>
                      </a:pPr>
                      <a:r>
                        <a:rPr lang="zh-CN" altLang="en-US" sz="1400" dirty="0" smtClean="0">
                          <a:sym typeface="+mn-ea"/>
                        </a:rPr>
                        <a:t>（3）负责座椅产品外购件开发申请单的编制 ；</a:t>
                      </a:r>
                      <a:endParaRPr lang="zh-CN" altLang="en-US" sz="1400" dirty="0" smtClean="0"/>
                    </a:p>
                    <a:p>
                      <a:pPr algn="l">
                        <a:buClrTx/>
                        <a:buSzTx/>
                        <a:buFontTx/>
                      </a:pPr>
                      <a:r>
                        <a:rPr lang="zh-CN" altLang="en-US" sz="1400" dirty="0" smtClean="0">
                          <a:sym typeface="+mn-ea"/>
                        </a:rPr>
                        <a:t>（</a:t>
                      </a:r>
                      <a:r>
                        <a:rPr lang="en-US" altLang="zh-CN" sz="1400" dirty="0" smtClean="0">
                          <a:sym typeface="+mn-ea"/>
                        </a:rPr>
                        <a:t>4</a:t>
                      </a:r>
                      <a:r>
                        <a:rPr lang="zh-CN" altLang="en-US" sz="1400" dirty="0" smtClean="0">
                          <a:sym typeface="+mn-ea"/>
                        </a:rPr>
                        <a:t>）负责座椅产品的</a:t>
                      </a:r>
                      <a:r>
                        <a:rPr lang="en-US" altLang="zh-CN" sz="1400" dirty="0" smtClean="0">
                          <a:sym typeface="+mn-ea"/>
                        </a:rPr>
                        <a:t>S</a:t>
                      </a:r>
                      <a:r>
                        <a:rPr lang="zh-CN" altLang="en-US" sz="1400" dirty="0" smtClean="0">
                          <a:sym typeface="+mn-ea"/>
                        </a:rPr>
                        <a:t>BOM的编制和</a:t>
                      </a:r>
                      <a:r>
                        <a:rPr lang="en-US" altLang="zh-CN" sz="1400" dirty="0" smtClean="0">
                          <a:sym typeface="+mn-ea"/>
                        </a:rPr>
                        <a:t>QAD</a:t>
                      </a:r>
                      <a:r>
                        <a:rPr lang="zh-CN" altLang="en-US" sz="1400" dirty="0" smtClean="0">
                          <a:sym typeface="+mn-ea"/>
                        </a:rPr>
                        <a:t>系统</a:t>
                      </a:r>
                      <a:r>
                        <a:rPr lang="zh-CN" altLang="en-US" sz="1400" dirty="0" smtClean="0">
                          <a:sym typeface="+mn-ea"/>
                        </a:rPr>
                        <a:t>维护。</a:t>
                      </a:r>
                      <a:endParaRPr lang="zh-CN" altLang="en-US" sz="1400" dirty="0" smtClean="0">
                        <a:sym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buClrTx/>
                        <a:buSzTx/>
                        <a:buFontTx/>
                        <a:buNone/>
                      </a:pPr>
                      <a:endParaRPr lang="zh-CN" alt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38400">
                <a:tc>
                  <a:txBody>
                    <a:bodyPr/>
                    <a:p>
                      <a:pPr algn="ctr"/>
                      <a:r>
                        <a:rPr lang="zh-CN" altLang="en-US" sz="1600" dirty="0" smtClean="0"/>
                        <a:t>组装</a:t>
                      </a:r>
                      <a:r>
                        <a:rPr lang="zh-CN" altLang="en-US" sz="1600" dirty="0" smtClean="0"/>
                        <a:t>组</a:t>
                      </a:r>
                      <a:endParaRPr lang="zh-CN" alt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buClrTx/>
                        <a:buSzTx/>
                        <a:buFontTx/>
                      </a:pPr>
                      <a:r>
                        <a:rPr lang="zh-CN" altLang="en-US" sz="1600" dirty="0" smtClean="0"/>
                        <a:t>付静龙</a:t>
                      </a:r>
                      <a:endParaRPr lang="zh-CN" altLang="en-US" sz="1600" dirty="0" smtClean="0"/>
                    </a:p>
                    <a:p>
                      <a:pPr algn="ctr">
                        <a:buClrTx/>
                        <a:buSzTx/>
                        <a:buFontTx/>
                      </a:pPr>
                      <a:r>
                        <a:rPr lang="zh-CN" altLang="en-US" sz="1600" dirty="0" smtClean="0"/>
                        <a:t>张汉青</a:t>
                      </a:r>
                      <a:endParaRPr lang="zh-CN" altLang="en-US" sz="1600" dirty="0" smtClean="0"/>
                    </a:p>
                    <a:p>
                      <a:pPr algn="ctr">
                        <a:buClrTx/>
                        <a:buSzTx/>
                        <a:buFontTx/>
                      </a:pPr>
                      <a:r>
                        <a:rPr lang="zh-CN" altLang="en-US" sz="1600" dirty="0" smtClean="0"/>
                        <a:t>董  帅</a:t>
                      </a:r>
                      <a:endParaRPr lang="zh-CN" alt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l">
                        <a:buClrTx/>
                        <a:buSzTx/>
                        <a:buFontTx/>
                      </a:pPr>
                      <a:r>
                        <a:rPr lang="zh-CN" altLang="en-US" sz="1400" dirty="0" smtClean="0"/>
                        <a:t>（1）新产品制造工艺过程工艺方案策划和工艺文件编制以及操作指导培训；</a:t>
                      </a:r>
                      <a:endParaRPr lang="zh-CN" altLang="en-US" sz="1400" dirty="0" smtClean="0"/>
                    </a:p>
                    <a:p>
                      <a:pPr algn="l">
                        <a:buClrTx/>
                        <a:buSzTx/>
                        <a:buFontTx/>
                      </a:pPr>
                      <a:r>
                        <a:rPr lang="zh-CN" altLang="en-US" sz="1400" dirty="0" smtClean="0"/>
                        <a:t>（2）设备、工具、治具技术方案的制定用协议签订，清单编制，进度跟踪及验收工作；</a:t>
                      </a:r>
                      <a:endParaRPr lang="zh-CN" altLang="en-US" sz="1400" dirty="0" smtClean="0"/>
                    </a:p>
                    <a:p>
                      <a:pPr algn="l">
                        <a:buClrTx/>
                        <a:buSzTx/>
                        <a:buFontTx/>
                      </a:pPr>
                      <a:r>
                        <a:rPr lang="zh-CN" altLang="en-US" sz="1400" dirty="0" smtClean="0"/>
                        <a:t>（3）新品工装</a:t>
                      </a:r>
                      <a:r>
                        <a:rPr lang="zh-CN" altLang="en-US" sz="1400" dirty="0" smtClean="0"/>
                        <a:t>车、治具的图纸设计与制作跟踪；</a:t>
                      </a:r>
                      <a:endParaRPr lang="zh-CN" altLang="en-US" sz="1400" dirty="0" smtClean="0"/>
                    </a:p>
                    <a:p>
                      <a:pPr algn="l">
                        <a:buClrTx/>
                        <a:buSzTx/>
                        <a:buFontTx/>
                      </a:pPr>
                      <a:r>
                        <a:rPr lang="zh-CN" altLang="en-US" sz="1400" dirty="0" smtClean="0"/>
                        <a:t>（4）新品相关APQP和PPAP资料提交；</a:t>
                      </a:r>
                      <a:endParaRPr lang="zh-CN" altLang="en-US" sz="1400" dirty="0" smtClean="0"/>
                    </a:p>
                    <a:p>
                      <a:pPr algn="l">
                        <a:buClrTx/>
                        <a:buSzTx/>
                        <a:buFontTx/>
                      </a:pPr>
                      <a:r>
                        <a:rPr lang="zh-CN" altLang="en-US" sz="1400" dirty="0" smtClean="0"/>
                        <a:t>（5）新品转产前总装操作培训；</a:t>
                      </a:r>
                      <a:endParaRPr lang="zh-CN" altLang="en-US" sz="1400" dirty="0" smtClean="0"/>
                    </a:p>
                    <a:p>
                      <a:pPr algn="l">
                        <a:buClrTx/>
                        <a:buSzTx/>
                        <a:buFontTx/>
                      </a:pPr>
                      <a:r>
                        <a:rPr lang="zh-CN" altLang="en-US" sz="1400" dirty="0" smtClean="0"/>
                        <a:t>（6）参与总装工艺性的评价和分析；</a:t>
                      </a:r>
                      <a:endParaRPr lang="en-US" altLang="zh-CN" sz="1400" dirty="0" smtClean="0"/>
                    </a:p>
                    <a:p>
                      <a:pPr algn="l">
                        <a:buClrTx/>
                        <a:buSzTx/>
                        <a:buFontTx/>
                      </a:pPr>
                      <a:r>
                        <a:rPr lang="zh-CN" altLang="en-US" sz="1400" dirty="0" smtClean="0"/>
                        <a:t>（</a:t>
                      </a:r>
                      <a:r>
                        <a:rPr lang="en-US" altLang="zh-CN" sz="1400" dirty="0" smtClean="0"/>
                        <a:t>7</a:t>
                      </a:r>
                      <a:r>
                        <a:rPr lang="zh-CN" altLang="en-US" sz="1400" dirty="0" smtClean="0"/>
                        <a:t>）新品产能规划；</a:t>
                      </a:r>
                      <a:endParaRPr lang="zh-CN" altLang="en-US" sz="14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buClrTx/>
                        <a:buSzTx/>
                        <a:buFontTx/>
                      </a:pPr>
                      <a:endParaRPr lang="zh-CN" alt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493774" y="713452"/>
            <a:ext cx="261993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19"/>
          <p:cNvSpPr txBox="1"/>
          <p:nvPr/>
        </p:nvSpPr>
        <p:spPr>
          <a:xfrm>
            <a:off x="3157216" y="559170"/>
            <a:ext cx="2982870" cy="307777"/>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en-US" altLang="zh-CN" sz="1400" b="1" spc="300" dirty="0" smtClean="0">
                <a:latin typeface="微软雅黑" panose="020B0503020204020204" pitchFamily="34" charset="-122"/>
                <a:ea typeface="微软雅黑" panose="020B0503020204020204" pitchFamily="34" charset="-122"/>
              </a:rPr>
              <a:t>PART3   </a:t>
            </a:r>
            <a:r>
              <a:rPr lang="zh-CN" altLang="en-US" sz="1400" b="1" spc="300" dirty="0" smtClean="0">
                <a:latin typeface="微软雅黑" panose="020B0503020204020204" pitchFamily="34" charset="-122"/>
                <a:ea typeface="微软雅黑" panose="020B0503020204020204" pitchFamily="34" charset="-122"/>
              </a:rPr>
              <a:t>团队分工</a:t>
            </a:r>
            <a:endParaRPr lang="zh-CN" altLang="en-US" sz="1400" b="1" spc="300" dirty="0">
              <a:latin typeface="微软雅黑" panose="020B0503020204020204" pitchFamily="34" charset="-122"/>
              <a:ea typeface="微软雅黑" panose="020B0503020204020204" pitchFamily="34" charset="-122"/>
            </a:endParaRPr>
          </a:p>
        </p:txBody>
      </p:sp>
      <p:cxnSp>
        <p:nvCxnSpPr>
          <p:cNvPr id="27" name="直接连接符 26"/>
          <p:cNvCxnSpPr/>
          <p:nvPr/>
        </p:nvCxnSpPr>
        <p:spPr>
          <a:xfrm>
            <a:off x="6063618" y="713452"/>
            <a:ext cx="261993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组合 5"/>
          <p:cNvGrpSpPr/>
          <p:nvPr/>
        </p:nvGrpSpPr>
        <p:grpSpPr>
          <a:xfrm>
            <a:off x="6402516" y="5363428"/>
            <a:ext cx="2560642" cy="1363639"/>
            <a:chOff x="4078023" y="2973498"/>
            <a:chExt cx="8113977" cy="3884502"/>
          </a:xfrm>
          <a:solidFill>
            <a:srgbClr val="005DA2"/>
          </a:solidFill>
        </p:grpSpPr>
        <p:sp>
          <p:nvSpPr>
            <p:cNvPr id="7" name="Freeform 5"/>
            <p:cNvSpPr/>
            <p:nvPr/>
          </p:nvSpPr>
          <p:spPr bwMode="auto">
            <a:xfrm>
              <a:off x="4078023" y="5589157"/>
              <a:ext cx="4758750" cy="1268843"/>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solidFill>
              <a:srgbClr val="0070C0"/>
            </a:solidFill>
            <a:ln>
              <a:noFill/>
            </a:ln>
          </p:spPr>
          <p:txBody>
            <a:bodyPr/>
            <a:lstStyle/>
            <a:p>
              <a:endParaRPr lang="zh-CN" altLang="en-US" sz="2310">
                <a:latin typeface="微软雅黑" panose="020B0503020204020204" pitchFamily="34" charset="-122"/>
                <a:ea typeface="微软雅黑" panose="020B0503020204020204" pitchFamily="34" charset="-122"/>
              </a:endParaRPr>
            </a:p>
          </p:txBody>
        </p:sp>
        <p:sp>
          <p:nvSpPr>
            <p:cNvPr id="8" name="Freeform 6"/>
            <p:cNvSpPr/>
            <p:nvPr/>
          </p:nvSpPr>
          <p:spPr bwMode="auto">
            <a:xfrm>
              <a:off x="8912383" y="4906297"/>
              <a:ext cx="1117622" cy="1951702"/>
            </a:xfrm>
            <a:custGeom>
              <a:avLst/>
              <a:gdLst>
                <a:gd name="T0" fmla="*/ 0 w 59"/>
                <a:gd name="T1" fmla="*/ 36 h 103"/>
                <a:gd name="T2" fmla="*/ 0 w 59"/>
                <a:gd name="T3" fmla="*/ 103 h 103"/>
                <a:gd name="T4" fmla="*/ 59 w 59"/>
                <a:gd name="T5" fmla="*/ 103 h 103"/>
                <a:gd name="T6" fmla="*/ 59 w 59"/>
                <a:gd name="T7" fmla="*/ 0 h 103"/>
                <a:gd name="T8" fmla="*/ 0 w 59"/>
                <a:gd name="T9" fmla="*/ 36 h 103"/>
              </a:gdLst>
              <a:ahLst/>
              <a:cxnLst>
                <a:cxn ang="0">
                  <a:pos x="T0" y="T1"/>
                </a:cxn>
                <a:cxn ang="0">
                  <a:pos x="T2" y="T3"/>
                </a:cxn>
                <a:cxn ang="0">
                  <a:pos x="T4" y="T5"/>
                </a:cxn>
                <a:cxn ang="0">
                  <a:pos x="T6" y="T7"/>
                </a:cxn>
                <a:cxn ang="0">
                  <a:pos x="T8" y="T9"/>
                </a:cxn>
              </a:cxnLst>
              <a:rect l="0" t="0" r="r" b="b"/>
              <a:pathLst>
                <a:path w="59" h="103">
                  <a:moveTo>
                    <a:pt x="0" y="36"/>
                  </a:moveTo>
                  <a:cubicBezTo>
                    <a:pt x="0" y="103"/>
                    <a:pt x="0" y="103"/>
                    <a:pt x="0" y="103"/>
                  </a:cubicBezTo>
                  <a:cubicBezTo>
                    <a:pt x="59" y="103"/>
                    <a:pt x="59" y="103"/>
                    <a:pt x="59" y="103"/>
                  </a:cubicBezTo>
                  <a:cubicBezTo>
                    <a:pt x="59" y="0"/>
                    <a:pt x="59" y="0"/>
                    <a:pt x="59" y="0"/>
                  </a:cubicBezTo>
                  <a:cubicBezTo>
                    <a:pt x="41" y="13"/>
                    <a:pt x="21" y="25"/>
                    <a:pt x="0" y="36"/>
                  </a:cubicBezTo>
                  <a:close/>
                </a:path>
              </a:pathLst>
            </a:custGeom>
            <a:solidFill>
              <a:srgbClr val="FFC400"/>
            </a:solidFill>
            <a:ln>
              <a:noFill/>
            </a:ln>
          </p:spPr>
          <p:txBody>
            <a:bodyPr vert="horz" wrap="square" lIns="75413" tIns="37706" rIns="75413" bIns="37706" numCol="1" anchor="t" anchorCtr="0" compatLnSpc="1"/>
            <a:lstStyle/>
            <a:p>
              <a:endParaRPr lang="zh-CN" altLang="en-US" sz="2640">
                <a:latin typeface="微软雅黑" panose="020B0503020204020204" pitchFamily="34" charset="-122"/>
                <a:ea typeface="微软雅黑" panose="020B0503020204020204" pitchFamily="34" charset="-122"/>
              </a:endParaRPr>
            </a:p>
          </p:txBody>
        </p:sp>
        <p:sp>
          <p:nvSpPr>
            <p:cNvPr id="9" name="Freeform 7"/>
            <p:cNvSpPr/>
            <p:nvPr/>
          </p:nvSpPr>
          <p:spPr bwMode="auto">
            <a:xfrm>
              <a:off x="11603653" y="2973498"/>
              <a:ext cx="588347" cy="3884501"/>
            </a:xfrm>
            <a:custGeom>
              <a:avLst/>
              <a:gdLst>
                <a:gd name="T0" fmla="*/ 31 w 31"/>
                <a:gd name="T1" fmla="*/ 0 h 205"/>
                <a:gd name="T2" fmla="*/ 28 w 31"/>
                <a:gd name="T3" fmla="*/ 0 h 205"/>
                <a:gd name="T4" fmla="*/ 0 w 31"/>
                <a:gd name="T5" fmla="*/ 36 h 205"/>
                <a:gd name="T6" fmla="*/ 0 w 31"/>
                <a:gd name="T7" fmla="*/ 205 h 205"/>
                <a:gd name="T8" fmla="*/ 31 w 31"/>
                <a:gd name="T9" fmla="*/ 205 h 205"/>
                <a:gd name="T10" fmla="*/ 31 w 31"/>
                <a:gd name="T11" fmla="*/ 0 h 205"/>
              </a:gdLst>
              <a:ahLst/>
              <a:cxnLst>
                <a:cxn ang="0">
                  <a:pos x="T0" y="T1"/>
                </a:cxn>
                <a:cxn ang="0">
                  <a:pos x="T2" y="T3"/>
                </a:cxn>
                <a:cxn ang="0">
                  <a:pos x="T4" y="T5"/>
                </a:cxn>
                <a:cxn ang="0">
                  <a:pos x="T6" y="T7"/>
                </a:cxn>
                <a:cxn ang="0">
                  <a:pos x="T8" y="T9"/>
                </a:cxn>
                <a:cxn ang="0">
                  <a:pos x="T10" y="T11"/>
                </a:cxn>
              </a:cxnLst>
              <a:rect l="0" t="0" r="r" b="b"/>
              <a:pathLst>
                <a:path w="31" h="205">
                  <a:moveTo>
                    <a:pt x="31" y="0"/>
                  </a:moveTo>
                  <a:cubicBezTo>
                    <a:pt x="28" y="0"/>
                    <a:pt x="28" y="0"/>
                    <a:pt x="28" y="0"/>
                  </a:cubicBezTo>
                  <a:cubicBezTo>
                    <a:pt x="20" y="13"/>
                    <a:pt x="11" y="25"/>
                    <a:pt x="0" y="36"/>
                  </a:cubicBezTo>
                  <a:cubicBezTo>
                    <a:pt x="0" y="205"/>
                    <a:pt x="0" y="205"/>
                    <a:pt x="0" y="205"/>
                  </a:cubicBezTo>
                  <a:cubicBezTo>
                    <a:pt x="31" y="205"/>
                    <a:pt x="31" y="205"/>
                    <a:pt x="31" y="205"/>
                  </a:cubicBezTo>
                  <a:lnTo>
                    <a:pt x="31" y="0"/>
                  </a:lnTo>
                  <a:close/>
                </a:path>
              </a:pathLst>
            </a:custGeom>
            <a:solidFill>
              <a:srgbClr val="0070C0"/>
            </a:solidFill>
            <a:ln>
              <a:noFill/>
            </a:ln>
          </p:spPr>
          <p:txBody>
            <a:bodyPr vert="horz" wrap="square" lIns="75413" tIns="37706" rIns="75413" bIns="37706" numCol="1" anchor="t" anchorCtr="0" compatLnSpc="1"/>
            <a:lstStyle/>
            <a:p>
              <a:endParaRPr lang="zh-CN" altLang="en-US" sz="2640">
                <a:latin typeface="微软雅黑" panose="020B0503020204020204" pitchFamily="34" charset="-122"/>
                <a:ea typeface="微软雅黑" panose="020B0503020204020204" pitchFamily="34" charset="-122"/>
              </a:endParaRPr>
            </a:p>
          </p:txBody>
        </p:sp>
        <p:sp>
          <p:nvSpPr>
            <p:cNvPr id="10" name="Freeform 8"/>
            <p:cNvSpPr/>
            <p:nvPr/>
          </p:nvSpPr>
          <p:spPr bwMode="auto">
            <a:xfrm>
              <a:off x="10126881" y="3656358"/>
              <a:ext cx="1401162" cy="3201642"/>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solidFill>
              <a:srgbClr val="0070C0"/>
            </a:solidFill>
            <a:ln>
              <a:noFill/>
            </a:ln>
          </p:spPr>
          <p:txBody>
            <a:bodyPr/>
            <a:lstStyle/>
            <a:p>
              <a:endParaRPr lang="zh-CN" altLang="en-US" sz="2310">
                <a:latin typeface="微软雅黑" panose="020B0503020204020204" pitchFamily="34" charset="-122"/>
                <a:ea typeface="微软雅黑" panose="020B0503020204020204" pitchFamily="34" charset="-122"/>
              </a:endParaRPr>
            </a:p>
          </p:txBody>
        </p:sp>
      </p:grpSp>
      <p:graphicFrame>
        <p:nvGraphicFramePr>
          <p:cNvPr id="14" name="表格 13"/>
          <p:cNvGraphicFramePr>
            <a:graphicFrameLocks noGrp="1"/>
          </p:cNvGraphicFramePr>
          <p:nvPr>
            <p:custDataLst>
              <p:tags r:id="rId1"/>
            </p:custDataLst>
          </p:nvPr>
        </p:nvGraphicFramePr>
        <p:xfrm>
          <a:off x="483235" y="1187450"/>
          <a:ext cx="7797800" cy="4053840"/>
        </p:xfrm>
        <a:graphic>
          <a:graphicData uri="http://schemas.openxmlformats.org/drawingml/2006/table">
            <a:tbl>
              <a:tblPr firstRow="1" bandRow="1">
                <a:tableStyleId>{5C22544A-7EE6-4342-B048-85BDC9FD1C3A}</a:tableStyleId>
              </a:tblPr>
              <a:tblGrid>
                <a:gridCol w="1157605"/>
                <a:gridCol w="978535"/>
                <a:gridCol w="4629785"/>
                <a:gridCol w="1031875"/>
              </a:tblGrid>
              <a:tr h="579120">
                <a:tc>
                  <a:txBody>
                    <a:bodyPr/>
                    <a:p>
                      <a:pPr algn="ctr"/>
                      <a:r>
                        <a:rPr lang="zh-CN" altLang="en-US" sz="1600" dirty="0" smtClean="0">
                          <a:solidFill>
                            <a:sysClr val="windowText" lastClr="000000"/>
                          </a:solidFill>
                        </a:rPr>
                        <a:t>团队</a:t>
                      </a:r>
                      <a:r>
                        <a:rPr lang="zh-CN" altLang="en-US" sz="1600" dirty="0" smtClean="0">
                          <a:solidFill>
                            <a:sysClr val="windowText" lastClr="000000"/>
                          </a:solidFill>
                        </a:rPr>
                        <a:t>分工</a:t>
                      </a:r>
                      <a:endParaRPr lang="zh-CN" altLang="en-US" sz="1600" dirty="0" smtClean="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r>
                        <a:rPr lang="zh-CN" altLang="en-US" sz="1600" dirty="0" smtClean="0">
                          <a:solidFill>
                            <a:sysClr val="windowText" lastClr="000000"/>
                          </a:solidFill>
                        </a:rPr>
                        <a:t>负责人</a:t>
                      </a:r>
                      <a:endParaRPr lang="zh-CN" altLang="en-US" sz="16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r>
                        <a:rPr lang="zh-CN" altLang="en-US" sz="1600" dirty="0" smtClean="0">
                          <a:solidFill>
                            <a:sysClr val="windowText" lastClr="000000"/>
                          </a:solidFill>
                        </a:rPr>
                        <a:t>职           责</a:t>
                      </a:r>
                      <a:endParaRPr lang="zh-CN" altLang="en-US" sz="16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r>
                        <a:rPr lang="zh-CN" altLang="en-US" sz="1600" dirty="0" smtClean="0">
                          <a:solidFill>
                            <a:sysClr val="windowText" lastClr="000000"/>
                          </a:solidFill>
                        </a:rPr>
                        <a:t>备注</a:t>
                      </a:r>
                      <a:endParaRPr lang="zh-CN" altLang="en-US" sz="16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58240">
                <a:tc>
                  <a:txBody>
                    <a:bodyPr/>
                    <a:p>
                      <a:pPr algn="ctr"/>
                      <a:r>
                        <a:rPr lang="zh-CN" altLang="en-US" sz="1600" dirty="0" smtClean="0">
                          <a:sym typeface="+mn-ea"/>
                        </a:rPr>
                        <a:t>发泡</a:t>
                      </a:r>
                      <a:r>
                        <a:rPr lang="zh-CN" altLang="en-US" sz="1600" dirty="0" smtClean="0">
                          <a:sym typeface="+mn-ea"/>
                        </a:rPr>
                        <a:t>组</a:t>
                      </a:r>
                      <a:endParaRPr lang="zh-CN" altLang="en-US" sz="1600" dirty="0" smtClean="0">
                        <a:sym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buClrTx/>
                        <a:buSzTx/>
                        <a:buFontTx/>
                      </a:pPr>
                      <a:r>
                        <a:rPr lang="zh-CN" altLang="en-US" sz="1600" dirty="0" smtClean="0"/>
                        <a:t>倪剑恒</a:t>
                      </a:r>
                      <a:endParaRPr lang="zh-CN" alt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l">
                        <a:buClrTx/>
                        <a:buSzTx/>
                        <a:buFontTx/>
                      </a:pPr>
                      <a:r>
                        <a:rPr lang="zh-CN" altLang="en-US" sz="1400" dirty="0" smtClean="0"/>
                        <a:t>（1）参与新产品发泡数据工艺可行性分析和工艺规划；</a:t>
                      </a:r>
                      <a:endParaRPr lang="zh-CN" altLang="en-US" sz="1400" dirty="0" smtClean="0"/>
                    </a:p>
                    <a:p>
                      <a:pPr algn="l">
                        <a:buClrTx/>
                        <a:buSzTx/>
                        <a:buFontTx/>
                      </a:pPr>
                      <a:r>
                        <a:rPr lang="zh-CN" altLang="en-US" sz="1400" dirty="0" smtClean="0"/>
                        <a:t>（2）负责发泡模具的开发工作；</a:t>
                      </a:r>
                      <a:endParaRPr lang="zh-CN" altLang="en-US" sz="1400" dirty="0" smtClean="0"/>
                    </a:p>
                    <a:p>
                      <a:pPr algn="l">
                        <a:buClrTx/>
                        <a:buSzTx/>
                        <a:buFontTx/>
                      </a:pPr>
                      <a:r>
                        <a:rPr lang="zh-CN" altLang="en-US" sz="1400" dirty="0" smtClean="0"/>
                        <a:t>（3）负责发泡工艺文件的编制；</a:t>
                      </a:r>
                      <a:endParaRPr lang="en-US" altLang="zh-CN" sz="1400" dirty="0" smtClean="0"/>
                    </a:p>
                    <a:p>
                      <a:pPr algn="l">
                        <a:buClrTx/>
                        <a:buSzTx/>
                        <a:buFontTx/>
                      </a:pPr>
                      <a:r>
                        <a:rPr lang="zh-CN" altLang="en-US" sz="1400" dirty="0" smtClean="0"/>
                        <a:t>（</a:t>
                      </a:r>
                      <a:r>
                        <a:rPr lang="en-US" altLang="zh-CN" sz="1400" dirty="0" smtClean="0"/>
                        <a:t>4</a:t>
                      </a:r>
                      <a:r>
                        <a:rPr lang="zh-CN" altLang="en-US" sz="1400" dirty="0" smtClean="0"/>
                        <a:t>）负责新品化工料配方及配比的制定；</a:t>
                      </a:r>
                      <a:endParaRPr lang="zh-CN" altLang="en-US" sz="14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buClrTx/>
                        <a:buSzTx/>
                        <a:buFontTx/>
                      </a:pPr>
                      <a:endParaRPr lang="zh-CN" alt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58240">
                <a:tc>
                  <a:txBody>
                    <a:bodyPr/>
                    <a:p>
                      <a:pPr algn="ctr">
                        <a:buNone/>
                      </a:pPr>
                      <a:r>
                        <a:rPr lang="zh-CN" altLang="en-US" sz="1600" dirty="0"/>
                        <a:t>注塑组</a:t>
                      </a:r>
                      <a:endParaRPr lang="zh-CN"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buClrTx/>
                        <a:buSzTx/>
                        <a:buFontTx/>
                        <a:buNone/>
                      </a:pPr>
                      <a:r>
                        <a:rPr lang="zh-CN" altLang="en-US" sz="1600" dirty="0" smtClean="0"/>
                        <a:t>郜健康</a:t>
                      </a:r>
                      <a:endParaRPr lang="zh-CN" altLang="en-US" sz="1600" dirty="0" smtClean="0"/>
                    </a:p>
                    <a:p>
                      <a:pPr algn="ctr">
                        <a:buClrTx/>
                        <a:buSzTx/>
                        <a:buFontTx/>
                        <a:buNone/>
                      </a:pPr>
                      <a:r>
                        <a:rPr lang="zh-CN" altLang="en-US" sz="1600" dirty="0" smtClean="0"/>
                        <a:t>韩强</a:t>
                      </a:r>
                      <a:endParaRPr lang="zh-CN" alt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l">
                        <a:buClrTx/>
                        <a:buSzTx/>
                        <a:buFontTx/>
                        <a:buNone/>
                      </a:pPr>
                      <a:r>
                        <a:rPr lang="zh-CN" altLang="en-US" sz="1400" dirty="0" smtClean="0">
                          <a:sym typeface="+mn-ea"/>
                        </a:rPr>
                        <a:t>（1）参与新产品</a:t>
                      </a:r>
                      <a:r>
                        <a:rPr lang="zh-CN" altLang="en-US" sz="1400" dirty="0" smtClean="0">
                          <a:sym typeface="+mn-ea"/>
                        </a:rPr>
                        <a:t>注塑件工艺可行性分析；</a:t>
                      </a:r>
                      <a:endParaRPr lang="zh-CN" altLang="en-US" sz="1400" dirty="0" smtClean="0"/>
                    </a:p>
                    <a:p>
                      <a:pPr algn="l">
                        <a:buClrTx/>
                        <a:buSzTx/>
                        <a:buFontTx/>
                        <a:buNone/>
                      </a:pPr>
                      <a:r>
                        <a:rPr lang="zh-CN" altLang="en-US" sz="1400" dirty="0" smtClean="0">
                          <a:sym typeface="+mn-ea"/>
                        </a:rPr>
                        <a:t>（</a:t>
                      </a:r>
                      <a:r>
                        <a:rPr lang="en-US" altLang="zh-CN" sz="1400" dirty="0" smtClean="0">
                          <a:sym typeface="+mn-ea"/>
                        </a:rPr>
                        <a:t>2</a:t>
                      </a:r>
                      <a:r>
                        <a:rPr lang="zh-CN" altLang="en-US" sz="1400" dirty="0" smtClean="0">
                          <a:sym typeface="+mn-ea"/>
                        </a:rPr>
                        <a:t>）负责注塑</a:t>
                      </a:r>
                      <a:r>
                        <a:rPr lang="zh-CN" altLang="en-US" sz="1400" dirty="0" smtClean="0">
                          <a:sym typeface="+mn-ea"/>
                        </a:rPr>
                        <a:t>模具的开发工作；</a:t>
                      </a:r>
                      <a:endParaRPr lang="zh-CN" altLang="en-US" sz="1400" dirty="0" smtClean="0">
                        <a:sym typeface="+mn-ea"/>
                      </a:endParaRPr>
                    </a:p>
                    <a:p>
                      <a:pPr algn="l">
                        <a:buClrTx/>
                        <a:buSzTx/>
                        <a:buFontTx/>
                        <a:buNone/>
                      </a:pPr>
                      <a:r>
                        <a:rPr lang="zh-CN" altLang="en-US" sz="1400" dirty="0" smtClean="0">
                          <a:sym typeface="+mn-ea"/>
                        </a:rPr>
                        <a:t>（</a:t>
                      </a:r>
                      <a:r>
                        <a:rPr lang="en-US" altLang="zh-CN" sz="1400" dirty="0" smtClean="0">
                          <a:sym typeface="+mn-ea"/>
                        </a:rPr>
                        <a:t>3</a:t>
                      </a:r>
                      <a:r>
                        <a:rPr lang="zh-CN" altLang="en-US" sz="1400" dirty="0" smtClean="0">
                          <a:sym typeface="+mn-ea"/>
                        </a:rPr>
                        <a:t>）负责新产品塑料件的工艺规划；</a:t>
                      </a:r>
                      <a:endParaRPr lang="zh-CN" altLang="en-US" sz="1400" dirty="0" smtClean="0"/>
                    </a:p>
                    <a:p>
                      <a:pPr algn="l">
                        <a:buClrTx/>
                        <a:buSzTx/>
                        <a:buFontTx/>
                        <a:buNone/>
                      </a:pPr>
                      <a:r>
                        <a:rPr lang="zh-CN" altLang="en-US" sz="1400" dirty="0" smtClean="0">
                          <a:sym typeface="+mn-ea"/>
                        </a:rPr>
                        <a:t>（4）焊接和弯管工艺文件的编制。</a:t>
                      </a:r>
                      <a:endParaRPr lang="zh-CN" altLang="en-US" sz="14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buClrTx/>
                        <a:buSzTx/>
                        <a:buFontTx/>
                        <a:buNone/>
                      </a:pPr>
                      <a:r>
                        <a:rPr lang="zh-CN" altLang="en-US" sz="1600" dirty="0" smtClean="0">
                          <a:solidFill>
                            <a:srgbClr val="FF0000"/>
                          </a:solidFill>
                        </a:rPr>
                        <a:t>目前</a:t>
                      </a:r>
                      <a:r>
                        <a:rPr lang="en-US" altLang="zh-CN" sz="1600" dirty="0" smtClean="0">
                          <a:solidFill>
                            <a:srgbClr val="FF0000"/>
                          </a:solidFill>
                        </a:rPr>
                        <a:t>3</a:t>
                      </a:r>
                      <a:r>
                        <a:rPr lang="zh-CN" altLang="en-US" sz="1600" dirty="0" smtClean="0">
                          <a:solidFill>
                            <a:srgbClr val="FF0000"/>
                          </a:solidFill>
                        </a:rPr>
                        <a:t>、</a:t>
                      </a:r>
                      <a:r>
                        <a:rPr lang="en-US" altLang="zh-CN" sz="1600" dirty="0" smtClean="0">
                          <a:solidFill>
                            <a:srgbClr val="FF0000"/>
                          </a:solidFill>
                        </a:rPr>
                        <a:t>4</a:t>
                      </a:r>
                      <a:r>
                        <a:rPr lang="zh-CN" altLang="en-US" sz="1600" dirty="0" smtClean="0">
                          <a:solidFill>
                            <a:srgbClr val="FF0000"/>
                          </a:solidFill>
                        </a:rPr>
                        <a:t>没有专业的人员负责</a:t>
                      </a:r>
                      <a:endParaRPr lang="zh-CN" altLang="en-US" sz="1600" dirty="0" smtClean="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58240">
                <a:tc>
                  <a:txBody>
                    <a:bodyPr/>
                    <a:p>
                      <a:pPr algn="ctr">
                        <a:buNone/>
                      </a:pPr>
                      <a:r>
                        <a:rPr lang="zh-CN" altLang="en-US" sz="1600" dirty="0"/>
                        <a:t>焊接</a:t>
                      </a:r>
                      <a:r>
                        <a:rPr lang="zh-CN" altLang="en-US" sz="1600" dirty="0"/>
                        <a:t>组</a:t>
                      </a:r>
                      <a:endParaRPr lang="zh-CN"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buClrTx/>
                        <a:buSzTx/>
                        <a:buFontTx/>
                        <a:buNone/>
                      </a:pPr>
                      <a:r>
                        <a:rPr lang="zh-CN" altLang="en-US" sz="1600" dirty="0" smtClean="0"/>
                        <a:t>李伟勇</a:t>
                      </a:r>
                      <a:endParaRPr lang="zh-CN" altLang="en-US" sz="1600" dirty="0" smtClean="0"/>
                    </a:p>
                    <a:p>
                      <a:pPr algn="ctr">
                        <a:buClrTx/>
                        <a:buSzTx/>
                        <a:buFontTx/>
                        <a:buNone/>
                      </a:pPr>
                      <a:r>
                        <a:rPr lang="zh-CN" altLang="en-US" sz="1600" dirty="0" smtClean="0"/>
                        <a:t>孙建宁</a:t>
                      </a:r>
                      <a:endParaRPr lang="zh-CN" alt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l">
                        <a:buClrTx/>
                        <a:buSzTx/>
                        <a:buFontTx/>
                        <a:buNone/>
                      </a:pPr>
                      <a:r>
                        <a:rPr lang="zh-CN" altLang="en-US" sz="1400" dirty="0" smtClean="0">
                          <a:sym typeface="+mn-ea"/>
                        </a:rPr>
                        <a:t>（1）参与新产品骨架数据工艺可行性分析；</a:t>
                      </a:r>
                      <a:endParaRPr lang="zh-CN" altLang="en-US" sz="1400" dirty="0" smtClean="0"/>
                    </a:p>
                    <a:p>
                      <a:pPr algn="l">
                        <a:buClrTx/>
                        <a:buSzTx/>
                        <a:buFontTx/>
                        <a:buNone/>
                      </a:pPr>
                      <a:r>
                        <a:rPr lang="zh-CN" altLang="en-US" sz="1400" dirty="0" smtClean="0">
                          <a:sym typeface="+mn-ea"/>
                        </a:rPr>
                        <a:t>（2）负责新产品自制焊接件和弯管件的工艺规划；</a:t>
                      </a:r>
                      <a:endParaRPr lang="zh-CN" altLang="en-US" sz="1400" dirty="0" smtClean="0"/>
                    </a:p>
                    <a:p>
                      <a:pPr algn="l">
                        <a:buClrTx/>
                        <a:buSzTx/>
                        <a:buFontTx/>
                        <a:buNone/>
                      </a:pPr>
                      <a:r>
                        <a:rPr lang="zh-CN" altLang="en-US" sz="1400" dirty="0" smtClean="0">
                          <a:sym typeface="+mn-ea"/>
                        </a:rPr>
                        <a:t>（3）负责焊接夹具的开发工作；</a:t>
                      </a:r>
                      <a:endParaRPr lang="zh-CN" altLang="en-US" sz="1400" dirty="0" smtClean="0"/>
                    </a:p>
                    <a:p>
                      <a:pPr algn="l">
                        <a:buClrTx/>
                        <a:buSzTx/>
                        <a:buFontTx/>
                        <a:buNone/>
                      </a:pPr>
                      <a:r>
                        <a:rPr lang="zh-CN" altLang="en-US" sz="1400" dirty="0" smtClean="0">
                          <a:sym typeface="+mn-ea"/>
                        </a:rPr>
                        <a:t>（4）焊接和弯管工艺文件的编制。</a:t>
                      </a:r>
                      <a:endParaRPr lang="zh-CN" altLang="en-US" sz="14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buClrTx/>
                        <a:buSzTx/>
                        <a:buFontTx/>
                        <a:buNone/>
                      </a:pPr>
                      <a:endParaRPr lang="zh-CN" alt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493774" y="713452"/>
            <a:ext cx="261993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19"/>
          <p:cNvSpPr txBox="1"/>
          <p:nvPr/>
        </p:nvSpPr>
        <p:spPr>
          <a:xfrm>
            <a:off x="3157216" y="559170"/>
            <a:ext cx="2982870" cy="307777"/>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en-US" altLang="zh-CN" sz="1400" b="1" spc="300" dirty="0" smtClean="0">
                <a:latin typeface="微软雅黑" panose="020B0503020204020204" pitchFamily="34" charset="-122"/>
                <a:ea typeface="微软雅黑" panose="020B0503020204020204" pitchFamily="34" charset="-122"/>
              </a:rPr>
              <a:t>PART3   </a:t>
            </a:r>
            <a:r>
              <a:rPr lang="zh-CN" altLang="en-US" sz="1400" b="1" spc="300" dirty="0" smtClean="0">
                <a:latin typeface="微软雅黑" panose="020B0503020204020204" pitchFamily="34" charset="-122"/>
                <a:ea typeface="微软雅黑" panose="020B0503020204020204" pitchFamily="34" charset="-122"/>
              </a:rPr>
              <a:t>团队分工</a:t>
            </a:r>
            <a:endParaRPr lang="zh-CN" altLang="en-US" sz="1400" b="1" spc="300" dirty="0">
              <a:latin typeface="微软雅黑" panose="020B0503020204020204" pitchFamily="34" charset="-122"/>
              <a:ea typeface="微软雅黑" panose="020B0503020204020204" pitchFamily="34" charset="-122"/>
            </a:endParaRPr>
          </a:p>
        </p:txBody>
      </p:sp>
      <p:cxnSp>
        <p:nvCxnSpPr>
          <p:cNvPr id="27" name="直接连接符 26"/>
          <p:cNvCxnSpPr/>
          <p:nvPr/>
        </p:nvCxnSpPr>
        <p:spPr>
          <a:xfrm>
            <a:off x="6063618" y="713452"/>
            <a:ext cx="261993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组合 5"/>
          <p:cNvGrpSpPr/>
          <p:nvPr/>
        </p:nvGrpSpPr>
        <p:grpSpPr>
          <a:xfrm>
            <a:off x="6402516" y="5363428"/>
            <a:ext cx="2560642" cy="1363639"/>
            <a:chOff x="4078023" y="2973498"/>
            <a:chExt cx="8113977" cy="3884502"/>
          </a:xfrm>
          <a:solidFill>
            <a:srgbClr val="005DA2"/>
          </a:solidFill>
        </p:grpSpPr>
        <p:sp>
          <p:nvSpPr>
            <p:cNvPr id="7" name="Freeform 5"/>
            <p:cNvSpPr/>
            <p:nvPr/>
          </p:nvSpPr>
          <p:spPr bwMode="auto">
            <a:xfrm>
              <a:off x="4078023" y="5589157"/>
              <a:ext cx="4758750" cy="1268843"/>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solidFill>
              <a:srgbClr val="0070C0"/>
            </a:solidFill>
            <a:ln>
              <a:noFill/>
            </a:ln>
          </p:spPr>
          <p:txBody>
            <a:bodyPr/>
            <a:lstStyle/>
            <a:p>
              <a:endParaRPr lang="zh-CN" altLang="en-US" sz="2310">
                <a:latin typeface="微软雅黑" panose="020B0503020204020204" pitchFamily="34" charset="-122"/>
                <a:ea typeface="微软雅黑" panose="020B0503020204020204" pitchFamily="34" charset="-122"/>
              </a:endParaRPr>
            </a:p>
          </p:txBody>
        </p:sp>
        <p:sp>
          <p:nvSpPr>
            <p:cNvPr id="8" name="Freeform 6"/>
            <p:cNvSpPr/>
            <p:nvPr/>
          </p:nvSpPr>
          <p:spPr bwMode="auto">
            <a:xfrm>
              <a:off x="8912383" y="4906297"/>
              <a:ext cx="1117622" cy="1951702"/>
            </a:xfrm>
            <a:custGeom>
              <a:avLst/>
              <a:gdLst>
                <a:gd name="T0" fmla="*/ 0 w 59"/>
                <a:gd name="T1" fmla="*/ 36 h 103"/>
                <a:gd name="T2" fmla="*/ 0 w 59"/>
                <a:gd name="T3" fmla="*/ 103 h 103"/>
                <a:gd name="T4" fmla="*/ 59 w 59"/>
                <a:gd name="T5" fmla="*/ 103 h 103"/>
                <a:gd name="T6" fmla="*/ 59 w 59"/>
                <a:gd name="T7" fmla="*/ 0 h 103"/>
                <a:gd name="T8" fmla="*/ 0 w 59"/>
                <a:gd name="T9" fmla="*/ 36 h 103"/>
              </a:gdLst>
              <a:ahLst/>
              <a:cxnLst>
                <a:cxn ang="0">
                  <a:pos x="T0" y="T1"/>
                </a:cxn>
                <a:cxn ang="0">
                  <a:pos x="T2" y="T3"/>
                </a:cxn>
                <a:cxn ang="0">
                  <a:pos x="T4" y="T5"/>
                </a:cxn>
                <a:cxn ang="0">
                  <a:pos x="T6" y="T7"/>
                </a:cxn>
                <a:cxn ang="0">
                  <a:pos x="T8" y="T9"/>
                </a:cxn>
              </a:cxnLst>
              <a:rect l="0" t="0" r="r" b="b"/>
              <a:pathLst>
                <a:path w="59" h="103">
                  <a:moveTo>
                    <a:pt x="0" y="36"/>
                  </a:moveTo>
                  <a:cubicBezTo>
                    <a:pt x="0" y="103"/>
                    <a:pt x="0" y="103"/>
                    <a:pt x="0" y="103"/>
                  </a:cubicBezTo>
                  <a:cubicBezTo>
                    <a:pt x="59" y="103"/>
                    <a:pt x="59" y="103"/>
                    <a:pt x="59" y="103"/>
                  </a:cubicBezTo>
                  <a:cubicBezTo>
                    <a:pt x="59" y="0"/>
                    <a:pt x="59" y="0"/>
                    <a:pt x="59" y="0"/>
                  </a:cubicBezTo>
                  <a:cubicBezTo>
                    <a:pt x="41" y="13"/>
                    <a:pt x="21" y="25"/>
                    <a:pt x="0" y="36"/>
                  </a:cubicBezTo>
                  <a:close/>
                </a:path>
              </a:pathLst>
            </a:custGeom>
            <a:solidFill>
              <a:srgbClr val="FFC400"/>
            </a:solidFill>
            <a:ln>
              <a:noFill/>
            </a:ln>
          </p:spPr>
          <p:txBody>
            <a:bodyPr vert="horz" wrap="square" lIns="75413" tIns="37706" rIns="75413" bIns="37706" numCol="1" anchor="t" anchorCtr="0" compatLnSpc="1"/>
            <a:lstStyle/>
            <a:p>
              <a:endParaRPr lang="zh-CN" altLang="en-US" sz="2640">
                <a:latin typeface="微软雅黑" panose="020B0503020204020204" pitchFamily="34" charset="-122"/>
                <a:ea typeface="微软雅黑" panose="020B0503020204020204" pitchFamily="34" charset="-122"/>
              </a:endParaRPr>
            </a:p>
          </p:txBody>
        </p:sp>
        <p:sp>
          <p:nvSpPr>
            <p:cNvPr id="9" name="Freeform 7"/>
            <p:cNvSpPr/>
            <p:nvPr/>
          </p:nvSpPr>
          <p:spPr bwMode="auto">
            <a:xfrm>
              <a:off x="11603653" y="2973498"/>
              <a:ext cx="588347" cy="3884501"/>
            </a:xfrm>
            <a:custGeom>
              <a:avLst/>
              <a:gdLst>
                <a:gd name="T0" fmla="*/ 31 w 31"/>
                <a:gd name="T1" fmla="*/ 0 h 205"/>
                <a:gd name="T2" fmla="*/ 28 w 31"/>
                <a:gd name="T3" fmla="*/ 0 h 205"/>
                <a:gd name="T4" fmla="*/ 0 w 31"/>
                <a:gd name="T5" fmla="*/ 36 h 205"/>
                <a:gd name="T6" fmla="*/ 0 w 31"/>
                <a:gd name="T7" fmla="*/ 205 h 205"/>
                <a:gd name="T8" fmla="*/ 31 w 31"/>
                <a:gd name="T9" fmla="*/ 205 h 205"/>
                <a:gd name="T10" fmla="*/ 31 w 31"/>
                <a:gd name="T11" fmla="*/ 0 h 205"/>
              </a:gdLst>
              <a:ahLst/>
              <a:cxnLst>
                <a:cxn ang="0">
                  <a:pos x="T0" y="T1"/>
                </a:cxn>
                <a:cxn ang="0">
                  <a:pos x="T2" y="T3"/>
                </a:cxn>
                <a:cxn ang="0">
                  <a:pos x="T4" y="T5"/>
                </a:cxn>
                <a:cxn ang="0">
                  <a:pos x="T6" y="T7"/>
                </a:cxn>
                <a:cxn ang="0">
                  <a:pos x="T8" y="T9"/>
                </a:cxn>
                <a:cxn ang="0">
                  <a:pos x="T10" y="T11"/>
                </a:cxn>
              </a:cxnLst>
              <a:rect l="0" t="0" r="r" b="b"/>
              <a:pathLst>
                <a:path w="31" h="205">
                  <a:moveTo>
                    <a:pt x="31" y="0"/>
                  </a:moveTo>
                  <a:cubicBezTo>
                    <a:pt x="28" y="0"/>
                    <a:pt x="28" y="0"/>
                    <a:pt x="28" y="0"/>
                  </a:cubicBezTo>
                  <a:cubicBezTo>
                    <a:pt x="20" y="13"/>
                    <a:pt x="11" y="25"/>
                    <a:pt x="0" y="36"/>
                  </a:cubicBezTo>
                  <a:cubicBezTo>
                    <a:pt x="0" y="205"/>
                    <a:pt x="0" y="205"/>
                    <a:pt x="0" y="205"/>
                  </a:cubicBezTo>
                  <a:cubicBezTo>
                    <a:pt x="31" y="205"/>
                    <a:pt x="31" y="205"/>
                    <a:pt x="31" y="205"/>
                  </a:cubicBezTo>
                  <a:lnTo>
                    <a:pt x="31" y="0"/>
                  </a:lnTo>
                  <a:close/>
                </a:path>
              </a:pathLst>
            </a:custGeom>
            <a:solidFill>
              <a:srgbClr val="0070C0"/>
            </a:solidFill>
            <a:ln>
              <a:noFill/>
            </a:ln>
          </p:spPr>
          <p:txBody>
            <a:bodyPr vert="horz" wrap="square" lIns="75413" tIns="37706" rIns="75413" bIns="37706" numCol="1" anchor="t" anchorCtr="0" compatLnSpc="1"/>
            <a:lstStyle/>
            <a:p>
              <a:endParaRPr lang="zh-CN" altLang="en-US" sz="2640">
                <a:latin typeface="微软雅黑" panose="020B0503020204020204" pitchFamily="34" charset="-122"/>
                <a:ea typeface="微软雅黑" panose="020B0503020204020204" pitchFamily="34" charset="-122"/>
              </a:endParaRPr>
            </a:p>
          </p:txBody>
        </p:sp>
        <p:sp>
          <p:nvSpPr>
            <p:cNvPr id="10" name="Freeform 8"/>
            <p:cNvSpPr/>
            <p:nvPr/>
          </p:nvSpPr>
          <p:spPr bwMode="auto">
            <a:xfrm>
              <a:off x="10126881" y="3656358"/>
              <a:ext cx="1401162" cy="3201642"/>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solidFill>
              <a:srgbClr val="0070C0"/>
            </a:solidFill>
            <a:ln>
              <a:noFill/>
            </a:ln>
          </p:spPr>
          <p:txBody>
            <a:bodyPr/>
            <a:lstStyle/>
            <a:p>
              <a:endParaRPr lang="zh-CN" altLang="en-US" sz="2310">
                <a:latin typeface="微软雅黑" panose="020B0503020204020204" pitchFamily="34" charset="-122"/>
                <a:ea typeface="微软雅黑" panose="020B0503020204020204" pitchFamily="34" charset="-122"/>
              </a:endParaRPr>
            </a:p>
          </p:txBody>
        </p:sp>
      </p:grpSp>
      <p:graphicFrame>
        <p:nvGraphicFramePr>
          <p:cNvPr id="14" name="表格 13"/>
          <p:cNvGraphicFramePr>
            <a:graphicFrameLocks noGrp="1"/>
          </p:cNvGraphicFramePr>
          <p:nvPr>
            <p:custDataLst>
              <p:tags r:id="rId1"/>
            </p:custDataLst>
          </p:nvPr>
        </p:nvGraphicFramePr>
        <p:xfrm>
          <a:off x="483235" y="1187450"/>
          <a:ext cx="7797800" cy="4053840"/>
        </p:xfrm>
        <a:graphic>
          <a:graphicData uri="http://schemas.openxmlformats.org/drawingml/2006/table">
            <a:tbl>
              <a:tblPr firstRow="1" bandRow="1">
                <a:tableStyleId>{5C22544A-7EE6-4342-B048-85BDC9FD1C3A}</a:tableStyleId>
              </a:tblPr>
              <a:tblGrid>
                <a:gridCol w="1157605"/>
                <a:gridCol w="978535"/>
                <a:gridCol w="4629785"/>
                <a:gridCol w="1031875"/>
              </a:tblGrid>
              <a:tr h="579120">
                <a:tc>
                  <a:txBody>
                    <a:bodyPr/>
                    <a:p>
                      <a:pPr algn="ctr"/>
                      <a:r>
                        <a:rPr lang="zh-CN" altLang="en-US" sz="1600" dirty="0" smtClean="0">
                          <a:solidFill>
                            <a:sysClr val="windowText" lastClr="000000"/>
                          </a:solidFill>
                        </a:rPr>
                        <a:t>团队</a:t>
                      </a:r>
                      <a:r>
                        <a:rPr lang="zh-CN" altLang="en-US" sz="1600" dirty="0" smtClean="0">
                          <a:solidFill>
                            <a:sysClr val="windowText" lastClr="000000"/>
                          </a:solidFill>
                        </a:rPr>
                        <a:t>分工</a:t>
                      </a:r>
                      <a:endParaRPr lang="zh-CN" altLang="en-US" sz="1600" dirty="0" smtClean="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r>
                        <a:rPr lang="zh-CN" altLang="en-US" sz="1600" dirty="0" smtClean="0">
                          <a:solidFill>
                            <a:sysClr val="windowText" lastClr="000000"/>
                          </a:solidFill>
                        </a:rPr>
                        <a:t>负责人</a:t>
                      </a:r>
                      <a:endParaRPr lang="zh-CN" altLang="en-US" sz="16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r>
                        <a:rPr lang="zh-CN" altLang="en-US" sz="1600" dirty="0" smtClean="0">
                          <a:solidFill>
                            <a:sysClr val="windowText" lastClr="000000"/>
                          </a:solidFill>
                        </a:rPr>
                        <a:t>职           责</a:t>
                      </a:r>
                      <a:endParaRPr lang="zh-CN" altLang="en-US" sz="16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r>
                        <a:rPr lang="zh-CN" altLang="en-US" sz="1600" dirty="0" smtClean="0">
                          <a:solidFill>
                            <a:sysClr val="windowText" lastClr="000000"/>
                          </a:solidFill>
                        </a:rPr>
                        <a:t>备注</a:t>
                      </a:r>
                      <a:endParaRPr lang="zh-CN" altLang="en-US" sz="16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58240">
                <a:tc>
                  <a:txBody>
                    <a:bodyPr/>
                    <a:p>
                      <a:pPr algn="ctr"/>
                      <a:r>
                        <a:rPr lang="zh-CN" altLang="en-US" sz="1600" dirty="0" smtClean="0">
                          <a:sym typeface="+mn-ea"/>
                        </a:rPr>
                        <a:t>冲压组</a:t>
                      </a:r>
                      <a:endParaRPr lang="zh-CN" altLang="en-US" sz="1600" dirty="0" smtClean="0">
                        <a:sym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buClrTx/>
                        <a:buSzTx/>
                        <a:buFontTx/>
                      </a:pPr>
                      <a:endParaRPr lang="zh-CN" alt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l">
                        <a:buClrTx/>
                        <a:buSzTx/>
                        <a:buFontTx/>
                      </a:pPr>
                      <a:r>
                        <a:rPr lang="zh-CN" altLang="en-US" sz="1400" dirty="0" smtClean="0">
                          <a:sym typeface="+mn-ea"/>
                        </a:rPr>
                        <a:t>（1）参与新产品</a:t>
                      </a:r>
                      <a:r>
                        <a:rPr lang="zh-CN" altLang="en-US" sz="1400" dirty="0" smtClean="0">
                          <a:sym typeface="+mn-ea"/>
                        </a:rPr>
                        <a:t>钣金件工艺可行性分析；</a:t>
                      </a:r>
                      <a:endParaRPr lang="zh-CN" altLang="en-US" sz="1400" dirty="0" smtClean="0"/>
                    </a:p>
                    <a:p>
                      <a:pPr algn="l">
                        <a:buClrTx/>
                        <a:buSzTx/>
                        <a:buFontTx/>
                      </a:pPr>
                      <a:r>
                        <a:rPr lang="zh-CN" altLang="en-US" sz="1400" dirty="0" smtClean="0">
                          <a:sym typeface="+mn-ea"/>
                        </a:rPr>
                        <a:t>（2）负责新产品自制冲压件的工艺规划；</a:t>
                      </a:r>
                      <a:endParaRPr lang="zh-CN" altLang="en-US" sz="1400" dirty="0" smtClean="0"/>
                    </a:p>
                    <a:p>
                      <a:pPr algn="l">
                        <a:buClrTx/>
                        <a:buSzTx/>
                        <a:buFontTx/>
                      </a:pPr>
                      <a:r>
                        <a:rPr lang="zh-CN" altLang="en-US" sz="1400" dirty="0" smtClean="0">
                          <a:sym typeface="+mn-ea"/>
                        </a:rPr>
                        <a:t>（3）负责冲压模具的开发工作；</a:t>
                      </a:r>
                      <a:endParaRPr lang="zh-CN" altLang="en-US" sz="1400" dirty="0" smtClean="0"/>
                    </a:p>
                    <a:p>
                      <a:pPr algn="l">
                        <a:buClrTx/>
                        <a:buSzTx/>
                        <a:buFontTx/>
                      </a:pPr>
                      <a:r>
                        <a:rPr lang="zh-CN" altLang="en-US" sz="1400" dirty="0" smtClean="0">
                          <a:sym typeface="+mn-ea"/>
                        </a:rPr>
                        <a:t>（4）</a:t>
                      </a:r>
                      <a:r>
                        <a:rPr lang="zh-CN" altLang="en-US" sz="1400" dirty="0" smtClean="0">
                          <a:sym typeface="+mn-ea"/>
                        </a:rPr>
                        <a:t>负责</a:t>
                      </a:r>
                      <a:r>
                        <a:rPr lang="zh-CN" altLang="en-US" sz="1400" dirty="0" smtClean="0">
                          <a:sym typeface="+mn-ea"/>
                        </a:rPr>
                        <a:t>冲压工艺文件的编制；</a:t>
                      </a:r>
                      <a:endParaRPr lang="zh-CN" altLang="en-US" sz="14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buClrTx/>
                        <a:buSzTx/>
                        <a:buFontTx/>
                      </a:pPr>
                      <a:r>
                        <a:rPr lang="zh-CN" altLang="en-US" sz="1600" dirty="0" smtClean="0">
                          <a:solidFill>
                            <a:srgbClr val="FF0000"/>
                          </a:solidFill>
                          <a:sym typeface="+mn-ea"/>
                        </a:rPr>
                        <a:t>目前</a:t>
                      </a:r>
                      <a:r>
                        <a:rPr lang="zh-CN" altLang="en-US" sz="1600" dirty="0" smtClean="0">
                          <a:solidFill>
                            <a:srgbClr val="FF0000"/>
                          </a:solidFill>
                          <a:sym typeface="+mn-ea"/>
                        </a:rPr>
                        <a:t>无专业的人员负责</a:t>
                      </a:r>
                      <a:endParaRPr lang="zh-CN" alt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58240">
                <a:tc>
                  <a:txBody>
                    <a:bodyPr/>
                    <a:p>
                      <a:pPr algn="ctr">
                        <a:buNone/>
                      </a:pPr>
                      <a:r>
                        <a:rPr lang="zh-CN" altLang="en-US" sz="1600" dirty="0"/>
                        <a:t>包装组</a:t>
                      </a:r>
                      <a:endParaRPr lang="zh-CN"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buClrTx/>
                        <a:buSzTx/>
                        <a:buFontTx/>
                        <a:buNone/>
                      </a:pPr>
                      <a:endParaRPr lang="zh-CN" alt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l">
                        <a:buClrTx/>
                        <a:buSzTx/>
                        <a:buFontTx/>
                        <a:buNone/>
                      </a:pPr>
                      <a:r>
                        <a:rPr lang="zh-CN" altLang="en-US" sz="1400" dirty="0" smtClean="0">
                          <a:sym typeface="+mn-ea"/>
                        </a:rPr>
                        <a:t>（1）负责新产品的包装物流规划；</a:t>
                      </a:r>
                      <a:endParaRPr lang="zh-CN" altLang="en-US" sz="1400" dirty="0" smtClean="0"/>
                    </a:p>
                    <a:p>
                      <a:pPr algn="l">
                        <a:buClrTx/>
                        <a:buSzTx/>
                        <a:buFontTx/>
                        <a:buNone/>
                      </a:pPr>
                      <a:r>
                        <a:rPr lang="zh-CN" altLang="en-US" sz="1400" dirty="0" smtClean="0">
                          <a:sym typeface="+mn-ea"/>
                        </a:rPr>
                        <a:t>（2）负责新产品包装方案的开发；</a:t>
                      </a:r>
                      <a:endParaRPr lang="zh-CN" altLang="en-US" sz="1400" dirty="0" smtClean="0"/>
                    </a:p>
                    <a:p>
                      <a:pPr algn="l">
                        <a:buClrTx/>
                        <a:buSzTx/>
                        <a:buFontTx/>
                        <a:buNone/>
                      </a:pPr>
                      <a:r>
                        <a:rPr lang="zh-CN" altLang="en-US" sz="1400" dirty="0" smtClean="0">
                          <a:sym typeface="+mn-ea"/>
                        </a:rPr>
                        <a:t>（3）</a:t>
                      </a:r>
                      <a:r>
                        <a:rPr lang="zh-CN" altLang="en-US" sz="1400" dirty="0" smtClean="0">
                          <a:sym typeface="+mn-ea"/>
                        </a:rPr>
                        <a:t>负责包装文件的编制。</a:t>
                      </a:r>
                      <a:endParaRPr lang="zh-CN" altLang="en-US" sz="14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buClrTx/>
                        <a:buSzTx/>
                        <a:buFontTx/>
                      </a:pPr>
                      <a:r>
                        <a:rPr lang="zh-CN" altLang="en-US" sz="1600" dirty="0" smtClean="0">
                          <a:solidFill>
                            <a:srgbClr val="FF0000"/>
                          </a:solidFill>
                          <a:sym typeface="+mn-ea"/>
                        </a:rPr>
                        <a:t>目前无专业的人员负责</a:t>
                      </a:r>
                      <a:endParaRPr lang="zh-CN" altLang="en-US" sz="1600" dirty="0" smtClean="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58240">
                <a:tc>
                  <a:txBody>
                    <a:bodyPr/>
                    <a:p>
                      <a:pPr algn="ctr">
                        <a:buNone/>
                      </a:pPr>
                      <a:r>
                        <a:rPr lang="zh-CN" altLang="en-US" sz="1600" dirty="0"/>
                        <a:t>试制组</a:t>
                      </a:r>
                      <a:endParaRPr lang="zh-CN"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buClrTx/>
                        <a:buSzTx/>
                        <a:buFontTx/>
                        <a:buNone/>
                      </a:pPr>
                      <a:r>
                        <a:rPr lang="zh-CN" altLang="en-US" sz="1600" dirty="0" smtClean="0"/>
                        <a:t>王占</a:t>
                      </a:r>
                      <a:r>
                        <a:rPr lang="zh-CN" altLang="en-US" sz="1600" dirty="0" smtClean="0"/>
                        <a:t>玉</a:t>
                      </a:r>
                      <a:endParaRPr lang="zh-CN" alt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l">
                        <a:buClrTx/>
                        <a:buSzTx/>
                        <a:buFontTx/>
                        <a:buNone/>
                      </a:pPr>
                      <a:r>
                        <a:rPr lang="zh-CN" altLang="en-US" sz="1400" dirty="0" smtClean="0">
                          <a:sym typeface="+mn-ea"/>
                        </a:rPr>
                        <a:t>（1）新产品样件和小批座椅的组装工作；</a:t>
                      </a:r>
                      <a:endParaRPr lang="zh-CN" altLang="en-US" sz="1400" dirty="0" smtClean="0">
                        <a:sym typeface="+mn-ea"/>
                      </a:endParaRPr>
                    </a:p>
                    <a:p>
                      <a:pPr algn="l">
                        <a:buClrTx/>
                        <a:buSzTx/>
                        <a:buFontTx/>
                        <a:buNone/>
                      </a:pPr>
                      <a:r>
                        <a:rPr lang="zh-CN" altLang="en-US" sz="1400" dirty="0" smtClean="0">
                          <a:sym typeface="+mn-ea"/>
                        </a:rPr>
                        <a:t>（</a:t>
                      </a:r>
                      <a:r>
                        <a:rPr lang="en-US" altLang="zh-CN" sz="1400" dirty="0" smtClean="0">
                          <a:sym typeface="+mn-ea"/>
                        </a:rPr>
                        <a:t>2</a:t>
                      </a:r>
                      <a:r>
                        <a:rPr lang="zh-CN" altLang="en-US" sz="1400" dirty="0" smtClean="0">
                          <a:sym typeface="+mn-ea"/>
                        </a:rPr>
                        <a:t>）试制车间现场的管理</a:t>
                      </a:r>
                      <a:r>
                        <a:rPr lang="zh-CN" altLang="en-US" sz="1400" dirty="0" smtClean="0">
                          <a:sym typeface="+mn-ea"/>
                        </a:rPr>
                        <a:t>工作。</a:t>
                      </a:r>
                      <a:endParaRPr lang="zh-CN" altLang="en-US" sz="14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buClrTx/>
                        <a:buSzTx/>
                        <a:buFontTx/>
                        <a:buNone/>
                      </a:pPr>
                      <a:endParaRPr lang="zh-CN" alt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6"/>
          <p:cNvGrpSpPr/>
          <p:nvPr/>
        </p:nvGrpSpPr>
        <p:grpSpPr>
          <a:xfrm>
            <a:off x="0" y="2418284"/>
            <a:ext cx="9144000" cy="2116598"/>
            <a:chOff x="170694" y="177982"/>
            <a:chExt cx="3936004" cy="781165"/>
          </a:xfrm>
        </p:grpSpPr>
        <p:sp>
          <p:nvSpPr>
            <p:cNvPr id="9" name="等腰三角形 8"/>
            <p:cNvSpPr/>
            <p:nvPr/>
          </p:nvSpPr>
          <p:spPr>
            <a:xfrm>
              <a:off x="1365060" y="177982"/>
              <a:ext cx="403272" cy="35651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 name="等腰三角形 9"/>
            <p:cNvSpPr/>
            <p:nvPr/>
          </p:nvSpPr>
          <p:spPr>
            <a:xfrm flipV="1">
              <a:off x="200258" y="602633"/>
              <a:ext cx="403272" cy="35651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 name="矩形 10"/>
            <p:cNvSpPr/>
            <p:nvPr/>
          </p:nvSpPr>
          <p:spPr>
            <a:xfrm>
              <a:off x="170694" y="261768"/>
              <a:ext cx="3936004" cy="6119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2" name="平行四边形 11"/>
            <p:cNvSpPr/>
            <p:nvPr/>
          </p:nvSpPr>
          <p:spPr>
            <a:xfrm>
              <a:off x="395707" y="178257"/>
              <a:ext cx="1176016" cy="779005"/>
            </a:xfrm>
            <a:prstGeom prst="parallelogram">
              <a:avLst>
                <a:gd name="adj" fmla="val 48207"/>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 name="文本框 6"/>
            <p:cNvSpPr txBox="1"/>
            <p:nvPr/>
          </p:nvSpPr>
          <p:spPr>
            <a:xfrm>
              <a:off x="810219" y="345281"/>
              <a:ext cx="569115" cy="366327"/>
            </a:xfrm>
            <a:prstGeom prst="rect">
              <a:avLst/>
            </a:prstGeom>
            <a:noFill/>
          </p:spPr>
          <p:txBody>
            <a:bodyPr wrap="square" lIns="68580" tIns="34290" rIns="68580" bIns="34290" rtlCol="0">
              <a:spAutoFit/>
            </a:bodyPr>
            <a:lstStyle/>
            <a:p>
              <a:r>
                <a:rPr lang="en-US" altLang="zh-CN" sz="6000" dirty="0" smtClean="0">
                  <a:solidFill>
                    <a:schemeClr val="bg1">
                      <a:lumMod val="95000"/>
                    </a:schemeClr>
                  </a:solidFill>
                  <a:latin typeface="Impact" panose="020B0806030902050204" pitchFamily="34" charset="0"/>
                </a:rPr>
                <a:t>04</a:t>
              </a:r>
              <a:endParaRPr lang="zh-CN" altLang="en-US" sz="6000" dirty="0">
                <a:solidFill>
                  <a:schemeClr val="bg1">
                    <a:lumMod val="95000"/>
                  </a:schemeClr>
                </a:solidFill>
                <a:latin typeface="Impact" panose="020B0806030902050204" pitchFamily="34" charset="0"/>
              </a:endParaRPr>
            </a:p>
          </p:txBody>
        </p:sp>
      </p:grpSp>
      <p:sp>
        <p:nvSpPr>
          <p:cNvPr id="14" name="TextBox 13"/>
          <p:cNvSpPr txBox="1"/>
          <p:nvPr/>
        </p:nvSpPr>
        <p:spPr>
          <a:xfrm>
            <a:off x="3542705" y="3134203"/>
            <a:ext cx="4853140" cy="500139"/>
          </a:xfrm>
          <a:prstGeom prst="rect">
            <a:avLst/>
          </a:prstGeom>
          <a:noFill/>
        </p:spPr>
        <p:txBody>
          <a:bodyPr wrap="square" lIns="68584" tIns="34291" rIns="68584" bIns="34291" rtlCol="0">
            <a:spAutoFit/>
          </a:bodyPr>
          <a:lstStyle/>
          <a:p>
            <a:pPr eaLnBrk="1" hangingPunct="1"/>
            <a:r>
              <a:rPr lang="zh-CN" altLang="en-US" sz="2800" b="1" dirty="0" smtClean="0">
                <a:latin typeface="微软雅黑" panose="020B0503020204020204" pitchFamily="34" charset="-122"/>
                <a:ea typeface="微软雅黑" panose="020B0503020204020204" pitchFamily="34" charset="-122"/>
              </a:rPr>
              <a:t>影响干好工作的内外部因素</a:t>
            </a:r>
            <a:endParaRPr lang="zh-CN" altLang="en-US" sz="2800" b="1" dirty="0">
              <a:latin typeface="微软雅黑" panose="020B0503020204020204" pitchFamily="34" charset="-122"/>
              <a:ea typeface="微软雅黑" panose="020B0503020204020204" pitchFamily="34" charset="-122"/>
            </a:endParaRPr>
          </a:p>
        </p:txBody>
      </p:sp>
      <p:grpSp>
        <p:nvGrpSpPr>
          <p:cNvPr id="3" name="组合 94"/>
          <p:cNvGrpSpPr/>
          <p:nvPr/>
        </p:nvGrpSpPr>
        <p:grpSpPr>
          <a:xfrm>
            <a:off x="8395845" y="1826000"/>
            <a:ext cx="485198" cy="491760"/>
            <a:chOff x="6084168" y="1274820"/>
            <a:chExt cx="432048" cy="432834"/>
          </a:xfrm>
        </p:grpSpPr>
        <p:sp>
          <p:nvSpPr>
            <p:cNvPr id="16"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7"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4" name="组合 97"/>
          <p:cNvGrpSpPr/>
          <p:nvPr/>
        </p:nvGrpSpPr>
        <p:grpSpPr>
          <a:xfrm>
            <a:off x="6838449" y="1826783"/>
            <a:ext cx="485198" cy="490867"/>
            <a:chOff x="4788024" y="1275213"/>
            <a:chExt cx="432048" cy="432048"/>
          </a:xfrm>
        </p:grpSpPr>
        <p:sp>
          <p:nvSpPr>
            <p:cNvPr id="19" name="椭圆 65"/>
            <p:cNvSpPr>
              <a:spLocks noChangeArrowheads="1"/>
            </p:cNvSpPr>
            <p:nvPr/>
          </p:nvSpPr>
          <p:spPr bwMode="auto">
            <a:xfrm>
              <a:off x="4788024" y="1275213"/>
              <a:ext cx="432048" cy="432048"/>
            </a:xfrm>
            <a:prstGeom prst="ellipse">
              <a:avLst/>
            </a:prstGeom>
            <a:solidFill>
              <a:schemeClr val="accent1">
                <a:lumMod val="40000"/>
                <a:lumOff val="60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0"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 name="组合 100"/>
          <p:cNvGrpSpPr/>
          <p:nvPr/>
        </p:nvGrpSpPr>
        <p:grpSpPr>
          <a:xfrm>
            <a:off x="7616758" y="1825999"/>
            <a:ext cx="486080" cy="491761"/>
            <a:chOff x="5436096" y="1274820"/>
            <a:chExt cx="432833" cy="432834"/>
          </a:xfrm>
        </p:grpSpPr>
        <p:sp>
          <p:nvSpPr>
            <p:cNvPr id="22" name="椭圆 16"/>
            <p:cNvSpPr>
              <a:spLocks noChangeArrowheads="1"/>
            </p:cNvSpPr>
            <p:nvPr/>
          </p:nvSpPr>
          <p:spPr bwMode="auto">
            <a:xfrm>
              <a:off x="5436096" y="1274820"/>
              <a:ext cx="432833" cy="432834"/>
            </a:xfrm>
            <a:prstGeom prst="ellipse">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3"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6" name="组合 103"/>
          <p:cNvGrpSpPr/>
          <p:nvPr/>
        </p:nvGrpSpPr>
        <p:grpSpPr>
          <a:xfrm>
            <a:off x="5222608" y="1825999"/>
            <a:ext cx="486080" cy="491761"/>
            <a:chOff x="3491880" y="1274820"/>
            <a:chExt cx="432833" cy="432834"/>
          </a:xfrm>
        </p:grpSpPr>
        <p:sp>
          <p:nvSpPr>
            <p:cNvPr id="25"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6"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7" name="组合 106"/>
          <p:cNvGrpSpPr/>
          <p:nvPr/>
        </p:nvGrpSpPr>
        <p:grpSpPr>
          <a:xfrm>
            <a:off x="6030334" y="1825999"/>
            <a:ext cx="486080" cy="491761"/>
            <a:chOff x="4139952" y="1274820"/>
            <a:chExt cx="432833" cy="432834"/>
          </a:xfrm>
        </p:grpSpPr>
        <p:sp>
          <p:nvSpPr>
            <p:cNvPr id="28"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9"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flipV="1">
            <a:off x="493774" y="712381"/>
            <a:ext cx="2415681" cy="1071"/>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19"/>
          <p:cNvSpPr txBox="1"/>
          <p:nvPr/>
        </p:nvSpPr>
        <p:spPr>
          <a:xfrm>
            <a:off x="2798715" y="516640"/>
            <a:ext cx="3934594" cy="307777"/>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en-US" altLang="zh-CN" sz="1400" b="1" spc="300" dirty="0" smtClean="0">
                <a:latin typeface="微软雅黑" panose="020B0503020204020204" pitchFamily="34" charset="-122"/>
                <a:ea typeface="微软雅黑" panose="020B0503020204020204" pitchFamily="34" charset="-122"/>
              </a:rPr>
              <a:t>PART4   </a:t>
            </a:r>
            <a:r>
              <a:rPr lang="zh-CN" altLang="en-US" sz="1400" b="1" spc="300" dirty="0" smtClean="0">
                <a:latin typeface="微软雅黑" panose="020B0503020204020204" pitchFamily="34" charset="-122"/>
                <a:ea typeface="微软雅黑" panose="020B0503020204020204" pitchFamily="34" charset="-122"/>
              </a:rPr>
              <a:t>影响干好工作的内外部因素</a:t>
            </a:r>
            <a:endParaRPr lang="zh-CN" altLang="en-US" sz="1400" b="1" spc="300" dirty="0">
              <a:latin typeface="微软雅黑" panose="020B0503020204020204" pitchFamily="34" charset="-122"/>
              <a:ea typeface="微软雅黑" panose="020B0503020204020204" pitchFamily="34" charset="-122"/>
            </a:endParaRPr>
          </a:p>
        </p:txBody>
      </p:sp>
      <p:cxnSp>
        <p:nvCxnSpPr>
          <p:cNvPr id="27" name="直接连接符 26"/>
          <p:cNvCxnSpPr/>
          <p:nvPr/>
        </p:nvCxnSpPr>
        <p:spPr>
          <a:xfrm>
            <a:off x="6613236" y="712381"/>
            <a:ext cx="2070314" cy="1072"/>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组合 5"/>
          <p:cNvGrpSpPr/>
          <p:nvPr/>
        </p:nvGrpSpPr>
        <p:grpSpPr>
          <a:xfrm>
            <a:off x="6402516" y="5363428"/>
            <a:ext cx="2560642" cy="1363639"/>
            <a:chOff x="4078023" y="2973498"/>
            <a:chExt cx="8113977" cy="3884502"/>
          </a:xfrm>
          <a:solidFill>
            <a:srgbClr val="005DA2"/>
          </a:solidFill>
        </p:grpSpPr>
        <p:sp>
          <p:nvSpPr>
            <p:cNvPr id="7" name="Freeform 5"/>
            <p:cNvSpPr/>
            <p:nvPr/>
          </p:nvSpPr>
          <p:spPr bwMode="auto">
            <a:xfrm>
              <a:off x="4078023" y="5589157"/>
              <a:ext cx="4758750" cy="1268843"/>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solidFill>
              <a:srgbClr val="0070C0"/>
            </a:solidFill>
            <a:ln>
              <a:noFill/>
            </a:ln>
          </p:spPr>
          <p:txBody>
            <a:bodyPr/>
            <a:lstStyle/>
            <a:p>
              <a:endParaRPr lang="zh-CN" altLang="en-US" sz="2310">
                <a:latin typeface="微软雅黑" panose="020B0503020204020204" pitchFamily="34" charset="-122"/>
                <a:ea typeface="微软雅黑" panose="020B0503020204020204" pitchFamily="34" charset="-122"/>
              </a:endParaRPr>
            </a:p>
          </p:txBody>
        </p:sp>
        <p:sp>
          <p:nvSpPr>
            <p:cNvPr id="8" name="Freeform 6"/>
            <p:cNvSpPr/>
            <p:nvPr/>
          </p:nvSpPr>
          <p:spPr bwMode="auto">
            <a:xfrm>
              <a:off x="8912383" y="4906297"/>
              <a:ext cx="1117622" cy="1951702"/>
            </a:xfrm>
            <a:custGeom>
              <a:avLst/>
              <a:gdLst>
                <a:gd name="T0" fmla="*/ 0 w 59"/>
                <a:gd name="T1" fmla="*/ 36 h 103"/>
                <a:gd name="T2" fmla="*/ 0 w 59"/>
                <a:gd name="T3" fmla="*/ 103 h 103"/>
                <a:gd name="T4" fmla="*/ 59 w 59"/>
                <a:gd name="T5" fmla="*/ 103 h 103"/>
                <a:gd name="T6" fmla="*/ 59 w 59"/>
                <a:gd name="T7" fmla="*/ 0 h 103"/>
                <a:gd name="T8" fmla="*/ 0 w 59"/>
                <a:gd name="T9" fmla="*/ 36 h 103"/>
              </a:gdLst>
              <a:ahLst/>
              <a:cxnLst>
                <a:cxn ang="0">
                  <a:pos x="T0" y="T1"/>
                </a:cxn>
                <a:cxn ang="0">
                  <a:pos x="T2" y="T3"/>
                </a:cxn>
                <a:cxn ang="0">
                  <a:pos x="T4" y="T5"/>
                </a:cxn>
                <a:cxn ang="0">
                  <a:pos x="T6" y="T7"/>
                </a:cxn>
                <a:cxn ang="0">
                  <a:pos x="T8" y="T9"/>
                </a:cxn>
              </a:cxnLst>
              <a:rect l="0" t="0" r="r" b="b"/>
              <a:pathLst>
                <a:path w="59" h="103">
                  <a:moveTo>
                    <a:pt x="0" y="36"/>
                  </a:moveTo>
                  <a:cubicBezTo>
                    <a:pt x="0" y="103"/>
                    <a:pt x="0" y="103"/>
                    <a:pt x="0" y="103"/>
                  </a:cubicBezTo>
                  <a:cubicBezTo>
                    <a:pt x="59" y="103"/>
                    <a:pt x="59" y="103"/>
                    <a:pt x="59" y="103"/>
                  </a:cubicBezTo>
                  <a:cubicBezTo>
                    <a:pt x="59" y="0"/>
                    <a:pt x="59" y="0"/>
                    <a:pt x="59" y="0"/>
                  </a:cubicBezTo>
                  <a:cubicBezTo>
                    <a:pt x="41" y="13"/>
                    <a:pt x="21" y="25"/>
                    <a:pt x="0" y="36"/>
                  </a:cubicBezTo>
                  <a:close/>
                </a:path>
              </a:pathLst>
            </a:custGeom>
            <a:solidFill>
              <a:srgbClr val="FFC400"/>
            </a:solidFill>
            <a:ln>
              <a:noFill/>
            </a:ln>
          </p:spPr>
          <p:txBody>
            <a:bodyPr vert="horz" wrap="square" lIns="75413" tIns="37706" rIns="75413" bIns="37706" numCol="1" anchor="t" anchorCtr="0" compatLnSpc="1"/>
            <a:lstStyle/>
            <a:p>
              <a:endParaRPr lang="zh-CN" altLang="en-US" sz="2640">
                <a:latin typeface="微软雅黑" panose="020B0503020204020204" pitchFamily="34" charset="-122"/>
                <a:ea typeface="微软雅黑" panose="020B0503020204020204" pitchFamily="34" charset="-122"/>
              </a:endParaRPr>
            </a:p>
          </p:txBody>
        </p:sp>
        <p:sp>
          <p:nvSpPr>
            <p:cNvPr id="9" name="Freeform 7"/>
            <p:cNvSpPr/>
            <p:nvPr/>
          </p:nvSpPr>
          <p:spPr bwMode="auto">
            <a:xfrm>
              <a:off x="11603653" y="2973498"/>
              <a:ext cx="588347" cy="3884501"/>
            </a:xfrm>
            <a:custGeom>
              <a:avLst/>
              <a:gdLst>
                <a:gd name="T0" fmla="*/ 31 w 31"/>
                <a:gd name="T1" fmla="*/ 0 h 205"/>
                <a:gd name="T2" fmla="*/ 28 w 31"/>
                <a:gd name="T3" fmla="*/ 0 h 205"/>
                <a:gd name="T4" fmla="*/ 0 w 31"/>
                <a:gd name="T5" fmla="*/ 36 h 205"/>
                <a:gd name="T6" fmla="*/ 0 w 31"/>
                <a:gd name="T7" fmla="*/ 205 h 205"/>
                <a:gd name="T8" fmla="*/ 31 w 31"/>
                <a:gd name="T9" fmla="*/ 205 h 205"/>
                <a:gd name="T10" fmla="*/ 31 w 31"/>
                <a:gd name="T11" fmla="*/ 0 h 205"/>
              </a:gdLst>
              <a:ahLst/>
              <a:cxnLst>
                <a:cxn ang="0">
                  <a:pos x="T0" y="T1"/>
                </a:cxn>
                <a:cxn ang="0">
                  <a:pos x="T2" y="T3"/>
                </a:cxn>
                <a:cxn ang="0">
                  <a:pos x="T4" y="T5"/>
                </a:cxn>
                <a:cxn ang="0">
                  <a:pos x="T6" y="T7"/>
                </a:cxn>
                <a:cxn ang="0">
                  <a:pos x="T8" y="T9"/>
                </a:cxn>
                <a:cxn ang="0">
                  <a:pos x="T10" y="T11"/>
                </a:cxn>
              </a:cxnLst>
              <a:rect l="0" t="0" r="r" b="b"/>
              <a:pathLst>
                <a:path w="31" h="205">
                  <a:moveTo>
                    <a:pt x="31" y="0"/>
                  </a:moveTo>
                  <a:cubicBezTo>
                    <a:pt x="28" y="0"/>
                    <a:pt x="28" y="0"/>
                    <a:pt x="28" y="0"/>
                  </a:cubicBezTo>
                  <a:cubicBezTo>
                    <a:pt x="20" y="13"/>
                    <a:pt x="11" y="25"/>
                    <a:pt x="0" y="36"/>
                  </a:cubicBezTo>
                  <a:cubicBezTo>
                    <a:pt x="0" y="205"/>
                    <a:pt x="0" y="205"/>
                    <a:pt x="0" y="205"/>
                  </a:cubicBezTo>
                  <a:cubicBezTo>
                    <a:pt x="31" y="205"/>
                    <a:pt x="31" y="205"/>
                    <a:pt x="31" y="205"/>
                  </a:cubicBezTo>
                  <a:lnTo>
                    <a:pt x="31" y="0"/>
                  </a:lnTo>
                  <a:close/>
                </a:path>
              </a:pathLst>
            </a:custGeom>
            <a:solidFill>
              <a:srgbClr val="0070C0"/>
            </a:solidFill>
            <a:ln>
              <a:noFill/>
            </a:ln>
          </p:spPr>
          <p:txBody>
            <a:bodyPr vert="horz" wrap="square" lIns="75413" tIns="37706" rIns="75413" bIns="37706" numCol="1" anchor="t" anchorCtr="0" compatLnSpc="1"/>
            <a:lstStyle/>
            <a:p>
              <a:endParaRPr lang="zh-CN" altLang="en-US" sz="2640">
                <a:latin typeface="微软雅黑" panose="020B0503020204020204" pitchFamily="34" charset="-122"/>
                <a:ea typeface="微软雅黑" panose="020B0503020204020204" pitchFamily="34" charset="-122"/>
              </a:endParaRPr>
            </a:p>
          </p:txBody>
        </p:sp>
        <p:sp>
          <p:nvSpPr>
            <p:cNvPr id="10" name="Freeform 8"/>
            <p:cNvSpPr/>
            <p:nvPr/>
          </p:nvSpPr>
          <p:spPr bwMode="auto">
            <a:xfrm>
              <a:off x="10126881" y="3656358"/>
              <a:ext cx="1401162" cy="3201642"/>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solidFill>
              <a:srgbClr val="0070C0"/>
            </a:solidFill>
            <a:ln>
              <a:noFill/>
            </a:ln>
          </p:spPr>
          <p:txBody>
            <a:bodyPr/>
            <a:lstStyle/>
            <a:p>
              <a:endParaRPr lang="zh-CN" altLang="en-US" sz="2310">
                <a:latin typeface="微软雅黑" panose="020B0503020204020204" pitchFamily="34" charset="-122"/>
                <a:ea typeface="微软雅黑" panose="020B0503020204020204" pitchFamily="34" charset="-122"/>
              </a:endParaRPr>
            </a:p>
          </p:txBody>
        </p:sp>
      </p:grpSp>
      <p:graphicFrame>
        <p:nvGraphicFramePr>
          <p:cNvPr id="14" name="表格 13"/>
          <p:cNvGraphicFramePr>
            <a:graphicFrameLocks noGrp="1"/>
          </p:cNvGraphicFramePr>
          <p:nvPr>
            <p:custDataLst>
              <p:tags r:id="rId1"/>
            </p:custDataLst>
          </p:nvPr>
        </p:nvGraphicFramePr>
        <p:xfrm>
          <a:off x="483235" y="1197610"/>
          <a:ext cx="7967345" cy="4013200"/>
        </p:xfrm>
        <a:graphic>
          <a:graphicData uri="http://schemas.openxmlformats.org/drawingml/2006/table">
            <a:tbl>
              <a:tblPr firstRow="1" bandRow="1">
                <a:tableStyleId>{5C22544A-7EE6-4342-B048-85BDC9FD1C3A}</a:tableStyleId>
              </a:tblPr>
              <a:tblGrid>
                <a:gridCol w="723265"/>
                <a:gridCol w="7244080"/>
              </a:tblGrid>
              <a:tr h="576580">
                <a:tc>
                  <a:txBody>
                    <a:bodyPr/>
                    <a:p>
                      <a:pPr algn="ctr"/>
                      <a:r>
                        <a:rPr lang="zh-CN" altLang="en-US" sz="1600" dirty="0" smtClean="0">
                          <a:solidFill>
                            <a:sysClr val="windowText" lastClr="000000"/>
                          </a:solidFill>
                        </a:rPr>
                        <a:t>分类</a:t>
                      </a:r>
                      <a:endParaRPr lang="zh-CN" altLang="en-US" sz="1600" dirty="0" smtClean="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r>
                        <a:rPr lang="zh-CN" altLang="en-US" sz="1600" dirty="0" smtClean="0">
                          <a:solidFill>
                            <a:sysClr val="windowText" lastClr="000000"/>
                          </a:solidFill>
                          <a:sym typeface="+mn-ea"/>
                        </a:rPr>
                        <a:t>影响干好工作的</a:t>
                      </a:r>
                      <a:r>
                        <a:rPr lang="zh-CN" altLang="en-US" sz="1600" dirty="0" smtClean="0">
                          <a:solidFill>
                            <a:sysClr val="windowText" lastClr="000000"/>
                          </a:solidFill>
                          <a:sym typeface="+mn-ea"/>
                        </a:rPr>
                        <a:t>内外部因素</a:t>
                      </a:r>
                      <a:endParaRPr lang="zh-CN" altLang="en-US" sz="16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18310">
                <a:tc>
                  <a:txBody>
                    <a:bodyPr/>
                    <a:p>
                      <a:pPr algn="ctr"/>
                      <a:r>
                        <a:rPr lang="zh-CN" altLang="en-US" sz="1600" dirty="0" smtClean="0">
                          <a:sym typeface="+mn-ea"/>
                        </a:rPr>
                        <a:t>内部</a:t>
                      </a:r>
                      <a:endParaRPr lang="zh-CN" altLang="en-US" sz="1600" dirty="0" smtClean="0">
                        <a:sym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lang="zh-CN" altLang="en-US" sz="1400" dirty="0" smtClean="0">
                          <a:latin typeface="微软雅黑" panose="020B0503020204020204" pitchFamily="34" charset="-122"/>
                          <a:ea typeface="微软雅黑" panose="020B0503020204020204" pitchFamily="34" charset="-122"/>
                          <a:sym typeface="+mn-ea"/>
                        </a:rPr>
                        <a:t>（</a:t>
                      </a:r>
                      <a:r>
                        <a:rPr lang="en-US" altLang="zh-CN" sz="1400" dirty="0" smtClean="0">
                          <a:latin typeface="微软雅黑" panose="020B0503020204020204" pitchFamily="34" charset="-122"/>
                          <a:ea typeface="微软雅黑" panose="020B0503020204020204" pitchFamily="34" charset="-122"/>
                          <a:sym typeface="+mn-ea"/>
                        </a:rPr>
                        <a:t>1</a:t>
                      </a:r>
                      <a:r>
                        <a:rPr lang="zh-CN" altLang="en-US" sz="1400" dirty="0" smtClean="0">
                          <a:latin typeface="微软雅黑" panose="020B0503020204020204" pitchFamily="34" charset="-122"/>
                          <a:ea typeface="微软雅黑" panose="020B0503020204020204" pitchFamily="34" charset="-122"/>
                          <a:sym typeface="+mn-ea"/>
                        </a:rPr>
                        <a:t>）新员工对以往老产品了解少，不能很快的了解借用产品结构及出现过的问题，没有形成经验</a:t>
                      </a:r>
                      <a:r>
                        <a:rPr lang="zh-CN" altLang="en-US" sz="1400" dirty="0" smtClean="0">
                          <a:latin typeface="微软雅黑" panose="020B0503020204020204" pitchFamily="34" charset="-122"/>
                          <a:ea typeface="微软雅黑" panose="020B0503020204020204" pitchFamily="34" charset="-122"/>
                          <a:sym typeface="+mn-ea"/>
                        </a:rPr>
                        <a:t>积累；</a:t>
                      </a:r>
                      <a:endParaRPr lang="zh-CN" altLang="en-US" sz="1400" dirty="0" smtClean="0">
                        <a:latin typeface="微软雅黑" panose="020B0503020204020204" pitchFamily="34" charset="-122"/>
                        <a:ea typeface="微软雅黑" panose="020B0503020204020204" pitchFamily="34" charset="-122"/>
                        <a:sym typeface="+mn-ea"/>
                      </a:endParaRPr>
                    </a:p>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lang="zh-CN" altLang="en-US" sz="1400" dirty="0" smtClean="0">
                          <a:latin typeface="微软雅黑" panose="020B0503020204020204" pitchFamily="34" charset="-122"/>
                          <a:ea typeface="微软雅黑" panose="020B0503020204020204" pitchFamily="34" charset="-122"/>
                          <a:sym typeface="+mn-ea"/>
                        </a:rPr>
                        <a:t>（</a:t>
                      </a:r>
                      <a:r>
                        <a:rPr lang="en-US" altLang="zh-CN" sz="1400" dirty="0" smtClean="0">
                          <a:latin typeface="微软雅黑" panose="020B0503020204020204" pitchFamily="34" charset="-122"/>
                          <a:ea typeface="微软雅黑" panose="020B0503020204020204" pitchFamily="34" charset="-122"/>
                          <a:sym typeface="+mn-ea"/>
                        </a:rPr>
                        <a:t>2</a:t>
                      </a:r>
                      <a:r>
                        <a:rPr lang="zh-CN" altLang="en-US" sz="1400" dirty="0" smtClean="0">
                          <a:latin typeface="微软雅黑" panose="020B0503020204020204" pitchFamily="34" charset="-122"/>
                          <a:ea typeface="微软雅黑" panose="020B0503020204020204" pitchFamily="34" charset="-122"/>
                          <a:sym typeface="+mn-ea"/>
                        </a:rPr>
                        <a:t>）职责分工不清楚，北京河北设计及工艺人员沟通陈本较大，特别是冲压焊接工艺，如何合作减少人力成本，不能从大局出发，严重影响开发进度及开发</a:t>
                      </a:r>
                      <a:r>
                        <a:rPr lang="zh-CN" altLang="en-US" sz="1400" dirty="0" smtClean="0">
                          <a:latin typeface="微软雅黑" panose="020B0503020204020204" pitchFamily="34" charset="-122"/>
                          <a:ea typeface="微软雅黑" panose="020B0503020204020204" pitchFamily="34" charset="-122"/>
                          <a:sym typeface="+mn-ea"/>
                        </a:rPr>
                        <a:t>质量；</a:t>
                      </a:r>
                      <a:endParaRPr lang="zh-CN" altLang="en-US" sz="1400" dirty="0" smtClean="0">
                        <a:latin typeface="微软雅黑" panose="020B0503020204020204" pitchFamily="34" charset="-122"/>
                        <a:ea typeface="微软雅黑" panose="020B0503020204020204" pitchFamily="34" charset="-122"/>
                        <a:sym typeface="+mn-ea"/>
                      </a:endParaRPr>
                    </a:p>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lang="zh-CN" altLang="en-US" sz="1400" dirty="0" smtClean="0">
                          <a:latin typeface="微软雅黑" panose="020B0503020204020204" pitchFamily="34" charset="-122"/>
                          <a:ea typeface="微软雅黑" panose="020B0503020204020204" pitchFamily="34" charset="-122"/>
                          <a:sym typeface="+mn-ea"/>
                        </a:rPr>
                        <a:t>（</a:t>
                      </a:r>
                      <a:r>
                        <a:rPr lang="en-US" altLang="zh-CN" sz="1400" dirty="0" smtClean="0">
                          <a:latin typeface="微软雅黑" panose="020B0503020204020204" pitchFamily="34" charset="-122"/>
                          <a:ea typeface="微软雅黑" panose="020B0503020204020204" pitchFamily="34" charset="-122"/>
                          <a:sym typeface="+mn-ea"/>
                        </a:rPr>
                        <a:t>3</a:t>
                      </a:r>
                      <a:r>
                        <a:rPr lang="zh-CN" altLang="en-US" sz="1400" dirty="0" smtClean="0">
                          <a:latin typeface="微软雅黑" panose="020B0503020204020204" pitchFamily="34" charset="-122"/>
                          <a:ea typeface="微软雅黑" panose="020B0503020204020204" pitchFamily="34" charset="-122"/>
                          <a:sym typeface="+mn-ea"/>
                        </a:rPr>
                        <a:t>）各种评审会或其他开会时间长，开会效率低；</a:t>
                      </a:r>
                      <a:endParaRPr lang="zh-CN" altLang="en-US" sz="1400" dirty="0" smtClean="0">
                        <a:latin typeface="微软雅黑" panose="020B0503020204020204" pitchFamily="34" charset="-122"/>
                        <a:ea typeface="微软雅黑" panose="020B0503020204020204" pitchFamily="34" charset="-122"/>
                      </a:endParaRPr>
                    </a:p>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lang="zh-CN" altLang="en-US" sz="1400" dirty="0" smtClean="0">
                          <a:latin typeface="微软雅黑" panose="020B0503020204020204" pitchFamily="34" charset="-122"/>
                          <a:ea typeface="微软雅黑" panose="020B0503020204020204" pitchFamily="34" charset="-122"/>
                          <a:sym typeface="+mn-ea"/>
                        </a:rPr>
                        <a:t>（</a:t>
                      </a:r>
                      <a:r>
                        <a:rPr lang="en-US" altLang="zh-CN" sz="1400" dirty="0" smtClean="0">
                          <a:latin typeface="微软雅黑" panose="020B0503020204020204" pitchFamily="34" charset="-122"/>
                          <a:ea typeface="微软雅黑" panose="020B0503020204020204" pitchFamily="34" charset="-122"/>
                          <a:sym typeface="+mn-ea"/>
                        </a:rPr>
                        <a:t>4</a:t>
                      </a:r>
                      <a:r>
                        <a:rPr lang="zh-CN" altLang="en-US" sz="1400" dirty="0" smtClean="0">
                          <a:latin typeface="微软雅黑" panose="020B0503020204020204" pitchFamily="34" charset="-122"/>
                          <a:ea typeface="微软雅黑" panose="020B0503020204020204" pitchFamily="34" charset="-122"/>
                          <a:sym typeface="+mn-ea"/>
                        </a:rPr>
                        <a:t>）工艺装备台账不清晰，新员工查询原来的老产品</a:t>
                      </a:r>
                      <a:r>
                        <a:rPr lang="zh-CN" altLang="en-US" sz="1400" dirty="0" smtClean="0">
                          <a:latin typeface="微软雅黑" panose="020B0503020204020204" pitchFamily="34" charset="-122"/>
                          <a:ea typeface="微软雅黑" panose="020B0503020204020204" pitchFamily="34" charset="-122"/>
                          <a:sym typeface="+mn-ea"/>
                        </a:rPr>
                        <a:t>费时费力；</a:t>
                      </a:r>
                      <a:endParaRPr lang="zh-CN" altLang="en-US" sz="1400" dirty="0" smtClean="0">
                        <a:latin typeface="微软雅黑" panose="020B0503020204020204" pitchFamily="34" charset="-122"/>
                        <a:ea typeface="微软雅黑" panose="020B0503020204020204" pitchFamily="34" charset="-122"/>
                        <a:sym typeface="+mn-ea"/>
                      </a:endParaRPr>
                    </a:p>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lang="zh-CN" altLang="en-US" sz="1400" dirty="0" smtClean="0">
                          <a:latin typeface="微软雅黑" panose="020B0503020204020204" pitchFamily="34" charset="-122"/>
                          <a:ea typeface="微软雅黑" panose="020B0503020204020204" pitchFamily="34" charset="-122"/>
                          <a:sym typeface="+mn-ea"/>
                        </a:rPr>
                        <a:t>（</a:t>
                      </a:r>
                      <a:r>
                        <a:rPr lang="en-US" altLang="zh-CN" sz="1400" dirty="0" smtClean="0">
                          <a:latin typeface="微软雅黑" panose="020B0503020204020204" pitchFamily="34" charset="-122"/>
                          <a:ea typeface="微软雅黑" panose="020B0503020204020204" pitchFamily="34" charset="-122"/>
                          <a:sym typeface="+mn-ea"/>
                        </a:rPr>
                        <a:t>6</a:t>
                      </a:r>
                      <a:r>
                        <a:rPr lang="zh-CN" altLang="en-US" sz="1400" dirty="0" smtClean="0">
                          <a:latin typeface="微软雅黑" panose="020B0503020204020204" pitchFamily="34" charset="-122"/>
                          <a:ea typeface="微软雅黑" panose="020B0503020204020204" pitchFamily="34" charset="-122"/>
                          <a:sym typeface="+mn-ea"/>
                        </a:rPr>
                        <a:t>）模具款交付不及时，导致</a:t>
                      </a:r>
                      <a:r>
                        <a:rPr lang="zh-CN" altLang="en-US" sz="1400" dirty="0" smtClean="0">
                          <a:latin typeface="微软雅黑" panose="020B0503020204020204" pitchFamily="34" charset="-122"/>
                          <a:ea typeface="微软雅黑" panose="020B0503020204020204" pitchFamily="34" charset="-122"/>
                          <a:sym typeface="+mn-ea"/>
                        </a:rPr>
                        <a:t>工程师与供应商沟通中很被动，交期不达标；</a:t>
                      </a:r>
                      <a:endParaRPr lang="zh-CN" altLang="en-US" sz="14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18310">
                <a:tc>
                  <a:txBody>
                    <a:bodyPr/>
                    <a:p>
                      <a:pPr algn="ctr">
                        <a:buNone/>
                      </a:pPr>
                      <a:r>
                        <a:rPr lang="zh-CN" altLang="en-US" sz="1600" dirty="0" smtClean="0">
                          <a:sym typeface="+mn-ea"/>
                        </a:rPr>
                        <a:t>外部</a:t>
                      </a:r>
                      <a:endParaRPr lang="zh-CN" altLang="en-US" sz="1600" dirty="0" smtClean="0">
                        <a:sym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l">
                        <a:buClrTx/>
                        <a:buSzTx/>
                        <a:buFontTx/>
                        <a:buNone/>
                      </a:pPr>
                      <a:r>
                        <a:rPr lang="zh-CN" altLang="en-US" sz="1400" dirty="0" smtClean="0">
                          <a:latin typeface="微软雅黑" panose="020B0503020204020204" pitchFamily="34" charset="-122"/>
                          <a:ea typeface="微软雅黑" panose="020B0503020204020204" pitchFamily="34" charset="-122"/>
                          <a:sym typeface="+mn-ea"/>
                        </a:rPr>
                        <a:t>（</a:t>
                      </a:r>
                      <a:r>
                        <a:rPr lang="en-US" altLang="zh-CN" sz="1400" dirty="0" smtClean="0">
                          <a:latin typeface="微软雅黑" panose="020B0503020204020204" pitchFamily="34" charset="-122"/>
                          <a:ea typeface="微软雅黑" panose="020B0503020204020204" pitchFamily="34" charset="-122"/>
                          <a:sym typeface="+mn-ea"/>
                        </a:rPr>
                        <a:t>1</a:t>
                      </a:r>
                      <a:r>
                        <a:rPr lang="zh-CN" altLang="en-US" sz="1400" dirty="0" smtClean="0">
                          <a:latin typeface="微软雅黑" panose="020B0503020204020204" pitchFamily="34" charset="-122"/>
                          <a:ea typeface="微软雅黑" panose="020B0503020204020204" pitchFamily="34" charset="-122"/>
                          <a:sym typeface="+mn-ea"/>
                        </a:rPr>
                        <a:t>）缺少团队协作精神，新产品开发从设计开发到量产是一个渐近的过程需要各方面相关人员逐步参与的过程，各自为政，缺少主动性，大部分人都有量产前是北京的工作，量产后才是河北的工作，协调非常困难；</a:t>
                      </a:r>
                      <a:endParaRPr lang="zh-CN" altLang="en-US" sz="1400" dirty="0" smtClean="0">
                        <a:latin typeface="微软雅黑" panose="020B0503020204020204" pitchFamily="34" charset="-122"/>
                        <a:ea typeface="微软雅黑" panose="020B0503020204020204" pitchFamily="34" charset="-122"/>
                        <a:sym typeface="+mn-ea"/>
                      </a:endParaRPr>
                    </a:p>
                    <a:p>
                      <a:pPr algn="l">
                        <a:buClrTx/>
                        <a:buSzTx/>
                        <a:buFontTx/>
                        <a:buNone/>
                      </a:pPr>
                      <a:r>
                        <a:rPr lang="zh-CN" altLang="en-US" sz="1400" dirty="0" smtClean="0">
                          <a:latin typeface="微软雅黑" panose="020B0503020204020204" pitchFamily="34" charset="-122"/>
                          <a:ea typeface="微软雅黑" panose="020B0503020204020204" pitchFamily="34" charset="-122"/>
                          <a:sym typeface="+mn-ea"/>
                        </a:rPr>
                        <a:t>（</a:t>
                      </a:r>
                      <a:r>
                        <a:rPr lang="en-US" altLang="zh-CN" sz="1400" dirty="0" smtClean="0">
                          <a:latin typeface="微软雅黑" panose="020B0503020204020204" pitchFamily="34" charset="-122"/>
                          <a:ea typeface="微软雅黑" panose="020B0503020204020204" pitchFamily="34" charset="-122"/>
                          <a:sym typeface="+mn-ea"/>
                        </a:rPr>
                        <a:t>2</a:t>
                      </a:r>
                      <a:r>
                        <a:rPr lang="zh-CN" altLang="en-US" sz="1400" dirty="0" smtClean="0">
                          <a:latin typeface="微软雅黑" panose="020B0503020204020204" pitchFamily="34" charset="-122"/>
                          <a:ea typeface="微软雅黑" panose="020B0503020204020204" pitchFamily="34" charset="-122"/>
                          <a:sym typeface="+mn-ea"/>
                        </a:rPr>
                        <a:t>）模具款交付不及时，导致工程师与供应商沟通中很被动，交期不达标；</a:t>
                      </a:r>
                      <a:endParaRPr lang="zh-CN" altLang="en-US" sz="1400" dirty="0" smtClean="0">
                        <a:latin typeface="微软雅黑" panose="020B0503020204020204" pitchFamily="34" charset="-122"/>
                        <a:ea typeface="微软雅黑" panose="020B0503020204020204" pitchFamily="34" charset="-122"/>
                        <a:sym typeface="+mn-ea"/>
                      </a:endParaRPr>
                    </a:p>
                    <a:p>
                      <a:pPr algn="l">
                        <a:buClrTx/>
                        <a:buSzTx/>
                        <a:buFontTx/>
                        <a:buNone/>
                      </a:pPr>
                      <a:r>
                        <a:rPr lang="zh-CN" altLang="en-US" sz="1400" dirty="0" smtClean="0">
                          <a:latin typeface="微软雅黑" panose="020B0503020204020204" pitchFamily="34" charset="-122"/>
                          <a:ea typeface="微软雅黑" panose="020B0503020204020204" pitchFamily="34" charset="-122"/>
                          <a:sym typeface="+mn-ea"/>
                        </a:rPr>
                        <a:t>（</a:t>
                      </a:r>
                      <a:r>
                        <a:rPr lang="en-US" altLang="zh-CN" sz="1400" dirty="0" smtClean="0">
                          <a:latin typeface="微软雅黑" panose="020B0503020204020204" pitchFamily="34" charset="-122"/>
                          <a:ea typeface="微软雅黑" panose="020B0503020204020204" pitchFamily="34" charset="-122"/>
                          <a:sym typeface="+mn-ea"/>
                        </a:rPr>
                        <a:t>3</a:t>
                      </a:r>
                      <a:r>
                        <a:rPr lang="zh-CN" altLang="en-US" sz="1400" dirty="0" smtClean="0">
                          <a:latin typeface="微软雅黑" panose="020B0503020204020204" pitchFamily="34" charset="-122"/>
                          <a:ea typeface="微软雅黑" panose="020B0503020204020204" pitchFamily="34" charset="-122"/>
                          <a:sym typeface="+mn-ea"/>
                        </a:rPr>
                        <a:t>）发泡模具的供应商资料</a:t>
                      </a:r>
                      <a:r>
                        <a:rPr lang="zh-CN" altLang="en-US" sz="1400" dirty="0" smtClean="0">
                          <a:latin typeface="微软雅黑" panose="020B0503020204020204" pitchFamily="34" charset="-122"/>
                          <a:ea typeface="微软雅黑" panose="020B0503020204020204" pitchFamily="34" charset="-122"/>
                          <a:sym typeface="+mn-ea"/>
                        </a:rPr>
                        <a:t>少。</a:t>
                      </a:r>
                      <a:endParaRPr lang="zh-CN" altLang="en-US" sz="1400" dirty="0" smtClean="0">
                        <a:latin typeface="微软雅黑" panose="020B0503020204020204" pitchFamily="34" charset="-122"/>
                        <a:ea typeface="微软雅黑" panose="020B0503020204020204" pitchFamily="34" charset="-122"/>
                        <a:sym typeface="+mn-ea"/>
                      </a:endParaRPr>
                    </a:p>
                    <a:p>
                      <a:pPr algn="l">
                        <a:buClrTx/>
                        <a:buSzTx/>
                        <a:buFontTx/>
                        <a:buNone/>
                      </a:pPr>
                      <a:endParaRPr lang="zh-CN" altLang="en-US" sz="1400" dirty="0" smtClean="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6"/>
          <p:cNvGrpSpPr/>
          <p:nvPr/>
        </p:nvGrpSpPr>
        <p:grpSpPr>
          <a:xfrm>
            <a:off x="0" y="2418284"/>
            <a:ext cx="9144000" cy="2116598"/>
            <a:chOff x="170694" y="177982"/>
            <a:chExt cx="3936004" cy="781165"/>
          </a:xfrm>
        </p:grpSpPr>
        <p:sp>
          <p:nvSpPr>
            <p:cNvPr id="9" name="等腰三角形 8"/>
            <p:cNvSpPr/>
            <p:nvPr/>
          </p:nvSpPr>
          <p:spPr>
            <a:xfrm>
              <a:off x="1365060" y="177982"/>
              <a:ext cx="403272" cy="35651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 name="等腰三角形 9"/>
            <p:cNvSpPr/>
            <p:nvPr/>
          </p:nvSpPr>
          <p:spPr>
            <a:xfrm flipV="1">
              <a:off x="200258" y="602633"/>
              <a:ext cx="403272" cy="35651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 name="矩形 10"/>
            <p:cNvSpPr/>
            <p:nvPr/>
          </p:nvSpPr>
          <p:spPr>
            <a:xfrm>
              <a:off x="170694" y="261768"/>
              <a:ext cx="3936004" cy="6119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2" name="平行四边形 11"/>
            <p:cNvSpPr/>
            <p:nvPr/>
          </p:nvSpPr>
          <p:spPr>
            <a:xfrm>
              <a:off x="395707" y="178257"/>
              <a:ext cx="1176016" cy="779005"/>
            </a:xfrm>
            <a:prstGeom prst="parallelogram">
              <a:avLst>
                <a:gd name="adj" fmla="val 48207"/>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 name="文本框 6"/>
            <p:cNvSpPr txBox="1"/>
            <p:nvPr/>
          </p:nvSpPr>
          <p:spPr>
            <a:xfrm>
              <a:off x="810219" y="345281"/>
              <a:ext cx="569115" cy="366327"/>
            </a:xfrm>
            <a:prstGeom prst="rect">
              <a:avLst/>
            </a:prstGeom>
            <a:noFill/>
          </p:spPr>
          <p:txBody>
            <a:bodyPr wrap="square" lIns="68580" tIns="34290" rIns="68580" bIns="34290" rtlCol="0">
              <a:spAutoFit/>
            </a:bodyPr>
            <a:lstStyle/>
            <a:p>
              <a:r>
                <a:rPr lang="en-US" altLang="zh-CN" sz="6000" dirty="0" smtClean="0">
                  <a:solidFill>
                    <a:schemeClr val="bg1">
                      <a:lumMod val="95000"/>
                    </a:schemeClr>
                  </a:solidFill>
                  <a:latin typeface="Impact" panose="020B0806030902050204" pitchFamily="34" charset="0"/>
                </a:rPr>
                <a:t>05</a:t>
              </a:r>
              <a:endParaRPr lang="zh-CN" altLang="en-US" sz="6000" dirty="0">
                <a:solidFill>
                  <a:schemeClr val="bg1">
                    <a:lumMod val="95000"/>
                  </a:schemeClr>
                </a:solidFill>
                <a:latin typeface="Impact" panose="020B0806030902050204" pitchFamily="34" charset="0"/>
              </a:endParaRPr>
            </a:p>
          </p:txBody>
        </p:sp>
      </p:grpSp>
      <p:sp>
        <p:nvSpPr>
          <p:cNvPr id="14" name="TextBox 13"/>
          <p:cNvSpPr txBox="1"/>
          <p:nvPr/>
        </p:nvSpPr>
        <p:spPr>
          <a:xfrm>
            <a:off x="3112655" y="3134203"/>
            <a:ext cx="5283190" cy="500139"/>
          </a:xfrm>
          <a:prstGeom prst="rect">
            <a:avLst/>
          </a:prstGeom>
          <a:noFill/>
        </p:spPr>
        <p:txBody>
          <a:bodyPr wrap="square" lIns="68584" tIns="34291" rIns="68584" bIns="34291" rtlCol="0">
            <a:spAutoFit/>
          </a:bodyPr>
          <a:lstStyle/>
          <a:p>
            <a:pPr eaLnBrk="1" hangingPunct="1"/>
            <a:r>
              <a:rPr lang="zh-CN" altLang="en-US" sz="2800" b="1" dirty="0" smtClean="0">
                <a:latin typeface="微软雅黑" panose="020B0503020204020204" pitchFamily="34" charset="-122"/>
                <a:ea typeface="微软雅黑" panose="020B0503020204020204" pitchFamily="34" charset="-122"/>
              </a:rPr>
              <a:t>为达到行业优秀水平，想怎么干</a:t>
            </a:r>
            <a:endParaRPr lang="zh-CN" altLang="en-US" sz="2800" b="1" dirty="0">
              <a:latin typeface="微软雅黑" panose="020B0503020204020204" pitchFamily="34" charset="-122"/>
              <a:ea typeface="微软雅黑" panose="020B0503020204020204" pitchFamily="34" charset="-122"/>
            </a:endParaRPr>
          </a:p>
        </p:txBody>
      </p:sp>
      <p:grpSp>
        <p:nvGrpSpPr>
          <p:cNvPr id="3" name="组合 94"/>
          <p:cNvGrpSpPr/>
          <p:nvPr/>
        </p:nvGrpSpPr>
        <p:grpSpPr>
          <a:xfrm>
            <a:off x="8395845" y="1826000"/>
            <a:ext cx="485198" cy="491760"/>
            <a:chOff x="6084168" y="1274820"/>
            <a:chExt cx="432048" cy="432834"/>
          </a:xfrm>
        </p:grpSpPr>
        <p:sp>
          <p:nvSpPr>
            <p:cNvPr id="16"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7"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4" name="组合 97"/>
          <p:cNvGrpSpPr/>
          <p:nvPr/>
        </p:nvGrpSpPr>
        <p:grpSpPr>
          <a:xfrm>
            <a:off x="6838449" y="1826783"/>
            <a:ext cx="485198" cy="490867"/>
            <a:chOff x="4788024" y="1275213"/>
            <a:chExt cx="432048" cy="432048"/>
          </a:xfrm>
        </p:grpSpPr>
        <p:sp>
          <p:nvSpPr>
            <p:cNvPr id="19" name="椭圆 65"/>
            <p:cNvSpPr>
              <a:spLocks noChangeArrowheads="1"/>
            </p:cNvSpPr>
            <p:nvPr/>
          </p:nvSpPr>
          <p:spPr bwMode="auto">
            <a:xfrm>
              <a:off x="4788024" y="1275213"/>
              <a:ext cx="432048" cy="432048"/>
            </a:xfrm>
            <a:prstGeom prst="ellipse">
              <a:avLst/>
            </a:prstGeom>
            <a:solidFill>
              <a:schemeClr val="accent1">
                <a:lumMod val="40000"/>
                <a:lumOff val="60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0"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 name="组合 100"/>
          <p:cNvGrpSpPr/>
          <p:nvPr/>
        </p:nvGrpSpPr>
        <p:grpSpPr>
          <a:xfrm>
            <a:off x="7616758" y="1825999"/>
            <a:ext cx="486080" cy="491761"/>
            <a:chOff x="5436096" y="1274820"/>
            <a:chExt cx="432833" cy="432834"/>
          </a:xfrm>
        </p:grpSpPr>
        <p:sp>
          <p:nvSpPr>
            <p:cNvPr id="22" name="椭圆 16"/>
            <p:cNvSpPr>
              <a:spLocks noChangeArrowheads="1"/>
            </p:cNvSpPr>
            <p:nvPr/>
          </p:nvSpPr>
          <p:spPr bwMode="auto">
            <a:xfrm>
              <a:off x="5436096" y="1274820"/>
              <a:ext cx="432833" cy="432834"/>
            </a:xfrm>
            <a:prstGeom prst="ellipse">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3"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6" name="组合 103"/>
          <p:cNvGrpSpPr/>
          <p:nvPr/>
        </p:nvGrpSpPr>
        <p:grpSpPr>
          <a:xfrm>
            <a:off x="5222608" y="1825999"/>
            <a:ext cx="486080" cy="491761"/>
            <a:chOff x="3491880" y="1274820"/>
            <a:chExt cx="432833" cy="432834"/>
          </a:xfrm>
        </p:grpSpPr>
        <p:sp>
          <p:nvSpPr>
            <p:cNvPr id="25"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6"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7" name="组合 106"/>
          <p:cNvGrpSpPr/>
          <p:nvPr/>
        </p:nvGrpSpPr>
        <p:grpSpPr>
          <a:xfrm>
            <a:off x="6030334" y="1825999"/>
            <a:ext cx="486080" cy="491761"/>
            <a:chOff x="4139952" y="1274820"/>
            <a:chExt cx="432833" cy="432834"/>
          </a:xfrm>
        </p:grpSpPr>
        <p:sp>
          <p:nvSpPr>
            <p:cNvPr id="28"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9"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a:endCxn id="26" idx="1"/>
          </p:cNvCxnSpPr>
          <p:nvPr/>
        </p:nvCxnSpPr>
        <p:spPr>
          <a:xfrm>
            <a:off x="397164" y="675436"/>
            <a:ext cx="2013626" cy="1"/>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19"/>
          <p:cNvSpPr txBox="1"/>
          <p:nvPr/>
        </p:nvSpPr>
        <p:spPr>
          <a:xfrm>
            <a:off x="2410790" y="521548"/>
            <a:ext cx="4363930" cy="307777"/>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en-US" altLang="zh-CN" sz="1400" b="1" spc="300" dirty="0" smtClean="0">
                <a:latin typeface="微软雅黑" panose="020B0503020204020204" pitchFamily="34" charset="-122"/>
                <a:ea typeface="微软雅黑" panose="020B0503020204020204" pitchFamily="34" charset="-122"/>
              </a:rPr>
              <a:t>PART5   </a:t>
            </a:r>
            <a:r>
              <a:rPr lang="zh-CN" altLang="en-US" sz="1400" b="1" spc="300" dirty="0" smtClean="0">
                <a:latin typeface="微软雅黑" panose="020B0503020204020204" pitchFamily="34" charset="-122"/>
                <a:ea typeface="微软雅黑" panose="020B0503020204020204" pitchFamily="34" charset="-122"/>
              </a:rPr>
              <a:t>为达到行业优秀水平，想怎么干</a:t>
            </a:r>
            <a:endParaRPr lang="zh-CN" altLang="en-US" sz="1400" b="1" spc="300" dirty="0">
              <a:latin typeface="微软雅黑" panose="020B0503020204020204" pitchFamily="34" charset="-122"/>
              <a:ea typeface="微软雅黑" panose="020B0503020204020204" pitchFamily="34" charset="-122"/>
            </a:endParaRPr>
          </a:p>
        </p:txBody>
      </p:sp>
      <p:cxnSp>
        <p:nvCxnSpPr>
          <p:cNvPr id="27" name="直接连接符 26"/>
          <p:cNvCxnSpPr/>
          <p:nvPr/>
        </p:nvCxnSpPr>
        <p:spPr>
          <a:xfrm>
            <a:off x="6613236" y="712381"/>
            <a:ext cx="2070314" cy="1072"/>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组合 5"/>
          <p:cNvGrpSpPr/>
          <p:nvPr/>
        </p:nvGrpSpPr>
        <p:grpSpPr>
          <a:xfrm>
            <a:off x="6402516" y="5363428"/>
            <a:ext cx="2560642" cy="1363639"/>
            <a:chOff x="4078023" y="2973498"/>
            <a:chExt cx="8113977" cy="3884502"/>
          </a:xfrm>
          <a:solidFill>
            <a:srgbClr val="005DA2"/>
          </a:solidFill>
        </p:grpSpPr>
        <p:sp>
          <p:nvSpPr>
            <p:cNvPr id="7" name="Freeform 5"/>
            <p:cNvSpPr/>
            <p:nvPr/>
          </p:nvSpPr>
          <p:spPr bwMode="auto">
            <a:xfrm>
              <a:off x="4078023" y="5589157"/>
              <a:ext cx="4758750" cy="1268843"/>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solidFill>
              <a:srgbClr val="0070C0"/>
            </a:solidFill>
            <a:ln>
              <a:noFill/>
            </a:ln>
          </p:spPr>
          <p:txBody>
            <a:bodyPr/>
            <a:lstStyle/>
            <a:p>
              <a:endParaRPr lang="zh-CN" altLang="en-US" sz="2310">
                <a:latin typeface="微软雅黑" panose="020B0503020204020204" pitchFamily="34" charset="-122"/>
                <a:ea typeface="微软雅黑" panose="020B0503020204020204" pitchFamily="34" charset="-122"/>
              </a:endParaRPr>
            </a:p>
          </p:txBody>
        </p:sp>
        <p:sp>
          <p:nvSpPr>
            <p:cNvPr id="8" name="Freeform 6"/>
            <p:cNvSpPr/>
            <p:nvPr/>
          </p:nvSpPr>
          <p:spPr bwMode="auto">
            <a:xfrm>
              <a:off x="8912383" y="4906297"/>
              <a:ext cx="1117622" cy="1951702"/>
            </a:xfrm>
            <a:custGeom>
              <a:avLst/>
              <a:gdLst>
                <a:gd name="T0" fmla="*/ 0 w 59"/>
                <a:gd name="T1" fmla="*/ 36 h 103"/>
                <a:gd name="T2" fmla="*/ 0 w 59"/>
                <a:gd name="T3" fmla="*/ 103 h 103"/>
                <a:gd name="T4" fmla="*/ 59 w 59"/>
                <a:gd name="T5" fmla="*/ 103 h 103"/>
                <a:gd name="T6" fmla="*/ 59 w 59"/>
                <a:gd name="T7" fmla="*/ 0 h 103"/>
                <a:gd name="T8" fmla="*/ 0 w 59"/>
                <a:gd name="T9" fmla="*/ 36 h 103"/>
              </a:gdLst>
              <a:ahLst/>
              <a:cxnLst>
                <a:cxn ang="0">
                  <a:pos x="T0" y="T1"/>
                </a:cxn>
                <a:cxn ang="0">
                  <a:pos x="T2" y="T3"/>
                </a:cxn>
                <a:cxn ang="0">
                  <a:pos x="T4" y="T5"/>
                </a:cxn>
                <a:cxn ang="0">
                  <a:pos x="T6" y="T7"/>
                </a:cxn>
                <a:cxn ang="0">
                  <a:pos x="T8" y="T9"/>
                </a:cxn>
              </a:cxnLst>
              <a:rect l="0" t="0" r="r" b="b"/>
              <a:pathLst>
                <a:path w="59" h="103">
                  <a:moveTo>
                    <a:pt x="0" y="36"/>
                  </a:moveTo>
                  <a:cubicBezTo>
                    <a:pt x="0" y="103"/>
                    <a:pt x="0" y="103"/>
                    <a:pt x="0" y="103"/>
                  </a:cubicBezTo>
                  <a:cubicBezTo>
                    <a:pt x="59" y="103"/>
                    <a:pt x="59" y="103"/>
                    <a:pt x="59" y="103"/>
                  </a:cubicBezTo>
                  <a:cubicBezTo>
                    <a:pt x="59" y="0"/>
                    <a:pt x="59" y="0"/>
                    <a:pt x="59" y="0"/>
                  </a:cubicBezTo>
                  <a:cubicBezTo>
                    <a:pt x="41" y="13"/>
                    <a:pt x="21" y="25"/>
                    <a:pt x="0" y="36"/>
                  </a:cubicBezTo>
                  <a:close/>
                </a:path>
              </a:pathLst>
            </a:custGeom>
            <a:solidFill>
              <a:srgbClr val="FFC400"/>
            </a:solidFill>
            <a:ln>
              <a:noFill/>
            </a:ln>
          </p:spPr>
          <p:txBody>
            <a:bodyPr vert="horz" wrap="square" lIns="75413" tIns="37706" rIns="75413" bIns="37706" numCol="1" anchor="t" anchorCtr="0" compatLnSpc="1"/>
            <a:lstStyle/>
            <a:p>
              <a:endParaRPr lang="zh-CN" altLang="en-US" sz="2640">
                <a:latin typeface="微软雅黑" panose="020B0503020204020204" pitchFamily="34" charset="-122"/>
                <a:ea typeface="微软雅黑" panose="020B0503020204020204" pitchFamily="34" charset="-122"/>
              </a:endParaRPr>
            </a:p>
          </p:txBody>
        </p:sp>
        <p:sp>
          <p:nvSpPr>
            <p:cNvPr id="9" name="Freeform 7"/>
            <p:cNvSpPr/>
            <p:nvPr/>
          </p:nvSpPr>
          <p:spPr bwMode="auto">
            <a:xfrm>
              <a:off x="11603653" y="2973498"/>
              <a:ext cx="588347" cy="3884501"/>
            </a:xfrm>
            <a:custGeom>
              <a:avLst/>
              <a:gdLst>
                <a:gd name="T0" fmla="*/ 31 w 31"/>
                <a:gd name="T1" fmla="*/ 0 h 205"/>
                <a:gd name="T2" fmla="*/ 28 w 31"/>
                <a:gd name="T3" fmla="*/ 0 h 205"/>
                <a:gd name="T4" fmla="*/ 0 w 31"/>
                <a:gd name="T5" fmla="*/ 36 h 205"/>
                <a:gd name="T6" fmla="*/ 0 w 31"/>
                <a:gd name="T7" fmla="*/ 205 h 205"/>
                <a:gd name="T8" fmla="*/ 31 w 31"/>
                <a:gd name="T9" fmla="*/ 205 h 205"/>
                <a:gd name="T10" fmla="*/ 31 w 31"/>
                <a:gd name="T11" fmla="*/ 0 h 205"/>
              </a:gdLst>
              <a:ahLst/>
              <a:cxnLst>
                <a:cxn ang="0">
                  <a:pos x="T0" y="T1"/>
                </a:cxn>
                <a:cxn ang="0">
                  <a:pos x="T2" y="T3"/>
                </a:cxn>
                <a:cxn ang="0">
                  <a:pos x="T4" y="T5"/>
                </a:cxn>
                <a:cxn ang="0">
                  <a:pos x="T6" y="T7"/>
                </a:cxn>
                <a:cxn ang="0">
                  <a:pos x="T8" y="T9"/>
                </a:cxn>
                <a:cxn ang="0">
                  <a:pos x="T10" y="T11"/>
                </a:cxn>
              </a:cxnLst>
              <a:rect l="0" t="0" r="r" b="b"/>
              <a:pathLst>
                <a:path w="31" h="205">
                  <a:moveTo>
                    <a:pt x="31" y="0"/>
                  </a:moveTo>
                  <a:cubicBezTo>
                    <a:pt x="28" y="0"/>
                    <a:pt x="28" y="0"/>
                    <a:pt x="28" y="0"/>
                  </a:cubicBezTo>
                  <a:cubicBezTo>
                    <a:pt x="20" y="13"/>
                    <a:pt x="11" y="25"/>
                    <a:pt x="0" y="36"/>
                  </a:cubicBezTo>
                  <a:cubicBezTo>
                    <a:pt x="0" y="205"/>
                    <a:pt x="0" y="205"/>
                    <a:pt x="0" y="205"/>
                  </a:cubicBezTo>
                  <a:cubicBezTo>
                    <a:pt x="31" y="205"/>
                    <a:pt x="31" y="205"/>
                    <a:pt x="31" y="205"/>
                  </a:cubicBezTo>
                  <a:lnTo>
                    <a:pt x="31" y="0"/>
                  </a:lnTo>
                  <a:close/>
                </a:path>
              </a:pathLst>
            </a:custGeom>
            <a:solidFill>
              <a:srgbClr val="0070C0"/>
            </a:solidFill>
            <a:ln>
              <a:noFill/>
            </a:ln>
          </p:spPr>
          <p:txBody>
            <a:bodyPr vert="horz" wrap="square" lIns="75413" tIns="37706" rIns="75413" bIns="37706" numCol="1" anchor="t" anchorCtr="0" compatLnSpc="1"/>
            <a:lstStyle/>
            <a:p>
              <a:endParaRPr lang="zh-CN" altLang="en-US" sz="2640">
                <a:latin typeface="微软雅黑" panose="020B0503020204020204" pitchFamily="34" charset="-122"/>
                <a:ea typeface="微软雅黑" panose="020B0503020204020204" pitchFamily="34" charset="-122"/>
              </a:endParaRPr>
            </a:p>
          </p:txBody>
        </p:sp>
        <p:sp>
          <p:nvSpPr>
            <p:cNvPr id="10" name="Freeform 8"/>
            <p:cNvSpPr/>
            <p:nvPr/>
          </p:nvSpPr>
          <p:spPr bwMode="auto">
            <a:xfrm>
              <a:off x="10126881" y="3656358"/>
              <a:ext cx="1401162" cy="3201642"/>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solidFill>
              <a:srgbClr val="0070C0"/>
            </a:solidFill>
            <a:ln>
              <a:noFill/>
            </a:ln>
          </p:spPr>
          <p:txBody>
            <a:bodyPr/>
            <a:lstStyle/>
            <a:p>
              <a:endParaRPr lang="zh-CN" altLang="en-US" sz="2310">
                <a:latin typeface="微软雅黑" panose="020B0503020204020204" pitchFamily="34" charset="-122"/>
                <a:ea typeface="微软雅黑" panose="020B0503020204020204" pitchFamily="34" charset="-122"/>
              </a:endParaRPr>
            </a:p>
          </p:txBody>
        </p:sp>
      </p:grpSp>
      <p:graphicFrame>
        <p:nvGraphicFramePr>
          <p:cNvPr id="14" name="表格 13"/>
          <p:cNvGraphicFramePr>
            <a:graphicFrameLocks noGrp="1"/>
          </p:cNvGraphicFramePr>
          <p:nvPr>
            <p:custDataLst>
              <p:tags r:id="rId1"/>
            </p:custDataLst>
          </p:nvPr>
        </p:nvGraphicFramePr>
        <p:xfrm>
          <a:off x="483235" y="1195070"/>
          <a:ext cx="8122920" cy="4464050"/>
        </p:xfrm>
        <a:graphic>
          <a:graphicData uri="http://schemas.openxmlformats.org/drawingml/2006/table">
            <a:tbl>
              <a:tblPr firstRow="1" bandRow="1">
                <a:tableStyleId>{5C22544A-7EE6-4342-B048-85BDC9FD1C3A}</a:tableStyleId>
              </a:tblPr>
              <a:tblGrid>
                <a:gridCol w="612775"/>
                <a:gridCol w="6555105"/>
                <a:gridCol w="955040"/>
              </a:tblGrid>
              <a:tr h="579120">
                <a:tc>
                  <a:txBody>
                    <a:bodyPr/>
                    <a:p>
                      <a:pPr algn="ctr"/>
                      <a:r>
                        <a:rPr lang="zh-CN" altLang="en-US" sz="1600" dirty="0" smtClean="0">
                          <a:solidFill>
                            <a:sysClr val="windowText" lastClr="000000"/>
                          </a:solidFill>
                        </a:rPr>
                        <a:t>序号</a:t>
                      </a:r>
                      <a:endParaRPr lang="zh-CN" altLang="en-US" sz="1600" dirty="0" smtClean="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r>
                        <a:rPr lang="zh-CN" altLang="en-US" sz="1600" dirty="0">
                          <a:solidFill>
                            <a:sysClr val="windowText" lastClr="000000"/>
                          </a:solidFill>
                        </a:rPr>
                        <a:t>想怎么</a:t>
                      </a:r>
                      <a:r>
                        <a:rPr lang="zh-CN" altLang="en-US" sz="1600" dirty="0">
                          <a:solidFill>
                            <a:sysClr val="windowText" lastClr="000000"/>
                          </a:solidFill>
                        </a:rPr>
                        <a:t>干</a:t>
                      </a:r>
                      <a:endParaRPr lang="zh-CN" altLang="en-US" sz="16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r>
                        <a:rPr lang="zh-CN" altLang="en-US" sz="1600" dirty="0" smtClean="0">
                          <a:solidFill>
                            <a:sysClr val="windowText" lastClr="000000"/>
                          </a:solidFill>
                        </a:rPr>
                        <a:t>备注</a:t>
                      </a:r>
                      <a:endParaRPr lang="zh-CN" altLang="en-US" sz="16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58875">
                <a:tc>
                  <a:txBody>
                    <a:bodyPr/>
                    <a:p>
                      <a:pPr algn="ctr"/>
                      <a:r>
                        <a:rPr lang="en-US" altLang="zh-CN" sz="1600" dirty="0" smtClean="0">
                          <a:sym typeface="+mn-ea"/>
                        </a:rPr>
                        <a:t>1</a:t>
                      </a:r>
                      <a:endParaRPr lang="en-US" altLang="zh-CN" sz="1600" dirty="0" smtClean="0">
                        <a:sym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l">
                        <a:buClrTx/>
                        <a:buSzTx/>
                        <a:buFontTx/>
                      </a:pPr>
                      <a:r>
                        <a:rPr lang="zh-CN" altLang="en-US" sz="1400" dirty="0" smtClean="0">
                          <a:sym typeface="+mn-ea"/>
                        </a:rPr>
                        <a:t>工艺团队</a:t>
                      </a:r>
                      <a:r>
                        <a:rPr lang="zh-CN" altLang="en-US" sz="1400" dirty="0" smtClean="0">
                          <a:sym typeface="+mn-ea"/>
                        </a:rPr>
                        <a:t>建设：</a:t>
                      </a:r>
                      <a:endParaRPr lang="zh-CN" altLang="en-US" sz="1400" dirty="0" smtClean="0">
                        <a:sym typeface="+mn-ea"/>
                      </a:endParaRPr>
                    </a:p>
                    <a:p>
                      <a:pPr algn="l">
                        <a:buClrTx/>
                        <a:buSzTx/>
                        <a:buFontTx/>
                      </a:pPr>
                      <a:r>
                        <a:rPr lang="zh-CN" altLang="en-US" sz="1400" dirty="0" smtClean="0">
                          <a:sym typeface="+mn-ea"/>
                        </a:rPr>
                        <a:t>（</a:t>
                      </a:r>
                      <a:r>
                        <a:rPr lang="en-US" altLang="zh-CN" sz="1400" dirty="0" smtClean="0">
                          <a:sym typeface="+mn-ea"/>
                        </a:rPr>
                        <a:t>1</a:t>
                      </a:r>
                      <a:r>
                        <a:rPr lang="zh-CN" altLang="en-US" sz="1400" dirty="0" smtClean="0">
                          <a:sym typeface="+mn-ea"/>
                        </a:rPr>
                        <a:t>）梳理工艺团队需要完成的各项工作范围，打通北京和河北的壁垒，使工艺团队更好的服务于产品</a:t>
                      </a:r>
                      <a:r>
                        <a:rPr lang="zh-CN" altLang="en-US" sz="1400" dirty="0" smtClean="0">
                          <a:sym typeface="+mn-ea"/>
                        </a:rPr>
                        <a:t>开发；</a:t>
                      </a:r>
                      <a:endParaRPr lang="zh-CN" altLang="en-US" sz="1400" dirty="0" smtClean="0">
                        <a:sym typeface="+mn-ea"/>
                      </a:endParaRPr>
                    </a:p>
                    <a:p>
                      <a:pPr algn="l">
                        <a:buClrTx/>
                        <a:buSzTx/>
                        <a:buFontTx/>
                      </a:pPr>
                      <a:r>
                        <a:rPr lang="zh-CN" altLang="en-US" sz="1400" dirty="0" smtClean="0">
                          <a:sym typeface="+mn-ea"/>
                        </a:rPr>
                        <a:t>（</a:t>
                      </a:r>
                      <a:r>
                        <a:rPr lang="en-US" altLang="zh-CN" sz="1400" dirty="0" smtClean="0">
                          <a:sym typeface="+mn-ea"/>
                        </a:rPr>
                        <a:t>2</a:t>
                      </a:r>
                      <a:r>
                        <a:rPr lang="zh-CN" altLang="en-US" sz="1400" dirty="0" smtClean="0">
                          <a:sym typeface="+mn-ea"/>
                        </a:rPr>
                        <a:t>）相关专业人员</a:t>
                      </a:r>
                      <a:r>
                        <a:rPr lang="zh-CN" altLang="en-US" sz="1400" dirty="0" smtClean="0">
                          <a:sym typeface="+mn-ea"/>
                        </a:rPr>
                        <a:t>补充。</a:t>
                      </a:r>
                      <a:endParaRPr lang="zh-CN" altLang="en-US" sz="1400" dirty="0" smtClean="0">
                        <a:sym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buClrTx/>
                        <a:buSzTx/>
                        <a:buFontTx/>
                      </a:pPr>
                      <a:endParaRPr lang="zh-CN" alt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7180">
                <a:tc>
                  <a:txBody>
                    <a:bodyPr/>
                    <a:p>
                      <a:pPr algn="ctr">
                        <a:buNone/>
                      </a:pPr>
                      <a:r>
                        <a:rPr lang="en-US" altLang="zh-CN" sz="1600" dirty="0"/>
                        <a:t>2</a:t>
                      </a:r>
                      <a:endParaRPr lang="en-US" altLang="zh-CN"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l">
                        <a:buClrTx/>
                        <a:buSzTx/>
                        <a:buFontTx/>
                        <a:buNone/>
                      </a:pPr>
                      <a:r>
                        <a:rPr lang="zh-CN" altLang="en-US" sz="1400" dirty="0" smtClean="0"/>
                        <a:t>工艺数据库建立：</a:t>
                      </a:r>
                      <a:endParaRPr lang="zh-CN" altLang="en-US" sz="1400" dirty="0" smtClean="0"/>
                    </a:p>
                    <a:p>
                      <a:pPr algn="l">
                        <a:buClrTx/>
                        <a:buSzTx/>
                        <a:buFontTx/>
                        <a:buNone/>
                      </a:pPr>
                      <a:r>
                        <a:rPr lang="zh-CN" sz="1400" dirty="0" smtClean="0"/>
                        <a:t>（</a:t>
                      </a:r>
                      <a:r>
                        <a:rPr lang="en-US" altLang="zh-CN" sz="1400" dirty="0" smtClean="0"/>
                        <a:t>1</a:t>
                      </a:r>
                      <a:r>
                        <a:rPr lang="zh-CN" sz="1400" dirty="0" smtClean="0"/>
                        <a:t>）</a:t>
                      </a:r>
                      <a:r>
                        <a:rPr lang="zh-CN" altLang="en-US" sz="1400" dirty="0" smtClean="0"/>
                        <a:t>物料数据库的建立，让物料号、实物图片和图纸对应起来，方便</a:t>
                      </a:r>
                      <a:r>
                        <a:rPr lang="zh-CN" altLang="en-US" sz="1400" dirty="0" smtClean="0"/>
                        <a:t>查询；</a:t>
                      </a:r>
                      <a:endParaRPr lang="zh-CN" altLang="en-US" sz="1400" dirty="0" smtClean="0"/>
                    </a:p>
                    <a:p>
                      <a:pPr algn="l">
                        <a:buClrTx/>
                        <a:buSzTx/>
                        <a:buFontTx/>
                        <a:buNone/>
                      </a:pPr>
                      <a:r>
                        <a:rPr lang="zh-CN" sz="1400" dirty="0" smtClean="0"/>
                        <a:t>（</a:t>
                      </a:r>
                      <a:r>
                        <a:rPr lang="en-US" altLang="zh-CN" sz="1400" dirty="0" smtClean="0"/>
                        <a:t>2</a:t>
                      </a:r>
                      <a:r>
                        <a:rPr lang="zh-CN" sz="1400" dirty="0" smtClean="0"/>
                        <a:t>）</a:t>
                      </a:r>
                      <a:r>
                        <a:rPr lang="zh-CN" altLang="en-US" sz="1400" dirty="0" smtClean="0"/>
                        <a:t>设备生产线的能力进行评估，现有设备能生产什么样的产品，以便新产品的自制</a:t>
                      </a:r>
                      <a:r>
                        <a:rPr lang="zh-CN" altLang="en-US" sz="1400" dirty="0" smtClean="0"/>
                        <a:t>规划；</a:t>
                      </a:r>
                      <a:endParaRPr lang="zh-CN" altLang="en-US" sz="1400" dirty="0" smtClean="0"/>
                    </a:p>
                    <a:p>
                      <a:pPr algn="l">
                        <a:buClrTx/>
                        <a:buSzTx/>
                        <a:buFontTx/>
                        <a:buNone/>
                      </a:pPr>
                      <a:r>
                        <a:rPr lang="zh-CN" sz="1400" dirty="0" smtClean="0"/>
                        <a:t>（</a:t>
                      </a:r>
                      <a:r>
                        <a:rPr lang="en-US" altLang="zh-CN" sz="1400" dirty="0" smtClean="0"/>
                        <a:t>3</a:t>
                      </a:r>
                      <a:r>
                        <a:rPr lang="zh-CN" sz="1400" dirty="0" smtClean="0"/>
                        <a:t>）工艺装备数据库的建立：生产线、焊接夹具、发泡模具、注塑模具、冲压模具、工位器具的台账建立，方便工艺人员进行查询和</a:t>
                      </a:r>
                      <a:r>
                        <a:rPr lang="zh-CN" sz="1400" dirty="0" smtClean="0"/>
                        <a:t>维护。</a:t>
                      </a:r>
                      <a:endParaRPr lang="zh-CN" sz="14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buClrTx/>
                        <a:buSzTx/>
                        <a:buFontTx/>
                      </a:pPr>
                      <a:endParaRPr lang="zh-CN" altLang="en-US" sz="1600" dirty="0" smtClean="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58875">
                <a:tc>
                  <a:txBody>
                    <a:bodyPr/>
                    <a:p>
                      <a:pPr algn="ctr">
                        <a:buNone/>
                      </a:pPr>
                      <a:r>
                        <a:rPr lang="en-US" altLang="zh-CN" sz="1600" dirty="0"/>
                        <a:t>3</a:t>
                      </a:r>
                      <a:endParaRPr lang="en-US" altLang="zh-CN"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l">
                        <a:buClrTx/>
                        <a:buSzTx/>
                        <a:buFontTx/>
                        <a:buNone/>
                      </a:pPr>
                      <a:r>
                        <a:rPr lang="zh-CN" altLang="en-US" sz="1400" dirty="0" smtClean="0"/>
                        <a:t>对标标杆公司，让工艺人员学习和见识新工艺、新设备。</a:t>
                      </a:r>
                      <a:endParaRPr lang="zh-CN" altLang="en-US" sz="14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buClrTx/>
                        <a:buSzTx/>
                        <a:buFontTx/>
                        <a:buNone/>
                      </a:pPr>
                      <a:endParaRPr lang="zh-CN" alt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6"/>
          <p:cNvSpPr>
            <a:spLocks noChangeArrowheads="1"/>
          </p:cNvSpPr>
          <p:nvPr/>
        </p:nvSpPr>
        <p:spPr bwMode="auto">
          <a:xfrm>
            <a:off x="-1412" y="3699896"/>
            <a:ext cx="9144000" cy="1470594"/>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nvGrpSpPr>
          <p:cNvPr id="8" name="组合 13"/>
          <p:cNvGrpSpPr>
            <a:grpSpLocks noChangeAspect="1"/>
          </p:cNvGrpSpPr>
          <p:nvPr/>
        </p:nvGrpSpPr>
        <p:grpSpPr bwMode="auto">
          <a:xfrm>
            <a:off x="4528014" y="2118615"/>
            <a:ext cx="4774970" cy="3162561"/>
            <a:chOff x="-3403537" y="-1351028"/>
            <a:chExt cx="5318129" cy="3304841"/>
          </a:xfrm>
        </p:grpSpPr>
        <p:pic>
          <p:nvPicPr>
            <p:cNvPr id="9" name="图片 11"/>
            <p:cNvPicPr>
              <a:picLocks noChangeAspect="1" noChangeArrowheads="1"/>
            </p:cNvPicPr>
            <p:nvPr/>
          </p:nvPicPr>
          <p:blipFill>
            <a:blip r:embed="rId1" cstate="email"/>
            <a:srcRect/>
            <a:stretch>
              <a:fillRect/>
            </a:stretch>
          </p:blipFill>
          <p:spPr bwMode="auto">
            <a:xfrm>
              <a:off x="-3403537" y="-1351028"/>
              <a:ext cx="5318129" cy="164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2"/>
            <p:cNvPicPr>
              <a:picLocks noChangeAspect="1" noChangeArrowheads="1"/>
            </p:cNvPicPr>
            <p:nvPr/>
          </p:nvPicPr>
          <p:blipFill>
            <a:blip r:embed="rId2" cstate="email"/>
            <a:srcRect/>
            <a:stretch>
              <a:fillRect/>
            </a:stretch>
          </p:blipFill>
          <p:spPr bwMode="auto">
            <a:xfrm>
              <a:off x="-3356122" y="263265"/>
              <a:ext cx="5178427" cy="169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图片 5"/>
          <p:cNvPicPr>
            <a:picLocks noChangeAspect="1" noChangeArrowheads="1"/>
          </p:cNvPicPr>
          <p:nvPr/>
        </p:nvPicPr>
        <p:blipFill>
          <a:blip r:embed="rId3" cstate="email"/>
          <a:srcRect/>
          <a:stretch>
            <a:fillRect/>
          </a:stretch>
        </p:blipFill>
        <p:spPr bwMode="auto">
          <a:xfrm>
            <a:off x="415509" y="544361"/>
            <a:ext cx="5276763" cy="281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ubtitle 2"/>
          <p:cNvSpPr txBox="1"/>
          <p:nvPr/>
        </p:nvSpPr>
        <p:spPr>
          <a:xfrm>
            <a:off x="1155538" y="4233804"/>
            <a:ext cx="1898352" cy="39493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485"/>
              </a:lnSpc>
              <a:buNone/>
            </a:pPr>
            <a:r>
              <a:rPr lang="zh-CN" altLang="en-US" sz="1600" b="1" dirty="0">
                <a:solidFill>
                  <a:schemeClr val="accent3"/>
                </a:solidFill>
                <a:latin typeface="微软雅黑" panose="020B0503020204020204" pitchFamily="34" charset="-122"/>
                <a:ea typeface="微软雅黑" panose="020B0503020204020204" pitchFamily="34" charset="-122"/>
                <a:cs typeface="Roboto Black"/>
              </a:rPr>
              <a:t>光华荣昌</a:t>
            </a:r>
            <a:r>
              <a:rPr lang="zh-CN" altLang="en-US" sz="1600" b="1" dirty="0" smtClean="0">
                <a:solidFill>
                  <a:schemeClr val="accent3"/>
                </a:solidFill>
                <a:latin typeface="微软雅黑" panose="020B0503020204020204" pitchFamily="34" charset="-122"/>
                <a:ea typeface="微软雅黑" panose="020B0503020204020204" pitchFamily="34" charset="-122"/>
                <a:cs typeface="Roboto Black"/>
              </a:rPr>
              <a:t>集团</a:t>
            </a:r>
            <a:endParaRPr lang="en-US" altLang="zh-CN" sz="1600" b="1" dirty="0">
              <a:solidFill>
                <a:schemeClr val="accent3"/>
              </a:solidFill>
              <a:latin typeface="微软雅黑" panose="020B0503020204020204" pitchFamily="34" charset="-122"/>
              <a:ea typeface="微软雅黑" panose="020B0503020204020204" pitchFamily="34" charset="-122"/>
              <a:cs typeface="Roboto Black"/>
            </a:endParaRPr>
          </a:p>
          <a:p>
            <a:pPr marL="0" indent="0">
              <a:lnSpc>
                <a:spcPts val="1485"/>
              </a:lnSpc>
              <a:buNone/>
            </a:pPr>
            <a:r>
              <a:rPr lang="en-US" altLang="zh-CN" sz="1000" b="1" dirty="0">
                <a:solidFill>
                  <a:schemeClr val="accent3"/>
                </a:solidFill>
                <a:latin typeface="微软雅黑" panose="020B0503020204020204" pitchFamily="34" charset="-122"/>
                <a:ea typeface="微软雅黑" panose="020B0503020204020204" pitchFamily="34" charset="-122"/>
                <a:cs typeface="Roboto Black"/>
              </a:rPr>
              <a:t>GOLDRARE </a:t>
            </a:r>
            <a:r>
              <a:rPr lang="en-US" altLang="zh-CN" sz="1000" b="1" dirty="0" smtClean="0">
                <a:solidFill>
                  <a:schemeClr val="accent3"/>
                </a:solidFill>
                <a:latin typeface="微软雅黑" panose="020B0503020204020204" pitchFamily="34" charset="-122"/>
                <a:ea typeface="微软雅黑" panose="020B0503020204020204" pitchFamily="34" charset="-122"/>
                <a:cs typeface="Roboto Black"/>
              </a:rPr>
              <a:t>GROUP</a:t>
            </a:r>
            <a:endParaRPr lang="en-US" altLang="zh-CN" sz="1000" b="1" dirty="0">
              <a:solidFill>
                <a:schemeClr val="accent3"/>
              </a:solidFill>
              <a:latin typeface="微软雅黑" panose="020B0503020204020204" pitchFamily="34" charset="-122"/>
              <a:ea typeface="微软雅黑" panose="020B0503020204020204" pitchFamily="34" charset="-122"/>
              <a:cs typeface="Roboto Black"/>
            </a:endParaRPr>
          </a:p>
        </p:txBody>
      </p:sp>
      <p:sp>
        <p:nvSpPr>
          <p:cNvPr id="13" name="Title 1"/>
          <p:cNvSpPr txBox="1"/>
          <p:nvPr/>
        </p:nvSpPr>
        <p:spPr>
          <a:xfrm>
            <a:off x="5382255" y="4796634"/>
            <a:ext cx="3761746" cy="221068"/>
          </a:xfrm>
          <a:prstGeom prst="rect">
            <a:avLst/>
          </a:prstGeom>
        </p:spPr>
        <p:txBody>
          <a:bodyPr/>
          <a:lstStyle>
            <a:lvl1pPr algn="ctr" defTabSz="914400" rtl="0" eaLnBrk="1" latinLnBrk="0" hangingPunct="1">
              <a:spcBef>
                <a:spcPct val="0"/>
              </a:spcBef>
              <a:buNone/>
              <a:defRPr sz="3400" kern="1200">
                <a:solidFill>
                  <a:schemeClr val="tx1">
                    <a:lumMod val="85000"/>
                    <a:lumOff val="15000"/>
                  </a:schemeClr>
                </a:solidFill>
                <a:latin typeface="Roboto Regular"/>
                <a:ea typeface="Roboto Regular"/>
                <a:cs typeface="Roboto Regular"/>
              </a:defRPr>
            </a:lvl1pPr>
          </a:lstStyle>
          <a:p>
            <a:r>
              <a:rPr lang="en-US" altLang="zh-CN" sz="1000" b="1" dirty="0">
                <a:solidFill>
                  <a:schemeClr val="bg1"/>
                </a:solidFill>
                <a:latin typeface="Arial" panose="020B0604020202020204" pitchFamily="34" charset="0"/>
                <a:ea typeface="微软雅黑" panose="020B0503020204020204" pitchFamily="34" charset="-122"/>
                <a:cs typeface="Arial" panose="020B0604020202020204" pitchFamily="34" charset="0"/>
              </a:rPr>
              <a:t>BEIJING GOLDRARE AUTOMOBILE PARTS CO.,LTD.</a:t>
            </a:r>
            <a:endParaRPr lang="en-US" altLang="zh-CN" sz="10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4492" y="4087614"/>
            <a:ext cx="671333" cy="709019"/>
          </a:xfrm>
          <a:prstGeom prst="rect">
            <a:avLst/>
          </a:prstGeom>
        </p:spPr>
      </p:pic>
      <p:sp>
        <p:nvSpPr>
          <p:cNvPr id="2" name="TextBox 1"/>
          <p:cNvSpPr txBox="1"/>
          <p:nvPr/>
        </p:nvSpPr>
        <p:spPr>
          <a:xfrm>
            <a:off x="1052631" y="2601761"/>
            <a:ext cx="2104166" cy="769441"/>
          </a:xfrm>
          <a:prstGeom prst="rect">
            <a:avLst/>
          </a:prstGeom>
          <a:noFill/>
        </p:spPr>
        <p:txBody>
          <a:bodyPr wrap="none" rtlCol="0">
            <a:spAutoFit/>
          </a:bodyPr>
          <a:lstStyle/>
          <a:p>
            <a:r>
              <a:rPr lang="en-US" altLang="zh-CN" sz="4400" b="1" dirty="0" smtClean="0">
                <a:solidFill>
                  <a:schemeClr val="accent1">
                    <a:lumMod val="50000"/>
                  </a:schemeClr>
                </a:solidFill>
              </a:rPr>
              <a:t>THANKS</a:t>
            </a:r>
            <a:endParaRPr lang="zh-CN" altLang="en-US" sz="4400" b="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Freeform 6"/>
          <p:cNvSpPr/>
          <p:nvPr/>
        </p:nvSpPr>
        <p:spPr bwMode="auto">
          <a:xfrm>
            <a:off x="1101330" y="1472465"/>
            <a:ext cx="3399447" cy="4562343"/>
          </a:xfrm>
          <a:custGeom>
            <a:avLst/>
            <a:gdLst>
              <a:gd name="T0" fmla="*/ 1136 w 2995"/>
              <a:gd name="T1" fmla="*/ 3771 h 3771"/>
              <a:gd name="T2" fmla="*/ 2995 w 2995"/>
              <a:gd name="T3" fmla="*/ 3449 h 3771"/>
              <a:gd name="T4" fmla="*/ 2399 w 2995"/>
              <a:gd name="T5" fmla="*/ 0 h 3771"/>
              <a:gd name="T6" fmla="*/ 0 w 2995"/>
              <a:gd name="T7" fmla="*/ 414 h 3771"/>
              <a:gd name="T8" fmla="*/ 511 w 2995"/>
              <a:gd name="T9" fmla="*/ 3373 h 3771"/>
              <a:gd name="T10" fmla="*/ 1136 w 2995"/>
              <a:gd name="T11" fmla="*/ 3771 h 3771"/>
            </a:gdLst>
            <a:ahLst/>
            <a:cxnLst>
              <a:cxn ang="0">
                <a:pos x="T0" y="T1"/>
              </a:cxn>
              <a:cxn ang="0">
                <a:pos x="T2" y="T3"/>
              </a:cxn>
              <a:cxn ang="0">
                <a:pos x="T4" y="T5"/>
              </a:cxn>
              <a:cxn ang="0">
                <a:pos x="T6" y="T7"/>
              </a:cxn>
              <a:cxn ang="0">
                <a:pos x="T8" y="T9"/>
              </a:cxn>
              <a:cxn ang="0">
                <a:pos x="T10" y="T11"/>
              </a:cxn>
            </a:cxnLst>
            <a:rect l="0" t="0" r="r" b="b"/>
            <a:pathLst>
              <a:path w="2995" h="3771">
                <a:moveTo>
                  <a:pt x="1136" y="3771"/>
                </a:moveTo>
                <a:lnTo>
                  <a:pt x="2995" y="3449"/>
                </a:lnTo>
                <a:lnTo>
                  <a:pt x="2399" y="0"/>
                </a:lnTo>
                <a:lnTo>
                  <a:pt x="0" y="414"/>
                </a:lnTo>
                <a:lnTo>
                  <a:pt x="511" y="3373"/>
                </a:lnTo>
                <a:lnTo>
                  <a:pt x="1136" y="3771"/>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文本框 11"/>
          <p:cNvSpPr txBox="1">
            <a:spLocks noChangeArrowheads="1"/>
          </p:cNvSpPr>
          <p:nvPr/>
        </p:nvSpPr>
        <p:spPr bwMode="auto">
          <a:xfrm>
            <a:off x="5012970" y="1513224"/>
            <a:ext cx="3066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0070C0"/>
                </a:solidFill>
                <a:latin typeface="微软雅黑" panose="020B0503020204020204" pitchFamily="34" charset="-122"/>
                <a:ea typeface="微软雅黑" panose="020B0503020204020204" pitchFamily="34" charset="-122"/>
              </a:rPr>
              <a:t>部门</a:t>
            </a:r>
            <a:r>
              <a:rPr lang="zh-CN" altLang="en-US" sz="2400" b="1" dirty="0" smtClean="0">
                <a:solidFill>
                  <a:srgbClr val="0070C0"/>
                </a:solidFill>
                <a:latin typeface="微软雅黑" panose="020B0503020204020204" pitchFamily="34" charset="-122"/>
                <a:ea typeface="微软雅黑" panose="020B0503020204020204" pitchFamily="34" charset="-122"/>
              </a:rPr>
              <a:t>职责范围</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cxnSp>
        <p:nvCxnSpPr>
          <p:cNvPr id="49" name="直接连接符 48"/>
          <p:cNvCxnSpPr/>
          <p:nvPr/>
        </p:nvCxnSpPr>
        <p:spPr>
          <a:xfrm flipH="1">
            <a:off x="4741184" y="1358336"/>
            <a:ext cx="360089" cy="536845"/>
          </a:xfrm>
          <a:prstGeom prst="line">
            <a:avLst/>
          </a:prstGeom>
          <a:ln>
            <a:solidFill>
              <a:srgbClr val="0099EE"/>
            </a:solidFill>
          </a:ln>
        </p:spPr>
        <p:style>
          <a:lnRef idx="1">
            <a:schemeClr val="accent1"/>
          </a:lnRef>
          <a:fillRef idx="0">
            <a:schemeClr val="accent1"/>
          </a:fillRef>
          <a:effectRef idx="0">
            <a:schemeClr val="accent1"/>
          </a:effectRef>
          <a:fontRef idx="minor">
            <a:schemeClr val="tx1"/>
          </a:fontRef>
        </p:style>
      </p:cxnSp>
      <p:sp>
        <p:nvSpPr>
          <p:cNvPr id="50" name="文本框 13"/>
          <p:cNvSpPr txBox="1">
            <a:spLocks noChangeArrowheads="1"/>
          </p:cNvSpPr>
          <p:nvPr/>
        </p:nvSpPr>
        <p:spPr bwMode="auto">
          <a:xfrm>
            <a:off x="4597838" y="1291894"/>
            <a:ext cx="2786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rgbClr val="0070C0"/>
                </a:solidFill>
                <a:latin typeface="+mn-lt"/>
                <a:ea typeface="华康俪金黑W8" panose="020B0809000000000000" pitchFamily="49" charset="-122"/>
              </a:rPr>
              <a:t>1</a:t>
            </a:r>
            <a:endParaRPr lang="zh-CN" altLang="en-US" sz="2400" b="1" dirty="0">
              <a:solidFill>
                <a:srgbClr val="0070C0"/>
              </a:solidFill>
              <a:latin typeface="+mn-lt"/>
              <a:ea typeface="华康俪金黑W8" panose="020B0809000000000000" pitchFamily="49" charset="-122"/>
            </a:endParaRPr>
          </a:p>
        </p:txBody>
      </p:sp>
      <p:sp>
        <p:nvSpPr>
          <p:cNvPr id="51" name="文本框 15"/>
          <p:cNvSpPr txBox="1">
            <a:spLocks noChangeArrowheads="1"/>
          </p:cNvSpPr>
          <p:nvPr/>
        </p:nvSpPr>
        <p:spPr bwMode="auto">
          <a:xfrm>
            <a:off x="5012970" y="2396130"/>
            <a:ext cx="3066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smtClean="0">
                <a:solidFill>
                  <a:srgbClr val="0070C0"/>
                </a:solidFill>
                <a:latin typeface="微软雅黑" panose="020B0503020204020204" pitchFamily="34" charset="-122"/>
                <a:ea typeface="微软雅黑" panose="020B0503020204020204" pitchFamily="34" charset="-122"/>
              </a:rPr>
              <a:t>现有工作</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4741184" y="2239930"/>
            <a:ext cx="360089" cy="538158"/>
          </a:xfrm>
          <a:prstGeom prst="line">
            <a:avLst/>
          </a:prstGeom>
          <a:ln>
            <a:solidFill>
              <a:srgbClr val="0099EE"/>
            </a:solidFill>
          </a:ln>
        </p:spPr>
        <p:style>
          <a:lnRef idx="1">
            <a:schemeClr val="accent1"/>
          </a:lnRef>
          <a:fillRef idx="0">
            <a:schemeClr val="accent1"/>
          </a:fillRef>
          <a:effectRef idx="0">
            <a:schemeClr val="accent1"/>
          </a:effectRef>
          <a:fontRef idx="minor">
            <a:schemeClr val="tx1"/>
          </a:fontRef>
        </p:style>
      </p:cxnSp>
      <p:sp>
        <p:nvSpPr>
          <p:cNvPr id="53" name="文本框 17"/>
          <p:cNvSpPr txBox="1">
            <a:spLocks noChangeArrowheads="1"/>
          </p:cNvSpPr>
          <p:nvPr/>
        </p:nvSpPr>
        <p:spPr bwMode="auto">
          <a:xfrm>
            <a:off x="4597838" y="2173487"/>
            <a:ext cx="2786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rgbClr val="0070C0"/>
                </a:solidFill>
                <a:latin typeface="+mn-lt"/>
                <a:ea typeface="华康俪金黑W8" panose="020B0809000000000000" pitchFamily="49" charset="-122"/>
              </a:rPr>
              <a:t>2</a:t>
            </a:r>
            <a:endParaRPr lang="zh-CN" altLang="en-US" sz="2400" b="1" dirty="0">
              <a:solidFill>
                <a:srgbClr val="0070C0"/>
              </a:solidFill>
              <a:latin typeface="+mn-lt"/>
              <a:ea typeface="华康俪金黑W8" panose="020B0809000000000000" pitchFamily="49" charset="-122"/>
            </a:endParaRPr>
          </a:p>
        </p:txBody>
      </p:sp>
      <p:sp>
        <p:nvSpPr>
          <p:cNvPr id="54" name="文本框 19"/>
          <p:cNvSpPr txBox="1">
            <a:spLocks noChangeArrowheads="1"/>
          </p:cNvSpPr>
          <p:nvPr/>
        </p:nvSpPr>
        <p:spPr bwMode="auto">
          <a:xfrm>
            <a:off x="4921228" y="4303479"/>
            <a:ext cx="38902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smtClean="0">
                <a:solidFill>
                  <a:srgbClr val="0070C0"/>
                </a:solidFill>
                <a:latin typeface="微软雅黑" panose="020B0503020204020204" pitchFamily="34" charset="-122"/>
                <a:ea typeface="微软雅黑" panose="020B0503020204020204" pitchFamily="34" charset="-122"/>
              </a:rPr>
              <a:t>影响</a:t>
            </a:r>
            <a:r>
              <a:rPr lang="zh-CN" altLang="en-US" sz="2400" b="1" dirty="0">
                <a:solidFill>
                  <a:srgbClr val="0070C0"/>
                </a:solidFill>
                <a:latin typeface="微软雅黑" panose="020B0503020204020204" pitchFamily="34" charset="-122"/>
                <a:ea typeface="微软雅黑" panose="020B0503020204020204" pitchFamily="34" charset="-122"/>
              </a:rPr>
              <a:t>干好工作的内外部</a:t>
            </a:r>
            <a:r>
              <a:rPr lang="zh-CN" altLang="en-US" sz="2400" b="1" dirty="0" smtClean="0">
                <a:solidFill>
                  <a:srgbClr val="0070C0"/>
                </a:solidFill>
                <a:latin typeface="微软雅黑" panose="020B0503020204020204" pitchFamily="34" charset="-122"/>
                <a:ea typeface="微软雅黑" panose="020B0503020204020204" pitchFamily="34" charset="-122"/>
              </a:rPr>
              <a:t>因素</a:t>
            </a:r>
            <a:endParaRPr lang="en-US" altLang="zh-CN" sz="2400" b="1" dirty="0" smtClean="0">
              <a:solidFill>
                <a:srgbClr val="0070C0"/>
              </a:solidFill>
              <a:latin typeface="微软雅黑" panose="020B0503020204020204" pitchFamily="34" charset="-122"/>
              <a:ea typeface="微软雅黑" panose="020B0503020204020204" pitchFamily="34" charset="-122"/>
            </a:endParaRPr>
          </a:p>
        </p:txBody>
      </p:sp>
      <p:cxnSp>
        <p:nvCxnSpPr>
          <p:cNvPr id="55" name="直接连接符 54"/>
          <p:cNvCxnSpPr/>
          <p:nvPr/>
        </p:nvCxnSpPr>
        <p:spPr>
          <a:xfrm flipH="1">
            <a:off x="4605922" y="4334407"/>
            <a:ext cx="360089" cy="538158"/>
          </a:xfrm>
          <a:prstGeom prst="line">
            <a:avLst/>
          </a:prstGeom>
          <a:ln>
            <a:solidFill>
              <a:srgbClr val="0099EE"/>
            </a:solidFill>
          </a:ln>
        </p:spPr>
        <p:style>
          <a:lnRef idx="1">
            <a:schemeClr val="accent1"/>
          </a:lnRef>
          <a:fillRef idx="0">
            <a:schemeClr val="accent1"/>
          </a:fillRef>
          <a:effectRef idx="0">
            <a:schemeClr val="accent1"/>
          </a:effectRef>
          <a:fontRef idx="minor">
            <a:schemeClr val="tx1"/>
          </a:fontRef>
        </p:style>
      </p:cxnSp>
      <p:sp>
        <p:nvSpPr>
          <p:cNvPr id="56" name="文本框 21"/>
          <p:cNvSpPr txBox="1">
            <a:spLocks noChangeArrowheads="1"/>
          </p:cNvSpPr>
          <p:nvPr/>
        </p:nvSpPr>
        <p:spPr bwMode="auto">
          <a:xfrm>
            <a:off x="4468581" y="4271880"/>
            <a:ext cx="2786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smtClean="0">
                <a:solidFill>
                  <a:srgbClr val="0070C0"/>
                </a:solidFill>
                <a:latin typeface="+mn-lt"/>
                <a:ea typeface="华康俪金黑W8" panose="020B0809000000000000" pitchFamily="49" charset="-122"/>
              </a:rPr>
              <a:t>4</a:t>
            </a:r>
            <a:endParaRPr lang="zh-CN" altLang="en-US" sz="2400" b="1" dirty="0">
              <a:solidFill>
                <a:srgbClr val="0070C0"/>
              </a:solidFill>
              <a:latin typeface="+mn-lt"/>
              <a:ea typeface="华康俪金黑W8" panose="020B0809000000000000" pitchFamily="49" charset="-122"/>
            </a:endParaRPr>
          </a:p>
        </p:txBody>
      </p:sp>
      <p:pic>
        <p:nvPicPr>
          <p:cNvPr id="18" name="图片 1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8286" y="4910251"/>
            <a:ext cx="1671488" cy="1549654"/>
          </a:xfrm>
          <a:prstGeom prst="rect">
            <a:avLst/>
          </a:prstGeom>
        </p:spPr>
      </p:pic>
      <p:grpSp>
        <p:nvGrpSpPr>
          <p:cNvPr id="25" name="组合 24"/>
          <p:cNvGrpSpPr/>
          <p:nvPr/>
        </p:nvGrpSpPr>
        <p:grpSpPr>
          <a:xfrm>
            <a:off x="1293671" y="1574134"/>
            <a:ext cx="3399448" cy="4562343"/>
            <a:chOff x="1377950" y="79375"/>
            <a:chExt cx="4754563" cy="5986463"/>
          </a:xfrm>
        </p:grpSpPr>
        <p:sp>
          <p:nvSpPr>
            <p:cNvPr id="27" name="Freeform 7"/>
            <p:cNvSpPr/>
            <p:nvPr/>
          </p:nvSpPr>
          <p:spPr bwMode="auto">
            <a:xfrm>
              <a:off x="1377950" y="79375"/>
              <a:ext cx="4754563" cy="5986463"/>
            </a:xfrm>
            <a:custGeom>
              <a:avLst/>
              <a:gdLst>
                <a:gd name="T0" fmla="*/ 1136 w 2995"/>
                <a:gd name="T1" fmla="*/ 3771 h 3771"/>
                <a:gd name="T2" fmla="*/ 2995 w 2995"/>
                <a:gd name="T3" fmla="*/ 3449 h 3771"/>
                <a:gd name="T4" fmla="*/ 2399 w 2995"/>
                <a:gd name="T5" fmla="*/ 0 h 3771"/>
                <a:gd name="T6" fmla="*/ 0 w 2995"/>
                <a:gd name="T7" fmla="*/ 414 h 3771"/>
                <a:gd name="T8" fmla="*/ 511 w 2995"/>
                <a:gd name="T9" fmla="*/ 3373 h 3771"/>
                <a:gd name="T10" fmla="*/ 1136 w 2995"/>
                <a:gd name="T11" fmla="*/ 3771 h 3771"/>
              </a:gdLst>
              <a:ahLst/>
              <a:cxnLst>
                <a:cxn ang="0">
                  <a:pos x="T0" y="T1"/>
                </a:cxn>
                <a:cxn ang="0">
                  <a:pos x="T2" y="T3"/>
                </a:cxn>
                <a:cxn ang="0">
                  <a:pos x="T4" y="T5"/>
                </a:cxn>
                <a:cxn ang="0">
                  <a:pos x="T6" y="T7"/>
                </a:cxn>
                <a:cxn ang="0">
                  <a:pos x="T8" y="T9"/>
                </a:cxn>
                <a:cxn ang="0">
                  <a:pos x="T10" y="T11"/>
                </a:cxn>
              </a:cxnLst>
              <a:rect l="0" t="0" r="r" b="b"/>
              <a:pathLst>
                <a:path w="2995" h="3771">
                  <a:moveTo>
                    <a:pt x="1136" y="3771"/>
                  </a:moveTo>
                  <a:lnTo>
                    <a:pt x="2995" y="3449"/>
                  </a:lnTo>
                  <a:lnTo>
                    <a:pt x="2399" y="0"/>
                  </a:lnTo>
                  <a:lnTo>
                    <a:pt x="0" y="414"/>
                  </a:lnTo>
                  <a:lnTo>
                    <a:pt x="511" y="3373"/>
                  </a:lnTo>
                  <a:lnTo>
                    <a:pt x="1136" y="377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32"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0550" y="857250"/>
              <a:ext cx="18097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Freeform 24"/>
            <p:cNvSpPr/>
            <p:nvPr/>
          </p:nvSpPr>
          <p:spPr bwMode="auto">
            <a:xfrm>
              <a:off x="1916664" y="472986"/>
              <a:ext cx="3865565" cy="5557837"/>
            </a:xfrm>
            <a:custGeom>
              <a:avLst/>
              <a:gdLst>
                <a:gd name="T0" fmla="*/ 549 w 2435"/>
                <a:gd name="T1" fmla="*/ 3501 h 3501"/>
                <a:gd name="T2" fmla="*/ 2435 w 2435"/>
                <a:gd name="T3" fmla="*/ 3501 h 3501"/>
                <a:gd name="T4" fmla="*/ 2435 w 2435"/>
                <a:gd name="T5" fmla="*/ 0 h 3501"/>
                <a:gd name="T6" fmla="*/ 0 w 2435"/>
                <a:gd name="T7" fmla="*/ 0 h 3501"/>
                <a:gd name="T8" fmla="*/ 0 w 2435"/>
                <a:gd name="T9" fmla="*/ 3002 h 3501"/>
                <a:gd name="T10" fmla="*/ 549 w 2435"/>
                <a:gd name="T11" fmla="*/ 3501 h 3501"/>
              </a:gdLst>
              <a:ahLst/>
              <a:cxnLst>
                <a:cxn ang="0">
                  <a:pos x="T0" y="T1"/>
                </a:cxn>
                <a:cxn ang="0">
                  <a:pos x="T2" y="T3"/>
                </a:cxn>
                <a:cxn ang="0">
                  <a:pos x="T4" y="T5"/>
                </a:cxn>
                <a:cxn ang="0">
                  <a:pos x="T6" y="T7"/>
                </a:cxn>
                <a:cxn ang="0">
                  <a:pos x="T8" y="T9"/>
                </a:cxn>
                <a:cxn ang="0">
                  <a:pos x="T10" y="T11"/>
                </a:cxn>
              </a:cxnLst>
              <a:rect l="0" t="0" r="r" b="b"/>
              <a:pathLst>
                <a:path w="2435" h="3501">
                  <a:moveTo>
                    <a:pt x="549" y="3501"/>
                  </a:moveTo>
                  <a:lnTo>
                    <a:pt x="2435" y="3501"/>
                  </a:lnTo>
                  <a:lnTo>
                    <a:pt x="2435" y="0"/>
                  </a:lnTo>
                  <a:lnTo>
                    <a:pt x="0" y="0"/>
                  </a:lnTo>
                  <a:lnTo>
                    <a:pt x="0" y="3002"/>
                  </a:lnTo>
                  <a:lnTo>
                    <a:pt x="549" y="3501"/>
                  </a:lnTo>
                  <a:close/>
                </a:path>
              </a:pathLst>
            </a:custGeom>
            <a:solidFill>
              <a:schemeClr val="bg1"/>
            </a:solidFill>
            <a:ln>
              <a:noFill/>
            </a:ln>
            <a:effectLst>
              <a:outerShdw blurRad="50800" dist="38100" dir="5400000" algn="t" rotWithShape="0">
                <a:schemeClr val="bg1">
                  <a:lumMod val="50000"/>
                  <a:alpha val="40000"/>
                </a:scheme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5"/>
            <p:cNvSpPr/>
            <p:nvPr/>
          </p:nvSpPr>
          <p:spPr bwMode="auto">
            <a:xfrm>
              <a:off x="1820863" y="368300"/>
              <a:ext cx="3865563" cy="5557838"/>
            </a:xfrm>
            <a:custGeom>
              <a:avLst/>
              <a:gdLst>
                <a:gd name="T0" fmla="*/ 549 w 2435"/>
                <a:gd name="T1" fmla="*/ 3501 h 3501"/>
                <a:gd name="T2" fmla="*/ 2435 w 2435"/>
                <a:gd name="T3" fmla="*/ 3501 h 3501"/>
                <a:gd name="T4" fmla="*/ 2435 w 2435"/>
                <a:gd name="T5" fmla="*/ 0 h 3501"/>
                <a:gd name="T6" fmla="*/ 0 w 2435"/>
                <a:gd name="T7" fmla="*/ 0 h 3501"/>
                <a:gd name="T8" fmla="*/ 0 w 2435"/>
                <a:gd name="T9" fmla="*/ 3002 h 3501"/>
                <a:gd name="T10" fmla="*/ 549 w 2435"/>
                <a:gd name="T11" fmla="*/ 3501 h 3501"/>
              </a:gdLst>
              <a:ahLst/>
              <a:cxnLst>
                <a:cxn ang="0">
                  <a:pos x="T0" y="T1"/>
                </a:cxn>
                <a:cxn ang="0">
                  <a:pos x="T2" y="T3"/>
                </a:cxn>
                <a:cxn ang="0">
                  <a:pos x="T4" y="T5"/>
                </a:cxn>
                <a:cxn ang="0">
                  <a:pos x="T6" y="T7"/>
                </a:cxn>
                <a:cxn ang="0">
                  <a:pos x="T8" y="T9"/>
                </a:cxn>
                <a:cxn ang="0">
                  <a:pos x="T10" y="T11"/>
                </a:cxn>
              </a:cxnLst>
              <a:rect l="0" t="0" r="r" b="b"/>
              <a:pathLst>
                <a:path w="2435" h="3501">
                  <a:moveTo>
                    <a:pt x="549" y="3501"/>
                  </a:moveTo>
                  <a:lnTo>
                    <a:pt x="2435" y="3501"/>
                  </a:lnTo>
                  <a:lnTo>
                    <a:pt x="2435" y="0"/>
                  </a:lnTo>
                  <a:lnTo>
                    <a:pt x="0" y="0"/>
                  </a:lnTo>
                  <a:lnTo>
                    <a:pt x="0" y="3002"/>
                  </a:lnTo>
                  <a:lnTo>
                    <a:pt x="549" y="350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6"/>
            <p:cNvSpPr/>
            <p:nvPr/>
          </p:nvSpPr>
          <p:spPr bwMode="auto">
            <a:xfrm>
              <a:off x="1960087" y="5243513"/>
              <a:ext cx="871538" cy="792163"/>
            </a:xfrm>
            <a:custGeom>
              <a:avLst/>
              <a:gdLst>
                <a:gd name="T0" fmla="*/ 0 w 549"/>
                <a:gd name="T1" fmla="*/ 0 h 499"/>
                <a:gd name="T2" fmla="*/ 549 w 549"/>
                <a:gd name="T3" fmla="*/ 0 h 499"/>
                <a:gd name="T4" fmla="*/ 549 w 549"/>
                <a:gd name="T5" fmla="*/ 499 h 499"/>
                <a:gd name="T6" fmla="*/ 0 w 549"/>
                <a:gd name="T7" fmla="*/ 0 h 499"/>
              </a:gdLst>
              <a:ahLst/>
              <a:cxnLst>
                <a:cxn ang="0">
                  <a:pos x="T0" y="T1"/>
                </a:cxn>
                <a:cxn ang="0">
                  <a:pos x="T2" y="T3"/>
                </a:cxn>
                <a:cxn ang="0">
                  <a:pos x="T4" y="T5"/>
                </a:cxn>
                <a:cxn ang="0">
                  <a:pos x="T6" y="T7"/>
                </a:cxn>
              </a:cxnLst>
              <a:rect l="0" t="0" r="r" b="b"/>
              <a:pathLst>
                <a:path w="549" h="499">
                  <a:moveTo>
                    <a:pt x="0" y="0"/>
                  </a:moveTo>
                  <a:lnTo>
                    <a:pt x="549" y="0"/>
                  </a:lnTo>
                  <a:lnTo>
                    <a:pt x="549" y="499"/>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0"/>
            <p:cNvSpPr/>
            <p:nvPr/>
          </p:nvSpPr>
          <p:spPr bwMode="auto">
            <a:xfrm>
              <a:off x="3541713" y="1641475"/>
              <a:ext cx="280988" cy="341313"/>
            </a:xfrm>
            <a:custGeom>
              <a:avLst/>
              <a:gdLst>
                <a:gd name="T0" fmla="*/ 177 w 177"/>
                <a:gd name="T1" fmla="*/ 215 h 215"/>
                <a:gd name="T2" fmla="*/ 0 w 177"/>
                <a:gd name="T3" fmla="*/ 215 h 215"/>
                <a:gd name="T4" fmla="*/ 52 w 177"/>
                <a:gd name="T5" fmla="*/ 0 h 215"/>
                <a:gd name="T6" fmla="*/ 95 w 177"/>
                <a:gd name="T7" fmla="*/ 29 h 215"/>
                <a:gd name="T8" fmla="*/ 151 w 177"/>
                <a:gd name="T9" fmla="*/ 3 h 215"/>
                <a:gd name="T10" fmla="*/ 177 w 177"/>
                <a:gd name="T11" fmla="*/ 215 h 215"/>
              </a:gdLst>
              <a:ahLst/>
              <a:cxnLst>
                <a:cxn ang="0">
                  <a:pos x="T0" y="T1"/>
                </a:cxn>
                <a:cxn ang="0">
                  <a:pos x="T2" y="T3"/>
                </a:cxn>
                <a:cxn ang="0">
                  <a:pos x="T4" y="T5"/>
                </a:cxn>
                <a:cxn ang="0">
                  <a:pos x="T6" y="T7"/>
                </a:cxn>
                <a:cxn ang="0">
                  <a:pos x="T8" y="T9"/>
                </a:cxn>
                <a:cxn ang="0">
                  <a:pos x="T10" y="T11"/>
                </a:cxn>
              </a:cxnLst>
              <a:rect l="0" t="0" r="r" b="b"/>
              <a:pathLst>
                <a:path w="177" h="215">
                  <a:moveTo>
                    <a:pt x="177" y="215"/>
                  </a:moveTo>
                  <a:lnTo>
                    <a:pt x="0" y="215"/>
                  </a:lnTo>
                  <a:lnTo>
                    <a:pt x="52" y="0"/>
                  </a:lnTo>
                  <a:lnTo>
                    <a:pt x="95" y="29"/>
                  </a:lnTo>
                  <a:lnTo>
                    <a:pt x="151" y="3"/>
                  </a:lnTo>
                  <a:lnTo>
                    <a:pt x="177" y="2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Rectangle 37"/>
            <p:cNvSpPr>
              <a:spLocks noChangeArrowheads="1"/>
            </p:cNvSpPr>
            <p:nvPr/>
          </p:nvSpPr>
          <p:spPr bwMode="auto">
            <a:xfrm>
              <a:off x="3695700" y="4687888"/>
              <a:ext cx="26988" cy="765175"/>
            </a:xfrm>
            <a:prstGeom prst="rect">
              <a:avLst/>
            </a:prstGeom>
            <a:solidFill>
              <a:srgbClr val="8A84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Rectangle 40"/>
            <p:cNvSpPr>
              <a:spLocks noChangeArrowheads="1"/>
            </p:cNvSpPr>
            <p:nvPr/>
          </p:nvSpPr>
          <p:spPr bwMode="auto">
            <a:xfrm>
              <a:off x="2271713" y="3847639"/>
              <a:ext cx="1376362" cy="210012"/>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sp>
          <p:nvSpPr>
            <p:cNvPr id="66" name="Rectangle 41"/>
            <p:cNvSpPr>
              <a:spLocks noChangeArrowheads="1"/>
            </p:cNvSpPr>
            <p:nvPr/>
          </p:nvSpPr>
          <p:spPr bwMode="auto">
            <a:xfrm>
              <a:off x="3816350" y="3847639"/>
              <a:ext cx="1344613" cy="194137"/>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sp>
          <p:nvSpPr>
            <p:cNvPr id="67" name="Rectangle 42"/>
            <p:cNvSpPr>
              <a:spLocks noChangeArrowheads="1"/>
            </p:cNvSpPr>
            <p:nvPr/>
          </p:nvSpPr>
          <p:spPr bwMode="auto">
            <a:xfrm>
              <a:off x="3816350" y="4687888"/>
              <a:ext cx="971550" cy="225425"/>
            </a:xfrm>
            <a:prstGeom prst="rect">
              <a:avLst/>
            </a:prstGeom>
            <a:solidFill>
              <a:schemeClr val="bg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Rectangle 51"/>
            <p:cNvSpPr>
              <a:spLocks noChangeArrowheads="1"/>
            </p:cNvSpPr>
            <p:nvPr/>
          </p:nvSpPr>
          <p:spPr bwMode="auto">
            <a:xfrm>
              <a:off x="2271713" y="4146550"/>
              <a:ext cx="2994025" cy="8255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52"/>
            <p:cNvSpPr>
              <a:spLocks noChangeArrowheads="1"/>
            </p:cNvSpPr>
            <p:nvPr/>
          </p:nvSpPr>
          <p:spPr bwMode="auto">
            <a:xfrm>
              <a:off x="2271713" y="4278313"/>
              <a:ext cx="2994025" cy="7937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53"/>
            <p:cNvSpPr>
              <a:spLocks noChangeArrowheads="1"/>
            </p:cNvSpPr>
            <p:nvPr/>
          </p:nvSpPr>
          <p:spPr bwMode="auto">
            <a:xfrm>
              <a:off x="2271713" y="4410075"/>
              <a:ext cx="2994025" cy="77788"/>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Rectangle 54"/>
            <p:cNvSpPr>
              <a:spLocks noChangeArrowheads="1"/>
            </p:cNvSpPr>
            <p:nvPr/>
          </p:nvSpPr>
          <p:spPr bwMode="auto">
            <a:xfrm>
              <a:off x="2271713" y="4537075"/>
              <a:ext cx="1435100" cy="8255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2" name="Rectangle 63"/>
            <p:cNvSpPr>
              <a:spLocks noChangeArrowheads="1"/>
            </p:cNvSpPr>
            <p:nvPr/>
          </p:nvSpPr>
          <p:spPr bwMode="auto">
            <a:xfrm>
              <a:off x="3816350" y="4979988"/>
              <a:ext cx="1320800" cy="8255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3" name="Rectangle 64"/>
            <p:cNvSpPr>
              <a:spLocks noChangeArrowheads="1"/>
            </p:cNvSpPr>
            <p:nvPr/>
          </p:nvSpPr>
          <p:spPr bwMode="auto">
            <a:xfrm>
              <a:off x="3816350" y="5111750"/>
              <a:ext cx="1320800" cy="7937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4" name="Rectangle 65"/>
            <p:cNvSpPr>
              <a:spLocks noChangeArrowheads="1"/>
            </p:cNvSpPr>
            <p:nvPr/>
          </p:nvSpPr>
          <p:spPr bwMode="auto">
            <a:xfrm>
              <a:off x="3816350" y="5243513"/>
              <a:ext cx="1320800" cy="77788"/>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5" name="Rectangle 66"/>
            <p:cNvSpPr>
              <a:spLocks noChangeArrowheads="1"/>
            </p:cNvSpPr>
            <p:nvPr/>
          </p:nvSpPr>
          <p:spPr bwMode="auto">
            <a:xfrm>
              <a:off x="3816350" y="5370513"/>
              <a:ext cx="660400" cy="8255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7" name="Rectangle 38"/>
            <p:cNvSpPr>
              <a:spLocks noChangeArrowheads="1"/>
            </p:cNvSpPr>
            <p:nvPr/>
          </p:nvSpPr>
          <p:spPr bwMode="auto">
            <a:xfrm>
              <a:off x="2271713" y="1279663"/>
              <a:ext cx="2994025" cy="225425"/>
            </a:xfrm>
            <a:prstGeom prst="rect">
              <a:avLst/>
            </a:prstGeom>
            <a:solidFill>
              <a:schemeClr val="bg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8" name="Rectangle 43"/>
            <p:cNvSpPr>
              <a:spLocks noChangeArrowheads="1"/>
            </p:cNvSpPr>
            <p:nvPr/>
          </p:nvSpPr>
          <p:spPr bwMode="auto">
            <a:xfrm>
              <a:off x="3816350" y="1568588"/>
              <a:ext cx="1449388" cy="8255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9" name="Rectangle 44"/>
            <p:cNvSpPr>
              <a:spLocks noChangeArrowheads="1"/>
            </p:cNvSpPr>
            <p:nvPr/>
          </p:nvSpPr>
          <p:spPr bwMode="auto">
            <a:xfrm>
              <a:off x="3816350" y="1700351"/>
              <a:ext cx="1449388" cy="7937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0" name="Rectangle 47"/>
            <p:cNvSpPr>
              <a:spLocks noChangeArrowheads="1"/>
            </p:cNvSpPr>
            <p:nvPr/>
          </p:nvSpPr>
          <p:spPr bwMode="auto">
            <a:xfrm>
              <a:off x="2271713" y="1568588"/>
              <a:ext cx="1322388" cy="8255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1" name="Rectangle 48"/>
            <p:cNvSpPr>
              <a:spLocks noChangeArrowheads="1"/>
            </p:cNvSpPr>
            <p:nvPr/>
          </p:nvSpPr>
          <p:spPr bwMode="auto">
            <a:xfrm>
              <a:off x="2271713" y="1700351"/>
              <a:ext cx="1322388" cy="7937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92" name="文本框 54"/>
          <p:cNvSpPr txBox="1"/>
          <p:nvPr/>
        </p:nvSpPr>
        <p:spPr>
          <a:xfrm>
            <a:off x="1988339" y="3515888"/>
            <a:ext cx="1957993" cy="339418"/>
          </a:xfrm>
          <a:prstGeom prst="rect">
            <a:avLst/>
          </a:prstGeom>
          <a:noFill/>
        </p:spPr>
        <p:txBody>
          <a:bodyPr wrap="square" rtlCol="0">
            <a:spAutoFit/>
          </a:bodyPr>
          <a:lstStyle>
            <a:defPPr>
              <a:defRPr lang="zh-CN"/>
            </a:defPPr>
            <a:lvl1pPr>
              <a:defRPr sz="5500">
                <a:solidFill>
                  <a:schemeClr val="bg1"/>
                </a:solidFill>
                <a:latin typeface="方正正粗黑简体" panose="02000000000000000000" pitchFamily="2" charset="-122"/>
                <a:ea typeface="方正正粗黑简体" panose="02000000000000000000" pitchFamily="2" charset="-122"/>
              </a:defRPr>
            </a:lvl1pPr>
          </a:lstStyle>
          <a:p>
            <a:pPr algn="ctr" defTabSz="685800"/>
            <a:r>
              <a:rPr lang="zh-CN" altLang="en-US" sz="1600" b="1" dirty="0" smtClean="0">
                <a:solidFill>
                  <a:schemeClr val="accent5">
                    <a:lumMod val="50000"/>
                  </a:schemeClr>
                </a:solidFill>
                <a:latin typeface="微软雅黑" panose="020B0503020204020204" pitchFamily="34" charset="-122"/>
                <a:ea typeface="微软雅黑" panose="020B0503020204020204" pitchFamily="34" charset="-122"/>
              </a:rPr>
              <a:t>目 录</a:t>
            </a:r>
            <a:endParaRPr lang="zh-CN" altLang="en-US" sz="1600" b="1"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93" name="矩形 92"/>
          <p:cNvSpPr/>
          <p:nvPr/>
        </p:nvSpPr>
        <p:spPr>
          <a:xfrm>
            <a:off x="2585135" y="3940404"/>
            <a:ext cx="805029" cy="276999"/>
          </a:xfrm>
          <a:prstGeom prst="rect">
            <a:avLst/>
          </a:prstGeom>
          <a:noFill/>
        </p:spPr>
        <p:txBody>
          <a:bodyPr wrap="none" rtlCol="0">
            <a:spAutoFit/>
          </a:bodyPr>
          <a:lstStyle/>
          <a:p>
            <a:pPr algn="ctr" defTabSz="685800"/>
            <a:r>
              <a:rPr lang="en-US" altLang="zh-CN" sz="1200" dirty="0">
                <a:solidFill>
                  <a:schemeClr val="bg1">
                    <a:lumMod val="75000"/>
                  </a:schemeClr>
                </a:solidFill>
                <a:latin typeface="Impact" panose="020B0806030902050204" pitchFamily="34" charset="0"/>
                <a:ea typeface="微软雅黑" panose="020B0503020204020204" pitchFamily="34" charset="-122"/>
              </a:rPr>
              <a:t>CONTENTS</a:t>
            </a:r>
            <a:endParaRPr lang="zh-CN" altLang="en-US" sz="1200" dirty="0">
              <a:solidFill>
                <a:schemeClr val="bg1">
                  <a:lumMod val="75000"/>
                </a:schemeClr>
              </a:solidFill>
              <a:latin typeface="Impact" panose="020B0806030902050204" pitchFamily="34" charset="0"/>
              <a:ea typeface="微软雅黑" panose="020B0503020204020204" pitchFamily="34" charset="-122"/>
            </a:endParaRPr>
          </a:p>
        </p:txBody>
      </p:sp>
      <p:cxnSp>
        <p:nvCxnSpPr>
          <p:cNvPr id="39" name="直接连接符 38"/>
          <p:cNvCxnSpPr/>
          <p:nvPr/>
        </p:nvCxnSpPr>
        <p:spPr>
          <a:xfrm flipH="1">
            <a:off x="4657228" y="3243484"/>
            <a:ext cx="360089" cy="538158"/>
          </a:xfrm>
          <a:prstGeom prst="line">
            <a:avLst/>
          </a:prstGeom>
          <a:ln>
            <a:solidFill>
              <a:srgbClr val="0099EE"/>
            </a:solidFill>
          </a:ln>
        </p:spPr>
        <p:style>
          <a:lnRef idx="1">
            <a:schemeClr val="accent1"/>
          </a:lnRef>
          <a:fillRef idx="0">
            <a:schemeClr val="accent1"/>
          </a:fillRef>
          <a:effectRef idx="0">
            <a:schemeClr val="accent1"/>
          </a:effectRef>
          <a:fontRef idx="minor">
            <a:schemeClr val="tx1"/>
          </a:fontRef>
        </p:style>
      </p:cxnSp>
      <p:sp>
        <p:nvSpPr>
          <p:cNvPr id="40" name="文本框 21"/>
          <p:cNvSpPr txBox="1">
            <a:spLocks noChangeArrowheads="1"/>
          </p:cNvSpPr>
          <p:nvPr/>
        </p:nvSpPr>
        <p:spPr bwMode="auto">
          <a:xfrm>
            <a:off x="4513882" y="3177044"/>
            <a:ext cx="2786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rgbClr val="0070C0"/>
                </a:solidFill>
                <a:latin typeface="+mn-lt"/>
                <a:ea typeface="华康俪金黑W8" panose="020B0809000000000000" pitchFamily="49" charset="-122"/>
              </a:rPr>
              <a:t>3</a:t>
            </a:r>
            <a:endParaRPr lang="zh-CN" altLang="en-US" sz="2400" b="1" dirty="0">
              <a:solidFill>
                <a:srgbClr val="0070C0"/>
              </a:solidFill>
              <a:latin typeface="+mn-lt"/>
              <a:ea typeface="华康俪金黑W8" panose="020B0809000000000000" pitchFamily="49" charset="-122"/>
            </a:endParaRPr>
          </a:p>
        </p:txBody>
      </p:sp>
      <p:sp>
        <p:nvSpPr>
          <p:cNvPr id="41" name="文本框 15"/>
          <p:cNvSpPr txBox="1">
            <a:spLocks noChangeArrowheads="1"/>
          </p:cNvSpPr>
          <p:nvPr/>
        </p:nvSpPr>
        <p:spPr bwMode="auto">
          <a:xfrm>
            <a:off x="4960684" y="3298346"/>
            <a:ext cx="3066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smtClean="0">
                <a:solidFill>
                  <a:srgbClr val="0070C0"/>
                </a:solidFill>
                <a:latin typeface="微软雅黑" panose="020B0503020204020204" pitchFamily="34" charset="-122"/>
                <a:ea typeface="微软雅黑" panose="020B0503020204020204" pitchFamily="34" charset="-122"/>
              </a:rPr>
              <a:t>团队分工</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
        <p:nvSpPr>
          <p:cNvPr id="42" name="文本框 19"/>
          <p:cNvSpPr txBox="1">
            <a:spLocks noChangeArrowheads="1"/>
          </p:cNvSpPr>
          <p:nvPr/>
        </p:nvSpPr>
        <p:spPr bwMode="auto">
          <a:xfrm>
            <a:off x="4993835" y="5227326"/>
            <a:ext cx="38453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0070C0"/>
                </a:solidFill>
                <a:latin typeface="微软雅黑" panose="020B0503020204020204" pitchFamily="34" charset="-122"/>
                <a:ea typeface="微软雅黑" panose="020B0503020204020204" pitchFamily="34" charset="-122"/>
              </a:rPr>
              <a:t>为达到行业优秀水平，想怎么干？</a:t>
            </a:r>
            <a:endParaRPr lang="en-US" altLang="zh-CN" sz="2400" b="1" dirty="0">
              <a:solidFill>
                <a:srgbClr val="0070C0"/>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flipH="1">
            <a:off x="4600595" y="5358241"/>
            <a:ext cx="360089" cy="538158"/>
          </a:xfrm>
          <a:prstGeom prst="line">
            <a:avLst/>
          </a:prstGeom>
          <a:ln>
            <a:solidFill>
              <a:srgbClr val="0099EE"/>
            </a:solidFill>
          </a:ln>
        </p:spPr>
        <p:style>
          <a:lnRef idx="1">
            <a:schemeClr val="accent1"/>
          </a:lnRef>
          <a:fillRef idx="0">
            <a:schemeClr val="accent1"/>
          </a:fillRef>
          <a:effectRef idx="0">
            <a:schemeClr val="accent1"/>
          </a:effectRef>
          <a:fontRef idx="minor">
            <a:schemeClr val="tx1"/>
          </a:fontRef>
        </p:style>
      </p:cxnSp>
      <p:sp>
        <p:nvSpPr>
          <p:cNvPr id="44" name="文本框 21"/>
          <p:cNvSpPr txBox="1">
            <a:spLocks noChangeArrowheads="1"/>
          </p:cNvSpPr>
          <p:nvPr/>
        </p:nvSpPr>
        <p:spPr bwMode="auto">
          <a:xfrm>
            <a:off x="4484825" y="5263606"/>
            <a:ext cx="2786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smtClean="0">
                <a:solidFill>
                  <a:srgbClr val="0070C0"/>
                </a:solidFill>
                <a:latin typeface="+mn-lt"/>
                <a:ea typeface="华康俪金黑W8" panose="020B0809000000000000" pitchFamily="49" charset="-122"/>
              </a:rPr>
              <a:t>5</a:t>
            </a:r>
            <a:endParaRPr lang="zh-CN" altLang="en-US" sz="2400" b="1" dirty="0">
              <a:solidFill>
                <a:srgbClr val="0070C0"/>
              </a:solidFill>
              <a:latin typeface="+mn-lt"/>
              <a:ea typeface="华康俪金黑W8" panose="020B0809000000000000"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92"/>
                                        </p:tgtEl>
                                        <p:attrNameLst>
                                          <p:attrName>style.visibility</p:attrName>
                                        </p:attrNameLst>
                                      </p:cBhvr>
                                      <p:to>
                                        <p:strVal val="visible"/>
                                      </p:to>
                                    </p:set>
                                    <p:animEffect transition="in" filter="fade">
                                      <p:cBhvr>
                                        <p:cTn id="13" dur="750"/>
                                        <p:tgtEl>
                                          <p:spTgt spid="92"/>
                                        </p:tgtEl>
                                      </p:cBhvr>
                                    </p:animEffect>
                                    <p:anim calcmode="lin" valueType="num">
                                      <p:cBhvr>
                                        <p:cTn id="14" dur="750" fill="hold"/>
                                        <p:tgtEl>
                                          <p:spTgt spid="92"/>
                                        </p:tgtEl>
                                        <p:attrNameLst>
                                          <p:attrName>ppt_x</p:attrName>
                                        </p:attrNameLst>
                                      </p:cBhvr>
                                      <p:tavLst>
                                        <p:tav tm="0">
                                          <p:val>
                                            <p:strVal val="#ppt_x"/>
                                          </p:val>
                                        </p:tav>
                                        <p:tav tm="100000">
                                          <p:val>
                                            <p:strVal val="#ppt_x"/>
                                          </p:val>
                                        </p:tav>
                                      </p:tavLst>
                                    </p:anim>
                                    <p:anim calcmode="lin" valueType="num">
                                      <p:cBhvr>
                                        <p:cTn id="15" dur="750" fill="hold"/>
                                        <p:tgtEl>
                                          <p:spTgt spid="9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iterate type="lt">
                                    <p:tmPct val="10000"/>
                                  </p:iterate>
                                  <p:childTnLst>
                                    <p:set>
                                      <p:cBhvr>
                                        <p:cTn id="17" dur="1" fill="hold">
                                          <p:stCondLst>
                                            <p:cond delay="0"/>
                                          </p:stCondLst>
                                        </p:cTn>
                                        <p:tgtEl>
                                          <p:spTgt spid="93"/>
                                        </p:tgtEl>
                                        <p:attrNameLst>
                                          <p:attrName>style.visibility</p:attrName>
                                        </p:attrNameLst>
                                      </p:cBhvr>
                                      <p:to>
                                        <p:strVal val="visible"/>
                                      </p:to>
                                    </p:set>
                                    <p:animEffect transition="in" filter="fade">
                                      <p:cBhvr>
                                        <p:cTn id="18" dur="750"/>
                                        <p:tgtEl>
                                          <p:spTgt spid="93"/>
                                        </p:tgtEl>
                                      </p:cBhvr>
                                    </p:animEffect>
                                    <p:anim calcmode="lin" valueType="num">
                                      <p:cBhvr>
                                        <p:cTn id="19" dur="750" fill="hold"/>
                                        <p:tgtEl>
                                          <p:spTgt spid="93"/>
                                        </p:tgtEl>
                                        <p:attrNameLst>
                                          <p:attrName>ppt_x</p:attrName>
                                        </p:attrNameLst>
                                      </p:cBhvr>
                                      <p:tavLst>
                                        <p:tav tm="0">
                                          <p:val>
                                            <p:strVal val="#ppt_x"/>
                                          </p:val>
                                        </p:tav>
                                        <p:tav tm="100000">
                                          <p:val>
                                            <p:strVal val="#ppt_x"/>
                                          </p:val>
                                        </p:tav>
                                      </p:tavLst>
                                    </p:anim>
                                    <p:anim calcmode="lin" valueType="num">
                                      <p:cBhvr>
                                        <p:cTn id="20" dur="750" fill="hold"/>
                                        <p:tgtEl>
                                          <p:spTgt spid="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86"/>
          <p:cNvGrpSpPr/>
          <p:nvPr/>
        </p:nvGrpSpPr>
        <p:grpSpPr>
          <a:xfrm>
            <a:off x="0" y="2418284"/>
            <a:ext cx="9144000" cy="2116598"/>
            <a:chOff x="170694" y="177982"/>
            <a:chExt cx="3936004" cy="781165"/>
          </a:xfrm>
        </p:grpSpPr>
        <p:sp>
          <p:nvSpPr>
            <p:cNvPr id="9" name="等腰三角形 8"/>
            <p:cNvSpPr/>
            <p:nvPr/>
          </p:nvSpPr>
          <p:spPr>
            <a:xfrm>
              <a:off x="1365060" y="177982"/>
              <a:ext cx="403272" cy="35651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 name="等腰三角形 9"/>
            <p:cNvSpPr/>
            <p:nvPr/>
          </p:nvSpPr>
          <p:spPr>
            <a:xfrm flipV="1">
              <a:off x="200258" y="602633"/>
              <a:ext cx="403272" cy="35651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 name="矩形 10"/>
            <p:cNvSpPr/>
            <p:nvPr/>
          </p:nvSpPr>
          <p:spPr>
            <a:xfrm>
              <a:off x="170694" y="261768"/>
              <a:ext cx="3936004" cy="6119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2" name="平行四边形 11"/>
            <p:cNvSpPr/>
            <p:nvPr/>
          </p:nvSpPr>
          <p:spPr>
            <a:xfrm>
              <a:off x="395707" y="178257"/>
              <a:ext cx="1176016" cy="779005"/>
            </a:xfrm>
            <a:prstGeom prst="parallelogram">
              <a:avLst>
                <a:gd name="adj" fmla="val 48207"/>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 name="文本框 6"/>
            <p:cNvSpPr txBox="1"/>
            <p:nvPr/>
          </p:nvSpPr>
          <p:spPr>
            <a:xfrm>
              <a:off x="810219" y="345281"/>
              <a:ext cx="569115" cy="366327"/>
            </a:xfrm>
            <a:prstGeom prst="rect">
              <a:avLst/>
            </a:prstGeom>
            <a:noFill/>
          </p:spPr>
          <p:txBody>
            <a:bodyPr wrap="square" lIns="68580" tIns="34290" rIns="68580" bIns="34290" rtlCol="0">
              <a:spAutoFit/>
            </a:bodyPr>
            <a:lstStyle/>
            <a:p>
              <a:r>
                <a:rPr lang="en-US" altLang="zh-CN" sz="6000" dirty="0" smtClean="0">
                  <a:solidFill>
                    <a:schemeClr val="bg1">
                      <a:lumMod val="95000"/>
                    </a:schemeClr>
                  </a:solidFill>
                  <a:latin typeface="Impact" panose="020B0806030902050204" pitchFamily="34" charset="0"/>
                </a:rPr>
                <a:t>01</a:t>
              </a:r>
              <a:endParaRPr lang="zh-CN" altLang="en-US" sz="6000" dirty="0">
                <a:solidFill>
                  <a:schemeClr val="bg1">
                    <a:lumMod val="95000"/>
                  </a:schemeClr>
                </a:solidFill>
                <a:latin typeface="Impact" panose="020B0806030902050204" pitchFamily="34" charset="0"/>
              </a:endParaRPr>
            </a:p>
          </p:txBody>
        </p:sp>
      </p:grpSp>
      <p:sp>
        <p:nvSpPr>
          <p:cNvPr id="14" name="TextBox 13"/>
          <p:cNvSpPr txBox="1"/>
          <p:nvPr/>
        </p:nvSpPr>
        <p:spPr>
          <a:xfrm>
            <a:off x="3542705" y="3134203"/>
            <a:ext cx="4853140" cy="500139"/>
          </a:xfrm>
          <a:prstGeom prst="rect">
            <a:avLst/>
          </a:prstGeom>
          <a:noFill/>
        </p:spPr>
        <p:txBody>
          <a:bodyPr wrap="square" lIns="68584" tIns="34291" rIns="68584" bIns="34291" rtlCol="0">
            <a:spAutoFit/>
          </a:bodyPr>
          <a:lstStyle/>
          <a:p>
            <a:pPr eaLnBrk="1" hangingPunct="1"/>
            <a:r>
              <a:rPr lang="zh-CN" altLang="en-US" sz="2800" b="1" dirty="0">
                <a:latin typeface="微软雅黑" panose="020B0503020204020204" pitchFamily="34" charset="-122"/>
                <a:ea typeface="微软雅黑" panose="020B0503020204020204" pitchFamily="34" charset="-122"/>
              </a:rPr>
              <a:t>部门</a:t>
            </a:r>
            <a:r>
              <a:rPr lang="zh-CN" altLang="en-US" sz="2800" b="1" dirty="0" smtClean="0">
                <a:latin typeface="微软雅黑" panose="020B0503020204020204" pitchFamily="34" charset="-122"/>
                <a:ea typeface="微软雅黑" panose="020B0503020204020204" pitchFamily="34" charset="-122"/>
              </a:rPr>
              <a:t>职责范围</a:t>
            </a:r>
            <a:endParaRPr lang="zh-CN" altLang="en-US" sz="2800" b="1" dirty="0">
              <a:latin typeface="微软雅黑" panose="020B0503020204020204" pitchFamily="34" charset="-122"/>
              <a:ea typeface="微软雅黑" panose="020B0503020204020204" pitchFamily="34" charset="-122"/>
            </a:endParaRPr>
          </a:p>
        </p:txBody>
      </p:sp>
      <p:grpSp>
        <p:nvGrpSpPr>
          <p:cNvPr id="15" name="组合 94"/>
          <p:cNvGrpSpPr/>
          <p:nvPr/>
        </p:nvGrpSpPr>
        <p:grpSpPr>
          <a:xfrm>
            <a:off x="8395845" y="1826000"/>
            <a:ext cx="485198" cy="491760"/>
            <a:chOff x="6084168" y="1274820"/>
            <a:chExt cx="432048" cy="432834"/>
          </a:xfrm>
        </p:grpSpPr>
        <p:sp>
          <p:nvSpPr>
            <p:cNvPr id="16"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7"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8" name="组合 97"/>
          <p:cNvGrpSpPr/>
          <p:nvPr/>
        </p:nvGrpSpPr>
        <p:grpSpPr>
          <a:xfrm>
            <a:off x="6838449" y="1826783"/>
            <a:ext cx="485198" cy="490867"/>
            <a:chOff x="4788024" y="1275213"/>
            <a:chExt cx="432048" cy="432048"/>
          </a:xfrm>
        </p:grpSpPr>
        <p:sp>
          <p:nvSpPr>
            <p:cNvPr id="19" name="椭圆 65"/>
            <p:cNvSpPr>
              <a:spLocks noChangeArrowheads="1"/>
            </p:cNvSpPr>
            <p:nvPr/>
          </p:nvSpPr>
          <p:spPr bwMode="auto">
            <a:xfrm>
              <a:off x="4788024" y="1275213"/>
              <a:ext cx="432048" cy="432048"/>
            </a:xfrm>
            <a:prstGeom prst="ellipse">
              <a:avLst/>
            </a:prstGeom>
            <a:solidFill>
              <a:schemeClr val="accent1">
                <a:lumMod val="40000"/>
                <a:lumOff val="60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0"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21" name="组合 100"/>
          <p:cNvGrpSpPr/>
          <p:nvPr/>
        </p:nvGrpSpPr>
        <p:grpSpPr>
          <a:xfrm>
            <a:off x="7616758" y="1825999"/>
            <a:ext cx="486080" cy="491761"/>
            <a:chOff x="5436096" y="1274820"/>
            <a:chExt cx="432833" cy="432834"/>
          </a:xfrm>
        </p:grpSpPr>
        <p:sp>
          <p:nvSpPr>
            <p:cNvPr id="22" name="椭圆 16"/>
            <p:cNvSpPr>
              <a:spLocks noChangeArrowheads="1"/>
            </p:cNvSpPr>
            <p:nvPr/>
          </p:nvSpPr>
          <p:spPr bwMode="auto">
            <a:xfrm>
              <a:off x="5436096" y="1274820"/>
              <a:ext cx="432833" cy="432834"/>
            </a:xfrm>
            <a:prstGeom prst="ellipse">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3"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24" name="组合 103"/>
          <p:cNvGrpSpPr/>
          <p:nvPr/>
        </p:nvGrpSpPr>
        <p:grpSpPr>
          <a:xfrm>
            <a:off x="5222608" y="1825999"/>
            <a:ext cx="486080" cy="491761"/>
            <a:chOff x="3491880" y="1274820"/>
            <a:chExt cx="432833" cy="432834"/>
          </a:xfrm>
        </p:grpSpPr>
        <p:sp>
          <p:nvSpPr>
            <p:cNvPr id="25"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6"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27" name="组合 106"/>
          <p:cNvGrpSpPr/>
          <p:nvPr/>
        </p:nvGrpSpPr>
        <p:grpSpPr>
          <a:xfrm>
            <a:off x="6030334" y="1825999"/>
            <a:ext cx="486080" cy="491761"/>
            <a:chOff x="4139952" y="1274820"/>
            <a:chExt cx="432833" cy="432834"/>
          </a:xfrm>
        </p:grpSpPr>
        <p:sp>
          <p:nvSpPr>
            <p:cNvPr id="28"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9"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493774" y="713452"/>
            <a:ext cx="261993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19"/>
          <p:cNvSpPr txBox="1"/>
          <p:nvPr/>
        </p:nvSpPr>
        <p:spPr>
          <a:xfrm>
            <a:off x="3157216" y="559170"/>
            <a:ext cx="2982870" cy="308563"/>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en-US" altLang="zh-CN" sz="1400" b="1" spc="300" dirty="0" smtClean="0">
                <a:latin typeface="微软雅黑" panose="020B0503020204020204" pitchFamily="34" charset="-122"/>
                <a:ea typeface="微软雅黑" panose="020B0503020204020204" pitchFamily="34" charset="-122"/>
              </a:rPr>
              <a:t>Part1  </a:t>
            </a:r>
            <a:r>
              <a:rPr lang="zh-CN" altLang="en-US" sz="1400" b="1" spc="300" dirty="0" smtClean="0">
                <a:latin typeface="微软雅黑" panose="020B0503020204020204" pitchFamily="34" charset="-122"/>
                <a:ea typeface="微软雅黑" panose="020B0503020204020204" pitchFamily="34" charset="-122"/>
              </a:rPr>
              <a:t>部门职责范围</a:t>
            </a:r>
            <a:endParaRPr lang="zh-CN" altLang="en-US" sz="1400" b="1" spc="300" dirty="0">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6063618" y="713452"/>
            <a:ext cx="261993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13"/>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7280" y="5623520"/>
            <a:ext cx="826270" cy="841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本框 1"/>
          <p:cNvSpPr txBox="1"/>
          <p:nvPr/>
        </p:nvSpPr>
        <p:spPr>
          <a:xfrm>
            <a:off x="553720" y="868045"/>
            <a:ext cx="8189595" cy="5908040"/>
          </a:xfrm>
          <a:prstGeom prst="rect">
            <a:avLst/>
          </a:prstGeom>
          <a:noFill/>
        </p:spPr>
        <p:txBody>
          <a:bodyPr wrap="square" rtlCol="0" anchor="t">
            <a:spAutoFit/>
          </a:bodyPr>
          <a:p>
            <a:r>
              <a:rPr lang="zh-CN" altLang="en-US" b="1"/>
              <a:t>一、部门概述：</a:t>
            </a:r>
            <a:endParaRPr lang="zh-CN" altLang="en-US" b="1"/>
          </a:p>
          <a:p>
            <a:r>
              <a:rPr lang="en-US" altLang="zh-CN"/>
              <a:t>        </a:t>
            </a:r>
            <a:r>
              <a:rPr lang="zh-CN" altLang="en-US"/>
              <a:t>工艺开发管理部的主要任务是为公司座椅新产品开发时，提供座椅组装、发泡、</a:t>
            </a:r>
            <a:r>
              <a:rPr lang="zh-CN" altLang="en-US"/>
              <a:t>注塑、焊接、冲压、</a:t>
            </a:r>
            <a:r>
              <a:rPr lang="zh-CN" altLang="en-US"/>
              <a:t>弯管、包装和试制的工艺规划和服务，以及座椅老产品的相应工艺维护。</a:t>
            </a:r>
            <a:endParaRPr lang="zh-CN" altLang="en-US"/>
          </a:p>
          <a:p>
            <a:r>
              <a:rPr lang="zh-CN" altLang="en-US" b="1"/>
              <a:t>二、部门机构设置：</a:t>
            </a:r>
            <a:endParaRPr lang="zh-CN" altLang="en-US" b="1"/>
          </a:p>
          <a:p>
            <a:r>
              <a:rPr lang="en-US" altLang="zh-CN"/>
              <a:t>        </a:t>
            </a:r>
            <a:r>
              <a:rPr lang="zh-CN" altLang="en-US"/>
              <a:t>工艺开发部下设</a:t>
            </a:r>
            <a:r>
              <a:rPr lang="en-US" altLang="zh-CN"/>
              <a:t>8</a:t>
            </a:r>
            <a:r>
              <a:rPr lang="zh-CN" altLang="en-US"/>
              <a:t>个组（BOM组、组装组、发泡组、注塑组、焊接组、冲压组、包装组、试制组）</a:t>
            </a:r>
            <a:endParaRPr lang="zh-CN" altLang="en-US"/>
          </a:p>
          <a:p>
            <a:r>
              <a:rPr lang="zh-CN" altLang="en-US" b="1"/>
              <a:t>三、部门职责：</a:t>
            </a:r>
            <a:endParaRPr lang="zh-CN" altLang="en-US"/>
          </a:p>
          <a:p>
            <a:r>
              <a:rPr lang="zh-CN" altLang="en-US"/>
              <a:t>（1）新产品制造过程规划和工艺文件编制以及操作培训；</a:t>
            </a:r>
            <a:endParaRPr lang="zh-CN" altLang="en-US"/>
          </a:p>
          <a:p>
            <a:r>
              <a:rPr lang="zh-CN" altLang="en-US"/>
              <a:t>（2）设备、工具、工位</a:t>
            </a:r>
            <a:r>
              <a:rPr lang="zh-CN" altLang="en-US"/>
              <a:t>器具、模具和夹具的申请提出，技术协议签定，数据评审，进度跟踪，验收，</a:t>
            </a:r>
            <a:r>
              <a:rPr lang="zh-CN" altLang="en-US"/>
              <a:t>协助生产调试；</a:t>
            </a:r>
            <a:endParaRPr lang="zh-CN" altLang="en-US"/>
          </a:p>
          <a:p>
            <a:r>
              <a:rPr lang="zh-CN" altLang="en-US"/>
              <a:t>（3）新产品MBOM的编制以及报价资料提交；</a:t>
            </a:r>
            <a:endParaRPr lang="zh-CN" altLang="en-US"/>
          </a:p>
          <a:p>
            <a:r>
              <a:rPr lang="zh-CN" altLang="en-US"/>
              <a:t>（4）老产品相应工艺文件更新；</a:t>
            </a:r>
            <a:endParaRPr lang="zh-CN" altLang="en-US"/>
          </a:p>
          <a:p>
            <a:r>
              <a:rPr lang="zh-CN" altLang="en-US"/>
              <a:t>（5）参与座椅结构工艺性的评价；</a:t>
            </a:r>
            <a:endParaRPr lang="zh-CN" altLang="en-US"/>
          </a:p>
          <a:p>
            <a:r>
              <a:rPr lang="zh-CN" altLang="en-US"/>
              <a:t>（6）座椅制造工艺相关标准的统一及制定；</a:t>
            </a:r>
            <a:endParaRPr lang="zh-CN" altLang="en-US"/>
          </a:p>
          <a:p>
            <a:r>
              <a:rPr lang="zh-CN" altLang="en-US"/>
              <a:t>（7）协助解决各事业部座椅工艺问题和技改项目。</a:t>
            </a:r>
            <a:endParaRPr lang="zh-CN" altLang="en-US"/>
          </a:p>
          <a:p>
            <a:r>
              <a:rPr lang="zh-CN" altLang="en-US" b="1"/>
              <a:t>四、部门权力：</a:t>
            </a:r>
            <a:endParaRPr lang="zh-CN" altLang="en-US" b="1"/>
          </a:p>
          <a:p>
            <a:r>
              <a:rPr lang="zh-CN" altLang="en-US"/>
              <a:t>（1）产品设计文件工艺性审查和会签；</a:t>
            </a:r>
            <a:endParaRPr lang="zh-CN" altLang="en-US"/>
          </a:p>
          <a:p>
            <a:r>
              <a:rPr lang="zh-CN" altLang="en-US"/>
              <a:t>（2）制造</a:t>
            </a:r>
            <a:r>
              <a:rPr lang="zh-CN" altLang="en-US"/>
              <a:t>过程工艺</a:t>
            </a:r>
            <a:r>
              <a:rPr lang="zh-CN" altLang="en-US"/>
              <a:t>文件的编制；</a:t>
            </a:r>
            <a:endParaRPr lang="zh-CN" altLang="en-US"/>
          </a:p>
          <a:p>
            <a:r>
              <a:rPr lang="zh-CN" altLang="en-US"/>
              <a:t>（3）材料定额、工时定额制定及审核；</a:t>
            </a:r>
            <a:endParaRPr lang="zh-CN" altLang="en-US"/>
          </a:p>
          <a:p>
            <a:r>
              <a:rPr lang="zh-CN" altLang="en-US"/>
              <a:t>（4）设备、工具、工位器具、模具</a:t>
            </a:r>
            <a:r>
              <a:rPr lang="zh-CN" altLang="en-US"/>
              <a:t>和夹具的投制。</a:t>
            </a:r>
            <a:endParaRPr lang="zh-CN" altLang="en-US"/>
          </a:p>
        </p:txBody>
      </p:sp>
      <p:graphicFrame>
        <p:nvGraphicFramePr>
          <p:cNvPr id="3" name="对象 2">
            <a:hlinkClick r:id="" action="ppaction://ole?verb="/>
          </p:cNvPr>
          <p:cNvGraphicFramePr>
            <a:graphicFrameLocks noChangeAspect="1"/>
          </p:cNvGraphicFramePr>
          <p:nvPr/>
        </p:nvGraphicFramePr>
        <p:xfrm>
          <a:off x="6139815" y="4008120"/>
          <a:ext cx="2135505" cy="952500"/>
        </p:xfrm>
        <a:graphic>
          <a:graphicData uri="http://schemas.openxmlformats.org/presentationml/2006/ole">
            <mc:AlternateContent xmlns:mc="http://schemas.openxmlformats.org/markup-compatibility/2006">
              <mc:Choice xmlns:v="urn:schemas-microsoft-com:vml" Requires="v">
                <p:oleObj spid="_x0000_s1025" name="" showAsIcon="1" r:id="rId2" imgW="971550" imgH="952500" progId="PowerPoint.Show.12">
                  <p:embed/>
                </p:oleObj>
              </mc:Choice>
              <mc:Fallback>
                <p:oleObj name="" showAsIcon="1" r:id="rId2" imgW="971550" imgH="952500" progId="PowerPoint.Show.12">
                  <p:embed/>
                  <p:pic>
                    <p:nvPicPr>
                      <p:cNvPr id="0" name="图片 1024"/>
                      <p:cNvPicPr/>
                      <p:nvPr/>
                    </p:nvPicPr>
                    <p:blipFill>
                      <a:blip r:embed="rId3"/>
                      <a:stretch>
                        <a:fillRect/>
                      </a:stretch>
                    </p:blipFill>
                    <p:spPr>
                      <a:xfrm>
                        <a:off x="6139815" y="4008120"/>
                        <a:ext cx="2135505" cy="95250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86"/>
          <p:cNvGrpSpPr/>
          <p:nvPr/>
        </p:nvGrpSpPr>
        <p:grpSpPr>
          <a:xfrm>
            <a:off x="0" y="2418284"/>
            <a:ext cx="9144000" cy="2116598"/>
            <a:chOff x="170694" y="177982"/>
            <a:chExt cx="3936004" cy="781165"/>
          </a:xfrm>
        </p:grpSpPr>
        <p:sp>
          <p:nvSpPr>
            <p:cNvPr id="9" name="等腰三角形 8"/>
            <p:cNvSpPr/>
            <p:nvPr/>
          </p:nvSpPr>
          <p:spPr>
            <a:xfrm>
              <a:off x="1365060" y="177982"/>
              <a:ext cx="403272" cy="35651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 name="等腰三角形 9"/>
            <p:cNvSpPr/>
            <p:nvPr/>
          </p:nvSpPr>
          <p:spPr>
            <a:xfrm flipV="1">
              <a:off x="200258" y="602633"/>
              <a:ext cx="403272" cy="35651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 name="矩形 10"/>
            <p:cNvSpPr/>
            <p:nvPr/>
          </p:nvSpPr>
          <p:spPr>
            <a:xfrm>
              <a:off x="170694" y="261768"/>
              <a:ext cx="3936004" cy="6119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2" name="平行四边形 11"/>
            <p:cNvSpPr/>
            <p:nvPr/>
          </p:nvSpPr>
          <p:spPr>
            <a:xfrm>
              <a:off x="395707" y="178257"/>
              <a:ext cx="1176016" cy="779005"/>
            </a:xfrm>
            <a:prstGeom prst="parallelogram">
              <a:avLst>
                <a:gd name="adj" fmla="val 48207"/>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 name="文本框 6"/>
            <p:cNvSpPr txBox="1"/>
            <p:nvPr/>
          </p:nvSpPr>
          <p:spPr>
            <a:xfrm>
              <a:off x="810219" y="345281"/>
              <a:ext cx="569115" cy="366327"/>
            </a:xfrm>
            <a:prstGeom prst="rect">
              <a:avLst/>
            </a:prstGeom>
            <a:noFill/>
          </p:spPr>
          <p:txBody>
            <a:bodyPr wrap="square" lIns="68580" tIns="34290" rIns="68580" bIns="34290" rtlCol="0">
              <a:spAutoFit/>
            </a:bodyPr>
            <a:lstStyle/>
            <a:p>
              <a:r>
                <a:rPr lang="en-US" altLang="zh-CN" sz="6000" dirty="0" smtClean="0">
                  <a:solidFill>
                    <a:schemeClr val="bg1">
                      <a:lumMod val="95000"/>
                    </a:schemeClr>
                  </a:solidFill>
                  <a:latin typeface="Impact" panose="020B0806030902050204" pitchFamily="34" charset="0"/>
                </a:rPr>
                <a:t>02</a:t>
              </a:r>
              <a:endParaRPr lang="zh-CN" altLang="en-US" sz="6000" dirty="0">
                <a:solidFill>
                  <a:schemeClr val="bg1">
                    <a:lumMod val="95000"/>
                  </a:schemeClr>
                </a:solidFill>
                <a:latin typeface="Impact" panose="020B0806030902050204" pitchFamily="34" charset="0"/>
              </a:endParaRPr>
            </a:p>
          </p:txBody>
        </p:sp>
      </p:grpSp>
      <p:sp>
        <p:nvSpPr>
          <p:cNvPr id="14" name="TextBox 13"/>
          <p:cNvSpPr txBox="1"/>
          <p:nvPr/>
        </p:nvSpPr>
        <p:spPr>
          <a:xfrm>
            <a:off x="3542705" y="3134203"/>
            <a:ext cx="4853140" cy="500139"/>
          </a:xfrm>
          <a:prstGeom prst="rect">
            <a:avLst/>
          </a:prstGeom>
          <a:noFill/>
        </p:spPr>
        <p:txBody>
          <a:bodyPr wrap="square" lIns="68584" tIns="34291" rIns="68584" bIns="34291" rtlCol="0">
            <a:spAutoFit/>
          </a:bodyPr>
          <a:lstStyle/>
          <a:p>
            <a:pPr eaLnBrk="1" hangingPunct="1"/>
            <a:r>
              <a:rPr lang="zh-CN" altLang="en-US" sz="2800" b="1" dirty="0" smtClean="0">
                <a:latin typeface="微软雅黑" panose="020B0503020204020204" pitchFamily="34" charset="-122"/>
                <a:ea typeface="微软雅黑" panose="020B0503020204020204" pitchFamily="34" charset="-122"/>
              </a:rPr>
              <a:t>现有工作</a:t>
            </a:r>
            <a:endParaRPr lang="zh-CN" altLang="en-US" sz="2800" b="1" dirty="0">
              <a:latin typeface="微软雅黑" panose="020B0503020204020204" pitchFamily="34" charset="-122"/>
              <a:ea typeface="微软雅黑" panose="020B0503020204020204" pitchFamily="34" charset="-122"/>
            </a:endParaRPr>
          </a:p>
        </p:txBody>
      </p:sp>
      <p:grpSp>
        <p:nvGrpSpPr>
          <p:cNvPr id="15" name="组合 94"/>
          <p:cNvGrpSpPr/>
          <p:nvPr/>
        </p:nvGrpSpPr>
        <p:grpSpPr>
          <a:xfrm>
            <a:off x="8395845" y="1826000"/>
            <a:ext cx="485198" cy="491760"/>
            <a:chOff x="6084168" y="1274820"/>
            <a:chExt cx="432048" cy="432834"/>
          </a:xfrm>
        </p:grpSpPr>
        <p:sp>
          <p:nvSpPr>
            <p:cNvPr id="16"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7"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8" name="组合 97"/>
          <p:cNvGrpSpPr/>
          <p:nvPr/>
        </p:nvGrpSpPr>
        <p:grpSpPr>
          <a:xfrm>
            <a:off x="6838449" y="1826783"/>
            <a:ext cx="485198" cy="490867"/>
            <a:chOff x="4788024" y="1275213"/>
            <a:chExt cx="432048" cy="432048"/>
          </a:xfrm>
        </p:grpSpPr>
        <p:sp>
          <p:nvSpPr>
            <p:cNvPr id="19" name="椭圆 65"/>
            <p:cNvSpPr>
              <a:spLocks noChangeArrowheads="1"/>
            </p:cNvSpPr>
            <p:nvPr/>
          </p:nvSpPr>
          <p:spPr bwMode="auto">
            <a:xfrm>
              <a:off x="4788024" y="1275213"/>
              <a:ext cx="432048" cy="432048"/>
            </a:xfrm>
            <a:prstGeom prst="ellipse">
              <a:avLst/>
            </a:prstGeom>
            <a:solidFill>
              <a:schemeClr val="accent1">
                <a:lumMod val="40000"/>
                <a:lumOff val="60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0"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21" name="组合 100"/>
          <p:cNvGrpSpPr/>
          <p:nvPr/>
        </p:nvGrpSpPr>
        <p:grpSpPr>
          <a:xfrm>
            <a:off x="7616758" y="1825999"/>
            <a:ext cx="486080" cy="491761"/>
            <a:chOff x="5436096" y="1274820"/>
            <a:chExt cx="432833" cy="432834"/>
          </a:xfrm>
        </p:grpSpPr>
        <p:sp>
          <p:nvSpPr>
            <p:cNvPr id="22" name="椭圆 16"/>
            <p:cNvSpPr>
              <a:spLocks noChangeArrowheads="1"/>
            </p:cNvSpPr>
            <p:nvPr/>
          </p:nvSpPr>
          <p:spPr bwMode="auto">
            <a:xfrm>
              <a:off x="5436096" y="1274820"/>
              <a:ext cx="432833" cy="432834"/>
            </a:xfrm>
            <a:prstGeom prst="ellipse">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3"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24" name="组合 103"/>
          <p:cNvGrpSpPr/>
          <p:nvPr/>
        </p:nvGrpSpPr>
        <p:grpSpPr>
          <a:xfrm>
            <a:off x="5222608" y="1825999"/>
            <a:ext cx="486080" cy="491761"/>
            <a:chOff x="3491880" y="1274820"/>
            <a:chExt cx="432833" cy="432834"/>
          </a:xfrm>
        </p:grpSpPr>
        <p:sp>
          <p:nvSpPr>
            <p:cNvPr id="25"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6"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27" name="组合 106"/>
          <p:cNvGrpSpPr/>
          <p:nvPr/>
        </p:nvGrpSpPr>
        <p:grpSpPr>
          <a:xfrm>
            <a:off x="6030334" y="1825999"/>
            <a:ext cx="486080" cy="491761"/>
            <a:chOff x="4139952" y="1274820"/>
            <a:chExt cx="432833" cy="432834"/>
          </a:xfrm>
        </p:grpSpPr>
        <p:sp>
          <p:nvSpPr>
            <p:cNvPr id="28"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9"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接连接符 21"/>
          <p:cNvCxnSpPr/>
          <p:nvPr/>
        </p:nvCxnSpPr>
        <p:spPr>
          <a:xfrm>
            <a:off x="324048" y="209569"/>
            <a:ext cx="261993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19"/>
          <p:cNvSpPr txBox="1"/>
          <p:nvPr/>
        </p:nvSpPr>
        <p:spPr>
          <a:xfrm>
            <a:off x="2987490" y="55287"/>
            <a:ext cx="2982870" cy="308563"/>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en-US" altLang="zh-CN" sz="1400" b="1" spc="300" dirty="0" smtClean="0">
                <a:latin typeface="微软雅黑" panose="020B0503020204020204" pitchFamily="34" charset="-122"/>
                <a:ea typeface="微软雅黑" panose="020B0503020204020204" pitchFamily="34" charset="-122"/>
              </a:rPr>
              <a:t>Part2  </a:t>
            </a:r>
            <a:r>
              <a:rPr lang="zh-CN" altLang="en-US" sz="1400" b="1" spc="300" dirty="0" smtClean="0">
                <a:latin typeface="微软雅黑" panose="020B0503020204020204" pitchFamily="34" charset="-122"/>
                <a:ea typeface="微软雅黑" panose="020B0503020204020204" pitchFamily="34" charset="-122"/>
              </a:rPr>
              <a:t>现有工作</a:t>
            </a:r>
            <a:endParaRPr lang="zh-CN" altLang="en-US" sz="1400" b="1" spc="300" dirty="0">
              <a:latin typeface="微软雅黑" panose="020B0503020204020204" pitchFamily="34" charset="-122"/>
              <a:ea typeface="微软雅黑" panose="020B0503020204020204" pitchFamily="34" charset="-122"/>
            </a:endParaRPr>
          </a:p>
        </p:txBody>
      </p:sp>
      <p:cxnSp>
        <p:nvCxnSpPr>
          <p:cNvPr id="24" name="直接连接符 23"/>
          <p:cNvCxnSpPr/>
          <p:nvPr/>
        </p:nvCxnSpPr>
        <p:spPr>
          <a:xfrm>
            <a:off x="5893892" y="209569"/>
            <a:ext cx="261993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6" name="Picture 13"/>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36691" y="6095999"/>
            <a:ext cx="595001" cy="454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 name="表格 13"/>
          <p:cNvGraphicFramePr>
            <a:graphicFrameLocks noGrp="1"/>
          </p:cNvGraphicFramePr>
          <p:nvPr>
            <p:custDataLst>
              <p:tags r:id="rId2"/>
            </p:custDataLst>
          </p:nvPr>
        </p:nvGraphicFramePr>
        <p:xfrm>
          <a:off x="539115" y="500380"/>
          <a:ext cx="8152765" cy="4380230"/>
        </p:xfrm>
        <a:graphic>
          <a:graphicData uri="http://schemas.openxmlformats.org/drawingml/2006/table">
            <a:tbl>
              <a:tblPr firstRow="1" bandRow="1">
                <a:tableStyleId>{5C22544A-7EE6-4342-B048-85BDC9FD1C3A}</a:tableStyleId>
              </a:tblPr>
              <a:tblGrid>
                <a:gridCol w="577850"/>
                <a:gridCol w="6341110"/>
                <a:gridCol w="1233805"/>
              </a:tblGrid>
              <a:tr h="577850">
                <a:tc>
                  <a:txBody>
                    <a:bodyPr/>
                    <a:p>
                      <a:pPr algn="ctr"/>
                      <a:r>
                        <a:rPr lang="zh-CN" altLang="en-US" sz="1600" dirty="0" smtClean="0">
                          <a:solidFill>
                            <a:sysClr val="windowText" lastClr="000000"/>
                          </a:solidFill>
                        </a:rPr>
                        <a:t>组</a:t>
                      </a:r>
                      <a:endParaRPr lang="zh-CN" altLang="en-US" sz="1600" dirty="0" smtClean="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r>
                        <a:rPr lang="zh-CN" altLang="en-US" sz="1600" dirty="0" smtClean="0">
                          <a:solidFill>
                            <a:sysClr val="windowText" lastClr="000000"/>
                          </a:solidFill>
                        </a:rPr>
                        <a:t>现有</a:t>
                      </a:r>
                      <a:r>
                        <a:rPr lang="zh-CN" altLang="en-US" sz="1600" dirty="0" smtClean="0">
                          <a:solidFill>
                            <a:sysClr val="windowText" lastClr="000000"/>
                          </a:solidFill>
                        </a:rPr>
                        <a:t>工作</a:t>
                      </a:r>
                      <a:endParaRPr lang="zh-CN" altLang="en-US" sz="1600" dirty="0" smtClean="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r>
                        <a:rPr lang="zh-CN" altLang="en-US" sz="1600" dirty="0" smtClean="0">
                          <a:solidFill>
                            <a:sysClr val="windowText" lastClr="000000"/>
                          </a:solidFill>
                        </a:rPr>
                        <a:t>备注</a:t>
                      </a:r>
                      <a:endParaRPr lang="zh-CN" altLang="en-US" sz="16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68425">
                <a:tc>
                  <a:txBody>
                    <a:bodyPr/>
                    <a:p>
                      <a:pPr algn="ctr">
                        <a:buNone/>
                      </a:pPr>
                      <a:r>
                        <a:rPr lang="en-US" altLang="zh-CN" sz="1600" dirty="0"/>
                        <a:t>BOM</a:t>
                      </a:r>
                      <a:r>
                        <a:rPr lang="zh-CN" altLang="en-US" sz="1600" dirty="0"/>
                        <a:t>组</a:t>
                      </a:r>
                      <a:endParaRPr lang="zh-CN"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l">
                        <a:buClrTx/>
                        <a:buSzTx/>
                        <a:buFontTx/>
                      </a:pPr>
                      <a:r>
                        <a:rPr lang="zh-CN" altLang="en-US" sz="1400" dirty="0" smtClean="0">
                          <a:sym typeface="+mn-ea"/>
                        </a:rPr>
                        <a:t>（1）安路普工厂气阀、气囊和调整机构等产品的工艺</a:t>
                      </a:r>
                      <a:r>
                        <a:rPr lang="en-US" altLang="zh-CN" sz="1400" dirty="0" smtClean="0">
                          <a:sym typeface="+mn-ea"/>
                        </a:rPr>
                        <a:t>BOM</a:t>
                      </a:r>
                      <a:r>
                        <a:rPr lang="zh-CN" altLang="en-US" sz="1400" dirty="0" smtClean="0">
                          <a:sym typeface="+mn-ea"/>
                        </a:rPr>
                        <a:t>、材料消耗定额的编制，及</a:t>
                      </a:r>
                      <a:r>
                        <a:rPr lang="en-US" altLang="zh-CN" sz="1400" dirty="0" smtClean="0">
                          <a:sym typeface="+mn-ea"/>
                        </a:rPr>
                        <a:t>QAD</a:t>
                      </a:r>
                      <a:r>
                        <a:rPr lang="zh-CN" altLang="en-US" sz="1400" dirty="0" smtClean="0">
                          <a:sym typeface="+mn-ea"/>
                        </a:rPr>
                        <a:t>系统</a:t>
                      </a:r>
                      <a:r>
                        <a:rPr lang="zh-CN" altLang="en-US" sz="1400" dirty="0" smtClean="0">
                          <a:sym typeface="+mn-ea"/>
                        </a:rPr>
                        <a:t>维护；</a:t>
                      </a:r>
                      <a:endParaRPr lang="zh-CN" altLang="en-US" sz="1400" dirty="0" smtClean="0">
                        <a:sym typeface="+mn-ea"/>
                      </a:endParaRPr>
                    </a:p>
                    <a:p>
                      <a:pPr algn="l">
                        <a:buClrTx/>
                        <a:buSzTx/>
                        <a:buFontTx/>
                      </a:pPr>
                      <a:r>
                        <a:rPr lang="zh-CN" altLang="en-US" sz="1400" dirty="0" smtClean="0">
                          <a:sym typeface="+mn-ea"/>
                        </a:rPr>
                        <a:t>（2）座椅新产品（陕汽</a:t>
                      </a:r>
                      <a:r>
                        <a:rPr lang="en-US" altLang="zh-CN" sz="1400" dirty="0" smtClean="0">
                          <a:sym typeface="+mn-ea"/>
                        </a:rPr>
                        <a:t>X5000S</a:t>
                      </a:r>
                      <a:r>
                        <a:rPr lang="zh-CN" altLang="en-US" sz="1400" dirty="0" smtClean="0">
                          <a:sym typeface="+mn-ea"/>
                        </a:rPr>
                        <a:t>、</a:t>
                      </a:r>
                      <a:r>
                        <a:rPr lang="en-US" altLang="zh-CN" sz="1400" dirty="0" smtClean="0">
                          <a:sym typeface="+mn-ea"/>
                        </a:rPr>
                        <a:t>L6000</a:t>
                      </a:r>
                      <a:r>
                        <a:rPr lang="zh-CN" altLang="en-US" sz="1400" dirty="0" smtClean="0">
                          <a:sym typeface="+mn-ea"/>
                        </a:rPr>
                        <a:t>、重汽汕德卡、</a:t>
                      </a:r>
                      <a:r>
                        <a:rPr lang="en-US" altLang="zh-CN" sz="1400" dirty="0" smtClean="0">
                          <a:sym typeface="+mn-ea"/>
                        </a:rPr>
                        <a:t>TX</a:t>
                      </a:r>
                      <a:r>
                        <a:rPr lang="zh-CN" altLang="en-US" sz="1400" dirty="0" smtClean="0">
                          <a:sym typeface="+mn-ea"/>
                        </a:rPr>
                        <a:t>、</a:t>
                      </a:r>
                      <a:r>
                        <a:rPr lang="en-US" altLang="zh-CN" sz="1400" dirty="0" smtClean="0">
                          <a:sym typeface="+mn-ea"/>
                        </a:rPr>
                        <a:t>TX</a:t>
                      </a:r>
                      <a:r>
                        <a:rPr lang="zh-CN" altLang="en-US" sz="1400" dirty="0" smtClean="0">
                          <a:sym typeface="+mn-ea"/>
                        </a:rPr>
                        <a:t>价值版、成都玩王牌、换挡扶手、统帅、福田图亚诺、</a:t>
                      </a:r>
                      <a:r>
                        <a:rPr lang="en-US" altLang="zh-CN" sz="1400" dirty="0" smtClean="0">
                          <a:sym typeface="+mn-ea"/>
                        </a:rPr>
                        <a:t>H4</a:t>
                      </a:r>
                      <a:r>
                        <a:rPr lang="zh-CN" altLang="en-US" sz="1400" dirty="0" smtClean="0">
                          <a:sym typeface="+mn-ea"/>
                        </a:rPr>
                        <a:t>、欧马可升级、奥杰、银河</a:t>
                      </a:r>
                      <a:r>
                        <a:rPr lang="zh-CN" altLang="en-US" sz="1400" dirty="0" smtClean="0">
                          <a:sym typeface="+mn-ea"/>
                        </a:rPr>
                        <a:t>卧铺、奔驰</a:t>
                      </a:r>
                      <a:r>
                        <a:rPr lang="en-US" altLang="zh-CN" sz="1400" dirty="0" smtClean="0">
                          <a:sym typeface="+mn-ea"/>
                        </a:rPr>
                        <a:t>H6</a:t>
                      </a:r>
                      <a:r>
                        <a:rPr lang="zh-CN" altLang="en-US" sz="1400" dirty="0" smtClean="0">
                          <a:sym typeface="+mn-ea"/>
                        </a:rPr>
                        <a:t>、一汽</a:t>
                      </a:r>
                      <a:r>
                        <a:rPr lang="en-US" altLang="zh-CN" sz="1400" dirty="0" smtClean="0">
                          <a:sym typeface="+mn-ea"/>
                        </a:rPr>
                        <a:t>J6L</a:t>
                      </a:r>
                      <a:r>
                        <a:rPr lang="zh-CN" altLang="en-US" sz="1400" dirty="0" smtClean="0">
                          <a:sym typeface="+mn-ea"/>
                        </a:rPr>
                        <a:t>、轻卡减震、北奔</a:t>
                      </a:r>
                      <a:r>
                        <a:rPr lang="en-US" altLang="zh-CN" sz="1400" dirty="0" smtClean="0">
                          <a:sym typeface="+mn-ea"/>
                        </a:rPr>
                        <a:t>H20</a:t>
                      </a:r>
                      <a:r>
                        <a:rPr lang="zh-CN" altLang="en-US" sz="1400" dirty="0" smtClean="0">
                          <a:sym typeface="+mn-ea"/>
                        </a:rPr>
                        <a:t>）</a:t>
                      </a:r>
                      <a:r>
                        <a:rPr lang="zh-CN" altLang="en-US" sz="1400" dirty="0">
                          <a:sym typeface="+mn-ea"/>
                        </a:rPr>
                        <a:t>，工艺</a:t>
                      </a:r>
                      <a:r>
                        <a:rPr lang="en-US" altLang="zh-CN" sz="1400" dirty="0">
                          <a:sym typeface="+mn-ea"/>
                        </a:rPr>
                        <a:t>BOM</a:t>
                      </a:r>
                      <a:r>
                        <a:rPr lang="zh-CN" altLang="en-US" sz="1400" dirty="0">
                          <a:sym typeface="+mn-ea"/>
                        </a:rPr>
                        <a:t>制作完成后组织相关部门评审，确保工艺</a:t>
                      </a:r>
                      <a:r>
                        <a:rPr lang="en-US" altLang="zh-CN" sz="1400" dirty="0">
                          <a:sym typeface="+mn-ea"/>
                        </a:rPr>
                        <a:t>BOM</a:t>
                      </a:r>
                      <a:r>
                        <a:rPr lang="zh-CN" altLang="en-US" sz="1400" dirty="0">
                          <a:sym typeface="+mn-ea"/>
                        </a:rPr>
                        <a:t>准确性；根据工艺</a:t>
                      </a:r>
                      <a:r>
                        <a:rPr lang="en-US" altLang="zh-CN" sz="1400" dirty="0">
                          <a:sym typeface="+mn-ea"/>
                        </a:rPr>
                        <a:t>BOM</a:t>
                      </a:r>
                      <a:r>
                        <a:rPr lang="zh-CN" altLang="en-US" sz="1400" dirty="0">
                          <a:sym typeface="+mn-ea"/>
                        </a:rPr>
                        <a:t>签订及下发外购件开发申请单、编制材料消耗定额，以及</a:t>
                      </a:r>
                      <a:r>
                        <a:rPr lang="en-US" altLang="zh-CN" sz="1400" dirty="0">
                          <a:sym typeface="+mn-ea"/>
                        </a:rPr>
                        <a:t>QAD</a:t>
                      </a:r>
                      <a:r>
                        <a:rPr lang="zh-CN" altLang="en-US" sz="1400" dirty="0">
                          <a:sym typeface="+mn-ea"/>
                        </a:rPr>
                        <a:t>系统的录入及维护。</a:t>
                      </a:r>
                      <a:endParaRPr lang="zh-CN" altLang="en-US" sz="1400" dirty="0">
                        <a:sym typeface="+mn-ea"/>
                      </a:endParaRPr>
                    </a:p>
                    <a:p>
                      <a:pPr algn="l">
                        <a:buClrTx/>
                        <a:buSzTx/>
                        <a:buFontTx/>
                      </a:pPr>
                      <a:r>
                        <a:rPr lang="zh-CN" altLang="en-US" sz="1400" dirty="0">
                          <a:sym typeface="+mn-ea"/>
                        </a:rPr>
                        <a:t>（</a:t>
                      </a:r>
                      <a:r>
                        <a:rPr lang="en-US" altLang="zh-CN" sz="1400" dirty="0">
                          <a:sym typeface="+mn-ea"/>
                        </a:rPr>
                        <a:t>3</a:t>
                      </a:r>
                      <a:r>
                        <a:rPr lang="zh-CN" altLang="en-US" sz="1400" dirty="0">
                          <a:sym typeface="+mn-ea"/>
                        </a:rPr>
                        <a:t>）座椅商改项目（</a:t>
                      </a:r>
                      <a:r>
                        <a:rPr lang="en-US" altLang="zh-CN" sz="1400" dirty="0">
                          <a:sym typeface="+mn-ea"/>
                        </a:rPr>
                        <a:t>K1</a:t>
                      </a:r>
                      <a:r>
                        <a:rPr lang="zh-CN" altLang="en-US" sz="1400" dirty="0">
                          <a:sym typeface="+mn-ea"/>
                        </a:rPr>
                        <a:t>、</a:t>
                      </a:r>
                      <a:r>
                        <a:rPr lang="en-US" altLang="zh-CN" sz="1400" dirty="0">
                          <a:sym typeface="+mn-ea"/>
                        </a:rPr>
                        <a:t>J7F</a:t>
                      </a:r>
                      <a:r>
                        <a:rPr lang="zh-CN" altLang="en-US" sz="1400" dirty="0">
                          <a:sym typeface="+mn-ea"/>
                        </a:rPr>
                        <a:t>、</a:t>
                      </a:r>
                      <a:r>
                        <a:rPr lang="en-US" altLang="zh-CN" sz="1400" dirty="0">
                          <a:sym typeface="+mn-ea"/>
                        </a:rPr>
                        <a:t>M4</a:t>
                      </a:r>
                      <a:r>
                        <a:rPr lang="zh-CN" altLang="en-US" sz="1400" dirty="0">
                          <a:sym typeface="+mn-ea"/>
                        </a:rPr>
                        <a:t>轻卡、</a:t>
                      </a:r>
                      <a:r>
                        <a:rPr lang="en-US" altLang="zh-CN" sz="1400" dirty="0">
                          <a:sym typeface="+mn-ea"/>
                        </a:rPr>
                        <a:t>L5000</a:t>
                      </a:r>
                      <a:r>
                        <a:rPr lang="zh-CN" altLang="en-US" sz="1400" dirty="0">
                          <a:sym typeface="+mn-ea"/>
                        </a:rPr>
                        <a:t>等），编制工艺</a:t>
                      </a:r>
                      <a:r>
                        <a:rPr lang="en-US" altLang="zh-CN" sz="1400" dirty="0">
                          <a:sym typeface="+mn-ea"/>
                        </a:rPr>
                        <a:t>BOM</a:t>
                      </a:r>
                      <a:r>
                        <a:rPr lang="zh-CN" altLang="en-US" sz="1400" dirty="0">
                          <a:sym typeface="+mn-ea"/>
                        </a:rPr>
                        <a:t>和材料消耗定额，并维护</a:t>
                      </a:r>
                      <a:r>
                        <a:rPr lang="en-US" altLang="zh-CN" sz="1400" dirty="0">
                          <a:sym typeface="+mn-ea"/>
                        </a:rPr>
                        <a:t>QAD</a:t>
                      </a:r>
                      <a:r>
                        <a:rPr lang="zh-CN" altLang="en-US" sz="1400" dirty="0">
                          <a:sym typeface="+mn-ea"/>
                        </a:rPr>
                        <a:t>系统。</a:t>
                      </a:r>
                      <a:endParaRPr lang="zh-CN" altLang="en-US" sz="1400" dirty="0">
                        <a:sym typeface="+mn-ea"/>
                      </a:endParaRPr>
                    </a:p>
                    <a:p>
                      <a:pPr algn="l">
                        <a:buClrTx/>
                        <a:buSzTx/>
                        <a:buFontTx/>
                      </a:pPr>
                      <a:r>
                        <a:rPr lang="zh-CN" altLang="en-US" sz="1400" dirty="0" smtClean="0">
                          <a:sym typeface="+mn-ea"/>
                        </a:rPr>
                        <a:t>（</a:t>
                      </a:r>
                      <a:r>
                        <a:rPr lang="en-US" altLang="zh-CN" sz="1400" dirty="0" smtClean="0">
                          <a:sym typeface="+mn-ea"/>
                        </a:rPr>
                        <a:t>4</a:t>
                      </a:r>
                      <a:r>
                        <a:rPr lang="zh-CN" altLang="en-US" sz="1400" dirty="0" smtClean="0">
                          <a:sym typeface="+mn-ea"/>
                        </a:rPr>
                        <a:t>）</a:t>
                      </a:r>
                      <a:r>
                        <a:rPr lang="zh-CN" altLang="en-US" sz="1400" dirty="0">
                          <a:sym typeface="+mn-ea"/>
                        </a:rPr>
                        <a:t>根据设计下发的</a:t>
                      </a:r>
                      <a:r>
                        <a:rPr lang="en-US" altLang="zh-CN" sz="1400" dirty="0">
                          <a:sym typeface="+mn-ea"/>
                        </a:rPr>
                        <a:t>ECN</a:t>
                      </a:r>
                      <a:r>
                        <a:rPr lang="zh-CN" altLang="en-US" sz="1400" dirty="0">
                          <a:sym typeface="+mn-ea"/>
                        </a:rPr>
                        <a:t>和</a:t>
                      </a:r>
                      <a:r>
                        <a:rPr lang="en-US" altLang="zh-CN" sz="1400" dirty="0">
                          <a:sym typeface="+mn-ea"/>
                        </a:rPr>
                        <a:t>EBOM</a:t>
                      </a:r>
                      <a:r>
                        <a:rPr lang="zh-CN" altLang="en-US" sz="1400" dirty="0">
                          <a:sym typeface="+mn-ea"/>
                        </a:rPr>
                        <a:t>，更新工艺</a:t>
                      </a:r>
                      <a:r>
                        <a:rPr lang="en-US" altLang="zh-CN" sz="1400" dirty="0">
                          <a:sym typeface="+mn-ea"/>
                        </a:rPr>
                        <a:t>BOM</a:t>
                      </a:r>
                      <a:r>
                        <a:rPr lang="zh-CN" altLang="en-US" sz="1400" dirty="0">
                          <a:sym typeface="+mn-ea"/>
                        </a:rPr>
                        <a:t>和材料消耗定额，以及</a:t>
                      </a:r>
                      <a:r>
                        <a:rPr lang="en-US" altLang="zh-CN" sz="1400" dirty="0">
                          <a:sym typeface="+mn-ea"/>
                        </a:rPr>
                        <a:t>QAD</a:t>
                      </a:r>
                      <a:r>
                        <a:rPr lang="zh-CN" altLang="en-US" sz="1400" dirty="0">
                          <a:sym typeface="+mn-ea"/>
                        </a:rPr>
                        <a:t>系统变更；</a:t>
                      </a:r>
                      <a:endParaRPr lang="zh-CN" altLang="en-US" sz="1400" dirty="0" smtClean="0"/>
                    </a:p>
                    <a:p>
                      <a:pPr algn="l">
                        <a:buClrTx/>
                        <a:buSzTx/>
                        <a:buFontTx/>
                      </a:pPr>
                      <a:r>
                        <a:rPr lang="zh-CN" altLang="en-US" sz="1400" dirty="0" smtClean="0">
                          <a:sym typeface="+mn-ea"/>
                        </a:rPr>
                        <a:t>（</a:t>
                      </a:r>
                      <a:r>
                        <a:rPr lang="en-US" altLang="zh-CN" sz="1400" dirty="0" smtClean="0">
                          <a:sym typeface="+mn-ea"/>
                        </a:rPr>
                        <a:t>5</a:t>
                      </a:r>
                      <a:r>
                        <a:rPr lang="zh-CN" altLang="en-US" sz="1400" dirty="0" smtClean="0">
                          <a:sym typeface="+mn-ea"/>
                        </a:rPr>
                        <a:t>）根据河北反馈的</a:t>
                      </a:r>
                      <a:r>
                        <a:rPr lang="en-US" altLang="zh-CN" sz="1400" dirty="0" smtClean="0">
                          <a:sym typeface="+mn-ea"/>
                        </a:rPr>
                        <a:t>BOM</a:t>
                      </a:r>
                      <a:r>
                        <a:rPr lang="zh-CN" altLang="en-US" sz="1400" dirty="0" smtClean="0">
                          <a:sym typeface="+mn-ea"/>
                        </a:rPr>
                        <a:t>问题，工单缺料问题，核对现有</a:t>
                      </a:r>
                      <a:r>
                        <a:rPr lang="en-US" altLang="zh-CN" sz="1400" dirty="0" smtClean="0">
                          <a:sym typeface="+mn-ea"/>
                        </a:rPr>
                        <a:t>QAD</a:t>
                      </a:r>
                      <a:r>
                        <a:rPr lang="zh-CN" altLang="en-US" sz="1400" dirty="0" smtClean="0">
                          <a:sym typeface="+mn-ea"/>
                        </a:rPr>
                        <a:t>系统的物料和</a:t>
                      </a:r>
                      <a:r>
                        <a:rPr lang="en-US" altLang="zh-CN" sz="1400" dirty="0" smtClean="0">
                          <a:sym typeface="+mn-ea"/>
                        </a:rPr>
                        <a:t>BOM</a:t>
                      </a:r>
                      <a:r>
                        <a:rPr lang="zh-CN" altLang="en-US" sz="1400" dirty="0" smtClean="0">
                          <a:sym typeface="+mn-ea"/>
                        </a:rPr>
                        <a:t>的准确性，并进行维护与</a:t>
                      </a:r>
                      <a:r>
                        <a:rPr lang="zh-CN" altLang="en-US" sz="1400" dirty="0" smtClean="0">
                          <a:sym typeface="+mn-ea"/>
                        </a:rPr>
                        <a:t>更改；</a:t>
                      </a:r>
                      <a:endParaRPr lang="zh-CN" altLang="en-US" sz="1400" dirty="0" smtClean="0">
                        <a:sym typeface="+mn-ea"/>
                      </a:endParaRPr>
                    </a:p>
                    <a:p>
                      <a:pPr algn="l">
                        <a:buClrTx/>
                        <a:buSzTx/>
                        <a:buFontTx/>
                      </a:pPr>
                      <a:r>
                        <a:rPr lang="zh-CN" altLang="en-US" sz="1400" dirty="0" smtClean="0">
                          <a:sym typeface="+mn-ea"/>
                        </a:rPr>
                        <a:t>（</a:t>
                      </a:r>
                      <a:r>
                        <a:rPr lang="en-US" altLang="zh-CN" sz="1400" dirty="0" smtClean="0">
                          <a:sym typeface="+mn-ea"/>
                        </a:rPr>
                        <a:t>6</a:t>
                      </a:r>
                      <a:r>
                        <a:rPr lang="zh-CN" altLang="en-US" sz="1400" dirty="0" smtClean="0">
                          <a:sym typeface="+mn-ea"/>
                        </a:rPr>
                        <a:t>）座椅在研产品（</a:t>
                      </a:r>
                      <a:r>
                        <a:rPr lang="en-US" altLang="zh-CN" sz="1400" dirty="0" smtClean="0">
                          <a:sym typeface="+mn-ea"/>
                        </a:rPr>
                        <a:t>Volvo</a:t>
                      </a:r>
                      <a:r>
                        <a:rPr lang="zh-CN" altLang="en-US" sz="1400" dirty="0" smtClean="0">
                          <a:sym typeface="+mn-ea"/>
                        </a:rPr>
                        <a:t>、吉利</a:t>
                      </a:r>
                      <a:r>
                        <a:rPr lang="en-US" altLang="zh-CN" sz="1400" dirty="0" smtClean="0">
                          <a:sym typeface="+mn-ea"/>
                        </a:rPr>
                        <a:t>G3</a:t>
                      </a:r>
                      <a:r>
                        <a:rPr lang="zh-CN" altLang="en-US" sz="1400" dirty="0" smtClean="0">
                          <a:sym typeface="+mn-ea"/>
                        </a:rPr>
                        <a:t>、福田</a:t>
                      </a:r>
                      <a:r>
                        <a:rPr lang="en-US" altLang="zh-CN" sz="1400" dirty="0" smtClean="0">
                          <a:sym typeface="+mn-ea"/>
                        </a:rPr>
                        <a:t>VM2</a:t>
                      </a:r>
                      <a:r>
                        <a:rPr lang="zh-CN" altLang="en-US" sz="1400" dirty="0" smtClean="0">
                          <a:sym typeface="+mn-ea"/>
                        </a:rPr>
                        <a:t>等项目）报价资料的编制</a:t>
                      </a:r>
                      <a:r>
                        <a:rPr lang="zh-CN" altLang="en-US" sz="1400" dirty="0" smtClean="0">
                          <a:sym typeface="+mn-ea"/>
                        </a:rPr>
                        <a:t>工作。</a:t>
                      </a:r>
                      <a:endParaRPr lang="zh-CN" altLang="en-US" sz="1400" dirty="0" smtClean="0">
                        <a:sym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buClrTx/>
                        <a:buSzTx/>
                        <a:buFontTx/>
                        <a:buNone/>
                      </a:pPr>
                      <a:endParaRPr lang="zh-CN" alt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32685">
                <a:tc>
                  <a:txBody>
                    <a:bodyPr/>
                    <a:p>
                      <a:pPr algn="ctr"/>
                      <a:r>
                        <a:rPr lang="zh-CN" altLang="en-US" sz="1600" dirty="0" smtClean="0"/>
                        <a:t>组装</a:t>
                      </a:r>
                      <a:r>
                        <a:rPr lang="zh-CN" altLang="en-US" sz="1600" dirty="0" smtClean="0"/>
                        <a:t>组</a:t>
                      </a:r>
                      <a:endParaRPr lang="zh-CN" alt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l">
                        <a:buClrTx/>
                        <a:buSzTx/>
                        <a:buFontTx/>
                      </a:pPr>
                      <a:r>
                        <a:rPr lang="zh-CN" altLang="en-US" sz="1400" dirty="0" smtClean="0"/>
                        <a:t>规划</a:t>
                      </a:r>
                      <a:r>
                        <a:rPr lang="zh-CN" altLang="en-US" sz="1400" dirty="0" smtClean="0"/>
                        <a:t>类：</a:t>
                      </a:r>
                      <a:endParaRPr lang="zh-CN" altLang="en-US" sz="1400" dirty="0" smtClean="0"/>
                    </a:p>
                    <a:p>
                      <a:pPr algn="l">
                        <a:buClrTx/>
                        <a:buSzTx/>
                        <a:buFontTx/>
                      </a:pPr>
                      <a:r>
                        <a:rPr lang="zh-CN" altLang="en-US" sz="1400" dirty="0" smtClean="0"/>
                        <a:t>（1）</a:t>
                      </a:r>
                      <a:r>
                        <a:rPr lang="zh-CN" altLang="en-US" sz="1400" dirty="0" smtClean="0">
                          <a:sym typeface="+mn-ea"/>
                        </a:rPr>
                        <a:t>规划成都工厂生产重卡座椅方案，平面规划图、进出物料方向、位置、作业空间、工装工具等资料；</a:t>
                      </a:r>
                      <a:endParaRPr lang="zh-CN" altLang="en-US" sz="1400" dirty="0" smtClean="0">
                        <a:sym typeface="+mn-ea"/>
                      </a:endParaRPr>
                    </a:p>
                    <a:p>
                      <a:pPr algn="l">
                        <a:buClrTx/>
                        <a:buSzTx/>
                        <a:buFontTx/>
                      </a:pPr>
                      <a:r>
                        <a:rPr lang="zh-CN" altLang="en-US" sz="1400" dirty="0" smtClean="0"/>
                        <a:t>（</a:t>
                      </a:r>
                      <a:r>
                        <a:rPr lang="en-US" altLang="zh-CN" sz="1400" dirty="0" smtClean="0"/>
                        <a:t>2</a:t>
                      </a:r>
                      <a:r>
                        <a:rPr lang="zh-CN" altLang="en-US" sz="1400" dirty="0" smtClean="0"/>
                        <a:t>）</a:t>
                      </a:r>
                      <a:r>
                        <a:rPr lang="zh-CN" altLang="en-US" sz="1400" dirty="0" smtClean="0">
                          <a:sym typeface="+mn-ea"/>
                        </a:rPr>
                        <a:t>规划株洲工厂原</a:t>
                      </a:r>
                      <a:r>
                        <a:rPr lang="en-US" altLang="zh-CN" sz="1400" dirty="0" smtClean="0">
                          <a:sym typeface="+mn-ea"/>
                        </a:rPr>
                        <a:t>C61</a:t>
                      </a:r>
                      <a:r>
                        <a:rPr lang="zh-CN" altLang="en-US" sz="1400" dirty="0" smtClean="0">
                          <a:sym typeface="+mn-ea"/>
                        </a:rPr>
                        <a:t>生产拆断重新匹配部份线段发往成都工厂重新组成</a:t>
                      </a:r>
                      <a:r>
                        <a:rPr lang="en-US" altLang="zh-CN" sz="1400" dirty="0" smtClean="0">
                          <a:sym typeface="+mn-ea"/>
                        </a:rPr>
                        <a:t>16</a:t>
                      </a:r>
                      <a:r>
                        <a:rPr lang="zh-CN" altLang="en-US" sz="1400" dirty="0" smtClean="0">
                          <a:sym typeface="+mn-ea"/>
                        </a:rPr>
                        <a:t>工位生产线改造</a:t>
                      </a:r>
                      <a:r>
                        <a:rPr lang="zh-CN" altLang="en-US" sz="1400" dirty="0" smtClean="0">
                          <a:sym typeface="+mn-ea"/>
                        </a:rPr>
                        <a:t>方案，以及搬迁到成都工厂后需要重新制作生产线工装托盘上层定位夹紧机构方案以满足新产品生产需求；</a:t>
                      </a:r>
                      <a:endParaRPr lang="zh-CN" altLang="en-US" sz="1400" dirty="0" smtClean="0"/>
                    </a:p>
                    <a:p>
                      <a:pPr algn="l">
                        <a:buClrTx/>
                        <a:buSzTx/>
                        <a:buFontTx/>
                      </a:pPr>
                      <a:r>
                        <a:rPr lang="zh-CN" altLang="en-US" sz="1400" dirty="0" smtClean="0"/>
                        <a:t>（</a:t>
                      </a:r>
                      <a:r>
                        <a:rPr lang="en-US" altLang="zh-CN" sz="1400" dirty="0" smtClean="0"/>
                        <a:t>3</a:t>
                      </a:r>
                      <a:r>
                        <a:rPr lang="zh-CN" altLang="en-US" sz="1400" dirty="0" smtClean="0"/>
                        <a:t>）</a:t>
                      </a:r>
                      <a:r>
                        <a:rPr lang="zh-CN" altLang="en-US" sz="1400" dirty="0" smtClean="0">
                          <a:sym typeface="+mn-ea"/>
                        </a:rPr>
                        <a:t>长春工厂生产线改造方案、工装托盘改造方案，检测设备改造方案的编制，及后续的调试验收</a:t>
                      </a:r>
                      <a:r>
                        <a:rPr lang="zh-CN" altLang="en-US" sz="1400" dirty="0" smtClean="0">
                          <a:sym typeface="+mn-ea"/>
                        </a:rPr>
                        <a:t>工作；</a:t>
                      </a:r>
                      <a:endParaRPr lang="zh-CN" altLang="en-US" sz="1400" dirty="0" smtClean="0">
                        <a:sym typeface="+mn-ea"/>
                      </a:endParaRPr>
                    </a:p>
                    <a:p>
                      <a:pPr algn="l">
                        <a:buClrTx/>
                        <a:buSzTx/>
                        <a:buFontTx/>
                      </a:pPr>
                      <a:r>
                        <a:rPr lang="zh-CN" altLang="en-US" sz="1400" dirty="0" smtClean="0">
                          <a:sym typeface="+mn-ea"/>
                        </a:rPr>
                        <a:t>（</a:t>
                      </a:r>
                      <a:r>
                        <a:rPr lang="en-US" altLang="zh-CN" sz="1400" dirty="0" smtClean="0">
                          <a:sym typeface="+mn-ea"/>
                        </a:rPr>
                        <a:t>4</a:t>
                      </a:r>
                      <a:r>
                        <a:rPr lang="zh-CN" altLang="en-US" sz="1400" dirty="0" smtClean="0">
                          <a:sym typeface="+mn-ea"/>
                        </a:rPr>
                        <a:t>）换挡扶手压装轴承的液压机设备及工装已经调试完成，</a:t>
                      </a:r>
                      <a:r>
                        <a:rPr lang="en-US" altLang="zh-CN" sz="1400" dirty="0" smtClean="0">
                          <a:sym typeface="+mn-ea"/>
                        </a:rPr>
                        <a:t>6</a:t>
                      </a:r>
                      <a:r>
                        <a:rPr lang="zh-CN" altLang="en-US" sz="1400" dirty="0" smtClean="0">
                          <a:sym typeface="+mn-ea"/>
                        </a:rPr>
                        <a:t>月份已经小批生产</a:t>
                      </a:r>
                      <a:r>
                        <a:rPr lang="en-US" altLang="zh-CN" sz="1400" dirty="0" smtClean="0">
                          <a:sym typeface="+mn-ea"/>
                        </a:rPr>
                        <a:t>50</a:t>
                      </a:r>
                      <a:r>
                        <a:rPr lang="zh-CN" altLang="en-US" sz="1400" dirty="0" smtClean="0">
                          <a:sym typeface="+mn-ea"/>
                        </a:rPr>
                        <a:t>套产品满足设计要求；</a:t>
                      </a:r>
                      <a:r>
                        <a:rPr lang="zh-CN" altLang="en-US" sz="1400" dirty="0" smtClean="0">
                          <a:sym typeface="+mn-ea"/>
                        </a:rPr>
                        <a:t>换挡扶手产能规划及人员匹配已经重新编制完成；</a:t>
                      </a:r>
                      <a:endParaRPr lang="zh-CN" altLang="en-US" sz="1400" dirty="0" smtClean="0">
                        <a:sym typeface="+mn-ea"/>
                      </a:endParaRPr>
                    </a:p>
                    <a:p>
                      <a:pPr algn="l">
                        <a:buClrTx/>
                        <a:buSzTx/>
                        <a:buFontTx/>
                      </a:pPr>
                      <a:r>
                        <a:rPr lang="zh-CN" altLang="en-US" sz="1400" dirty="0" smtClean="0">
                          <a:sym typeface="+mn-ea"/>
                        </a:rPr>
                        <a:t>（</a:t>
                      </a:r>
                      <a:r>
                        <a:rPr lang="en-US" altLang="zh-CN" sz="1400" dirty="0" smtClean="0">
                          <a:sym typeface="+mn-ea"/>
                        </a:rPr>
                        <a:t>5</a:t>
                      </a:r>
                      <a:r>
                        <a:rPr lang="zh-CN" altLang="en-US" sz="1400" dirty="0" smtClean="0">
                          <a:sym typeface="+mn-ea"/>
                        </a:rPr>
                        <a:t>）安路普车间搬迁重新规划新车间生产布局图；</a:t>
                      </a:r>
                      <a:endParaRPr lang="zh-CN" altLang="en-US" sz="1400" dirty="0" smtClean="0">
                        <a:sym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buClrTx/>
                        <a:buSzTx/>
                        <a:buFontTx/>
                      </a:pPr>
                      <a:endParaRPr lang="zh-CN" alt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接连接符 21"/>
          <p:cNvCxnSpPr/>
          <p:nvPr/>
        </p:nvCxnSpPr>
        <p:spPr>
          <a:xfrm>
            <a:off x="324048" y="209569"/>
            <a:ext cx="261993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19"/>
          <p:cNvSpPr txBox="1"/>
          <p:nvPr/>
        </p:nvSpPr>
        <p:spPr>
          <a:xfrm>
            <a:off x="2987490" y="55287"/>
            <a:ext cx="2982870" cy="308563"/>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en-US" altLang="zh-CN" sz="1400" b="1" spc="300" dirty="0" smtClean="0">
                <a:latin typeface="微软雅黑" panose="020B0503020204020204" pitchFamily="34" charset="-122"/>
                <a:ea typeface="微软雅黑" panose="020B0503020204020204" pitchFamily="34" charset="-122"/>
              </a:rPr>
              <a:t>Part2  </a:t>
            </a:r>
            <a:r>
              <a:rPr lang="zh-CN" altLang="en-US" sz="1400" b="1" spc="300" dirty="0" smtClean="0">
                <a:latin typeface="微软雅黑" panose="020B0503020204020204" pitchFamily="34" charset="-122"/>
                <a:ea typeface="微软雅黑" panose="020B0503020204020204" pitchFamily="34" charset="-122"/>
              </a:rPr>
              <a:t>现有工作</a:t>
            </a:r>
            <a:endParaRPr lang="zh-CN" altLang="en-US" sz="1400" b="1" spc="300" dirty="0">
              <a:latin typeface="微软雅黑" panose="020B0503020204020204" pitchFamily="34" charset="-122"/>
              <a:ea typeface="微软雅黑" panose="020B0503020204020204" pitchFamily="34" charset="-122"/>
            </a:endParaRPr>
          </a:p>
        </p:txBody>
      </p:sp>
      <p:cxnSp>
        <p:nvCxnSpPr>
          <p:cNvPr id="24" name="直接连接符 23"/>
          <p:cNvCxnSpPr/>
          <p:nvPr/>
        </p:nvCxnSpPr>
        <p:spPr>
          <a:xfrm>
            <a:off x="5893892" y="209569"/>
            <a:ext cx="261993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6" name="Picture 13"/>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36691" y="6095999"/>
            <a:ext cx="595001" cy="454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 name="表格 13"/>
          <p:cNvGraphicFramePr>
            <a:graphicFrameLocks noGrp="1"/>
          </p:cNvGraphicFramePr>
          <p:nvPr>
            <p:custDataLst>
              <p:tags r:id="rId2"/>
            </p:custDataLst>
          </p:nvPr>
        </p:nvGraphicFramePr>
        <p:xfrm>
          <a:off x="539115" y="500380"/>
          <a:ext cx="8152765" cy="4380230"/>
        </p:xfrm>
        <a:graphic>
          <a:graphicData uri="http://schemas.openxmlformats.org/drawingml/2006/table">
            <a:tbl>
              <a:tblPr firstRow="1" bandRow="1">
                <a:tableStyleId>{5C22544A-7EE6-4342-B048-85BDC9FD1C3A}</a:tableStyleId>
              </a:tblPr>
              <a:tblGrid>
                <a:gridCol w="577850"/>
                <a:gridCol w="6341110"/>
                <a:gridCol w="1233805"/>
              </a:tblGrid>
              <a:tr h="577850">
                <a:tc>
                  <a:txBody>
                    <a:bodyPr/>
                    <a:p>
                      <a:pPr algn="ctr"/>
                      <a:r>
                        <a:rPr lang="zh-CN" altLang="en-US" sz="1600" dirty="0" smtClean="0">
                          <a:solidFill>
                            <a:sysClr val="windowText" lastClr="000000"/>
                          </a:solidFill>
                        </a:rPr>
                        <a:t>组</a:t>
                      </a:r>
                      <a:endParaRPr lang="zh-CN" altLang="en-US" sz="1600" dirty="0" smtClean="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r>
                        <a:rPr lang="zh-CN" altLang="en-US" sz="1600" dirty="0" smtClean="0">
                          <a:solidFill>
                            <a:sysClr val="windowText" lastClr="000000"/>
                          </a:solidFill>
                        </a:rPr>
                        <a:t>现有</a:t>
                      </a:r>
                      <a:r>
                        <a:rPr lang="zh-CN" altLang="en-US" sz="1600" dirty="0" smtClean="0">
                          <a:solidFill>
                            <a:sysClr val="windowText" lastClr="000000"/>
                          </a:solidFill>
                        </a:rPr>
                        <a:t>工作</a:t>
                      </a:r>
                      <a:endParaRPr lang="zh-CN" altLang="en-US" sz="1600" dirty="0" smtClean="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r>
                        <a:rPr lang="zh-CN" altLang="en-US" sz="1600" dirty="0" smtClean="0">
                          <a:solidFill>
                            <a:sysClr val="windowText" lastClr="000000"/>
                          </a:solidFill>
                        </a:rPr>
                        <a:t>备注</a:t>
                      </a:r>
                      <a:endParaRPr lang="zh-CN" altLang="en-US" sz="16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68425">
                <a:tc>
                  <a:txBody>
                    <a:bodyPr/>
                    <a:p>
                      <a:pPr algn="ctr">
                        <a:buNone/>
                      </a:pPr>
                      <a:r>
                        <a:rPr lang="zh-CN" altLang="en-US" sz="1600" dirty="0"/>
                        <a:t>组装</a:t>
                      </a:r>
                      <a:r>
                        <a:rPr lang="zh-CN" altLang="en-US" sz="1600" dirty="0"/>
                        <a:t>组</a:t>
                      </a:r>
                      <a:endParaRPr lang="zh-CN"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l">
                        <a:buClrTx/>
                        <a:buSzTx/>
                        <a:buFontTx/>
                      </a:pPr>
                      <a:r>
                        <a:rPr lang="zh-CN" altLang="en-US" sz="1400" dirty="0" smtClean="0">
                          <a:sym typeface="+mn-ea"/>
                        </a:rPr>
                        <a:t>过程工艺</a:t>
                      </a:r>
                      <a:r>
                        <a:rPr lang="zh-CN" altLang="en-US" sz="1400" dirty="0" smtClean="0">
                          <a:sym typeface="+mn-ea"/>
                        </a:rPr>
                        <a:t>类：</a:t>
                      </a:r>
                      <a:endParaRPr lang="zh-CN" altLang="en-US" sz="1400" dirty="0" smtClean="0">
                        <a:sym typeface="+mn-ea"/>
                      </a:endParaRPr>
                    </a:p>
                    <a:p>
                      <a:pPr algn="l">
                        <a:buClrTx/>
                        <a:buSzTx/>
                        <a:buFontTx/>
                      </a:pPr>
                      <a:r>
                        <a:rPr lang="zh-CN" altLang="en-US" sz="1400" dirty="0" smtClean="0">
                          <a:sym typeface="+mn-ea"/>
                        </a:rPr>
                        <a:t>（</a:t>
                      </a:r>
                      <a:r>
                        <a:rPr lang="en-US" altLang="zh-CN" sz="1400" dirty="0" smtClean="0">
                          <a:sym typeface="+mn-ea"/>
                        </a:rPr>
                        <a:t>1</a:t>
                      </a:r>
                      <a:r>
                        <a:rPr lang="zh-CN" altLang="en-US" sz="1400" dirty="0" smtClean="0">
                          <a:sym typeface="+mn-ea"/>
                        </a:rPr>
                        <a:t>）</a:t>
                      </a:r>
                      <a:r>
                        <a:rPr lang="zh-CN" altLang="en-US" sz="1400" dirty="0" smtClean="0">
                          <a:sym typeface="+mn-ea"/>
                        </a:rPr>
                        <a:t>汕德卡座椅工艺文件编制；</a:t>
                      </a:r>
                      <a:endParaRPr lang="zh-CN" altLang="en-US" sz="1400" dirty="0" smtClean="0">
                        <a:sym typeface="+mn-ea"/>
                      </a:endParaRPr>
                    </a:p>
                    <a:p>
                      <a:pPr algn="l">
                        <a:buClrTx/>
                        <a:buSzTx/>
                        <a:buFontTx/>
                      </a:pPr>
                      <a:r>
                        <a:rPr lang="zh-CN" altLang="en-US" sz="1400" dirty="0" smtClean="0">
                          <a:sym typeface="+mn-ea"/>
                        </a:rPr>
                        <a:t>（</a:t>
                      </a:r>
                      <a:r>
                        <a:rPr lang="en-US" altLang="zh-CN" sz="1400" dirty="0" smtClean="0">
                          <a:sym typeface="+mn-ea"/>
                        </a:rPr>
                        <a:t>2</a:t>
                      </a:r>
                      <a:r>
                        <a:rPr lang="zh-CN" altLang="en-US" sz="1400" dirty="0" smtClean="0">
                          <a:sym typeface="+mn-ea"/>
                        </a:rPr>
                        <a:t>）解放J6L工艺文件编制</a:t>
                      </a:r>
                      <a:r>
                        <a:rPr lang="zh-CN" altLang="en-US" sz="1400" dirty="0" smtClean="0">
                          <a:latin typeface="微软雅黑" panose="020B0503020204020204" pitchFamily="34" charset="-122"/>
                          <a:ea typeface="微软雅黑" panose="020B0503020204020204" pitchFamily="34" charset="-122"/>
                          <a:sym typeface="+mn-ea"/>
                        </a:rPr>
                        <a:t>，</a:t>
                      </a:r>
                      <a:r>
                        <a:rPr lang="zh-CN" altLang="en-US" sz="1400" dirty="0" smtClean="0">
                          <a:sym typeface="+mn-ea"/>
                        </a:rPr>
                        <a:t>PPAP/APQP文件整理上传，成品工装车方案指定，实验工装</a:t>
                      </a:r>
                      <a:r>
                        <a:rPr lang="zh-CN" altLang="en-US" sz="1400" dirty="0" smtClean="0">
                          <a:sym typeface="+mn-ea"/>
                        </a:rPr>
                        <a:t>制作；</a:t>
                      </a:r>
                      <a:endParaRPr lang="zh-CN" altLang="en-US" sz="1400" dirty="0" smtClean="0">
                        <a:sym typeface="+mn-ea"/>
                      </a:endParaRPr>
                    </a:p>
                    <a:p>
                      <a:pPr algn="l">
                        <a:buClrTx/>
                        <a:buSzTx/>
                        <a:buFontTx/>
                      </a:pPr>
                      <a:r>
                        <a:rPr lang="zh-CN" altLang="en-US" sz="1400" dirty="0" smtClean="0">
                          <a:sym typeface="+mn-ea"/>
                        </a:rPr>
                        <a:t>（</a:t>
                      </a:r>
                      <a:r>
                        <a:rPr lang="en-US" altLang="zh-CN" sz="1400" dirty="0" smtClean="0">
                          <a:sym typeface="+mn-ea"/>
                        </a:rPr>
                        <a:t>3</a:t>
                      </a:r>
                      <a:r>
                        <a:rPr lang="zh-CN" altLang="en-US" sz="1400" dirty="0" smtClean="0">
                          <a:sym typeface="+mn-ea"/>
                        </a:rPr>
                        <a:t>）</a:t>
                      </a:r>
                      <a:r>
                        <a:rPr lang="zh-CN" altLang="en-US" sz="1400" dirty="0" smtClean="0">
                          <a:sym typeface="+mn-ea"/>
                        </a:rPr>
                        <a:t>福田欧马可座椅总装策划及工艺文件编制,PPAP/APQP</a:t>
                      </a:r>
                      <a:r>
                        <a:rPr lang="zh-CN" altLang="en-US" sz="1400" dirty="0" smtClean="0">
                          <a:sym typeface="+mn-ea"/>
                        </a:rPr>
                        <a:t>文件整理上传；</a:t>
                      </a:r>
                      <a:endParaRPr lang="zh-CN" altLang="en-US" sz="1400" dirty="0" smtClean="0">
                        <a:sym typeface="+mn-ea"/>
                      </a:endParaRPr>
                    </a:p>
                    <a:p>
                      <a:pPr algn="l">
                        <a:buClrTx/>
                        <a:buSzTx/>
                        <a:buFontTx/>
                      </a:pPr>
                      <a:r>
                        <a:rPr lang="zh-CN" altLang="en-US" sz="1400" dirty="0" smtClean="0">
                          <a:sym typeface="+mn-ea"/>
                        </a:rPr>
                        <a:t>（</a:t>
                      </a:r>
                      <a:r>
                        <a:rPr lang="en-US" altLang="zh-CN" sz="1400" dirty="0" smtClean="0">
                          <a:sym typeface="+mn-ea"/>
                        </a:rPr>
                        <a:t>4</a:t>
                      </a:r>
                      <a:r>
                        <a:rPr lang="zh-CN" altLang="en-US" sz="1400" dirty="0" smtClean="0">
                          <a:sym typeface="+mn-ea"/>
                        </a:rPr>
                        <a:t>）成都王牌座椅工艺文件编制，成品工装车方案指定，实验工装</a:t>
                      </a:r>
                      <a:r>
                        <a:rPr lang="zh-CN" altLang="en-US" sz="1400" dirty="0" smtClean="0">
                          <a:sym typeface="+mn-ea"/>
                        </a:rPr>
                        <a:t>制作；</a:t>
                      </a:r>
                      <a:endParaRPr lang="zh-CN" altLang="en-US" sz="1400" dirty="0" smtClean="0">
                        <a:sym typeface="+mn-ea"/>
                      </a:endParaRPr>
                    </a:p>
                    <a:p>
                      <a:pPr algn="l">
                        <a:buClrTx/>
                        <a:buSzTx/>
                        <a:buFontTx/>
                      </a:pPr>
                      <a:r>
                        <a:rPr lang="zh-CN" altLang="en-US" sz="1400" dirty="0" smtClean="0">
                          <a:sym typeface="+mn-ea"/>
                        </a:rPr>
                        <a:t>（</a:t>
                      </a:r>
                      <a:r>
                        <a:rPr lang="en-US" altLang="zh-CN" sz="1400" dirty="0" smtClean="0">
                          <a:sym typeface="+mn-ea"/>
                        </a:rPr>
                        <a:t>5</a:t>
                      </a:r>
                      <a:r>
                        <a:rPr lang="zh-CN" altLang="en-US" sz="1400" dirty="0" smtClean="0">
                          <a:sym typeface="+mn-ea"/>
                        </a:rPr>
                        <a:t>）福田奥杰</a:t>
                      </a:r>
                      <a:r>
                        <a:rPr lang="en-US" altLang="zh-CN" sz="1400" dirty="0" smtClean="0">
                          <a:sym typeface="+mn-ea"/>
                        </a:rPr>
                        <a:t>/K1</a:t>
                      </a:r>
                      <a:r>
                        <a:rPr lang="zh-CN" altLang="en-US" sz="1400" dirty="0" smtClean="0">
                          <a:sym typeface="+mn-ea"/>
                        </a:rPr>
                        <a:t>项目工艺文件编制，</a:t>
                      </a:r>
                      <a:r>
                        <a:rPr lang="zh-CN" altLang="en-US" sz="1400" dirty="0" smtClean="0">
                          <a:sym typeface="+mn-ea"/>
                        </a:rPr>
                        <a:t>PPAP/APQP文件整理上传；</a:t>
                      </a:r>
                      <a:endParaRPr lang="zh-CN" altLang="en-US" sz="1400" dirty="0" smtClean="0">
                        <a:sym typeface="+mn-ea"/>
                      </a:endParaRPr>
                    </a:p>
                    <a:p>
                      <a:pPr algn="l">
                        <a:buClrTx/>
                        <a:buSzTx/>
                        <a:buFontTx/>
                      </a:pPr>
                      <a:r>
                        <a:rPr lang="zh-CN" altLang="en-US" sz="1400" dirty="0" smtClean="0">
                          <a:sym typeface="+mn-ea"/>
                        </a:rPr>
                        <a:t>（</a:t>
                      </a:r>
                      <a:r>
                        <a:rPr lang="en-US" altLang="zh-CN" sz="1400" dirty="0" smtClean="0">
                          <a:sym typeface="+mn-ea"/>
                        </a:rPr>
                        <a:t>6</a:t>
                      </a:r>
                      <a:r>
                        <a:rPr lang="zh-CN" altLang="en-US" sz="1400" dirty="0" smtClean="0">
                          <a:sym typeface="+mn-ea"/>
                        </a:rPr>
                        <a:t>）</a:t>
                      </a:r>
                      <a:r>
                        <a:rPr lang="en-US" altLang="zh-CN" sz="1400" dirty="0" smtClean="0">
                          <a:sym typeface="+mn-ea"/>
                        </a:rPr>
                        <a:t>X5000S</a:t>
                      </a:r>
                      <a:r>
                        <a:rPr lang="zh-CN" altLang="en-US" sz="1400" dirty="0" smtClean="0">
                          <a:sym typeface="+mn-ea"/>
                        </a:rPr>
                        <a:t>重卡座椅总装策划及工艺文件编制，成品工装车方案指定；</a:t>
                      </a:r>
                      <a:endParaRPr lang="zh-CN" altLang="en-US" sz="1400" dirty="0" smtClean="0">
                        <a:sym typeface="+mn-ea"/>
                      </a:endParaRPr>
                    </a:p>
                    <a:p>
                      <a:pPr algn="l">
                        <a:buClrTx/>
                        <a:buSzTx/>
                        <a:buFontTx/>
                      </a:pPr>
                      <a:r>
                        <a:rPr lang="zh-CN" altLang="en-US" sz="1400" dirty="0" smtClean="0">
                          <a:sym typeface="+mn-ea"/>
                        </a:rPr>
                        <a:t>（</a:t>
                      </a:r>
                      <a:r>
                        <a:rPr lang="en-US" altLang="zh-CN" sz="1400" dirty="0" smtClean="0">
                          <a:sym typeface="+mn-ea"/>
                        </a:rPr>
                        <a:t>7</a:t>
                      </a:r>
                      <a:r>
                        <a:rPr lang="zh-CN" altLang="en-US" sz="1400" dirty="0" smtClean="0">
                          <a:sym typeface="+mn-ea"/>
                        </a:rPr>
                        <a:t>）</a:t>
                      </a:r>
                      <a:r>
                        <a:rPr lang="en-US" altLang="zh-CN" sz="1400" dirty="0" smtClean="0">
                          <a:sym typeface="+mn-ea"/>
                        </a:rPr>
                        <a:t>L6000</a:t>
                      </a:r>
                      <a:r>
                        <a:rPr lang="zh-CN" altLang="en-US" sz="1400" dirty="0" smtClean="0">
                          <a:sym typeface="+mn-ea"/>
                        </a:rPr>
                        <a:t>项目工艺文件的编制，工位器具方案的指定；</a:t>
                      </a:r>
                      <a:endParaRPr lang="zh-CN" altLang="en-US" sz="1400" dirty="0" smtClean="0">
                        <a:sym typeface="+mn-ea"/>
                      </a:endParaRPr>
                    </a:p>
                    <a:p>
                      <a:pPr algn="l">
                        <a:buClrTx/>
                        <a:buSzTx/>
                        <a:buFontTx/>
                      </a:pPr>
                      <a:r>
                        <a:rPr lang="zh-CN" altLang="en-US" sz="1400" dirty="0" smtClean="0">
                          <a:sym typeface="+mn-ea"/>
                        </a:rPr>
                        <a:t>（</a:t>
                      </a:r>
                      <a:r>
                        <a:rPr lang="en-US" altLang="zh-CN" sz="1400" dirty="0" smtClean="0">
                          <a:sym typeface="+mn-ea"/>
                        </a:rPr>
                        <a:t>8</a:t>
                      </a:r>
                      <a:r>
                        <a:rPr lang="zh-CN" altLang="en-US" sz="1400" dirty="0" smtClean="0">
                          <a:sym typeface="+mn-ea"/>
                        </a:rPr>
                        <a:t>）</a:t>
                      </a:r>
                      <a:r>
                        <a:rPr lang="en-US" altLang="zh-CN" sz="1400" dirty="0" smtClean="0">
                          <a:sym typeface="+mn-ea"/>
                        </a:rPr>
                        <a:t>H4-2.2</a:t>
                      </a:r>
                      <a:r>
                        <a:rPr lang="zh-CN" altLang="en-US" sz="1400" dirty="0" smtClean="0">
                          <a:sym typeface="+mn-ea"/>
                        </a:rPr>
                        <a:t>项目工艺文件的编制；</a:t>
                      </a:r>
                      <a:endParaRPr lang="zh-CN" altLang="en-US" sz="1400" dirty="0" smtClean="0">
                        <a:sym typeface="+mn-ea"/>
                      </a:endParaRPr>
                    </a:p>
                    <a:p>
                      <a:pPr algn="l">
                        <a:buClrTx/>
                        <a:buSzTx/>
                        <a:buFontTx/>
                      </a:pPr>
                      <a:r>
                        <a:rPr lang="zh-CN" altLang="en-US" sz="1400" dirty="0" smtClean="0">
                          <a:sym typeface="+mn-ea"/>
                        </a:rPr>
                        <a:t>（</a:t>
                      </a:r>
                      <a:r>
                        <a:rPr lang="en-US" altLang="zh-CN" sz="1400" dirty="0" smtClean="0">
                          <a:sym typeface="+mn-ea"/>
                        </a:rPr>
                        <a:t>9</a:t>
                      </a:r>
                      <a:r>
                        <a:rPr lang="zh-CN" altLang="en-US" sz="1400" dirty="0" smtClean="0">
                          <a:sym typeface="+mn-ea"/>
                        </a:rPr>
                        <a:t>）北奔</a:t>
                      </a:r>
                      <a:r>
                        <a:rPr lang="en-US" altLang="zh-CN" sz="1400" dirty="0" smtClean="0">
                          <a:sym typeface="+mn-ea"/>
                        </a:rPr>
                        <a:t>H20</a:t>
                      </a:r>
                      <a:r>
                        <a:rPr lang="zh-CN" altLang="en-US" sz="1400" dirty="0" smtClean="0">
                          <a:sym typeface="+mn-ea"/>
                        </a:rPr>
                        <a:t>项目工艺文件的编制，成品包装指定，实验工装</a:t>
                      </a:r>
                      <a:r>
                        <a:rPr lang="zh-CN" altLang="en-US" sz="1400" dirty="0" smtClean="0">
                          <a:sym typeface="+mn-ea"/>
                        </a:rPr>
                        <a:t>制作；</a:t>
                      </a:r>
                      <a:endParaRPr lang="zh-CN" altLang="en-US" sz="1400" dirty="0" smtClean="0">
                        <a:sym typeface="+mn-ea"/>
                      </a:endParaRPr>
                    </a:p>
                    <a:p>
                      <a:pPr algn="l">
                        <a:buClrTx/>
                        <a:buSzTx/>
                        <a:buFontTx/>
                      </a:pPr>
                      <a:r>
                        <a:rPr lang="zh-CN" altLang="en-US" sz="1400" dirty="0" smtClean="0">
                          <a:sym typeface="+mn-ea"/>
                        </a:rPr>
                        <a:t>（</a:t>
                      </a:r>
                      <a:r>
                        <a:rPr lang="en-US" altLang="zh-CN" sz="1400" dirty="0" smtClean="0">
                          <a:sym typeface="+mn-ea"/>
                        </a:rPr>
                        <a:t>10</a:t>
                      </a:r>
                      <a:r>
                        <a:rPr lang="zh-CN" altLang="en-US" sz="1400" dirty="0" smtClean="0">
                          <a:sym typeface="+mn-ea"/>
                        </a:rPr>
                        <a:t>）奔驰</a:t>
                      </a:r>
                      <a:r>
                        <a:rPr lang="en-US" altLang="zh-CN" sz="1400" dirty="0" smtClean="0">
                          <a:sym typeface="+mn-ea"/>
                        </a:rPr>
                        <a:t>H6</a:t>
                      </a:r>
                      <a:r>
                        <a:rPr lang="zh-CN" altLang="en-US" sz="1400" dirty="0" smtClean="0">
                          <a:sym typeface="+mn-ea"/>
                        </a:rPr>
                        <a:t>项目工艺文件的</a:t>
                      </a:r>
                      <a:r>
                        <a:rPr lang="zh-CN" altLang="en-US" sz="1400" dirty="0" smtClean="0">
                          <a:sym typeface="+mn-ea"/>
                        </a:rPr>
                        <a:t>更新。</a:t>
                      </a:r>
                      <a:endParaRPr lang="zh-CN" altLang="en-US" sz="1400" dirty="0" smtClean="0">
                        <a:sym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buClrTx/>
                        <a:buSzTx/>
                        <a:buFontTx/>
                        <a:buNone/>
                      </a:pPr>
                      <a:endParaRPr lang="zh-CN" alt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32685">
                <a:tc>
                  <a:txBody>
                    <a:bodyPr/>
                    <a:p>
                      <a:pPr algn="ctr"/>
                      <a:r>
                        <a:rPr lang="zh-CN" altLang="en-US" sz="1600" dirty="0" smtClean="0"/>
                        <a:t>发泡组</a:t>
                      </a:r>
                      <a:endParaRPr lang="zh-CN" alt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l">
                        <a:buClrTx/>
                        <a:buSzTx/>
                        <a:buFontTx/>
                      </a:pPr>
                      <a:r>
                        <a:rPr lang="zh-CN" altLang="en-US" sz="1400" dirty="0" smtClean="0"/>
                        <a:t>（1）</a:t>
                      </a:r>
                      <a:r>
                        <a:rPr lang="en-US" altLang="zh-CN" sz="1400">
                          <a:sym typeface="+mn-ea"/>
                        </a:rPr>
                        <a:t>H6</a:t>
                      </a:r>
                      <a:r>
                        <a:rPr lang="zh-CN" altLang="en-US" sz="1400">
                          <a:sym typeface="+mn-ea"/>
                        </a:rPr>
                        <a:t>项目现进入</a:t>
                      </a:r>
                      <a:r>
                        <a:rPr lang="en-US" altLang="zh-CN" sz="1400">
                          <a:sym typeface="+mn-ea"/>
                        </a:rPr>
                        <a:t>PPAP</a:t>
                      </a:r>
                      <a:r>
                        <a:rPr lang="zh-CN" altLang="en-US" sz="1400">
                          <a:sym typeface="+mn-ea"/>
                        </a:rPr>
                        <a:t>阶段，目前只有调配靠背安全带口褶皱问题，修模工作待验证充分并确认后进行实施改模</a:t>
                      </a:r>
                      <a:r>
                        <a:rPr lang="zh-CN" altLang="en-US" sz="1400" dirty="0" smtClean="0">
                          <a:sym typeface="+mn-ea"/>
                        </a:rPr>
                        <a:t>；</a:t>
                      </a:r>
                      <a:endParaRPr lang="zh-CN" altLang="en-US" sz="1400" dirty="0" smtClean="0">
                        <a:sym typeface="+mn-ea"/>
                      </a:endParaRPr>
                    </a:p>
                    <a:p>
                      <a:pPr algn="l">
                        <a:buClrTx/>
                        <a:buSzTx/>
                        <a:buFontTx/>
                      </a:pPr>
                      <a:r>
                        <a:rPr lang="zh-CN" altLang="en-US" sz="1400" dirty="0" smtClean="0"/>
                        <a:t>（</a:t>
                      </a:r>
                      <a:r>
                        <a:rPr lang="en-US" altLang="zh-CN" sz="1400" dirty="0" smtClean="0"/>
                        <a:t>2</a:t>
                      </a:r>
                      <a:r>
                        <a:rPr lang="zh-CN" altLang="en-US" sz="1400" dirty="0" smtClean="0"/>
                        <a:t>）</a:t>
                      </a:r>
                      <a:r>
                        <a:rPr lang="zh-CN" altLang="en-US" sz="1400">
                          <a:sym typeface="+mn-ea"/>
                        </a:rPr>
                        <a:t>统帅</a:t>
                      </a:r>
                      <a:r>
                        <a:rPr lang="en-US" altLang="zh-CN" sz="1400">
                          <a:sym typeface="+mn-ea"/>
                        </a:rPr>
                        <a:t>1880</a:t>
                      </a:r>
                      <a:r>
                        <a:rPr lang="zh-CN" altLang="en-US" sz="1400">
                          <a:sym typeface="+mn-ea"/>
                        </a:rPr>
                        <a:t>项目：骨架及发泡模具修改后仍存在装配困难问题，待将骨架安装槽再加深</a:t>
                      </a:r>
                      <a:r>
                        <a:rPr lang="en-US" altLang="zh-CN" sz="1400">
                          <a:sym typeface="+mn-ea"/>
                        </a:rPr>
                        <a:t>3MM</a:t>
                      </a:r>
                      <a:r>
                        <a:rPr lang="zh-CN" altLang="en-US" sz="1400">
                          <a:sym typeface="+mn-ea"/>
                        </a:rPr>
                        <a:t>，后制作样件进行装车验证</a:t>
                      </a:r>
                      <a:r>
                        <a:rPr lang="zh-CN" altLang="en-US" sz="1400" dirty="0" smtClean="0">
                          <a:sym typeface="+mn-ea"/>
                        </a:rPr>
                        <a:t>；</a:t>
                      </a:r>
                      <a:endParaRPr lang="zh-CN" altLang="en-US" sz="1400" dirty="0" smtClean="0"/>
                    </a:p>
                    <a:p>
                      <a:pPr algn="l">
                        <a:buClrTx/>
                        <a:buSzTx/>
                        <a:buFontTx/>
                      </a:pPr>
                      <a:r>
                        <a:rPr lang="zh-CN" altLang="en-US" sz="1400" dirty="0" smtClean="0"/>
                        <a:t>（</a:t>
                      </a:r>
                      <a:r>
                        <a:rPr lang="en-US" altLang="zh-CN" sz="1400" dirty="0" smtClean="0"/>
                        <a:t>3</a:t>
                      </a:r>
                      <a:r>
                        <a:rPr lang="zh-CN" altLang="en-US" sz="1400" dirty="0" smtClean="0"/>
                        <a:t>）</a:t>
                      </a:r>
                      <a:r>
                        <a:rPr lang="zh-CN" altLang="en-US" sz="1400">
                          <a:sym typeface="+mn-ea"/>
                        </a:rPr>
                        <a:t>一汽减震座垫（舒适度提升）项目：完成产品调试，可进行小批试作；</a:t>
                      </a:r>
                      <a:endParaRPr lang="zh-CN" altLang="en-US" sz="1400"/>
                    </a:p>
                    <a:p>
                      <a:pPr algn="l">
                        <a:buClrTx/>
                        <a:buSzTx/>
                        <a:buFontTx/>
                      </a:pPr>
                      <a:r>
                        <a:rPr lang="zh-CN" altLang="en-US" sz="1400" dirty="0" smtClean="0">
                          <a:sym typeface="+mn-ea"/>
                        </a:rPr>
                        <a:t>（</a:t>
                      </a:r>
                      <a:r>
                        <a:rPr lang="en-US" altLang="zh-CN" sz="1400" dirty="0" smtClean="0">
                          <a:sym typeface="+mn-ea"/>
                        </a:rPr>
                        <a:t>4</a:t>
                      </a:r>
                      <a:r>
                        <a:rPr lang="zh-CN" altLang="en-US" sz="1400" dirty="0" smtClean="0">
                          <a:sym typeface="+mn-ea"/>
                        </a:rPr>
                        <a:t>）</a:t>
                      </a:r>
                      <a:r>
                        <a:rPr lang="zh-CN" altLang="en-US" sz="1400">
                          <a:sym typeface="+mn-ea"/>
                        </a:rPr>
                        <a:t>新欧马可</a:t>
                      </a:r>
                      <a:r>
                        <a:rPr lang="en-US" altLang="zh-CN" sz="1400">
                          <a:sym typeface="+mn-ea"/>
                        </a:rPr>
                        <a:t>M4</a:t>
                      </a:r>
                      <a:r>
                        <a:rPr lang="zh-CN" altLang="en-US" sz="1400">
                          <a:sym typeface="+mn-ea"/>
                        </a:rPr>
                        <a:t>项目：已完成模具制作，部分产品已完成试作，</a:t>
                      </a:r>
                      <a:r>
                        <a:rPr lang="en-US" altLang="zh-CN" sz="1400">
                          <a:sym typeface="+mn-ea"/>
                        </a:rPr>
                        <a:t>2060</a:t>
                      </a:r>
                      <a:r>
                        <a:rPr lang="zh-CN" altLang="en-US" sz="1400">
                          <a:sym typeface="+mn-ea"/>
                        </a:rPr>
                        <a:t>副座、</a:t>
                      </a:r>
                      <a:r>
                        <a:rPr lang="en-US" altLang="zh-CN" sz="1400">
                          <a:sym typeface="+mn-ea"/>
                        </a:rPr>
                        <a:t>1880</a:t>
                      </a:r>
                      <a:r>
                        <a:rPr lang="zh-CN" altLang="en-US" sz="1400">
                          <a:sym typeface="+mn-ea"/>
                        </a:rPr>
                        <a:t>副座模具、减震座垫已于</a:t>
                      </a:r>
                      <a:r>
                        <a:rPr lang="en-US" altLang="zh-CN" sz="1400">
                          <a:sym typeface="+mn-ea"/>
                        </a:rPr>
                        <a:t>7</a:t>
                      </a:r>
                      <a:r>
                        <a:rPr lang="zh-CN" altLang="en-US" sz="1400">
                          <a:sym typeface="+mn-ea"/>
                        </a:rPr>
                        <a:t>月</a:t>
                      </a:r>
                      <a:r>
                        <a:rPr lang="en-US" altLang="zh-CN" sz="1400">
                          <a:sym typeface="+mn-ea"/>
                        </a:rPr>
                        <a:t>7</a:t>
                      </a:r>
                      <a:r>
                        <a:rPr lang="zh-CN" altLang="en-US" sz="1400">
                          <a:sym typeface="+mn-ea"/>
                        </a:rPr>
                        <a:t>日完成骨架验证，并发运给河北</a:t>
                      </a:r>
                      <a:r>
                        <a:rPr lang="zh-CN" altLang="en-US" sz="1400" dirty="0" smtClean="0">
                          <a:sym typeface="+mn-ea"/>
                        </a:rPr>
                        <a:t>；</a:t>
                      </a:r>
                      <a:endParaRPr lang="zh-CN" altLang="en-US" sz="1400" dirty="0" smtClean="0">
                        <a:sym typeface="+mn-ea"/>
                      </a:endParaRPr>
                    </a:p>
                    <a:p>
                      <a:pPr algn="l">
                        <a:buClrTx/>
                        <a:buSzTx/>
                        <a:buFontTx/>
                      </a:pPr>
                      <a:r>
                        <a:rPr lang="zh-CN" altLang="en-US" sz="1400" dirty="0" smtClean="0">
                          <a:sym typeface="+mn-ea"/>
                        </a:rPr>
                        <a:t>（</a:t>
                      </a:r>
                      <a:r>
                        <a:rPr lang="en-US" altLang="zh-CN" sz="1400" dirty="0" smtClean="0">
                          <a:sym typeface="+mn-ea"/>
                        </a:rPr>
                        <a:t>5</a:t>
                      </a:r>
                      <a:r>
                        <a:rPr lang="zh-CN" altLang="en-US" sz="1400" dirty="0" smtClean="0">
                          <a:sym typeface="+mn-ea"/>
                        </a:rPr>
                        <a:t>）</a:t>
                      </a:r>
                      <a:r>
                        <a:rPr lang="zh-CN" altLang="en-US" sz="1400">
                          <a:sym typeface="+mn-ea"/>
                        </a:rPr>
                        <a:t>一汽</a:t>
                      </a:r>
                      <a:r>
                        <a:rPr lang="en-US" altLang="zh-CN" sz="1400">
                          <a:sym typeface="+mn-ea"/>
                        </a:rPr>
                        <a:t>J6L</a:t>
                      </a:r>
                      <a:r>
                        <a:rPr lang="zh-CN" altLang="en-US" sz="1400">
                          <a:sym typeface="+mn-ea"/>
                        </a:rPr>
                        <a:t>自卸车项目：模具在制作进行中，因增加通风款需变更模具，约</a:t>
                      </a:r>
                      <a:r>
                        <a:rPr lang="en-US" altLang="zh-CN" sz="1400">
                          <a:sym typeface="+mn-ea"/>
                        </a:rPr>
                        <a:t>15</a:t>
                      </a:r>
                      <a:r>
                        <a:rPr lang="zh-CN" altLang="en-US" sz="1400">
                          <a:sym typeface="+mn-ea"/>
                        </a:rPr>
                        <a:t>号完成模具开发；</a:t>
                      </a:r>
                      <a:endParaRPr lang="zh-CN" altLang="en-US" sz="1400">
                        <a:sym typeface="+mn-ea"/>
                      </a:endParaRPr>
                    </a:p>
                    <a:p>
                      <a:pPr algn="l">
                        <a:buClrTx/>
                        <a:buSzTx/>
                        <a:buFontTx/>
                      </a:pPr>
                      <a:r>
                        <a:rPr lang="zh-CN" altLang="en-US" sz="1400" dirty="0" smtClean="0">
                          <a:sym typeface="+mn-ea"/>
                        </a:rPr>
                        <a:t>（</a:t>
                      </a:r>
                      <a:r>
                        <a:rPr lang="en-US" altLang="zh-CN" sz="1400" dirty="0" smtClean="0">
                          <a:sym typeface="+mn-ea"/>
                        </a:rPr>
                        <a:t>6</a:t>
                      </a:r>
                      <a:r>
                        <a:rPr lang="zh-CN" altLang="en-US" sz="1400" dirty="0" smtClean="0">
                          <a:sym typeface="+mn-ea"/>
                        </a:rPr>
                        <a:t>）</a:t>
                      </a:r>
                      <a:r>
                        <a:rPr lang="zh-CN" altLang="en-US" sz="1400">
                          <a:sym typeface="+mn-ea"/>
                        </a:rPr>
                        <a:t>图亚诺项目</a:t>
                      </a:r>
                      <a:r>
                        <a:rPr lang="en-US" altLang="zh-CN" sz="1400">
                          <a:sym typeface="+mn-ea"/>
                        </a:rPr>
                        <a:t>/</a:t>
                      </a:r>
                      <a:r>
                        <a:rPr lang="zh-CN" altLang="en-US" sz="1400">
                          <a:sym typeface="+mn-ea"/>
                        </a:rPr>
                        <a:t>后市场项目：简易发泡模具开发</a:t>
                      </a:r>
                      <a:r>
                        <a:rPr lang="zh-CN" altLang="en-US" sz="1400">
                          <a:sym typeface="+mn-ea"/>
                        </a:rPr>
                        <a:t>中。</a:t>
                      </a:r>
                      <a:endParaRPr lang="zh-CN" altLang="en-US" sz="1400">
                        <a:sym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buClrTx/>
                        <a:buSzTx/>
                        <a:buFontTx/>
                      </a:pPr>
                      <a:endParaRPr lang="zh-CN" alt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接连接符 21"/>
          <p:cNvCxnSpPr/>
          <p:nvPr/>
        </p:nvCxnSpPr>
        <p:spPr>
          <a:xfrm>
            <a:off x="324048" y="209569"/>
            <a:ext cx="261993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19"/>
          <p:cNvSpPr txBox="1"/>
          <p:nvPr/>
        </p:nvSpPr>
        <p:spPr>
          <a:xfrm>
            <a:off x="2987490" y="55287"/>
            <a:ext cx="2982870" cy="308563"/>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en-US" altLang="zh-CN" sz="1400" b="1" spc="300" dirty="0" smtClean="0">
                <a:latin typeface="微软雅黑" panose="020B0503020204020204" pitchFamily="34" charset="-122"/>
                <a:ea typeface="微软雅黑" panose="020B0503020204020204" pitchFamily="34" charset="-122"/>
              </a:rPr>
              <a:t>Part2  </a:t>
            </a:r>
            <a:r>
              <a:rPr lang="zh-CN" altLang="en-US" sz="1400" b="1" spc="300" dirty="0" smtClean="0">
                <a:latin typeface="微软雅黑" panose="020B0503020204020204" pitchFamily="34" charset="-122"/>
                <a:ea typeface="微软雅黑" panose="020B0503020204020204" pitchFamily="34" charset="-122"/>
              </a:rPr>
              <a:t>现有工作</a:t>
            </a:r>
            <a:endParaRPr lang="zh-CN" altLang="en-US" sz="1400" b="1" spc="300" dirty="0">
              <a:latin typeface="微软雅黑" panose="020B0503020204020204" pitchFamily="34" charset="-122"/>
              <a:ea typeface="微软雅黑" panose="020B0503020204020204" pitchFamily="34" charset="-122"/>
            </a:endParaRPr>
          </a:p>
        </p:txBody>
      </p:sp>
      <p:cxnSp>
        <p:nvCxnSpPr>
          <p:cNvPr id="24" name="直接连接符 23"/>
          <p:cNvCxnSpPr/>
          <p:nvPr/>
        </p:nvCxnSpPr>
        <p:spPr>
          <a:xfrm>
            <a:off x="5893892" y="209569"/>
            <a:ext cx="261993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6" name="Picture 13"/>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36691" y="6095999"/>
            <a:ext cx="595001" cy="454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 name="表格 13"/>
          <p:cNvGraphicFramePr>
            <a:graphicFrameLocks noGrp="1"/>
          </p:cNvGraphicFramePr>
          <p:nvPr>
            <p:custDataLst>
              <p:tags r:id="rId2"/>
            </p:custDataLst>
          </p:nvPr>
        </p:nvGraphicFramePr>
        <p:xfrm>
          <a:off x="539115" y="500380"/>
          <a:ext cx="8152765" cy="4380230"/>
        </p:xfrm>
        <a:graphic>
          <a:graphicData uri="http://schemas.openxmlformats.org/drawingml/2006/table">
            <a:tbl>
              <a:tblPr firstRow="1" bandRow="1">
                <a:tableStyleId>{5C22544A-7EE6-4342-B048-85BDC9FD1C3A}</a:tableStyleId>
              </a:tblPr>
              <a:tblGrid>
                <a:gridCol w="577850"/>
                <a:gridCol w="6341110"/>
                <a:gridCol w="1233805"/>
              </a:tblGrid>
              <a:tr h="577850">
                <a:tc>
                  <a:txBody>
                    <a:bodyPr/>
                    <a:p>
                      <a:pPr algn="ctr"/>
                      <a:r>
                        <a:rPr lang="zh-CN" altLang="en-US" sz="1600" dirty="0" smtClean="0">
                          <a:solidFill>
                            <a:sysClr val="windowText" lastClr="000000"/>
                          </a:solidFill>
                        </a:rPr>
                        <a:t>组</a:t>
                      </a:r>
                      <a:endParaRPr lang="zh-CN" altLang="en-US" sz="1600" dirty="0" smtClean="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r>
                        <a:rPr lang="zh-CN" altLang="en-US" sz="1600" dirty="0" smtClean="0">
                          <a:solidFill>
                            <a:sysClr val="windowText" lastClr="000000"/>
                          </a:solidFill>
                        </a:rPr>
                        <a:t>现有</a:t>
                      </a:r>
                      <a:r>
                        <a:rPr lang="zh-CN" altLang="en-US" sz="1600" dirty="0" smtClean="0">
                          <a:solidFill>
                            <a:sysClr val="windowText" lastClr="000000"/>
                          </a:solidFill>
                        </a:rPr>
                        <a:t>工作</a:t>
                      </a:r>
                      <a:endParaRPr lang="zh-CN" altLang="en-US" sz="1600" dirty="0" smtClean="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r>
                        <a:rPr lang="zh-CN" altLang="en-US" sz="1600" dirty="0" smtClean="0">
                          <a:solidFill>
                            <a:sysClr val="windowText" lastClr="000000"/>
                          </a:solidFill>
                        </a:rPr>
                        <a:t>备注</a:t>
                      </a:r>
                      <a:endParaRPr lang="zh-CN" altLang="en-US" sz="16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68425">
                <a:tc>
                  <a:txBody>
                    <a:bodyPr/>
                    <a:p>
                      <a:pPr algn="ctr">
                        <a:buNone/>
                      </a:pPr>
                      <a:r>
                        <a:rPr lang="zh-CN" altLang="en-US" sz="1600" dirty="0"/>
                        <a:t>注塑组</a:t>
                      </a:r>
                      <a:endParaRPr lang="zh-CN"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l">
                        <a:buClrTx/>
                        <a:buSzTx/>
                        <a:buFontTx/>
                      </a:pPr>
                      <a:r>
                        <a:rPr lang="zh-CN" altLang="en-US" sz="1400" dirty="0" smtClean="0">
                          <a:sym typeface="+mn-ea"/>
                        </a:rPr>
                        <a:t>新</a:t>
                      </a:r>
                      <a:r>
                        <a:rPr lang="zh-CN" altLang="en-US" sz="1400" dirty="0" smtClean="0">
                          <a:sym typeface="+mn-ea"/>
                        </a:rPr>
                        <a:t>项目：</a:t>
                      </a:r>
                      <a:endParaRPr lang="zh-CN" altLang="en-US" sz="1400" dirty="0" smtClean="0">
                        <a:sym typeface="+mn-ea"/>
                      </a:endParaRPr>
                    </a:p>
                    <a:p>
                      <a:pPr algn="l">
                        <a:buClrTx/>
                        <a:buSzTx/>
                        <a:buFontTx/>
                      </a:pPr>
                      <a:r>
                        <a:rPr lang="zh-CN" altLang="en-US" sz="1400" dirty="0" smtClean="0">
                          <a:sym typeface="+mn-ea"/>
                        </a:rPr>
                        <a:t>（</a:t>
                      </a:r>
                      <a:r>
                        <a:rPr lang="en-US" altLang="zh-CN" sz="1400" dirty="0" smtClean="0">
                          <a:sym typeface="+mn-ea"/>
                        </a:rPr>
                        <a:t>1</a:t>
                      </a:r>
                      <a:r>
                        <a:rPr lang="zh-CN" altLang="en-US" sz="1400" dirty="0" smtClean="0">
                          <a:sym typeface="+mn-ea"/>
                        </a:rPr>
                        <a:t>）</a:t>
                      </a:r>
                      <a:r>
                        <a:rPr lang="en-US" altLang="zh-CN" sz="1400" dirty="0" smtClean="0">
                          <a:sym typeface="+mn-ea"/>
                        </a:rPr>
                        <a:t>H6</a:t>
                      </a:r>
                      <a:r>
                        <a:rPr lang="zh-CN" altLang="en-US" sz="1400" dirty="0" smtClean="0">
                          <a:sym typeface="+mn-ea"/>
                        </a:rPr>
                        <a:t>项目，</a:t>
                      </a:r>
                      <a:r>
                        <a:rPr lang="en-US" altLang="zh-CN" sz="1400" dirty="0" smtClean="0">
                          <a:sym typeface="+mn-ea"/>
                        </a:rPr>
                        <a:t>20</a:t>
                      </a:r>
                      <a:r>
                        <a:rPr lang="zh-CN" altLang="en-US" sz="1400" dirty="0" smtClean="0">
                          <a:sym typeface="+mn-ea"/>
                        </a:rPr>
                        <a:t>套注塑模具移模工厂，问题点整改</a:t>
                      </a:r>
                      <a:r>
                        <a:rPr lang="zh-CN" altLang="en-US" sz="1400" dirty="0" smtClean="0">
                          <a:sym typeface="+mn-ea"/>
                        </a:rPr>
                        <a:t>；</a:t>
                      </a:r>
                      <a:endParaRPr lang="zh-CN" altLang="en-US" sz="1400" dirty="0" smtClean="0">
                        <a:sym typeface="+mn-ea"/>
                      </a:endParaRPr>
                    </a:p>
                    <a:p>
                      <a:pPr algn="l">
                        <a:buClrTx/>
                        <a:buSzTx/>
                        <a:buFontTx/>
                      </a:pPr>
                      <a:r>
                        <a:rPr lang="zh-CN" altLang="en-US" sz="1400" dirty="0" smtClean="0">
                          <a:sym typeface="+mn-ea"/>
                        </a:rPr>
                        <a:t>（</a:t>
                      </a:r>
                      <a:r>
                        <a:rPr lang="en-US" altLang="zh-CN" sz="1400" dirty="0" smtClean="0">
                          <a:sym typeface="+mn-ea"/>
                        </a:rPr>
                        <a:t>2</a:t>
                      </a:r>
                      <a:r>
                        <a:rPr lang="zh-CN" altLang="en-US" sz="1400" dirty="0" smtClean="0">
                          <a:sym typeface="+mn-ea"/>
                        </a:rPr>
                        <a:t>）</a:t>
                      </a:r>
                      <a:r>
                        <a:rPr lang="en-US" altLang="zh-CN" sz="1400" dirty="0" smtClean="0">
                          <a:sym typeface="+mn-ea"/>
                        </a:rPr>
                        <a:t>J6L</a:t>
                      </a:r>
                      <a:r>
                        <a:rPr lang="zh-CN" altLang="en-US" sz="1400" dirty="0" smtClean="0">
                          <a:sym typeface="+mn-ea"/>
                        </a:rPr>
                        <a:t>项目，</a:t>
                      </a:r>
                      <a:r>
                        <a:rPr lang="en-US" altLang="zh-CN" sz="1400" dirty="0" smtClean="0">
                          <a:sym typeface="+mn-ea"/>
                        </a:rPr>
                        <a:t>1</a:t>
                      </a:r>
                      <a:r>
                        <a:rPr lang="zh-CN" altLang="en-US" sz="1400" dirty="0" smtClean="0">
                          <a:sym typeface="+mn-ea"/>
                        </a:rPr>
                        <a:t>套注塑模具开发中，问题点</a:t>
                      </a:r>
                      <a:r>
                        <a:rPr lang="zh-CN" altLang="en-US" sz="1400" dirty="0" smtClean="0">
                          <a:sym typeface="+mn-ea"/>
                        </a:rPr>
                        <a:t>整改；</a:t>
                      </a:r>
                      <a:endParaRPr lang="zh-CN" altLang="en-US" sz="1400" dirty="0" smtClean="0">
                        <a:sym typeface="+mn-ea"/>
                      </a:endParaRPr>
                    </a:p>
                    <a:p>
                      <a:pPr algn="l">
                        <a:buClrTx/>
                        <a:buSzTx/>
                        <a:buFontTx/>
                      </a:pPr>
                      <a:r>
                        <a:rPr lang="zh-CN" altLang="en-US" sz="1400" dirty="0" smtClean="0">
                          <a:sym typeface="+mn-ea"/>
                        </a:rPr>
                        <a:t>（</a:t>
                      </a:r>
                      <a:r>
                        <a:rPr lang="en-US" altLang="zh-CN" sz="1400" dirty="0" smtClean="0">
                          <a:sym typeface="+mn-ea"/>
                        </a:rPr>
                        <a:t>3</a:t>
                      </a:r>
                      <a:r>
                        <a:rPr lang="zh-CN" altLang="en-US" sz="1400" dirty="0" smtClean="0">
                          <a:sym typeface="+mn-ea"/>
                        </a:rPr>
                        <a:t>）</a:t>
                      </a:r>
                      <a:r>
                        <a:rPr lang="en-US" altLang="zh-CN" sz="1400" dirty="0" smtClean="0">
                          <a:sym typeface="+mn-ea"/>
                        </a:rPr>
                        <a:t>L6000</a:t>
                      </a:r>
                      <a:r>
                        <a:rPr lang="zh-CN" altLang="en-US" sz="1400" dirty="0" smtClean="0">
                          <a:sym typeface="+mn-ea"/>
                        </a:rPr>
                        <a:t>项目，</a:t>
                      </a:r>
                      <a:r>
                        <a:rPr lang="en-US" altLang="zh-CN" sz="1400" dirty="0" smtClean="0">
                          <a:sym typeface="+mn-ea"/>
                        </a:rPr>
                        <a:t>2</a:t>
                      </a:r>
                      <a:r>
                        <a:rPr lang="zh-CN" altLang="en-US" sz="1400" dirty="0" smtClean="0">
                          <a:sym typeface="+mn-ea"/>
                        </a:rPr>
                        <a:t>套</a:t>
                      </a:r>
                      <a:r>
                        <a:rPr lang="zh-CN" altLang="en-US" sz="1400" dirty="0" smtClean="0">
                          <a:sym typeface="+mn-ea"/>
                        </a:rPr>
                        <a:t>注塑模具开发中</a:t>
                      </a:r>
                      <a:r>
                        <a:rPr lang="zh-CN" altLang="en-US" sz="1400" dirty="0" smtClean="0">
                          <a:sym typeface="+mn-ea"/>
                        </a:rPr>
                        <a:t>；</a:t>
                      </a:r>
                      <a:endParaRPr lang="zh-CN" altLang="en-US" sz="1400" dirty="0" smtClean="0">
                        <a:sym typeface="+mn-ea"/>
                      </a:endParaRPr>
                    </a:p>
                    <a:p>
                      <a:pPr algn="l">
                        <a:buClrTx/>
                        <a:buSzTx/>
                        <a:buFontTx/>
                      </a:pPr>
                      <a:r>
                        <a:rPr lang="zh-CN" altLang="en-US" sz="1400" dirty="0" smtClean="0">
                          <a:sym typeface="+mn-ea"/>
                        </a:rPr>
                        <a:t>（</a:t>
                      </a:r>
                      <a:r>
                        <a:rPr lang="en-US" altLang="zh-CN" sz="1400" dirty="0" smtClean="0">
                          <a:sym typeface="+mn-ea"/>
                        </a:rPr>
                        <a:t>4</a:t>
                      </a:r>
                      <a:r>
                        <a:rPr lang="zh-CN" altLang="en-US" sz="1400" dirty="0" smtClean="0">
                          <a:sym typeface="+mn-ea"/>
                        </a:rPr>
                        <a:t>）福田欧马可</a:t>
                      </a:r>
                      <a:r>
                        <a:rPr lang="zh-CN" altLang="en-US" sz="1400" dirty="0" smtClean="0">
                          <a:sym typeface="+mn-ea"/>
                        </a:rPr>
                        <a:t>项目，</a:t>
                      </a:r>
                      <a:r>
                        <a:rPr lang="en-US" altLang="zh-CN" sz="1400" dirty="0" smtClean="0">
                          <a:sym typeface="+mn-ea"/>
                        </a:rPr>
                        <a:t>16</a:t>
                      </a:r>
                      <a:r>
                        <a:rPr lang="zh-CN" altLang="en-US" sz="1400" dirty="0" smtClean="0">
                          <a:sym typeface="+mn-ea"/>
                        </a:rPr>
                        <a:t>套注塑模具开发</a:t>
                      </a:r>
                      <a:r>
                        <a:rPr lang="zh-CN" altLang="en-US" sz="1400" dirty="0" smtClean="0">
                          <a:sym typeface="+mn-ea"/>
                        </a:rPr>
                        <a:t>中</a:t>
                      </a:r>
                      <a:r>
                        <a:rPr lang="zh-CN" altLang="en-US" sz="1400" dirty="0" smtClean="0">
                          <a:sym typeface="+mn-ea"/>
                        </a:rPr>
                        <a:t>；</a:t>
                      </a:r>
                      <a:endParaRPr lang="zh-CN" altLang="en-US" sz="1400" dirty="0" smtClean="0">
                        <a:sym typeface="+mn-ea"/>
                      </a:endParaRPr>
                    </a:p>
                    <a:p>
                      <a:pPr algn="l">
                        <a:buClrTx/>
                        <a:buSzTx/>
                        <a:buFontTx/>
                      </a:pPr>
                      <a:r>
                        <a:rPr lang="zh-CN" altLang="en-US" sz="1400" dirty="0" smtClean="0">
                          <a:sym typeface="+mn-ea"/>
                        </a:rPr>
                        <a:t>（</a:t>
                      </a:r>
                      <a:r>
                        <a:rPr lang="en-US" altLang="zh-CN" sz="1400" dirty="0" smtClean="0">
                          <a:sym typeface="+mn-ea"/>
                        </a:rPr>
                        <a:t>5</a:t>
                      </a:r>
                      <a:r>
                        <a:rPr lang="zh-CN" altLang="en-US" sz="1400" dirty="0" smtClean="0">
                          <a:sym typeface="+mn-ea"/>
                        </a:rPr>
                        <a:t>）</a:t>
                      </a:r>
                      <a:r>
                        <a:rPr lang="en-US" altLang="zh-CN" sz="1400" dirty="0" smtClean="0">
                          <a:sym typeface="+mn-ea"/>
                        </a:rPr>
                        <a:t>BC316-1 </a:t>
                      </a:r>
                      <a:r>
                        <a:rPr lang="en-US" altLang="zh-CN" sz="1400" dirty="0">
                          <a:sym typeface="+mn-ea"/>
                        </a:rPr>
                        <a:t>MP2</a:t>
                      </a:r>
                      <a:r>
                        <a:rPr lang="zh-CN" altLang="en-US" sz="1400" dirty="0" smtClean="0">
                          <a:sym typeface="+mn-ea"/>
                        </a:rPr>
                        <a:t>项目，</a:t>
                      </a:r>
                      <a:r>
                        <a:rPr lang="zh-CN" altLang="en-US" sz="1400" dirty="0">
                          <a:sym typeface="+mn-ea"/>
                        </a:rPr>
                        <a:t>模具移模</a:t>
                      </a:r>
                      <a:r>
                        <a:rPr lang="zh-CN" altLang="en-US" sz="1400" dirty="0" smtClean="0">
                          <a:sym typeface="+mn-ea"/>
                        </a:rPr>
                        <a:t>工厂，问题点整改</a:t>
                      </a:r>
                      <a:r>
                        <a:rPr lang="zh-CN" altLang="en-US" sz="1400" dirty="0" smtClean="0">
                          <a:sym typeface="+mn-ea"/>
                        </a:rPr>
                        <a:t>；</a:t>
                      </a:r>
                      <a:endParaRPr lang="zh-CN" altLang="en-US" sz="1400" dirty="0" smtClean="0">
                        <a:sym typeface="+mn-ea"/>
                      </a:endParaRPr>
                    </a:p>
                    <a:p>
                      <a:pPr algn="l">
                        <a:buClrTx/>
                        <a:buSzTx/>
                        <a:buFontTx/>
                      </a:pPr>
                      <a:r>
                        <a:rPr lang="zh-CN" altLang="en-US" sz="1400" dirty="0" smtClean="0">
                          <a:sym typeface="+mn-ea"/>
                        </a:rPr>
                        <a:t>（</a:t>
                      </a:r>
                      <a:r>
                        <a:rPr lang="en-US" altLang="zh-CN" sz="1400" dirty="0" smtClean="0">
                          <a:sym typeface="+mn-ea"/>
                        </a:rPr>
                        <a:t>6</a:t>
                      </a:r>
                      <a:r>
                        <a:rPr lang="zh-CN" altLang="en-US" sz="1400" dirty="0" smtClean="0">
                          <a:sym typeface="+mn-ea"/>
                        </a:rPr>
                        <a:t>）</a:t>
                      </a:r>
                      <a:r>
                        <a:rPr lang="en-US" altLang="zh-CN" sz="1400" dirty="0" smtClean="0">
                          <a:sym typeface="+mn-ea"/>
                        </a:rPr>
                        <a:t>H6</a:t>
                      </a:r>
                      <a:r>
                        <a:rPr lang="zh-CN" altLang="en-US" sz="1400" dirty="0" smtClean="0">
                          <a:sym typeface="+mn-ea"/>
                        </a:rPr>
                        <a:t>调高扶手：目前模具合同已经做完，待首付款到位后需要</a:t>
                      </a:r>
                      <a:r>
                        <a:rPr lang="en-US" altLang="zh-CN" sz="1400" dirty="0" smtClean="0">
                          <a:sym typeface="+mn-ea"/>
                        </a:rPr>
                        <a:t>25</a:t>
                      </a:r>
                      <a:r>
                        <a:rPr lang="zh-CN" altLang="en-US" sz="1400" dirty="0" smtClean="0">
                          <a:sym typeface="+mn-ea"/>
                        </a:rPr>
                        <a:t>天左右可以</a:t>
                      </a:r>
                      <a:r>
                        <a:rPr lang="en-US" altLang="zh-CN" sz="1400" dirty="0" smtClean="0">
                          <a:sym typeface="+mn-ea"/>
                        </a:rPr>
                        <a:t>T0</a:t>
                      </a:r>
                      <a:r>
                        <a:rPr lang="zh-CN" altLang="en-US" sz="1400" dirty="0" smtClean="0">
                          <a:sym typeface="+mn-ea"/>
                        </a:rPr>
                        <a:t>；</a:t>
                      </a:r>
                      <a:endParaRPr lang="zh-CN" altLang="en-US" sz="1400" dirty="0" smtClean="0">
                        <a:sym typeface="+mn-ea"/>
                      </a:endParaRPr>
                    </a:p>
                    <a:p>
                      <a:pPr algn="l">
                        <a:buClrTx/>
                        <a:buSzTx/>
                        <a:buFontTx/>
                      </a:pPr>
                      <a:r>
                        <a:rPr lang="zh-CN" altLang="en-US" sz="1400" dirty="0" smtClean="0">
                          <a:sym typeface="+mn-ea"/>
                        </a:rPr>
                        <a:t>（</a:t>
                      </a:r>
                      <a:r>
                        <a:rPr lang="en-US" altLang="zh-CN" sz="1400" dirty="0" smtClean="0">
                          <a:sym typeface="+mn-ea"/>
                        </a:rPr>
                        <a:t>7</a:t>
                      </a:r>
                      <a:r>
                        <a:rPr lang="zh-CN" altLang="en-US" sz="1400" dirty="0" smtClean="0">
                          <a:sym typeface="+mn-ea"/>
                        </a:rPr>
                        <a:t>）</a:t>
                      </a:r>
                      <a:r>
                        <a:rPr lang="en-US" altLang="zh-CN" sz="1400" dirty="0" smtClean="0">
                          <a:sym typeface="+mn-ea"/>
                        </a:rPr>
                        <a:t>H6</a:t>
                      </a:r>
                      <a:r>
                        <a:rPr lang="zh-CN" altLang="en-US" sz="1400" dirty="0" smtClean="0">
                          <a:sym typeface="+mn-ea"/>
                        </a:rPr>
                        <a:t>新开补盲镜：佩雷希制作，目前</a:t>
                      </a:r>
                      <a:r>
                        <a:rPr lang="en-US" altLang="zh-CN" sz="1400" dirty="0" smtClean="0">
                          <a:sym typeface="+mn-ea"/>
                        </a:rPr>
                        <a:t>T0</a:t>
                      </a:r>
                      <a:r>
                        <a:rPr lang="zh-CN" altLang="en-US" sz="1400" dirty="0" smtClean="0">
                          <a:sym typeface="+mn-ea"/>
                        </a:rPr>
                        <a:t>修模中，预计周一</a:t>
                      </a:r>
                      <a:r>
                        <a:rPr lang="en-US" altLang="zh-CN" sz="1400" dirty="0" smtClean="0">
                          <a:sym typeface="+mn-ea"/>
                        </a:rPr>
                        <a:t>T1</a:t>
                      </a:r>
                      <a:r>
                        <a:rPr lang="zh-CN" altLang="en-US" sz="1400" dirty="0" smtClean="0">
                          <a:sym typeface="+mn-ea"/>
                        </a:rPr>
                        <a:t>产品到北京</a:t>
                      </a:r>
                      <a:r>
                        <a:rPr lang="zh-CN" altLang="en-US" sz="1400" dirty="0" smtClean="0">
                          <a:sym typeface="+mn-ea"/>
                        </a:rPr>
                        <a:t>；</a:t>
                      </a:r>
                      <a:endParaRPr lang="zh-CN" altLang="en-US" sz="1400" dirty="0" smtClean="0">
                        <a:sym typeface="+mn-ea"/>
                      </a:endParaRPr>
                    </a:p>
                    <a:p>
                      <a:pPr algn="l">
                        <a:buClrTx/>
                        <a:buSzTx/>
                        <a:buFontTx/>
                      </a:pPr>
                      <a:r>
                        <a:rPr lang="zh-CN" altLang="en-US" sz="1400" dirty="0" smtClean="0">
                          <a:sym typeface="+mn-ea"/>
                        </a:rPr>
                        <a:t>（</a:t>
                      </a:r>
                      <a:r>
                        <a:rPr lang="en-US" altLang="zh-CN" sz="1400" dirty="0" smtClean="0">
                          <a:sym typeface="+mn-ea"/>
                        </a:rPr>
                        <a:t>8</a:t>
                      </a:r>
                      <a:r>
                        <a:rPr lang="zh-CN" altLang="en-US" sz="1400" dirty="0" smtClean="0">
                          <a:sym typeface="+mn-ea"/>
                        </a:rPr>
                        <a:t>）</a:t>
                      </a:r>
                      <a:r>
                        <a:rPr lang="en-US" altLang="zh-CN" sz="1400" dirty="0" smtClean="0">
                          <a:sym typeface="+mn-ea"/>
                        </a:rPr>
                        <a:t>H4</a:t>
                      </a:r>
                      <a:r>
                        <a:rPr lang="zh-CN" altLang="en-US" sz="1400" dirty="0" smtClean="0">
                          <a:sym typeface="+mn-ea"/>
                        </a:rPr>
                        <a:t>新开按钮帽：瑞隆祥制作中，预计</a:t>
                      </a:r>
                      <a:r>
                        <a:rPr lang="en-US" altLang="zh-CN" sz="1400" dirty="0" smtClean="0">
                          <a:sym typeface="+mn-ea"/>
                        </a:rPr>
                        <a:t>7</a:t>
                      </a:r>
                      <a:r>
                        <a:rPr lang="zh-CN" altLang="en-US" sz="1400" dirty="0" smtClean="0">
                          <a:sym typeface="+mn-ea"/>
                        </a:rPr>
                        <a:t>月</a:t>
                      </a:r>
                      <a:r>
                        <a:rPr lang="en-US" altLang="zh-CN" sz="1400" dirty="0" smtClean="0">
                          <a:sym typeface="+mn-ea"/>
                        </a:rPr>
                        <a:t>18</a:t>
                      </a:r>
                      <a:r>
                        <a:rPr lang="zh-CN" altLang="en-US" sz="1400" dirty="0" smtClean="0">
                          <a:sym typeface="+mn-ea"/>
                        </a:rPr>
                        <a:t>号</a:t>
                      </a:r>
                      <a:r>
                        <a:rPr lang="en-US" altLang="zh-CN" sz="1400" dirty="0" smtClean="0">
                          <a:sym typeface="+mn-ea"/>
                        </a:rPr>
                        <a:t>T0</a:t>
                      </a:r>
                      <a:r>
                        <a:rPr lang="zh-CN" altLang="en-US" sz="1400" dirty="0" smtClean="0">
                          <a:sym typeface="+mn-ea"/>
                        </a:rPr>
                        <a:t>；</a:t>
                      </a:r>
                      <a:endParaRPr lang="zh-CN" altLang="en-US" sz="1400" dirty="0" smtClean="0">
                        <a:sym typeface="+mn-ea"/>
                      </a:endParaRPr>
                    </a:p>
                    <a:p>
                      <a:pPr algn="l">
                        <a:buClrTx/>
                        <a:buSzTx/>
                        <a:buFontTx/>
                      </a:pPr>
                      <a:r>
                        <a:rPr lang="zh-CN" altLang="en-US" sz="1400" dirty="0" smtClean="0">
                          <a:sym typeface="+mn-ea"/>
                        </a:rPr>
                        <a:t>（</a:t>
                      </a:r>
                      <a:r>
                        <a:rPr lang="en-US" altLang="zh-CN" sz="1400" dirty="0" smtClean="0">
                          <a:sym typeface="+mn-ea"/>
                        </a:rPr>
                        <a:t>9</a:t>
                      </a:r>
                      <a:r>
                        <a:rPr lang="zh-CN" altLang="en-US" sz="1400" dirty="0" smtClean="0">
                          <a:sym typeface="+mn-ea"/>
                        </a:rPr>
                        <a:t>）</a:t>
                      </a:r>
                      <a:r>
                        <a:rPr lang="en-US" altLang="zh-CN" sz="1400" dirty="0" smtClean="0">
                          <a:sym typeface="+mn-ea"/>
                        </a:rPr>
                        <a:t>H4-2.2</a:t>
                      </a:r>
                      <a:r>
                        <a:rPr lang="zh-CN" altLang="en-US" sz="1400" dirty="0" smtClean="0">
                          <a:sym typeface="+mn-ea"/>
                        </a:rPr>
                        <a:t>仰角调节手柄：待签字中</a:t>
                      </a:r>
                      <a:r>
                        <a:rPr lang="zh-CN" altLang="en-US" sz="1400" dirty="0" smtClean="0">
                          <a:sym typeface="+mn-ea"/>
                        </a:rPr>
                        <a:t>；</a:t>
                      </a:r>
                      <a:endParaRPr lang="zh-CN" altLang="en-US" sz="1400" dirty="0" smtClean="0">
                        <a:sym typeface="+mn-ea"/>
                      </a:endParaRPr>
                    </a:p>
                    <a:p>
                      <a:pPr algn="l">
                        <a:buClrTx/>
                        <a:buSzTx/>
                        <a:buFontTx/>
                      </a:pPr>
                      <a:r>
                        <a:rPr lang="zh-CN" altLang="en-US" sz="1400" dirty="0" smtClean="0">
                          <a:sym typeface="+mn-ea"/>
                        </a:rPr>
                        <a:t>变更修模：</a:t>
                      </a:r>
                      <a:endParaRPr lang="zh-CN" altLang="en-US" sz="1400" dirty="0" smtClean="0">
                        <a:sym typeface="+mn-ea"/>
                      </a:endParaRPr>
                    </a:p>
                    <a:p>
                      <a:pPr algn="l">
                        <a:buClrTx/>
                        <a:buSzTx/>
                        <a:buFontTx/>
                      </a:pPr>
                      <a:r>
                        <a:rPr lang="zh-CN" altLang="en-US" sz="1400" dirty="0" smtClean="0">
                          <a:sym typeface="+mn-ea"/>
                        </a:rPr>
                        <a:t>（</a:t>
                      </a:r>
                      <a:r>
                        <a:rPr lang="en-US" altLang="zh-CN" sz="1400" dirty="0" smtClean="0">
                          <a:sym typeface="+mn-ea"/>
                        </a:rPr>
                        <a:t>1</a:t>
                      </a:r>
                      <a:r>
                        <a:rPr lang="zh-CN" altLang="en-US" sz="1400" dirty="0" smtClean="0">
                          <a:sym typeface="+mn-ea"/>
                        </a:rPr>
                        <a:t>）</a:t>
                      </a:r>
                      <a:r>
                        <a:rPr lang="en-US" altLang="zh-CN" sz="1400" dirty="0" smtClean="0">
                          <a:sym typeface="+mn-ea"/>
                        </a:rPr>
                        <a:t>TX</a:t>
                      </a:r>
                      <a:r>
                        <a:rPr lang="zh-CN" altLang="en-US" sz="1400" dirty="0" smtClean="0">
                          <a:sym typeface="+mn-ea"/>
                        </a:rPr>
                        <a:t>项目：需借用一汽老模具右罩壳，模具需从长春拉回河北变更；运费沟</a:t>
                      </a:r>
                      <a:r>
                        <a:rPr lang="zh-CN" altLang="en-US" sz="1400" dirty="0" smtClean="0">
                          <a:sym typeface="+mn-ea"/>
                        </a:rPr>
                        <a:t>通中  ，询价已完成；</a:t>
                      </a:r>
                      <a:endParaRPr lang="zh-CN" altLang="en-US" sz="1400" dirty="0" smtClean="0">
                        <a:sym typeface="+mn-ea"/>
                      </a:endParaRPr>
                    </a:p>
                    <a:p>
                      <a:pPr algn="l">
                        <a:buClrTx/>
                        <a:buSzTx/>
                        <a:buFontTx/>
                      </a:pPr>
                      <a:r>
                        <a:rPr lang="zh-CN" altLang="en-US" sz="1400" dirty="0" smtClean="0">
                          <a:sym typeface="+mn-ea"/>
                        </a:rPr>
                        <a:t>（</a:t>
                      </a:r>
                      <a:r>
                        <a:rPr lang="en-US" altLang="zh-CN" sz="1400" dirty="0" smtClean="0">
                          <a:sym typeface="+mn-ea"/>
                        </a:rPr>
                        <a:t>2</a:t>
                      </a:r>
                      <a:r>
                        <a:rPr lang="zh-CN" altLang="en-US" sz="1400" dirty="0" smtClean="0">
                          <a:sym typeface="+mn-ea"/>
                        </a:rPr>
                        <a:t>）汕德卡项目：汕</a:t>
                      </a:r>
                      <a:r>
                        <a:rPr lang="zh-CN" altLang="en-US" sz="1400" dirty="0">
                          <a:sym typeface="+mn-ea"/>
                        </a:rPr>
                        <a:t>德卡副驾升降调节手柄</a:t>
                      </a:r>
                      <a:r>
                        <a:rPr lang="zh-CN" altLang="en-US" sz="1400" dirty="0" smtClean="0">
                          <a:sym typeface="+mn-ea"/>
                        </a:rPr>
                        <a:t>底座变更验证，合同签合中，瑞隆祥回复时间</a:t>
                      </a:r>
                      <a:r>
                        <a:rPr lang="en-US" altLang="zh-CN" sz="1400" dirty="0" smtClean="0">
                          <a:sym typeface="+mn-ea"/>
                        </a:rPr>
                        <a:t>25</a:t>
                      </a:r>
                      <a:r>
                        <a:rPr lang="zh-CN" altLang="en-US" sz="1400" dirty="0" smtClean="0">
                          <a:sym typeface="+mn-ea"/>
                        </a:rPr>
                        <a:t>天；</a:t>
                      </a:r>
                      <a:endParaRPr lang="zh-CN" altLang="en-US" sz="1400" dirty="0" smtClean="0">
                        <a:sym typeface="+mn-ea"/>
                      </a:endParaRPr>
                    </a:p>
                    <a:p>
                      <a:pPr algn="l">
                        <a:buClrTx/>
                        <a:buSzTx/>
                        <a:buFontTx/>
                      </a:pPr>
                      <a:r>
                        <a:rPr lang="zh-CN" altLang="en-US" sz="1400" dirty="0" smtClean="0">
                          <a:sym typeface="+mn-ea"/>
                        </a:rPr>
                        <a:t>（</a:t>
                      </a:r>
                      <a:r>
                        <a:rPr lang="en-US" altLang="zh-CN" sz="1400" dirty="0" smtClean="0">
                          <a:sym typeface="+mn-ea"/>
                        </a:rPr>
                        <a:t>3</a:t>
                      </a:r>
                      <a:r>
                        <a:rPr lang="zh-CN" altLang="en-US" sz="1400" dirty="0" smtClean="0">
                          <a:sym typeface="+mn-ea"/>
                        </a:rPr>
                        <a:t>）</a:t>
                      </a:r>
                      <a:r>
                        <a:rPr lang="en-US" altLang="zh-CN" sz="1400" dirty="0" smtClean="0">
                          <a:sym typeface="+mn-ea"/>
                        </a:rPr>
                        <a:t>H4-2.2</a:t>
                      </a:r>
                      <a:r>
                        <a:rPr lang="zh-CN" altLang="en-US" sz="1400" dirty="0" smtClean="0">
                          <a:sym typeface="+mn-ea"/>
                        </a:rPr>
                        <a:t>项目：左侧</a:t>
                      </a:r>
                      <a:r>
                        <a:rPr lang="zh-CN" altLang="en-US" sz="1400" dirty="0">
                          <a:sym typeface="+mn-ea"/>
                        </a:rPr>
                        <a:t>罩壳（带气动腰托加热通风</a:t>
                      </a:r>
                      <a:r>
                        <a:rPr lang="zh-CN" altLang="en-US" sz="1400" dirty="0" smtClean="0">
                          <a:sym typeface="+mn-ea"/>
                        </a:rPr>
                        <a:t>）强度变更，询价完成，待议价；</a:t>
                      </a:r>
                      <a:endParaRPr lang="zh-CN" altLang="en-US" sz="1400" dirty="0" smtClean="0">
                        <a:sym typeface="+mn-ea"/>
                      </a:endParaRPr>
                    </a:p>
                    <a:p>
                      <a:pPr algn="l">
                        <a:buClrTx/>
                        <a:buSzTx/>
                        <a:buFontTx/>
                      </a:pPr>
                      <a:r>
                        <a:rPr lang="zh-CN" altLang="en-US" sz="1400" dirty="0" smtClean="0">
                          <a:sym typeface="+mn-ea"/>
                        </a:rPr>
                        <a:t>（</a:t>
                      </a:r>
                      <a:r>
                        <a:rPr lang="en-US" altLang="zh-CN" sz="1400" dirty="0" smtClean="0">
                          <a:sym typeface="+mn-ea"/>
                        </a:rPr>
                        <a:t>4</a:t>
                      </a:r>
                      <a:r>
                        <a:rPr lang="zh-CN" altLang="en-US" sz="1400" dirty="0" smtClean="0">
                          <a:sym typeface="+mn-ea"/>
                        </a:rPr>
                        <a:t>）</a:t>
                      </a:r>
                      <a:r>
                        <a:rPr lang="en-US" altLang="zh-CN" sz="1400" dirty="0" smtClean="0">
                          <a:sym typeface="+mn-ea"/>
                        </a:rPr>
                        <a:t>VDC</a:t>
                      </a:r>
                      <a:r>
                        <a:rPr lang="zh-CN" altLang="en-US" sz="1400" dirty="0" smtClean="0">
                          <a:sym typeface="+mn-ea"/>
                        </a:rPr>
                        <a:t>项目：</a:t>
                      </a:r>
                      <a:r>
                        <a:rPr lang="en-US" altLang="zh-CN" sz="1400" dirty="0">
                          <a:sym typeface="+mn-ea"/>
                        </a:rPr>
                        <a:t>VDC</a:t>
                      </a:r>
                      <a:r>
                        <a:rPr lang="zh-CN" altLang="en-US" sz="1400" dirty="0">
                          <a:sym typeface="+mn-ea"/>
                        </a:rPr>
                        <a:t>阀体外壳和补偿气缸</a:t>
                      </a:r>
                      <a:r>
                        <a:rPr lang="zh-CN" altLang="en-US" sz="1400" dirty="0" smtClean="0">
                          <a:sym typeface="+mn-ea"/>
                        </a:rPr>
                        <a:t>修模，询价中；</a:t>
                      </a:r>
                      <a:endParaRPr lang="zh-CN" altLang="en-US" sz="1400" dirty="0" smtClean="0">
                        <a:sym typeface="+mn-ea"/>
                      </a:endParaRPr>
                    </a:p>
                    <a:p>
                      <a:pPr algn="l">
                        <a:buClrTx/>
                        <a:buSzTx/>
                        <a:buFontTx/>
                      </a:pPr>
                      <a:r>
                        <a:rPr lang="zh-CN" altLang="en-US" sz="1400" dirty="0" smtClean="0">
                          <a:sym typeface="+mn-ea"/>
                        </a:rPr>
                        <a:t>（</a:t>
                      </a:r>
                      <a:r>
                        <a:rPr lang="en-US" altLang="zh-CN" sz="1400" dirty="0" smtClean="0">
                          <a:sym typeface="+mn-ea"/>
                        </a:rPr>
                        <a:t>5</a:t>
                      </a:r>
                      <a:r>
                        <a:rPr lang="zh-CN" altLang="en-US" sz="1400" dirty="0" smtClean="0">
                          <a:sym typeface="+mn-ea"/>
                        </a:rPr>
                        <a:t>）</a:t>
                      </a:r>
                      <a:r>
                        <a:rPr lang="en-US" altLang="zh-CN" sz="1400" dirty="0" smtClean="0">
                          <a:sym typeface="+mn-ea"/>
                        </a:rPr>
                        <a:t>X5000</a:t>
                      </a:r>
                      <a:r>
                        <a:rPr lang="zh-CN" altLang="en-US" sz="1400" dirty="0" smtClean="0">
                          <a:sym typeface="+mn-ea"/>
                        </a:rPr>
                        <a:t>项目：手柄借用</a:t>
                      </a:r>
                      <a:r>
                        <a:rPr lang="en-US" altLang="zh-CN" sz="1400" dirty="0" smtClean="0">
                          <a:sym typeface="+mn-ea"/>
                        </a:rPr>
                        <a:t>B27</a:t>
                      </a:r>
                      <a:r>
                        <a:rPr lang="zh-CN" altLang="en-US" sz="1400" dirty="0" smtClean="0">
                          <a:sym typeface="+mn-ea"/>
                        </a:rPr>
                        <a:t>项目变更松旷问题，没有模具数据需扫描，已签合同</a:t>
                      </a:r>
                      <a:r>
                        <a:rPr lang="en-US" altLang="zh-CN" sz="1400" dirty="0" smtClean="0">
                          <a:sym typeface="+mn-ea"/>
                        </a:rPr>
                        <a:t> </a:t>
                      </a:r>
                      <a:r>
                        <a:rPr lang="zh-CN" altLang="en-US" sz="1400" dirty="0" smtClean="0">
                          <a:sym typeface="+mn-ea"/>
                        </a:rPr>
                        <a:t>，现技术吕工回复需确认变更数据，待通知修模</a:t>
                      </a:r>
                      <a:r>
                        <a:rPr lang="zh-CN" altLang="en-US" sz="1400" dirty="0" smtClean="0"/>
                        <a:t>；</a:t>
                      </a:r>
                      <a:endParaRPr lang="zh-CN" altLang="en-US" sz="1400" dirty="0" smtClean="0"/>
                    </a:p>
                    <a:p>
                      <a:pPr algn="l">
                        <a:buClrTx/>
                        <a:buSzTx/>
                        <a:buFontTx/>
                      </a:pPr>
                      <a:r>
                        <a:rPr lang="zh-CN" altLang="en-US" sz="1400" dirty="0" smtClean="0"/>
                        <a:t>（</a:t>
                      </a:r>
                      <a:r>
                        <a:rPr lang="en-US" altLang="zh-CN" sz="1400" dirty="0" smtClean="0"/>
                        <a:t>6</a:t>
                      </a:r>
                      <a:r>
                        <a:rPr lang="zh-CN" altLang="en-US" sz="1400" dirty="0" smtClean="0"/>
                        <a:t>）</a:t>
                      </a:r>
                      <a:r>
                        <a:rPr lang="en-US" altLang="zh-CN" sz="1400" dirty="0" smtClean="0">
                          <a:sym typeface="+mn-ea"/>
                        </a:rPr>
                        <a:t>H6</a:t>
                      </a:r>
                      <a:r>
                        <a:rPr lang="zh-CN" altLang="en-US" sz="1400" dirty="0" smtClean="0">
                          <a:sym typeface="+mn-ea"/>
                        </a:rPr>
                        <a:t>扶手：底座强度变更，签合同中，瑞隆祥回复时间</a:t>
                      </a:r>
                      <a:r>
                        <a:rPr lang="en-US" altLang="zh-CN" sz="1400" dirty="0" smtClean="0">
                          <a:sym typeface="+mn-ea"/>
                        </a:rPr>
                        <a:t>25</a:t>
                      </a:r>
                      <a:r>
                        <a:rPr lang="zh-CN" altLang="en-US" sz="1400" dirty="0" smtClean="0">
                          <a:sym typeface="+mn-ea"/>
                        </a:rPr>
                        <a:t>天</a:t>
                      </a:r>
                      <a:endParaRPr lang="en-US" altLang="zh-CN" sz="1400" dirty="0" smtClean="0"/>
                    </a:p>
                    <a:p>
                      <a:pPr lvl="1"/>
                      <a:r>
                        <a:rPr lang="en-US" altLang="zh-CN" sz="1400" dirty="0" smtClean="0">
                          <a:sym typeface="+mn-ea"/>
                        </a:rPr>
                        <a:t>                  </a:t>
                      </a:r>
                      <a:r>
                        <a:rPr lang="zh-CN" altLang="en-US" sz="1400" dirty="0" smtClean="0">
                          <a:sym typeface="+mn-ea"/>
                        </a:rPr>
                        <a:t>扶手上盖变更，已经完成      </a:t>
                      </a:r>
                      <a:endParaRPr lang="en-US" altLang="zh-CN" sz="1400" dirty="0" smtClean="0"/>
                    </a:p>
                    <a:p>
                      <a:pPr lvl="1"/>
                      <a:r>
                        <a:rPr lang="en-US" altLang="zh-CN" sz="1400" dirty="0">
                          <a:sym typeface="+mn-ea"/>
                        </a:rPr>
                        <a:t> </a:t>
                      </a:r>
                      <a:r>
                        <a:rPr lang="en-US" altLang="zh-CN" sz="1400" dirty="0" smtClean="0">
                          <a:sym typeface="+mn-ea"/>
                        </a:rPr>
                        <a:t>                 </a:t>
                      </a:r>
                      <a:r>
                        <a:rPr lang="zh-CN" altLang="en-US" sz="1400" dirty="0" smtClean="0">
                          <a:sym typeface="+mn-ea"/>
                        </a:rPr>
                        <a:t>扶手上盖发泡变更，签合同中</a:t>
                      </a:r>
                      <a:endParaRPr lang="en-US" altLang="zh-CN" sz="1400" dirty="0"/>
                    </a:p>
                    <a:p>
                      <a:pPr algn="l">
                        <a:buClrTx/>
                        <a:buSzTx/>
                        <a:buFontTx/>
                      </a:pPr>
                      <a:endParaRPr lang="zh-CN" altLang="en-US" sz="1400" dirty="0" smtClean="0">
                        <a:sym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buClrTx/>
                        <a:buSzTx/>
                        <a:buFontTx/>
                        <a:buNone/>
                      </a:pPr>
                      <a:endParaRPr lang="zh-CN" alt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接连接符 21"/>
          <p:cNvCxnSpPr/>
          <p:nvPr/>
        </p:nvCxnSpPr>
        <p:spPr>
          <a:xfrm>
            <a:off x="324048" y="209569"/>
            <a:ext cx="261993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19"/>
          <p:cNvSpPr txBox="1"/>
          <p:nvPr/>
        </p:nvSpPr>
        <p:spPr>
          <a:xfrm>
            <a:off x="2987490" y="55287"/>
            <a:ext cx="2982870" cy="308563"/>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en-US" altLang="zh-CN" sz="1400" b="1" spc="300" dirty="0" smtClean="0">
                <a:latin typeface="微软雅黑" panose="020B0503020204020204" pitchFamily="34" charset="-122"/>
                <a:ea typeface="微软雅黑" panose="020B0503020204020204" pitchFamily="34" charset="-122"/>
              </a:rPr>
              <a:t>Part2  </a:t>
            </a:r>
            <a:r>
              <a:rPr lang="zh-CN" altLang="en-US" sz="1400" b="1" spc="300" dirty="0" smtClean="0">
                <a:latin typeface="微软雅黑" panose="020B0503020204020204" pitchFamily="34" charset="-122"/>
                <a:ea typeface="微软雅黑" panose="020B0503020204020204" pitchFamily="34" charset="-122"/>
              </a:rPr>
              <a:t>现有工作</a:t>
            </a:r>
            <a:endParaRPr lang="zh-CN" altLang="en-US" sz="1400" b="1" spc="300" dirty="0">
              <a:latin typeface="微软雅黑" panose="020B0503020204020204" pitchFamily="34" charset="-122"/>
              <a:ea typeface="微软雅黑" panose="020B0503020204020204" pitchFamily="34" charset="-122"/>
            </a:endParaRPr>
          </a:p>
        </p:txBody>
      </p:sp>
      <p:cxnSp>
        <p:nvCxnSpPr>
          <p:cNvPr id="24" name="直接连接符 23"/>
          <p:cNvCxnSpPr/>
          <p:nvPr/>
        </p:nvCxnSpPr>
        <p:spPr>
          <a:xfrm>
            <a:off x="5893892" y="209569"/>
            <a:ext cx="261993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6" name="Picture 13"/>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36691" y="6095999"/>
            <a:ext cx="595001" cy="454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 name="表格 13"/>
          <p:cNvGraphicFramePr>
            <a:graphicFrameLocks noGrp="1"/>
          </p:cNvGraphicFramePr>
          <p:nvPr>
            <p:custDataLst>
              <p:tags r:id="rId2"/>
            </p:custDataLst>
          </p:nvPr>
        </p:nvGraphicFramePr>
        <p:xfrm>
          <a:off x="539115" y="500380"/>
          <a:ext cx="8152765" cy="5955665"/>
        </p:xfrm>
        <a:graphic>
          <a:graphicData uri="http://schemas.openxmlformats.org/drawingml/2006/table">
            <a:tbl>
              <a:tblPr firstRow="1" bandRow="1">
                <a:tableStyleId>{5C22544A-7EE6-4342-B048-85BDC9FD1C3A}</a:tableStyleId>
              </a:tblPr>
              <a:tblGrid>
                <a:gridCol w="577850"/>
                <a:gridCol w="6341110"/>
                <a:gridCol w="1233805"/>
              </a:tblGrid>
              <a:tr h="421005">
                <a:tc>
                  <a:txBody>
                    <a:bodyPr/>
                    <a:p>
                      <a:pPr algn="ctr"/>
                      <a:r>
                        <a:rPr lang="zh-CN" altLang="en-US" sz="1600" dirty="0" smtClean="0">
                          <a:solidFill>
                            <a:sysClr val="windowText" lastClr="000000"/>
                          </a:solidFill>
                        </a:rPr>
                        <a:t>组</a:t>
                      </a:r>
                      <a:endParaRPr lang="zh-CN" altLang="en-US" sz="1600" dirty="0" smtClean="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r>
                        <a:rPr lang="zh-CN" altLang="en-US" sz="1600" dirty="0" smtClean="0">
                          <a:solidFill>
                            <a:sysClr val="windowText" lastClr="000000"/>
                          </a:solidFill>
                        </a:rPr>
                        <a:t>现有</a:t>
                      </a:r>
                      <a:r>
                        <a:rPr lang="zh-CN" altLang="en-US" sz="1600" dirty="0" smtClean="0">
                          <a:solidFill>
                            <a:sysClr val="windowText" lastClr="000000"/>
                          </a:solidFill>
                        </a:rPr>
                        <a:t>工作</a:t>
                      </a:r>
                      <a:endParaRPr lang="zh-CN" altLang="en-US" sz="1600" dirty="0" smtClean="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r>
                        <a:rPr lang="zh-CN" altLang="en-US" sz="1600" dirty="0" smtClean="0">
                          <a:solidFill>
                            <a:sysClr val="windowText" lastClr="000000"/>
                          </a:solidFill>
                        </a:rPr>
                        <a:t>备注</a:t>
                      </a:r>
                      <a:endParaRPr lang="zh-CN" altLang="en-US" sz="16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47620">
                <a:tc>
                  <a:txBody>
                    <a:bodyPr/>
                    <a:p>
                      <a:pPr algn="ctr">
                        <a:buNone/>
                      </a:pPr>
                      <a:r>
                        <a:rPr lang="zh-CN" altLang="en-US" sz="1600" dirty="0"/>
                        <a:t>焊接组</a:t>
                      </a:r>
                      <a:endParaRPr lang="zh-CN"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l">
                        <a:buClrTx/>
                        <a:buSzTx/>
                        <a:buFontTx/>
                        <a:buNone/>
                      </a:pPr>
                      <a:r>
                        <a:rPr lang="zh-CN" altLang="en-US" sz="1400" dirty="0" smtClean="0">
                          <a:sym typeface="+mn-ea"/>
                        </a:rPr>
                        <a:t>（1）轻卡靠背焊胎的调试验收。</a:t>
                      </a:r>
                      <a:endParaRPr lang="zh-CN" altLang="en-US" sz="1400" dirty="0" smtClean="0"/>
                    </a:p>
                    <a:p>
                      <a:pPr algn="l">
                        <a:buClrTx/>
                        <a:buSzTx/>
                        <a:buFontTx/>
                        <a:buNone/>
                      </a:pPr>
                      <a:r>
                        <a:rPr lang="zh-CN" altLang="en-US" sz="1400" dirty="0" smtClean="0">
                          <a:sym typeface="+mn-ea"/>
                        </a:rPr>
                        <a:t>（2）统帅1880靠背、调角器焊胎的调试验收。</a:t>
                      </a:r>
                      <a:endParaRPr lang="zh-CN" altLang="en-US" sz="1400" dirty="0" smtClean="0"/>
                    </a:p>
                    <a:p>
                      <a:pPr algn="l">
                        <a:buClrTx/>
                        <a:buSzTx/>
                        <a:buFontTx/>
                        <a:buNone/>
                      </a:pPr>
                      <a:r>
                        <a:rPr lang="zh-CN" altLang="en-US" sz="1400" dirty="0" smtClean="0">
                          <a:sym typeface="+mn-ea"/>
                        </a:rPr>
                        <a:t>（</a:t>
                      </a:r>
                      <a:r>
                        <a:rPr lang="en-US" altLang="zh-CN" sz="1400" dirty="0" smtClean="0">
                          <a:sym typeface="+mn-ea"/>
                        </a:rPr>
                        <a:t>3</a:t>
                      </a:r>
                      <a:r>
                        <a:rPr lang="zh-CN" altLang="en-US" sz="1400" dirty="0" smtClean="0">
                          <a:sym typeface="+mn-ea"/>
                        </a:rPr>
                        <a:t>）H6副驾底座焊胎的验收。</a:t>
                      </a:r>
                      <a:endParaRPr lang="zh-CN" altLang="en-US" sz="1400" dirty="0" smtClean="0"/>
                    </a:p>
                    <a:p>
                      <a:pPr algn="l">
                        <a:buClrTx/>
                        <a:buSzTx/>
                        <a:buFontTx/>
                        <a:buNone/>
                      </a:pPr>
                      <a:r>
                        <a:rPr lang="zh-CN" altLang="en-US" sz="1400" dirty="0" smtClean="0">
                          <a:sym typeface="+mn-ea"/>
                        </a:rPr>
                        <a:t>（</a:t>
                      </a:r>
                      <a:r>
                        <a:rPr lang="en-US" altLang="zh-CN" sz="1400" dirty="0" smtClean="0">
                          <a:sym typeface="+mn-ea"/>
                        </a:rPr>
                        <a:t>4</a:t>
                      </a:r>
                      <a:r>
                        <a:rPr lang="zh-CN" altLang="en-US" sz="1400" dirty="0" smtClean="0">
                          <a:sym typeface="+mn-ea"/>
                        </a:rPr>
                        <a:t>）X5000S减震器下框焊胎的开发。</a:t>
                      </a:r>
                      <a:endParaRPr lang="zh-CN" altLang="en-US" sz="1400" dirty="0" smtClean="0"/>
                    </a:p>
                    <a:p>
                      <a:pPr algn="l">
                        <a:buClrTx/>
                        <a:buSzTx/>
                        <a:buFontTx/>
                        <a:buNone/>
                      </a:pPr>
                      <a:r>
                        <a:rPr lang="zh-CN" altLang="en-US" sz="1400" dirty="0" smtClean="0">
                          <a:sym typeface="+mn-ea"/>
                        </a:rPr>
                        <a:t>（</a:t>
                      </a:r>
                      <a:r>
                        <a:rPr lang="en-US" altLang="zh-CN" sz="1400" dirty="0" smtClean="0">
                          <a:sym typeface="+mn-ea"/>
                        </a:rPr>
                        <a:t>5</a:t>
                      </a:r>
                      <a:r>
                        <a:rPr lang="zh-CN" altLang="en-US" sz="1400" dirty="0" smtClean="0">
                          <a:sym typeface="+mn-ea"/>
                        </a:rPr>
                        <a:t>）J6L座框焊胎的开发。</a:t>
                      </a:r>
                      <a:endParaRPr lang="zh-CN" altLang="en-US" sz="1400" dirty="0" smtClean="0"/>
                    </a:p>
                    <a:p>
                      <a:pPr algn="l">
                        <a:buClrTx/>
                        <a:buSzTx/>
                        <a:buFontTx/>
                        <a:buNone/>
                      </a:pPr>
                      <a:r>
                        <a:rPr lang="zh-CN" altLang="en-US" sz="1400" dirty="0" smtClean="0">
                          <a:sym typeface="+mn-ea"/>
                        </a:rPr>
                        <a:t>（</a:t>
                      </a:r>
                      <a:r>
                        <a:rPr lang="en-US" altLang="zh-CN" sz="1400" dirty="0" smtClean="0">
                          <a:sym typeface="+mn-ea"/>
                        </a:rPr>
                        <a:t>6</a:t>
                      </a:r>
                      <a:r>
                        <a:rPr lang="zh-CN" altLang="en-US" sz="1400" dirty="0" smtClean="0">
                          <a:sym typeface="+mn-ea"/>
                        </a:rPr>
                        <a:t>）欧马可焊胎的开发。</a:t>
                      </a:r>
                      <a:endParaRPr lang="zh-CN" altLang="en-US" sz="1400" dirty="0" smtClean="0"/>
                    </a:p>
                    <a:p>
                      <a:pPr algn="l">
                        <a:buClrTx/>
                        <a:buSzTx/>
                        <a:buFontTx/>
                        <a:buNone/>
                      </a:pPr>
                      <a:r>
                        <a:rPr lang="zh-CN" altLang="en-US" sz="1400" dirty="0" smtClean="0">
                          <a:sym typeface="+mn-ea"/>
                        </a:rPr>
                        <a:t>（</a:t>
                      </a:r>
                      <a:r>
                        <a:rPr lang="en-US" altLang="zh-CN" sz="1400" dirty="0" smtClean="0">
                          <a:sym typeface="+mn-ea"/>
                        </a:rPr>
                        <a:t>7</a:t>
                      </a:r>
                      <a:r>
                        <a:rPr lang="zh-CN" altLang="en-US" sz="1400" dirty="0" smtClean="0">
                          <a:sym typeface="+mn-ea"/>
                        </a:rPr>
                        <a:t>）焊接数据库资料的收集。</a:t>
                      </a:r>
                      <a:endParaRPr lang="zh-CN" altLang="en-US" sz="1400" dirty="0" smtClean="0"/>
                    </a:p>
                    <a:p>
                      <a:pPr algn="l">
                        <a:buClrTx/>
                        <a:buSzTx/>
                        <a:buFontTx/>
                        <a:buNone/>
                      </a:pPr>
                      <a:r>
                        <a:rPr lang="zh-CN" altLang="en-US" sz="1400" dirty="0" smtClean="0">
                          <a:sym typeface="+mn-ea"/>
                        </a:rPr>
                        <a:t>（</a:t>
                      </a:r>
                      <a:r>
                        <a:rPr lang="en-US" altLang="zh-CN" sz="1400" dirty="0" smtClean="0">
                          <a:sym typeface="+mn-ea"/>
                        </a:rPr>
                        <a:t>8</a:t>
                      </a:r>
                      <a:r>
                        <a:rPr lang="zh-CN" altLang="en-US" sz="1400" dirty="0" smtClean="0">
                          <a:sym typeface="+mn-ea"/>
                        </a:rPr>
                        <a:t>）一汽轻卡减震模块墩底问题点的解决。</a:t>
                      </a:r>
                      <a:endParaRPr lang="zh-CN" altLang="en-US" sz="1400" dirty="0" smtClean="0"/>
                    </a:p>
                    <a:p>
                      <a:pPr algn="l">
                        <a:buClrTx/>
                        <a:buSzTx/>
                        <a:buFontTx/>
                        <a:buNone/>
                      </a:pPr>
                      <a:r>
                        <a:rPr lang="zh-CN" altLang="en-US" sz="1400" dirty="0" smtClean="0">
                          <a:sym typeface="+mn-ea"/>
                        </a:rPr>
                        <a:t>（</a:t>
                      </a:r>
                      <a:r>
                        <a:rPr lang="en-US" altLang="zh-CN" sz="1400" dirty="0" smtClean="0">
                          <a:sym typeface="+mn-ea"/>
                        </a:rPr>
                        <a:t>9</a:t>
                      </a:r>
                      <a:r>
                        <a:rPr lang="zh-CN" altLang="en-US" sz="1400" dirty="0" smtClean="0">
                          <a:sym typeface="+mn-ea"/>
                        </a:rPr>
                        <a:t>）H6左右纵梁焊接变形问题解决。</a:t>
                      </a:r>
                      <a:endParaRPr lang="zh-CN" altLang="en-US" sz="1400" dirty="0" smtClean="0"/>
                    </a:p>
                    <a:p>
                      <a:pPr algn="l">
                        <a:buClrTx/>
                        <a:buSzTx/>
                        <a:buFontTx/>
                        <a:buNone/>
                      </a:pPr>
                      <a:r>
                        <a:rPr lang="zh-CN" altLang="en-US" sz="1400" dirty="0" smtClean="0">
                          <a:sym typeface="+mn-ea"/>
                        </a:rPr>
                        <a:t>（</a:t>
                      </a:r>
                      <a:r>
                        <a:rPr lang="en-US" altLang="zh-CN" sz="1400" dirty="0" smtClean="0">
                          <a:sym typeface="+mn-ea"/>
                        </a:rPr>
                        <a:t>10</a:t>
                      </a:r>
                      <a:r>
                        <a:rPr lang="zh-CN" altLang="en-US" sz="1400" dirty="0" smtClean="0">
                          <a:sym typeface="+mn-ea"/>
                        </a:rPr>
                        <a:t>）欧马可简易焊胎的制作调试。</a:t>
                      </a:r>
                      <a:endParaRPr lang="zh-CN" altLang="en-US" sz="1400" dirty="0" smtClean="0"/>
                    </a:p>
                    <a:p>
                      <a:pPr algn="l">
                        <a:buClrTx/>
                        <a:buSzTx/>
                        <a:buFontTx/>
                        <a:buNone/>
                      </a:pPr>
                      <a:r>
                        <a:rPr lang="zh-CN" altLang="en-US" sz="1400" dirty="0" smtClean="0">
                          <a:sym typeface="+mn-ea"/>
                        </a:rPr>
                        <a:t>（</a:t>
                      </a:r>
                      <a:r>
                        <a:rPr lang="en-US" altLang="zh-CN" sz="1400" dirty="0" smtClean="0">
                          <a:sym typeface="+mn-ea"/>
                        </a:rPr>
                        <a:t>11</a:t>
                      </a:r>
                      <a:r>
                        <a:rPr lang="zh-CN" altLang="en-US" sz="1400" dirty="0" smtClean="0">
                          <a:sym typeface="+mn-ea"/>
                        </a:rPr>
                        <a:t>）汕德卡靠背扶手支架的简易焊胎的设计制作。</a:t>
                      </a:r>
                      <a:endParaRPr lang="zh-CN" altLang="en-US" sz="1400" dirty="0" smtClean="0">
                        <a:sym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buClrTx/>
                        <a:buSzTx/>
                        <a:buFontTx/>
                        <a:buNone/>
                      </a:pPr>
                      <a:endParaRPr lang="zh-CN" alt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95680">
                <a:tc>
                  <a:txBody>
                    <a:bodyPr/>
                    <a:p>
                      <a:pPr algn="ctr">
                        <a:buNone/>
                      </a:pPr>
                      <a:r>
                        <a:rPr lang="zh-CN" altLang="en-US" sz="1600" dirty="0"/>
                        <a:t>冲压</a:t>
                      </a:r>
                      <a:r>
                        <a:rPr lang="zh-CN" altLang="en-US" sz="1600" dirty="0"/>
                        <a:t>组</a:t>
                      </a:r>
                      <a:endParaRPr lang="zh-CN"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l">
                        <a:buClrTx/>
                        <a:buSzTx/>
                        <a:buFontTx/>
                        <a:buNone/>
                      </a:pPr>
                      <a:r>
                        <a:rPr lang="zh-CN" altLang="en-US" sz="1400" dirty="0" smtClean="0">
                          <a:sym typeface="+mn-ea"/>
                        </a:rPr>
                        <a:t>（</a:t>
                      </a:r>
                      <a:r>
                        <a:rPr lang="en-US" altLang="zh-CN" sz="1400" dirty="0" smtClean="0">
                          <a:sym typeface="+mn-ea"/>
                        </a:rPr>
                        <a:t>1</a:t>
                      </a:r>
                      <a:r>
                        <a:rPr lang="zh-CN" altLang="en-US" sz="1400" dirty="0" smtClean="0">
                          <a:sym typeface="+mn-ea"/>
                        </a:rPr>
                        <a:t>）</a:t>
                      </a:r>
                      <a:r>
                        <a:rPr lang="en-US" altLang="zh-CN" sz="1400" dirty="0" smtClean="0">
                          <a:sym typeface="+mn-ea"/>
                        </a:rPr>
                        <a:t>X3000</a:t>
                      </a:r>
                      <a:r>
                        <a:rPr lang="zh-CN" altLang="en-US" sz="1400" dirty="0" smtClean="0">
                          <a:sym typeface="+mn-ea"/>
                        </a:rPr>
                        <a:t>卡板，冲压模具开发</a:t>
                      </a:r>
                      <a:r>
                        <a:rPr lang="zh-CN" altLang="en-US" sz="1400" dirty="0" smtClean="0">
                          <a:sym typeface="+mn-ea"/>
                        </a:rPr>
                        <a:t>中；</a:t>
                      </a:r>
                      <a:endParaRPr lang="zh-CN" altLang="en-US" sz="1400" dirty="0" smtClean="0">
                        <a:sym typeface="+mn-ea"/>
                      </a:endParaRPr>
                    </a:p>
                    <a:p>
                      <a:pPr algn="l">
                        <a:buClrTx/>
                        <a:buSzTx/>
                        <a:buFontTx/>
                        <a:buNone/>
                      </a:pPr>
                      <a:r>
                        <a:rPr lang="zh-CN" altLang="en-US" sz="1400" dirty="0" smtClean="0">
                          <a:sym typeface="+mn-ea"/>
                        </a:rPr>
                        <a:t>（</a:t>
                      </a:r>
                      <a:r>
                        <a:rPr lang="en-US" altLang="zh-CN" sz="1400" dirty="0" smtClean="0">
                          <a:sym typeface="+mn-ea"/>
                        </a:rPr>
                        <a:t>2</a:t>
                      </a:r>
                      <a:r>
                        <a:rPr lang="zh-CN" altLang="en-US" sz="1400" dirty="0" smtClean="0">
                          <a:sym typeface="+mn-ea"/>
                        </a:rPr>
                        <a:t>）解放</a:t>
                      </a:r>
                      <a:r>
                        <a:rPr lang="en-US" altLang="zh-CN" sz="1400" dirty="0" smtClean="0">
                          <a:sym typeface="+mn-ea"/>
                        </a:rPr>
                        <a:t>J6L</a:t>
                      </a:r>
                      <a:r>
                        <a:rPr lang="zh-CN" altLang="en-US" sz="1400" dirty="0" smtClean="0">
                          <a:sym typeface="+mn-ea"/>
                        </a:rPr>
                        <a:t>项目，</a:t>
                      </a:r>
                      <a:r>
                        <a:rPr lang="en-US" altLang="zh-CN" sz="1400" dirty="0" smtClean="0">
                          <a:sym typeface="+mn-ea"/>
                        </a:rPr>
                        <a:t>4</a:t>
                      </a:r>
                      <a:r>
                        <a:rPr lang="zh-CN" altLang="en-US" sz="1400" dirty="0" smtClean="0">
                          <a:sym typeface="+mn-ea"/>
                        </a:rPr>
                        <a:t>个冲压件，冲压模具开发</a:t>
                      </a:r>
                      <a:r>
                        <a:rPr lang="zh-CN" altLang="en-US" sz="1400" dirty="0" smtClean="0">
                          <a:sym typeface="+mn-ea"/>
                        </a:rPr>
                        <a:t>中；</a:t>
                      </a:r>
                      <a:endParaRPr lang="zh-CN" altLang="en-US" sz="1400" dirty="0" smtClean="0">
                        <a:sym typeface="+mn-ea"/>
                      </a:endParaRPr>
                    </a:p>
                    <a:p>
                      <a:pPr algn="l">
                        <a:buClrTx/>
                        <a:buSzTx/>
                        <a:buFontTx/>
                        <a:buNone/>
                      </a:pPr>
                      <a:r>
                        <a:rPr lang="zh-CN" altLang="en-US" sz="1400" dirty="0" smtClean="0">
                          <a:sym typeface="+mn-ea"/>
                        </a:rPr>
                        <a:t>（</a:t>
                      </a:r>
                      <a:r>
                        <a:rPr lang="en-US" altLang="zh-CN" sz="1400" dirty="0" smtClean="0">
                          <a:sym typeface="+mn-ea"/>
                        </a:rPr>
                        <a:t>3</a:t>
                      </a:r>
                      <a:r>
                        <a:rPr lang="zh-CN" altLang="en-US" sz="1400" dirty="0" smtClean="0">
                          <a:sym typeface="+mn-ea"/>
                        </a:rPr>
                        <a:t>）福田欧马可项目，</a:t>
                      </a:r>
                      <a:r>
                        <a:rPr lang="en-US" altLang="zh-CN" sz="1400" dirty="0" smtClean="0">
                          <a:sym typeface="+mn-ea"/>
                        </a:rPr>
                        <a:t>35</a:t>
                      </a:r>
                      <a:r>
                        <a:rPr lang="zh-CN" altLang="en-US" sz="1400" dirty="0" smtClean="0">
                          <a:sym typeface="+mn-ea"/>
                        </a:rPr>
                        <a:t>个冲压件，冲压模具开发</a:t>
                      </a:r>
                      <a:r>
                        <a:rPr lang="zh-CN" altLang="en-US" sz="1400" dirty="0" smtClean="0">
                          <a:sym typeface="+mn-ea"/>
                        </a:rPr>
                        <a:t>中。</a:t>
                      </a:r>
                      <a:endParaRPr lang="zh-CN" altLang="en-US" sz="1400" dirty="0" smtClean="0">
                        <a:sym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buClrTx/>
                        <a:buSzTx/>
                        <a:buFontTx/>
                        <a:buNone/>
                      </a:pPr>
                      <a:endParaRPr lang="zh-CN" alt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95680">
                <a:tc>
                  <a:txBody>
                    <a:bodyPr/>
                    <a:p>
                      <a:pPr algn="ctr">
                        <a:buNone/>
                      </a:pPr>
                      <a:r>
                        <a:rPr lang="zh-CN" altLang="en-US" sz="1600" dirty="0"/>
                        <a:t>包装</a:t>
                      </a:r>
                      <a:r>
                        <a:rPr lang="zh-CN" altLang="en-US" sz="1600" dirty="0"/>
                        <a:t>组</a:t>
                      </a:r>
                      <a:endParaRPr lang="zh-CN"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l">
                        <a:buClrTx/>
                        <a:buSzTx/>
                        <a:buFontTx/>
                        <a:buNone/>
                      </a:pPr>
                      <a:r>
                        <a:rPr lang="zh-CN" altLang="en-US" sz="1400" dirty="0" smtClean="0">
                          <a:sym typeface="+mn-ea"/>
                        </a:rPr>
                        <a:t>（</a:t>
                      </a:r>
                      <a:r>
                        <a:rPr lang="en-US" altLang="zh-CN" sz="1400" dirty="0" smtClean="0">
                          <a:sym typeface="+mn-ea"/>
                        </a:rPr>
                        <a:t>1</a:t>
                      </a:r>
                      <a:r>
                        <a:rPr lang="zh-CN" altLang="en-US" sz="1400" dirty="0" smtClean="0">
                          <a:sym typeface="+mn-ea"/>
                        </a:rPr>
                        <a:t>）</a:t>
                      </a:r>
                      <a:r>
                        <a:rPr lang="en-US" altLang="zh-CN" sz="1400" dirty="0" smtClean="0">
                          <a:sym typeface="+mn-ea"/>
                        </a:rPr>
                        <a:t>H6</a:t>
                      </a:r>
                      <a:r>
                        <a:rPr lang="zh-CN" altLang="en-US" sz="1400" dirty="0" smtClean="0">
                          <a:sym typeface="+mn-ea"/>
                        </a:rPr>
                        <a:t>项目，外购零部件包装协议的</a:t>
                      </a:r>
                      <a:r>
                        <a:rPr lang="zh-CN" altLang="en-US" sz="1400" dirty="0" smtClean="0">
                          <a:sym typeface="+mn-ea"/>
                        </a:rPr>
                        <a:t>指定；</a:t>
                      </a:r>
                      <a:endParaRPr lang="zh-CN" altLang="en-US" sz="1400" dirty="0" smtClean="0">
                        <a:sym typeface="+mn-ea"/>
                      </a:endParaRPr>
                    </a:p>
                    <a:p>
                      <a:pPr algn="l">
                        <a:buClrTx/>
                        <a:buSzTx/>
                        <a:buFontTx/>
                        <a:buNone/>
                      </a:pPr>
                      <a:r>
                        <a:rPr lang="zh-CN" altLang="en-US" sz="1400" dirty="0" smtClean="0">
                          <a:sym typeface="+mn-ea"/>
                        </a:rPr>
                        <a:t>（</a:t>
                      </a:r>
                      <a:r>
                        <a:rPr lang="en-US" altLang="zh-CN" sz="1400" dirty="0" smtClean="0">
                          <a:sym typeface="+mn-ea"/>
                        </a:rPr>
                        <a:t>2</a:t>
                      </a:r>
                      <a:r>
                        <a:rPr lang="zh-CN" altLang="en-US" sz="1400" dirty="0" smtClean="0">
                          <a:sym typeface="+mn-ea"/>
                        </a:rPr>
                        <a:t>）其他新项目外购零部件包装协议的</a:t>
                      </a:r>
                      <a:r>
                        <a:rPr lang="zh-CN" altLang="en-US" sz="1400" dirty="0" smtClean="0">
                          <a:sym typeface="+mn-ea"/>
                        </a:rPr>
                        <a:t>指定；</a:t>
                      </a:r>
                      <a:endParaRPr lang="zh-CN" altLang="en-US" sz="1400" dirty="0" smtClean="0">
                        <a:sym typeface="+mn-ea"/>
                      </a:endParaRPr>
                    </a:p>
                    <a:p>
                      <a:pPr algn="l">
                        <a:buClrTx/>
                        <a:buSzTx/>
                        <a:buFontTx/>
                        <a:buNone/>
                      </a:pPr>
                      <a:r>
                        <a:rPr lang="zh-CN" altLang="en-US" sz="1400" dirty="0" smtClean="0">
                          <a:sym typeface="+mn-ea"/>
                        </a:rPr>
                        <a:t>（</a:t>
                      </a:r>
                      <a:r>
                        <a:rPr lang="en-US" altLang="zh-CN" sz="1400" dirty="0" smtClean="0">
                          <a:sym typeface="+mn-ea"/>
                        </a:rPr>
                        <a:t>3</a:t>
                      </a:r>
                      <a:r>
                        <a:rPr lang="zh-CN" altLang="en-US" sz="1400" dirty="0" smtClean="0">
                          <a:sym typeface="+mn-ea"/>
                        </a:rPr>
                        <a:t>）</a:t>
                      </a:r>
                      <a:r>
                        <a:rPr lang="en-US" altLang="zh-CN" sz="1400" dirty="0" smtClean="0">
                          <a:sym typeface="+mn-ea"/>
                        </a:rPr>
                        <a:t>J6L</a:t>
                      </a:r>
                      <a:r>
                        <a:rPr lang="zh-CN" altLang="en-US" sz="1400" dirty="0" smtClean="0">
                          <a:sym typeface="+mn-ea"/>
                        </a:rPr>
                        <a:t>项目河北发包长春工厂，包装协议的</a:t>
                      </a:r>
                      <a:r>
                        <a:rPr lang="zh-CN" altLang="en-US" sz="1400" dirty="0" smtClean="0">
                          <a:sym typeface="+mn-ea"/>
                        </a:rPr>
                        <a:t>指定。</a:t>
                      </a:r>
                      <a:endParaRPr lang="zh-CN" altLang="en-US" sz="1400" dirty="0" smtClean="0">
                        <a:sym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buClrTx/>
                        <a:buSzTx/>
                        <a:buFontTx/>
                        <a:buNone/>
                      </a:pPr>
                      <a:endParaRPr lang="zh-CN" alt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95680">
                <a:tc>
                  <a:txBody>
                    <a:bodyPr/>
                    <a:p>
                      <a:pPr algn="ctr">
                        <a:buNone/>
                      </a:pPr>
                      <a:r>
                        <a:rPr lang="zh-CN" altLang="en-US" sz="1600" dirty="0"/>
                        <a:t>试制</a:t>
                      </a:r>
                      <a:r>
                        <a:rPr lang="zh-CN" altLang="en-US" sz="1600" dirty="0"/>
                        <a:t>组</a:t>
                      </a:r>
                      <a:endParaRPr lang="zh-CN"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l">
                        <a:buClrTx/>
                        <a:buSzTx/>
                        <a:buFontTx/>
                        <a:buNone/>
                      </a:pPr>
                      <a:r>
                        <a:rPr lang="zh-CN" altLang="en-US" sz="1400" dirty="0" smtClean="0">
                          <a:sym typeface="+mn-ea"/>
                        </a:rPr>
                        <a:t>（</a:t>
                      </a:r>
                      <a:r>
                        <a:rPr lang="en-US" altLang="zh-CN" sz="1400" dirty="0" smtClean="0">
                          <a:sym typeface="+mn-ea"/>
                        </a:rPr>
                        <a:t>1</a:t>
                      </a:r>
                      <a:r>
                        <a:rPr lang="zh-CN" altLang="en-US" sz="1400" dirty="0" smtClean="0">
                          <a:sym typeface="+mn-ea"/>
                        </a:rPr>
                        <a:t>）协助新座椅产品（解放</a:t>
                      </a:r>
                      <a:r>
                        <a:rPr lang="en-US" altLang="zh-CN" sz="1400" dirty="0" smtClean="0">
                          <a:sym typeface="+mn-ea"/>
                        </a:rPr>
                        <a:t>J6L</a:t>
                      </a:r>
                      <a:r>
                        <a:rPr lang="zh-CN" altLang="en-US" sz="1400" dirty="0" smtClean="0">
                          <a:sym typeface="+mn-ea"/>
                        </a:rPr>
                        <a:t>、</a:t>
                      </a:r>
                      <a:r>
                        <a:rPr lang="en-US" altLang="zh-CN" sz="1400" dirty="0" smtClean="0">
                          <a:sym typeface="+mn-ea"/>
                        </a:rPr>
                        <a:t>L6000</a:t>
                      </a:r>
                      <a:r>
                        <a:rPr lang="zh-CN" altLang="en-US" sz="1400" dirty="0" smtClean="0">
                          <a:sym typeface="+mn-ea"/>
                        </a:rPr>
                        <a:t>、成都王牌、北奔</a:t>
                      </a:r>
                      <a:r>
                        <a:rPr lang="en-US" altLang="zh-CN" sz="1400" dirty="0" smtClean="0">
                          <a:sym typeface="+mn-ea"/>
                        </a:rPr>
                        <a:t>H20</a:t>
                      </a:r>
                      <a:r>
                        <a:rPr lang="zh-CN" altLang="en-US" sz="1400" dirty="0" smtClean="0">
                          <a:sym typeface="+mn-ea"/>
                        </a:rPr>
                        <a:t>、</a:t>
                      </a:r>
                      <a:r>
                        <a:rPr lang="en-US" altLang="zh-CN" sz="1400" dirty="0" smtClean="0">
                          <a:sym typeface="+mn-ea"/>
                        </a:rPr>
                        <a:t>H4-2.2</a:t>
                      </a:r>
                      <a:r>
                        <a:rPr lang="zh-CN" altLang="en-US" sz="1400" dirty="0" smtClean="0">
                          <a:sym typeface="+mn-ea"/>
                        </a:rPr>
                        <a:t>、福田卧铺等项目）样件的</a:t>
                      </a:r>
                      <a:r>
                        <a:rPr lang="zh-CN" altLang="en-US" sz="1400" dirty="0" smtClean="0">
                          <a:sym typeface="+mn-ea"/>
                        </a:rPr>
                        <a:t>制作；</a:t>
                      </a:r>
                      <a:endParaRPr lang="zh-CN" altLang="en-US" sz="1400" dirty="0" smtClean="0">
                        <a:sym typeface="+mn-ea"/>
                      </a:endParaRPr>
                    </a:p>
                    <a:p>
                      <a:pPr algn="l">
                        <a:buClrTx/>
                        <a:buSzTx/>
                        <a:buFontTx/>
                        <a:buNone/>
                      </a:pPr>
                      <a:r>
                        <a:rPr lang="zh-CN" altLang="en-US" sz="1400" dirty="0" smtClean="0">
                          <a:sym typeface="+mn-ea"/>
                        </a:rPr>
                        <a:t>（</a:t>
                      </a:r>
                      <a:r>
                        <a:rPr lang="en-US" altLang="zh-CN" sz="1400" dirty="0" smtClean="0">
                          <a:sym typeface="+mn-ea"/>
                        </a:rPr>
                        <a:t>2</a:t>
                      </a:r>
                      <a:r>
                        <a:rPr lang="zh-CN" altLang="en-US" sz="1400" dirty="0" smtClean="0">
                          <a:sym typeface="+mn-ea"/>
                        </a:rPr>
                        <a:t>）试制车间生产现场和零部件的管理</a:t>
                      </a:r>
                      <a:r>
                        <a:rPr lang="zh-CN" altLang="en-US" sz="1400" dirty="0" smtClean="0">
                          <a:sym typeface="+mn-ea"/>
                        </a:rPr>
                        <a:t>工作。</a:t>
                      </a:r>
                      <a:endParaRPr lang="zh-CN" altLang="en-US" sz="1400" dirty="0" smtClean="0">
                        <a:sym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a:buClrTx/>
                        <a:buSzTx/>
                        <a:buFontTx/>
                        <a:buNone/>
                      </a:pPr>
                      <a:endParaRPr lang="zh-CN" alt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tags/tag1.xml><?xml version="1.0" encoding="utf-8"?>
<p:tagLst xmlns:p="http://schemas.openxmlformats.org/presentationml/2006/main">
  <p:tag name="KSO_WM_UNIT_TABLE_BEAUTIFY" val="smartTable{8260b2c8-8398-487b-b7cc-fe0fd18cc238}"/>
  <p:tag name="TABLE_ENDDRAG_ORIGIN_RECT" val="641*344"/>
  <p:tag name="TABLE_ENDDRAG_RECT" val="42*39*641*344"/>
</p:tagLst>
</file>

<file path=ppt/tags/tag10.xml><?xml version="1.0" encoding="utf-8"?>
<p:tagLst xmlns:p="http://schemas.openxmlformats.org/presentationml/2006/main">
  <p:tag name="KSO_WPP_MARK_KEY" val="4cb3b93f-483b-4f7b-93ee-dc11ec89d94f"/>
  <p:tag name="COMMONDATA" val="eyJoZGlkIjoiMjdjOGViZWFhMmEzODEzYjc1OTZiMjc2N2YxNGJmODgifQ=="/>
</p:tagLst>
</file>

<file path=ppt/tags/tag2.xml><?xml version="1.0" encoding="utf-8"?>
<p:tagLst xmlns:p="http://schemas.openxmlformats.org/presentationml/2006/main">
  <p:tag name="KSO_WM_UNIT_TABLE_BEAUTIFY" val="smartTable{8260b2c8-8398-487b-b7cc-fe0fd18cc238}"/>
  <p:tag name="TABLE_ENDDRAG_ORIGIN_RECT" val="641*344"/>
  <p:tag name="TABLE_ENDDRAG_RECT" val="42*39*641*344"/>
</p:tagLst>
</file>

<file path=ppt/tags/tag3.xml><?xml version="1.0" encoding="utf-8"?>
<p:tagLst xmlns:p="http://schemas.openxmlformats.org/presentationml/2006/main">
  <p:tag name="KSO_WM_UNIT_TABLE_BEAUTIFY" val="smartTable{8260b2c8-8398-487b-b7cc-fe0fd18cc238}"/>
  <p:tag name="TABLE_ENDDRAG_ORIGIN_RECT" val="641*344"/>
  <p:tag name="TABLE_ENDDRAG_RECT" val="42*39*641*344"/>
</p:tagLst>
</file>

<file path=ppt/tags/tag4.xml><?xml version="1.0" encoding="utf-8"?>
<p:tagLst xmlns:p="http://schemas.openxmlformats.org/presentationml/2006/main">
  <p:tag name="KSO_WM_UNIT_TABLE_BEAUTIFY" val="smartTable{8260b2c8-8398-487b-b7cc-fe0fd18cc238}"/>
  <p:tag name="TABLE_ENDDRAG_ORIGIN_RECT" val="641*287"/>
  <p:tag name="TABLE_ENDDRAG_RECT" val="42*39*641*287"/>
</p:tagLst>
</file>

<file path=ppt/tags/tag5.xml><?xml version="1.0" encoding="utf-8"?>
<p:tagLst xmlns:p="http://schemas.openxmlformats.org/presentationml/2006/main">
  <p:tag name="KSO_WM_UNIT_TABLE_BEAUTIFY" val="smartTable{8260b2c8-8398-487b-b7cc-fe0fd18cc238}"/>
  <p:tag name="TABLE_ENDDRAG_ORIGIN_RECT" val="614*367"/>
  <p:tag name="TABLE_ENDDRAG_RECT" val="18*92*614*367"/>
</p:tagLst>
</file>

<file path=ppt/tags/tag6.xml><?xml version="1.0" encoding="utf-8"?>
<p:tagLst xmlns:p="http://schemas.openxmlformats.org/presentationml/2006/main">
  <p:tag name="KSO_WM_UNIT_TABLE_BEAUTIFY" val="smartTable{8260b2c8-8398-487b-b7cc-fe0fd18cc238}"/>
  <p:tag name="TABLE_ENDDRAG_ORIGIN_RECT" val="614*367"/>
  <p:tag name="TABLE_ENDDRAG_RECT" val="18*92*614*367"/>
</p:tagLst>
</file>

<file path=ppt/tags/tag7.xml><?xml version="1.0" encoding="utf-8"?>
<p:tagLst xmlns:p="http://schemas.openxmlformats.org/presentationml/2006/main">
  <p:tag name="KSO_WM_UNIT_TABLE_BEAUTIFY" val="smartTable{8260b2c8-8398-487b-b7cc-fe0fd18cc238}"/>
  <p:tag name="TABLE_ENDDRAG_ORIGIN_RECT" val="614*367"/>
  <p:tag name="TABLE_ENDDRAG_RECT" val="18*92*614*367"/>
</p:tagLst>
</file>

<file path=ppt/tags/tag8.xml><?xml version="1.0" encoding="utf-8"?>
<p:tagLst xmlns:p="http://schemas.openxmlformats.org/presentationml/2006/main">
  <p:tag name="KSO_WM_UNIT_TABLE_BEAUTIFY" val="smartTable{8260b2c8-8398-487b-b7cc-fe0fd18cc238}"/>
  <p:tag name="TABLE_ENDDRAG_ORIGIN_RECT" val="627*180"/>
  <p:tag name="TABLE_ENDDRAG_RECT" val="38*94*627*180"/>
</p:tagLst>
</file>

<file path=ppt/tags/tag9.xml><?xml version="1.0" encoding="utf-8"?>
<p:tagLst xmlns:p="http://schemas.openxmlformats.org/presentationml/2006/main">
  <p:tag name="KSO_WM_UNIT_TABLE_BEAUTIFY" val="smartTable{8260b2c8-8398-487b-b7cc-fe0fd18cc238}"/>
  <p:tag name="TABLE_ENDDRAG_ORIGIN_RECT" val="639*319"/>
  <p:tag name="TABLE_ENDDRAG_RECT" val="38*94*639*319"/>
</p:tagLst>
</file>

<file path=ppt/theme/theme1.xml><?xml version="1.0" encoding="utf-8"?>
<a:theme xmlns:a="http://schemas.openxmlformats.org/drawingml/2006/main" name="清风素材 https://12sc.taobao.com">
  <a:themeElements>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清风素材3 https://12sc.taobao.com">
  <a:themeElements>
    <a:clrScheme name="5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5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5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4540</Words>
  <Application>WPS 演示</Application>
  <PresentationFormat>全屏显示(4:3)</PresentationFormat>
  <Paragraphs>363</Paragraphs>
  <Slides>18</Slides>
  <Notes>1</Notes>
  <HiddenSlides>0</HiddenSlides>
  <MMClips>0</MMClips>
  <ScaleCrop>false</ScaleCrop>
  <HeadingPairs>
    <vt:vector size="8" baseType="variant">
      <vt:variant>
        <vt:lpstr>已用的字体</vt:lpstr>
      </vt:variant>
      <vt:variant>
        <vt:i4>17</vt:i4>
      </vt:variant>
      <vt:variant>
        <vt:lpstr>主题</vt:lpstr>
      </vt:variant>
      <vt:variant>
        <vt:i4>2</vt:i4>
      </vt:variant>
      <vt:variant>
        <vt:lpstr>嵌入 OLE 服务器</vt:lpstr>
      </vt:variant>
      <vt:variant>
        <vt:i4>1</vt:i4>
      </vt:variant>
      <vt:variant>
        <vt:lpstr>幻灯片标题</vt:lpstr>
      </vt:variant>
      <vt:variant>
        <vt:i4>18</vt:i4>
      </vt:variant>
    </vt:vector>
  </HeadingPairs>
  <TitlesOfParts>
    <vt:vector size="38" baseType="lpstr">
      <vt:lpstr>Arial</vt:lpstr>
      <vt:lpstr>宋体</vt:lpstr>
      <vt:lpstr>Wingdings</vt:lpstr>
      <vt:lpstr>Calibri</vt:lpstr>
      <vt:lpstr>Calibri Light</vt:lpstr>
      <vt:lpstr>Roboto Regular</vt:lpstr>
      <vt:lpstr>Roboto</vt:lpstr>
      <vt:lpstr>微软雅黑</vt:lpstr>
      <vt:lpstr>华康俪金黑W8</vt:lpstr>
      <vt:lpstr>黑体</vt:lpstr>
      <vt:lpstr>方正正粗黑简体</vt:lpstr>
      <vt:lpstr>Impact</vt:lpstr>
      <vt:lpstr>Roboto Light</vt:lpstr>
      <vt:lpstr>EngraversGothic BT</vt:lpstr>
      <vt:lpstr>Yu Gothic UI</vt:lpstr>
      <vt:lpstr>Roboto Black</vt:lpstr>
      <vt:lpstr>Arial Unicode MS</vt:lpstr>
      <vt:lpstr>清风素材 https://12sc.taobao.com</vt:lpstr>
      <vt:lpstr>清风素材3 https://12sc.taobao.com</vt:lpstr>
      <vt:lpstr>PowerPoint.Show.12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MING</dc:creator>
  <cp:lastModifiedBy>Administrator</cp:lastModifiedBy>
  <cp:revision>156</cp:revision>
  <dcterms:created xsi:type="dcterms:W3CDTF">2015-08-12T02:06:00Z</dcterms:created>
  <dcterms:modified xsi:type="dcterms:W3CDTF">2022-07-09T08:14:50Z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647910095DF64E60B87B4E26AC82D512</vt:lpwstr>
  </property>
  <property fmtid="{D5CDD505-2E9C-101B-9397-08002B2CF9AE}" pid="3" name="KSOProductBuildVer">
    <vt:lpwstr>2052-11.1.0.11830</vt:lpwstr>
  </property>
</Properties>
</file>