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29" r:id="rId2"/>
    <p:sldId id="333" r:id="rId3"/>
    <p:sldId id="384" r:id="rId4"/>
    <p:sldId id="387" r:id="rId5"/>
    <p:sldId id="399" r:id="rId6"/>
    <p:sldId id="429" r:id="rId7"/>
    <p:sldId id="434" r:id="rId8"/>
    <p:sldId id="433" r:id="rId9"/>
    <p:sldId id="431" r:id="rId10"/>
    <p:sldId id="432" r:id="rId11"/>
    <p:sldId id="428" r:id="rId12"/>
    <p:sldId id="375" r:id="rId13"/>
    <p:sldId id="407" r:id="rId14"/>
    <p:sldId id="410" r:id="rId15"/>
    <p:sldId id="408" r:id="rId16"/>
    <p:sldId id="411" r:id="rId17"/>
    <p:sldId id="409" r:id="rId18"/>
    <p:sldId id="412" r:id="rId19"/>
    <p:sldId id="413" r:id="rId20"/>
    <p:sldId id="414" r:id="rId21"/>
    <p:sldId id="415" r:id="rId22"/>
    <p:sldId id="416" r:id="rId23"/>
    <p:sldId id="422" r:id="rId24"/>
    <p:sldId id="423" r:id="rId25"/>
    <p:sldId id="424" r:id="rId26"/>
    <p:sldId id="427" r:id="rId27"/>
    <p:sldId id="421" r:id="rId28"/>
    <p:sldId id="426" r:id="rId29"/>
    <p:sldId id="398" r:id="rId30"/>
    <p:sldId id="351" r:id="rId31"/>
  </p:sldIdLst>
  <p:sldSz cx="12190413" cy="6858000"/>
  <p:notesSz cx="9866313" cy="673576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22">
          <p15:clr>
            <a:srgbClr val="A4A3A4"/>
          </p15:clr>
        </p15:guide>
        <p15:guide id="2" pos="31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F82C"/>
    <a:srgbClr val="FF1919"/>
    <a:srgbClr val="0000FF"/>
    <a:srgbClr val="998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28" autoAdjust="0"/>
    <p:restoredTop sz="86417" autoAdjust="0"/>
  </p:normalViewPr>
  <p:slideViewPr>
    <p:cSldViewPr>
      <p:cViewPr>
        <p:scale>
          <a:sx n="100" d="100"/>
          <a:sy n="100" d="100"/>
        </p:scale>
        <p:origin x="-1230" y="-402"/>
      </p:cViewPr>
      <p:guideLst>
        <p:guide orient="horz" pos="2160"/>
        <p:guide pos="288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440" y="-90"/>
      </p:cViewPr>
      <p:guideLst>
        <p:guide orient="horz" pos="2122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6537-AB4F-4068-B728-D8DC9FBDCB50}" type="datetimeFigureOut">
              <a:rPr lang="zh-CN" altLang="en-US" smtClean="0"/>
              <a:pPr/>
              <a:t>2022/5/16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8D40-7BC8-4744-A42E-68B5548F88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078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33E0BB9-4548-40C8-BA3B-A624A0D082BB}" type="datetimeFigureOut">
              <a:rPr lang="zh-CN" altLang="en-US"/>
              <a:pPr>
                <a:defRPr/>
              </a:pPr>
              <a:t>2022/5/16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2DD672-220D-474D-9C43-C27A5F691E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12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87638" y="504825"/>
            <a:ext cx="4491037" cy="2527300"/>
          </a:xfrm>
          <a:ln/>
        </p:spPr>
      </p:sp>
      <p:sp>
        <p:nvSpPr>
          <p:cNvPr id="13619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itchFamily="34" charset="0"/>
            </a:endParaRPr>
          </a:p>
        </p:txBody>
      </p:sp>
      <p:sp>
        <p:nvSpPr>
          <p:cNvPr id="13619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FCA956-FCF2-4C3B-8BB9-40BEACDB7C6C}" type="slidenum">
              <a:rPr lang="en-US" altLang="zh-CN" smtClean="0">
                <a:latin typeface="Arial" pitchFamily="34" charset="0"/>
              </a:rPr>
              <a:pPr/>
              <a:t>1</a:t>
            </a:fld>
            <a:endParaRPr lang="en-US" altLang="zh-CN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085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00" dirty="0" smtClean="0">
              <a:solidFill>
                <a:srgbClr val="FF000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940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00" dirty="0" smtClean="0">
              <a:solidFill>
                <a:srgbClr val="FF000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940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00" dirty="0" smtClean="0">
              <a:solidFill>
                <a:srgbClr val="FF000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940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00" dirty="0" smtClean="0">
              <a:solidFill>
                <a:srgbClr val="FF000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940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00" dirty="0" smtClean="0">
              <a:solidFill>
                <a:srgbClr val="FF000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9404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00" dirty="0" smtClean="0">
              <a:solidFill>
                <a:srgbClr val="FF000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940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00" dirty="0" smtClean="0">
              <a:solidFill>
                <a:srgbClr val="FF000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940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00" dirty="0" smtClean="0">
              <a:solidFill>
                <a:srgbClr val="FF000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940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pPr>
                <a:defRPr/>
              </a:pPr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169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pPr>
                <a:defRPr/>
              </a:pPr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169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346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00" dirty="0" smtClean="0">
              <a:solidFill>
                <a:srgbClr val="FF000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940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00" dirty="0" smtClean="0">
              <a:solidFill>
                <a:srgbClr val="FF000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940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00" dirty="0" smtClean="0">
              <a:solidFill>
                <a:srgbClr val="FF000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940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00" dirty="0" smtClean="0">
              <a:solidFill>
                <a:srgbClr val="FF000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940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00" dirty="0" smtClean="0">
              <a:solidFill>
                <a:srgbClr val="FF000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940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00" dirty="0" smtClean="0">
              <a:solidFill>
                <a:srgbClr val="FF000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940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00" dirty="0" smtClean="0">
              <a:solidFill>
                <a:srgbClr val="FF000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940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5" y="547094"/>
            <a:ext cx="12190413" cy="1587"/>
          </a:xfrm>
          <a:prstGeom prst="line">
            <a:avLst/>
          </a:prstGeom>
          <a:ln cmpd="sng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 userDrawn="1"/>
        </p:nvCxnSpPr>
        <p:spPr>
          <a:xfrm>
            <a:off x="5" y="6595764"/>
            <a:ext cx="12190413" cy="1588"/>
          </a:xfrm>
          <a:prstGeom prst="line">
            <a:avLst/>
          </a:prstGeom>
          <a:ln cmpd="sng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8E6B1-CD91-4303-850B-B62819B57EF1}" type="datetimeFigureOut">
              <a:rPr lang="zh-CN" altLang="en-US"/>
              <a:pPr>
                <a:defRPr/>
              </a:pPr>
              <a:t>2022/5/16</a:t>
            </a:fld>
            <a:endParaRPr lang="zh-CN" altLang="en-US" dirty="0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pic>
        <p:nvPicPr>
          <p:cNvPr id="9" name="Picture 7" descr="公司全称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59508" y="44627"/>
            <a:ext cx="3312369" cy="46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灯片编号占位符 3"/>
          <p:cNvSpPr txBox="1">
            <a:spLocks/>
          </p:cNvSpPr>
          <p:nvPr userDrawn="1"/>
        </p:nvSpPr>
        <p:spPr>
          <a:xfrm>
            <a:off x="9047534" y="6525347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379AD9D7-DD06-4573-98D3-F9AAF1DD7A61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pPr>
                <a:defRPr/>
              </a:pPr>
              <a:t>‹#›</a:t>
            </a:fld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C3B4A-0125-4CC8-83B2-D88E706B3D55}" type="datetimeFigureOut">
              <a:rPr lang="zh-CN" altLang="en-US"/>
              <a:pPr>
                <a:defRPr/>
              </a:pPr>
              <a:t>2022/5/16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CB9AF-88C4-47BF-8910-4532C3CC71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609521" y="274638"/>
            <a:ext cx="1097137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521" y="1600203"/>
            <a:ext cx="109713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53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4E7755C-E641-44F1-A9E9-0F681158FD38}" type="datetimeFigureOut">
              <a:rPr lang="zh-CN" altLang="en-US"/>
              <a:pPr>
                <a:defRPr/>
              </a:pPr>
              <a:t>2022/5/16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63" y="6356353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3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1653D0D-2066-4047-83A4-4AAF2A1382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3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emf"/><Relationship Id="rId18" Type="http://schemas.openxmlformats.org/officeDocument/2006/relationships/image" Target="../media/image24.em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emf"/><Relationship Id="rId17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emf"/><Relationship Id="rId5" Type="http://schemas.openxmlformats.org/officeDocument/2006/relationships/image" Target="../media/image11.png"/><Relationship Id="rId15" Type="http://schemas.openxmlformats.org/officeDocument/2006/relationships/image" Target="../media/image21.emf"/><Relationship Id="rId10" Type="http://schemas.openxmlformats.org/officeDocument/2006/relationships/image" Target="../media/image16.emf"/><Relationship Id="rId19" Type="http://schemas.openxmlformats.org/officeDocument/2006/relationships/image" Target="../media/image25.emf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emf"/><Relationship Id="rId9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emf"/><Relationship Id="rId18" Type="http://schemas.openxmlformats.org/officeDocument/2006/relationships/image" Target="../media/image41.emf"/><Relationship Id="rId3" Type="http://schemas.openxmlformats.org/officeDocument/2006/relationships/image" Target="../media/image11.png"/><Relationship Id="rId21" Type="http://schemas.openxmlformats.org/officeDocument/2006/relationships/image" Target="../media/image44.emf"/><Relationship Id="rId7" Type="http://schemas.openxmlformats.org/officeDocument/2006/relationships/image" Target="../media/image14.png"/><Relationship Id="rId12" Type="http://schemas.openxmlformats.org/officeDocument/2006/relationships/image" Target="../media/image37.emf"/><Relationship Id="rId17" Type="http://schemas.openxmlformats.org/officeDocument/2006/relationships/image" Target="../media/image23.emf"/><Relationship Id="rId25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png"/><Relationship Id="rId20" Type="http://schemas.openxmlformats.org/officeDocument/2006/relationships/image" Target="../media/image4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21.emf"/><Relationship Id="rId24" Type="http://schemas.openxmlformats.org/officeDocument/2006/relationships/image" Target="../media/image9.png"/><Relationship Id="rId5" Type="http://schemas.openxmlformats.org/officeDocument/2006/relationships/image" Target="../media/image12.png"/><Relationship Id="rId15" Type="http://schemas.openxmlformats.org/officeDocument/2006/relationships/image" Target="../media/image40.emf"/><Relationship Id="rId23" Type="http://schemas.openxmlformats.org/officeDocument/2006/relationships/image" Target="../media/image46.emf"/><Relationship Id="rId10" Type="http://schemas.openxmlformats.org/officeDocument/2006/relationships/image" Target="../media/image36.emf"/><Relationship Id="rId19" Type="http://schemas.openxmlformats.org/officeDocument/2006/relationships/image" Target="../media/image42.emf"/><Relationship Id="rId4" Type="http://schemas.openxmlformats.org/officeDocument/2006/relationships/image" Target="../media/image33.emf"/><Relationship Id="rId9" Type="http://schemas.openxmlformats.org/officeDocument/2006/relationships/image" Target="../media/image35.emf"/><Relationship Id="rId14" Type="http://schemas.openxmlformats.org/officeDocument/2006/relationships/image" Target="../media/image39.png"/><Relationship Id="rId22" Type="http://schemas.openxmlformats.org/officeDocument/2006/relationships/image" Target="../media/image4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2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emf"/><Relationship Id="rId11" Type="http://schemas.openxmlformats.org/officeDocument/2006/relationships/image" Target="../media/image59.emf"/><Relationship Id="rId5" Type="http://schemas.openxmlformats.org/officeDocument/2006/relationships/image" Target="../media/image54.png"/><Relationship Id="rId10" Type="http://schemas.openxmlformats.org/officeDocument/2006/relationships/image" Target="../media/image16.emf"/><Relationship Id="rId4" Type="http://schemas.openxmlformats.org/officeDocument/2006/relationships/image" Target="../media/image53.png"/><Relationship Id="rId9" Type="http://schemas.openxmlformats.org/officeDocument/2006/relationships/image" Target="../media/image5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6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56.png"/><Relationship Id="rId18" Type="http://schemas.openxmlformats.org/officeDocument/2006/relationships/image" Target="../media/image44.emf"/><Relationship Id="rId3" Type="http://schemas.openxmlformats.org/officeDocument/2006/relationships/image" Target="../media/image63.png"/><Relationship Id="rId21" Type="http://schemas.openxmlformats.org/officeDocument/2006/relationships/image" Target="../media/image73.png"/><Relationship Id="rId7" Type="http://schemas.openxmlformats.org/officeDocument/2006/relationships/image" Target="../media/image65.png"/><Relationship Id="rId12" Type="http://schemas.openxmlformats.org/officeDocument/2006/relationships/image" Target="../media/image70.emf"/><Relationship Id="rId17" Type="http://schemas.openxmlformats.org/officeDocument/2006/relationships/image" Target="../media/image41.e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3.emf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69.emf"/><Relationship Id="rId5" Type="http://schemas.openxmlformats.org/officeDocument/2006/relationships/image" Target="../media/image33.emf"/><Relationship Id="rId15" Type="http://schemas.openxmlformats.org/officeDocument/2006/relationships/image" Target="../media/image39.png"/><Relationship Id="rId23" Type="http://schemas.openxmlformats.org/officeDocument/2006/relationships/image" Target="../media/image74.png"/><Relationship Id="rId10" Type="http://schemas.openxmlformats.org/officeDocument/2006/relationships/image" Target="../media/image68.png"/><Relationship Id="rId19" Type="http://schemas.openxmlformats.org/officeDocument/2006/relationships/image" Target="../media/image45.emf"/><Relationship Id="rId4" Type="http://schemas.openxmlformats.org/officeDocument/2006/relationships/image" Target="../media/image64.png"/><Relationship Id="rId9" Type="http://schemas.openxmlformats.org/officeDocument/2006/relationships/image" Target="../media/image67.png"/><Relationship Id="rId14" Type="http://schemas.openxmlformats.org/officeDocument/2006/relationships/image" Target="../media/image71.emf"/><Relationship Id="rId22" Type="http://schemas.openxmlformats.org/officeDocument/2006/relationships/image" Target="../media/image4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3.emf"/><Relationship Id="rId18" Type="http://schemas.openxmlformats.org/officeDocument/2006/relationships/image" Target="../media/image22.png"/><Relationship Id="rId26" Type="http://schemas.openxmlformats.org/officeDocument/2006/relationships/image" Target="../media/image87.emf"/><Relationship Id="rId3" Type="http://schemas.openxmlformats.org/officeDocument/2006/relationships/image" Target="../media/image76.png"/><Relationship Id="rId21" Type="http://schemas.openxmlformats.org/officeDocument/2006/relationships/image" Target="../media/image44.emf"/><Relationship Id="rId7" Type="http://schemas.openxmlformats.org/officeDocument/2006/relationships/image" Target="../media/image79.png"/><Relationship Id="rId12" Type="http://schemas.openxmlformats.org/officeDocument/2006/relationships/image" Target="../media/image82.emf"/><Relationship Id="rId17" Type="http://schemas.openxmlformats.org/officeDocument/2006/relationships/image" Target="../media/image40.emf"/><Relationship Id="rId25" Type="http://schemas.openxmlformats.org/officeDocument/2006/relationships/image" Target="../media/image86.emf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9.png"/><Relationship Id="rId20" Type="http://schemas.openxmlformats.org/officeDocument/2006/relationships/image" Target="../media/image41.emf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emf"/><Relationship Id="rId11" Type="http://schemas.openxmlformats.org/officeDocument/2006/relationships/image" Target="../media/image81.emf"/><Relationship Id="rId24" Type="http://schemas.openxmlformats.org/officeDocument/2006/relationships/image" Target="../media/image85.emf"/><Relationship Id="rId32" Type="http://schemas.openxmlformats.org/officeDocument/2006/relationships/image" Target="../media/image90.png"/><Relationship Id="rId5" Type="http://schemas.openxmlformats.org/officeDocument/2006/relationships/image" Target="../media/image78.png"/><Relationship Id="rId15" Type="http://schemas.openxmlformats.org/officeDocument/2006/relationships/image" Target="../media/image84.emf"/><Relationship Id="rId23" Type="http://schemas.openxmlformats.org/officeDocument/2006/relationships/image" Target="../media/image46.emf"/><Relationship Id="rId28" Type="http://schemas.openxmlformats.org/officeDocument/2006/relationships/image" Target="../media/image59.emf"/><Relationship Id="rId10" Type="http://schemas.openxmlformats.org/officeDocument/2006/relationships/image" Target="../media/image80.emf"/><Relationship Id="rId19" Type="http://schemas.openxmlformats.org/officeDocument/2006/relationships/image" Target="../media/image23.emf"/><Relationship Id="rId31" Type="http://schemas.openxmlformats.org/officeDocument/2006/relationships/image" Target="../media/image89.png"/><Relationship Id="rId4" Type="http://schemas.openxmlformats.org/officeDocument/2006/relationships/image" Target="../media/image77.png"/><Relationship Id="rId9" Type="http://schemas.openxmlformats.org/officeDocument/2006/relationships/image" Target="../media/image14.png"/><Relationship Id="rId14" Type="http://schemas.openxmlformats.org/officeDocument/2006/relationships/image" Target="../media/image68.png"/><Relationship Id="rId22" Type="http://schemas.openxmlformats.org/officeDocument/2006/relationships/image" Target="../media/image45.emf"/><Relationship Id="rId27" Type="http://schemas.openxmlformats.org/officeDocument/2006/relationships/image" Target="../media/image88.png"/><Relationship Id="rId30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.geely.com/database/regulations/Pages/DocShow2.aspx?arg=http://intranet.geely.com/database/regulations/_layouts/15/WopiFrame.aspx?sourcedoc=%7bD776E0AE-BE3E-45E7-88CB-497D31B59AAE%7d&amp;file=Q-JLS%20J7110162-2018-%E5%95%86%E7%94%A8%E8%BD%A6%E5%BA%A7%E6%A4%85%E9%80%9A%E7%94%A8%E6%8A%80%E6%9C%AF%E6%9D%A1%E4%BB%B6.doc&amp;action=default&amp;DefaultItemOpen=1?web=1&amp;rdid=28763&amp;type=0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emf"/><Relationship Id="rId5" Type="http://schemas.openxmlformats.org/officeDocument/2006/relationships/image" Target="../media/image98.emf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package" Target="../embeddings/Microsoft_Word___1.docx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auto">
          <a:xfrm>
            <a:off x="-5973" y="4083839"/>
            <a:ext cx="12190413" cy="10953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 dirty="0">
              <a:solidFill>
                <a:schemeClr val="bg1"/>
              </a:solidFill>
              <a:ea typeface="黑体" pitchFamily="2" charset="-122"/>
              <a:cs typeface="Arial" charset="0"/>
            </a:endParaRPr>
          </a:p>
        </p:txBody>
      </p:sp>
      <p:sp>
        <p:nvSpPr>
          <p:cNvPr id="1028" name="Rectangle 19"/>
          <p:cNvSpPr>
            <a:spLocks noChangeArrowheads="1"/>
          </p:cNvSpPr>
          <p:nvPr/>
        </p:nvSpPr>
        <p:spPr bwMode="auto">
          <a:xfrm>
            <a:off x="860561" y="4293098"/>
            <a:ext cx="102698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G3</a:t>
            </a:r>
            <a:r>
              <a:rPr lang="zh-CN" altLang="en-US" sz="3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座椅</a:t>
            </a:r>
            <a:r>
              <a:rPr lang="zh-CN" altLang="en-US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产品技术方案</a:t>
            </a:r>
          </a:p>
        </p:txBody>
      </p:sp>
      <p:graphicFrame>
        <p:nvGraphicFramePr>
          <p:cNvPr id="6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901813"/>
              </p:ext>
            </p:extLst>
          </p:nvPr>
        </p:nvGraphicFramePr>
        <p:xfrm>
          <a:off x="3638078" y="5377762"/>
          <a:ext cx="6628537" cy="1075575"/>
        </p:xfrm>
        <a:graphic>
          <a:graphicData uri="http://schemas.openxmlformats.org/drawingml/2006/table">
            <a:tbl>
              <a:tblPr/>
              <a:tblGrid>
                <a:gridCol w="2508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203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</a:rPr>
                        <a:t>公司  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  <a:cs typeface="+mn-cs"/>
                        </a:rPr>
                        <a:t>Company</a:t>
                      </a:r>
                    </a:p>
                  </a:txBody>
                  <a:tcPr marL="112537" marR="112537" marT="60978" marB="6097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  <a:cs typeface="+mn-cs"/>
                        </a:rPr>
                        <a:t>北京光华荣昌汽车部件有限公司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</a:endParaRPr>
                    </a:p>
                  </a:txBody>
                  <a:tcPr marL="112537" marR="112537" marT="60978" marB="6097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</a:rPr>
                        <a:t>版本号 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</a:rPr>
                        <a:t>Version</a:t>
                      </a:r>
                    </a:p>
                  </a:txBody>
                  <a:tcPr marL="112537" marR="112537" marT="60978" marB="6097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</a:rPr>
                        <a:t>V9.0</a:t>
                      </a:r>
                      <a:endParaRPr kumimoji="0" lang="en-US" altLang="zh-CN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</a:endParaRPr>
                    </a:p>
                  </a:txBody>
                  <a:tcPr marL="112537" marR="112537" marT="60978" marB="6097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</a:rPr>
                        <a:t>日期 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</a:rPr>
                        <a:t>Date</a:t>
                      </a:r>
                    </a:p>
                  </a:txBody>
                  <a:tcPr marL="112537" marR="112537" marT="60978" marB="6097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</a:rPr>
                        <a:t>2022.05.06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</a:endParaRPr>
                    </a:p>
                  </a:txBody>
                  <a:tcPr marL="112537" marR="112537" marT="60978" marB="6097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621692"/>
              </p:ext>
            </p:extLst>
          </p:nvPr>
        </p:nvGraphicFramePr>
        <p:xfrm>
          <a:off x="841376" y="332658"/>
          <a:ext cx="10874279" cy="3714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4" name="Picture" r:id="rId4" imgW="5419048" imgH="2466667" progId="StaticDib">
                  <p:embed/>
                </p:oleObj>
              </mc:Choice>
              <mc:Fallback>
                <p:oleObj name="Picture" r:id="rId4" imgW="5419048" imgH="2466667" progId="StaticDib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70000" contrast="-7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6" y="332658"/>
                        <a:ext cx="10874279" cy="371438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310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二、产品技术方案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方正兰亭黑_GBK"/>
            </a:endParaRPr>
          </a:p>
        </p:txBody>
      </p:sp>
      <p:sp>
        <p:nvSpPr>
          <p:cNvPr id="8" name="Rectangle 284">
            <a:extLst>
              <a:ext uri="{FF2B5EF4-FFF2-40B4-BE49-F238E27FC236}">
                <a16:creationId xmlns:a16="http://schemas.microsoft.com/office/drawing/2014/main" xmlns="" id="{7455940F-6F81-4E56-83E6-A44EDF715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831" y="620688"/>
            <a:ext cx="117766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zh-CN" dirty="0"/>
              <a:t>ECU</a:t>
            </a:r>
            <a:r>
              <a:rPr lang="zh-CN" altLang="en-US" dirty="0"/>
              <a:t>功能达成</a:t>
            </a:r>
            <a:r>
              <a:rPr lang="zh-CN" altLang="en-US" dirty="0" smtClean="0"/>
              <a:t>可行性评估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ingdings" pitchFamily="2" charset="2"/>
              </a:rPr>
              <a:t>：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itchFamily="2" charset="2"/>
              </a:rPr>
              <a:t>（开发费用已更新到报价清单中，此表中费用仅作技术评估参考）</a:t>
            </a:r>
            <a:endParaRPr lang="en-US" altLang="zh-CN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140405"/>
              </p:ext>
            </p:extLst>
          </p:nvPr>
        </p:nvGraphicFramePr>
        <p:xfrm>
          <a:off x="953598" y="1124744"/>
          <a:ext cx="10297144" cy="4536503"/>
        </p:xfrm>
        <a:graphic>
          <a:graphicData uri="http://schemas.openxmlformats.org/drawingml/2006/table">
            <a:tbl>
              <a:tblPr/>
              <a:tblGrid>
                <a:gridCol w="594066"/>
                <a:gridCol w="1980220"/>
                <a:gridCol w="1386155"/>
                <a:gridCol w="5148573"/>
                <a:gridCol w="1188130"/>
              </a:tblGrid>
              <a:tr h="44514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dirty="0">
                          <a:effectLst/>
                          <a:latin typeface="微软雅黑"/>
                        </a:rPr>
                        <a:t>序号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>
                          <a:effectLst/>
                          <a:latin typeface="微软雅黑"/>
                        </a:rPr>
                        <a:t>模块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dirty="0">
                          <a:effectLst/>
                          <a:latin typeface="微软雅黑"/>
                        </a:rPr>
                        <a:t>开发及采购</a:t>
                      </a:r>
                      <a:r>
                        <a:rPr lang="zh-CN" altLang="en-US" sz="1050" dirty="0" smtClean="0">
                          <a:effectLst/>
                          <a:latin typeface="微软雅黑"/>
                        </a:rPr>
                        <a:t>成本</a:t>
                      </a:r>
                      <a:endParaRPr lang="en-US" altLang="zh-CN" sz="1050" dirty="0" smtClean="0">
                        <a:effectLst/>
                        <a:latin typeface="微软雅黑"/>
                      </a:endParaRP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dirty="0">
                          <a:effectLst/>
                          <a:latin typeface="微软雅黑"/>
                        </a:rPr>
                        <a:t>说明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dirty="0">
                          <a:effectLst/>
                          <a:latin typeface="微软雅黑"/>
                        </a:rPr>
                        <a:t>备注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1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>
                          <a:effectLst/>
                          <a:latin typeface="微软雅黑"/>
                        </a:rPr>
                        <a:t>1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微软雅黑"/>
                        </a:rPr>
                        <a:t>UDS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effectLst/>
                          <a:latin typeface="微软雅黑"/>
                        </a:rPr>
                        <a:t>30</a:t>
                      </a:r>
                      <a:r>
                        <a:rPr lang="zh-CN" altLang="en-US" sz="1050" dirty="0">
                          <a:effectLst/>
                          <a:latin typeface="微软雅黑"/>
                        </a:rPr>
                        <a:t>万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50" dirty="0">
                          <a:effectLst/>
                          <a:latin typeface="微软雅黑"/>
                        </a:rPr>
                        <a:t>需购置规范的软件模块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dirty="0">
                          <a:effectLst/>
                          <a:latin typeface="微软雅黑"/>
                        </a:rPr>
                        <a:t> </a:t>
                      </a:r>
                      <a:r>
                        <a:rPr lang="zh-CN" altLang="en-US" sz="1050" dirty="0" smtClean="0">
                          <a:effectLst/>
                          <a:latin typeface="微软雅黑"/>
                        </a:rPr>
                        <a:t>可满足功能要求</a:t>
                      </a:r>
                      <a:endParaRPr lang="zh-CN" altLang="en-US" sz="1050" dirty="0">
                        <a:effectLst/>
                        <a:latin typeface="微软雅黑"/>
                      </a:endParaRP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1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>
                          <a:effectLst/>
                          <a:latin typeface="微软雅黑"/>
                        </a:rPr>
                        <a:t>2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微软雅黑"/>
                        </a:rPr>
                        <a:t>Bootloader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effectLst/>
                          <a:latin typeface="微软雅黑"/>
                        </a:rPr>
                        <a:t>30</a:t>
                      </a:r>
                      <a:r>
                        <a:rPr lang="zh-CN" altLang="en-US" sz="1050" dirty="0">
                          <a:effectLst/>
                          <a:latin typeface="微软雅黑"/>
                        </a:rPr>
                        <a:t>万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50">
                          <a:effectLst/>
                          <a:latin typeface="微软雅黑"/>
                        </a:rPr>
                        <a:t>需购置规范的软件模块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dirty="0" smtClean="0">
                          <a:effectLst/>
                          <a:latin typeface="微软雅黑"/>
                        </a:rPr>
                        <a:t>可满足功能要求</a:t>
                      </a:r>
                      <a:r>
                        <a:rPr lang="zh-CN" altLang="en-US" sz="1050" dirty="0">
                          <a:effectLst/>
                          <a:latin typeface="微软雅黑"/>
                        </a:rPr>
                        <a:t> 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67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>
                          <a:effectLst/>
                          <a:latin typeface="微软雅黑"/>
                        </a:rPr>
                        <a:t>3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微软雅黑"/>
                        </a:rPr>
                        <a:t>OTA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effectLst/>
                          <a:latin typeface="微软雅黑"/>
                        </a:rPr>
                        <a:t>20</a:t>
                      </a:r>
                      <a:r>
                        <a:rPr lang="zh-CN" altLang="en-US" sz="1050" dirty="0">
                          <a:effectLst/>
                          <a:latin typeface="微软雅黑"/>
                        </a:rPr>
                        <a:t>万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50" dirty="0">
                          <a:effectLst/>
                          <a:latin typeface="微软雅黑"/>
                        </a:rPr>
                        <a:t>根据具体规范要求，需增加开发周期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dirty="0" smtClean="0">
                          <a:effectLst/>
                          <a:latin typeface="微软雅黑"/>
                        </a:rPr>
                        <a:t>可满足功能要求</a:t>
                      </a:r>
                      <a:r>
                        <a:rPr lang="zh-CN" altLang="en-US" sz="1050" dirty="0">
                          <a:effectLst/>
                          <a:latin typeface="微软雅黑"/>
                        </a:rPr>
                        <a:t> 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95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>
                          <a:effectLst/>
                          <a:latin typeface="微软雅黑"/>
                        </a:rPr>
                        <a:t>4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>
                          <a:effectLst/>
                          <a:latin typeface="微软雅黑"/>
                        </a:rPr>
                        <a:t>普通电动调节功能安全等级</a:t>
                      </a:r>
                      <a:r>
                        <a:rPr lang="en-US" altLang="zh-CN" sz="1050">
                          <a:effectLst/>
                          <a:latin typeface="微软雅黑"/>
                        </a:rPr>
                        <a:t>A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kern="1200" dirty="0">
                          <a:solidFill>
                            <a:schemeClr val="tx1"/>
                          </a:solidFill>
                          <a:effectLst/>
                          <a:latin typeface="微软雅黑"/>
                          <a:ea typeface="+mn-ea"/>
                          <a:cs typeface="+mn-cs"/>
                        </a:rPr>
                        <a:t>10</a:t>
                      </a:r>
                      <a:r>
                        <a:rPr lang="zh-CN" altLang="en-US" sz="1050" kern="1200" dirty="0">
                          <a:solidFill>
                            <a:schemeClr val="tx1"/>
                          </a:solidFill>
                          <a:effectLst/>
                          <a:latin typeface="微软雅黑"/>
                          <a:ea typeface="+mn-ea"/>
                          <a:cs typeface="+mn-cs"/>
                        </a:rPr>
                        <a:t>万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dirty="0">
                          <a:effectLst/>
                          <a:latin typeface="微软雅黑"/>
                        </a:rPr>
                        <a:t> 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dirty="0" smtClean="0">
                          <a:effectLst/>
                          <a:latin typeface="微软雅黑"/>
                        </a:rPr>
                        <a:t>可满足功能要求</a:t>
                      </a:r>
                      <a:r>
                        <a:rPr lang="zh-CN" altLang="en-US" sz="1050" dirty="0">
                          <a:effectLst/>
                          <a:latin typeface="微软雅黑"/>
                        </a:rPr>
                        <a:t> 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977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>
                          <a:effectLst/>
                          <a:latin typeface="微软雅黑"/>
                        </a:rPr>
                        <a:t>5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dirty="0">
                          <a:effectLst/>
                          <a:latin typeface="微软雅黑"/>
                        </a:rPr>
                        <a:t>电动旋转功能安全等级</a:t>
                      </a:r>
                      <a:r>
                        <a:rPr lang="en-US" altLang="zh-CN" sz="1050" dirty="0">
                          <a:effectLst/>
                          <a:latin typeface="微软雅黑"/>
                        </a:rPr>
                        <a:t>C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kern="1200" dirty="0" smtClean="0">
                          <a:solidFill>
                            <a:schemeClr val="tx1"/>
                          </a:solidFill>
                          <a:effectLst/>
                          <a:latin typeface="微软雅黑"/>
                          <a:ea typeface="+mn-ea"/>
                          <a:cs typeface="+mn-cs"/>
                        </a:rPr>
                        <a:t>50</a:t>
                      </a:r>
                      <a:r>
                        <a:rPr lang="zh-CN" altLang="en-US" sz="1050" kern="1200" dirty="0" smtClean="0">
                          <a:solidFill>
                            <a:schemeClr val="tx1"/>
                          </a:solidFill>
                          <a:effectLst/>
                          <a:latin typeface="微软雅黑"/>
                          <a:ea typeface="+mn-ea"/>
                          <a:cs typeface="+mn-cs"/>
                        </a:rPr>
                        <a:t>万</a:t>
                      </a:r>
                      <a:endParaRPr lang="zh-CN" altLang="en-US" sz="1050" kern="1200" dirty="0">
                        <a:solidFill>
                          <a:schemeClr val="tx1"/>
                        </a:solidFill>
                        <a:effectLst/>
                        <a:latin typeface="微软雅黑"/>
                        <a:ea typeface="+mn-ea"/>
                        <a:cs typeface="+mn-cs"/>
                      </a:endParaRP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50" dirty="0" smtClean="0">
                          <a:effectLst/>
                          <a:latin typeface="微软雅黑"/>
                        </a:rPr>
                        <a:t>需</a:t>
                      </a:r>
                      <a:r>
                        <a:rPr lang="zh-CN" altLang="en-US" sz="1050" dirty="0">
                          <a:effectLst/>
                          <a:latin typeface="微软雅黑"/>
                        </a:rPr>
                        <a:t>由电动旋转供应商确认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50" dirty="0">
                          <a:effectLst/>
                          <a:latin typeface="微软雅黑"/>
                        </a:rPr>
                        <a:t>无相关开发经验，且安全等级定义高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67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>
                          <a:effectLst/>
                          <a:latin typeface="微软雅黑"/>
                        </a:rPr>
                        <a:t>6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>
                          <a:effectLst/>
                          <a:latin typeface="微软雅黑"/>
                        </a:rPr>
                        <a:t>信息安全等级</a:t>
                      </a:r>
                      <a:r>
                        <a:rPr lang="en-US" altLang="zh-CN" sz="1050">
                          <a:effectLst/>
                          <a:latin typeface="微软雅黑"/>
                        </a:rPr>
                        <a:t>2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effectLst/>
                          <a:latin typeface="微软雅黑"/>
                        </a:rPr>
                        <a:t>10</a:t>
                      </a:r>
                      <a:r>
                        <a:rPr lang="zh-CN" altLang="en-US" sz="1050" dirty="0">
                          <a:effectLst/>
                          <a:latin typeface="微软雅黑"/>
                        </a:rPr>
                        <a:t>万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50" dirty="0">
                          <a:effectLst/>
                          <a:latin typeface="微软雅黑"/>
                        </a:rPr>
                        <a:t>根据具体规范要求，需增加开发周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dirty="0" smtClean="0">
                          <a:effectLst/>
                          <a:latin typeface="微软雅黑"/>
                        </a:rPr>
                        <a:t>可满足功能要求</a:t>
                      </a:r>
                      <a:r>
                        <a:rPr lang="zh-CN" altLang="en-US" sz="1050" dirty="0">
                          <a:effectLst/>
                          <a:latin typeface="微软雅黑"/>
                        </a:rPr>
                        <a:t> 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084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xmlns="" id="{8A4E3281-B801-4D68-805A-A5A22C31CB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263366"/>
              </p:ext>
            </p:extLst>
          </p:nvPr>
        </p:nvGraphicFramePr>
        <p:xfrm>
          <a:off x="550590" y="1196752"/>
          <a:ext cx="10513168" cy="5181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xmlns="" val="3681189718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1207102504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92702335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4134554446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1215525645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1974872857"/>
                    </a:ext>
                  </a:extLst>
                </a:gridCol>
              </a:tblGrid>
              <a:tr h="442833">
                <a:tc>
                  <a:txBody>
                    <a:bodyPr/>
                    <a:lstStyle/>
                    <a:p>
                      <a:pPr algn="ctr"/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G3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客户要求）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3.0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平台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是否满足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9857213"/>
                  </a:ext>
                </a:extLst>
              </a:tr>
              <a:tr h="5912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左前座椅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右前座椅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左前座椅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右前座椅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20020716"/>
                  </a:ext>
                </a:extLst>
              </a:tr>
              <a:tr h="1104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1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预计重量</a:t>
                      </a:r>
                      <a:endParaRPr lang="zh-CN" altLang="en-US" sz="11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1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标配：</a:t>
                      </a: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39kg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1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高配：</a:t>
                      </a: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50kg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1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选配：</a:t>
                      </a: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55Kg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1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标配：</a:t>
                      </a: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23kg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1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高配：</a:t>
                      </a: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50kg</a:t>
                      </a:r>
                      <a:endParaRPr lang="zh-CN" altLang="zh-CN" sz="11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1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标配（含底框）：</a:t>
                      </a:r>
                      <a:r>
                        <a:rPr lang="en-US" altLang="zh-CN" sz="1100" b="0" kern="100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42kg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1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高配：</a:t>
                      </a: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51.5kg</a:t>
                      </a:r>
                      <a:r>
                        <a:rPr lang="zh-CN" altLang="en-US" sz="11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1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标配（含底框）：</a:t>
                      </a: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25kg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1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高配：</a:t>
                      </a: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51.5kg</a:t>
                      </a:r>
                      <a:endParaRPr lang="zh-CN" altLang="zh-CN" sz="11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标配座椅重量已经评估，可满足重量要求</a:t>
                      </a:r>
                      <a:endParaRPr lang="zh-CN" altLang="en-US" sz="11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2554413"/>
                  </a:ext>
                </a:extLst>
              </a:tr>
              <a:tr h="4112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1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座椅总高度</a:t>
                      </a:r>
                      <a:endParaRPr lang="zh-CN" altLang="en-US" sz="11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1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1050~1150</a:t>
                      </a:r>
                      <a:r>
                        <a:rPr lang="zh-CN" altLang="en-US" sz="11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mm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1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设计位置最大高度</a:t>
                      </a: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1225</a:t>
                      </a:r>
                      <a:r>
                        <a:rPr lang="en-US" altLang="zh-CN" sz="1100" b="0" kern="100" baseline="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mm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可满足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582644"/>
                  </a:ext>
                </a:extLst>
              </a:tr>
              <a:tr h="466026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altLang="en-US" sz="1100" kern="0" dirty="0" smtClean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座垫</a:t>
                      </a:r>
                      <a:r>
                        <a:rPr lang="zh-CN" sz="1100" kern="0" dirty="0" smtClean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宽度</a:t>
                      </a:r>
                      <a:endParaRPr lang="zh-CN" sz="11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altLang="en-US" sz="1100" kern="0" dirty="0" smtClean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（</a:t>
                      </a:r>
                      <a:r>
                        <a:rPr lang="en-US" sz="1100" kern="0" dirty="0" smtClean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480-510</a:t>
                      </a:r>
                      <a:r>
                        <a:rPr lang="zh-CN" altLang="en-US" sz="1100" kern="0" dirty="0" smtClean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）</a:t>
                      </a:r>
                      <a:r>
                        <a:rPr lang="en-US" sz="1100" kern="0" dirty="0" smtClean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mm</a:t>
                      </a:r>
                      <a:endParaRPr lang="zh-CN" sz="11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CN" altLang="en-US" sz="11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538 mm</a:t>
                      </a:r>
                      <a:endParaRPr lang="zh-CN" sz="11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CN" altLang="en-US" sz="11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1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可满足</a:t>
                      </a:r>
                      <a:endParaRPr lang="zh-CN" altLang="en-US" sz="11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0504902"/>
                  </a:ext>
                </a:extLst>
              </a:tr>
              <a:tr h="466026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altLang="en-US" sz="1100" kern="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靠背宽度</a:t>
                      </a:r>
                      <a:endParaRPr lang="zh-CN" sz="11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altLang="en-US" sz="1100" kern="0" dirty="0" smtClean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（</a:t>
                      </a:r>
                      <a:r>
                        <a:rPr lang="en-US" sz="1100" kern="0" dirty="0" smtClean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510-530</a:t>
                      </a:r>
                      <a:r>
                        <a:rPr lang="zh-CN" altLang="en-US" sz="1100" kern="0" dirty="0" smtClean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）</a:t>
                      </a:r>
                      <a:r>
                        <a:rPr lang="en-US" sz="1100" kern="0" dirty="0" smtClean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mm</a:t>
                      </a:r>
                      <a:endParaRPr lang="zh-CN" sz="11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CN" altLang="en-US" sz="11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566 mm</a:t>
                      </a:r>
                      <a:endParaRPr lang="zh-CN" sz="11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CN" altLang="en-US" sz="11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可满足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9016381"/>
                  </a:ext>
                </a:extLst>
              </a:tr>
              <a:tr h="472936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altLang="en-US" sz="110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头枕方式</a:t>
                      </a:r>
                      <a:endParaRPr lang="zh-CN" sz="11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altLang="en-US" sz="110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一体式、高配与选配为音响头枕</a:t>
                      </a:r>
                      <a:endParaRPr lang="zh-CN" sz="11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altLang="en-US" sz="110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一体式、</a:t>
                      </a:r>
                      <a:r>
                        <a:rPr lang="zh-CN" altLang="en-US" sz="1100" kern="100" dirty="0" smtClean="0">
                          <a:solidFill>
                            <a:srgbClr val="FF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新开发音响头枕</a:t>
                      </a:r>
                      <a:endParaRPr lang="zh-CN" sz="1100" kern="100" dirty="0">
                        <a:solidFill>
                          <a:srgbClr val="FF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100" kern="100" dirty="0" smtClean="0">
                          <a:solidFill>
                            <a:srgbClr val="FF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新开发音响头枕</a:t>
                      </a:r>
                      <a:endParaRPr lang="zh-CN" altLang="en-US" sz="1100" b="0" kern="1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</a:tr>
              <a:tr h="657540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滑轨宽度</a:t>
                      </a:r>
                      <a:endParaRPr lang="zh-CN" sz="11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280 mm</a:t>
                      </a:r>
                      <a:endParaRPr lang="zh-CN" sz="11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CN" altLang="en-US" sz="11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230 mm</a:t>
                      </a:r>
                      <a:endParaRPr lang="zh-CN" sz="11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CN" altLang="en-US" sz="11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客户已接受</a:t>
                      </a:r>
                      <a:endParaRPr lang="zh-CN" altLang="en-US" sz="11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8035524"/>
                  </a:ext>
                </a:extLst>
              </a:tr>
              <a:tr h="500044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滑轨行程</a:t>
                      </a:r>
                      <a:endParaRPr lang="zh-CN" sz="11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2</a:t>
                      </a:r>
                      <a:r>
                        <a:rPr lang="en-US" altLang="zh-CN" sz="1100" kern="0" dirty="0" smtClean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4</a:t>
                      </a:r>
                      <a:r>
                        <a:rPr lang="en-US" sz="1100" kern="0" dirty="0" smtClean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0 mm</a:t>
                      </a:r>
                      <a:r>
                        <a:rPr lang="zh-CN" altLang="en-US" sz="1100" kern="0" dirty="0" smtClean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（</a:t>
                      </a:r>
                      <a:r>
                        <a:rPr lang="en-US" altLang="zh-CN" sz="1100" kern="0" dirty="0" smtClean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±120</a:t>
                      </a:r>
                      <a:r>
                        <a:rPr lang="zh-CN" altLang="en-US" sz="1100" kern="0" dirty="0" smtClean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）</a:t>
                      </a:r>
                      <a:endParaRPr lang="zh-CN" sz="11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1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2</a:t>
                      </a:r>
                      <a:r>
                        <a:rPr lang="en-US" altLang="zh-CN" sz="1100" kern="0" dirty="0" smtClean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4</a:t>
                      </a:r>
                      <a:r>
                        <a:rPr lang="en-US" sz="1100" kern="0" dirty="0" smtClean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0 </a:t>
                      </a:r>
                      <a:r>
                        <a:rPr lang="en-US" sz="1100" kern="0" dirty="0" smtClean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mm</a:t>
                      </a:r>
                      <a:endParaRPr lang="zh-CN" sz="11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1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0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滑轨可满足目标行程</a:t>
                      </a:r>
                      <a:endParaRPr lang="en-US" altLang="zh-CN" sz="1100" b="0" kern="120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（至少</a:t>
                      </a:r>
                      <a:r>
                        <a:rPr lang="en-US" altLang="zh-CN" sz="110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240mm</a:t>
                      </a:r>
                      <a:r>
                        <a:rPr lang="zh-CN" altLang="en-US" sz="110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以上）</a:t>
                      </a:r>
                      <a:endParaRPr lang="zh-CN" altLang="en-US" sz="1100" b="1" kern="1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670933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二、产品技术方案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方正兰亭黑_GBK"/>
            </a:endParaRPr>
          </a:p>
        </p:txBody>
      </p:sp>
      <p:sp>
        <p:nvSpPr>
          <p:cNvPr id="4" name="Rectangle 284">
            <a:extLst>
              <a:ext uri="{FF2B5EF4-FFF2-40B4-BE49-F238E27FC236}">
                <a16:creationId xmlns:a16="http://schemas.microsoft.com/office/drawing/2014/main" xmlns="" id="{7455940F-6F81-4E56-83E6-A44EDF715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831" y="620688"/>
            <a:ext cx="117766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座椅技术参数符合性分析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18213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xmlns="" id="{8A4E3281-B801-4D68-805A-A5A22C31CB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714305"/>
              </p:ext>
            </p:extLst>
          </p:nvPr>
        </p:nvGraphicFramePr>
        <p:xfrm>
          <a:off x="694606" y="1124744"/>
          <a:ext cx="10657184" cy="480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xmlns="" val="3681189718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120710250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92702335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4134554446"/>
                    </a:ext>
                  </a:extLst>
                </a:gridCol>
                <a:gridCol w="1728192"/>
                <a:gridCol w="2304256">
                  <a:extLst>
                    <a:ext uri="{9D8B030D-6E8A-4147-A177-3AD203B41FA5}">
                      <a16:colId xmlns:a16="http://schemas.microsoft.com/office/drawing/2014/main" xmlns="" val="1974872857"/>
                    </a:ext>
                  </a:extLst>
                </a:gridCol>
              </a:tblGrid>
              <a:tr h="342122">
                <a:tc>
                  <a:txBody>
                    <a:bodyPr/>
                    <a:lstStyle/>
                    <a:p>
                      <a:pPr algn="ctr"/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G3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客户要求）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3.0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平台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是否满足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9857213"/>
                  </a:ext>
                </a:extLst>
              </a:tr>
              <a:tr h="45680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左前座椅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右前座椅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左前座椅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右前座椅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2002071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倾角调节</a:t>
                      </a:r>
                      <a:endParaRPr lang="zh-CN" sz="11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-</a:t>
                      </a:r>
                      <a:r>
                        <a:rPr lang="en-US" sz="1100" kern="0" dirty="0" smtClean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2°</a:t>
                      </a:r>
                      <a:r>
                        <a:rPr lang="en-US" altLang="zh-CN" sz="1100" kern="0" dirty="0" smtClean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~</a:t>
                      </a:r>
                      <a:r>
                        <a:rPr lang="en-US" sz="1100" kern="0" dirty="0" smtClean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12</a:t>
                      </a:r>
                      <a:r>
                        <a:rPr lang="en-US" sz="1100" kern="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°</a:t>
                      </a:r>
                      <a:endParaRPr lang="zh-CN" sz="11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-4°</a:t>
                      </a:r>
                      <a:r>
                        <a:rPr lang="en-US" altLang="zh-CN" sz="1100" kern="0" dirty="0" smtClean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~</a:t>
                      </a:r>
                      <a:r>
                        <a:rPr lang="en-US" sz="1100" kern="0" dirty="0" smtClean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12</a:t>
                      </a:r>
                      <a:r>
                        <a:rPr lang="en-US" sz="1100" kern="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°</a:t>
                      </a:r>
                      <a:endParaRPr lang="zh-CN" sz="11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/</a:t>
                      </a:r>
                      <a:endParaRPr lang="zh-CN" altLang="en-US" sz="1100" kern="100" dirty="0">
                        <a:solidFill>
                          <a:schemeClr val="dk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0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客户已接受</a:t>
                      </a:r>
                      <a:endParaRPr lang="en-US" altLang="zh-CN" sz="1100" b="0" kern="120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座深调节</a:t>
                      </a:r>
                      <a:endParaRPr lang="zh-CN" sz="11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6*10=60mm</a:t>
                      </a:r>
                      <a:endParaRPr lang="zh-CN" sz="11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6*10=60mm</a:t>
                      </a:r>
                      <a:endParaRPr lang="zh-CN" sz="11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高度调节</a:t>
                      </a:r>
                      <a:endParaRPr lang="zh-CN" sz="11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145mm 14</a:t>
                      </a:r>
                      <a:r>
                        <a:rPr lang="zh-CN" sz="1100" kern="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档调节</a:t>
                      </a:r>
                      <a:endParaRPr lang="zh-CN" sz="11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zh-CN" altLang="zh-CN" sz="11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100mm 10</a:t>
                      </a:r>
                      <a:r>
                        <a:rPr lang="zh-CN" altLang="zh-CN" sz="1100" kern="0" dirty="0" smtClean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档调节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0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客户需要确认</a:t>
                      </a:r>
                      <a:endParaRPr lang="zh-CN" altLang="en-US" sz="1100" b="0" kern="1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255441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阻尼调节</a:t>
                      </a:r>
                      <a:endParaRPr lang="zh-CN" sz="11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4</a:t>
                      </a:r>
                      <a:r>
                        <a:rPr lang="zh-CN" sz="1100" kern="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档</a:t>
                      </a:r>
                      <a:endParaRPr lang="zh-CN" sz="11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zh-CN" altLang="zh-CN" sz="11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lang="zh-CN" altLang="en-US" sz="11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档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0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客户已接受</a:t>
                      </a:r>
                      <a:endParaRPr lang="en-US" altLang="zh-CN" sz="1100" b="0" kern="120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58264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加热</a:t>
                      </a:r>
                      <a:endParaRPr lang="zh-CN" sz="11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3</a:t>
                      </a:r>
                      <a:r>
                        <a:rPr lang="zh-CN" sz="1100" kern="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档，需考虑主动温控和普通加热的通用化布置 </a:t>
                      </a:r>
                      <a:endParaRPr lang="zh-CN" sz="11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1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kern="0" dirty="0" smtClean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3</a:t>
                      </a:r>
                      <a:r>
                        <a:rPr lang="zh-CN" altLang="zh-CN" sz="1100" kern="0" dirty="0" smtClean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档</a:t>
                      </a:r>
                      <a:r>
                        <a:rPr lang="zh-CN" altLang="en-US" sz="1100" kern="0" dirty="0" smtClean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，选配主动温控</a:t>
                      </a:r>
                      <a:endParaRPr lang="zh-CN" altLang="en-US" sz="11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1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增加半导体</a:t>
                      </a:r>
                      <a:endParaRPr lang="zh-CN" altLang="en-US" sz="11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05049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通风</a:t>
                      </a:r>
                      <a:endParaRPr lang="zh-CN" sz="11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3</a:t>
                      </a:r>
                      <a:r>
                        <a:rPr lang="zh-CN" sz="1100" kern="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档，需考虑主动温控和普通通风的通用化布置</a:t>
                      </a:r>
                      <a:endParaRPr lang="zh-CN" sz="11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1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0" dirty="0" smtClean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3</a:t>
                      </a:r>
                      <a:r>
                        <a:rPr lang="zh-CN" altLang="zh-CN" sz="1100" kern="0" dirty="0" smtClean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档</a:t>
                      </a:r>
                      <a:r>
                        <a:rPr lang="zh-CN" altLang="en-US" sz="1100" kern="0" dirty="0" smtClean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，选配主动温控</a:t>
                      </a:r>
                      <a:endParaRPr lang="zh-CN" altLang="en-US" sz="11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1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增加半导体</a:t>
                      </a:r>
                      <a:endParaRPr lang="zh-CN" altLang="en-US" sz="11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9016381"/>
                  </a:ext>
                </a:extLst>
              </a:tr>
              <a:tr h="395040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腰托</a:t>
                      </a:r>
                      <a:endParaRPr lang="zh-CN" sz="11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4</a:t>
                      </a:r>
                      <a:r>
                        <a:rPr lang="zh-CN" sz="1100" kern="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向气动调节</a:t>
                      </a:r>
                      <a:endParaRPr lang="zh-CN" sz="11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zh-CN" altLang="zh-CN" sz="11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0" dirty="0" smtClean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4</a:t>
                      </a:r>
                      <a:r>
                        <a:rPr lang="zh-CN" altLang="zh-CN" sz="1100" kern="0" dirty="0" smtClean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向气动调节</a:t>
                      </a:r>
                      <a:endParaRPr lang="zh-CN" altLang="zh-CN" sz="1100" kern="100" dirty="0" smtClean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670933"/>
                  </a:ext>
                </a:extLst>
              </a:tr>
              <a:tr h="583334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安全带高度调节</a:t>
                      </a:r>
                      <a:endParaRPr lang="zh-CN" sz="11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60mm</a:t>
                      </a:r>
                      <a:r>
                        <a:rPr lang="zh-CN" sz="1100" kern="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，</a:t>
                      </a:r>
                      <a:r>
                        <a:rPr lang="en-US" sz="1100" kern="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3</a:t>
                      </a:r>
                      <a:r>
                        <a:rPr lang="zh-CN" sz="1100" kern="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档可调</a:t>
                      </a:r>
                      <a:endParaRPr lang="zh-CN" sz="11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zh-CN" altLang="zh-CN" sz="11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71.5mm</a:t>
                      </a:r>
                      <a:r>
                        <a:rPr lang="zh-CN" altLang="en-US" sz="11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1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档可调，</a:t>
                      </a:r>
                      <a:endParaRPr lang="en-US" altLang="zh-CN" sz="1100" b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档距为</a:t>
                      </a:r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23.5</a:t>
                      </a:r>
                      <a:r>
                        <a:rPr lang="zh-CN" altLang="en-US" sz="11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24.2</a:t>
                      </a:r>
                      <a:r>
                        <a:rPr lang="zh-CN" altLang="en-US" sz="11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23.5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0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客户已接受</a:t>
                      </a:r>
                      <a:endParaRPr lang="en-US" altLang="zh-CN" sz="1100" b="0" kern="120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4849980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二、产品技术方案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方正兰亭黑_GBK"/>
            </a:endParaRPr>
          </a:p>
        </p:txBody>
      </p:sp>
    </p:spTree>
    <p:extLst>
      <p:ext uri="{BB962C8B-B14F-4D97-AF65-F5344CB8AC3E}">
        <p14:creationId xmlns:p14="http://schemas.microsoft.com/office/powerpoint/2010/main" val="31185071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16" y="5672666"/>
            <a:ext cx="350050" cy="203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483" y="1819116"/>
            <a:ext cx="1447776" cy="2553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6" name="组合 55"/>
          <p:cNvGrpSpPr/>
          <p:nvPr/>
        </p:nvGrpSpPr>
        <p:grpSpPr>
          <a:xfrm>
            <a:off x="707536" y="3994046"/>
            <a:ext cx="2854496" cy="2118357"/>
            <a:chOff x="707536" y="3994046"/>
            <a:chExt cx="2854496" cy="2118357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38577">
              <a:off x="707536" y="3994046"/>
              <a:ext cx="2854496" cy="2118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0066" y="5092497"/>
              <a:ext cx="454941" cy="229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980" y="4934584"/>
              <a:ext cx="398351" cy="382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211" y="4295876"/>
            <a:ext cx="721194" cy="47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406" y="4560836"/>
            <a:ext cx="2396996" cy="177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7" name="Picture 35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989" b="8306"/>
          <a:stretch/>
        </p:blipFill>
        <p:spPr bwMode="auto">
          <a:xfrm>
            <a:off x="5238716" y="2354559"/>
            <a:ext cx="471295" cy="57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9" name="Picture 37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7" b="3318"/>
          <a:stretch/>
        </p:blipFill>
        <p:spPr bwMode="auto">
          <a:xfrm>
            <a:off x="1314283" y="1211743"/>
            <a:ext cx="1293718" cy="168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0" name="Picture 38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9" b="3244"/>
          <a:stretch/>
        </p:blipFill>
        <p:spPr bwMode="auto">
          <a:xfrm>
            <a:off x="2479411" y="1440027"/>
            <a:ext cx="1383547" cy="185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1" name="Picture 39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3" b="6239"/>
          <a:stretch/>
        </p:blipFill>
        <p:spPr bwMode="auto">
          <a:xfrm rot="21250695">
            <a:off x="2185040" y="2555259"/>
            <a:ext cx="1393538" cy="175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4" name="Picture 42"/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6" b="4976"/>
          <a:stretch/>
        </p:blipFill>
        <p:spPr bwMode="auto">
          <a:xfrm>
            <a:off x="5122732" y="3793495"/>
            <a:ext cx="694146" cy="91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84">
            <a:extLst>
              <a:ext uri="{FF2B5EF4-FFF2-40B4-BE49-F238E27FC236}">
                <a16:creationId xmlns="" xmlns:a16="http://schemas.microsoft.com/office/drawing/2014/main" id="{7455940F-6F81-4E56-83E6-A44EDF715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482" y="563083"/>
            <a:ext cx="30405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手动主驾方案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标配总成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二、产品技术方案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方正兰亭黑_GBK"/>
            </a:endParaRPr>
          </a:p>
        </p:txBody>
      </p:sp>
      <p:graphicFrame>
        <p:nvGraphicFramePr>
          <p:cNvPr id="176" name="表格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637624"/>
              </p:ext>
            </p:extLst>
          </p:nvPr>
        </p:nvGraphicFramePr>
        <p:xfrm>
          <a:off x="6999089" y="589167"/>
          <a:ext cx="5170350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154"/>
                <a:gridCol w="1298970"/>
                <a:gridCol w="938145"/>
                <a:gridCol w="2428081"/>
              </a:tblGrid>
              <a:tr h="127737"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800" dirty="0" smtClean="0"/>
                        <a:t>关键新开件费用预估</a:t>
                      </a:r>
                      <a:r>
                        <a:rPr lang="en-US" altLang="zh-CN" sz="800" dirty="0" smtClean="0"/>
                        <a:t>--</a:t>
                      </a:r>
                      <a:r>
                        <a:rPr lang="zh-CN" altLang="en-US" sz="800" dirty="0" smtClean="0"/>
                        <a:t>主驾整椅（手动标配）</a:t>
                      </a:r>
                      <a:endParaRPr lang="zh-CN" altLang="en-US" sz="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2056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dirty="0" smtClean="0"/>
                        <a:t>序号</a:t>
                      </a:r>
                      <a:endParaRPr lang="zh-CN" altLang="en-US" sz="8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dirty="0" smtClean="0"/>
                        <a:t>零件</a:t>
                      </a:r>
                      <a:endParaRPr lang="zh-CN" altLang="en-US" sz="8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dirty="0" smtClean="0"/>
                        <a:t>模具</a:t>
                      </a:r>
                      <a:r>
                        <a:rPr lang="en-US" altLang="zh-CN" sz="800" dirty="0" smtClean="0"/>
                        <a:t>/</a:t>
                      </a:r>
                      <a:r>
                        <a:rPr lang="zh-CN" altLang="en-US" sz="800" dirty="0" smtClean="0"/>
                        <a:t>检具</a:t>
                      </a:r>
                      <a:endParaRPr lang="en-US" altLang="zh-CN" sz="800" dirty="0" smtClean="0"/>
                    </a:p>
                    <a:p>
                      <a:pPr algn="ctr"/>
                      <a:r>
                        <a:rPr lang="zh-CN" altLang="en-US" sz="800" dirty="0" smtClean="0"/>
                        <a:t>（未税</a:t>
                      </a:r>
                      <a:r>
                        <a:rPr lang="en-US" altLang="zh-CN" sz="800" dirty="0" smtClean="0"/>
                        <a:t>/</a:t>
                      </a:r>
                      <a:r>
                        <a:rPr lang="zh-CN" altLang="en-US" sz="800" dirty="0" smtClean="0"/>
                        <a:t>万元）</a:t>
                      </a:r>
                      <a:endParaRPr lang="zh-CN" altLang="en-US" sz="8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dirty="0" smtClean="0"/>
                        <a:t>备注</a:t>
                      </a:r>
                      <a:endParaRPr lang="zh-CN" altLang="en-US" sz="8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20399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1</a:t>
                      </a:r>
                      <a:endParaRPr lang="zh-CN" altLang="en-US" sz="8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dirty="0" smtClean="0"/>
                        <a:t>靠背表皮</a:t>
                      </a:r>
                      <a:endParaRPr lang="zh-CN" altLang="en-US" sz="8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0</a:t>
                      </a:r>
                      <a:endParaRPr lang="zh-CN" altLang="en-US" sz="8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dirty="0" smtClean="0"/>
                        <a:t>织物面料</a:t>
                      </a:r>
                      <a:endParaRPr lang="zh-CN" altLang="en-US" sz="8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20399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2</a:t>
                      </a:r>
                      <a:endParaRPr lang="zh-CN" altLang="en-US" sz="8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dirty="0" smtClean="0"/>
                        <a:t>扶手总成</a:t>
                      </a:r>
                      <a:endParaRPr lang="zh-CN" altLang="en-US" sz="8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0</a:t>
                      </a:r>
                      <a:endParaRPr lang="zh-CN" altLang="en-US" sz="8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沿用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20399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3</a:t>
                      </a:r>
                      <a:endParaRPr lang="zh-CN" altLang="en-US" sz="8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dirty="0" smtClean="0"/>
                        <a:t>靠背泡沫</a:t>
                      </a:r>
                      <a:endParaRPr lang="zh-CN" altLang="en-US" sz="8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7</a:t>
                      </a:r>
                      <a:endParaRPr lang="zh-CN" altLang="en-US" sz="8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dirty="0" smtClean="0"/>
                        <a:t>依据客户造型新开</a:t>
                      </a:r>
                      <a:endParaRPr lang="zh-CN" altLang="en-US" sz="8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20399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4</a:t>
                      </a:r>
                      <a:endParaRPr lang="zh-CN" altLang="en-US" sz="8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dirty="0" smtClean="0"/>
                        <a:t>座垫表皮</a:t>
                      </a:r>
                      <a:endParaRPr lang="zh-CN" altLang="en-US" sz="8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0</a:t>
                      </a:r>
                      <a:endParaRPr lang="zh-CN" altLang="en-US" sz="8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dirty="0" smtClean="0"/>
                        <a:t>织物面料</a:t>
                      </a:r>
                      <a:endParaRPr lang="zh-CN" altLang="en-US" sz="8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20399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5</a:t>
                      </a:r>
                      <a:endParaRPr lang="zh-CN" altLang="en-US" sz="8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dirty="0" smtClean="0"/>
                        <a:t>座垫泡沫</a:t>
                      </a:r>
                      <a:endParaRPr lang="zh-CN" altLang="en-US" sz="8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5</a:t>
                      </a:r>
                      <a:endParaRPr lang="zh-CN" altLang="en-US" sz="8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dirty="0" smtClean="0"/>
                        <a:t>依据客户造型新开</a:t>
                      </a:r>
                      <a:endParaRPr lang="zh-CN" altLang="en-US" sz="8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2039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6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右侧大罩壳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0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dirty="0" smtClean="0"/>
                        <a:t>沿用</a:t>
                      </a:r>
                      <a:endParaRPr lang="zh-CN" altLang="en-US" sz="8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2039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7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座深调节手柄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0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沿用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2039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8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前罩壳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0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dirty="0" smtClean="0"/>
                        <a:t>沿用</a:t>
                      </a:r>
                      <a:endParaRPr lang="zh-CN" altLang="en-US" sz="8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2039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9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线束插件固定座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0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沿用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2039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10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塑料件支撑板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0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沿用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2039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11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阻尼调节手柄总成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0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沿用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2039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12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左侧大罩壳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23</a:t>
                      </a:r>
                      <a:endParaRPr lang="zh-CN" altLang="en-US" sz="8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dirty="0" smtClean="0"/>
                        <a:t>依据客户造型新开</a:t>
                      </a:r>
                      <a:endParaRPr lang="zh-CN" altLang="en-US" sz="8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2039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13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速降阀总成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0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沿用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2039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14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倾角调节手柄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0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沿用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2039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15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高度调节总成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0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沿用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2039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16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腰托按钮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0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沿用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2039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17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靠背调节手柄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0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沿用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2039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18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后罩壳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0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沿用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2039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19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防尘罩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0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沿用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2039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20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安全带总成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0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沿用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2039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21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座椅骨架总成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35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适应性修改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2039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22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腰托系统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0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沿用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2039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23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靠背支撑板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2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含刀模、</a:t>
                      </a:r>
                      <a:r>
                        <a:rPr lang="zh-CN" altLang="en-US" sz="800" dirty="0" smtClean="0"/>
                        <a:t>依据客户造型新开</a:t>
                      </a:r>
                      <a:endParaRPr lang="zh-CN" altLang="en-US" sz="8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2039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24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安全带出口罩壳总成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32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dirty="0" smtClean="0"/>
                        <a:t>依据客户造型新开</a:t>
                      </a:r>
                      <a:endParaRPr lang="zh-CN" altLang="en-US" sz="8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2039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25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整椅检具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20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新开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203994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800" dirty="0" smtClean="0"/>
                        <a:t>合计：</a:t>
                      </a:r>
                      <a:endParaRPr lang="zh-CN" altLang="en-US" sz="8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124</a:t>
                      </a:r>
                      <a:endParaRPr lang="zh-CN" altLang="en-US" sz="800" b="1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dirty="0" smtClean="0"/>
                        <a:t>万元</a:t>
                      </a:r>
                      <a:r>
                        <a:rPr lang="en-US" altLang="zh-CN" sz="800" dirty="0" smtClean="0"/>
                        <a:t>/</a:t>
                      </a:r>
                      <a:r>
                        <a:rPr lang="zh-CN" altLang="en-US" sz="800" dirty="0" smtClean="0"/>
                        <a:t>未税</a:t>
                      </a:r>
                      <a:endParaRPr lang="zh-CN" altLang="en-US" sz="8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3122148" y="589167"/>
            <a:ext cx="3168352" cy="323165"/>
            <a:chOff x="7535366" y="608459"/>
            <a:chExt cx="3168352" cy="323165"/>
          </a:xfrm>
        </p:grpSpPr>
        <p:sp>
          <p:nvSpPr>
            <p:cNvPr id="3" name="矩形 2"/>
            <p:cNvSpPr/>
            <p:nvPr/>
          </p:nvSpPr>
          <p:spPr>
            <a:xfrm>
              <a:off x="7535366" y="647428"/>
              <a:ext cx="648072" cy="2345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183438" y="608459"/>
              <a:ext cx="100811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/>
                <a:t>新开件</a:t>
              </a:r>
              <a:endParaRPr lang="zh-CN" altLang="en-US" sz="1500" dirty="0"/>
            </a:p>
          </p:txBody>
        </p:sp>
        <p:sp>
          <p:nvSpPr>
            <p:cNvPr id="48" name="矩形 47"/>
            <p:cNvSpPr/>
            <p:nvPr/>
          </p:nvSpPr>
          <p:spPr>
            <a:xfrm>
              <a:off x="9047534" y="647428"/>
              <a:ext cx="648072" cy="234552"/>
            </a:xfrm>
            <a:prstGeom prst="rect">
              <a:avLst/>
            </a:prstGeom>
            <a:solidFill>
              <a:srgbClr val="10F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695606" y="608459"/>
              <a:ext cx="100811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/>
                <a:t>沿用件</a:t>
              </a:r>
              <a:endParaRPr lang="en-US" altLang="zh-CN" sz="1500" dirty="0" smtClean="0"/>
            </a:p>
          </p:txBody>
        </p:sp>
      </p:grpSp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3" b="7320"/>
          <a:stretch/>
        </p:blipFill>
        <p:spPr bwMode="auto">
          <a:xfrm rot="20955802">
            <a:off x="886342" y="2811059"/>
            <a:ext cx="1441785" cy="117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24" y="2256029"/>
            <a:ext cx="699411" cy="50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91" y="4323745"/>
            <a:ext cx="739092" cy="48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0" name="Picture 2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6507">
            <a:off x="4797243" y="1259244"/>
            <a:ext cx="560912" cy="74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-22401" y="1579625"/>
            <a:ext cx="947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</a:t>
            </a:r>
            <a:r>
              <a:rPr lang="zh-CN" altLang="en-US" sz="1000" dirty="0" smtClean="0"/>
              <a:t>、靠背表皮</a:t>
            </a:r>
            <a:endParaRPr lang="zh-CN" altLang="en-US" sz="1000" dirty="0"/>
          </a:p>
        </p:txBody>
      </p:sp>
      <p:sp>
        <p:nvSpPr>
          <p:cNvPr id="82" name="TextBox 81"/>
          <p:cNvSpPr txBox="1"/>
          <p:nvPr/>
        </p:nvSpPr>
        <p:spPr>
          <a:xfrm>
            <a:off x="-22401" y="2079101"/>
            <a:ext cx="947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2</a:t>
            </a:r>
            <a:r>
              <a:rPr lang="zh-CN" altLang="en-US" sz="1000" dirty="0" smtClean="0"/>
              <a:t>、扶手总成</a:t>
            </a:r>
            <a:endParaRPr lang="zh-CN" altLang="en-US" sz="1000" dirty="0"/>
          </a:p>
        </p:txBody>
      </p:sp>
      <p:sp>
        <p:nvSpPr>
          <p:cNvPr id="83" name="TextBox 82"/>
          <p:cNvSpPr txBox="1"/>
          <p:nvPr/>
        </p:nvSpPr>
        <p:spPr>
          <a:xfrm>
            <a:off x="-22401" y="3247239"/>
            <a:ext cx="947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4</a:t>
            </a:r>
            <a:r>
              <a:rPr lang="zh-CN" altLang="en-US" sz="1000" dirty="0" smtClean="0"/>
              <a:t>、座垫表皮</a:t>
            </a:r>
            <a:endParaRPr lang="zh-CN" altLang="en-US" sz="1000" dirty="0"/>
          </a:p>
        </p:txBody>
      </p:sp>
      <p:sp>
        <p:nvSpPr>
          <p:cNvPr id="85" name="TextBox 84"/>
          <p:cNvSpPr txBox="1"/>
          <p:nvPr/>
        </p:nvSpPr>
        <p:spPr>
          <a:xfrm>
            <a:off x="-22401" y="3958258"/>
            <a:ext cx="947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5</a:t>
            </a:r>
            <a:r>
              <a:rPr lang="zh-CN" altLang="en-US" sz="1000" dirty="0" smtClean="0"/>
              <a:t>、座垫泡沫</a:t>
            </a:r>
            <a:endParaRPr lang="zh-CN" altLang="en-US" sz="1000" dirty="0"/>
          </a:p>
        </p:txBody>
      </p:sp>
      <p:sp>
        <p:nvSpPr>
          <p:cNvPr id="90" name="TextBox 89"/>
          <p:cNvSpPr txBox="1"/>
          <p:nvPr/>
        </p:nvSpPr>
        <p:spPr>
          <a:xfrm>
            <a:off x="-22401" y="4326496"/>
            <a:ext cx="119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6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右侧</a:t>
            </a:r>
            <a:r>
              <a:rPr lang="zh-CN" altLang="en-US" sz="1000" dirty="0" smtClean="0"/>
              <a:t>大罩壳</a:t>
            </a:r>
            <a:endParaRPr lang="zh-CN" altLang="en-US" sz="1000" dirty="0"/>
          </a:p>
        </p:txBody>
      </p:sp>
      <p:sp>
        <p:nvSpPr>
          <p:cNvPr id="91" name="TextBox 90"/>
          <p:cNvSpPr txBox="1"/>
          <p:nvPr/>
        </p:nvSpPr>
        <p:spPr>
          <a:xfrm>
            <a:off x="1435325" y="6194575"/>
            <a:ext cx="947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11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阻尼调节手柄</a:t>
            </a:r>
            <a:r>
              <a:rPr lang="zh-CN" altLang="en-US" sz="1000" dirty="0" smtClean="0"/>
              <a:t>总成</a:t>
            </a:r>
            <a:endParaRPr lang="zh-CN" altLang="en-US" sz="1000" dirty="0"/>
          </a:p>
        </p:txBody>
      </p:sp>
      <p:sp>
        <p:nvSpPr>
          <p:cNvPr id="93" name="TextBox 92"/>
          <p:cNvSpPr txBox="1"/>
          <p:nvPr/>
        </p:nvSpPr>
        <p:spPr>
          <a:xfrm>
            <a:off x="-7482" y="5361513"/>
            <a:ext cx="8245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8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前罩壳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8584" y="4811473"/>
            <a:ext cx="959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7</a:t>
            </a:r>
            <a:r>
              <a:rPr lang="zh-CN" altLang="en-US" sz="1000" dirty="0" smtClean="0"/>
              <a:t>、座深调节手柄</a:t>
            </a:r>
            <a:endParaRPr lang="zh-CN" altLang="en-US" sz="1000" dirty="0"/>
          </a:p>
        </p:txBody>
      </p:sp>
      <p:sp>
        <p:nvSpPr>
          <p:cNvPr id="95" name="TextBox 94"/>
          <p:cNvSpPr txBox="1"/>
          <p:nvPr/>
        </p:nvSpPr>
        <p:spPr>
          <a:xfrm>
            <a:off x="2265680" y="6283045"/>
            <a:ext cx="11783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12</a:t>
            </a:r>
            <a:r>
              <a:rPr lang="zh-CN" altLang="en-US" sz="1000" dirty="0" smtClean="0"/>
              <a:t>、左侧大罩壳</a:t>
            </a:r>
            <a:endParaRPr lang="zh-CN" altLang="en-US" sz="1000" dirty="0"/>
          </a:p>
        </p:txBody>
      </p:sp>
      <p:sp>
        <p:nvSpPr>
          <p:cNvPr id="97" name="TextBox 96"/>
          <p:cNvSpPr txBox="1"/>
          <p:nvPr/>
        </p:nvSpPr>
        <p:spPr>
          <a:xfrm>
            <a:off x="-7482" y="6283045"/>
            <a:ext cx="1330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10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塑料件支撑板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313017" y="5732872"/>
            <a:ext cx="1321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15</a:t>
            </a:r>
            <a:r>
              <a:rPr lang="zh-CN" altLang="en-US" sz="1000" dirty="0" smtClean="0"/>
              <a:t>、高度调节总成</a:t>
            </a:r>
            <a:endParaRPr lang="zh-CN" altLang="en-US" sz="1000" dirty="0"/>
          </a:p>
        </p:txBody>
      </p:sp>
      <p:sp>
        <p:nvSpPr>
          <p:cNvPr id="99" name="TextBox 98"/>
          <p:cNvSpPr txBox="1"/>
          <p:nvPr/>
        </p:nvSpPr>
        <p:spPr>
          <a:xfrm>
            <a:off x="3331125" y="6283045"/>
            <a:ext cx="1571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13</a:t>
            </a:r>
            <a:r>
              <a:rPr lang="zh-CN" altLang="en-US" sz="1000" dirty="0" smtClean="0"/>
              <a:t>、速降调节阀总成</a:t>
            </a:r>
            <a:endParaRPr lang="zh-CN" altLang="en-US" sz="1000" dirty="0"/>
          </a:p>
        </p:txBody>
      </p:sp>
      <p:sp>
        <p:nvSpPr>
          <p:cNvPr id="103" name="TextBox 102"/>
          <p:cNvSpPr txBox="1"/>
          <p:nvPr/>
        </p:nvSpPr>
        <p:spPr>
          <a:xfrm>
            <a:off x="3311685" y="5484624"/>
            <a:ext cx="1768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16</a:t>
            </a:r>
            <a:r>
              <a:rPr lang="zh-CN" altLang="en-US" sz="1000" dirty="0" smtClean="0"/>
              <a:t>、腰托按钮</a:t>
            </a:r>
            <a:endParaRPr lang="zh-CN" altLang="en-US" sz="1000" dirty="0"/>
          </a:p>
        </p:txBody>
      </p:sp>
      <p:sp>
        <p:nvSpPr>
          <p:cNvPr id="104" name="TextBox 103"/>
          <p:cNvSpPr txBox="1"/>
          <p:nvPr/>
        </p:nvSpPr>
        <p:spPr>
          <a:xfrm>
            <a:off x="3352078" y="5011589"/>
            <a:ext cx="1768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18</a:t>
            </a:r>
            <a:r>
              <a:rPr lang="zh-CN" altLang="en-US" sz="1000" dirty="0" smtClean="0"/>
              <a:t>、靠背调节手柄</a:t>
            </a:r>
            <a:endParaRPr lang="zh-CN" altLang="en-US" sz="1000" dirty="0"/>
          </a:p>
        </p:txBody>
      </p:sp>
      <p:sp>
        <p:nvSpPr>
          <p:cNvPr id="105" name="TextBox 104"/>
          <p:cNvSpPr txBox="1"/>
          <p:nvPr/>
        </p:nvSpPr>
        <p:spPr>
          <a:xfrm>
            <a:off x="3331124" y="5275739"/>
            <a:ext cx="1321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17</a:t>
            </a:r>
            <a:r>
              <a:rPr lang="zh-CN" altLang="en-US" sz="1000" dirty="0" smtClean="0"/>
              <a:t>、后罩壳</a:t>
            </a:r>
            <a:endParaRPr lang="zh-CN" altLang="en-US" sz="1000" dirty="0"/>
          </a:p>
        </p:txBody>
      </p:sp>
      <p:sp>
        <p:nvSpPr>
          <p:cNvPr id="106" name="TextBox 105"/>
          <p:cNvSpPr txBox="1"/>
          <p:nvPr/>
        </p:nvSpPr>
        <p:spPr>
          <a:xfrm>
            <a:off x="641" y="5774376"/>
            <a:ext cx="882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9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线束插件固定</a:t>
            </a:r>
            <a:r>
              <a:rPr lang="zh-CN" altLang="en-US" sz="1000" dirty="0" smtClean="0"/>
              <a:t>座</a:t>
            </a:r>
            <a:endParaRPr lang="zh-CN" altLang="en-US" sz="1000" dirty="0"/>
          </a:p>
        </p:txBody>
      </p:sp>
      <p:sp>
        <p:nvSpPr>
          <p:cNvPr id="107" name="TextBox 106"/>
          <p:cNvSpPr txBox="1"/>
          <p:nvPr/>
        </p:nvSpPr>
        <p:spPr>
          <a:xfrm>
            <a:off x="5417307" y="4990498"/>
            <a:ext cx="1321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20</a:t>
            </a:r>
            <a:r>
              <a:rPr lang="zh-CN" altLang="en-US" sz="1000" dirty="0" smtClean="0"/>
              <a:t>、安全带总成</a:t>
            </a:r>
            <a:endParaRPr lang="zh-CN" altLang="en-US" sz="1000" dirty="0"/>
          </a:p>
        </p:txBody>
      </p:sp>
      <p:sp>
        <p:nvSpPr>
          <p:cNvPr id="108" name="TextBox 107"/>
          <p:cNvSpPr txBox="1"/>
          <p:nvPr/>
        </p:nvSpPr>
        <p:spPr>
          <a:xfrm>
            <a:off x="4495579" y="4984113"/>
            <a:ext cx="1321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19</a:t>
            </a:r>
            <a:r>
              <a:rPr lang="zh-CN" altLang="en-US" sz="1000" dirty="0" smtClean="0"/>
              <a:t>、防尘罩</a:t>
            </a:r>
            <a:endParaRPr lang="zh-CN" altLang="en-US" sz="1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5710011" y="3493460"/>
            <a:ext cx="1321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21</a:t>
            </a:r>
            <a:r>
              <a:rPr lang="zh-CN" altLang="en-US" sz="1000" dirty="0" smtClean="0"/>
              <a:t>、座椅骨架总成</a:t>
            </a:r>
            <a:endParaRPr lang="zh-CN" altLang="en-US" sz="1000" dirty="0"/>
          </a:p>
        </p:txBody>
      </p:sp>
      <p:sp>
        <p:nvSpPr>
          <p:cNvPr id="110" name="TextBox 109"/>
          <p:cNvSpPr txBox="1"/>
          <p:nvPr/>
        </p:nvSpPr>
        <p:spPr>
          <a:xfrm>
            <a:off x="5710011" y="3124128"/>
            <a:ext cx="1321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dirty="0" smtClean="0"/>
              <a:t>22</a:t>
            </a:r>
            <a:r>
              <a:rPr lang="zh-CN" altLang="en-US" sz="1000" dirty="0" smtClean="0"/>
              <a:t>、腰</a:t>
            </a:r>
            <a:r>
              <a:rPr lang="zh-CN" altLang="en-US" sz="1000" dirty="0"/>
              <a:t>托系统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326935" y="999258"/>
            <a:ext cx="1704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dirty="0" smtClean="0"/>
              <a:t>24</a:t>
            </a:r>
            <a:r>
              <a:rPr lang="zh-CN" altLang="en-US" sz="1000" dirty="0" smtClean="0"/>
              <a:t>、安全带出口罩壳总成</a:t>
            </a:r>
            <a:endParaRPr lang="zh-CN" altLang="en-US" sz="1000" dirty="0"/>
          </a:p>
        </p:txBody>
      </p:sp>
      <p:sp>
        <p:nvSpPr>
          <p:cNvPr id="113" name="TextBox 112"/>
          <p:cNvSpPr txBox="1"/>
          <p:nvPr/>
        </p:nvSpPr>
        <p:spPr>
          <a:xfrm>
            <a:off x="5710011" y="1915345"/>
            <a:ext cx="1321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dirty="0" smtClean="0"/>
              <a:t>23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靠背支撑板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-22401" y="2704817"/>
            <a:ext cx="947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3</a:t>
            </a:r>
            <a:r>
              <a:rPr lang="zh-CN" altLang="en-US" sz="1000" dirty="0" smtClean="0"/>
              <a:t>、靠背泡沫</a:t>
            </a:r>
            <a:endParaRPr lang="zh-CN" altLang="en-US" sz="1000" dirty="0"/>
          </a:p>
        </p:txBody>
      </p:sp>
      <p:cxnSp>
        <p:nvCxnSpPr>
          <p:cNvPr id="120" name="直接箭头连接符 119"/>
          <p:cNvCxnSpPr/>
          <p:nvPr/>
        </p:nvCxnSpPr>
        <p:spPr>
          <a:xfrm>
            <a:off x="760126" y="1705926"/>
            <a:ext cx="897411" cy="41883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箭头连接符 121"/>
          <p:cNvCxnSpPr/>
          <p:nvPr/>
        </p:nvCxnSpPr>
        <p:spPr>
          <a:xfrm>
            <a:off x="802197" y="2848049"/>
            <a:ext cx="1941208" cy="16263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箭头连接符 127"/>
          <p:cNvCxnSpPr/>
          <p:nvPr/>
        </p:nvCxnSpPr>
        <p:spPr>
          <a:xfrm>
            <a:off x="727022" y="3397737"/>
            <a:ext cx="481803" cy="9572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箭头连接符 129"/>
          <p:cNvCxnSpPr/>
          <p:nvPr/>
        </p:nvCxnSpPr>
        <p:spPr>
          <a:xfrm flipV="1">
            <a:off x="802199" y="3793495"/>
            <a:ext cx="1584474" cy="28787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箭头连接符 134"/>
          <p:cNvCxnSpPr/>
          <p:nvPr/>
        </p:nvCxnSpPr>
        <p:spPr>
          <a:xfrm>
            <a:off x="883240" y="4477545"/>
            <a:ext cx="431043" cy="27418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箭头连接符 137"/>
          <p:cNvCxnSpPr>
            <a:stCxn id="93" idx="3"/>
          </p:cNvCxnSpPr>
          <p:nvPr/>
        </p:nvCxnSpPr>
        <p:spPr>
          <a:xfrm>
            <a:off x="817116" y="5484624"/>
            <a:ext cx="564837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箭头连接符 138"/>
          <p:cNvCxnSpPr/>
          <p:nvPr/>
        </p:nvCxnSpPr>
        <p:spPr>
          <a:xfrm flipV="1">
            <a:off x="2022211" y="5979093"/>
            <a:ext cx="360598" cy="23868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箭头连接符 146"/>
          <p:cNvCxnSpPr/>
          <p:nvPr/>
        </p:nvCxnSpPr>
        <p:spPr>
          <a:xfrm>
            <a:off x="802199" y="4984113"/>
            <a:ext cx="721136" cy="22300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箭头连接符 148"/>
          <p:cNvCxnSpPr/>
          <p:nvPr/>
        </p:nvCxnSpPr>
        <p:spPr>
          <a:xfrm flipV="1">
            <a:off x="938049" y="5253280"/>
            <a:ext cx="1161793" cy="101824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箭头连接符 150"/>
          <p:cNvCxnSpPr/>
          <p:nvPr/>
        </p:nvCxnSpPr>
        <p:spPr>
          <a:xfrm flipV="1">
            <a:off x="760126" y="5855982"/>
            <a:ext cx="402641" cy="11845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箭头连接符 160"/>
          <p:cNvCxnSpPr/>
          <p:nvPr/>
        </p:nvCxnSpPr>
        <p:spPr>
          <a:xfrm flipH="1" flipV="1">
            <a:off x="2321792" y="5729548"/>
            <a:ext cx="221952" cy="55349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接箭头连接符 166"/>
          <p:cNvCxnSpPr/>
          <p:nvPr/>
        </p:nvCxnSpPr>
        <p:spPr>
          <a:xfrm>
            <a:off x="770347" y="2223418"/>
            <a:ext cx="299933" cy="20841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箭头连接符 167"/>
          <p:cNvCxnSpPr/>
          <p:nvPr/>
        </p:nvCxnSpPr>
        <p:spPr>
          <a:xfrm flipH="1" flipV="1">
            <a:off x="2686737" y="5754313"/>
            <a:ext cx="707951" cy="62333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接箭头连接符 170"/>
          <p:cNvCxnSpPr>
            <a:stCxn id="98" idx="1"/>
          </p:cNvCxnSpPr>
          <p:nvPr/>
        </p:nvCxnSpPr>
        <p:spPr>
          <a:xfrm flipH="1" flipV="1">
            <a:off x="2872136" y="5414093"/>
            <a:ext cx="440881" cy="44189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箭头连接符 176"/>
          <p:cNvCxnSpPr>
            <a:stCxn id="103" idx="1"/>
          </p:cNvCxnSpPr>
          <p:nvPr/>
        </p:nvCxnSpPr>
        <p:spPr>
          <a:xfrm flipH="1" flipV="1">
            <a:off x="3033044" y="5312359"/>
            <a:ext cx="278641" cy="29537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箭头连接符 178"/>
          <p:cNvCxnSpPr>
            <a:stCxn id="104" idx="1"/>
          </p:cNvCxnSpPr>
          <p:nvPr/>
        </p:nvCxnSpPr>
        <p:spPr>
          <a:xfrm flipH="1" flipV="1">
            <a:off x="3175906" y="4934584"/>
            <a:ext cx="176172" cy="20011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箭头连接符 180"/>
          <p:cNvCxnSpPr>
            <a:stCxn id="105" idx="1"/>
          </p:cNvCxnSpPr>
          <p:nvPr/>
        </p:nvCxnSpPr>
        <p:spPr>
          <a:xfrm flipH="1" flipV="1">
            <a:off x="2667759" y="4614637"/>
            <a:ext cx="663365" cy="78421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接箭头连接符 183"/>
          <p:cNvCxnSpPr/>
          <p:nvPr/>
        </p:nvCxnSpPr>
        <p:spPr>
          <a:xfrm flipH="1" flipV="1">
            <a:off x="4414861" y="4710528"/>
            <a:ext cx="229128" cy="3426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接箭头连接符 186"/>
          <p:cNvCxnSpPr>
            <a:stCxn id="107" idx="0"/>
          </p:cNvCxnSpPr>
          <p:nvPr/>
        </p:nvCxnSpPr>
        <p:spPr>
          <a:xfrm flipH="1" flipV="1">
            <a:off x="5710011" y="4614637"/>
            <a:ext cx="367946" cy="37586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接箭头连接符 189"/>
          <p:cNvCxnSpPr>
            <a:stCxn id="109" idx="1"/>
          </p:cNvCxnSpPr>
          <p:nvPr/>
        </p:nvCxnSpPr>
        <p:spPr>
          <a:xfrm flipH="1" flipV="1">
            <a:off x="4867995" y="3429297"/>
            <a:ext cx="842016" cy="18727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接箭头连接符 195"/>
          <p:cNvCxnSpPr/>
          <p:nvPr/>
        </p:nvCxnSpPr>
        <p:spPr>
          <a:xfrm flipH="1" flipV="1">
            <a:off x="5710011" y="2848049"/>
            <a:ext cx="251291" cy="27608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接箭头连接符 200"/>
          <p:cNvCxnSpPr>
            <a:stCxn id="113" idx="1"/>
          </p:cNvCxnSpPr>
          <p:nvPr/>
        </p:nvCxnSpPr>
        <p:spPr>
          <a:xfrm flipH="1" flipV="1">
            <a:off x="5282389" y="1705926"/>
            <a:ext cx="427622" cy="33253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直接箭头连接符 202"/>
          <p:cNvCxnSpPr>
            <a:stCxn id="112" idx="1"/>
          </p:cNvCxnSpPr>
          <p:nvPr/>
        </p:nvCxnSpPr>
        <p:spPr>
          <a:xfrm flipH="1">
            <a:off x="4577583" y="1122369"/>
            <a:ext cx="749352" cy="12311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15" name="Picture 43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1919">
                <a:tint val="45000"/>
                <a:satMod val="400000"/>
              </a:srgbClr>
            </a:duotone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887" y="1025728"/>
            <a:ext cx="831995" cy="91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7482" y="889955"/>
            <a:ext cx="14240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solidFill>
                  <a:srgbClr val="FF0000"/>
                </a:solidFill>
              </a:rPr>
              <a:t>预估重量：</a:t>
            </a:r>
            <a:r>
              <a:rPr lang="en-US" altLang="zh-CN" sz="900" dirty="0" smtClean="0">
                <a:solidFill>
                  <a:srgbClr val="FF0000"/>
                </a:solidFill>
              </a:rPr>
              <a:t>42 Kg</a:t>
            </a:r>
            <a:endParaRPr lang="zh-CN" altLang="en-US" sz="900" dirty="0">
              <a:solidFill>
                <a:srgbClr val="FF0000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331125" y="6036824"/>
            <a:ext cx="14069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14</a:t>
            </a:r>
            <a:r>
              <a:rPr lang="zh-CN" altLang="en-US" sz="1000" dirty="0"/>
              <a:t>、倾角</a:t>
            </a:r>
            <a:r>
              <a:rPr lang="zh-CN" altLang="en-US" sz="1000" dirty="0" smtClean="0"/>
              <a:t>调节手柄</a:t>
            </a:r>
            <a:endParaRPr lang="zh-CN" altLang="en-US" sz="1000" dirty="0"/>
          </a:p>
        </p:txBody>
      </p:sp>
      <p:cxnSp>
        <p:nvCxnSpPr>
          <p:cNvPr id="114" name="直接箭头连接符 113"/>
          <p:cNvCxnSpPr>
            <a:stCxn id="42" idx="1"/>
          </p:cNvCxnSpPr>
          <p:nvPr/>
        </p:nvCxnSpPr>
        <p:spPr>
          <a:xfrm flipH="1" flipV="1">
            <a:off x="2743405" y="5635039"/>
            <a:ext cx="587720" cy="52489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132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180" y="1061875"/>
            <a:ext cx="3019875" cy="341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33817" y="997261"/>
            <a:ext cx="1039762" cy="100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28" y="5342259"/>
            <a:ext cx="887234" cy="61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84">
            <a:extLst>
              <a:ext uri="{FF2B5EF4-FFF2-40B4-BE49-F238E27FC236}">
                <a16:creationId xmlns="" xmlns:a16="http://schemas.microsoft.com/office/drawing/2014/main" id="{7455940F-6F81-4E56-83E6-A44EDF715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483" y="563083"/>
            <a:ext cx="31503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手动主驾方案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标配骨架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二、产品技术方案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方正兰亭黑_GBK"/>
            </a:endParaRPr>
          </a:p>
        </p:txBody>
      </p:sp>
      <p:graphicFrame>
        <p:nvGraphicFramePr>
          <p:cNvPr id="176" name="表格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297009"/>
              </p:ext>
            </p:extLst>
          </p:nvPr>
        </p:nvGraphicFramePr>
        <p:xfrm>
          <a:off x="7016565" y="556683"/>
          <a:ext cx="5170350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154"/>
                <a:gridCol w="1021759"/>
                <a:gridCol w="1215356"/>
                <a:gridCol w="2428081"/>
              </a:tblGrid>
              <a:tr h="17798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600" dirty="0" smtClean="0"/>
                        <a:t>序号</a:t>
                      </a:r>
                      <a:endParaRPr lang="zh-CN" altLang="en-US" sz="6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600" dirty="0" smtClean="0"/>
                        <a:t>零件</a:t>
                      </a:r>
                      <a:endParaRPr lang="zh-CN" altLang="en-US" sz="6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600" dirty="0" smtClean="0"/>
                        <a:t>模具</a:t>
                      </a:r>
                      <a:r>
                        <a:rPr lang="en-US" altLang="zh-CN" sz="600" dirty="0" smtClean="0"/>
                        <a:t>/</a:t>
                      </a:r>
                      <a:r>
                        <a:rPr lang="zh-CN" altLang="en-US" sz="600" dirty="0" smtClean="0"/>
                        <a:t>检具（未税</a:t>
                      </a:r>
                      <a:r>
                        <a:rPr lang="en-US" altLang="zh-CN" sz="600" dirty="0" smtClean="0"/>
                        <a:t>/</a:t>
                      </a:r>
                      <a:r>
                        <a:rPr lang="zh-CN" altLang="en-US" sz="600" dirty="0" smtClean="0"/>
                        <a:t>万元）</a:t>
                      </a:r>
                      <a:endParaRPr lang="zh-CN" altLang="en-US" sz="600" b="1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600" dirty="0" smtClean="0"/>
                        <a:t>备注</a:t>
                      </a:r>
                      <a:endParaRPr lang="zh-CN" altLang="en-US" sz="6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1779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kern="1200" dirty="0" smtClean="0"/>
                        <a:t>1</a:t>
                      </a:r>
                      <a:endParaRPr lang="zh-CN" altLang="en-US" sz="6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座椅头枕管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00" dirty="0" smtClean="0"/>
                        <a:t>0</a:t>
                      </a:r>
                      <a:endParaRPr lang="zh-CN" altLang="en-US" sz="5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依据客户造型新开（弯管机）</a:t>
                      </a:r>
                      <a:endParaRPr lang="zh-CN" altLang="en-US" sz="6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1779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00" dirty="0" smtClean="0"/>
                        <a:t>2</a:t>
                      </a:r>
                      <a:endParaRPr lang="zh-CN" altLang="en-US" sz="5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靠背上支撑方管</a:t>
                      </a:r>
                      <a:endParaRPr lang="zh-CN" altLang="en-US" sz="6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00" dirty="0" smtClean="0"/>
                        <a:t>0</a:t>
                      </a:r>
                      <a:endParaRPr lang="zh-CN" altLang="en-US" sz="5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依据客户造型新开</a:t>
                      </a:r>
                      <a:endParaRPr lang="zh-CN" altLang="en-US" sz="6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1779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00" dirty="0" smtClean="0"/>
                        <a:t>3</a:t>
                      </a:r>
                      <a:endParaRPr lang="zh-CN" altLang="en-US" sz="5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靠背下</a:t>
                      </a:r>
                      <a:r>
                        <a:rPr lang="en-US" altLang="zh-CN" sz="600" dirty="0" smtClean="0"/>
                        <a:t>U</a:t>
                      </a:r>
                      <a:r>
                        <a:rPr lang="zh-CN" altLang="en-US" sz="600" dirty="0" smtClean="0"/>
                        <a:t>形管</a:t>
                      </a:r>
                      <a:endParaRPr lang="zh-CN" altLang="en-US" sz="6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00" dirty="0" smtClean="0"/>
                        <a:t>0</a:t>
                      </a:r>
                      <a:endParaRPr lang="zh-CN" altLang="en-US" sz="5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沿用</a:t>
                      </a:r>
                      <a:endParaRPr lang="zh-CN" altLang="en-US" sz="6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1779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00" dirty="0" smtClean="0"/>
                        <a:t>4</a:t>
                      </a:r>
                      <a:endParaRPr lang="zh-CN" altLang="en-US" sz="5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靠背骨架右侧边板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779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00" dirty="0" smtClean="0"/>
                        <a:t>5</a:t>
                      </a:r>
                      <a:endParaRPr lang="zh-CN" altLang="en-US" sz="5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扶手固定加强板</a:t>
                      </a:r>
                      <a:r>
                        <a:rPr lang="en-US" altLang="zh-CN" sz="600" kern="1200" dirty="0" smtClean="0"/>
                        <a:t>A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77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6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扶手支架总成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77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7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从动侧圆盘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外购件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77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8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卷簧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77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9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卷簧固定钣金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77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10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座盆钣金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77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11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副边调角器下连接板</a:t>
                      </a:r>
                      <a:r>
                        <a:rPr lang="en-US" altLang="zh-CN" sz="600" kern="1200" dirty="0" smtClean="0"/>
                        <a:t>A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77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12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副边调角器下连接板</a:t>
                      </a:r>
                      <a:r>
                        <a:rPr lang="en-US" altLang="zh-CN" sz="600" kern="1200" dirty="0" smtClean="0"/>
                        <a:t>B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77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13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倾角旋转轴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77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14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座框右侧外边板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77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15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座框右侧内边板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77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16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座框前连接板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77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17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悬浮减震器总成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r>
                        <a:rPr lang="en-US" altLang="zh-CN" sz="600" kern="1200" dirty="0" smtClean="0"/>
                        <a:t>3.0</a:t>
                      </a:r>
                      <a:r>
                        <a:rPr lang="zh-CN" altLang="en-US" sz="600" kern="1200" dirty="0" smtClean="0"/>
                        <a:t>减震器总成</a:t>
                      </a:r>
                      <a:endParaRPr lang="zh-CN" altLang="en-US" sz="600" b="0" kern="1200" dirty="0" smtClean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77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18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底支架总成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15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依客户车体环境确认</a:t>
                      </a:r>
                      <a:endParaRPr lang="zh-CN" altLang="en-US" sz="600" b="0" kern="1200" dirty="0" smtClean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77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19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滑轨总成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外购件，依客户车体环境及客户输入参数确认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77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20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卷轴器固定座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新开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77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21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后护盖固定板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依据客户造型新开</a:t>
                      </a:r>
                      <a:endParaRPr lang="zh-CN" altLang="en-US" sz="6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177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22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座深调节锁止钣金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77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23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座框左侧外内板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77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24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座框左侧外边板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77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25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主边调角器下连接板</a:t>
                      </a:r>
                      <a:r>
                        <a:rPr lang="en-US" altLang="zh-CN" sz="600" kern="1200" dirty="0" smtClean="0"/>
                        <a:t>B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77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26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主边调角器下连接板</a:t>
                      </a:r>
                      <a:r>
                        <a:rPr lang="en-US" altLang="zh-CN" sz="600" kern="1200" dirty="0" smtClean="0"/>
                        <a:t>A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77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27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主动侧圆盘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外购件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77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28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靠背骨架左侧边板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77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29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扶手固定加强板</a:t>
                      </a:r>
                      <a:r>
                        <a:rPr lang="en-US" altLang="zh-CN" sz="600" kern="1200" dirty="0" smtClean="0"/>
                        <a:t>B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77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30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安全带上固定钣金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沿用</a:t>
                      </a:r>
                      <a:endParaRPr lang="zh-CN" altLang="en-US" sz="6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177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31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安全带上固定加强钣金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沿用</a:t>
                      </a:r>
                      <a:endParaRPr lang="zh-CN" altLang="en-US" sz="6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177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32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焊接治具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适应性修改</a:t>
                      </a:r>
                      <a:endParaRPr lang="zh-CN" altLang="en-US" sz="6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167298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500" dirty="0" smtClean="0"/>
                        <a:t>合计：</a:t>
                      </a:r>
                      <a:endParaRPr lang="zh-CN" altLang="en-US" sz="5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5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35</a:t>
                      </a:r>
                      <a:endParaRPr lang="zh-CN" altLang="en-US" sz="800" b="1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dirty="0" smtClean="0"/>
                        <a:t>万元</a:t>
                      </a:r>
                      <a:r>
                        <a:rPr lang="en-US" altLang="zh-CN" sz="500" dirty="0" smtClean="0"/>
                        <a:t>/</a:t>
                      </a:r>
                      <a:r>
                        <a:rPr lang="zh-CN" altLang="en-US" sz="500" dirty="0" smtClean="0"/>
                        <a:t>未税</a:t>
                      </a:r>
                      <a:endParaRPr lang="zh-CN" altLang="en-US" sz="5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3122148" y="589167"/>
            <a:ext cx="3168352" cy="323165"/>
            <a:chOff x="7535366" y="608459"/>
            <a:chExt cx="3168352" cy="323165"/>
          </a:xfrm>
        </p:grpSpPr>
        <p:sp>
          <p:nvSpPr>
            <p:cNvPr id="3" name="矩形 2"/>
            <p:cNvSpPr/>
            <p:nvPr/>
          </p:nvSpPr>
          <p:spPr>
            <a:xfrm>
              <a:off x="7535366" y="647428"/>
              <a:ext cx="648072" cy="2345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183438" y="608459"/>
              <a:ext cx="100811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/>
                <a:t>新开件</a:t>
              </a:r>
              <a:endParaRPr lang="zh-CN" altLang="en-US" sz="1500" dirty="0"/>
            </a:p>
          </p:txBody>
        </p:sp>
        <p:sp>
          <p:nvSpPr>
            <p:cNvPr id="48" name="矩形 47"/>
            <p:cNvSpPr/>
            <p:nvPr/>
          </p:nvSpPr>
          <p:spPr>
            <a:xfrm>
              <a:off x="9047534" y="647428"/>
              <a:ext cx="648072" cy="234552"/>
            </a:xfrm>
            <a:prstGeom prst="rect">
              <a:avLst/>
            </a:prstGeom>
            <a:solidFill>
              <a:srgbClr val="10F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695606" y="608459"/>
              <a:ext cx="100811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/>
                <a:t>沿用件</a:t>
              </a:r>
              <a:endParaRPr lang="en-US" altLang="zh-CN" sz="1500" dirty="0" smtClean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-46745" y="999257"/>
            <a:ext cx="11397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</a:t>
            </a:r>
            <a:r>
              <a:rPr lang="zh-CN" altLang="en-US" sz="1000" dirty="0"/>
              <a:t>、座椅头枕管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-46745" y="2377992"/>
            <a:ext cx="1174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6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扶手</a:t>
            </a:r>
            <a:r>
              <a:rPr lang="zh-CN" altLang="en-US" sz="1000" dirty="0" smtClean="0"/>
              <a:t>支架总成</a:t>
            </a:r>
            <a:endParaRPr lang="zh-CN" altLang="en-US" sz="1000" dirty="0"/>
          </a:p>
        </p:txBody>
      </p:sp>
      <p:sp>
        <p:nvSpPr>
          <p:cNvPr id="85" name="TextBox 84"/>
          <p:cNvSpPr txBox="1"/>
          <p:nvPr/>
        </p:nvSpPr>
        <p:spPr>
          <a:xfrm>
            <a:off x="-46745" y="2653739"/>
            <a:ext cx="11158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7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从动</a:t>
            </a:r>
            <a:r>
              <a:rPr lang="zh-CN" altLang="en-US" sz="1000" dirty="0" smtClean="0"/>
              <a:t>侧圆盘</a:t>
            </a:r>
            <a:endParaRPr lang="zh-CN" altLang="en-US" sz="1000" dirty="0"/>
          </a:p>
        </p:txBody>
      </p:sp>
      <p:sp>
        <p:nvSpPr>
          <p:cNvPr id="90" name="TextBox 89"/>
          <p:cNvSpPr txBox="1"/>
          <p:nvPr/>
        </p:nvSpPr>
        <p:spPr>
          <a:xfrm>
            <a:off x="-46745" y="3756727"/>
            <a:ext cx="1743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11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副边调角器下连接</a:t>
            </a:r>
            <a:r>
              <a:rPr lang="zh-CN" altLang="en-US" sz="1000" dirty="0" smtClean="0"/>
              <a:t>板</a:t>
            </a:r>
            <a:r>
              <a:rPr lang="en-US" altLang="zh-CN" sz="1000" dirty="0" smtClean="0"/>
              <a:t>A</a:t>
            </a:r>
            <a:endParaRPr lang="zh-CN" altLang="en-US" sz="1000" dirty="0"/>
          </a:p>
        </p:txBody>
      </p:sp>
      <p:sp>
        <p:nvSpPr>
          <p:cNvPr id="91" name="TextBox 90"/>
          <p:cNvSpPr txBox="1"/>
          <p:nvPr/>
        </p:nvSpPr>
        <p:spPr>
          <a:xfrm>
            <a:off x="-46745" y="3205233"/>
            <a:ext cx="1174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9</a:t>
            </a:r>
            <a:r>
              <a:rPr lang="zh-CN" altLang="en-US" sz="1000" dirty="0" smtClean="0"/>
              <a:t>、卷簧</a:t>
            </a:r>
            <a:r>
              <a:rPr lang="zh-CN" altLang="en-US" sz="1000" dirty="0"/>
              <a:t>固定钣金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-46745" y="2929486"/>
            <a:ext cx="659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8</a:t>
            </a:r>
            <a:r>
              <a:rPr lang="zh-CN" altLang="en-US" sz="1000" dirty="0" smtClean="0"/>
              <a:t>、卷簧</a:t>
            </a:r>
            <a:endParaRPr lang="zh-CN" altLang="en-US" sz="1000" dirty="0"/>
          </a:p>
        </p:txBody>
      </p:sp>
      <p:sp>
        <p:nvSpPr>
          <p:cNvPr id="94" name="TextBox 93"/>
          <p:cNvSpPr txBox="1"/>
          <p:nvPr/>
        </p:nvSpPr>
        <p:spPr>
          <a:xfrm>
            <a:off x="-46745" y="4256083"/>
            <a:ext cx="1130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13</a:t>
            </a:r>
            <a:r>
              <a:rPr lang="zh-CN" altLang="en-US" sz="1000" dirty="0" smtClean="0"/>
              <a:t>、倾角旋转轴</a:t>
            </a:r>
            <a:endParaRPr lang="zh-CN" altLang="en-US" sz="1000" dirty="0"/>
          </a:p>
        </p:txBody>
      </p:sp>
      <p:sp>
        <p:nvSpPr>
          <p:cNvPr id="95" name="TextBox 94"/>
          <p:cNvSpPr txBox="1"/>
          <p:nvPr/>
        </p:nvSpPr>
        <p:spPr>
          <a:xfrm>
            <a:off x="5072266" y="2460103"/>
            <a:ext cx="11783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27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主</a:t>
            </a:r>
            <a:r>
              <a:rPr lang="zh-CN" altLang="en-US" sz="1000" dirty="0" smtClean="0"/>
              <a:t>动</a:t>
            </a:r>
            <a:r>
              <a:rPr lang="zh-CN" altLang="en-US" sz="1000" dirty="0"/>
              <a:t>侧圆盘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-46745" y="5026113"/>
            <a:ext cx="12682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16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座框前连接板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072266" y="4964913"/>
            <a:ext cx="1321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20</a:t>
            </a:r>
            <a:r>
              <a:rPr lang="zh-CN" altLang="en-US" sz="1000" dirty="0" smtClean="0"/>
              <a:t>、卷轴器固定座</a:t>
            </a:r>
            <a:endParaRPr lang="zh-CN" altLang="en-US" sz="1000" dirty="0"/>
          </a:p>
        </p:txBody>
      </p:sp>
      <p:sp>
        <p:nvSpPr>
          <p:cNvPr id="99" name="TextBox 98"/>
          <p:cNvSpPr txBox="1"/>
          <p:nvPr/>
        </p:nvSpPr>
        <p:spPr>
          <a:xfrm>
            <a:off x="5072266" y="5322744"/>
            <a:ext cx="1571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19</a:t>
            </a:r>
            <a:r>
              <a:rPr lang="zh-CN" altLang="en-US" sz="1000" dirty="0" smtClean="0"/>
              <a:t>、滑轨总成</a:t>
            </a:r>
            <a:endParaRPr lang="zh-CN" altLang="en-US" sz="1000" dirty="0"/>
          </a:p>
        </p:txBody>
      </p:sp>
      <p:sp>
        <p:nvSpPr>
          <p:cNvPr id="103" name="TextBox 102"/>
          <p:cNvSpPr txBox="1"/>
          <p:nvPr/>
        </p:nvSpPr>
        <p:spPr>
          <a:xfrm>
            <a:off x="5072266" y="4607083"/>
            <a:ext cx="1768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21</a:t>
            </a:r>
            <a:r>
              <a:rPr lang="zh-CN" altLang="en-US" sz="1000" dirty="0" smtClean="0"/>
              <a:t>、后护盖固定板</a:t>
            </a:r>
            <a:endParaRPr lang="zh-CN" altLang="en-US" sz="1000" dirty="0"/>
          </a:p>
        </p:txBody>
      </p:sp>
      <p:sp>
        <p:nvSpPr>
          <p:cNvPr id="104" name="TextBox 103"/>
          <p:cNvSpPr txBox="1"/>
          <p:nvPr/>
        </p:nvSpPr>
        <p:spPr>
          <a:xfrm>
            <a:off x="5072266" y="3891423"/>
            <a:ext cx="1768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23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座</a:t>
            </a:r>
            <a:r>
              <a:rPr lang="zh-CN" altLang="en-US" sz="1000" dirty="0" smtClean="0"/>
              <a:t>框左侧外内板</a:t>
            </a:r>
            <a:endParaRPr lang="zh-CN" altLang="en-US" sz="1000" dirty="0"/>
          </a:p>
        </p:txBody>
      </p:sp>
      <p:sp>
        <p:nvSpPr>
          <p:cNvPr id="105" name="TextBox 104"/>
          <p:cNvSpPr txBox="1"/>
          <p:nvPr/>
        </p:nvSpPr>
        <p:spPr>
          <a:xfrm>
            <a:off x="5072266" y="3533593"/>
            <a:ext cx="15617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24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座</a:t>
            </a:r>
            <a:r>
              <a:rPr lang="zh-CN" altLang="en-US" sz="1000" dirty="0" smtClean="0"/>
              <a:t>框左侧</a:t>
            </a:r>
            <a:r>
              <a:rPr lang="zh-CN" altLang="en-US" sz="1000" dirty="0"/>
              <a:t>外边板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072266" y="2817933"/>
            <a:ext cx="1800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26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主边调角器下连接板</a:t>
            </a:r>
            <a:r>
              <a:rPr lang="en-US" altLang="zh-CN" sz="1000" dirty="0"/>
              <a:t>A</a:t>
            </a:r>
            <a:endParaRPr lang="zh-CN" altLang="en-US" sz="1000" dirty="0"/>
          </a:p>
        </p:txBody>
      </p:sp>
      <p:sp>
        <p:nvSpPr>
          <p:cNvPr id="108" name="TextBox 107"/>
          <p:cNvSpPr txBox="1"/>
          <p:nvPr/>
        </p:nvSpPr>
        <p:spPr>
          <a:xfrm>
            <a:off x="5072266" y="2102273"/>
            <a:ext cx="15617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28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靠背</a:t>
            </a:r>
            <a:r>
              <a:rPr lang="zh-CN" altLang="en-US" sz="1000" dirty="0" smtClean="0"/>
              <a:t>骨左架</a:t>
            </a:r>
            <a:r>
              <a:rPr lang="zh-CN" altLang="en-US" sz="1000" dirty="0"/>
              <a:t>侧边板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072266" y="1744443"/>
            <a:ext cx="14897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29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扶手固定加强</a:t>
            </a:r>
            <a:r>
              <a:rPr lang="zh-CN" altLang="en-US" sz="1000" dirty="0" smtClean="0"/>
              <a:t>板</a:t>
            </a:r>
            <a:r>
              <a:rPr lang="en-US" altLang="zh-CN" sz="1000" dirty="0" smtClean="0"/>
              <a:t>B</a:t>
            </a:r>
            <a:endParaRPr lang="zh-CN" altLang="en-US" sz="1000" dirty="0"/>
          </a:p>
        </p:txBody>
      </p:sp>
      <p:sp>
        <p:nvSpPr>
          <p:cNvPr id="110" name="TextBox 109"/>
          <p:cNvSpPr txBox="1"/>
          <p:nvPr/>
        </p:nvSpPr>
        <p:spPr>
          <a:xfrm>
            <a:off x="5072266" y="1386613"/>
            <a:ext cx="15169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dirty="0" smtClean="0"/>
              <a:t>30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安全带上固定钣金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5072266" y="1028783"/>
            <a:ext cx="17845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dirty="0" smtClean="0"/>
              <a:t>31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安全带上固定加强钣金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-46745" y="1826498"/>
            <a:ext cx="1424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4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靠背</a:t>
            </a:r>
            <a:r>
              <a:rPr lang="zh-CN" altLang="en-US" sz="1000" dirty="0" smtClean="0"/>
              <a:t>骨架右侧</a:t>
            </a:r>
            <a:r>
              <a:rPr lang="zh-CN" altLang="en-US" sz="1000" dirty="0"/>
              <a:t>边板</a:t>
            </a:r>
          </a:p>
        </p:txBody>
      </p:sp>
      <p:cxnSp>
        <p:nvCxnSpPr>
          <p:cNvPr id="120" name="直接箭头连接符 119"/>
          <p:cNvCxnSpPr>
            <a:stCxn id="17" idx="3"/>
          </p:cNvCxnSpPr>
          <p:nvPr/>
        </p:nvCxnSpPr>
        <p:spPr>
          <a:xfrm>
            <a:off x="1092984" y="1122368"/>
            <a:ext cx="1893497" cy="28698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箭头连接符 121"/>
          <p:cNvCxnSpPr>
            <a:stCxn id="80" idx="3"/>
          </p:cNvCxnSpPr>
          <p:nvPr/>
        </p:nvCxnSpPr>
        <p:spPr>
          <a:xfrm>
            <a:off x="1128187" y="1673862"/>
            <a:ext cx="1784432" cy="88087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箭头连接符 129"/>
          <p:cNvCxnSpPr>
            <a:stCxn id="115" idx="3"/>
          </p:cNvCxnSpPr>
          <p:nvPr/>
        </p:nvCxnSpPr>
        <p:spPr>
          <a:xfrm>
            <a:off x="1377856" y="1949609"/>
            <a:ext cx="1172397" cy="62581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箭头连接符 146"/>
          <p:cNvCxnSpPr>
            <a:stCxn id="97" idx="3"/>
          </p:cNvCxnSpPr>
          <p:nvPr/>
        </p:nvCxnSpPr>
        <p:spPr>
          <a:xfrm flipV="1">
            <a:off x="1221513" y="4326496"/>
            <a:ext cx="1402667" cy="82272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箭头连接符 148"/>
          <p:cNvCxnSpPr>
            <a:stCxn id="172" idx="3"/>
          </p:cNvCxnSpPr>
          <p:nvPr/>
        </p:nvCxnSpPr>
        <p:spPr>
          <a:xfrm flipV="1">
            <a:off x="1365338" y="5066950"/>
            <a:ext cx="908079" cy="33545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接箭头连接符 170"/>
          <p:cNvCxnSpPr>
            <a:stCxn id="99" idx="1"/>
          </p:cNvCxnSpPr>
          <p:nvPr/>
        </p:nvCxnSpPr>
        <p:spPr>
          <a:xfrm flipH="1" flipV="1">
            <a:off x="4009938" y="5327009"/>
            <a:ext cx="1062328" cy="11884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箭头连接符 176"/>
          <p:cNvCxnSpPr>
            <a:stCxn id="98" idx="1"/>
            <a:endCxn id="6148" idx="3"/>
          </p:cNvCxnSpPr>
          <p:nvPr/>
        </p:nvCxnSpPr>
        <p:spPr>
          <a:xfrm flipH="1" flipV="1">
            <a:off x="3615818" y="4711051"/>
            <a:ext cx="1456448" cy="37697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箭头连接符 178"/>
          <p:cNvCxnSpPr>
            <a:stCxn id="191" idx="1"/>
          </p:cNvCxnSpPr>
          <p:nvPr/>
        </p:nvCxnSpPr>
        <p:spPr>
          <a:xfrm flipH="1" flipV="1">
            <a:off x="3229761" y="4035105"/>
            <a:ext cx="1842505" cy="33725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箭头连接符 180"/>
          <p:cNvCxnSpPr>
            <a:stCxn id="104" idx="1"/>
          </p:cNvCxnSpPr>
          <p:nvPr/>
        </p:nvCxnSpPr>
        <p:spPr>
          <a:xfrm flipH="1">
            <a:off x="3775046" y="4014534"/>
            <a:ext cx="1297220" cy="2896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接箭头连接符 186"/>
          <p:cNvCxnSpPr>
            <a:stCxn id="103" idx="1"/>
            <a:endCxn id="6149" idx="3"/>
          </p:cNvCxnSpPr>
          <p:nvPr/>
        </p:nvCxnSpPr>
        <p:spPr>
          <a:xfrm flipH="1" flipV="1">
            <a:off x="3139023" y="4495474"/>
            <a:ext cx="1933243" cy="2347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-46745" y="1275004"/>
            <a:ext cx="13189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2</a:t>
            </a:r>
            <a:r>
              <a:rPr lang="zh-CN" altLang="en-US" sz="1000" dirty="0"/>
              <a:t>、靠背上支撑方管</a:t>
            </a:r>
          </a:p>
        </p:txBody>
      </p:sp>
      <p:cxnSp>
        <p:nvCxnSpPr>
          <p:cNvPr id="78" name="直接箭头连接符 77"/>
          <p:cNvCxnSpPr>
            <a:stCxn id="73" idx="3"/>
          </p:cNvCxnSpPr>
          <p:nvPr/>
        </p:nvCxnSpPr>
        <p:spPr>
          <a:xfrm>
            <a:off x="1272225" y="1398115"/>
            <a:ext cx="1640394" cy="82726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-46745" y="1550751"/>
            <a:ext cx="11749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3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靠背下</a:t>
            </a:r>
            <a:r>
              <a:rPr lang="en-US" altLang="zh-CN" sz="1000" dirty="0"/>
              <a:t>U</a:t>
            </a:r>
            <a:r>
              <a:rPr lang="zh-CN" altLang="en-US" sz="1000" dirty="0"/>
              <a:t>形管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-46746" y="2102245"/>
            <a:ext cx="1424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5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扶手固定加强</a:t>
            </a:r>
            <a:r>
              <a:rPr lang="zh-CN" altLang="en-US" sz="1000" dirty="0" smtClean="0"/>
              <a:t>板</a:t>
            </a:r>
            <a:r>
              <a:rPr lang="en-US" altLang="zh-CN" sz="1000" dirty="0" smtClean="0"/>
              <a:t>A</a:t>
            </a:r>
            <a:endParaRPr lang="zh-CN" altLang="en-US" sz="1000" dirty="0"/>
          </a:p>
        </p:txBody>
      </p:sp>
      <p:sp>
        <p:nvSpPr>
          <p:cNvPr id="84" name="TextBox 83"/>
          <p:cNvSpPr txBox="1"/>
          <p:nvPr/>
        </p:nvSpPr>
        <p:spPr>
          <a:xfrm>
            <a:off x="-46745" y="4009862"/>
            <a:ext cx="1726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12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副边调角器下连接</a:t>
            </a:r>
            <a:r>
              <a:rPr lang="zh-CN" altLang="en-US" sz="1000" dirty="0" smtClean="0"/>
              <a:t>板</a:t>
            </a:r>
            <a:r>
              <a:rPr lang="en-US" altLang="zh-CN" sz="1000" dirty="0" smtClean="0"/>
              <a:t>B</a:t>
            </a:r>
            <a:endParaRPr lang="zh-CN" altLang="en-US" sz="1000" dirty="0"/>
          </a:p>
        </p:txBody>
      </p:sp>
      <p:sp>
        <p:nvSpPr>
          <p:cNvPr id="86" name="TextBox 85"/>
          <p:cNvSpPr txBox="1"/>
          <p:nvPr/>
        </p:nvSpPr>
        <p:spPr>
          <a:xfrm>
            <a:off x="-46745" y="3480980"/>
            <a:ext cx="11158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10</a:t>
            </a:r>
            <a:r>
              <a:rPr lang="zh-CN" altLang="en-US" sz="1000" dirty="0" smtClean="0"/>
              <a:t>、座盆钣金</a:t>
            </a:r>
            <a:endParaRPr lang="zh-CN" altLang="en-US" sz="1000" dirty="0"/>
          </a:p>
        </p:txBody>
      </p:sp>
      <p:sp>
        <p:nvSpPr>
          <p:cNvPr id="87" name="TextBox 86"/>
          <p:cNvSpPr txBox="1"/>
          <p:nvPr/>
        </p:nvSpPr>
        <p:spPr>
          <a:xfrm>
            <a:off x="-46745" y="4502187"/>
            <a:ext cx="1341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14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座框右侧外边板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-46745" y="4761962"/>
            <a:ext cx="13562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15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座框右侧内边板</a:t>
            </a:r>
          </a:p>
        </p:txBody>
      </p:sp>
      <p:cxnSp>
        <p:nvCxnSpPr>
          <p:cNvPr id="100" name="直接箭头连接符 99"/>
          <p:cNvCxnSpPr>
            <a:stCxn id="81" idx="3"/>
          </p:cNvCxnSpPr>
          <p:nvPr/>
        </p:nvCxnSpPr>
        <p:spPr>
          <a:xfrm>
            <a:off x="1377855" y="2225356"/>
            <a:ext cx="1315011" cy="80307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箭头连接符 100"/>
          <p:cNvCxnSpPr>
            <a:stCxn id="83" idx="3"/>
          </p:cNvCxnSpPr>
          <p:nvPr/>
        </p:nvCxnSpPr>
        <p:spPr>
          <a:xfrm>
            <a:off x="1128188" y="2501103"/>
            <a:ext cx="901948" cy="56087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箭头连接符 110"/>
          <p:cNvCxnSpPr/>
          <p:nvPr/>
        </p:nvCxnSpPr>
        <p:spPr>
          <a:xfrm>
            <a:off x="1092984" y="2776850"/>
            <a:ext cx="1390157" cy="57874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箭头连接符 113"/>
          <p:cNvCxnSpPr>
            <a:stCxn id="93" idx="3"/>
          </p:cNvCxnSpPr>
          <p:nvPr/>
        </p:nvCxnSpPr>
        <p:spPr>
          <a:xfrm>
            <a:off x="612741" y="3052597"/>
            <a:ext cx="1484507" cy="26944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箭头连接符 115"/>
          <p:cNvCxnSpPr>
            <a:stCxn id="91" idx="3"/>
          </p:cNvCxnSpPr>
          <p:nvPr/>
        </p:nvCxnSpPr>
        <p:spPr>
          <a:xfrm>
            <a:off x="1128188" y="3328344"/>
            <a:ext cx="1036172" cy="11953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箭头连接符 116"/>
          <p:cNvCxnSpPr>
            <a:stCxn id="86" idx="3"/>
          </p:cNvCxnSpPr>
          <p:nvPr/>
        </p:nvCxnSpPr>
        <p:spPr>
          <a:xfrm flipV="1">
            <a:off x="1069124" y="3573710"/>
            <a:ext cx="1757966" cy="3038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箭头连接符 117"/>
          <p:cNvCxnSpPr/>
          <p:nvPr/>
        </p:nvCxnSpPr>
        <p:spPr>
          <a:xfrm flipV="1">
            <a:off x="1717545" y="3665989"/>
            <a:ext cx="530705" cy="20807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箭头连接符 118"/>
          <p:cNvCxnSpPr>
            <a:stCxn id="84" idx="3"/>
          </p:cNvCxnSpPr>
          <p:nvPr/>
        </p:nvCxnSpPr>
        <p:spPr>
          <a:xfrm flipV="1">
            <a:off x="1680180" y="3716323"/>
            <a:ext cx="769405" cy="41665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箭头连接符 159"/>
          <p:cNvCxnSpPr>
            <a:stCxn id="94" idx="3"/>
          </p:cNvCxnSpPr>
          <p:nvPr/>
        </p:nvCxnSpPr>
        <p:spPr>
          <a:xfrm flipV="1">
            <a:off x="1083388" y="4077050"/>
            <a:ext cx="938359" cy="30214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箭头连接符 163"/>
          <p:cNvCxnSpPr/>
          <p:nvPr/>
        </p:nvCxnSpPr>
        <p:spPr>
          <a:xfrm flipV="1">
            <a:off x="1224793" y="4158110"/>
            <a:ext cx="1055705" cy="48100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接箭头连接符 164"/>
          <p:cNvCxnSpPr>
            <a:stCxn id="88" idx="3"/>
          </p:cNvCxnSpPr>
          <p:nvPr/>
        </p:nvCxnSpPr>
        <p:spPr>
          <a:xfrm flipV="1">
            <a:off x="1309497" y="4110606"/>
            <a:ext cx="1291090" cy="77446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-46745" y="5279293"/>
            <a:ext cx="14120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17</a:t>
            </a:r>
            <a:r>
              <a:rPr lang="zh-CN" altLang="en-US" sz="1000" dirty="0" smtClean="0"/>
              <a:t>、悬浮减震器</a:t>
            </a:r>
            <a:r>
              <a:rPr lang="zh-CN" altLang="en-US" sz="1000" dirty="0"/>
              <a:t>总成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-46745" y="5547375"/>
            <a:ext cx="1118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18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底支架总成</a:t>
            </a:r>
          </a:p>
        </p:txBody>
      </p:sp>
      <p:cxnSp>
        <p:nvCxnSpPr>
          <p:cNvPr id="186" name="直接箭头连接符 185"/>
          <p:cNvCxnSpPr>
            <a:stCxn id="173" idx="3"/>
          </p:cNvCxnSpPr>
          <p:nvPr/>
        </p:nvCxnSpPr>
        <p:spPr>
          <a:xfrm flipV="1">
            <a:off x="1071424" y="5553512"/>
            <a:ext cx="824488" cy="11697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/>
          <p:cNvSpPr txBox="1"/>
          <p:nvPr/>
        </p:nvSpPr>
        <p:spPr>
          <a:xfrm>
            <a:off x="5072266" y="4249253"/>
            <a:ext cx="1768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22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座</a:t>
            </a:r>
            <a:r>
              <a:rPr lang="zh-CN" altLang="en-US" sz="1000" dirty="0" smtClean="0"/>
              <a:t>深调节锁</a:t>
            </a:r>
            <a:r>
              <a:rPr lang="zh-CN" altLang="en-US" sz="1000" dirty="0"/>
              <a:t>止钣金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5072266" y="3175763"/>
            <a:ext cx="16992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25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主边调角器下连接</a:t>
            </a:r>
            <a:r>
              <a:rPr lang="zh-CN" altLang="en-US" sz="1000" dirty="0" smtClean="0"/>
              <a:t>板</a:t>
            </a:r>
            <a:r>
              <a:rPr lang="en-US" altLang="zh-CN" sz="1000" dirty="0" smtClean="0"/>
              <a:t>B</a:t>
            </a:r>
            <a:endParaRPr lang="zh-CN" altLang="en-US" sz="1000" dirty="0"/>
          </a:p>
        </p:txBody>
      </p:sp>
      <p:cxnSp>
        <p:nvCxnSpPr>
          <p:cNvPr id="204" name="直接箭头连接符 203"/>
          <p:cNvCxnSpPr>
            <a:stCxn id="105" idx="1"/>
          </p:cNvCxnSpPr>
          <p:nvPr/>
        </p:nvCxnSpPr>
        <p:spPr>
          <a:xfrm flipH="1">
            <a:off x="4051883" y="3656704"/>
            <a:ext cx="1020383" cy="28612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接箭头连接符 209"/>
          <p:cNvCxnSpPr>
            <a:stCxn id="192" idx="1"/>
          </p:cNvCxnSpPr>
          <p:nvPr/>
        </p:nvCxnSpPr>
        <p:spPr>
          <a:xfrm flipH="1">
            <a:off x="4186106" y="3298874"/>
            <a:ext cx="886160" cy="41744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接箭头连接符 212"/>
          <p:cNvCxnSpPr>
            <a:stCxn id="106" idx="1"/>
          </p:cNvCxnSpPr>
          <p:nvPr/>
        </p:nvCxnSpPr>
        <p:spPr>
          <a:xfrm flipH="1">
            <a:off x="4387442" y="2941044"/>
            <a:ext cx="684824" cy="5319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接箭头连接符 214"/>
          <p:cNvCxnSpPr>
            <a:stCxn id="95" idx="1"/>
          </p:cNvCxnSpPr>
          <p:nvPr/>
        </p:nvCxnSpPr>
        <p:spPr>
          <a:xfrm flipH="1">
            <a:off x="4102217" y="2583214"/>
            <a:ext cx="970049" cy="82271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接箭头连接符 216"/>
          <p:cNvCxnSpPr>
            <a:stCxn id="108" idx="1"/>
          </p:cNvCxnSpPr>
          <p:nvPr/>
        </p:nvCxnSpPr>
        <p:spPr>
          <a:xfrm flipH="1">
            <a:off x="4035105" y="2225384"/>
            <a:ext cx="1037161" cy="98759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接箭头连接符 218"/>
          <p:cNvCxnSpPr>
            <a:stCxn id="109" idx="1"/>
          </p:cNvCxnSpPr>
          <p:nvPr/>
        </p:nvCxnSpPr>
        <p:spPr>
          <a:xfrm flipH="1">
            <a:off x="3892492" y="1867554"/>
            <a:ext cx="1179774" cy="116087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接箭头连接符 220"/>
          <p:cNvCxnSpPr>
            <a:stCxn id="110" idx="1"/>
          </p:cNvCxnSpPr>
          <p:nvPr/>
        </p:nvCxnSpPr>
        <p:spPr>
          <a:xfrm flipH="1">
            <a:off x="4144161" y="1509724"/>
            <a:ext cx="928105" cy="27713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接箭头连接符 223"/>
          <p:cNvCxnSpPr>
            <a:stCxn id="113" idx="1"/>
          </p:cNvCxnSpPr>
          <p:nvPr/>
        </p:nvCxnSpPr>
        <p:spPr>
          <a:xfrm flipH="1">
            <a:off x="4538444" y="1151894"/>
            <a:ext cx="533822" cy="20712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849" y="6265341"/>
            <a:ext cx="35446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注：座椅总成开发费用已包含座椅</a:t>
            </a:r>
            <a:r>
              <a:rPr lang="zh-CN" altLang="en-US" sz="1000" dirty="0">
                <a:solidFill>
                  <a:srgbClr val="FF0000"/>
                </a:solidFill>
              </a:rPr>
              <a:t>骨架费用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722" y="4564318"/>
            <a:ext cx="302096" cy="293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427" y="4404272"/>
            <a:ext cx="299596" cy="18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910" y="5096809"/>
            <a:ext cx="7667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250" y="4568611"/>
            <a:ext cx="1156125" cy="69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145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425011" y="3974653"/>
            <a:ext cx="2854496" cy="2118357"/>
            <a:chOff x="425011" y="3974653"/>
            <a:chExt cx="2854496" cy="2118357"/>
          </a:xfrm>
        </p:grpSpPr>
        <p:grpSp>
          <p:nvGrpSpPr>
            <p:cNvPr id="86" name="组合 85"/>
            <p:cNvGrpSpPr/>
            <p:nvPr/>
          </p:nvGrpSpPr>
          <p:grpSpPr>
            <a:xfrm>
              <a:off x="425011" y="3974653"/>
              <a:ext cx="2854496" cy="2118357"/>
              <a:chOff x="707536" y="3994046"/>
              <a:chExt cx="2854496" cy="2118357"/>
            </a:xfrm>
          </p:grpSpPr>
          <p:pic>
            <p:nvPicPr>
              <p:cNvPr id="89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338577">
                <a:off x="707536" y="3994046"/>
                <a:ext cx="2854496" cy="21183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" name="Picture 8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09" t="20199"/>
              <a:stretch/>
            </p:blipFill>
            <p:spPr bwMode="auto">
              <a:xfrm>
                <a:off x="1535684" y="5775755"/>
                <a:ext cx="339731" cy="203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6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0066" y="5092497"/>
                <a:ext cx="454941" cy="229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1" name="Picture 6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5980" y="4934584"/>
                <a:ext cx="398351" cy="3824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" name="Picture 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393" y="4252031"/>
              <a:ext cx="721194" cy="475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183" y="1322423"/>
            <a:ext cx="771929" cy="97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7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84"/>
          <a:stretch/>
        </p:blipFill>
        <p:spPr bwMode="auto">
          <a:xfrm>
            <a:off x="883240" y="5917399"/>
            <a:ext cx="555100" cy="27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84">
            <a:extLst>
              <a:ext uri="{FF2B5EF4-FFF2-40B4-BE49-F238E27FC236}">
                <a16:creationId xmlns="" xmlns:a16="http://schemas.microsoft.com/office/drawing/2014/main" id="{7455940F-6F81-4E56-83E6-A44EDF715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482" y="563083"/>
            <a:ext cx="30076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手动主驾方案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高配总成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二、产品技术方案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方正兰亭黑_GBK"/>
            </a:endParaRPr>
          </a:p>
        </p:txBody>
      </p:sp>
      <p:graphicFrame>
        <p:nvGraphicFramePr>
          <p:cNvPr id="176" name="表格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047431"/>
              </p:ext>
            </p:extLst>
          </p:nvPr>
        </p:nvGraphicFramePr>
        <p:xfrm>
          <a:off x="6999089" y="589167"/>
          <a:ext cx="5170350" cy="6088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154"/>
                <a:gridCol w="1298970"/>
                <a:gridCol w="938145"/>
                <a:gridCol w="2428081"/>
              </a:tblGrid>
              <a:tr h="209952"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800" dirty="0" smtClean="0"/>
                        <a:t>关键新开件费用预估</a:t>
                      </a:r>
                      <a:r>
                        <a:rPr lang="en-US" altLang="zh-CN" sz="800" dirty="0" smtClean="0"/>
                        <a:t>--</a:t>
                      </a:r>
                      <a:r>
                        <a:rPr lang="zh-CN" altLang="en-US" sz="800" dirty="0" smtClean="0"/>
                        <a:t>主驾整椅（手动高配）</a:t>
                      </a:r>
                      <a:endParaRPr lang="zh-CN" altLang="en-US" sz="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2992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dirty="0" smtClean="0"/>
                        <a:t>序号</a:t>
                      </a:r>
                      <a:endParaRPr lang="zh-CN" altLang="en-US" sz="8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dirty="0" smtClean="0"/>
                        <a:t>零件</a:t>
                      </a:r>
                      <a:endParaRPr lang="zh-CN" altLang="en-US" sz="8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dirty="0" smtClean="0"/>
                        <a:t>模具</a:t>
                      </a:r>
                      <a:r>
                        <a:rPr lang="en-US" altLang="zh-CN" sz="800" dirty="0" smtClean="0"/>
                        <a:t>/</a:t>
                      </a:r>
                      <a:r>
                        <a:rPr lang="zh-CN" altLang="en-US" sz="800" dirty="0" smtClean="0"/>
                        <a:t>检具</a:t>
                      </a:r>
                      <a:endParaRPr lang="en-US" altLang="zh-CN" sz="800" dirty="0" smtClean="0"/>
                    </a:p>
                    <a:p>
                      <a:pPr algn="ctr"/>
                      <a:r>
                        <a:rPr lang="zh-CN" altLang="en-US" sz="800" dirty="0" smtClean="0"/>
                        <a:t>（未税</a:t>
                      </a:r>
                      <a:r>
                        <a:rPr lang="en-US" altLang="zh-CN" sz="800" dirty="0" smtClean="0"/>
                        <a:t>/</a:t>
                      </a:r>
                      <a:r>
                        <a:rPr lang="zh-CN" altLang="en-US" sz="800" dirty="0" smtClean="0"/>
                        <a:t>万元）</a:t>
                      </a:r>
                      <a:endParaRPr lang="zh-CN" altLang="en-US" sz="8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dirty="0" smtClean="0"/>
                        <a:t>备注</a:t>
                      </a:r>
                      <a:endParaRPr lang="zh-CN" altLang="en-US" sz="8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1910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 smtClean="0"/>
                        <a:t>1</a:t>
                      </a:r>
                      <a:endParaRPr lang="zh-CN" altLang="en-US" sz="6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音响系统</a:t>
                      </a:r>
                      <a:r>
                        <a:rPr lang="en-US" altLang="zh-CN" sz="600" dirty="0" smtClean="0"/>
                        <a:t>(</a:t>
                      </a:r>
                      <a:r>
                        <a:rPr lang="zh-CN" altLang="en-US" sz="600" dirty="0" smtClean="0"/>
                        <a:t>含安装支架及罩壳</a:t>
                      </a:r>
                      <a:r>
                        <a:rPr lang="en-US" altLang="zh-CN" sz="600" dirty="0" smtClean="0"/>
                        <a:t>)</a:t>
                      </a:r>
                      <a:endParaRPr lang="zh-CN" altLang="en-US" sz="600" b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b="0" dirty="0" smtClean="0">
                          <a:latin typeface="微软雅黑" pitchFamily="34" charset="-122"/>
                          <a:ea typeface="微软雅黑" pitchFamily="34" charset="-122"/>
                        </a:rPr>
                        <a:t>35</a:t>
                      </a:r>
                      <a:endParaRPr lang="zh-CN" altLang="en-US" sz="6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一体式头枕，植入音响系统，新开发</a:t>
                      </a:r>
                      <a:endParaRPr lang="zh-CN" altLang="en-US" sz="6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1910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 smtClean="0"/>
                        <a:t>2</a:t>
                      </a:r>
                      <a:endParaRPr lang="zh-CN" altLang="en-US" sz="6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靠背表皮</a:t>
                      </a:r>
                      <a:endParaRPr lang="zh-CN" altLang="en-US" sz="6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 smtClean="0"/>
                        <a:t>0</a:t>
                      </a:r>
                      <a:endParaRPr lang="zh-CN" altLang="en-US" sz="6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皮革面料</a:t>
                      </a:r>
                      <a:endParaRPr lang="zh-CN" altLang="en-US" sz="6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1910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 smtClean="0"/>
                        <a:t>3</a:t>
                      </a:r>
                      <a:endParaRPr lang="zh-CN" altLang="en-US" sz="6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扶手总成</a:t>
                      </a:r>
                      <a:endParaRPr lang="zh-CN" altLang="en-US" sz="6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 smtClean="0"/>
                        <a:t>0</a:t>
                      </a:r>
                      <a:endParaRPr lang="zh-CN" altLang="en-US" sz="6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910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 smtClean="0"/>
                        <a:t>4</a:t>
                      </a:r>
                      <a:endParaRPr lang="zh-CN" altLang="en-US" sz="6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靠背泡沫</a:t>
                      </a:r>
                      <a:endParaRPr lang="zh-CN" altLang="en-US" sz="6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 smtClean="0"/>
                        <a:t>7</a:t>
                      </a:r>
                      <a:endParaRPr lang="zh-CN" altLang="en-US" sz="6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依据客户造型新开</a:t>
                      </a:r>
                      <a:endParaRPr lang="zh-CN" altLang="en-US" sz="6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1910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 smtClean="0"/>
                        <a:t>5</a:t>
                      </a:r>
                      <a:endParaRPr lang="zh-CN" altLang="en-US" sz="6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座垫表皮</a:t>
                      </a:r>
                      <a:endParaRPr lang="zh-CN" altLang="en-US" sz="6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 smtClean="0"/>
                        <a:t>0</a:t>
                      </a:r>
                      <a:endParaRPr lang="zh-CN" altLang="en-US" sz="6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皮革面料</a:t>
                      </a:r>
                      <a:endParaRPr lang="zh-CN" altLang="en-US" sz="6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1910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6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座垫泡沫</a:t>
                      </a:r>
                      <a:endParaRPr lang="zh-CN" altLang="en-US" sz="6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 smtClean="0"/>
                        <a:t>5</a:t>
                      </a:r>
                      <a:endParaRPr lang="zh-CN" altLang="en-US" sz="6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依据客户造型新开</a:t>
                      </a:r>
                      <a:endParaRPr lang="zh-CN" altLang="en-US" sz="6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1910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7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右侧大罩壳</a:t>
                      </a:r>
                      <a:endParaRPr lang="zh-CN" altLang="en-US" sz="6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0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910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8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座深调节手柄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0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910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9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前罩壳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0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910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10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塑料件支撑板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0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910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11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座椅旋转调节手柄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b="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910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12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600" dirty="0" smtClean="0"/>
                        <a:t>线束插件固定座</a:t>
                      </a:r>
                      <a:endParaRPr lang="zh-CN" altLang="en-US" sz="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0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910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13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阻尼调节手柄总成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0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910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14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速降阀总成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0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910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15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左侧大罩壳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0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依据客户造型新开（共用标配主驾）</a:t>
                      </a:r>
                      <a:endParaRPr lang="zh-CN" altLang="en-US" sz="6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1910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16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倾角调节手柄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0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910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17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高度调节总成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0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910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18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腰托</a:t>
                      </a:r>
                      <a:r>
                        <a:rPr lang="en-US" altLang="zh-CN" sz="600" kern="1200" dirty="0" smtClean="0"/>
                        <a:t>+</a:t>
                      </a:r>
                      <a:r>
                        <a:rPr lang="zh-CN" altLang="en-US" sz="600" kern="1200" dirty="0" smtClean="0"/>
                        <a:t>侧翼调节按钮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0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910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19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靠背调节手柄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0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910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20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后罩壳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0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910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21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安全带总成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0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910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22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防尘罩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0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910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23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座椅骨架总成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b="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52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适应性修改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910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24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侧翼调节</a:t>
                      </a:r>
                      <a:r>
                        <a:rPr lang="en-US" altLang="zh-CN" sz="600" kern="1200" dirty="0" smtClean="0"/>
                        <a:t>+</a:t>
                      </a:r>
                      <a:r>
                        <a:rPr lang="zh-CN" altLang="en-US" sz="600" kern="1200" dirty="0" smtClean="0"/>
                        <a:t>腰托系统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0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910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25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加热通风系统（普通）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4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新开发，含刀模、局部线束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910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26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靠背支撑板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0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共用标配主驾</a:t>
                      </a:r>
                      <a:endParaRPr lang="zh-CN" altLang="en-US" sz="6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1910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27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安全带高度调节总成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</a:t>
                      </a:r>
                      <a:endParaRPr lang="zh-CN" altLang="en-US" sz="6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910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28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整椅检具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0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共用标配主驾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91045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600" dirty="0" smtClean="0"/>
                        <a:t>合计：</a:t>
                      </a:r>
                      <a:endParaRPr lang="zh-CN" altLang="en-US" sz="6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6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128</a:t>
                      </a:r>
                      <a:endParaRPr lang="zh-CN" altLang="en-US" sz="600" b="1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万元</a:t>
                      </a:r>
                      <a:r>
                        <a:rPr lang="en-US" altLang="zh-CN" sz="600" dirty="0" smtClean="0"/>
                        <a:t>/</a:t>
                      </a:r>
                      <a:r>
                        <a:rPr lang="zh-CN" altLang="en-US" sz="600" dirty="0" smtClean="0"/>
                        <a:t>未税</a:t>
                      </a:r>
                      <a:endParaRPr lang="zh-CN" altLang="en-US" sz="6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3122148" y="589167"/>
            <a:ext cx="3168352" cy="323165"/>
            <a:chOff x="7535366" y="608459"/>
            <a:chExt cx="3168352" cy="323165"/>
          </a:xfrm>
        </p:grpSpPr>
        <p:sp>
          <p:nvSpPr>
            <p:cNvPr id="3" name="矩形 2"/>
            <p:cNvSpPr/>
            <p:nvPr/>
          </p:nvSpPr>
          <p:spPr>
            <a:xfrm>
              <a:off x="7535366" y="647428"/>
              <a:ext cx="648072" cy="2345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183438" y="608459"/>
              <a:ext cx="100811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/>
                <a:t>新开件</a:t>
              </a:r>
              <a:endParaRPr lang="zh-CN" altLang="en-US" sz="1500" dirty="0"/>
            </a:p>
          </p:txBody>
        </p:sp>
        <p:sp>
          <p:nvSpPr>
            <p:cNvPr id="48" name="矩形 47"/>
            <p:cNvSpPr/>
            <p:nvPr/>
          </p:nvSpPr>
          <p:spPr>
            <a:xfrm>
              <a:off x="9047534" y="647428"/>
              <a:ext cx="648072" cy="234552"/>
            </a:xfrm>
            <a:prstGeom prst="rect">
              <a:avLst/>
            </a:prstGeom>
            <a:solidFill>
              <a:srgbClr val="10F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695606" y="608459"/>
              <a:ext cx="100811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/>
                <a:t>沿用件</a:t>
              </a:r>
              <a:endParaRPr lang="en-US" altLang="zh-CN" sz="1500" dirty="0" smtClean="0"/>
            </a:p>
          </p:txBody>
        </p:sp>
      </p:grpSp>
      <p:grpSp>
        <p:nvGrpSpPr>
          <p:cNvPr id="15" name="组合 14"/>
          <p:cNvGrpSpPr/>
          <p:nvPr/>
        </p:nvGrpSpPr>
        <p:grpSpPr>
          <a:xfrm rot="213354">
            <a:off x="1053358" y="1244853"/>
            <a:ext cx="1602528" cy="2871881"/>
            <a:chOff x="99536" y="1417324"/>
            <a:chExt cx="1557259" cy="2926257"/>
          </a:xfrm>
        </p:grpSpPr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50" y="1417324"/>
              <a:ext cx="1182145" cy="1924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4" name="Picture 12"/>
            <p:cNvPicPr>
              <a:picLocks noChangeAspect="1" noChangeArrowheads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63" b="7320"/>
            <a:stretch/>
          </p:blipFill>
          <p:spPr bwMode="auto">
            <a:xfrm rot="20893903">
              <a:off x="99536" y="3167215"/>
              <a:ext cx="1375677" cy="1176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 rot="263688">
            <a:off x="2256245" y="1499679"/>
            <a:ext cx="1530605" cy="2814616"/>
            <a:chOff x="2075471" y="1510924"/>
            <a:chExt cx="1530605" cy="2814616"/>
          </a:xfrm>
        </p:grpSpPr>
        <p:pic>
          <p:nvPicPr>
            <p:cNvPr id="13" name="Picture 1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4469" y="1510924"/>
              <a:ext cx="1151607" cy="18585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5" name="Picture 13"/>
            <p:cNvPicPr>
              <a:picLocks noChangeAspect="1" noChangeArrowheads="1"/>
            </p:cNvPicPr>
            <p:nvPr/>
          </p:nvPicPr>
          <p:blipFill rotWithShape="1"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68" b="5771"/>
            <a:stretch/>
          </p:blipFill>
          <p:spPr bwMode="auto">
            <a:xfrm rot="20896902">
              <a:off x="2075471" y="3186126"/>
              <a:ext cx="1306414" cy="1139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04" y="1464891"/>
            <a:ext cx="264685" cy="24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60" b="5144"/>
          <a:stretch/>
        </p:blipFill>
        <p:spPr bwMode="auto">
          <a:xfrm rot="781652">
            <a:off x="4588069" y="3735687"/>
            <a:ext cx="735704" cy="91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24" y="2256029"/>
            <a:ext cx="699411" cy="50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369" y="3921746"/>
            <a:ext cx="921157" cy="60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2" name="Picture 30"/>
          <p:cNvPicPr>
            <a:picLocks noChangeAspect="1" noChangeArrowheads="1"/>
          </p:cNvPicPr>
          <p:nvPr/>
        </p:nvPicPr>
        <p:blipFill rotWithShape="1"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3" r="12238" b="3220"/>
          <a:stretch/>
        </p:blipFill>
        <p:spPr bwMode="auto">
          <a:xfrm>
            <a:off x="5905849" y="3128524"/>
            <a:ext cx="519152" cy="5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-22401" y="1579625"/>
            <a:ext cx="947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2</a:t>
            </a:r>
            <a:r>
              <a:rPr lang="zh-CN" altLang="en-US" sz="1000" dirty="0" smtClean="0"/>
              <a:t>、靠背表皮</a:t>
            </a:r>
            <a:endParaRPr lang="zh-CN" altLang="en-US" sz="1000" dirty="0"/>
          </a:p>
        </p:txBody>
      </p:sp>
      <p:sp>
        <p:nvSpPr>
          <p:cNvPr id="82" name="TextBox 81"/>
          <p:cNvSpPr txBox="1"/>
          <p:nvPr/>
        </p:nvSpPr>
        <p:spPr>
          <a:xfrm>
            <a:off x="-22401" y="2079101"/>
            <a:ext cx="947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3</a:t>
            </a:r>
            <a:r>
              <a:rPr lang="zh-CN" altLang="en-US" sz="1000" dirty="0" smtClean="0"/>
              <a:t>、扶手总成</a:t>
            </a:r>
            <a:endParaRPr lang="zh-CN" altLang="en-US" sz="1000" dirty="0"/>
          </a:p>
        </p:txBody>
      </p:sp>
      <p:sp>
        <p:nvSpPr>
          <p:cNvPr id="83" name="TextBox 82"/>
          <p:cNvSpPr txBox="1"/>
          <p:nvPr/>
        </p:nvSpPr>
        <p:spPr>
          <a:xfrm>
            <a:off x="-22401" y="3247239"/>
            <a:ext cx="947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5</a:t>
            </a:r>
            <a:r>
              <a:rPr lang="zh-CN" altLang="en-US" sz="1000" dirty="0" smtClean="0"/>
              <a:t>、座垫表皮</a:t>
            </a:r>
            <a:endParaRPr lang="zh-CN" altLang="en-US" sz="1000" dirty="0"/>
          </a:p>
        </p:txBody>
      </p:sp>
      <p:sp>
        <p:nvSpPr>
          <p:cNvPr id="84" name="TextBox 83"/>
          <p:cNvSpPr txBox="1"/>
          <p:nvPr/>
        </p:nvSpPr>
        <p:spPr>
          <a:xfrm>
            <a:off x="-31949" y="1199313"/>
            <a:ext cx="947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</a:t>
            </a:r>
            <a:r>
              <a:rPr lang="zh-CN" altLang="en-US" sz="1000" dirty="0" smtClean="0"/>
              <a:t>、音响系统</a:t>
            </a:r>
            <a:endParaRPr lang="en-US" altLang="zh-CN" sz="1000" dirty="0" smtClean="0"/>
          </a:p>
          <a:p>
            <a:r>
              <a:rPr lang="zh-CN" altLang="en-US" sz="600" dirty="0" smtClean="0"/>
              <a:t>（含安装支架及罩壳）</a:t>
            </a:r>
            <a:endParaRPr lang="zh-CN" altLang="en-US" sz="600" dirty="0"/>
          </a:p>
        </p:txBody>
      </p:sp>
      <p:sp>
        <p:nvSpPr>
          <p:cNvPr id="85" name="TextBox 84"/>
          <p:cNvSpPr txBox="1"/>
          <p:nvPr/>
        </p:nvSpPr>
        <p:spPr>
          <a:xfrm>
            <a:off x="-22401" y="3958258"/>
            <a:ext cx="947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6</a:t>
            </a:r>
            <a:r>
              <a:rPr lang="zh-CN" altLang="en-US" sz="1000" dirty="0" smtClean="0"/>
              <a:t>、座垫泡沫</a:t>
            </a:r>
            <a:endParaRPr lang="zh-CN" altLang="en-US" sz="1000" dirty="0"/>
          </a:p>
        </p:txBody>
      </p:sp>
      <p:sp>
        <p:nvSpPr>
          <p:cNvPr id="90" name="TextBox 89"/>
          <p:cNvSpPr txBox="1"/>
          <p:nvPr/>
        </p:nvSpPr>
        <p:spPr>
          <a:xfrm>
            <a:off x="-22401" y="4326496"/>
            <a:ext cx="119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7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右侧</a:t>
            </a:r>
            <a:r>
              <a:rPr lang="zh-CN" altLang="en-US" sz="1000" dirty="0" smtClean="0"/>
              <a:t>大罩壳</a:t>
            </a:r>
            <a:endParaRPr lang="zh-CN" altLang="en-US" sz="1000" dirty="0"/>
          </a:p>
        </p:txBody>
      </p:sp>
      <p:sp>
        <p:nvSpPr>
          <p:cNvPr id="91" name="TextBox 90"/>
          <p:cNvSpPr txBox="1"/>
          <p:nvPr/>
        </p:nvSpPr>
        <p:spPr>
          <a:xfrm>
            <a:off x="3356626" y="6336153"/>
            <a:ext cx="17309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13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阻尼调节手柄</a:t>
            </a:r>
            <a:r>
              <a:rPr lang="zh-CN" altLang="en-US" sz="1000" dirty="0" smtClean="0"/>
              <a:t>总成</a:t>
            </a:r>
            <a:endParaRPr lang="zh-CN" altLang="en-US" sz="1000" dirty="0"/>
          </a:p>
        </p:txBody>
      </p:sp>
      <p:sp>
        <p:nvSpPr>
          <p:cNvPr id="93" name="TextBox 92"/>
          <p:cNvSpPr txBox="1"/>
          <p:nvPr/>
        </p:nvSpPr>
        <p:spPr>
          <a:xfrm>
            <a:off x="-22401" y="5280615"/>
            <a:ext cx="8245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9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前罩壳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-14707" y="4826883"/>
            <a:ext cx="838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8</a:t>
            </a:r>
            <a:r>
              <a:rPr lang="zh-CN" altLang="en-US" sz="1000" dirty="0" smtClean="0"/>
              <a:t>、座深调节手柄</a:t>
            </a:r>
            <a:endParaRPr lang="zh-CN" altLang="en-US" sz="1000" dirty="0"/>
          </a:p>
        </p:txBody>
      </p:sp>
      <p:sp>
        <p:nvSpPr>
          <p:cNvPr id="95" name="TextBox 94"/>
          <p:cNvSpPr txBox="1"/>
          <p:nvPr/>
        </p:nvSpPr>
        <p:spPr>
          <a:xfrm>
            <a:off x="3315994" y="5879387"/>
            <a:ext cx="11783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15</a:t>
            </a:r>
            <a:r>
              <a:rPr lang="zh-CN" altLang="en-US" sz="1000" dirty="0" smtClean="0"/>
              <a:t>、左侧大罩壳</a:t>
            </a:r>
            <a:endParaRPr lang="zh-CN" altLang="en-US" sz="1000" dirty="0"/>
          </a:p>
        </p:txBody>
      </p:sp>
      <p:sp>
        <p:nvSpPr>
          <p:cNvPr id="97" name="TextBox 96"/>
          <p:cNvSpPr txBox="1"/>
          <p:nvPr/>
        </p:nvSpPr>
        <p:spPr>
          <a:xfrm>
            <a:off x="-35093" y="5635884"/>
            <a:ext cx="1024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10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塑料件支撑板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302351" y="5421575"/>
            <a:ext cx="1321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17</a:t>
            </a:r>
            <a:r>
              <a:rPr lang="zh-CN" altLang="en-US" sz="1000" dirty="0" smtClean="0"/>
              <a:t>、高度调节总成</a:t>
            </a:r>
            <a:endParaRPr lang="zh-CN" altLang="en-US" sz="1000" dirty="0"/>
          </a:p>
        </p:txBody>
      </p:sp>
      <p:sp>
        <p:nvSpPr>
          <p:cNvPr id="99" name="TextBox 98"/>
          <p:cNvSpPr txBox="1"/>
          <p:nvPr/>
        </p:nvSpPr>
        <p:spPr>
          <a:xfrm>
            <a:off x="3323512" y="6101578"/>
            <a:ext cx="1571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14</a:t>
            </a:r>
            <a:r>
              <a:rPr lang="zh-CN" altLang="en-US" sz="1000" dirty="0" smtClean="0"/>
              <a:t>、速降调节阀总成</a:t>
            </a:r>
            <a:endParaRPr lang="zh-CN" altLang="en-US" sz="1000" dirty="0"/>
          </a:p>
        </p:txBody>
      </p:sp>
      <p:sp>
        <p:nvSpPr>
          <p:cNvPr id="100" name="TextBox 99"/>
          <p:cNvSpPr txBox="1"/>
          <p:nvPr/>
        </p:nvSpPr>
        <p:spPr>
          <a:xfrm>
            <a:off x="-12567" y="6305264"/>
            <a:ext cx="16295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11</a:t>
            </a:r>
            <a:r>
              <a:rPr lang="zh-CN" altLang="en-US" sz="1000" dirty="0" smtClean="0"/>
              <a:t>、座椅旋转调节手柄</a:t>
            </a:r>
            <a:endParaRPr lang="zh-CN" altLang="en-US" sz="1000" dirty="0"/>
          </a:p>
        </p:txBody>
      </p:sp>
      <p:sp>
        <p:nvSpPr>
          <p:cNvPr id="103" name="TextBox 102"/>
          <p:cNvSpPr txBox="1"/>
          <p:nvPr/>
        </p:nvSpPr>
        <p:spPr>
          <a:xfrm>
            <a:off x="3315994" y="5153056"/>
            <a:ext cx="1768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18</a:t>
            </a:r>
            <a:r>
              <a:rPr lang="zh-CN" altLang="en-US" sz="1000" dirty="0" smtClean="0"/>
              <a:t>、腰托</a:t>
            </a:r>
            <a:r>
              <a:rPr lang="en-US" altLang="zh-CN" sz="1000" dirty="0" smtClean="0"/>
              <a:t>+</a:t>
            </a:r>
            <a:r>
              <a:rPr lang="zh-CN" altLang="en-US" sz="1000" dirty="0" smtClean="0"/>
              <a:t>侧翼调节按钮</a:t>
            </a:r>
            <a:endParaRPr lang="zh-CN" altLang="en-US" sz="1000" dirty="0"/>
          </a:p>
        </p:txBody>
      </p:sp>
      <p:sp>
        <p:nvSpPr>
          <p:cNvPr id="104" name="TextBox 103"/>
          <p:cNvSpPr txBox="1"/>
          <p:nvPr/>
        </p:nvSpPr>
        <p:spPr>
          <a:xfrm>
            <a:off x="3313551" y="4915191"/>
            <a:ext cx="1768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19</a:t>
            </a:r>
            <a:r>
              <a:rPr lang="zh-CN" altLang="en-US" sz="1000" dirty="0" smtClean="0"/>
              <a:t>、靠背调节手柄</a:t>
            </a:r>
            <a:endParaRPr lang="zh-CN" altLang="en-US" sz="1000" dirty="0"/>
          </a:p>
        </p:txBody>
      </p:sp>
      <p:sp>
        <p:nvSpPr>
          <p:cNvPr id="105" name="TextBox 104"/>
          <p:cNvSpPr txBox="1"/>
          <p:nvPr/>
        </p:nvSpPr>
        <p:spPr>
          <a:xfrm>
            <a:off x="3311972" y="4636507"/>
            <a:ext cx="1321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20</a:t>
            </a:r>
            <a:r>
              <a:rPr lang="zh-CN" altLang="en-US" sz="1000" dirty="0" smtClean="0"/>
              <a:t>、后罩壳</a:t>
            </a:r>
            <a:endParaRPr lang="zh-CN" altLang="en-US" sz="1000" dirty="0"/>
          </a:p>
        </p:txBody>
      </p:sp>
      <p:sp>
        <p:nvSpPr>
          <p:cNvPr id="106" name="TextBox 105"/>
          <p:cNvSpPr txBox="1"/>
          <p:nvPr/>
        </p:nvSpPr>
        <p:spPr>
          <a:xfrm>
            <a:off x="1367232" y="6291517"/>
            <a:ext cx="14734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12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线束插件固定</a:t>
            </a:r>
            <a:r>
              <a:rPr lang="zh-CN" altLang="en-US" sz="1000" dirty="0" smtClean="0"/>
              <a:t>座</a:t>
            </a:r>
            <a:endParaRPr lang="zh-CN" altLang="en-US" sz="1000" dirty="0"/>
          </a:p>
        </p:txBody>
      </p:sp>
      <p:sp>
        <p:nvSpPr>
          <p:cNvPr id="107" name="TextBox 106"/>
          <p:cNvSpPr txBox="1"/>
          <p:nvPr/>
        </p:nvSpPr>
        <p:spPr>
          <a:xfrm>
            <a:off x="4621738" y="4882728"/>
            <a:ext cx="1321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21</a:t>
            </a:r>
            <a:r>
              <a:rPr lang="zh-CN" altLang="en-US" sz="1000" dirty="0" smtClean="0"/>
              <a:t>、安全带总成</a:t>
            </a:r>
            <a:endParaRPr lang="zh-CN" altLang="en-US" sz="1000" dirty="0"/>
          </a:p>
        </p:txBody>
      </p:sp>
      <p:sp>
        <p:nvSpPr>
          <p:cNvPr id="108" name="TextBox 107"/>
          <p:cNvSpPr txBox="1"/>
          <p:nvPr/>
        </p:nvSpPr>
        <p:spPr>
          <a:xfrm>
            <a:off x="5880024" y="4899605"/>
            <a:ext cx="8449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22</a:t>
            </a:r>
            <a:r>
              <a:rPr lang="zh-CN" altLang="en-US" sz="1000" dirty="0" smtClean="0"/>
              <a:t>、防尘罩</a:t>
            </a:r>
            <a:endParaRPr lang="zh-CN" altLang="en-US" sz="1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5629850" y="3649463"/>
            <a:ext cx="1321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23</a:t>
            </a:r>
            <a:r>
              <a:rPr lang="zh-CN" altLang="en-US" sz="1000" dirty="0" smtClean="0"/>
              <a:t>、座椅骨架总成</a:t>
            </a:r>
            <a:endParaRPr lang="zh-CN" altLang="en-US" sz="1000" dirty="0"/>
          </a:p>
        </p:txBody>
      </p:sp>
      <p:sp>
        <p:nvSpPr>
          <p:cNvPr id="110" name="TextBox 109"/>
          <p:cNvSpPr txBox="1"/>
          <p:nvPr/>
        </p:nvSpPr>
        <p:spPr>
          <a:xfrm>
            <a:off x="5629850" y="2610571"/>
            <a:ext cx="1321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dirty="0" smtClean="0"/>
              <a:t>24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侧翼调节</a:t>
            </a:r>
            <a:r>
              <a:rPr lang="en-US" altLang="zh-CN" sz="1000" dirty="0"/>
              <a:t>+</a:t>
            </a:r>
            <a:r>
              <a:rPr lang="zh-CN" altLang="en-US" sz="1000" dirty="0"/>
              <a:t>腰托系统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629850" y="2087699"/>
            <a:ext cx="1321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dirty="0" smtClean="0"/>
              <a:t>25</a:t>
            </a:r>
            <a:r>
              <a:rPr lang="zh-CN" altLang="en-US" sz="1000" dirty="0" smtClean="0"/>
              <a:t>、加热通风系统（普通）</a:t>
            </a:r>
            <a:endParaRPr lang="zh-CN" altLang="en-US" sz="1000" dirty="0"/>
          </a:p>
        </p:txBody>
      </p:sp>
      <p:sp>
        <p:nvSpPr>
          <p:cNvPr id="112" name="TextBox 111"/>
          <p:cNvSpPr txBox="1"/>
          <p:nvPr/>
        </p:nvSpPr>
        <p:spPr>
          <a:xfrm>
            <a:off x="5629850" y="999258"/>
            <a:ext cx="1321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dirty="0" smtClean="0"/>
              <a:t>27</a:t>
            </a:r>
            <a:r>
              <a:rPr lang="zh-CN" altLang="en-US" sz="1000" dirty="0" smtClean="0"/>
              <a:t>、安全带高度调节总成</a:t>
            </a:r>
            <a:endParaRPr lang="zh-CN" altLang="en-US" sz="1000" dirty="0"/>
          </a:p>
        </p:txBody>
      </p:sp>
      <p:sp>
        <p:nvSpPr>
          <p:cNvPr id="113" name="TextBox 112"/>
          <p:cNvSpPr txBox="1"/>
          <p:nvPr/>
        </p:nvSpPr>
        <p:spPr>
          <a:xfrm>
            <a:off x="5629850" y="1638955"/>
            <a:ext cx="1321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dirty="0" smtClean="0"/>
              <a:t>26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靠背支撑板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4818892" y="2370984"/>
            <a:ext cx="710654" cy="788095"/>
            <a:chOff x="3705622" y="2431834"/>
            <a:chExt cx="1070689" cy="1055312"/>
          </a:xfrm>
        </p:grpSpPr>
        <p:grpSp>
          <p:nvGrpSpPr>
            <p:cNvPr id="16" name="组合 15"/>
            <p:cNvGrpSpPr/>
            <p:nvPr/>
          </p:nvGrpSpPr>
          <p:grpSpPr>
            <a:xfrm>
              <a:off x="3705622" y="2431834"/>
              <a:ext cx="776546" cy="1055312"/>
              <a:chOff x="827510" y="4891140"/>
              <a:chExt cx="984681" cy="1443001"/>
            </a:xfrm>
          </p:grpSpPr>
          <p:pic>
            <p:nvPicPr>
              <p:cNvPr id="3094" name="Picture 22"/>
              <p:cNvPicPr>
                <a:picLocks noChangeAspect="1" noChangeArrowheads="1"/>
              </p:cNvPicPr>
              <p:nvPr/>
            </p:nvPicPr>
            <p:blipFill rotWithShape="1"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822" r="29892" b="-1"/>
              <a:stretch/>
            </p:blipFill>
            <p:spPr bwMode="auto">
              <a:xfrm>
                <a:off x="1176946" y="4891140"/>
                <a:ext cx="635207" cy="7307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95" name="Picture 23"/>
              <p:cNvPicPr>
                <a:picLocks noChangeAspect="1" noChangeArrowheads="1"/>
              </p:cNvPicPr>
              <p:nvPr/>
            </p:nvPicPr>
            <p:blipFill rotWithShape="1"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0402"/>
              <a:stretch/>
            </p:blipFill>
            <p:spPr bwMode="auto">
              <a:xfrm rot="21018050">
                <a:off x="827510" y="5382846"/>
                <a:ext cx="984681" cy="951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104" name="Picture 32"/>
            <p:cNvPicPr>
              <a:picLocks noChangeAspect="1" noChangeArrowheads="1"/>
            </p:cNvPicPr>
            <p:nvPr/>
          </p:nvPicPr>
          <p:blipFill rotWithShape="1"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22" r="4204" b="3037"/>
            <a:stretch/>
          </p:blipFill>
          <p:spPr bwMode="auto">
            <a:xfrm>
              <a:off x="4310481" y="2940844"/>
              <a:ext cx="395843" cy="538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05" name="Picture 33"/>
            <p:cNvPicPr>
              <a:picLocks noChangeAspect="1" noChangeArrowheads="1"/>
            </p:cNvPicPr>
            <p:nvPr/>
          </p:nvPicPr>
          <p:blipFill rotWithShape="1"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" r="3058" b="3817"/>
            <a:stretch/>
          </p:blipFill>
          <p:spPr bwMode="auto">
            <a:xfrm>
              <a:off x="4436215" y="2497424"/>
              <a:ext cx="340096" cy="468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5" name="TextBox 114"/>
          <p:cNvSpPr txBox="1"/>
          <p:nvPr/>
        </p:nvSpPr>
        <p:spPr>
          <a:xfrm>
            <a:off x="-22401" y="2704817"/>
            <a:ext cx="947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4</a:t>
            </a:r>
            <a:r>
              <a:rPr lang="zh-CN" altLang="en-US" sz="1000" dirty="0" smtClean="0"/>
              <a:t>、靠背泡沫</a:t>
            </a:r>
            <a:endParaRPr lang="zh-CN" altLang="en-US" sz="1000" dirty="0"/>
          </a:p>
        </p:txBody>
      </p:sp>
      <p:cxnSp>
        <p:nvCxnSpPr>
          <p:cNvPr id="26" name="直接箭头连接符 25"/>
          <p:cNvCxnSpPr>
            <a:stCxn id="84" idx="3"/>
            <a:endCxn id="64" idx="1"/>
          </p:cNvCxnSpPr>
          <p:nvPr/>
        </p:nvCxnSpPr>
        <p:spPr>
          <a:xfrm>
            <a:off x="915534" y="1368590"/>
            <a:ext cx="231870" cy="21681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箭头连接符 119"/>
          <p:cNvCxnSpPr/>
          <p:nvPr/>
        </p:nvCxnSpPr>
        <p:spPr>
          <a:xfrm>
            <a:off x="760126" y="1705926"/>
            <a:ext cx="897411" cy="41883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箭头连接符 121"/>
          <p:cNvCxnSpPr/>
          <p:nvPr/>
        </p:nvCxnSpPr>
        <p:spPr>
          <a:xfrm>
            <a:off x="802197" y="2848049"/>
            <a:ext cx="1941208" cy="16263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箭头连接符 127"/>
          <p:cNvCxnSpPr/>
          <p:nvPr/>
        </p:nvCxnSpPr>
        <p:spPr>
          <a:xfrm>
            <a:off x="727022" y="3397737"/>
            <a:ext cx="481803" cy="9572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箭头连接符 129"/>
          <p:cNvCxnSpPr/>
          <p:nvPr/>
        </p:nvCxnSpPr>
        <p:spPr>
          <a:xfrm flipV="1">
            <a:off x="802199" y="4025489"/>
            <a:ext cx="1548593" cy="5587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箭头连接符 134"/>
          <p:cNvCxnSpPr/>
          <p:nvPr/>
        </p:nvCxnSpPr>
        <p:spPr>
          <a:xfrm>
            <a:off x="883240" y="4477545"/>
            <a:ext cx="212557" cy="2182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箭头连接符 137"/>
          <p:cNvCxnSpPr/>
          <p:nvPr/>
        </p:nvCxnSpPr>
        <p:spPr>
          <a:xfrm>
            <a:off x="683640" y="5416812"/>
            <a:ext cx="525191" cy="14787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箭头连接符 138"/>
          <p:cNvCxnSpPr>
            <a:endCxn id="96" idx="1"/>
          </p:cNvCxnSpPr>
          <p:nvPr/>
        </p:nvCxnSpPr>
        <p:spPr>
          <a:xfrm>
            <a:off x="727022" y="5053225"/>
            <a:ext cx="420519" cy="13449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箭头连接符 146"/>
          <p:cNvCxnSpPr>
            <a:stCxn id="91" idx="1"/>
          </p:cNvCxnSpPr>
          <p:nvPr/>
        </p:nvCxnSpPr>
        <p:spPr>
          <a:xfrm flipH="1" flipV="1">
            <a:off x="2221806" y="5959700"/>
            <a:ext cx="1134820" cy="49956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箭头连接符 150"/>
          <p:cNvCxnSpPr>
            <a:endCxn id="114" idx="2"/>
          </p:cNvCxnSpPr>
          <p:nvPr/>
        </p:nvCxnSpPr>
        <p:spPr>
          <a:xfrm flipH="1" flipV="1">
            <a:off x="1367232" y="5959700"/>
            <a:ext cx="340881" cy="33181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箭头连接符 160"/>
          <p:cNvCxnSpPr>
            <a:stCxn id="95" idx="1"/>
          </p:cNvCxnSpPr>
          <p:nvPr/>
        </p:nvCxnSpPr>
        <p:spPr>
          <a:xfrm flipH="1" flipV="1">
            <a:off x="2077744" y="5468139"/>
            <a:ext cx="1238250" cy="53435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接箭头连接符 166"/>
          <p:cNvCxnSpPr/>
          <p:nvPr/>
        </p:nvCxnSpPr>
        <p:spPr>
          <a:xfrm>
            <a:off x="770347" y="2223418"/>
            <a:ext cx="299933" cy="20841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箭头连接符 167"/>
          <p:cNvCxnSpPr>
            <a:stCxn id="99" idx="1"/>
          </p:cNvCxnSpPr>
          <p:nvPr/>
        </p:nvCxnSpPr>
        <p:spPr>
          <a:xfrm flipH="1" flipV="1">
            <a:off x="2367639" y="5741971"/>
            <a:ext cx="955873" cy="48271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箭头连接符 168"/>
          <p:cNvCxnSpPr>
            <a:endCxn id="88" idx="1"/>
          </p:cNvCxnSpPr>
          <p:nvPr/>
        </p:nvCxnSpPr>
        <p:spPr>
          <a:xfrm flipV="1">
            <a:off x="561763" y="6057109"/>
            <a:ext cx="321477" cy="21689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接箭头连接符 170"/>
          <p:cNvCxnSpPr>
            <a:stCxn id="98" idx="1"/>
          </p:cNvCxnSpPr>
          <p:nvPr/>
        </p:nvCxnSpPr>
        <p:spPr>
          <a:xfrm flipH="1" flipV="1">
            <a:off x="2657963" y="5448314"/>
            <a:ext cx="644388" cy="9637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箭头连接符 176"/>
          <p:cNvCxnSpPr>
            <a:stCxn id="103" idx="1"/>
          </p:cNvCxnSpPr>
          <p:nvPr/>
        </p:nvCxnSpPr>
        <p:spPr>
          <a:xfrm flipH="1" flipV="1">
            <a:off x="2745848" y="5276166"/>
            <a:ext cx="570146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箭头连接符 178"/>
          <p:cNvCxnSpPr>
            <a:stCxn id="104" idx="1"/>
          </p:cNvCxnSpPr>
          <p:nvPr/>
        </p:nvCxnSpPr>
        <p:spPr>
          <a:xfrm flipH="1" flipV="1">
            <a:off x="2902352" y="4938966"/>
            <a:ext cx="411199" cy="9933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箭头连接符 180"/>
          <p:cNvCxnSpPr>
            <a:stCxn id="105" idx="1"/>
            <a:endCxn id="102" idx="3"/>
          </p:cNvCxnSpPr>
          <p:nvPr/>
        </p:nvCxnSpPr>
        <p:spPr>
          <a:xfrm flipH="1" flipV="1">
            <a:off x="2413587" y="4489871"/>
            <a:ext cx="898385" cy="26974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接箭头连接符 183"/>
          <p:cNvCxnSpPr>
            <a:endCxn id="3090" idx="2"/>
          </p:cNvCxnSpPr>
          <p:nvPr/>
        </p:nvCxnSpPr>
        <p:spPr>
          <a:xfrm flipH="1" flipV="1">
            <a:off x="4852710" y="4639628"/>
            <a:ext cx="229537" cy="2431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接箭头连接符 186"/>
          <p:cNvCxnSpPr>
            <a:stCxn id="108" idx="0"/>
          </p:cNvCxnSpPr>
          <p:nvPr/>
        </p:nvCxnSpPr>
        <p:spPr>
          <a:xfrm flipV="1">
            <a:off x="6302520" y="4536562"/>
            <a:ext cx="81856" cy="36304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接箭头连接符 189"/>
          <p:cNvCxnSpPr>
            <a:stCxn id="109" idx="1"/>
          </p:cNvCxnSpPr>
          <p:nvPr/>
        </p:nvCxnSpPr>
        <p:spPr>
          <a:xfrm flipH="1" flipV="1">
            <a:off x="4776311" y="3568710"/>
            <a:ext cx="853539" cy="20386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接箭头连接符 195"/>
          <p:cNvCxnSpPr>
            <a:endCxn id="3102" idx="0"/>
          </p:cNvCxnSpPr>
          <p:nvPr/>
        </p:nvCxnSpPr>
        <p:spPr>
          <a:xfrm>
            <a:off x="6120478" y="2915963"/>
            <a:ext cx="44947" cy="21256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接箭头连接符 198"/>
          <p:cNvCxnSpPr>
            <a:stCxn id="111" idx="1"/>
            <a:endCxn id="3105" idx="0"/>
          </p:cNvCxnSpPr>
          <p:nvPr/>
        </p:nvCxnSpPr>
        <p:spPr>
          <a:xfrm flipH="1">
            <a:off x="5416679" y="2287754"/>
            <a:ext cx="213171" cy="13221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接箭头连接符 200"/>
          <p:cNvCxnSpPr>
            <a:stCxn id="113" idx="1"/>
          </p:cNvCxnSpPr>
          <p:nvPr/>
        </p:nvCxnSpPr>
        <p:spPr>
          <a:xfrm flipH="1">
            <a:off x="5357366" y="1762066"/>
            <a:ext cx="272484" cy="1660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直接箭头连接符 202"/>
          <p:cNvCxnSpPr>
            <a:stCxn id="112" idx="1"/>
          </p:cNvCxnSpPr>
          <p:nvPr/>
        </p:nvCxnSpPr>
        <p:spPr>
          <a:xfrm flipH="1">
            <a:off x="4776312" y="1199313"/>
            <a:ext cx="85353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 r="1905" b="2727"/>
          <a:stretch/>
        </p:blipFill>
        <p:spPr bwMode="auto">
          <a:xfrm>
            <a:off x="3842234" y="999258"/>
            <a:ext cx="591698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TextBox 86"/>
          <p:cNvSpPr txBox="1"/>
          <p:nvPr/>
        </p:nvSpPr>
        <p:spPr>
          <a:xfrm>
            <a:off x="14984" y="912332"/>
            <a:ext cx="14240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solidFill>
                  <a:srgbClr val="FF0000"/>
                </a:solidFill>
              </a:rPr>
              <a:t>预估重量：</a:t>
            </a:r>
            <a:r>
              <a:rPr lang="en-US" altLang="zh-CN" sz="900" dirty="0" smtClean="0">
                <a:solidFill>
                  <a:srgbClr val="FF0000"/>
                </a:solidFill>
              </a:rPr>
              <a:t>47.5 Kg</a:t>
            </a:r>
            <a:endParaRPr lang="zh-CN" altLang="en-US" sz="900" dirty="0">
              <a:solidFill>
                <a:srgbClr val="FF0000"/>
              </a:solidFill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3323512" y="5670272"/>
            <a:ext cx="14069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16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倾角</a:t>
            </a:r>
            <a:r>
              <a:rPr lang="zh-CN" altLang="en-US" sz="1000" dirty="0" smtClean="0"/>
              <a:t>调节手柄</a:t>
            </a:r>
            <a:endParaRPr lang="zh-CN" altLang="en-US" sz="1000" dirty="0"/>
          </a:p>
        </p:txBody>
      </p:sp>
      <p:cxnSp>
        <p:nvCxnSpPr>
          <p:cNvPr id="117" name="直接箭头连接符 116"/>
          <p:cNvCxnSpPr>
            <a:stCxn id="116" idx="1"/>
          </p:cNvCxnSpPr>
          <p:nvPr/>
        </p:nvCxnSpPr>
        <p:spPr>
          <a:xfrm flipH="1" flipV="1">
            <a:off x="2491145" y="5564688"/>
            <a:ext cx="832367" cy="22869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" name="Picture 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07" y="5756281"/>
            <a:ext cx="350050" cy="203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9" name="直接箭头连接符 148"/>
          <p:cNvCxnSpPr/>
          <p:nvPr/>
        </p:nvCxnSpPr>
        <p:spPr>
          <a:xfrm flipV="1">
            <a:off x="823924" y="5280616"/>
            <a:ext cx="1028335" cy="49086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107" y="1833931"/>
            <a:ext cx="1498010" cy="250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233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80986" y="804330"/>
            <a:ext cx="3822757" cy="4993947"/>
            <a:chOff x="1580986" y="804330"/>
            <a:chExt cx="3822757" cy="4993947"/>
          </a:xfrm>
        </p:grpSpPr>
        <p:grpSp>
          <p:nvGrpSpPr>
            <p:cNvPr id="2" name="组合 1"/>
            <p:cNvGrpSpPr/>
            <p:nvPr/>
          </p:nvGrpSpPr>
          <p:grpSpPr>
            <a:xfrm>
              <a:off x="1580986" y="804330"/>
              <a:ext cx="3822757" cy="4993947"/>
              <a:chOff x="1580986" y="804330"/>
              <a:chExt cx="3822757" cy="4993947"/>
            </a:xfrm>
          </p:grpSpPr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580986" y="804330"/>
                <a:ext cx="3822757" cy="49939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4845" y="4889926"/>
                <a:ext cx="748222" cy="1361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12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4966" y="1078548"/>
              <a:ext cx="1190625" cy="1190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92" y="5065530"/>
            <a:ext cx="1097027" cy="53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377" y="5003656"/>
            <a:ext cx="887234" cy="61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84">
            <a:extLst>
              <a:ext uri="{FF2B5EF4-FFF2-40B4-BE49-F238E27FC236}">
                <a16:creationId xmlns="" xmlns:a16="http://schemas.microsoft.com/office/drawing/2014/main" id="{7455940F-6F81-4E56-83E6-A44EDF715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482" y="563083"/>
            <a:ext cx="30783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手动主驾方案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高配骨架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二、产品技术方案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方正兰亭黑_GBK"/>
            </a:endParaRPr>
          </a:p>
        </p:txBody>
      </p:sp>
      <p:graphicFrame>
        <p:nvGraphicFramePr>
          <p:cNvPr id="176" name="表格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606322"/>
              </p:ext>
            </p:extLst>
          </p:nvPr>
        </p:nvGraphicFramePr>
        <p:xfrm>
          <a:off x="7038893" y="463923"/>
          <a:ext cx="517035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154"/>
                <a:gridCol w="1021759"/>
                <a:gridCol w="1215356"/>
                <a:gridCol w="2428081"/>
              </a:tblGrid>
              <a:tr h="17935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600" dirty="0" smtClean="0"/>
                        <a:t>序号</a:t>
                      </a:r>
                      <a:endParaRPr lang="zh-CN" altLang="en-US" sz="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600" dirty="0" smtClean="0"/>
                        <a:t>零件</a:t>
                      </a:r>
                      <a:endParaRPr lang="zh-CN" altLang="en-US" sz="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600" dirty="0" smtClean="0"/>
                        <a:t>模具</a:t>
                      </a:r>
                      <a:r>
                        <a:rPr lang="en-US" altLang="zh-CN" sz="600" dirty="0" smtClean="0"/>
                        <a:t>/</a:t>
                      </a:r>
                      <a:r>
                        <a:rPr lang="zh-CN" altLang="en-US" sz="600" dirty="0" smtClean="0"/>
                        <a:t>检具（未税</a:t>
                      </a:r>
                      <a:r>
                        <a:rPr lang="en-US" altLang="zh-CN" sz="600" dirty="0" smtClean="0"/>
                        <a:t>/</a:t>
                      </a:r>
                      <a:r>
                        <a:rPr lang="zh-CN" altLang="en-US" sz="600" dirty="0" smtClean="0"/>
                        <a:t>万元）</a:t>
                      </a:r>
                      <a:endParaRPr lang="zh-CN" altLang="en-US" sz="600" b="1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600" dirty="0" smtClean="0"/>
                        <a:t>备注</a:t>
                      </a:r>
                      <a:endParaRPr lang="zh-CN" altLang="en-US" sz="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1793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kern="1200" dirty="0" smtClean="0"/>
                        <a:t>1</a:t>
                      </a:r>
                      <a:endParaRPr lang="zh-CN" altLang="en-US" sz="6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座椅头枕管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00" dirty="0" smtClean="0"/>
                        <a:t>0</a:t>
                      </a:r>
                      <a:endParaRPr lang="zh-CN" altLang="en-US" sz="5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依据客户造型新开</a:t>
                      </a:r>
                      <a:endParaRPr lang="zh-CN" altLang="en-US" sz="6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1793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00" dirty="0" smtClean="0"/>
                        <a:t>2</a:t>
                      </a:r>
                      <a:endParaRPr lang="zh-CN" altLang="en-US" sz="5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靠背上支撑方管</a:t>
                      </a:r>
                      <a:endParaRPr lang="zh-CN" altLang="en-US" sz="6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00" dirty="0" smtClean="0"/>
                        <a:t>0</a:t>
                      </a:r>
                      <a:endParaRPr lang="zh-CN" altLang="en-US" sz="5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共用标配主驾</a:t>
                      </a:r>
                      <a:endParaRPr lang="zh-CN" altLang="en-US" sz="6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1793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00" dirty="0" smtClean="0"/>
                        <a:t>3</a:t>
                      </a:r>
                      <a:endParaRPr lang="zh-CN" altLang="en-US" sz="5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靠背下</a:t>
                      </a:r>
                      <a:r>
                        <a:rPr lang="en-US" altLang="zh-CN" sz="600" dirty="0" smtClean="0"/>
                        <a:t>U</a:t>
                      </a:r>
                      <a:r>
                        <a:rPr lang="zh-CN" altLang="en-US" sz="600" dirty="0" smtClean="0"/>
                        <a:t>形管</a:t>
                      </a:r>
                      <a:endParaRPr lang="zh-CN" altLang="en-US" sz="6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00" dirty="0" smtClean="0"/>
                        <a:t>0</a:t>
                      </a:r>
                      <a:endParaRPr lang="zh-CN" altLang="en-US" sz="5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共用标配主驾</a:t>
                      </a:r>
                      <a:endParaRPr lang="zh-CN" altLang="en-US" sz="6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1793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00" dirty="0" smtClean="0"/>
                        <a:t>4</a:t>
                      </a:r>
                      <a:endParaRPr lang="zh-CN" altLang="en-US" sz="5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靠背骨架右侧边板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793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00" dirty="0" smtClean="0"/>
                        <a:t>5</a:t>
                      </a:r>
                      <a:endParaRPr lang="zh-CN" altLang="en-US" sz="5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扶手固定加强板</a:t>
                      </a:r>
                      <a:r>
                        <a:rPr lang="en-US" altLang="zh-CN" sz="600" kern="1200" dirty="0" smtClean="0"/>
                        <a:t>A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793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6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扶手支架总成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793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7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从动侧圆盘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外购件</a:t>
                      </a:r>
                      <a:endParaRPr lang="zh-CN" altLang="en-US" sz="6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1793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8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卷簧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793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9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卷簧固定钣金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793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10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座盆钣金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793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11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副边调角器下连接板</a:t>
                      </a:r>
                      <a:r>
                        <a:rPr lang="en-US" altLang="zh-CN" sz="600" kern="1200" dirty="0" smtClean="0"/>
                        <a:t>A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793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12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副边调角器下连接板</a:t>
                      </a:r>
                      <a:r>
                        <a:rPr lang="en-US" altLang="zh-CN" sz="600" kern="1200" dirty="0" smtClean="0"/>
                        <a:t>B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793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13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倾角旋转轴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793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14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座框右侧外边板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793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15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座框右侧内边板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793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16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座框前连接板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793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17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悬浮减震器总成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793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18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底支架总成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15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依客户车体环境确认，新开</a:t>
                      </a:r>
                      <a:endParaRPr lang="zh-CN" altLang="en-US" sz="600" b="0" dirty="0" smtClean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1793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19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滑轨总成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外购件，依客户车体环境及客户输入参数确认</a:t>
                      </a:r>
                      <a:r>
                        <a:rPr lang="zh-CN" altLang="en-US" sz="600" dirty="0" smtClean="0"/>
                        <a:t>（共用标配主驾）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793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20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旋转盘总成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12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外购选型，适应性修改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793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21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卷轴器固定座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793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22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后护盖固定板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共用标配主驾</a:t>
                      </a:r>
                      <a:endParaRPr lang="zh-CN" altLang="en-US" sz="6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1793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23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座深调节锁止钣金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793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24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座框左侧外内板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793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25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座框左侧外边板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793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26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主边调角器下连接板</a:t>
                      </a:r>
                      <a:r>
                        <a:rPr lang="en-US" altLang="zh-CN" sz="600" kern="1200" dirty="0" smtClean="0"/>
                        <a:t>B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793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27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主边调角器下连接板</a:t>
                      </a:r>
                      <a:r>
                        <a:rPr lang="en-US" altLang="zh-CN" sz="600" kern="1200" dirty="0" smtClean="0"/>
                        <a:t>A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793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28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主动侧圆盘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外购件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793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29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靠背骨左架侧边板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793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30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扶手固定加强板</a:t>
                      </a:r>
                      <a:r>
                        <a:rPr lang="en-US" altLang="zh-CN" sz="600" kern="1200" dirty="0" smtClean="0"/>
                        <a:t>B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793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31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zh-CN" altLang="en-US" sz="600" kern="1200" dirty="0" smtClean="0"/>
                        <a:t>安全带高调机构固定板</a:t>
                      </a:r>
                      <a:r>
                        <a:rPr lang="en-US" altLang="zh-CN" sz="600" kern="1200" dirty="0" smtClean="0"/>
                        <a:t>B</a:t>
                      </a:r>
                      <a:endParaRPr lang="zh-CN" altLang="en-US" sz="6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沿用</a:t>
                      </a:r>
                      <a:endParaRPr lang="zh-CN" altLang="en-US" sz="6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1793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32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zh-CN" altLang="en-US" sz="600" kern="1200" dirty="0" smtClean="0"/>
                        <a:t>安全带高调机构固定板</a:t>
                      </a:r>
                      <a:r>
                        <a:rPr lang="en-US" altLang="zh-CN" sz="600" kern="1200" dirty="0" smtClean="0"/>
                        <a:t>A</a:t>
                      </a:r>
                      <a:endParaRPr lang="zh-CN" altLang="en-US" sz="6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沿用</a:t>
                      </a:r>
                      <a:endParaRPr lang="zh-CN" altLang="en-US" sz="6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1793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33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焊接治具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25</a:t>
                      </a:r>
                      <a:endParaRPr lang="zh-CN" altLang="en-US" sz="6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新开发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79356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500" dirty="0" smtClean="0"/>
                        <a:t>合计：</a:t>
                      </a:r>
                      <a:endParaRPr lang="zh-CN" altLang="en-US" sz="5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5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52</a:t>
                      </a:r>
                      <a:endParaRPr lang="zh-CN" altLang="en-US" sz="6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dirty="0" smtClean="0"/>
                        <a:t>万元</a:t>
                      </a:r>
                      <a:r>
                        <a:rPr lang="en-US" altLang="zh-CN" sz="500" dirty="0" smtClean="0"/>
                        <a:t>/</a:t>
                      </a:r>
                      <a:r>
                        <a:rPr lang="zh-CN" altLang="en-US" sz="500" dirty="0" smtClean="0"/>
                        <a:t>未税</a:t>
                      </a:r>
                      <a:endParaRPr lang="zh-CN" altLang="en-US" sz="500" b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3122148" y="589167"/>
            <a:ext cx="3168352" cy="323165"/>
            <a:chOff x="7535366" y="608459"/>
            <a:chExt cx="3168352" cy="323165"/>
          </a:xfrm>
        </p:grpSpPr>
        <p:sp>
          <p:nvSpPr>
            <p:cNvPr id="3" name="矩形 2"/>
            <p:cNvSpPr/>
            <p:nvPr/>
          </p:nvSpPr>
          <p:spPr>
            <a:xfrm>
              <a:off x="7535366" y="647428"/>
              <a:ext cx="648072" cy="2345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183438" y="608459"/>
              <a:ext cx="100811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/>
                <a:t>新开件</a:t>
              </a:r>
              <a:endParaRPr lang="zh-CN" altLang="en-US" sz="1500" dirty="0"/>
            </a:p>
          </p:txBody>
        </p:sp>
        <p:sp>
          <p:nvSpPr>
            <p:cNvPr id="48" name="矩形 47"/>
            <p:cNvSpPr/>
            <p:nvPr/>
          </p:nvSpPr>
          <p:spPr>
            <a:xfrm>
              <a:off x="9047534" y="647428"/>
              <a:ext cx="648072" cy="234552"/>
            </a:xfrm>
            <a:prstGeom prst="rect">
              <a:avLst/>
            </a:prstGeom>
            <a:solidFill>
              <a:srgbClr val="10F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695606" y="608459"/>
              <a:ext cx="100811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/>
                <a:t>沿用件</a:t>
              </a:r>
              <a:endParaRPr lang="en-US" altLang="zh-CN" sz="1500" dirty="0" smtClean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-46745" y="999257"/>
            <a:ext cx="11397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</a:t>
            </a:r>
            <a:r>
              <a:rPr lang="zh-CN" altLang="en-US" sz="1000" dirty="0"/>
              <a:t>、座椅头枕管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-46745" y="2377992"/>
            <a:ext cx="1174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6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扶手</a:t>
            </a:r>
            <a:r>
              <a:rPr lang="zh-CN" altLang="en-US" sz="1000" dirty="0" smtClean="0"/>
              <a:t>支架总成</a:t>
            </a:r>
            <a:endParaRPr lang="zh-CN" altLang="en-US" sz="1000" dirty="0"/>
          </a:p>
        </p:txBody>
      </p:sp>
      <p:sp>
        <p:nvSpPr>
          <p:cNvPr id="85" name="TextBox 84"/>
          <p:cNvSpPr txBox="1"/>
          <p:nvPr/>
        </p:nvSpPr>
        <p:spPr>
          <a:xfrm>
            <a:off x="-46745" y="2653739"/>
            <a:ext cx="11158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7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从动</a:t>
            </a:r>
            <a:r>
              <a:rPr lang="zh-CN" altLang="en-US" sz="1000" dirty="0" smtClean="0"/>
              <a:t>侧圆盘</a:t>
            </a:r>
            <a:endParaRPr lang="zh-CN" altLang="en-US" sz="1000" dirty="0"/>
          </a:p>
        </p:txBody>
      </p:sp>
      <p:sp>
        <p:nvSpPr>
          <p:cNvPr id="90" name="TextBox 89"/>
          <p:cNvSpPr txBox="1"/>
          <p:nvPr/>
        </p:nvSpPr>
        <p:spPr>
          <a:xfrm>
            <a:off x="-46745" y="3756727"/>
            <a:ext cx="1743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11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副边调角器下连接</a:t>
            </a:r>
            <a:r>
              <a:rPr lang="zh-CN" altLang="en-US" sz="1000" dirty="0" smtClean="0"/>
              <a:t>板</a:t>
            </a:r>
            <a:r>
              <a:rPr lang="en-US" altLang="zh-CN" sz="1000" dirty="0" smtClean="0"/>
              <a:t>A</a:t>
            </a:r>
            <a:endParaRPr lang="zh-CN" altLang="en-US" sz="1000" dirty="0"/>
          </a:p>
        </p:txBody>
      </p:sp>
      <p:sp>
        <p:nvSpPr>
          <p:cNvPr id="91" name="TextBox 90"/>
          <p:cNvSpPr txBox="1"/>
          <p:nvPr/>
        </p:nvSpPr>
        <p:spPr>
          <a:xfrm>
            <a:off x="-46745" y="3205233"/>
            <a:ext cx="1174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9</a:t>
            </a:r>
            <a:r>
              <a:rPr lang="zh-CN" altLang="en-US" sz="1000" dirty="0" smtClean="0"/>
              <a:t>、卷簧</a:t>
            </a:r>
            <a:r>
              <a:rPr lang="zh-CN" altLang="en-US" sz="1000" dirty="0"/>
              <a:t>固定钣金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-46745" y="2929486"/>
            <a:ext cx="659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8</a:t>
            </a:r>
            <a:r>
              <a:rPr lang="zh-CN" altLang="en-US" sz="1000" dirty="0" smtClean="0"/>
              <a:t>、卷簧</a:t>
            </a:r>
            <a:endParaRPr lang="zh-CN" altLang="en-US" sz="1000" dirty="0"/>
          </a:p>
        </p:txBody>
      </p:sp>
      <p:sp>
        <p:nvSpPr>
          <p:cNvPr id="94" name="TextBox 93"/>
          <p:cNvSpPr txBox="1"/>
          <p:nvPr/>
        </p:nvSpPr>
        <p:spPr>
          <a:xfrm>
            <a:off x="-46745" y="4256083"/>
            <a:ext cx="1130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13</a:t>
            </a:r>
            <a:r>
              <a:rPr lang="zh-CN" altLang="en-US" sz="1000" dirty="0" smtClean="0"/>
              <a:t>、倾角旋转轴</a:t>
            </a:r>
            <a:endParaRPr lang="zh-CN" altLang="en-US" sz="1000" dirty="0"/>
          </a:p>
        </p:txBody>
      </p:sp>
      <p:sp>
        <p:nvSpPr>
          <p:cNvPr id="95" name="TextBox 94"/>
          <p:cNvSpPr txBox="1"/>
          <p:nvPr/>
        </p:nvSpPr>
        <p:spPr>
          <a:xfrm>
            <a:off x="5072266" y="2460103"/>
            <a:ext cx="11783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28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主</a:t>
            </a:r>
            <a:r>
              <a:rPr lang="zh-CN" altLang="en-US" sz="1000" dirty="0" smtClean="0"/>
              <a:t>动</a:t>
            </a:r>
            <a:r>
              <a:rPr lang="zh-CN" altLang="en-US" sz="1000" dirty="0"/>
              <a:t>侧圆盘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-46745" y="5026113"/>
            <a:ext cx="12682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16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座框前连接板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072266" y="4964913"/>
            <a:ext cx="1321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21</a:t>
            </a:r>
            <a:r>
              <a:rPr lang="zh-CN" altLang="en-US" sz="1000" dirty="0" smtClean="0"/>
              <a:t>、卷轴器固定座</a:t>
            </a:r>
            <a:endParaRPr lang="zh-CN" altLang="en-US" sz="1000" dirty="0"/>
          </a:p>
        </p:txBody>
      </p:sp>
      <p:sp>
        <p:nvSpPr>
          <p:cNvPr id="99" name="TextBox 98"/>
          <p:cNvSpPr txBox="1"/>
          <p:nvPr/>
        </p:nvSpPr>
        <p:spPr>
          <a:xfrm>
            <a:off x="5073748" y="5211134"/>
            <a:ext cx="1571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20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旋</a:t>
            </a:r>
            <a:r>
              <a:rPr lang="zh-CN" altLang="en-US" sz="1000" dirty="0" smtClean="0"/>
              <a:t>转盘总成</a:t>
            </a:r>
            <a:endParaRPr lang="zh-CN" altLang="en-US" sz="1000" dirty="0"/>
          </a:p>
        </p:txBody>
      </p:sp>
      <p:sp>
        <p:nvSpPr>
          <p:cNvPr id="103" name="TextBox 102"/>
          <p:cNvSpPr txBox="1"/>
          <p:nvPr/>
        </p:nvSpPr>
        <p:spPr>
          <a:xfrm>
            <a:off x="5072266" y="4607083"/>
            <a:ext cx="1768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22</a:t>
            </a:r>
            <a:r>
              <a:rPr lang="zh-CN" altLang="en-US" sz="1000" dirty="0" smtClean="0"/>
              <a:t>、后护盖固定板</a:t>
            </a:r>
            <a:endParaRPr lang="zh-CN" altLang="en-US" sz="1000" dirty="0"/>
          </a:p>
        </p:txBody>
      </p:sp>
      <p:sp>
        <p:nvSpPr>
          <p:cNvPr id="104" name="TextBox 103"/>
          <p:cNvSpPr txBox="1"/>
          <p:nvPr/>
        </p:nvSpPr>
        <p:spPr>
          <a:xfrm>
            <a:off x="5072266" y="3891423"/>
            <a:ext cx="1768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24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座</a:t>
            </a:r>
            <a:r>
              <a:rPr lang="zh-CN" altLang="en-US" sz="1000" dirty="0" smtClean="0"/>
              <a:t>框左侧外内板</a:t>
            </a:r>
            <a:endParaRPr lang="zh-CN" altLang="en-US" sz="1000" dirty="0"/>
          </a:p>
        </p:txBody>
      </p:sp>
      <p:sp>
        <p:nvSpPr>
          <p:cNvPr id="105" name="TextBox 104"/>
          <p:cNvSpPr txBox="1"/>
          <p:nvPr/>
        </p:nvSpPr>
        <p:spPr>
          <a:xfrm>
            <a:off x="5072266" y="3533593"/>
            <a:ext cx="15617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25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座</a:t>
            </a:r>
            <a:r>
              <a:rPr lang="zh-CN" altLang="en-US" sz="1000" dirty="0" smtClean="0"/>
              <a:t>框左侧</a:t>
            </a:r>
            <a:r>
              <a:rPr lang="zh-CN" altLang="en-US" sz="1000" dirty="0"/>
              <a:t>外边板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072266" y="2817933"/>
            <a:ext cx="1800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27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主边调角器下连接板</a:t>
            </a:r>
            <a:r>
              <a:rPr lang="en-US" altLang="zh-CN" sz="1000" dirty="0"/>
              <a:t>A</a:t>
            </a:r>
            <a:endParaRPr lang="zh-CN" altLang="en-US" sz="1000" dirty="0"/>
          </a:p>
        </p:txBody>
      </p:sp>
      <p:sp>
        <p:nvSpPr>
          <p:cNvPr id="108" name="TextBox 107"/>
          <p:cNvSpPr txBox="1"/>
          <p:nvPr/>
        </p:nvSpPr>
        <p:spPr>
          <a:xfrm>
            <a:off x="5072266" y="2102273"/>
            <a:ext cx="15617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29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靠背</a:t>
            </a:r>
            <a:r>
              <a:rPr lang="zh-CN" altLang="en-US" sz="1000" dirty="0" smtClean="0"/>
              <a:t>骨左架</a:t>
            </a:r>
            <a:r>
              <a:rPr lang="zh-CN" altLang="en-US" sz="1000" dirty="0"/>
              <a:t>侧边板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072266" y="1744443"/>
            <a:ext cx="14897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30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扶手固定加强</a:t>
            </a:r>
            <a:r>
              <a:rPr lang="zh-CN" altLang="en-US" sz="1000" dirty="0" smtClean="0"/>
              <a:t>板</a:t>
            </a:r>
            <a:r>
              <a:rPr lang="en-US" altLang="zh-CN" sz="1000" dirty="0" smtClean="0"/>
              <a:t>B</a:t>
            </a:r>
            <a:endParaRPr lang="zh-CN" altLang="en-US" sz="1000" dirty="0"/>
          </a:p>
        </p:txBody>
      </p:sp>
      <p:sp>
        <p:nvSpPr>
          <p:cNvPr id="110" name="TextBox 109"/>
          <p:cNvSpPr txBox="1"/>
          <p:nvPr/>
        </p:nvSpPr>
        <p:spPr>
          <a:xfrm>
            <a:off x="5072266" y="1386613"/>
            <a:ext cx="1959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dirty="0" smtClean="0"/>
              <a:t>31</a:t>
            </a:r>
            <a:r>
              <a:rPr lang="zh-CN" altLang="en-US" sz="1000" dirty="0"/>
              <a:t>、安全带高调机构固定</a:t>
            </a:r>
            <a:r>
              <a:rPr lang="zh-CN" altLang="en-US" sz="1000" dirty="0" smtClean="0"/>
              <a:t>板</a:t>
            </a:r>
            <a:r>
              <a:rPr lang="en-US" altLang="zh-CN" sz="1000" dirty="0" smtClean="0"/>
              <a:t>B</a:t>
            </a:r>
            <a:endParaRPr lang="zh-CN" altLang="en-US" sz="1000" dirty="0"/>
          </a:p>
        </p:txBody>
      </p:sp>
      <p:sp>
        <p:nvSpPr>
          <p:cNvPr id="113" name="TextBox 112"/>
          <p:cNvSpPr txBox="1"/>
          <p:nvPr/>
        </p:nvSpPr>
        <p:spPr>
          <a:xfrm>
            <a:off x="5072266" y="1028783"/>
            <a:ext cx="1959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dirty="0" smtClean="0"/>
              <a:t>32</a:t>
            </a:r>
            <a:r>
              <a:rPr lang="zh-CN" altLang="en-US" sz="1000" dirty="0"/>
              <a:t>、安全带高调机构固定</a:t>
            </a:r>
            <a:r>
              <a:rPr lang="zh-CN" altLang="en-US" sz="1000" dirty="0" smtClean="0"/>
              <a:t>板</a:t>
            </a:r>
            <a:r>
              <a:rPr lang="en-US" altLang="zh-CN" sz="1000" dirty="0" smtClean="0"/>
              <a:t>A</a:t>
            </a:r>
            <a:endParaRPr lang="zh-CN" altLang="en-US" sz="1000" dirty="0"/>
          </a:p>
        </p:txBody>
      </p:sp>
      <p:sp>
        <p:nvSpPr>
          <p:cNvPr id="115" name="TextBox 114"/>
          <p:cNvSpPr txBox="1"/>
          <p:nvPr/>
        </p:nvSpPr>
        <p:spPr>
          <a:xfrm>
            <a:off x="-46745" y="1826498"/>
            <a:ext cx="1424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4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靠背</a:t>
            </a:r>
            <a:r>
              <a:rPr lang="zh-CN" altLang="en-US" sz="1000" dirty="0" smtClean="0"/>
              <a:t>骨架右侧</a:t>
            </a:r>
            <a:r>
              <a:rPr lang="zh-CN" altLang="en-US" sz="1000" dirty="0"/>
              <a:t>边板</a:t>
            </a:r>
          </a:p>
        </p:txBody>
      </p:sp>
      <p:cxnSp>
        <p:nvCxnSpPr>
          <p:cNvPr id="120" name="直接箭头连接符 119"/>
          <p:cNvCxnSpPr>
            <a:stCxn id="17" idx="3"/>
          </p:cNvCxnSpPr>
          <p:nvPr/>
        </p:nvCxnSpPr>
        <p:spPr>
          <a:xfrm>
            <a:off x="1092984" y="1122368"/>
            <a:ext cx="1880451" cy="15263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箭头连接符 121"/>
          <p:cNvCxnSpPr>
            <a:stCxn id="80" idx="3"/>
          </p:cNvCxnSpPr>
          <p:nvPr/>
        </p:nvCxnSpPr>
        <p:spPr>
          <a:xfrm>
            <a:off x="1128187" y="1673862"/>
            <a:ext cx="1726659" cy="95035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箭头连接符 129"/>
          <p:cNvCxnSpPr>
            <a:stCxn id="115" idx="3"/>
          </p:cNvCxnSpPr>
          <p:nvPr/>
        </p:nvCxnSpPr>
        <p:spPr>
          <a:xfrm>
            <a:off x="1377856" y="1949609"/>
            <a:ext cx="1124693" cy="68936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箭头连接符 146"/>
          <p:cNvCxnSpPr>
            <a:stCxn id="97" idx="3"/>
          </p:cNvCxnSpPr>
          <p:nvPr/>
        </p:nvCxnSpPr>
        <p:spPr>
          <a:xfrm flipV="1">
            <a:off x="1221513" y="4256083"/>
            <a:ext cx="1633333" cy="89314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箭头连接符 148"/>
          <p:cNvCxnSpPr>
            <a:stCxn id="172" idx="3"/>
          </p:cNvCxnSpPr>
          <p:nvPr/>
        </p:nvCxnSpPr>
        <p:spPr>
          <a:xfrm flipV="1">
            <a:off x="1365338" y="4792980"/>
            <a:ext cx="1492162" cy="60942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接箭头连接符 170"/>
          <p:cNvCxnSpPr>
            <a:stCxn id="82" idx="1"/>
          </p:cNvCxnSpPr>
          <p:nvPr/>
        </p:nvCxnSpPr>
        <p:spPr>
          <a:xfrm flipH="1" flipV="1">
            <a:off x="4274276" y="5457355"/>
            <a:ext cx="787971" cy="1796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箭头连接符 176"/>
          <p:cNvCxnSpPr>
            <a:stCxn id="98" idx="1"/>
          </p:cNvCxnSpPr>
          <p:nvPr/>
        </p:nvCxnSpPr>
        <p:spPr>
          <a:xfrm flipH="1" flipV="1">
            <a:off x="3497580" y="4495800"/>
            <a:ext cx="1574686" cy="59222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箭头连接符 178"/>
          <p:cNvCxnSpPr>
            <a:stCxn id="191" idx="1"/>
          </p:cNvCxnSpPr>
          <p:nvPr/>
        </p:nvCxnSpPr>
        <p:spPr>
          <a:xfrm flipH="1" flipV="1">
            <a:off x="3286894" y="4132972"/>
            <a:ext cx="1785372" cy="23939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箭头连接符 180"/>
          <p:cNvCxnSpPr>
            <a:stCxn id="104" idx="1"/>
          </p:cNvCxnSpPr>
          <p:nvPr/>
        </p:nvCxnSpPr>
        <p:spPr>
          <a:xfrm flipH="1">
            <a:off x="3934966" y="4014534"/>
            <a:ext cx="1137300" cy="11843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接箭头连接符 186"/>
          <p:cNvCxnSpPr>
            <a:stCxn id="103" idx="1"/>
          </p:cNvCxnSpPr>
          <p:nvPr/>
        </p:nvCxnSpPr>
        <p:spPr>
          <a:xfrm flipH="1" flipV="1">
            <a:off x="3228956" y="4379194"/>
            <a:ext cx="1843310" cy="3510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-46745" y="1275004"/>
            <a:ext cx="13189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2</a:t>
            </a:r>
            <a:r>
              <a:rPr lang="zh-CN" altLang="en-US" sz="1000" dirty="0"/>
              <a:t>、靠背上支撑方管</a:t>
            </a:r>
          </a:p>
        </p:txBody>
      </p:sp>
      <p:cxnSp>
        <p:nvCxnSpPr>
          <p:cNvPr id="78" name="直接箭头连接符 77"/>
          <p:cNvCxnSpPr>
            <a:stCxn id="73" idx="3"/>
          </p:cNvCxnSpPr>
          <p:nvPr/>
        </p:nvCxnSpPr>
        <p:spPr>
          <a:xfrm>
            <a:off x="1272225" y="1398115"/>
            <a:ext cx="1640394" cy="82726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-46745" y="1550751"/>
            <a:ext cx="11749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3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靠背下</a:t>
            </a:r>
            <a:r>
              <a:rPr lang="en-US" altLang="zh-CN" sz="1000" dirty="0"/>
              <a:t>U</a:t>
            </a:r>
            <a:r>
              <a:rPr lang="zh-CN" altLang="en-US" sz="1000" dirty="0"/>
              <a:t>形管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-46746" y="2102245"/>
            <a:ext cx="1424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5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扶手固定加强</a:t>
            </a:r>
            <a:r>
              <a:rPr lang="zh-CN" altLang="en-US" sz="1000" dirty="0" smtClean="0"/>
              <a:t>板</a:t>
            </a:r>
            <a:r>
              <a:rPr lang="en-US" altLang="zh-CN" sz="1000" dirty="0" smtClean="0"/>
              <a:t>A</a:t>
            </a:r>
            <a:endParaRPr lang="zh-CN" altLang="en-US" sz="1000" dirty="0"/>
          </a:p>
        </p:txBody>
      </p:sp>
      <p:sp>
        <p:nvSpPr>
          <p:cNvPr id="84" name="TextBox 83"/>
          <p:cNvSpPr txBox="1"/>
          <p:nvPr/>
        </p:nvSpPr>
        <p:spPr>
          <a:xfrm>
            <a:off x="-46745" y="4009862"/>
            <a:ext cx="1726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12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副边调角器下连接</a:t>
            </a:r>
            <a:r>
              <a:rPr lang="zh-CN" altLang="en-US" sz="1000" dirty="0" smtClean="0"/>
              <a:t>板</a:t>
            </a:r>
            <a:r>
              <a:rPr lang="en-US" altLang="zh-CN" sz="1000" dirty="0" smtClean="0"/>
              <a:t>B</a:t>
            </a:r>
            <a:endParaRPr lang="zh-CN" altLang="en-US" sz="1000" dirty="0"/>
          </a:p>
        </p:txBody>
      </p:sp>
      <p:sp>
        <p:nvSpPr>
          <p:cNvPr id="86" name="TextBox 85"/>
          <p:cNvSpPr txBox="1"/>
          <p:nvPr/>
        </p:nvSpPr>
        <p:spPr>
          <a:xfrm>
            <a:off x="-46745" y="3480980"/>
            <a:ext cx="11158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10</a:t>
            </a:r>
            <a:r>
              <a:rPr lang="zh-CN" altLang="en-US" sz="1000" dirty="0" smtClean="0"/>
              <a:t>、座盆钣金</a:t>
            </a:r>
            <a:endParaRPr lang="zh-CN" altLang="en-US" sz="1000" dirty="0"/>
          </a:p>
        </p:txBody>
      </p:sp>
      <p:sp>
        <p:nvSpPr>
          <p:cNvPr id="87" name="TextBox 86"/>
          <p:cNvSpPr txBox="1"/>
          <p:nvPr/>
        </p:nvSpPr>
        <p:spPr>
          <a:xfrm>
            <a:off x="-46745" y="4502187"/>
            <a:ext cx="1341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14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座框右侧外边板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-46745" y="4761962"/>
            <a:ext cx="13562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15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座框右侧内边板</a:t>
            </a:r>
          </a:p>
        </p:txBody>
      </p:sp>
      <p:cxnSp>
        <p:nvCxnSpPr>
          <p:cNvPr id="100" name="直接箭头连接符 99"/>
          <p:cNvCxnSpPr>
            <a:stCxn id="81" idx="3"/>
          </p:cNvCxnSpPr>
          <p:nvPr/>
        </p:nvCxnSpPr>
        <p:spPr>
          <a:xfrm>
            <a:off x="1377855" y="2225356"/>
            <a:ext cx="1308882" cy="82724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箭头连接符 100"/>
          <p:cNvCxnSpPr>
            <a:stCxn id="83" idx="3"/>
          </p:cNvCxnSpPr>
          <p:nvPr/>
        </p:nvCxnSpPr>
        <p:spPr>
          <a:xfrm>
            <a:off x="1128188" y="2501103"/>
            <a:ext cx="838650" cy="62781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箭头连接符 110"/>
          <p:cNvCxnSpPr>
            <a:stCxn id="85" idx="3"/>
          </p:cNvCxnSpPr>
          <p:nvPr/>
        </p:nvCxnSpPr>
        <p:spPr>
          <a:xfrm>
            <a:off x="1069125" y="2776850"/>
            <a:ext cx="1353673" cy="70413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箭头连接符 113"/>
          <p:cNvCxnSpPr>
            <a:stCxn id="93" idx="3"/>
          </p:cNvCxnSpPr>
          <p:nvPr/>
        </p:nvCxnSpPr>
        <p:spPr>
          <a:xfrm>
            <a:off x="612741" y="3052597"/>
            <a:ext cx="1327461" cy="39333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箭头连接符 115"/>
          <p:cNvCxnSpPr>
            <a:stCxn id="91" idx="3"/>
          </p:cNvCxnSpPr>
          <p:nvPr/>
        </p:nvCxnSpPr>
        <p:spPr>
          <a:xfrm>
            <a:off x="1128188" y="3328344"/>
            <a:ext cx="964234" cy="22518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箭头连接符 116"/>
          <p:cNvCxnSpPr>
            <a:stCxn id="86" idx="3"/>
          </p:cNvCxnSpPr>
          <p:nvPr/>
        </p:nvCxnSpPr>
        <p:spPr>
          <a:xfrm>
            <a:off x="1069124" y="3604091"/>
            <a:ext cx="1617613" cy="20409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箭头连接符 117"/>
          <p:cNvCxnSpPr>
            <a:stCxn id="90" idx="3"/>
          </p:cNvCxnSpPr>
          <p:nvPr/>
        </p:nvCxnSpPr>
        <p:spPr>
          <a:xfrm flipV="1">
            <a:off x="1696359" y="3808185"/>
            <a:ext cx="510415" cy="7165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箭头连接符 118"/>
          <p:cNvCxnSpPr>
            <a:stCxn id="84" idx="3"/>
          </p:cNvCxnSpPr>
          <p:nvPr/>
        </p:nvCxnSpPr>
        <p:spPr>
          <a:xfrm flipV="1">
            <a:off x="1680180" y="3836667"/>
            <a:ext cx="670612" cy="29630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箭头连接符 159"/>
          <p:cNvCxnSpPr>
            <a:stCxn id="94" idx="3"/>
          </p:cNvCxnSpPr>
          <p:nvPr/>
        </p:nvCxnSpPr>
        <p:spPr>
          <a:xfrm flipV="1">
            <a:off x="1083388" y="4256083"/>
            <a:ext cx="1009034" cy="12311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箭头连接符 163"/>
          <p:cNvCxnSpPr>
            <a:stCxn id="87" idx="3"/>
          </p:cNvCxnSpPr>
          <p:nvPr/>
        </p:nvCxnSpPr>
        <p:spPr>
          <a:xfrm flipV="1">
            <a:off x="1294679" y="4326496"/>
            <a:ext cx="971001" cy="29880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接箭头连接符 164"/>
          <p:cNvCxnSpPr>
            <a:stCxn id="88" idx="3"/>
          </p:cNvCxnSpPr>
          <p:nvPr/>
        </p:nvCxnSpPr>
        <p:spPr>
          <a:xfrm flipV="1">
            <a:off x="1309497" y="4256083"/>
            <a:ext cx="1314683" cy="62899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-46745" y="5279293"/>
            <a:ext cx="14120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17</a:t>
            </a:r>
            <a:r>
              <a:rPr lang="zh-CN" altLang="en-US" sz="1000" dirty="0" smtClean="0"/>
              <a:t>、悬浮减震器</a:t>
            </a:r>
            <a:r>
              <a:rPr lang="zh-CN" altLang="en-US" sz="1000" dirty="0"/>
              <a:t>总成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-46745" y="5547375"/>
            <a:ext cx="1118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18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底支架总成</a:t>
            </a:r>
          </a:p>
        </p:txBody>
      </p:sp>
      <p:cxnSp>
        <p:nvCxnSpPr>
          <p:cNvPr id="186" name="直接箭头连接符 185"/>
          <p:cNvCxnSpPr>
            <a:stCxn id="173" idx="3"/>
            <a:endCxn id="121" idx="1"/>
          </p:cNvCxnSpPr>
          <p:nvPr/>
        </p:nvCxnSpPr>
        <p:spPr>
          <a:xfrm flipV="1">
            <a:off x="1071424" y="5312693"/>
            <a:ext cx="1419953" cy="35779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/>
          <p:cNvSpPr txBox="1"/>
          <p:nvPr/>
        </p:nvSpPr>
        <p:spPr>
          <a:xfrm>
            <a:off x="5072266" y="4249253"/>
            <a:ext cx="16992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23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座</a:t>
            </a:r>
            <a:r>
              <a:rPr lang="zh-CN" altLang="en-US" sz="1000" dirty="0" smtClean="0"/>
              <a:t>深调节锁</a:t>
            </a:r>
            <a:r>
              <a:rPr lang="zh-CN" altLang="en-US" sz="1000" dirty="0"/>
              <a:t>止钣金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5072266" y="3175763"/>
            <a:ext cx="16992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26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主边调角器下连接</a:t>
            </a:r>
            <a:r>
              <a:rPr lang="zh-CN" altLang="en-US" sz="1000" dirty="0" smtClean="0"/>
              <a:t>板</a:t>
            </a:r>
            <a:r>
              <a:rPr lang="en-US" altLang="zh-CN" sz="1000" dirty="0" smtClean="0"/>
              <a:t>B</a:t>
            </a:r>
            <a:endParaRPr lang="zh-CN" altLang="en-US" sz="1000" dirty="0"/>
          </a:p>
        </p:txBody>
      </p:sp>
      <p:cxnSp>
        <p:nvCxnSpPr>
          <p:cNvPr id="204" name="直接箭头连接符 203"/>
          <p:cNvCxnSpPr>
            <a:stCxn id="105" idx="1"/>
          </p:cNvCxnSpPr>
          <p:nvPr/>
        </p:nvCxnSpPr>
        <p:spPr>
          <a:xfrm flipH="1">
            <a:off x="4179580" y="3656704"/>
            <a:ext cx="892686" cy="41705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接箭头连接符 209"/>
          <p:cNvCxnSpPr>
            <a:stCxn id="192" idx="1"/>
          </p:cNvCxnSpPr>
          <p:nvPr/>
        </p:nvCxnSpPr>
        <p:spPr>
          <a:xfrm flipH="1">
            <a:off x="4353698" y="3298874"/>
            <a:ext cx="718568" cy="48094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接箭头连接符 212"/>
          <p:cNvCxnSpPr>
            <a:stCxn id="106" idx="1"/>
          </p:cNvCxnSpPr>
          <p:nvPr/>
        </p:nvCxnSpPr>
        <p:spPr>
          <a:xfrm flipH="1">
            <a:off x="4539621" y="2941044"/>
            <a:ext cx="532645" cy="53993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接箭头连接符 214"/>
          <p:cNvCxnSpPr>
            <a:stCxn id="95" idx="1"/>
          </p:cNvCxnSpPr>
          <p:nvPr/>
        </p:nvCxnSpPr>
        <p:spPr>
          <a:xfrm flipH="1">
            <a:off x="4232815" y="2583214"/>
            <a:ext cx="839451" cy="86824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接箭头连接符 216"/>
          <p:cNvCxnSpPr>
            <a:stCxn id="108" idx="1"/>
          </p:cNvCxnSpPr>
          <p:nvPr/>
        </p:nvCxnSpPr>
        <p:spPr>
          <a:xfrm flipH="1">
            <a:off x="4097208" y="2225384"/>
            <a:ext cx="975058" cy="110295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接箭头连接符 218"/>
          <p:cNvCxnSpPr>
            <a:stCxn id="109" idx="1"/>
          </p:cNvCxnSpPr>
          <p:nvPr/>
        </p:nvCxnSpPr>
        <p:spPr>
          <a:xfrm flipH="1">
            <a:off x="4006976" y="1867554"/>
            <a:ext cx="1065290" cy="125359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接箭头连接符 220"/>
          <p:cNvCxnSpPr>
            <a:stCxn id="110" idx="1"/>
          </p:cNvCxnSpPr>
          <p:nvPr/>
        </p:nvCxnSpPr>
        <p:spPr>
          <a:xfrm flipH="1">
            <a:off x="4712982" y="1509724"/>
            <a:ext cx="359284" cy="16413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接箭头连接符 223"/>
          <p:cNvCxnSpPr>
            <a:stCxn id="113" idx="1"/>
          </p:cNvCxnSpPr>
          <p:nvPr/>
        </p:nvCxnSpPr>
        <p:spPr>
          <a:xfrm flipH="1">
            <a:off x="4421243" y="1151894"/>
            <a:ext cx="651023" cy="52196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062247" y="5513844"/>
            <a:ext cx="1571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19</a:t>
            </a:r>
            <a:r>
              <a:rPr lang="zh-CN" altLang="en-US" sz="1000" dirty="0" smtClean="0"/>
              <a:t>、滑轨总成</a:t>
            </a:r>
            <a:endParaRPr lang="zh-CN" altLang="en-US" sz="1000" dirty="0"/>
          </a:p>
        </p:txBody>
      </p:sp>
      <p:cxnSp>
        <p:nvCxnSpPr>
          <p:cNvPr id="89" name="直接箭头连接符 88"/>
          <p:cNvCxnSpPr>
            <a:stCxn id="99" idx="1"/>
          </p:cNvCxnSpPr>
          <p:nvPr/>
        </p:nvCxnSpPr>
        <p:spPr>
          <a:xfrm flipH="1" flipV="1">
            <a:off x="4232815" y="5099525"/>
            <a:ext cx="840933" cy="2347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849" y="6265341"/>
            <a:ext cx="35446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注：座椅总成开发费用已包含座椅</a:t>
            </a:r>
            <a:r>
              <a:rPr lang="zh-CN" altLang="en-US" sz="1000" dirty="0">
                <a:solidFill>
                  <a:srgbClr val="FF0000"/>
                </a:solidFill>
              </a:rPr>
              <a:t>骨架费用</a:t>
            </a:r>
          </a:p>
        </p:txBody>
      </p:sp>
    </p:spTree>
    <p:extLst>
      <p:ext uri="{BB962C8B-B14F-4D97-AF65-F5344CB8AC3E}">
        <p14:creationId xmlns:p14="http://schemas.microsoft.com/office/powerpoint/2010/main" val="27542056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012" y="4034363"/>
            <a:ext cx="1678696" cy="1130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792" y="2136102"/>
            <a:ext cx="2294909" cy="297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32" y="1687084"/>
            <a:ext cx="734780" cy="93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88" y="1441048"/>
            <a:ext cx="1787104" cy="238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2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14824" y="2223418"/>
            <a:ext cx="476329" cy="34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643" y="1635737"/>
            <a:ext cx="1913256" cy="255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84">
            <a:extLst>
              <a:ext uri="{FF2B5EF4-FFF2-40B4-BE49-F238E27FC236}">
                <a16:creationId xmlns="" xmlns:a16="http://schemas.microsoft.com/office/drawing/2014/main" id="{7455940F-6F81-4E56-83E6-A44EDF715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482" y="563083"/>
            <a:ext cx="30063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手动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副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驾方案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配总成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二、产品技术方案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方正兰亭黑_GBK"/>
            </a:endParaRPr>
          </a:p>
        </p:txBody>
      </p:sp>
      <p:graphicFrame>
        <p:nvGraphicFramePr>
          <p:cNvPr id="176" name="表格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459858"/>
              </p:ext>
            </p:extLst>
          </p:nvPr>
        </p:nvGraphicFramePr>
        <p:xfrm>
          <a:off x="6999089" y="589172"/>
          <a:ext cx="5170350" cy="5792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154"/>
                <a:gridCol w="1298970"/>
                <a:gridCol w="938145"/>
                <a:gridCol w="2428081"/>
              </a:tblGrid>
              <a:tr h="220818"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800" dirty="0" smtClean="0"/>
                        <a:t>关键新开件费用预估</a:t>
                      </a:r>
                      <a:r>
                        <a:rPr lang="en-US" altLang="zh-CN" sz="800" dirty="0" smtClean="0"/>
                        <a:t>—</a:t>
                      </a:r>
                      <a:r>
                        <a:rPr lang="zh-CN" altLang="en-US" sz="800" dirty="0" smtClean="0"/>
                        <a:t>副驾整椅（手动标配）</a:t>
                      </a:r>
                      <a:endParaRPr lang="zh-CN" altLang="en-US" sz="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4699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dirty="0" smtClean="0"/>
                        <a:t>序号</a:t>
                      </a:r>
                      <a:endParaRPr lang="zh-CN" altLang="en-US" sz="8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dirty="0" smtClean="0"/>
                        <a:t>零件</a:t>
                      </a:r>
                      <a:endParaRPr lang="zh-CN" altLang="en-US" sz="8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dirty="0" smtClean="0"/>
                        <a:t>模具</a:t>
                      </a:r>
                      <a:r>
                        <a:rPr lang="en-US" altLang="zh-CN" sz="800" dirty="0" smtClean="0"/>
                        <a:t>/</a:t>
                      </a:r>
                      <a:r>
                        <a:rPr lang="zh-CN" altLang="en-US" sz="800" dirty="0" smtClean="0"/>
                        <a:t>检具</a:t>
                      </a:r>
                      <a:endParaRPr lang="en-US" altLang="zh-CN" sz="800" dirty="0" smtClean="0"/>
                    </a:p>
                    <a:p>
                      <a:pPr algn="ctr"/>
                      <a:r>
                        <a:rPr lang="zh-CN" altLang="en-US" sz="800" dirty="0" smtClean="0"/>
                        <a:t>（未税</a:t>
                      </a:r>
                      <a:r>
                        <a:rPr lang="en-US" altLang="zh-CN" sz="800" dirty="0" smtClean="0"/>
                        <a:t>/</a:t>
                      </a:r>
                      <a:r>
                        <a:rPr lang="zh-CN" altLang="en-US" sz="800" dirty="0" smtClean="0"/>
                        <a:t>万元）</a:t>
                      </a:r>
                      <a:endParaRPr lang="zh-CN" altLang="en-US" sz="8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dirty="0" smtClean="0"/>
                        <a:t>备注</a:t>
                      </a:r>
                      <a:endParaRPr lang="zh-CN" altLang="en-US" sz="8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2902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/>
                        <a:t>1</a:t>
                      </a:r>
                      <a:endParaRPr lang="zh-CN" altLang="en-US" sz="9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dirty="0" smtClean="0"/>
                        <a:t>靠背表皮</a:t>
                      </a:r>
                      <a:endParaRPr lang="zh-CN" altLang="en-US" sz="8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0</a:t>
                      </a:r>
                      <a:endParaRPr lang="zh-CN" altLang="en-US" sz="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dirty="0" smtClean="0"/>
                        <a:t>织物面料</a:t>
                      </a:r>
                      <a:endParaRPr lang="zh-CN" altLang="en-US" sz="8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2902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/>
                        <a:t>2</a:t>
                      </a:r>
                      <a:endParaRPr lang="zh-CN" altLang="en-US" sz="9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dirty="0" smtClean="0"/>
                        <a:t>扶手总成</a:t>
                      </a:r>
                      <a:endParaRPr lang="zh-CN" altLang="en-US" sz="8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0</a:t>
                      </a:r>
                      <a:endParaRPr lang="zh-CN" altLang="en-US" sz="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沿用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2902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/>
                        <a:t>3</a:t>
                      </a:r>
                      <a:endParaRPr lang="zh-CN" altLang="en-US" sz="9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dirty="0" smtClean="0"/>
                        <a:t>靠背泡沫</a:t>
                      </a:r>
                      <a:endParaRPr lang="zh-CN" altLang="en-US" sz="8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7</a:t>
                      </a:r>
                      <a:endParaRPr lang="zh-CN" altLang="en-US" sz="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dirty="0" smtClean="0"/>
                        <a:t>依据客户造型新开</a:t>
                      </a:r>
                      <a:endParaRPr lang="zh-CN" altLang="en-US" sz="8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2902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/>
                        <a:t>4</a:t>
                      </a:r>
                      <a:endParaRPr lang="zh-CN" altLang="en-US" sz="9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dirty="0" smtClean="0"/>
                        <a:t>座垫表皮</a:t>
                      </a:r>
                      <a:endParaRPr lang="zh-CN" altLang="en-US" sz="8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0</a:t>
                      </a:r>
                      <a:endParaRPr lang="zh-CN" altLang="en-US" sz="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dirty="0" smtClean="0"/>
                        <a:t>织物面料</a:t>
                      </a:r>
                      <a:endParaRPr lang="zh-CN" altLang="en-US" sz="8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2902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/>
                        <a:t>5</a:t>
                      </a:r>
                      <a:endParaRPr lang="zh-CN" altLang="en-US" sz="9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dirty="0" smtClean="0"/>
                        <a:t>座垫泡沫</a:t>
                      </a:r>
                      <a:endParaRPr lang="zh-CN" altLang="en-US" sz="8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5</a:t>
                      </a:r>
                      <a:endParaRPr lang="zh-CN" altLang="en-US" sz="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dirty="0" smtClean="0"/>
                        <a:t>依据客户造型新开</a:t>
                      </a:r>
                      <a:endParaRPr lang="zh-CN" altLang="en-US" sz="8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290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kern="1200" dirty="0" smtClean="0"/>
                        <a:t>6</a:t>
                      </a:r>
                      <a:endParaRPr lang="zh-CN" altLang="en-US" sz="9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靠背调节手柄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0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dirty="0" smtClean="0"/>
                        <a:t>沿用</a:t>
                      </a:r>
                      <a:endParaRPr lang="zh-CN" altLang="en-US" sz="8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290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kern="1200" dirty="0" smtClean="0"/>
                        <a:t>7</a:t>
                      </a:r>
                      <a:endParaRPr lang="zh-CN" altLang="en-US" sz="9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dirty="0" smtClean="0"/>
                        <a:t>右侧罩壳</a:t>
                      </a:r>
                      <a:endParaRPr lang="zh-CN" altLang="en-US" sz="8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18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dirty="0" smtClean="0"/>
                        <a:t>依据客户造型新开</a:t>
                      </a:r>
                      <a:endParaRPr lang="zh-CN" altLang="en-US" sz="8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290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kern="1200" dirty="0" smtClean="0"/>
                        <a:t>8</a:t>
                      </a:r>
                      <a:endParaRPr lang="zh-CN" altLang="en-US" sz="9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腰托按钮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0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沿用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290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kern="1200" dirty="0" smtClean="0"/>
                        <a:t>9</a:t>
                      </a:r>
                      <a:endParaRPr lang="zh-CN" altLang="en-US" sz="9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前遮挡罩壳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0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沿用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290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kern="1200" dirty="0" smtClean="0"/>
                        <a:t>10</a:t>
                      </a:r>
                      <a:endParaRPr lang="zh-CN" altLang="en-US" sz="9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800" kern="1200" dirty="0" smtClean="0"/>
                        <a:t>左侧罩壳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kern="1200" dirty="0" smtClean="0"/>
                        <a:t>0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沿用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290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kern="1200" dirty="0" smtClean="0"/>
                        <a:t>11</a:t>
                      </a:r>
                      <a:endParaRPr lang="zh-CN" altLang="en-US" sz="9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后罩壳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0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沿用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290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kern="1200" dirty="0" smtClean="0"/>
                        <a:t>12</a:t>
                      </a:r>
                      <a:endParaRPr lang="zh-CN" altLang="en-US" sz="9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安全带总成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0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沿用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2902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kern="1200" dirty="0" smtClean="0"/>
                        <a:t>13</a:t>
                      </a:r>
                      <a:endParaRPr lang="zh-CN" altLang="en-US" sz="9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座椅骨架总成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40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适应性修改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2902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kern="1200" dirty="0" smtClean="0"/>
                        <a:t>14</a:t>
                      </a:r>
                      <a:endParaRPr lang="zh-CN" altLang="en-US" sz="9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腰托系统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0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dirty="0" smtClean="0"/>
                        <a:t>共用标配主驾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2902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kern="1200" dirty="0" smtClean="0"/>
                        <a:t>15</a:t>
                      </a:r>
                      <a:endParaRPr lang="zh-CN" altLang="en-US" sz="9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靠背支撑板</a:t>
                      </a:r>
                      <a:endParaRPr lang="zh-CN" altLang="en-US" sz="8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0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dirty="0" smtClean="0"/>
                        <a:t>共用标配主驾</a:t>
                      </a:r>
                      <a:endParaRPr lang="zh-CN" altLang="en-US" sz="8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2902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kern="1200" dirty="0" smtClean="0"/>
                        <a:t>16</a:t>
                      </a:r>
                      <a:endParaRPr lang="zh-CN" altLang="en-US" sz="9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安全带出口罩壳总成</a:t>
                      </a:r>
                      <a:endParaRPr lang="zh-CN" altLang="en-US" sz="8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32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dirty="0" smtClean="0"/>
                        <a:t>依据客户造型新开</a:t>
                      </a:r>
                      <a:endParaRPr lang="zh-CN" altLang="en-US" sz="8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2902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kern="1200" dirty="0" smtClean="0"/>
                        <a:t>17</a:t>
                      </a:r>
                      <a:endParaRPr lang="zh-CN" altLang="en-US" sz="9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整椅检具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15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新开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290241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合计：</a:t>
                      </a:r>
                      <a:endParaRPr lang="zh-CN" altLang="en-US" sz="9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9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117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dirty="0" smtClean="0"/>
                        <a:t>万元</a:t>
                      </a:r>
                      <a:r>
                        <a:rPr lang="en-US" altLang="zh-CN" sz="900" dirty="0" smtClean="0"/>
                        <a:t>/</a:t>
                      </a:r>
                      <a:r>
                        <a:rPr lang="zh-CN" altLang="en-US" sz="900" dirty="0" smtClean="0"/>
                        <a:t>未税</a:t>
                      </a:r>
                      <a:endParaRPr lang="zh-CN" altLang="en-US" sz="9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3122148" y="589167"/>
            <a:ext cx="3168352" cy="323165"/>
            <a:chOff x="7535366" y="608459"/>
            <a:chExt cx="3168352" cy="323165"/>
          </a:xfrm>
        </p:grpSpPr>
        <p:sp>
          <p:nvSpPr>
            <p:cNvPr id="3" name="矩形 2"/>
            <p:cNvSpPr/>
            <p:nvPr/>
          </p:nvSpPr>
          <p:spPr>
            <a:xfrm>
              <a:off x="7535366" y="647428"/>
              <a:ext cx="648072" cy="2345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183438" y="608459"/>
              <a:ext cx="100811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/>
                <a:t>新开件</a:t>
              </a:r>
              <a:endParaRPr lang="zh-CN" altLang="en-US" sz="1500" dirty="0"/>
            </a:p>
          </p:txBody>
        </p:sp>
        <p:sp>
          <p:nvSpPr>
            <p:cNvPr id="48" name="矩形 47"/>
            <p:cNvSpPr/>
            <p:nvPr/>
          </p:nvSpPr>
          <p:spPr>
            <a:xfrm>
              <a:off x="9047534" y="647428"/>
              <a:ext cx="648072" cy="234552"/>
            </a:xfrm>
            <a:prstGeom prst="rect">
              <a:avLst/>
            </a:prstGeom>
            <a:solidFill>
              <a:srgbClr val="10F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695606" y="608459"/>
              <a:ext cx="100811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/>
                <a:t>沿用件</a:t>
              </a:r>
              <a:endParaRPr lang="en-US" altLang="zh-CN" sz="1500" dirty="0" smtClean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-22401" y="1579625"/>
            <a:ext cx="947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</a:t>
            </a:r>
            <a:r>
              <a:rPr lang="zh-CN" altLang="en-US" sz="1000" dirty="0" smtClean="0"/>
              <a:t>、靠背表皮</a:t>
            </a:r>
            <a:endParaRPr lang="zh-CN" altLang="en-US" sz="1000" dirty="0"/>
          </a:p>
        </p:txBody>
      </p:sp>
      <p:sp>
        <p:nvSpPr>
          <p:cNvPr id="82" name="TextBox 81"/>
          <p:cNvSpPr txBox="1"/>
          <p:nvPr/>
        </p:nvSpPr>
        <p:spPr>
          <a:xfrm>
            <a:off x="-22401" y="2136102"/>
            <a:ext cx="947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2</a:t>
            </a:r>
            <a:r>
              <a:rPr lang="zh-CN" altLang="en-US" sz="1000" dirty="0" smtClean="0"/>
              <a:t>、扶手总成</a:t>
            </a:r>
            <a:endParaRPr lang="zh-CN" altLang="en-US" sz="1000" dirty="0"/>
          </a:p>
        </p:txBody>
      </p:sp>
      <p:sp>
        <p:nvSpPr>
          <p:cNvPr id="83" name="TextBox 82"/>
          <p:cNvSpPr txBox="1"/>
          <p:nvPr/>
        </p:nvSpPr>
        <p:spPr>
          <a:xfrm>
            <a:off x="-22401" y="3249056"/>
            <a:ext cx="947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4</a:t>
            </a:r>
            <a:r>
              <a:rPr lang="zh-CN" altLang="en-US" sz="1000" dirty="0" smtClean="0"/>
              <a:t>、座垫表皮</a:t>
            </a:r>
            <a:endParaRPr lang="zh-CN" altLang="en-US" sz="1000" dirty="0"/>
          </a:p>
        </p:txBody>
      </p:sp>
      <p:sp>
        <p:nvSpPr>
          <p:cNvPr id="85" name="TextBox 84"/>
          <p:cNvSpPr txBox="1"/>
          <p:nvPr/>
        </p:nvSpPr>
        <p:spPr>
          <a:xfrm>
            <a:off x="-22401" y="3805533"/>
            <a:ext cx="947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5</a:t>
            </a:r>
            <a:r>
              <a:rPr lang="zh-CN" altLang="en-US" sz="1000" dirty="0" smtClean="0"/>
              <a:t>、座垫泡沫</a:t>
            </a:r>
            <a:endParaRPr lang="zh-CN" altLang="en-US" sz="1000" dirty="0"/>
          </a:p>
        </p:txBody>
      </p:sp>
      <p:sp>
        <p:nvSpPr>
          <p:cNvPr id="90" name="TextBox 89"/>
          <p:cNvSpPr txBox="1"/>
          <p:nvPr/>
        </p:nvSpPr>
        <p:spPr>
          <a:xfrm>
            <a:off x="-22401" y="4362010"/>
            <a:ext cx="119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6</a:t>
            </a:r>
            <a:r>
              <a:rPr lang="zh-CN" altLang="en-US" sz="1000" dirty="0" smtClean="0"/>
              <a:t>、靠背调节手柄</a:t>
            </a:r>
            <a:endParaRPr lang="zh-CN" altLang="en-US" sz="1000" dirty="0"/>
          </a:p>
        </p:txBody>
      </p:sp>
      <p:sp>
        <p:nvSpPr>
          <p:cNvPr id="91" name="TextBox 90"/>
          <p:cNvSpPr txBox="1"/>
          <p:nvPr/>
        </p:nvSpPr>
        <p:spPr>
          <a:xfrm>
            <a:off x="-22401" y="4918487"/>
            <a:ext cx="947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7</a:t>
            </a:r>
            <a:r>
              <a:rPr lang="zh-CN" altLang="en-US" sz="1000" dirty="0" smtClean="0"/>
              <a:t>、右侧罩壳</a:t>
            </a:r>
            <a:endParaRPr lang="zh-CN" altLang="en-US" sz="1000" dirty="0"/>
          </a:p>
        </p:txBody>
      </p:sp>
      <p:sp>
        <p:nvSpPr>
          <p:cNvPr id="105" name="TextBox 104"/>
          <p:cNvSpPr txBox="1"/>
          <p:nvPr/>
        </p:nvSpPr>
        <p:spPr>
          <a:xfrm>
            <a:off x="3153062" y="5479619"/>
            <a:ext cx="1321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9</a:t>
            </a:r>
            <a:r>
              <a:rPr lang="zh-CN" altLang="en-US" sz="1000" dirty="0" smtClean="0"/>
              <a:t>、前遮挡罩壳</a:t>
            </a:r>
            <a:endParaRPr lang="zh-CN" altLang="en-US" sz="1000" dirty="0"/>
          </a:p>
        </p:txBody>
      </p:sp>
      <p:sp>
        <p:nvSpPr>
          <p:cNvPr id="107" name="TextBox 106"/>
          <p:cNvSpPr txBox="1"/>
          <p:nvPr/>
        </p:nvSpPr>
        <p:spPr>
          <a:xfrm>
            <a:off x="5348614" y="5418028"/>
            <a:ext cx="1321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12</a:t>
            </a:r>
            <a:r>
              <a:rPr lang="zh-CN" altLang="en-US" sz="1000" dirty="0" smtClean="0"/>
              <a:t>、安全带总成</a:t>
            </a:r>
            <a:endParaRPr lang="zh-CN" altLang="en-US" sz="1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5348614" y="3291873"/>
            <a:ext cx="1321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13</a:t>
            </a:r>
            <a:r>
              <a:rPr lang="zh-CN" altLang="en-US" sz="1000" dirty="0" smtClean="0"/>
              <a:t>、座椅骨架总成</a:t>
            </a:r>
            <a:endParaRPr lang="zh-CN" altLang="en-US" sz="1000" dirty="0"/>
          </a:p>
        </p:txBody>
      </p:sp>
      <p:sp>
        <p:nvSpPr>
          <p:cNvPr id="113" name="TextBox 112"/>
          <p:cNvSpPr txBox="1"/>
          <p:nvPr/>
        </p:nvSpPr>
        <p:spPr>
          <a:xfrm>
            <a:off x="5348614" y="1344273"/>
            <a:ext cx="1321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dirty="0" smtClean="0"/>
              <a:t>15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靠背支撑板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-22401" y="2692579"/>
            <a:ext cx="947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3</a:t>
            </a:r>
            <a:r>
              <a:rPr lang="zh-CN" altLang="en-US" sz="1000" dirty="0" smtClean="0"/>
              <a:t>、靠背泡沫</a:t>
            </a:r>
            <a:endParaRPr lang="zh-CN" altLang="en-US" sz="1000" dirty="0"/>
          </a:p>
        </p:txBody>
      </p:sp>
      <p:cxnSp>
        <p:nvCxnSpPr>
          <p:cNvPr id="120" name="直接箭头连接符 119"/>
          <p:cNvCxnSpPr/>
          <p:nvPr/>
        </p:nvCxnSpPr>
        <p:spPr>
          <a:xfrm>
            <a:off x="760126" y="1705926"/>
            <a:ext cx="503150" cy="16649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箭头连接符 121"/>
          <p:cNvCxnSpPr/>
          <p:nvPr/>
        </p:nvCxnSpPr>
        <p:spPr>
          <a:xfrm>
            <a:off x="802197" y="2848049"/>
            <a:ext cx="1941208" cy="16263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箭头连接符 127"/>
          <p:cNvCxnSpPr/>
          <p:nvPr/>
        </p:nvCxnSpPr>
        <p:spPr>
          <a:xfrm>
            <a:off x="727022" y="3397737"/>
            <a:ext cx="606731" cy="17527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箭头连接符 129"/>
          <p:cNvCxnSpPr>
            <a:stCxn id="85" idx="3"/>
          </p:cNvCxnSpPr>
          <p:nvPr/>
        </p:nvCxnSpPr>
        <p:spPr>
          <a:xfrm flipV="1">
            <a:off x="925082" y="3864777"/>
            <a:ext cx="1823575" cy="6386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箭头连接符 134"/>
          <p:cNvCxnSpPr/>
          <p:nvPr/>
        </p:nvCxnSpPr>
        <p:spPr>
          <a:xfrm>
            <a:off x="1030387" y="4477556"/>
            <a:ext cx="375589" cy="12301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箭头连接符 138"/>
          <p:cNvCxnSpPr/>
          <p:nvPr/>
        </p:nvCxnSpPr>
        <p:spPr>
          <a:xfrm flipV="1">
            <a:off x="920313" y="4827629"/>
            <a:ext cx="685927" cy="10248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接箭头连接符 166"/>
          <p:cNvCxnSpPr/>
          <p:nvPr/>
        </p:nvCxnSpPr>
        <p:spPr>
          <a:xfrm>
            <a:off x="770347" y="2223418"/>
            <a:ext cx="1405542" cy="17122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箭头连接符 180"/>
          <p:cNvCxnSpPr>
            <a:stCxn id="105" idx="1"/>
          </p:cNvCxnSpPr>
          <p:nvPr/>
        </p:nvCxnSpPr>
        <p:spPr>
          <a:xfrm flipH="1" flipV="1">
            <a:off x="2522067" y="5046253"/>
            <a:ext cx="630995" cy="55647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接箭头连接符 183"/>
          <p:cNvCxnSpPr>
            <a:stCxn id="107" idx="0"/>
          </p:cNvCxnSpPr>
          <p:nvPr/>
        </p:nvCxnSpPr>
        <p:spPr>
          <a:xfrm flipV="1">
            <a:off x="6009264" y="5041597"/>
            <a:ext cx="0" cy="37643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接箭头连接符 189"/>
          <p:cNvCxnSpPr>
            <a:stCxn id="109" idx="1"/>
          </p:cNvCxnSpPr>
          <p:nvPr/>
        </p:nvCxnSpPr>
        <p:spPr>
          <a:xfrm flipH="1">
            <a:off x="4887552" y="3414984"/>
            <a:ext cx="461062" cy="7039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接箭头连接符 200"/>
          <p:cNvCxnSpPr/>
          <p:nvPr/>
        </p:nvCxnSpPr>
        <p:spPr>
          <a:xfrm flipH="1">
            <a:off x="5346688" y="1551560"/>
            <a:ext cx="311032" cy="36737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719" y="3538094"/>
            <a:ext cx="1174257" cy="157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" name="TextBox 88"/>
          <p:cNvSpPr txBox="1"/>
          <p:nvPr/>
        </p:nvSpPr>
        <p:spPr>
          <a:xfrm>
            <a:off x="5348614" y="999258"/>
            <a:ext cx="1704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dirty="0" smtClean="0"/>
              <a:t>16</a:t>
            </a:r>
            <a:r>
              <a:rPr lang="zh-CN" altLang="en-US" sz="1000" dirty="0" smtClean="0"/>
              <a:t>、安全带出口罩壳总成</a:t>
            </a:r>
            <a:endParaRPr lang="zh-CN" altLang="en-US" sz="1000" dirty="0"/>
          </a:p>
        </p:txBody>
      </p:sp>
      <p:cxnSp>
        <p:nvCxnSpPr>
          <p:cNvPr id="92" name="直接箭头连接符 91"/>
          <p:cNvCxnSpPr>
            <a:stCxn id="89" idx="1"/>
          </p:cNvCxnSpPr>
          <p:nvPr/>
        </p:nvCxnSpPr>
        <p:spPr>
          <a:xfrm flipH="1">
            <a:off x="4887552" y="1122369"/>
            <a:ext cx="461062" cy="16216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" name="Picture 35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989" b="8306"/>
          <a:stretch/>
        </p:blipFill>
        <p:spPr bwMode="auto">
          <a:xfrm>
            <a:off x="5729506" y="2094920"/>
            <a:ext cx="471295" cy="57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" name="TextBox 115"/>
          <p:cNvSpPr txBox="1"/>
          <p:nvPr/>
        </p:nvSpPr>
        <p:spPr>
          <a:xfrm>
            <a:off x="5348614" y="2932650"/>
            <a:ext cx="1321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dirty="0" smtClean="0"/>
              <a:t>1</a:t>
            </a:r>
            <a:r>
              <a:rPr lang="en-US" altLang="zh-CN" sz="1000" dirty="0"/>
              <a:t>4</a:t>
            </a:r>
            <a:r>
              <a:rPr lang="zh-CN" altLang="en-US" sz="1000" dirty="0" smtClean="0"/>
              <a:t>、腰</a:t>
            </a:r>
            <a:r>
              <a:rPr lang="zh-CN" altLang="en-US" sz="1000" dirty="0"/>
              <a:t>托系统</a:t>
            </a:r>
          </a:p>
        </p:txBody>
      </p:sp>
      <p:cxnSp>
        <p:nvCxnSpPr>
          <p:cNvPr id="117" name="直接箭头连接符 116"/>
          <p:cNvCxnSpPr/>
          <p:nvPr/>
        </p:nvCxnSpPr>
        <p:spPr>
          <a:xfrm flipV="1">
            <a:off x="5879183" y="2492896"/>
            <a:ext cx="0" cy="43975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-22401" y="5474963"/>
            <a:ext cx="947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000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、腰</a:t>
            </a:r>
            <a:r>
              <a:rPr lang="zh-CN" altLang="en-US" sz="10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托按钮</a:t>
            </a:r>
          </a:p>
        </p:txBody>
      </p:sp>
      <p:cxnSp>
        <p:nvCxnSpPr>
          <p:cNvPr id="119" name="直接箭头连接符 118"/>
          <p:cNvCxnSpPr/>
          <p:nvPr/>
        </p:nvCxnSpPr>
        <p:spPr>
          <a:xfrm flipV="1">
            <a:off x="875217" y="5237982"/>
            <a:ext cx="530759" cy="36009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74" y="5182061"/>
            <a:ext cx="392582" cy="29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14984" y="891705"/>
            <a:ext cx="14240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solidFill>
                  <a:srgbClr val="FF0000"/>
                </a:solidFill>
              </a:rPr>
              <a:t>预估重量：</a:t>
            </a:r>
            <a:r>
              <a:rPr lang="en-US" altLang="zh-CN" sz="900" dirty="0" smtClean="0">
                <a:solidFill>
                  <a:srgbClr val="FF0000"/>
                </a:solidFill>
              </a:rPr>
              <a:t>24.6 Kg</a:t>
            </a:r>
            <a:endParaRPr lang="zh-CN" altLang="en-US" sz="900" dirty="0">
              <a:solidFill>
                <a:srgbClr val="FF0000"/>
              </a:solidFill>
            </a:endParaRPr>
          </a:p>
        </p:txBody>
      </p:sp>
      <p:pic>
        <p:nvPicPr>
          <p:cNvPr id="53" name="Picture 4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1919">
                <a:tint val="45000"/>
                <a:satMod val="400000"/>
              </a:srgbClr>
            </a:duotone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8036" y="1084801"/>
            <a:ext cx="744207" cy="82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3140883" y="5058950"/>
            <a:ext cx="1321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10</a:t>
            </a:r>
            <a:r>
              <a:rPr lang="zh-CN" altLang="en-US" sz="1000" dirty="0" smtClean="0"/>
              <a:t>、左侧罩壳</a:t>
            </a:r>
            <a:endParaRPr lang="zh-CN" altLang="en-US" sz="1000" dirty="0"/>
          </a:p>
        </p:txBody>
      </p:sp>
      <p:sp>
        <p:nvSpPr>
          <p:cNvPr id="57" name="TextBox 56"/>
          <p:cNvSpPr txBox="1"/>
          <p:nvPr/>
        </p:nvSpPr>
        <p:spPr>
          <a:xfrm>
            <a:off x="3197449" y="4644964"/>
            <a:ext cx="1321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11</a:t>
            </a:r>
            <a:r>
              <a:rPr lang="zh-CN" altLang="en-US" sz="1000" dirty="0" smtClean="0"/>
              <a:t>、后罩壳</a:t>
            </a:r>
            <a:endParaRPr lang="zh-CN" altLang="en-US" sz="1000" dirty="0"/>
          </a:p>
        </p:txBody>
      </p:sp>
      <p:cxnSp>
        <p:nvCxnSpPr>
          <p:cNvPr id="60" name="直接箭头连接符 59"/>
          <p:cNvCxnSpPr>
            <a:stCxn id="56" idx="1"/>
          </p:cNvCxnSpPr>
          <p:nvPr/>
        </p:nvCxnSpPr>
        <p:spPr>
          <a:xfrm flipH="1" flipV="1">
            <a:off x="2743406" y="4827629"/>
            <a:ext cx="397477" cy="3544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/>
          <p:nvPr/>
        </p:nvCxnSpPr>
        <p:spPr>
          <a:xfrm flipH="1" flipV="1">
            <a:off x="2284643" y="4326494"/>
            <a:ext cx="939563" cy="44158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900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909" y="1513574"/>
            <a:ext cx="3164942" cy="410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7849" y="6339372"/>
            <a:ext cx="35446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注：座椅总成开发费用已包含座椅</a:t>
            </a:r>
            <a:r>
              <a:rPr lang="zh-CN" altLang="en-US" sz="1000" dirty="0">
                <a:solidFill>
                  <a:srgbClr val="FF0000"/>
                </a:solidFill>
              </a:rPr>
              <a:t>骨架费用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5514">
            <a:off x="2172155" y="3998146"/>
            <a:ext cx="268086" cy="228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84">
            <a:extLst>
              <a:ext uri="{FF2B5EF4-FFF2-40B4-BE49-F238E27FC236}">
                <a16:creationId xmlns="" xmlns:a16="http://schemas.microsoft.com/office/drawing/2014/main" id="{7455940F-6F81-4E56-83E6-A44EDF715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482" y="563083"/>
            <a:ext cx="30783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手动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副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驾方案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配骨架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二、产品技术方案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方正兰亭黑_GBK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122148" y="589167"/>
            <a:ext cx="3168352" cy="323165"/>
            <a:chOff x="7535366" y="608459"/>
            <a:chExt cx="3168352" cy="323165"/>
          </a:xfrm>
        </p:grpSpPr>
        <p:sp>
          <p:nvSpPr>
            <p:cNvPr id="3" name="矩形 2"/>
            <p:cNvSpPr/>
            <p:nvPr/>
          </p:nvSpPr>
          <p:spPr>
            <a:xfrm>
              <a:off x="7535366" y="647428"/>
              <a:ext cx="648072" cy="2345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183438" y="608459"/>
              <a:ext cx="100811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/>
                <a:t>新开件</a:t>
              </a:r>
              <a:endParaRPr lang="zh-CN" altLang="en-US" sz="1500" dirty="0"/>
            </a:p>
          </p:txBody>
        </p:sp>
        <p:sp>
          <p:nvSpPr>
            <p:cNvPr id="48" name="矩形 47"/>
            <p:cNvSpPr/>
            <p:nvPr/>
          </p:nvSpPr>
          <p:spPr>
            <a:xfrm>
              <a:off x="9047534" y="647428"/>
              <a:ext cx="648072" cy="234552"/>
            </a:xfrm>
            <a:prstGeom prst="rect">
              <a:avLst/>
            </a:prstGeom>
            <a:solidFill>
              <a:srgbClr val="10F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695606" y="608459"/>
              <a:ext cx="100811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/>
                <a:t>沿用件</a:t>
              </a:r>
              <a:endParaRPr lang="en-US" altLang="zh-CN" sz="1500" dirty="0" smtClean="0"/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26483" y="974998"/>
            <a:ext cx="11397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</a:t>
            </a:r>
            <a:r>
              <a:rPr lang="zh-CN" altLang="en-US" sz="1000" dirty="0"/>
              <a:t>、座椅头枕管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26483" y="3219842"/>
            <a:ext cx="1174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8</a:t>
            </a:r>
            <a:r>
              <a:rPr lang="zh-CN" altLang="en-US" sz="1000" dirty="0"/>
              <a:t>、副边调角器下连接板</a:t>
            </a:r>
            <a:r>
              <a:rPr lang="en-US" altLang="zh-CN" sz="1000" dirty="0"/>
              <a:t>A</a:t>
            </a:r>
            <a:endParaRPr lang="zh-CN" altLang="en-US" sz="1000" dirty="0"/>
          </a:p>
        </p:txBody>
      </p:sp>
      <p:sp>
        <p:nvSpPr>
          <p:cNvPr id="121" name="TextBox 120"/>
          <p:cNvSpPr txBox="1"/>
          <p:nvPr/>
        </p:nvSpPr>
        <p:spPr>
          <a:xfrm>
            <a:off x="26483" y="3694423"/>
            <a:ext cx="1115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9</a:t>
            </a:r>
            <a:r>
              <a:rPr lang="zh-CN" altLang="en-US" sz="1000" dirty="0" smtClean="0"/>
              <a:t>、主边</a:t>
            </a:r>
            <a:r>
              <a:rPr lang="zh-CN" altLang="en-US" sz="1000" dirty="0"/>
              <a:t>调角器下连接</a:t>
            </a:r>
            <a:r>
              <a:rPr lang="zh-CN" altLang="en-US" sz="1000" dirty="0" smtClean="0"/>
              <a:t>板</a:t>
            </a:r>
            <a:r>
              <a:rPr lang="en-US" altLang="zh-CN" sz="1000" dirty="0" smtClean="0"/>
              <a:t>B</a:t>
            </a:r>
            <a:endParaRPr lang="zh-CN" altLang="en-US" sz="1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26483" y="2578458"/>
            <a:ext cx="1424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6</a:t>
            </a:r>
            <a:r>
              <a:rPr lang="zh-CN" altLang="en-US" sz="1000" dirty="0" smtClean="0"/>
              <a:t>、靠背右侧边板总成</a:t>
            </a:r>
            <a:endParaRPr lang="zh-CN" altLang="en-US" sz="1000" dirty="0"/>
          </a:p>
        </p:txBody>
      </p:sp>
      <p:sp>
        <p:nvSpPr>
          <p:cNvPr id="125" name="TextBox 124"/>
          <p:cNvSpPr txBox="1"/>
          <p:nvPr/>
        </p:nvSpPr>
        <p:spPr>
          <a:xfrm>
            <a:off x="26483" y="1937074"/>
            <a:ext cx="13189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4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靠背上支撑方管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26483" y="2257766"/>
            <a:ext cx="11749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5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靠背下</a:t>
            </a:r>
            <a:r>
              <a:rPr lang="en-US" altLang="zh-CN" sz="1000" dirty="0"/>
              <a:t>U</a:t>
            </a:r>
            <a:r>
              <a:rPr lang="zh-CN" altLang="en-US" sz="1000" dirty="0"/>
              <a:t>形管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26483" y="2899150"/>
            <a:ext cx="1424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7</a:t>
            </a:r>
            <a:r>
              <a:rPr lang="zh-CN" altLang="en-US" sz="1000" dirty="0"/>
              <a:t>、主动侧圆盘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26483" y="1295690"/>
            <a:ext cx="15121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dirty="0"/>
              <a:t>2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安全带上固定钣金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26483" y="1616382"/>
            <a:ext cx="18001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dirty="0" smtClean="0"/>
              <a:t>3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安全带上固定加强钣金</a:t>
            </a:r>
          </a:p>
        </p:txBody>
      </p:sp>
      <p:cxnSp>
        <p:nvCxnSpPr>
          <p:cNvPr id="133" name="直接箭头连接符 132"/>
          <p:cNvCxnSpPr>
            <a:stCxn id="118" idx="3"/>
          </p:cNvCxnSpPr>
          <p:nvPr/>
        </p:nvCxnSpPr>
        <p:spPr>
          <a:xfrm>
            <a:off x="1166212" y="1098109"/>
            <a:ext cx="2279972" cy="63460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箭头连接符 133"/>
          <p:cNvCxnSpPr>
            <a:stCxn id="129" idx="3"/>
          </p:cNvCxnSpPr>
          <p:nvPr/>
        </p:nvCxnSpPr>
        <p:spPr>
          <a:xfrm>
            <a:off x="1538645" y="1418801"/>
            <a:ext cx="1148092" cy="31391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箭头连接符 135"/>
          <p:cNvCxnSpPr/>
          <p:nvPr/>
        </p:nvCxnSpPr>
        <p:spPr>
          <a:xfrm>
            <a:off x="1684319" y="1783562"/>
            <a:ext cx="753180" cy="7904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箭头连接符 136"/>
          <p:cNvCxnSpPr>
            <a:stCxn id="125" idx="3"/>
          </p:cNvCxnSpPr>
          <p:nvPr/>
        </p:nvCxnSpPr>
        <p:spPr>
          <a:xfrm>
            <a:off x="1345453" y="2060185"/>
            <a:ext cx="1941441" cy="6229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箭头连接符 139"/>
          <p:cNvCxnSpPr>
            <a:stCxn id="126" idx="3"/>
          </p:cNvCxnSpPr>
          <p:nvPr/>
        </p:nvCxnSpPr>
        <p:spPr>
          <a:xfrm>
            <a:off x="1201415" y="2380877"/>
            <a:ext cx="1920733" cy="76449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箭头连接符 140"/>
          <p:cNvCxnSpPr>
            <a:stCxn id="124" idx="3"/>
          </p:cNvCxnSpPr>
          <p:nvPr/>
        </p:nvCxnSpPr>
        <p:spPr>
          <a:xfrm>
            <a:off x="1451084" y="2701569"/>
            <a:ext cx="1331754" cy="45230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箭头连接符 141"/>
          <p:cNvCxnSpPr>
            <a:stCxn id="127" idx="3"/>
          </p:cNvCxnSpPr>
          <p:nvPr/>
        </p:nvCxnSpPr>
        <p:spPr>
          <a:xfrm>
            <a:off x="1451084" y="3022261"/>
            <a:ext cx="1331754" cy="59769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箭头连接符 142"/>
          <p:cNvCxnSpPr>
            <a:stCxn id="119" idx="3"/>
          </p:cNvCxnSpPr>
          <p:nvPr/>
        </p:nvCxnSpPr>
        <p:spPr>
          <a:xfrm>
            <a:off x="1201416" y="3419897"/>
            <a:ext cx="1365398" cy="34247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箭头连接符 143"/>
          <p:cNvCxnSpPr>
            <a:stCxn id="121" idx="3"/>
          </p:cNvCxnSpPr>
          <p:nvPr/>
        </p:nvCxnSpPr>
        <p:spPr>
          <a:xfrm>
            <a:off x="1142353" y="3894478"/>
            <a:ext cx="1544384" cy="3650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0" y="4168330"/>
            <a:ext cx="1424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10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主</a:t>
            </a:r>
            <a:r>
              <a:rPr lang="zh-CN" altLang="en-US" sz="1000" dirty="0" smtClean="0"/>
              <a:t>驾调角</a:t>
            </a:r>
            <a:r>
              <a:rPr lang="zh-CN" altLang="en-US" sz="1000" dirty="0"/>
              <a:t>器手柄</a:t>
            </a:r>
          </a:p>
        </p:txBody>
      </p:sp>
      <p:cxnSp>
        <p:nvCxnSpPr>
          <p:cNvPr id="148" name="直接箭头连接符 147"/>
          <p:cNvCxnSpPr>
            <a:stCxn id="146" idx="3"/>
            <a:endCxn id="8199" idx="1"/>
          </p:cNvCxnSpPr>
          <p:nvPr/>
        </p:nvCxnSpPr>
        <p:spPr>
          <a:xfrm flipV="1">
            <a:off x="1424601" y="4167078"/>
            <a:ext cx="759214" cy="12436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0" y="4515089"/>
            <a:ext cx="15386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11</a:t>
            </a:r>
            <a:r>
              <a:rPr lang="zh-CN" altLang="en-US" sz="1000" dirty="0" smtClean="0"/>
              <a:t>、</a:t>
            </a:r>
            <a:r>
              <a:rPr lang="zh-CN" altLang="en-US" sz="1000" dirty="0" smtClean="0">
                <a:latin typeface="+mn-ea"/>
              </a:rPr>
              <a:t>坐垫右翻</a:t>
            </a:r>
            <a:r>
              <a:rPr lang="zh-CN" altLang="en-US" sz="1000" dirty="0">
                <a:latin typeface="+mn-ea"/>
              </a:rPr>
              <a:t>折支撑钣</a:t>
            </a:r>
            <a:endParaRPr lang="zh-CN" altLang="en-US" sz="1000" dirty="0"/>
          </a:p>
        </p:txBody>
      </p:sp>
      <p:cxnSp>
        <p:nvCxnSpPr>
          <p:cNvPr id="152" name="直接箭头连接符 151"/>
          <p:cNvCxnSpPr>
            <a:stCxn id="150" idx="3"/>
          </p:cNvCxnSpPr>
          <p:nvPr/>
        </p:nvCxnSpPr>
        <p:spPr>
          <a:xfrm flipV="1">
            <a:off x="1538645" y="3788169"/>
            <a:ext cx="1532225" cy="85003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26483" y="4867879"/>
            <a:ext cx="1424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12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右旁侧板</a:t>
            </a:r>
          </a:p>
        </p:txBody>
      </p:sp>
      <p:cxnSp>
        <p:nvCxnSpPr>
          <p:cNvPr id="154" name="直接箭头连接符 153"/>
          <p:cNvCxnSpPr/>
          <p:nvPr/>
        </p:nvCxnSpPr>
        <p:spPr>
          <a:xfrm flipV="1">
            <a:off x="1054646" y="3912731"/>
            <a:ext cx="2067502" cy="107825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26483" y="5166554"/>
            <a:ext cx="1424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13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副司机座框总成</a:t>
            </a:r>
          </a:p>
        </p:txBody>
      </p:sp>
      <p:cxnSp>
        <p:nvCxnSpPr>
          <p:cNvPr id="156" name="直接箭头连接符 155"/>
          <p:cNvCxnSpPr>
            <a:stCxn id="155" idx="3"/>
          </p:cNvCxnSpPr>
          <p:nvPr/>
        </p:nvCxnSpPr>
        <p:spPr>
          <a:xfrm flipV="1">
            <a:off x="1451084" y="4028098"/>
            <a:ext cx="1763802" cy="126156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7849" y="5526243"/>
            <a:ext cx="16578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14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副司机底座焊接总成</a:t>
            </a:r>
          </a:p>
        </p:txBody>
      </p:sp>
      <p:cxnSp>
        <p:nvCxnSpPr>
          <p:cNvPr id="158" name="直接箭头连接符 157"/>
          <p:cNvCxnSpPr>
            <a:stCxn id="157" idx="3"/>
          </p:cNvCxnSpPr>
          <p:nvPr/>
        </p:nvCxnSpPr>
        <p:spPr>
          <a:xfrm flipV="1">
            <a:off x="1665685" y="4515089"/>
            <a:ext cx="1549201" cy="113426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46540" y="5863131"/>
            <a:ext cx="1424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15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底支架总成</a:t>
            </a:r>
          </a:p>
        </p:txBody>
      </p:sp>
      <p:cxnSp>
        <p:nvCxnSpPr>
          <p:cNvPr id="160" name="直接箭头连接符 159"/>
          <p:cNvCxnSpPr/>
          <p:nvPr/>
        </p:nvCxnSpPr>
        <p:spPr>
          <a:xfrm flipV="1">
            <a:off x="1142353" y="5412775"/>
            <a:ext cx="1640485" cy="57346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5428466" y="4818312"/>
            <a:ext cx="1424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16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滑轨总成</a:t>
            </a:r>
          </a:p>
        </p:txBody>
      </p:sp>
      <p:cxnSp>
        <p:nvCxnSpPr>
          <p:cNvPr id="163" name="直接箭头连接符 162"/>
          <p:cNvCxnSpPr/>
          <p:nvPr/>
        </p:nvCxnSpPr>
        <p:spPr>
          <a:xfrm flipH="1" flipV="1">
            <a:off x="4753724" y="4705762"/>
            <a:ext cx="705149" cy="23566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5428466" y="4459541"/>
            <a:ext cx="1424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17</a:t>
            </a:r>
            <a:r>
              <a:rPr lang="zh-CN" altLang="en-US" sz="1000" dirty="0" smtClean="0"/>
              <a:t>、左旁侧</a:t>
            </a:r>
            <a:r>
              <a:rPr lang="zh-CN" altLang="en-US" sz="1000" dirty="0"/>
              <a:t>板</a:t>
            </a:r>
          </a:p>
        </p:txBody>
      </p:sp>
      <p:cxnSp>
        <p:nvCxnSpPr>
          <p:cNvPr id="165" name="直接箭头连接符 164"/>
          <p:cNvCxnSpPr>
            <a:stCxn id="164" idx="1"/>
          </p:cNvCxnSpPr>
          <p:nvPr/>
        </p:nvCxnSpPr>
        <p:spPr>
          <a:xfrm flipH="1" flipV="1">
            <a:off x="3934966" y="3840480"/>
            <a:ext cx="1493500" cy="74217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5428466" y="4144917"/>
            <a:ext cx="16028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18</a:t>
            </a:r>
            <a:r>
              <a:rPr lang="zh-CN" altLang="en-US" sz="1000" dirty="0" smtClean="0"/>
              <a:t>、</a:t>
            </a:r>
            <a:r>
              <a:rPr lang="zh-CN" altLang="en-US" sz="1000" dirty="0">
                <a:latin typeface="+mn-ea"/>
              </a:rPr>
              <a:t>坐垫</a:t>
            </a:r>
            <a:r>
              <a:rPr lang="zh-CN" altLang="en-US" sz="1000" dirty="0" smtClean="0"/>
              <a:t>左支撑板</a:t>
            </a:r>
            <a:endParaRPr lang="zh-CN" altLang="en-US" sz="1000" dirty="0"/>
          </a:p>
        </p:txBody>
      </p:sp>
      <p:cxnSp>
        <p:nvCxnSpPr>
          <p:cNvPr id="172" name="直接箭头连接符 171"/>
          <p:cNvCxnSpPr>
            <a:stCxn id="170" idx="1"/>
          </p:cNvCxnSpPr>
          <p:nvPr/>
        </p:nvCxnSpPr>
        <p:spPr>
          <a:xfrm flipH="1" flipV="1">
            <a:off x="4006974" y="3788169"/>
            <a:ext cx="1421492" cy="47985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5428466" y="3588114"/>
            <a:ext cx="1424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19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副边调角器下连接板</a:t>
            </a:r>
            <a:r>
              <a:rPr lang="en-US" altLang="zh-CN" sz="1000" dirty="0"/>
              <a:t>B</a:t>
            </a:r>
            <a:endParaRPr lang="zh-CN" altLang="en-US" sz="1000" dirty="0"/>
          </a:p>
        </p:txBody>
      </p:sp>
      <p:cxnSp>
        <p:nvCxnSpPr>
          <p:cNvPr id="174" name="直接箭头连接符 173"/>
          <p:cNvCxnSpPr>
            <a:stCxn id="173" idx="1"/>
          </p:cNvCxnSpPr>
          <p:nvPr/>
        </p:nvCxnSpPr>
        <p:spPr>
          <a:xfrm flipH="1">
            <a:off x="4259580" y="3788169"/>
            <a:ext cx="1168886" cy="5231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/>
          <p:cNvSpPr txBox="1"/>
          <p:nvPr/>
        </p:nvSpPr>
        <p:spPr>
          <a:xfrm>
            <a:off x="5428466" y="2716687"/>
            <a:ext cx="1424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21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卷簧</a:t>
            </a:r>
          </a:p>
        </p:txBody>
      </p:sp>
      <p:cxnSp>
        <p:nvCxnSpPr>
          <p:cNvPr id="178" name="直接箭头连接符 177"/>
          <p:cNvCxnSpPr>
            <a:stCxn id="175" idx="1"/>
          </p:cNvCxnSpPr>
          <p:nvPr/>
        </p:nvCxnSpPr>
        <p:spPr>
          <a:xfrm flipH="1">
            <a:off x="4552735" y="2839798"/>
            <a:ext cx="875731" cy="67914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5428466" y="3075456"/>
            <a:ext cx="1530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20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副边调角器下连接板</a:t>
            </a:r>
            <a:r>
              <a:rPr lang="en-US" altLang="zh-CN" sz="1000" dirty="0"/>
              <a:t>A</a:t>
            </a:r>
            <a:endParaRPr lang="zh-CN" altLang="en-US" sz="1000" dirty="0"/>
          </a:p>
        </p:txBody>
      </p:sp>
      <p:cxnSp>
        <p:nvCxnSpPr>
          <p:cNvPr id="182" name="直接箭头连接符 181"/>
          <p:cNvCxnSpPr>
            <a:stCxn id="180" idx="1"/>
          </p:cNvCxnSpPr>
          <p:nvPr/>
        </p:nvCxnSpPr>
        <p:spPr>
          <a:xfrm flipH="1">
            <a:off x="4359995" y="3275511"/>
            <a:ext cx="1068471" cy="48686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5428466" y="2204029"/>
            <a:ext cx="1424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22</a:t>
            </a:r>
            <a:r>
              <a:rPr lang="zh-CN" altLang="en-US" sz="1000" dirty="0" smtClean="0"/>
              <a:t>、从动</a:t>
            </a:r>
            <a:r>
              <a:rPr lang="zh-CN" altLang="en-US" sz="1000" dirty="0"/>
              <a:t>侧圆盘</a:t>
            </a:r>
          </a:p>
          <a:p>
            <a:endParaRPr lang="zh-CN" altLang="en-US" sz="1000" dirty="0"/>
          </a:p>
        </p:txBody>
      </p:sp>
      <p:cxnSp>
        <p:nvCxnSpPr>
          <p:cNvPr id="185" name="直接箭头连接符 184"/>
          <p:cNvCxnSpPr>
            <a:stCxn id="186" idx="1"/>
          </p:cNvCxnSpPr>
          <p:nvPr/>
        </p:nvCxnSpPr>
        <p:spPr>
          <a:xfrm flipH="1">
            <a:off x="4359995" y="1968371"/>
            <a:ext cx="1068471" cy="121099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TextBox 185"/>
          <p:cNvSpPr txBox="1"/>
          <p:nvPr/>
        </p:nvSpPr>
        <p:spPr>
          <a:xfrm>
            <a:off x="5428466" y="1845260"/>
            <a:ext cx="1424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23</a:t>
            </a:r>
            <a:r>
              <a:rPr lang="zh-CN" altLang="en-US" sz="1000" dirty="0" smtClean="0"/>
              <a:t>、扶手</a:t>
            </a:r>
            <a:r>
              <a:rPr lang="zh-CN" altLang="en-US" sz="1000" dirty="0"/>
              <a:t>支架总成</a:t>
            </a:r>
          </a:p>
        </p:txBody>
      </p:sp>
      <p:cxnSp>
        <p:nvCxnSpPr>
          <p:cNvPr id="191" name="直接箭头连接符 190"/>
          <p:cNvCxnSpPr>
            <a:stCxn id="183" idx="1"/>
          </p:cNvCxnSpPr>
          <p:nvPr/>
        </p:nvCxnSpPr>
        <p:spPr>
          <a:xfrm flipH="1">
            <a:off x="4183380" y="2404084"/>
            <a:ext cx="1245086" cy="117731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5428466" y="1486491"/>
            <a:ext cx="16028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24</a:t>
            </a:r>
            <a:r>
              <a:rPr lang="zh-CN" altLang="en-US" sz="1000" dirty="0" smtClean="0"/>
              <a:t>、靠背左侧边板总成</a:t>
            </a:r>
            <a:endParaRPr lang="zh-CN" altLang="en-US" sz="1000" dirty="0"/>
          </a:p>
        </p:txBody>
      </p:sp>
      <p:cxnSp>
        <p:nvCxnSpPr>
          <p:cNvPr id="193" name="直接箭头连接符 192"/>
          <p:cNvCxnSpPr>
            <a:stCxn id="192" idx="1"/>
          </p:cNvCxnSpPr>
          <p:nvPr/>
        </p:nvCxnSpPr>
        <p:spPr>
          <a:xfrm flipH="1">
            <a:off x="4078982" y="1609602"/>
            <a:ext cx="1349484" cy="123019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2" name="表格 2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839207"/>
              </p:ext>
            </p:extLst>
          </p:nvPr>
        </p:nvGraphicFramePr>
        <p:xfrm>
          <a:off x="6959302" y="576411"/>
          <a:ext cx="5170350" cy="5849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154"/>
                <a:gridCol w="1223038"/>
                <a:gridCol w="1014077"/>
                <a:gridCol w="2428081"/>
              </a:tblGrid>
              <a:tr h="30174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600" dirty="0" smtClean="0"/>
                        <a:t>序号</a:t>
                      </a:r>
                      <a:endParaRPr lang="zh-CN" altLang="en-US" sz="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600" dirty="0" smtClean="0"/>
                        <a:t>零件</a:t>
                      </a:r>
                      <a:endParaRPr lang="zh-CN" altLang="en-US" sz="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600" dirty="0" smtClean="0"/>
                        <a:t>模具</a:t>
                      </a:r>
                      <a:r>
                        <a:rPr lang="en-US" altLang="zh-CN" sz="600" dirty="0" smtClean="0"/>
                        <a:t>/</a:t>
                      </a:r>
                      <a:r>
                        <a:rPr lang="zh-CN" altLang="en-US" sz="600" dirty="0" smtClean="0"/>
                        <a:t>检具</a:t>
                      </a:r>
                      <a:endParaRPr lang="en-US" altLang="zh-CN" sz="600" dirty="0" smtClean="0"/>
                    </a:p>
                    <a:p>
                      <a:pPr algn="ctr"/>
                      <a:r>
                        <a:rPr lang="zh-CN" altLang="en-US" sz="600" dirty="0" smtClean="0"/>
                        <a:t>（未税</a:t>
                      </a:r>
                      <a:r>
                        <a:rPr lang="en-US" altLang="zh-CN" sz="600" dirty="0" smtClean="0"/>
                        <a:t>/</a:t>
                      </a:r>
                      <a:r>
                        <a:rPr lang="zh-CN" altLang="en-US" sz="600" dirty="0" smtClean="0"/>
                        <a:t>万元）</a:t>
                      </a:r>
                      <a:endParaRPr lang="zh-CN" altLang="en-US" sz="600" b="1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600" dirty="0" smtClean="0"/>
                        <a:t>备注</a:t>
                      </a:r>
                      <a:endParaRPr lang="zh-CN" altLang="en-US" sz="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2011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kern="1200" dirty="0" smtClean="0"/>
                        <a:t>1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座椅头枕管</a:t>
                      </a:r>
                      <a:endParaRPr lang="zh-CN" altLang="en-US" sz="8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0</a:t>
                      </a:r>
                      <a:endParaRPr lang="zh-CN" altLang="en-US" sz="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dirty="0" smtClean="0"/>
                        <a:t>镜像标配主驾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011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kern="1200" dirty="0" smtClean="0"/>
                        <a:t>2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安全带上固定钣金</a:t>
                      </a:r>
                      <a:endParaRPr lang="zh-CN" altLang="en-US" sz="8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kern="1200" dirty="0" smtClean="0"/>
                        <a:t>0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800" kern="1200" dirty="0" smtClean="0"/>
                        <a:t>沿用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011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kern="1200" dirty="0" smtClean="0"/>
                        <a:t>3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安全带上固定加强钣金</a:t>
                      </a:r>
                      <a:endParaRPr lang="zh-CN" altLang="en-US" sz="8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kern="1200" dirty="0" smtClean="0"/>
                        <a:t>0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800" kern="1200" dirty="0" smtClean="0"/>
                        <a:t>沿用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011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kern="1200" dirty="0" smtClean="0"/>
                        <a:t>4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靠背上支撑方管</a:t>
                      </a:r>
                      <a:endParaRPr lang="zh-CN" altLang="en-US" sz="8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kern="1200" dirty="0" smtClean="0"/>
                        <a:t>0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dirty="0" smtClean="0"/>
                        <a:t>共用标配主驾</a:t>
                      </a:r>
                      <a:endParaRPr lang="zh-CN" altLang="en-US" sz="8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011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kern="1200" dirty="0" smtClean="0"/>
                        <a:t>5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靠背下</a:t>
                      </a:r>
                      <a:r>
                        <a:rPr lang="en-US" altLang="zh-CN" sz="800" kern="1200" dirty="0" smtClean="0"/>
                        <a:t>U</a:t>
                      </a:r>
                      <a:r>
                        <a:rPr lang="zh-CN" altLang="en-US" sz="800" kern="1200" dirty="0" smtClean="0"/>
                        <a:t>形管</a:t>
                      </a:r>
                      <a:endParaRPr lang="zh-CN" altLang="en-US" sz="8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kern="1200" dirty="0" smtClean="0"/>
                        <a:t>0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dirty="0" smtClean="0"/>
                        <a:t>共用标配主驾</a:t>
                      </a:r>
                      <a:endParaRPr lang="zh-CN" altLang="en-US" sz="8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011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6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靠背骨架右侧边板总成</a:t>
                      </a:r>
                      <a:endParaRPr lang="zh-CN" altLang="en-US" sz="8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0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沿用</a:t>
                      </a:r>
                      <a:endParaRPr lang="zh-CN" altLang="en-US" sz="8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011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7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800" dirty="0" smtClean="0"/>
                        <a:t>主动侧圆盘</a:t>
                      </a:r>
                      <a:endParaRPr lang="zh-CN" altLang="en-US" sz="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0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外购件</a:t>
                      </a:r>
                      <a:endParaRPr lang="zh-CN" altLang="en-US" sz="8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011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8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主边调角器下连接板</a:t>
                      </a:r>
                      <a:r>
                        <a:rPr lang="en-US" altLang="zh-CN" sz="800" kern="1200" dirty="0" smtClean="0"/>
                        <a:t>A</a:t>
                      </a:r>
                      <a:endParaRPr lang="zh-CN" altLang="en-US" sz="8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0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沿用</a:t>
                      </a:r>
                      <a:endParaRPr lang="zh-CN" altLang="en-US" sz="8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011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9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主边调角器下连接板</a:t>
                      </a:r>
                      <a:r>
                        <a:rPr lang="en-US" altLang="zh-CN" sz="800" kern="1200" dirty="0" smtClean="0"/>
                        <a:t>B</a:t>
                      </a:r>
                      <a:endParaRPr lang="zh-CN" altLang="en-US" sz="8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0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smtClean="0"/>
                        <a:t>沿用</a:t>
                      </a:r>
                      <a:endParaRPr lang="zh-CN" altLang="en-US" sz="8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011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10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800" dirty="0" smtClean="0"/>
                        <a:t>副驾调角器手柄</a:t>
                      </a:r>
                      <a:endParaRPr lang="zh-CN" altLang="en-US" sz="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0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沿用</a:t>
                      </a:r>
                      <a:endParaRPr lang="zh-CN" altLang="en-US" sz="8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011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11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坐垫右翻折支撑钣</a:t>
                      </a:r>
                      <a:endParaRPr lang="zh-CN" altLang="en-US" sz="8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0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800" kern="1200" dirty="0" smtClean="0"/>
                        <a:t>沿用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011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12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800" dirty="0" smtClean="0"/>
                        <a:t>右旁侧板</a:t>
                      </a:r>
                      <a:endParaRPr lang="zh-CN" altLang="en-US" sz="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0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800" kern="1200" dirty="0" smtClean="0"/>
                        <a:t>沿用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011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13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800" dirty="0" smtClean="0"/>
                        <a:t>副司机座框总成</a:t>
                      </a:r>
                      <a:endParaRPr lang="zh-CN" altLang="en-US" sz="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0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沿用</a:t>
                      </a:r>
                      <a:endParaRPr lang="zh-CN" altLang="en-US" sz="8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011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14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800" dirty="0" smtClean="0"/>
                        <a:t>副司机底座焊接总成</a:t>
                      </a:r>
                      <a:endParaRPr lang="zh-CN" altLang="en-US" sz="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0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沿用</a:t>
                      </a:r>
                      <a:endParaRPr lang="zh-CN" altLang="en-US" sz="8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011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15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800" dirty="0" smtClean="0"/>
                        <a:t>底支架总成</a:t>
                      </a:r>
                      <a:endParaRPr lang="zh-CN" altLang="en-US" sz="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15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依客户车体环境新开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011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16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800" dirty="0" smtClean="0"/>
                        <a:t>滑轨总成</a:t>
                      </a:r>
                      <a:endParaRPr lang="zh-CN" altLang="en-US" sz="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0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外购件</a:t>
                      </a:r>
                      <a:endParaRPr lang="zh-CN" altLang="en-US" sz="800" b="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011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17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800" dirty="0" smtClean="0"/>
                        <a:t>左旁侧板</a:t>
                      </a:r>
                      <a:endParaRPr lang="zh-CN" altLang="en-US" sz="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0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800" kern="1200" dirty="0" smtClean="0"/>
                        <a:t>沿用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011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18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800" kern="1200" dirty="0" smtClean="0"/>
                        <a:t>坐垫左支撑板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0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800" kern="1200" dirty="0" smtClean="0"/>
                        <a:t>沿用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011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19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副边调角器下连接板</a:t>
                      </a:r>
                      <a:r>
                        <a:rPr lang="en-US" altLang="zh-CN" sz="800" kern="1200" dirty="0" smtClean="0"/>
                        <a:t>B</a:t>
                      </a:r>
                      <a:endParaRPr lang="zh-CN" altLang="en-US" sz="8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0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smtClean="0"/>
                        <a:t>沿用</a:t>
                      </a:r>
                      <a:endParaRPr lang="zh-CN" altLang="en-US" sz="8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011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20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副边调角器下连接板</a:t>
                      </a:r>
                      <a:r>
                        <a:rPr lang="en-US" altLang="zh-CN" sz="800" kern="1200" dirty="0" smtClean="0"/>
                        <a:t>A</a:t>
                      </a:r>
                      <a:endParaRPr lang="zh-CN" altLang="en-US" sz="8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0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沿用</a:t>
                      </a:r>
                      <a:endParaRPr lang="zh-CN" altLang="en-US" sz="8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011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21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800" dirty="0" smtClean="0"/>
                        <a:t>卷簧</a:t>
                      </a:r>
                      <a:endParaRPr lang="zh-CN" altLang="en-US" sz="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0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沿用</a:t>
                      </a:r>
                      <a:endParaRPr lang="zh-CN" altLang="en-US" sz="8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011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22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800" dirty="0" smtClean="0"/>
                        <a:t>主动侧圆盘</a:t>
                      </a:r>
                      <a:endParaRPr lang="zh-CN" altLang="en-US" sz="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0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外购件</a:t>
                      </a:r>
                      <a:endParaRPr lang="zh-CN" altLang="en-US" sz="8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011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23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扶手支架总成</a:t>
                      </a:r>
                      <a:endParaRPr lang="zh-CN" altLang="en-US" sz="8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0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沿用</a:t>
                      </a:r>
                      <a:endParaRPr lang="zh-CN" altLang="en-US" sz="8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011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24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800" dirty="0" smtClean="0"/>
                        <a:t>靠背骨架左侧边板总成</a:t>
                      </a:r>
                      <a:endParaRPr lang="zh-CN" altLang="en-US" sz="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0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沿用</a:t>
                      </a:r>
                      <a:endParaRPr lang="zh-CN" altLang="en-US" sz="8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011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/>
                        <a:t>25</a:t>
                      </a:r>
                      <a:endParaRPr lang="zh-CN" altLang="en-US" sz="8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800" dirty="0" smtClean="0"/>
                        <a:t>焊接治具</a:t>
                      </a:r>
                      <a:endParaRPr lang="zh-CN" altLang="en-US" sz="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25</a:t>
                      </a:r>
                      <a:endParaRPr lang="zh-CN" altLang="en-US" sz="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 smtClean="0"/>
                        <a:t>新开发</a:t>
                      </a:r>
                      <a:endParaRPr lang="zh-CN" altLang="en-US" sz="8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1635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800" dirty="0" smtClean="0"/>
                        <a:t>合计：</a:t>
                      </a:r>
                      <a:endParaRPr lang="zh-CN" altLang="en-US" sz="8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40</a:t>
                      </a:r>
                      <a:endParaRPr lang="zh-CN" altLang="en-US" sz="8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dirty="0" smtClean="0"/>
                        <a:t>万元</a:t>
                      </a:r>
                      <a:r>
                        <a:rPr lang="en-US" altLang="zh-CN" sz="800" dirty="0" smtClean="0"/>
                        <a:t>/</a:t>
                      </a:r>
                      <a:r>
                        <a:rPr lang="zh-CN" altLang="en-US" sz="800" dirty="0" smtClean="0"/>
                        <a:t>未税</a:t>
                      </a:r>
                      <a:endParaRPr lang="zh-CN" altLang="en-US" sz="800" b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67256" y="3060735"/>
            <a:ext cx="385479" cy="318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6023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87770" y="2417304"/>
            <a:ext cx="986089" cy="167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9961">
            <a:off x="5035820" y="2183631"/>
            <a:ext cx="350004" cy="37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801" y="5573767"/>
            <a:ext cx="535909" cy="31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组合 1"/>
          <p:cNvGrpSpPr/>
          <p:nvPr/>
        </p:nvGrpSpPr>
        <p:grpSpPr>
          <a:xfrm rot="896776">
            <a:off x="821201" y="3790195"/>
            <a:ext cx="2665782" cy="1995707"/>
            <a:chOff x="4402166" y="5119160"/>
            <a:chExt cx="2885037" cy="2141022"/>
          </a:xfrm>
        </p:grpSpPr>
        <p:pic>
          <p:nvPicPr>
            <p:cNvPr id="101" name="Picture 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38577" flipH="1">
              <a:off x="4402166" y="5119160"/>
              <a:ext cx="2885037" cy="21410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" name="Picture 4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57848" flipH="1">
              <a:off x="5908938" y="6266974"/>
              <a:ext cx="398026" cy="200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" name="Picture 6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411176" y="6081031"/>
              <a:ext cx="396360" cy="380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6" name="Picture 3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06948" flipH="1">
              <a:off x="5018005" y="5368590"/>
              <a:ext cx="841447" cy="554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81" y="1671557"/>
            <a:ext cx="363948" cy="46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513" y="1925630"/>
            <a:ext cx="1579143" cy="209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23" y="1458301"/>
            <a:ext cx="1616286" cy="224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" name="Picture 2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3845" y="2238454"/>
            <a:ext cx="476329" cy="34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700" y="3832679"/>
            <a:ext cx="525119" cy="85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84">
            <a:extLst>
              <a:ext uri="{FF2B5EF4-FFF2-40B4-BE49-F238E27FC236}">
                <a16:creationId xmlns="" xmlns:a16="http://schemas.microsoft.com/office/drawing/2014/main" id="{7455940F-6F81-4E56-83E6-A44EDF715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482" y="563083"/>
            <a:ext cx="30355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手动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副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驾方案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高配总成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二、产品技术方案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方正兰亭黑_GBK"/>
            </a:endParaRPr>
          </a:p>
        </p:txBody>
      </p:sp>
      <p:graphicFrame>
        <p:nvGraphicFramePr>
          <p:cNvPr id="176" name="表格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648298"/>
              </p:ext>
            </p:extLst>
          </p:nvPr>
        </p:nvGraphicFramePr>
        <p:xfrm>
          <a:off x="6999089" y="589167"/>
          <a:ext cx="5170350" cy="6171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154"/>
                <a:gridCol w="1298970"/>
                <a:gridCol w="938145"/>
                <a:gridCol w="2428081"/>
              </a:tblGrid>
              <a:tr h="209823"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800" dirty="0" smtClean="0"/>
                        <a:t>关键新开件费用预估</a:t>
                      </a:r>
                      <a:r>
                        <a:rPr lang="en-US" altLang="zh-CN" sz="800" dirty="0" smtClean="0"/>
                        <a:t>—</a:t>
                      </a:r>
                      <a:r>
                        <a:rPr lang="zh-CN" altLang="en-US" sz="800" dirty="0" smtClean="0"/>
                        <a:t>副驾整椅（手动高配）</a:t>
                      </a:r>
                      <a:endParaRPr lang="zh-CN" altLang="en-US" sz="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2972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dirty="0" smtClean="0"/>
                        <a:t>序号</a:t>
                      </a:r>
                      <a:endParaRPr lang="zh-CN" altLang="en-US" sz="8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dirty="0" smtClean="0"/>
                        <a:t>零件</a:t>
                      </a:r>
                      <a:endParaRPr lang="zh-CN" altLang="en-US" sz="8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dirty="0" smtClean="0"/>
                        <a:t>模具</a:t>
                      </a:r>
                      <a:r>
                        <a:rPr lang="en-US" altLang="zh-CN" sz="800" dirty="0" smtClean="0"/>
                        <a:t>/</a:t>
                      </a:r>
                      <a:r>
                        <a:rPr lang="zh-CN" altLang="en-US" sz="800" dirty="0" smtClean="0"/>
                        <a:t>检具</a:t>
                      </a:r>
                      <a:endParaRPr lang="en-US" altLang="zh-CN" sz="800" dirty="0" smtClean="0"/>
                    </a:p>
                    <a:p>
                      <a:pPr algn="ctr"/>
                      <a:r>
                        <a:rPr lang="zh-CN" altLang="en-US" sz="800" dirty="0" smtClean="0"/>
                        <a:t>（未税</a:t>
                      </a:r>
                      <a:r>
                        <a:rPr lang="en-US" altLang="zh-CN" sz="800" dirty="0" smtClean="0"/>
                        <a:t>/</a:t>
                      </a:r>
                      <a:r>
                        <a:rPr lang="zh-CN" altLang="en-US" sz="800" dirty="0" smtClean="0"/>
                        <a:t>万元）</a:t>
                      </a:r>
                      <a:endParaRPr lang="zh-CN" altLang="en-US" sz="8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dirty="0" smtClean="0"/>
                        <a:t>备注</a:t>
                      </a:r>
                      <a:endParaRPr lang="zh-CN" altLang="en-US" sz="8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1920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 smtClean="0"/>
                        <a:t>1</a:t>
                      </a:r>
                      <a:endParaRPr lang="zh-CN" altLang="en-US" sz="6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音响系统</a:t>
                      </a:r>
                      <a:r>
                        <a:rPr lang="en-US" altLang="zh-CN" sz="600" dirty="0" smtClean="0"/>
                        <a:t>(</a:t>
                      </a:r>
                      <a:r>
                        <a:rPr lang="zh-CN" altLang="en-US" sz="600" dirty="0" smtClean="0"/>
                        <a:t>含安装支架及罩壳</a:t>
                      </a:r>
                      <a:r>
                        <a:rPr lang="en-US" altLang="zh-CN" sz="600" dirty="0" smtClean="0"/>
                        <a:t>)</a:t>
                      </a:r>
                      <a:endParaRPr lang="zh-CN" altLang="en-US" sz="600" b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 smtClean="0"/>
                        <a:t>0</a:t>
                      </a:r>
                      <a:endParaRPr lang="zh-CN" altLang="en-US" sz="6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共用高配主驾</a:t>
                      </a:r>
                      <a:endParaRPr lang="zh-CN" altLang="en-US" sz="600" b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1920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 smtClean="0"/>
                        <a:t>2</a:t>
                      </a:r>
                      <a:endParaRPr lang="zh-CN" altLang="en-US" sz="6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靠背表皮</a:t>
                      </a:r>
                      <a:endParaRPr lang="zh-CN" altLang="en-US" sz="600" b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 smtClean="0"/>
                        <a:t>0</a:t>
                      </a:r>
                      <a:endParaRPr lang="zh-CN" altLang="en-US" sz="6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皮革面料</a:t>
                      </a:r>
                      <a:endParaRPr lang="zh-CN" altLang="en-US" sz="6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1920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 smtClean="0"/>
                        <a:t>3</a:t>
                      </a:r>
                      <a:endParaRPr lang="zh-CN" altLang="en-US" sz="6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扶手总成</a:t>
                      </a:r>
                      <a:endParaRPr lang="zh-CN" altLang="en-US" sz="600" b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 smtClean="0"/>
                        <a:t>0</a:t>
                      </a:r>
                      <a:endParaRPr lang="zh-CN" altLang="en-US" sz="6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920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 smtClean="0"/>
                        <a:t>4</a:t>
                      </a:r>
                      <a:endParaRPr lang="zh-CN" altLang="en-US" sz="6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靠背泡沫</a:t>
                      </a:r>
                      <a:endParaRPr lang="zh-CN" altLang="en-US" sz="600" b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 smtClean="0"/>
                        <a:t>7</a:t>
                      </a:r>
                      <a:endParaRPr lang="zh-CN" altLang="en-US" sz="6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依据客户造型新开（镜像高配主驾）</a:t>
                      </a:r>
                      <a:endParaRPr lang="zh-CN" altLang="en-US" sz="6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1920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 smtClean="0"/>
                        <a:t>5</a:t>
                      </a:r>
                      <a:endParaRPr lang="zh-CN" altLang="en-US" sz="6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座垫表皮</a:t>
                      </a:r>
                      <a:endParaRPr lang="zh-CN" altLang="en-US" sz="600" b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 smtClean="0"/>
                        <a:t>0</a:t>
                      </a:r>
                      <a:endParaRPr lang="zh-CN" altLang="en-US" sz="6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皮革面料，高配主驾适应性修改</a:t>
                      </a:r>
                      <a:endParaRPr lang="zh-CN" altLang="en-US" sz="6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192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6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座垫泡沫</a:t>
                      </a:r>
                      <a:endParaRPr lang="zh-CN" altLang="en-US" sz="600" b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 smtClean="0"/>
                        <a:t>5</a:t>
                      </a:r>
                      <a:endParaRPr lang="zh-CN" altLang="en-US" sz="6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依据客户造型新开（镜像高配主驾）</a:t>
                      </a:r>
                      <a:endParaRPr lang="zh-CN" altLang="en-US" sz="6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192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7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右侧大罩壳</a:t>
                      </a:r>
                      <a:endParaRPr lang="zh-CN" altLang="en-US" sz="600" b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23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依据客户造型新开（镜像标配主驾）</a:t>
                      </a:r>
                      <a:endParaRPr lang="zh-CN" altLang="en-US" sz="600" b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192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8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靠背调节手柄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0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92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9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腰托</a:t>
                      </a:r>
                      <a:r>
                        <a:rPr lang="en-US" altLang="zh-CN" sz="600" kern="1200" dirty="0" smtClean="0"/>
                        <a:t>+</a:t>
                      </a:r>
                      <a:r>
                        <a:rPr lang="zh-CN" altLang="en-US" sz="600" kern="1200" dirty="0" smtClean="0"/>
                        <a:t>侧翼调节按钮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0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92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10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高度调节总成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0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92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11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倾角调节手柄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0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92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12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速降调节阀总成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0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92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13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600" dirty="0" smtClean="0"/>
                        <a:t>塑料件支撑板</a:t>
                      </a:r>
                      <a:endParaRPr lang="zh-CN" altLang="en-US" sz="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0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92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14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阻尼调节手柄总成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0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沿用</a:t>
                      </a:r>
                      <a:endParaRPr lang="zh-CN" altLang="en-US" sz="600" b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192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15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座椅旋转调节手柄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0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92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16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600" kern="1200" dirty="0" smtClean="0"/>
                        <a:t>线束插件固定座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0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92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17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600" kern="1200" dirty="0" smtClean="0"/>
                        <a:t>座深调节手柄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0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92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18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600" kern="1200" dirty="0" smtClean="0"/>
                        <a:t>前罩壳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0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92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19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600" kern="1200" dirty="0" smtClean="0"/>
                        <a:t>左侧大罩壳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0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92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20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后罩壳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0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92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21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安全带总成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0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92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22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防尘罩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0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92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23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座椅骨架总成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22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适应性修改</a:t>
                      </a:r>
                      <a:r>
                        <a:rPr lang="zh-CN" altLang="en-US" sz="600" dirty="0" smtClean="0"/>
                        <a:t>（镜像高配主驾）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92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24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侧翼调节</a:t>
                      </a:r>
                      <a:r>
                        <a:rPr lang="en-US" altLang="zh-CN" sz="600" kern="1200" dirty="0" smtClean="0"/>
                        <a:t>+</a:t>
                      </a:r>
                      <a:r>
                        <a:rPr lang="zh-CN" altLang="en-US" sz="600" kern="1200" dirty="0" smtClean="0"/>
                        <a:t>腰托系统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0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共用高配主驾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92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25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加热通风系统（普通）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0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共用高配主驾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92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26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靠背支撑板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0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共用标配主驾</a:t>
                      </a:r>
                      <a:endParaRPr lang="zh-CN" altLang="en-US" sz="600" b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192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27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安全带高度调节总成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15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新开</a:t>
                      </a:r>
                      <a:r>
                        <a:rPr lang="zh-CN" altLang="en-US" sz="600" dirty="0" smtClean="0"/>
                        <a:t>（镜像高配主驾）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92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28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整椅检具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0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共用标配副驾</a:t>
                      </a:r>
                      <a:endParaRPr lang="zh-CN" altLang="en-US" sz="600" b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192096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600" dirty="0" smtClean="0"/>
                        <a:t>合计：</a:t>
                      </a:r>
                      <a:endParaRPr lang="zh-CN" altLang="en-US" sz="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72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万元</a:t>
                      </a:r>
                      <a:r>
                        <a:rPr lang="en-US" altLang="zh-CN" sz="600" dirty="0" smtClean="0"/>
                        <a:t>/</a:t>
                      </a:r>
                      <a:r>
                        <a:rPr lang="zh-CN" altLang="en-US" sz="600" dirty="0" smtClean="0"/>
                        <a:t>未税</a:t>
                      </a:r>
                      <a:endParaRPr lang="zh-CN" altLang="en-US" sz="600" b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3122148" y="589167"/>
            <a:ext cx="3168352" cy="323165"/>
            <a:chOff x="7535366" y="608459"/>
            <a:chExt cx="3168352" cy="323165"/>
          </a:xfrm>
        </p:grpSpPr>
        <p:sp>
          <p:nvSpPr>
            <p:cNvPr id="3" name="矩形 2"/>
            <p:cNvSpPr/>
            <p:nvPr/>
          </p:nvSpPr>
          <p:spPr>
            <a:xfrm>
              <a:off x="7535366" y="647428"/>
              <a:ext cx="648072" cy="2345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183438" y="608459"/>
              <a:ext cx="100811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/>
                <a:t>新开件</a:t>
              </a:r>
              <a:endParaRPr lang="zh-CN" altLang="en-US" sz="1500" dirty="0"/>
            </a:p>
          </p:txBody>
        </p:sp>
        <p:sp>
          <p:nvSpPr>
            <p:cNvPr id="48" name="矩形 47"/>
            <p:cNvSpPr/>
            <p:nvPr/>
          </p:nvSpPr>
          <p:spPr>
            <a:xfrm>
              <a:off x="9047534" y="647428"/>
              <a:ext cx="648072" cy="234552"/>
            </a:xfrm>
            <a:prstGeom prst="rect">
              <a:avLst/>
            </a:prstGeom>
            <a:solidFill>
              <a:srgbClr val="10F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695606" y="608459"/>
              <a:ext cx="100811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/>
                <a:t>沿用件</a:t>
              </a:r>
              <a:endParaRPr lang="en-US" altLang="zh-CN" sz="1500" dirty="0" smtClean="0"/>
            </a:p>
          </p:txBody>
        </p:sp>
      </p:grp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49" y="1340883"/>
            <a:ext cx="264685" cy="24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294" y="3895811"/>
            <a:ext cx="921157" cy="60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2" name="Picture 30"/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3" r="12238" b="3220"/>
          <a:stretch/>
        </p:blipFill>
        <p:spPr bwMode="auto">
          <a:xfrm>
            <a:off x="5447760" y="2898906"/>
            <a:ext cx="522689" cy="54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-63182" y="1500502"/>
            <a:ext cx="947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2</a:t>
            </a:r>
            <a:r>
              <a:rPr lang="zh-CN" altLang="en-US" sz="1000" dirty="0" smtClean="0"/>
              <a:t>、靠背表皮</a:t>
            </a:r>
            <a:endParaRPr lang="zh-CN" altLang="en-US" sz="1000" dirty="0"/>
          </a:p>
        </p:txBody>
      </p:sp>
      <p:sp>
        <p:nvSpPr>
          <p:cNvPr id="82" name="TextBox 81"/>
          <p:cNvSpPr txBox="1"/>
          <p:nvPr/>
        </p:nvSpPr>
        <p:spPr>
          <a:xfrm>
            <a:off x="-63182" y="1902252"/>
            <a:ext cx="947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3</a:t>
            </a:r>
            <a:r>
              <a:rPr lang="zh-CN" altLang="en-US" sz="1000" dirty="0" smtClean="0"/>
              <a:t>、扶手总成</a:t>
            </a:r>
            <a:endParaRPr lang="zh-CN" altLang="en-US" sz="1000" dirty="0"/>
          </a:p>
        </p:txBody>
      </p:sp>
      <p:sp>
        <p:nvSpPr>
          <p:cNvPr id="83" name="TextBox 82"/>
          <p:cNvSpPr txBox="1"/>
          <p:nvPr/>
        </p:nvSpPr>
        <p:spPr>
          <a:xfrm>
            <a:off x="-63182" y="3046843"/>
            <a:ext cx="947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5</a:t>
            </a:r>
            <a:r>
              <a:rPr lang="zh-CN" altLang="en-US" sz="1000" dirty="0" smtClean="0"/>
              <a:t>、座垫表皮</a:t>
            </a:r>
            <a:endParaRPr lang="zh-CN" altLang="en-US" sz="1000" dirty="0"/>
          </a:p>
        </p:txBody>
      </p:sp>
      <p:sp>
        <p:nvSpPr>
          <p:cNvPr id="84" name="TextBox 83"/>
          <p:cNvSpPr txBox="1"/>
          <p:nvPr/>
        </p:nvSpPr>
        <p:spPr>
          <a:xfrm>
            <a:off x="-63183" y="1254281"/>
            <a:ext cx="947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</a:t>
            </a:r>
            <a:r>
              <a:rPr lang="zh-CN" altLang="en-US" sz="1000" dirty="0" smtClean="0"/>
              <a:t>、音响系统</a:t>
            </a:r>
            <a:endParaRPr lang="zh-CN" altLang="en-US" sz="1000" dirty="0"/>
          </a:p>
        </p:txBody>
      </p:sp>
      <p:sp>
        <p:nvSpPr>
          <p:cNvPr id="85" name="TextBox 84"/>
          <p:cNvSpPr txBox="1"/>
          <p:nvPr/>
        </p:nvSpPr>
        <p:spPr>
          <a:xfrm>
            <a:off x="-63183" y="3458753"/>
            <a:ext cx="947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6</a:t>
            </a:r>
            <a:r>
              <a:rPr lang="zh-CN" altLang="en-US" sz="1000" dirty="0" smtClean="0"/>
              <a:t>、座垫泡沫</a:t>
            </a:r>
            <a:endParaRPr lang="zh-CN" altLang="en-US" sz="1000" dirty="0"/>
          </a:p>
        </p:txBody>
      </p:sp>
      <p:sp>
        <p:nvSpPr>
          <p:cNvPr id="90" name="TextBox 89"/>
          <p:cNvSpPr txBox="1"/>
          <p:nvPr/>
        </p:nvSpPr>
        <p:spPr>
          <a:xfrm>
            <a:off x="-63182" y="3774005"/>
            <a:ext cx="119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7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右侧</a:t>
            </a:r>
            <a:r>
              <a:rPr lang="zh-CN" altLang="en-US" sz="1000" dirty="0" smtClean="0"/>
              <a:t>大罩壳</a:t>
            </a:r>
            <a:endParaRPr lang="zh-CN" altLang="en-US" sz="1000" dirty="0"/>
          </a:p>
        </p:txBody>
      </p:sp>
      <p:sp>
        <p:nvSpPr>
          <p:cNvPr id="91" name="TextBox 90"/>
          <p:cNvSpPr txBox="1"/>
          <p:nvPr/>
        </p:nvSpPr>
        <p:spPr>
          <a:xfrm>
            <a:off x="-63182" y="4027699"/>
            <a:ext cx="947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8</a:t>
            </a:r>
            <a:r>
              <a:rPr lang="zh-CN" altLang="en-US" sz="1000" dirty="0" smtClean="0"/>
              <a:t>、靠背调节手柄</a:t>
            </a:r>
            <a:endParaRPr lang="zh-CN" altLang="en-US" sz="1000" dirty="0"/>
          </a:p>
        </p:txBody>
      </p:sp>
      <p:sp>
        <p:nvSpPr>
          <p:cNvPr id="93" name="TextBox 92"/>
          <p:cNvSpPr txBox="1"/>
          <p:nvPr/>
        </p:nvSpPr>
        <p:spPr>
          <a:xfrm>
            <a:off x="-2412" y="6161180"/>
            <a:ext cx="885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14</a:t>
            </a:r>
            <a:r>
              <a:rPr lang="zh-CN" altLang="en-US" sz="1000" dirty="0"/>
              <a:t>、阻尼调节手柄总成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276577" y="5768565"/>
            <a:ext cx="14120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17</a:t>
            </a:r>
            <a:r>
              <a:rPr lang="zh-CN" altLang="en-US" sz="1000" dirty="0" smtClean="0"/>
              <a:t>、座深调节手柄</a:t>
            </a:r>
            <a:endParaRPr lang="zh-CN" altLang="en-US" sz="1000" dirty="0"/>
          </a:p>
        </p:txBody>
      </p:sp>
      <p:sp>
        <p:nvSpPr>
          <p:cNvPr id="95" name="TextBox 94"/>
          <p:cNvSpPr txBox="1"/>
          <p:nvPr/>
        </p:nvSpPr>
        <p:spPr>
          <a:xfrm>
            <a:off x="3276577" y="5198592"/>
            <a:ext cx="11783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19</a:t>
            </a:r>
            <a:r>
              <a:rPr lang="zh-CN" altLang="en-US" sz="1000" dirty="0" smtClean="0"/>
              <a:t>、左侧大罩壳</a:t>
            </a:r>
            <a:endParaRPr lang="zh-CN" altLang="en-US" sz="1000" dirty="0"/>
          </a:p>
        </p:txBody>
      </p:sp>
      <p:sp>
        <p:nvSpPr>
          <p:cNvPr id="97" name="TextBox 96"/>
          <p:cNvSpPr txBox="1"/>
          <p:nvPr/>
        </p:nvSpPr>
        <p:spPr>
          <a:xfrm>
            <a:off x="-63182" y="5825780"/>
            <a:ext cx="12780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13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塑料件支撑板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-69947" y="4956589"/>
            <a:ext cx="1321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10</a:t>
            </a:r>
            <a:r>
              <a:rPr lang="zh-CN" altLang="en-US" sz="1000" dirty="0" smtClean="0"/>
              <a:t>、高度调节总成</a:t>
            </a:r>
            <a:endParaRPr lang="zh-CN" altLang="en-US" sz="1000" dirty="0"/>
          </a:p>
        </p:txBody>
      </p:sp>
      <p:sp>
        <p:nvSpPr>
          <p:cNvPr id="99" name="TextBox 98"/>
          <p:cNvSpPr txBox="1"/>
          <p:nvPr/>
        </p:nvSpPr>
        <p:spPr>
          <a:xfrm>
            <a:off x="-63183" y="5547140"/>
            <a:ext cx="1571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12</a:t>
            </a:r>
            <a:r>
              <a:rPr lang="zh-CN" altLang="en-US" sz="1000" dirty="0" smtClean="0"/>
              <a:t>、速降调节阀总成</a:t>
            </a:r>
            <a:endParaRPr lang="zh-CN" altLang="en-US" sz="1000" dirty="0"/>
          </a:p>
        </p:txBody>
      </p:sp>
      <p:sp>
        <p:nvSpPr>
          <p:cNvPr id="100" name="TextBox 99"/>
          <p:cNvSpPr txBox="1"/>
          <p:nvPr/>
        </p:nvSpPr>
        <p:spPr>
          <a:xfrm>
            <a:off x="1214904" y="6261188"/>
            <a:ext cx="16295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15</a:t>
            </a:r>
            <a:r>
              <a:rPr lang="zh-CN" altLang="en-US" sz="1000" dirty="0" smtClean="0"/>
              <a:t>、座椅旋转调节手柄</a:t>
            </a:r>
            <a:endParaRPr lang="zh-CN" altLang="en-US" sz="1000" dirty="0"/>
          </a:p>
        </p:txBody>
      </p:sp>
      <p:sp>
        <p:nvSpPr>
          <p:cNvPr id="103" name="TextBox 102"/>
          <p:cNvSpPr txBox="1"/>
          <p:nvPr/>
        </p:nvSpPr>
        <p:spPr>
          <a:xfrm>
            <a:off x="-63182" y="4466641"/>
            <a:ext cx="98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9</a:t>
            </a:r>
            <a:r>
              <a:rPr lang="zh-CN" altLang="en-US" sz="1000" dirty="0" smtClean="0"/>
              <a:t>、腰托</a:t>
            </a:r>
            <a:r>
              <a:rPr lang="en-US" altLang="zh-CN" sz="1000" dirty="0" smtClean="0"/>
              <a:t>+</a:t>
            </a:r>
            <a:r>
              <a:rPr lang="zh-CN" altLang="en-US" sz="1000" dirty="0" smtClean="0"/>
              <a:t>侧翼调节按钮</a:t>
            </a:r>
            <a:endParaRPr lang="zh-CN" altLang="en-US" sz="1000" dirty="0"/>
          </a:p>
        </p:txBody>
      </p:sp>
      <p:sp>
        <p:nvSpPr>
          <p:cNvPr id="104" name="TextBox 103"/>
          <p:cNvSpPr txBox="1"/>
          <p:nvPr/>
        </p:nvSpPr>
        <p:spPr>
          <a:xfrm>
            <a:off x="3276577" y="5483578"/>
            <a:ext cx="1768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18</a:t>
            </a:r>
            <a:r>
              <a:rPr lang="zh-CN" altLang="en-US" sz="1000" dirty="0"/>
              <a:t>、前罩</a:t>
            </a:r>
            <a:r>
              <a:rPr lang="zh-CN" altLang="en-US" sz="1000" dirty="0" smtClean="0"/>
              <a:t>壳</a:t>
            </a:r>
            <a:endParaRPr lang="zh-CN" altLang="en-US" sz="1000" dirty="0"/>
          </a:p>
        </p:txBody>
      </p:sp>
      <p:sp>
        <p:nvSpPr>
          <p:cNvPr id="105" name="TextBox 104"/>
          <p:cNvSpPr txBox="1"/>
          <p:nvPr/>
        </p:nvSpPr>
        <p:spPr>
          <a:xfrm>
            <a:off x="3309901" y="4743640"/>
            <a:ext cx="1321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20</a:t>
            </a:r>
            <a:r>
              <a:rPr lang="zh-CN" altLang="en-US" sz="1000" dirty="0" smtClean="0"/>
              <a:t>、后罩壳</a:t>
            </a:r>
            <a:endParaRPr lang="zh-CN" altLang="en-US" sz="1000" dirty="0"/>
          </a:p>
        </p:txBody>
      </p:sp>
      <p:sp>
        <p:nvSpPr>
          <p:cNvPr id="106" name="TextBox 105"/>
          <p:cNvSpPr txBox="1"/>
          <p:nvPr/>
        </p:nvSpPr>
        <p:spPr>
          <a:xfrm>
            <a:off x="3276577" y="6227350"/>
            <a:ext cx="14734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16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线束插件固定</a:t>
            </a:r>
            <a:r>
              <a:rPr lang="zh-CN" altLang="en-US" sz="1000" dirty="0" smtClean="0"/>
              <a:t>座</a:t>
            </a:r>
            <a:endParaRPr lang="zh-CN" altLang="en-US" sz="1000" dirty="0"/>
          </a:p>
        </p:txBody>
      </p:sp>
      <p:sp>
        <p:nvSpPr>
          <p:cNvPr id="107" name="TextBox 106"/>
          <p:cNvSpPr txBox="1"/>
          <p:nvPr/>
        </p:nvSpPr>
        <p:spPr>
          <a:xfrm>
            <a:off x="4454909" y="4926261"/>
            <a:ext cx="1321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21</a:t>
            </a:r>
            <a:r>
              <a:rPr lang="zh-CN" altLang="en-US" sz="1000" dirty="0" smtClean="0"/>
              <a:t>、安全带总成</a:t>
            </a:r>
            <a:endParaRPr lang="zh-CN" altLang="en-US" sz="1000" dirty="0"/>
          </a:p>
        </p:txBody>
      </p:sp>
      <p:sp>
        <p:nvSpPr>
          <p:cNvPr id="108" name="TextBox 107"/>
          <p:cNvSpPr txBox="1"/>
          <p:nvPr/>
        </p:nvSpPr>
        <p:spPr>
          <a:xfrm>
            <a:off x="5818595" y="4898947"/>
            <a:ext cx="9438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22</a:t>
            </a:r>
            <a:r>
              <a:rPr lang="zh-CN" altLang="en-US" sz="1000" dirty="0" smtClean="0"/>
              <a:t>、防尘罩</a:t>
            </a:r>
            <a:endParaRPr lang="zh-CN" altLang="en-US" sz="1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5665683" y="3479287"/>
            <a:ext cx="1321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23</a:t>
            </a:r>
            <a:r>
              <a:rPr lang="zh-CN" altLang="en-US" sz="1000" dirty="0" smtClean="0"/>
              <a:t>、座椅骨架总成</a:t>
            </a:r>
            <a:endParaRPr lang="zh-CN" altLang="en-US" sz="1000" dirty="0"/>
          </a:p>
        </p:txBody>
      </p:sp>
      <p:sp>
        <p:nvSpPr>
          <p:cNvPr id="110" name="TextBox 109"/>
          <p:cNvSpPr txBox="1"/>
          <p:nvPr/>
        </p:nvSpPr>
        <p:spPr>
          <a:xfrm>
            <a:off x="5665683" y="2437970"/>
            <a:ext cx="1321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dirty="0" smtClean="0"/>
              <a:t>24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侧翼调节</a:t>
            </a:r>
            <a:r>
              <a:rPr lang="en-US" altLang="zh-CN" sz="1000" dirty="0"/>
              <a:t>+</a:t>
            </a:r>
            <a:r>
              <a:rPr lang="zh-CN" altLang="en-US" sz="1000" dirty="0"/>
              <a:t>腰托系统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665683" y="2034101"/>
            <a:ext cx="1321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dirty="0" smtClean="0"/>
              <a:t>25</a:t>
            </a:r>
            <a:r>
              <a:rPr lang="zh-CN" altLang="en-US" sz="1000" dirty="0" smtClean="0"/>
              <a:t>、加热通风系统（普通）</a:t>
            </a:r>
            <a:endParaRPr lang="zh-CN" altLang="en-US" sz="1000" dirty="0"/>
          </a:p>
        </p:txBody>
      </p:sp>
      <p:sp>
        <p:nvSpPr>
          <p:cNvPr id="112" name="TextBox 111"/>
          <p:cNvSpPr txBox="1"/>
          <p:nvPr/>
        </p:nvSpPr>
        <p:spPr>
          <a:xfrm>
            <a:off x="5665683" y="999258"/>
            <a:ext cx="1321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dirty="0" smtClean="0"/>
              <a:t>27</a:t>
            </a:r>
            <a:r>
              <a:rPr lang="zh-CN" altLang="en-US" sz="1000" dirty="0" smtClean="0"/>
              <a:t>、安全带高度调节总成</a:t>
            </a:r>
            <a:endParaRPr lang="zh-CN" altLang="en-US" sz="1000" dirty="0"/>
          </a:p>
        </p:txBody>
      </p:sp>
      <p:sp>
        <p:nvSpPr>
          <p:cNvPr id="113" name="TextBox 112"/>
          <p:cNvSpPr txBox="1"/>
          <p:nvPr/>
        </p:nvSpPr>
        <p:spPr>
          <a:xfrm>
            <a:off x="5665683" y="1515070"/>
            <a:ext cx="1321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dirty="0" smtClean="0"/>
              <a:t>26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靠背支撑板</a:t>
            </a:r>
          </a:p>
        </p:txBody>
      </p:sp>
      <p:grpSp>
        <p:nvGrpSpPr>
          <p:cNvPr id="24" name="组合 23"/>
          <p:cNvGrpSpPr/>
          <p:nvPr/>
        </p:nvGrpSpPr>
        <p:grpSpPr>
          <a:xfrm flipH="1">
            <a:off x="4831783" y="2248248"/>
            <a:ext cx="274173" cy="596098"/>
            <a:chOff x="4310481" y="2497424"/>
            <a:chExt cx="465830" cy="981627"/>
          </a:xfrm>
        </p:grpSpPr>
        <p:pic>
          <p:nvPicPr>
            <p:cNvPr id="3104" name="Picture 32"/>
            <p:cNvPicPr>
              <a:picLocks noChangeAspect="1" noChangeArrowheads="1"/>
            </p:cNvPicPr>
            <p:nvPr/>
          </p:nvPicPr>
          <p:blipFill rotWithShape="1"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22" r="4204" b="3037"/>
            <a:stretch/>
          </p:blipFill>
          <p:spPr bwMode="auto">
            <a:xfrm>
              <a:off x="4310481" y="2940844"/>
              <a:ext cx="395843" cy="538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05" name="Picture 33"/>
            <p:cNvPicPr>
              <a:picLocks noChangeAspect="1" noChangeArrowheads="1"/>
            </p:cNvPicPr>
            <p:nvPr/>
          </p:nvPicPr>
          <p:blipFill rotWithShape="1"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" r="3058" b="3817"/>
            <a:stretch/>
          </p:blipFill>
          <p:spPr bwMode="auto">
            <a:xfrm>
              <a:off x="4436215" y="2497424"/>
              <a:ext cx="340096" cy="468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5" name="TextBox 114"/>
          <p:cNvSpPr txBox="1"/>
          <p:nvPr/>
        </p:nvSpPr>
        <p:spPr>
          <a:xfrm>
            <a:off x="-63182" y="2660422"/>
            <a:ext cx="947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4</a:t>
            </a:r>
            <a:r>
              <a:rPr lang="zh-CN" altLang="en-US" sz="1000" dirty="0" smtClean="0"/>
              <a:t>、靠背泡沫</a:t>
            </a:r>
            <a:endParaRPr lang="zh-CN" altLang="en-US" sz="1000" dirty="0"/>
          </a:p>
        </p:txBody>
      </p:sp>
      <p:cxnSp>
        <p:nvCxnSpPr>
          <p:cNvPr id="26" name="直接箭头连接符 25"/>
          <p:cNvCxnSpPr>
            <a:stCxn id="84" idx="3"/>
            <a:endCxn id="64" idx="1"/>
          </p:cNvCxnSpPr>
          <p:nvPr/>
        </p:nvCxnSpPr>
        <p:spPr>
          <a:xfrm>
            <a:off x="884299" y="1377392"/>
            <a:ext cx="255550" cy="8400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箭头连接符 119"/>
          <p:cNvCxnSpPr>
            <a:stCxn id="17" idx="3"/>
          </p:cNvCxnSpPr>
          <p:nvPr/>
        </p:nvCxnSpPr>
        <p:spPr>
          <a:xfrm>
            <a:off x="884301" y="1623613"/>
            <a:ext cx="475256" cy="26156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箭头连接符 121"/>
          <p:cNvCxnSpPr>
            <a:stCxn id="115" idx="3"/>
          </p:cNvCxnSpPr>
          <p:nvPr/>
        </p:nvCxnSpPr>
        <p:spPr>
          <a:xfrm>
            <a:off x="884301" y="2783533"/>
            <a:ext cx="1633403" cy="24916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箭头连接符 127"/>
          <p:cNvCxnSpPr>
            <a:stCxn id="83" idx="3"/>
          </p:cNvCxnSpPr>
          <p:nvPr/>
        </p:nvCxnSpPr>
        <p:spPr>
          <a:xfrm>
            <a:off x="884301" y="3169954"/>
            <a:ext cx="850506" cy="23587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箭头连接符 129"/>
          <p:cNvCxnSpPr>
            <a:stCxn id="85" idx="3"/>
          </p:cNvCxnSpPr>
          <p:nvPr/>
        </p:nvCxnSpPr>
        <p:spPr>
          <a:xfrm>
            <a:off x="884300" y="3581864"/>
            <a:ext cx="1960130" cy="30373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箭头连接符 134"/>
          <p:cNvCxnSpPr/>
          <p:nvPr/>
        </p:nvCxnSpPr>
        <p:spPr>
          <a:xfrm>
            <a:off x="954172" y="3911265"/>
            <a:ext cx="405385" cy="51654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箭头连接符 137"/>
          <p:cNvCxnSpPr>
            <a:stCxn id="93" idx="3"/>
          </p:cNvCxnSpPr>
          <p:nvPr/>
        </p:nvCxnSpPr>
        <p:spPr>
          <a:xfrm flipV="1">
            <a:off x="882662" y="5603905"/>
            <a:ext cx="879829" cy="75733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箭头连接符 138"/>
          <p:cNvCxnSpPr>
            <a:stCxn id="91" idx="3"/>
          </p:cNvCxnSpPr>
          <p:nvPr/>
        </p:nvCxnSpPr>
        <p:spPr>
          <a:xfrm>
            <a:off x="884301" y="4227754"/>
            <a:ext cx="248541" cy="36578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箭头连接符 146"/>
          <p:cNvCxnSpPr>
            <a:stCxn id="94" idx="1"/>
            <a:endCxn id="114" idx="2"/>
          </p:cNvCxnSpPr>
          <p:nvPr/>
        </p:nvCxnSpPr>
        <p:spPr>
          <a:xfrm flipH="1" flipV="1">
            <a:off x="2355804" y="5103717"/>
            <a:ext cx="920773" cy="78795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箭头连接符 148"/>
          <p:cNvCxnSpPr/>
          <p:nvPr/>
        </p:nvCxnSpPr>
        <p:spPr>
          <a:xfrm flipV="1">
            <a:off x="1082023" y="4953493"/>
            <a:ext cx="947644" cy="99539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箭头连接符 160"/>
          <p:cNvCxnSpPr>
            <a:stCxn id="95" idx="1"/>
          </p:cNvCxnSpPr>
          <p:nvPr/>
        </p:nvCxnSpPr>
        <p:spPr>
          <a:xfrm flipH="1" flipV="1">
            <a:off x="3122148" y="5159827"/>
            <a:ext cx="154429" cy="16187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接箭头连接符 166"/>
          <p:cNvCxnSpPr>
            <a:stCxn id="82" idx="3"/>
          </p:cNvCxnSpPr>
          <p:nvPr/>
        </p:nvCxnSpPr>
        <p:spPr>
          <a:xfrm>
            <a:off x="884301" y="2025363"/>
            <a:ext cx="1477708" cy="36524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箭头连接符 167"/>
          <p:cNvCxnSpPr/>
          <p:nvPr/>
        </p:nvCxnSpPr>
        <p:spPr>
          <a:xfrm flipV="1">
            <a:off x="1208831" y="5424031"/>
            <a:ext cx="317152" cy="18265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箭头连接符 168"/>
          <p:cNvCxnSpPr>
            <a:stCxn id="100" idx="0"/>
          </p:cNvCxnSpPr>
          <p:nvPr/>
        </p:nvCxnSpPr>
        <p:spPr>
          <a:xfrm flipV="1">
            <a:off x="2029668" y="5768565"/>
            <a:ext cx="161867" cy="49262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接箭头连接符 170"/>
          <p:cNvCxnSpPr/>
          <p:nvPr/>
        </p:nvCxnSpPr>
        <p:spPr>
          <a:xfrm>
            <a:off x="1012074" y="5103717"/>
            <a:ext cx="392460" cy="1844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箭头连接符 176"/>
          <p:cNvCxnSpPr>
            <a:stCxn id="103" idx="3"/>
          </p:cNvCxnSpPr>
          <p:nvPr/>
        </p:nvCxnSpPr>
        <p:spPr>
          <a:xfrm>
            <a:off x="918824" y="4666696"/>
            <a:ext cx="367378" cy="25956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箭头连接符 178"/>
          <p:cNvCxnSpPr>
            <a:stCxn id="104" idx="1"/>
          </p:cNvCxnSpPr>
          <p:nvPr/>
        </p:nvCxnSpPr>
        <p:spPr>
          <a:xfrm flipH="1" flipV="1">
            <a:off x="2779593" y="5313443"/>
            <a:ext cx="496984" cy="29324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箭头连接符 180"/>
          <p:cNvCxnSpPr>
            <a:stCxn id="105" idx="1"/>
          </p:cNvCxnSpPr>
          <p:nvPr/>
        </p:nvCxnSpPr>
        <p:spPr>
          <a:xfrm flipH="1" flipV="1">
            <a:off x="2171700" y="4312920"/>
            <a:ext cx="1138201" cy="55383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接箭头连接符 183"/>
          <p:cNvCxnSpPr/>
          <p:nvPr/>
        </p:nvCxnSpPr>
        <p:spPr>
          <a:xfrm flipV="1">
            <a:off x="5059302" y="4622606"/>
            <a:ext cx="174134" cy="33088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接箭头连接符 186"/>
          <p:cNvCxnSpPr>
            <a:stCxn id="108" idx="0"/>
            <a:endCxn id="3099" idx="2"/>
          </p:cNvCxnSpPr>
          <p:nvPr/>
        </p:nvCxnSpPr>
        <p:spPr>
          <a:xfrm flipV="1">
            <a:off x="6290500" y="4499235"/>
            <a:ext cx="225373" cy="39971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接箭头连接符 189"/>
          <p:cNvCxnSpPr>
            <a:stCxn id="109" idx="1"/>
          </p:cNvCxnSpPr>
          <p:nvPr/>
        </p:nvCxnSpPr>
        <p:spPr>
          <a:xfrm flipH="1" flipV="1">
            <a:off x="4714629" y="3596260"/>
            <a:ext cx="951054" cy="613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接箭头连接符 195"/>
          <p:cNvCxnSpPr>
            <a:endCxn id="3102" idx="3"/>
          </p:cNvCxnSpPr>
          <p:nvPr/>
        </p:nvCxnSpPr>
        <p:spPr>
          <a:xfrm flipH="1">
            <a:off x="5970449" y="2680932"/>
            <a:ext cx="290902" cy="48902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接箭头连接符 198"/>
          <p:cNvCxnSpPr>
            <a:stCxn id="111" idx="1"/>
          </p:cNvCxnSpPr>
          <p:nvPr/>
        </p:nvCxnSpPr>
        <p:spPr>
          <a:xfrm flipH="1">
            <a:off x="5299767" y="2234156"/>
            <a:ext cx="365916" cy="1365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接箭头连接符 200"/>
          <p:cNvCxnSpPr>
            <a:stCxn id="113" idx="1"/>
          </p:cNvCxnSpPr>
          <p:nvPr/>
        </p:nvCxnSpPr>
        <p:spPr>
          <a:xfrm flipH="1">
            <a:off x="5367655" y="1638181"/>
            <a:ext cx="298028" cy="17106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直接箭头连接符 202"/>
          <p:cNvCxnSpPr>
            <a:stCxn id="112" idx="1"/>
          </p:cNvCxnSpPr>
          <p:nvPr/>
        </p:nvCxnSpPr>
        <p:spPr>
          <a:xfrm flipH="1">
            <a:off x="4606266" y="1199313"/>
            <a:ext cx="1059417" cy="24071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箭头连接符 150"/>
          <p:cNvCxnSpPr>
            <a:stCxn id="106" idx="1"/>
          </p:cNvCxnSpPr>
          <p:nvPr/>
        </p:nvCxnSpPr>
        <p:spPr>
          <a:xfrm flipH="1" flipV="1">
            <a:off x="2779593" y="5815251"/>
            <a:ext cx="496984" cy="53521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-13672" y="912332"/>
            <a:ext cx="14240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solidFill>
                  <a:srgbClr val="FF0000"/>
                </a:solidFill>
              </a:rPr>
              <a:t>预估重量：</a:t>
            </a:r>
            <a:r>
              <a:rPr lang="en-US" altLang="zh-CN" sz="900" dirty="0" smtClean="0">
                <a:solidFill>
                  <a:srgbClr val="FF0000"/>
                </a:solidFill>
              </a:rPr>
              <a:t>47.5 Kg</a:t>
            </a:r>
            <a:endParaRPr lang="zh-CN" altLang="en-US" sz="900" dirty="0">
              <a:solidFill>
                <a:srgbClr val="FF0000"/>
              </a:solidFill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-86374" y="5229213"/>
            <a:ext cx="14069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11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倾角</a:t>
            </a:r>
            <a:r>
              <a:rPr lang="zh-CN" altLang="en-US" sz="1000" dirty="0" smtClean="0"/>
              <a:t>调节手柄</a:t>
            </a:r>
            <a:endParaRPr lang="zh-CN" altLang="en-US" sz="1000" dirty="0"/>
          </a:p>
        </p:txBody>
      </p:sp>
      <p:cxnSp>
        <p:nvCxnSpPr>
          <p:cNvPr id="118" name="直接箭头连接符 117"/>
          <p:cNvCxnSpPr/>
          <p:nvPr/>
        </p:nvCxnSpPr>
        <p:spPr>
          <a:xfrm flipV="1">
            <a:off x="1063827" y="5274562"/>
            <a:ext cx="444750" cy="7776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795" y="5578456"/>
            <a:ext cx="339701" cy="236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701" y="5600206"/>
            <a:ext cx="388175" cy="22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2"/>
          <p:cNvPicPr>
            <a:picLocks noChangeAspect="1" noChangeArrowheads="1"/>
          </p:cNvPicPr>
          <p:nvPr/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 r="1905" b="2727"/>
          <a:stretch/>
        </p:blipFill>
        <p:spPr bwMode="auto">
          <a:xfrm flipH="1">
            <a:off x="3992931" y="1252674"/>
            <a:ext cx="560400" cy="51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25171" y="2517517"/>
            <a:ext cx="322589" cy="30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4230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13"/>
          <p:cNvSpPr>
            <a:spLocks/>
          </p:cNvSpPr>
          <p:nvPr/>
        </p:nvSpPr>
        <p:spPr bwMode="auto">
          <a:xfrm>
            <a:off x="1203507" y="2339183"/>
            <a:ext cx="1949196" cy="2093912"/>
          </a:xfrm>
          <a:custGeom>
            <a:avLst/>
            <a:gdLst>
              <a:gd name="T0" fmla="*/ 2147483647 w 2055"/>
              <a:gd name="T1" fmla="*/ 2147483647 h 3548"/>
              <a:gd name="T2" fmla="*/ 0 w 2055"/>
              <a:gd name="T3" fmla="*/ 2147483647 h 3548"/>
              <a:gd name="T4" fmla="*/ 0 w 2055"/>
              <a:gd name="T5" fmla="*/ 0 h 3548"/>
              <a:gd name="T6" fmla="*/ 2147483647 w 2055"/>
              <a:gd name="T7" fmla="*/ 0 h 3548"/>
              <a:gd name="T8" fmla="*/ 2147483647 w 2055"/>
              <a:gd name="T9" fmla="*/ 2147483647 h 3548"/>
              <a:gd name="T10" fmla="*/ 2147483647 w 2055"/>
              <a:gd name="T11" fmla="*/ 2147483647 h 35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5"/>
              <a:gd name="T19" fmla="*/ 0 h 3548"/>
              <a:gd name="T20" fmla="*/ 2055 w 2055"/>
              <a:gd name="T21" fmla="*/ 3548 h 35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5" h="3548">
                <a:moveTo>
                  <a:pt x="2055" y="3548"/>
                </a:moveTo>
                <a:lnTo>
                  <a:pt x="0" y="3548"/>
                </a:lnTo>
                <a:lnTo>
                  <a:pt x="0" y="0"/>
                </a:lnTo>
                <a:lnTo>
                  <a:pt x="2055" y="0"/>
                </a:lnTo>
                <a:cubicBezTo>
                  <a:pt x="1407" y="317"/>
                  <a:pt x="959" y="992"/>
                  <a:pt x="959" y="1774"/>
                </a:cubicBezTo>
                <a:cubicBezTo>
                  <a:pt x="959" y="2555"/>
                  <a:pt x="1407" y="3231"/>
                  <a:pt x="2055" y="35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2" tIns="40806" rIns="81612" bIns="40806"/>
          <a:lstStyle/>
          <a:p>
            <a:endParaRPr lang="zh-CN" altLang="en-US" sz="2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Freeform 19"/>
          <p:cNvSpPr/>
          <p:nvPr/>
        </p:nvSpPr>
        <p:spPr bwMode="auto">
          <a:xfrm>
            <a:off x="3396816" y="1124745"/>
            <a:ext cx="2344961" cy="5157788"/>
          </a:xfrm>
          <a:custGeom>
            <a:avLst/>
            <a:gdLst>
              <a:gd name="T0" fmla="*/ 0 w 1703"/>
              <a:gd name="T1" fmla="*/ 0 h 9079"/>
              <a:gd name="T2" fmla="*/ 1703 w 1703"/>
              <a:gd name="T3" fmla="*/ 4539 h 9079"/>
              <a:gd name="T4" fmla="*/ 0 w 1703"/>
              <a:gd name="T5" fmla="*/ 9079 h 9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3" h="9079">
                <a:moveTo>
                  <a:pt x="0" y="0"/>
                </a:moveTo>
                <a:cubicBezTo>
                  <a:pt x="1060" y="1213"/>
                  <a:pt x="1703" y="2801"/>
                  <a:pt x="1703" y="4539"/>
                </a:cubicBezTo>
                <a:cubicBezTo>
                  <a:pt x="1703" y="6277"/>
                  <a:pt x="1060" y="7865"/>
                  <a:pt x="0" y="9079"/>
                </a:cubicBezTo>
              </a:path>
            </a:pathLst>
          </a:cu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81612" tIns="40806" rIns="81612" bIns="40806"/>
          <a:lstStyle/>
          <a:p>
            <a:pPr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38" name="组合 41"/>
          <p:cNvGrpSpPr>
            <a:grpSpLocks/>
          </p:cNvGrpSpPr>
          <p:nvPr/>
        </p:nvGrpSpPr>
        <p:grpSpPr bwMode="auto">
          <a:xfrm>
            <a:off x="4799062" y="2017003"/>
            <a:ext cx="640588" cy="547901"/>
            <a:chOff x="3977132" y="808412"/>
            <a:chExt cx="767867" cy="729541"/>
          </a:xfrm>
        </p:grpSpPr>
        <p:sp>
          <p:nvSpPr>
            <p:cNvPr id="39" name="椭圆 6"/>
            <p:cNvSpPr>
              <a:spLocks noChangeAspect="1"/>
            </p:cNvSpPr>
            <p:nvPr/>
          </p:nvSpPr>
          <p:spPr bwMode="auto">
            <a:xfrm>
              <a:off x="3977132" y="808412"/>
              <a:ext cx="767867" cy="7295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8816" tIns="54408" rIns="108816" bIns="54408"/>
            <a:lstStyle/>
            <a:p>
              <a:pPr algn="ctr" defTabSz="814388"/>
              <a:endParaRPr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TextBox 24"/>
            <p:cNvSpPr txBox="1">
              <a:spLocks noChangeArrowheads="1"/>
            </p:cNvSpPr>
            <p:nvPr/>
          </p:nvSpPr>
          <p:spPr bwMode="auto">
            <a:xfrm>
              <a:off x="4104176" y="839961"/>
              <a:ext cx="490159" cy="638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8816" tIns="54408" rIns="108816" bIns="54408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1" name="组合 40"/>
          <p:cNvGrpSpPr>
            <a:grpSpLocks/>
          </p:cNvGrpSpPr>
          <p:nvPr/>
        </p:nvGrpSpPr>
        <p:grpSpPr bwMode="auto">
          <a:xfrm>
            <a:off x="5295069" y="2780931"/>
            <a:ext cx="768249" cy="546100"/>
            <a:chOff x="4683558" y="1724102"/>
            <a:chExt cx="767867" cy="729541"/>
          </a:xfrm>
        </p:grpSpPr>
        <p:sp>
          <p:nvSpPr>
            <p:cNvPr id="42" name="椭圆 7"/>
            <p:cNvSpPr>
              <a:spLocks noChangeAspect="1"/>
            </p:cNvSpPr>
            <p:nvPr/>
          </p:nvSpPr>
          <p:spPr bwMode="auto">
            <a:xfrm>
              <a:off x="4683558" y="1724102"/>
              <a:ext cx="767867" cy="7295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8816" tIns="54408" rIns="108816" bIns="54408"/>
            <a:lstStyle/>
            <a:p>
              <a:pPr algn="ctr" defTabSz="814388"/>
              <a:endParaRPr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TextBox 25"/>
            <p:cNvSpPr txBox="1">
              <a:spLocks noChangeArrowheads="1"/>
            </p:cNvSpPr>
            <p:nvPr/>
          </p:nvSpPr>
          <p:spPr bwMode="auto">
            <a:xfrm>
              <a:off x="4858017" y="1749344"/>
              <a:ext cx="408709" cy="640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8816" tIns="54408" rIns="108816" bIns="54408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4" name="组合 37"/>
          <p:cNvGrpSpPr>
            <a:grpSpLocks/>
          </p:cNvGrpSpPr>
          <p:nvPr/>
        </p:nvGrpSpPr>
        <p:grpSpPr bwMode="auto">
          <a:xfrm>
            <a:off x="5268610" y="3645026"/>
            <a:ext cx="768251" cy="548567"/>
            <a:chOff x="4884971" y="2604546"/>
            <a:chExt cx="767867" cy="729541"/>
          </a:xfrm>
        </p:grpSpPr>
        <p:sp>
          <p:nvSpPr>
            <p:cNvPr id="45" name="椭圆 8"/>
            <p:cNvSpPr>
              <a:spLocks noChangeAspect="1"/>
            </p:cNvSpPr>
            <p:nvPr/>
          </p:nvSpPr>
          <p:spPr bwMode="auto">
            <a:xfrm>
              <a:off x="4884971" y="2604546"/>
              <a:ext cx="767867" cy="7295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8816" tIns="54408" rIns="108816" bIns="54408"/>
            <a:lstStyle/>
            <a:p>
              <a:pPr algn="ctr" defTabSz="814388"/>
              <a:endParaRPr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6" name="TextBox 26"/>
            <p:cNvSpPr txBox="1">
              <a:spLocks noChangeArrowheads="1"/>
            </p:cNvSpPr>
            <p:nvPr/>
          </p:nvSpPr>
          <p:spPr bwMode="auto">
            <a:xfrm>
              <a:off x="5064791" y="2630824"/>
              <a:ext cx="408708" cy="637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8816" tIns="54408" rIns="108816" bIns="54408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50" name="Oval 14"/>
          <p:cNvSpPr>
            <a:spLocks noChangeArrowheads="1"/>
          </p:cNvSpPr>
          <p:nvPr/>
        </p:nvSpPr>
        <p:spPr bwMode="auto">
          <a:xfrm>
            <a:off x="2331548" y="2480471"/>
            <a:ext cx="1963461" cy="1811338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12" tIns="40806" rIns="81612" bIns="40806"/>
          <a:lstStyle/>
          <a:p>
            <a:endParaRPr lang="zh-CN" altLang="en-US" sz="2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1" name="组合 36"/>
          <p:cNvGrpSpPr>
            <a:grpSpLocks/>
          </p:cNvGrpSpPr>
          <p:nvPr/>
        </p:nvGrpSpPr>
        <p:grpSpPr bwMode="auto">
          <a:xfrm>
            <a:off x="5591150" y="2037605"/>
            <a:ext cx="2991860" cy="455293"/>
            <a:chOff x="5856700" y="3636990"/>
            <a:chExt cx="4303190" cy="608501"/>
          </a:xfrm>
        </p:grpSpPr>
        <p:sp>
          <p:nvSpPr>
            <p:cNvPr id="52" name="圆角矩形 15"/>
            <p:cNvSpPr>
              <a:spLocks noChangeArrowheads="1"/>
            </p:cNvSpPr>
            <p:nvPr/>
          </p:nvSpPr>
          <p:spPr bwMode="auto">
            <a:xfrm>
              <a:off x="5856700" y="3636998"/>
              <a:ext cx="4303190" cy="60849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8816" tIns="54408" rIns="108816" bIns="54408"/>
            <a:lstStyle/>
            <a:p>
              <a:pPr algn="ctr" defTabSz="814388"/>
              <a:endParaRPr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3" name="TextBox 44"/>
            <p:cNvSpPr txBox="1"/>
            <p:nvPr/>
          </p:nvSpPr>
          <p:spPr>
            <a:xfrm>
              <a:off x="6310370" y="3636990"/>
              <a:ext cx="3642783" cy="5911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08816" tIns="54408" rIns="108816" bIns="54408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zh-CN" altLang="en-US" sz="2400" b="1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客户</a:t>
              </a:r>
              <a:r>
                <a:rPr lang="zh-CN" altLang="en-US" sz="2400" b="1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</a:t>
              </a:r>
              <a:endParaRPr lang="zh-CN" altLang="en-US" sz="2400" b="1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189815" y="2893446"/>
            <a:ext cx="2929731" cy="455293"/>
            <a:chOff x="6239222" y="2893445"/>
            <a:chExt cx="5017963" cy="455293"/>
          </a:xfrm>
        </p:grpSpPr>
        <p:sp>
          <p:nvSpPr>
            <p:cNvPr id="54" name="圆角矩形 15"/>
            <p:cNvSpPr>
              <a:spLocks noChangeArrowheads="1"/>
            </p:cNvSpPr>
            <p:nvPr/>
          </p:nvSpPr>
          <p:spPr bwMode="auto">
            <a:xfrm>
              <a:off x="6239222" y="2893451"/>
              <a:ext cx="5017963" cy="45528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8816" tIns="54408" rIns="108816" bIns="54408"/>
            <a:lstStyle/>
            <a:p>
              <a:pPr algn="ctr" defTabSz="814388"/>
              <a:endParaRPr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5" name="TextBox 44"/>
            <p:cNvSpPr txBox="1"/>
            <p:nvPr/>
          </p:nvSpPr>
          <p:spPr bwMode="auto">
            <a:xfrm>
              <a:off x="6798924" y="2893445"/>
              <a:ext cx="3539302" cy="4422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08816" tIns="54408" rIns="108816" bIns="54408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产品技术方案</a:t>
              </a:r>
              <a:endParaRPr lang="zh-CN" altLang="en-US" sz="2400" b="1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6" name="TextBox 44"/>
          <p:cNvSpPr txBox="1"/>
          <p:nvPr/>
        </p:nvSpPr>
        <p:spPr bwMode="auto">
          <a:xfrm>
            <a:off x="2903075" y="3154570"/>
            <a:ext cx="893019" cy="442277"/>
          </a:xfrm>
          <a:prstGeom prst="rect">
            <a:avLst/>
          </a:prstGeom>
          <a:noFill/>
          <a:ln>
            <a:noFill/>
          </a:ln>
        </p:spPr>
        <p:txBody>
          <a:bodyPr wrap="none" lIns="108816" tIns="54408" rIns="108816" bIns="54408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zh-CN" altLang="en-US" sz="2400" b="1" spc="225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</a:p>
        </p:txBody>
      </p:sp>
      <p:grpSp>
        <p:nvGrpSpPr>
          <p:cNvPr id="57" name="组合 36"/>
          <p:cNvGrpSpPr>
            <a:grpSpLocks/>
          </p:cNvGrpSpPr>
          <p:nvPr/>
        </p:nvGrpSpPr>
        <p:grpSpPr bwMode="auto">
          <a:xfrm>
            <a:off x="6167214" y="3717034"/>
            <a:ext cx="3168352" cy="455287"/>
            <a:chOff x="5856700" y="3636998"/>
            <a:chExt cx="4303190" cy="608493"/>
          </a:xfrm>
        </p:grpSpPr>
        <p:sp>
          <p:nvSpPr>
            <p:cNvPr id="58" name="圆角矩形 15"/>
            <p:cNvSpPr>
              <a:spLocks noChangeArrowheads="1"/>
            </p:cNvSpPr>
            <p:nvPr/>
          </p:nvSpPr>
          <p:spPr bwMode="auto">
            <a:xfrm>
              <a:off x="5856700" y="3636998"/>
              <a:ext cx="4303190" cy="60849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8816" tIns="54408" rIns="108816" bIns="54408"/>
            <a:lstStyle/>
            <a:p>
              <a:pPr defTabSz="814388"/>
              <a:endParaRPr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9" name="TextBox 44"/>
            <p:cNvSpPr txBox="1">
              <a:spLocks noChangeArrowheads="1"/>
            </p:cNvSpPr>
            <p:nvPr/>
          </p:nvSpPr>
          <p:spPr bwMode="auto">
            <a:xfrm>
              <a:off x="6613422" y="3648688"/>
              <a:ext cx="2806565" cy="59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8816" tIns="54408" rIns="108816" bIns="54408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开发费用预估</a:t>
              </a:r>
            </a:p>
          </p:txBody>
        </p:sp>
      </p:grpSp>
      <p:grpSp>
        <p:nvGrpSpPr>
          <p:cNvPr id="23" name="组合 37"/>
          <p:cNvGrpSpPr>
            <a:grpSpLocks/>
          </p:cNvGrpSpPr>
          <p:nvPr/>
        </p:nvGrpSpPr>
        <p:grpSpPr bwMode="auto">
          <a:xfrm>
            <a:off x="5026023" y="4509123"/>
            <a:ext cx="768251" cy="548567"/>
            <a:chOff x="4884971" y="2604546"/>
            <a:chExt cx="767867" cy="729541"/>
          </a:xfrm>
        </p:grpSpPr>
        <p:sp>
          <p:nvSpPr>
            <p:cNvPr id="24" name="椭圆 8"/>
            <p:cNvSpPr>
              <a:spLocks noChangeAspect="1"/>
            </p:cNvSpPr>
            <p:nvPr/>
          </p:nvSpPr>
          <p:spPr bwMode="auto">
            <a:xfrm>
              <a:off x="4884971" y="2604546"/>
              <a:ext cx="767867" cy="7295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8816" tIns="54408" rIns="108816" bIns="54408"/>
            <a:lstStyle/>
            <a:p>
              <a:pPr algn="ctr" defTabSz="814388"/>
              <a:endParaRPr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" name="TextBox 26"/>
            <p:cNvSpPr txBox="1">
              <a:spLocks noChangeArrowheads="1"/>
            </p:cNvSpPr>
            <p:nvPr/>
          </p:nvSpPr>
          <p:spPr bwMode="auto">
            <a:xfrm>
              <a:off x="5064791" y="2630824"/>
              <a:ext cx="408708" cy="637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8816" tIns="54408" rIns="108816" bIns="54408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4</a:t>
              </a:r>
              <a:endPara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6" name="组合 36"/>
          <p:cNvGrpSpPr>
            <a:grpSpLocks/>
          </p:cNvGrpSpPr>
          <p:nvPr/>
        </p:nvGrpSpPr>
        <p:grpSpPr bwMode="auto">
          <a:xfrm>
            <a:off x="5973786" y="4581130"/>
            <a:ext cx="3073748" cy="455287"/>
            <a:chOff x="5856700" y="3636998"/>
            <a:chExt cx="4303190" cy="608493"/>
          </a:xfrm>
        </p:grpSpPr>
        <p:sp>
          <p:nvSpPr>
            <p:cNvPr id="27" name="圆角矩形 15"/>
            <p:cNvSpPr>
              <a:spLocks noChangeArrowheads="1"/>
            </p:cNvSpPr>
            <p:nvPr/>
          </p:nvSpPr>
          <p:spPr bwMode="auto">
            <a:xfrm>
              <a:off x="5856700" y="3636998"/>
              <a:ext cx="4303190" cy="60849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8816" tIns="54408" rIns="108816" bIns="54408"/>
            <a:lstStyle/>
            <a:p>
              <a:pPr defTabSz="814388"/>
              <a:endParaRPr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8" name="TextBox 44"/>
            <p:cNvSpPr txBox="1">
              <a:spLocks noChangeArrowheads="1"/>
            </p:cNvSpPr>
            <p:nvPr/>
          </p:nvSpPr>
          <p:spPr bwMode="auto">
            <a:xfrm>
              <a:off x="6570233" y="3648688"/>
              <a:ext cx="2892945" cy="59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8816" tIns="54408" rIns="108816" bIns="54408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开发周期预估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642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4265" y="1012406"/>
            <a:ext cx="3557554" cy="472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77836" y="1249808"/>
            <a:ext cx="1132514" cy="113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84">
            <a:extLst>
              <a:ext uri="{FF2B5EF4-FFF2-40B4-BE49-F238E27FC236}">
                <a16:creationId xmlns="" xmlns:a16="http://schemas.microsoft.com/office/drawing/2014/main" id="{7455940F-6F81-4E56-83E6-A44EDF715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482" y="563083"/>
            <a:ext cx="30353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手动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副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驾方案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高配骨架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二、产品技术方案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方正兰亭黑_GBK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122148" y="589167"/>
            <a:ext cx="3168352" cy="323165"/>
            <a:chOff x="7535366" y="608459"/>
            <a:chExt cx="3168352" cy="323165"/>
          </a:xfrm>
        </p:grpSpPr>
        <p:sp>
          <p:nvSpPr>
            <p:cNvPr id="3" name="矩形 2"/>
            <p:cNvSpPr/>
            <p:nvPr/>
          </p:nvSpPr>
          <p:spPr>
            <a:xfrm>
              <a:off x="7535366" y="647428"/>
              <a:ext cx="648072" cy="2345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183438" y="608459"/>
              <a:ext cx="100811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/>
                <a:t>新开件</a:t>
              </a:r>
              <a:endParaRPr lang="zh-CN" altLang="en-US" sz="1500" dirty="0"/>
            </a:p>
          </p:txBody>
        </p:sp>
        <p:sp>
          <p:nvSpPr>
            <p:cNvPr id="48" name="矩形 47"/>
            <p:cNvSpPr/>
            <p:nvPr/>
          </p:nvSpPr>
          <p:spPr>
            <a:xfrm>
              <a:off x="9047534" y="647428"/>
              <a:ext cx="648072" cy="234552"/>
            </a:xfrm>
            <a:prstGeom prst="rect">
              <a:avLst/>
            </a:prstGeom>
            <a:solidFill>
              <a:srgbClr val="10F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695606" y="608459"/>
              <a:ext cx="100811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/>
                <a:t>沿用件</a:t>
              </a:r>
              <a:endParaRPr lang="en-US" altLang="zh-CN" sz="1500" dirty="0" smtClean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0726" y="2434906"/>
            <a:ext cx="11783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28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主</a:t>
            </a:r>
            <a:r>
              <a:rPr lang="zh-CN" altLang="en-US" sz="1000" dirty="0" smtClean="0"/>
              <a:t>动</a:t>
            </a:r>
            <a:r>
              <a:rPr lang="zh-CN" altLang="en-US" sz="1000" dirty="0"/>
              <a:t>侧圆盘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726" y="4939716"/>
            <a:ext cx="1321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21</a:t>
            </a:r>
            <a:r>
              <a:rPr lang="zh-CN" altLang="en-US" sz="1000" dirty="0" smtClean="0"/>
              <a:t>、卷轴器固定座</a:t>
            </a:r>
            <a:endParaRPr lang="zh-CN" alt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60726" y="5214266"/>
            <a:ext cx="1571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20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旋</a:t>
            </a:r>
            <a:r>
              <a:rPr lang="zh-CN" altLang="en-US" sz="1000" dirty="0" smtClean="0"/>
              <a:t>转盘总成</a:t>
            </a:r>
            <a:endParaRPr lang="zh-CN" alt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60726" y="4581886"/>
            <a:ext cx="1768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22</a:t>
            </a:r>
            <a:r>
              <a:rPr lang="zh-CN" altLang="en-US" sz="1000" dirty="0" smtClean="0"/>
              <a:t>、后护盖固定板</a:t>
            </a:r>
            <a:endParaRPr lang="zh-CN" alt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60726" y="3866226"/>
            <a:ext cx="1768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24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座框右侧</a:t>
            </a:r>
            <a:r>
              <a:rPr lang="zh-CN" altLang="en-US" sz="1000" dirty="0" smtClean="0"/>
              <a:t>外内板</a:t>
            </a:r>
            <a:endParaRPr lang="zh-CN" alt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60726" y="3508396"/>
            <a:ext cx="15617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25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座框右侧外边板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726" y="2792736"/>
            <a:ext cx="1800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27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主边调角器下连接板</a:t>
            </a:r>
            <a:r>
              <a:rPr lang="en-US" altLang="zh-CN" sz="1000" dirty="0"/>
              <a:t>A</a:t>
            </a:r>
            <a:endParaRPr lang="zh-CN" altLang="en-US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60726" y="2077076"/>
            <a:ext cx="15617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29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靠背</a:t>
            </a:r>
            <a:r>
              <a:rPr lang="zh-CN" altLang="en-US" sz="1000" dirty="0" smtClean="0"/>
              <a:t>骨右架</a:t>
            </a:r>
            <a:r>
              <a:rPr lang="zh-CN" altLang="en-US" sz="1000" dirty="0"/>
              <a:t>侧边板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726" y="1719246"/>
            <a:ext cx="14897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30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扶手固定加强</a:t>
            </a:r>
            <a:r>
              <a:rPr lang="zh-CN" altLang="en-US" sz="1000" dirty="0" smtClean="0"/>
              <a:t>板</a:t>
            </a:r>
            <a:r>
              <a:rPr lang="en-US" altLang="zh-CN" sz="1000" dirty="0" smtClean="0"/>
              <a:t>B</a:t>
            </a:r>
            <a:endParaRPr lang="zh-CN" alt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60726" y="1361416"/>
            <a:ext cx="1959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dirty="0" smtClean="0"/>
              <a:t>31</a:t>
            </a:r>
            <a:r>
              <a:rPr lang="zh-CN" altLang="en-US" sz="1000" dirty="0"/>
              <a:t>、安全带高调机构固定</a:t>
            </a:r>
            <a:r>
              <a:rPr lang="zh-CN" altLang="en-US" sz="1000" dirty="0" smtClean="0"/>
              <a:t>板</a:t>
            </a:r>
            <a:r>
              <a:rPr lang="en-US" altLang="zh-CN" sz="1000" dirty="0" smtClean="0"/>
              <a:t>B</a:t>
            </a:r>
            <a:endParaRPr lang="zh-CN" altLang="en-US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60726" y="1003586"/>
            <a:ext cx="1959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dirty="0" smtClean="0"/>
              <a:t>32</a:t>
            </a:r>
            <a:r>
              <a:rPr lang="zh-CN" altLang="en-US" sz="1000" dirty="0"/>
              <a:t>、安全带高调机构固定</a:t>
            </a:r>
            <a:r>
              <a:rPr lang="zh-CN" altLang="en-US" sz="1000" dirty="0" smtClean="0"/>
              <a:t>板</a:t>
            </a:r>
            <a:r>
              <a:rPr lang="en-US" altLang="zh-CN" sz="1000" dirty="0" smtClean="0"/>
              <a:t>A</a:t>
            </a:r>
            <a:endParaRPr lang="zh-CN" alt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60726" y="4224056"/>
            <a:ext cx="1768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23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座</a:t>
            </a:r>
            <a:r>
              <a:rPr lang="zh-CN" altLang="en-US" sz="1000" dirty="0" smtClean="0"/>
              <a:t>深调节锁</a:t>
            </a:r>
            <a:r>
              <a:rPr lang="zh-CN" altLang="en-US" sz="1000" dirty="0"/>
              <a:t>止钣金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726" y="3150566"/>
            <a:ext cx="16992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26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主边调角器下连接</a:t>
            </a:r>
            <a:r>
              <a:rPr lang="zh-CN" altLang="en-US" sz="1000" dirty="0" smtClean="0"/>
              <a:t>板</a:t>
            </a:r>
            <a:r>
              <a:rPr lang="en-US" altLang="zh-CN" sz="1000" dirty="0" smtClean="0"/>
              <a:t>B</a:t>
            </a:r>
            <a:endParaRPr lang="zh-CN" alt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50707" y="5488647"/>
            <a:ext cx="1571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19</a:t>
            </a:r>
            <a:r>
              <a:rPr lang="zh-CN" altLang="en-US" sz="1000" dirty="0" smtClean="0"/>
              <a:t>、滑轨总成</a:t>
            </a:r>
            <a:endParaRPr lang="zh-CN" altLang="en-US" sz="1000" dirty="0"/>
          </a:p>
        </p:txBody>
      </p:sp>
      <p:sp>
        <p:nvSpPr>
          <p:cNvPr id="30" name="TextBox 29"/>
          <p:cNvSpPr txBox="1"/>
          <p:nvPr/>
        </p:nvSpPr>
        <p:spPr>
          <a:xfrm>
            <a:off x="5104103" y="1003586"/>
            <a:ext cx="11397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</a:t>
            </a:r>
            <a:r>
              <a:rPr lang="zh-CN" altLang="en-US" sz="1000" dirty="0"/>
              <a:t>、座椅头枕管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04103" y="2382321"/>
            <a:ext cx="1174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6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扶手</a:t>
            </a:r>
            <a:r>
              <a:rPr lang="zh-CN" altLang="en-US" sz="1000" dirty="0" smtClean="0"/>
              <a:t>支架总成</a:t>
            </a:r>
            <a:endParaRPr lang="zh-CN" altLang="en-US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5104103" y="2658068"/>
            <a:ext cx="11158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7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从动</a:t>
            </a:r>
            <a:r>
              <a:rPr lang="zh-CN" altLang="en-US" sz="1000" dirty="0" smtClean="0"/>
              <a:t>侧圆盘</a:t>
            </a:r>
            <a:endParaRPr lang="zh-CN" altLang="en-US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5104103" y="3761056"/>
            <a:ext cx="1743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11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副边调角器下连接</a:t>
            </a:r>
            <a:r>
              <a:rPr lang="zh-CN" altLang="en-US" sz="1000" dirty="0" smtClean="0"/>
              <a:t>板</a:t>
            </a:r>
            <a:r>
              <a:rPr lang="en-US" altLang="zh-CN" sz="1000" dirty="0" smtClean="0"/>
              <a:t>A</a:t>
            </a:r>
            <a:endParaRPr lang="zh-CN" altLang="en-US" sz="1000" dirty="0"/>
          </a:p>
        </p:txBody>
      </p:sp>
      <p:sp>
        <p:nvSpPr>
          <p:cNvPr id="34" name="TextBox 33"/>
          <p:cNvSpPr txBox="1"/>
          <p:nvPr/>
        </p:nvSpPr>
        <p:spPr>
          <a:xfrm>
            <a:off x="5104103" y="2963341"/>
            <a:ext cx="1174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8</a:t>
            </a:r>
            <a:r>
              <a:rPr lang="zh-CN" altLang="en-US" sz="1000" dirty="0" smtClean="0"/>
              <a:t>、卷簧</a:t>
            </a:r>
            <a:r>
              <a:rPr lang="zh-CN" altLang="en-US" sz="1000" dirty="0"/>
              <a:t>固定钣金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04103" y="3232546"/>
            <a:ext cx="659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9</a:t>
            </a:r>
            <a:r>
              <a:rPr lang="zh-CN" altLang="en-US" sz="1000" dirty="0" smtClean="0"/>
              <a:t>、卷簧</a:t>
            </a:r>
            <a:endParaRPr lang="zh-CN" altLang="en-US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5104103" y="4260412"/>
            <a:ext cx="1130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13</a:t>
            </a:r>
            <a:r>
              <a:rPr lang="zh-CN" altLang="en-US" sz="1000" dirty="0" smtClean="0"/>
              <a:t>、倾角旋转轴</a:t>
            </a:r>
            <a:endParaRPr lang="zh-CN" altLang="en-US" sz="1000" dirty="0"/>
          </a:p>
        </p:txBody>
      </p:sp>
      <p:sp>
        <p:nvSpPr>
          <p:cNvPr id="37" name="TextBox 36"/>
          <p:cNvSpPr txBox="1"/>
          <p:nvPr/>
        </p:nvSpPr>
        <p:spPr>
          <a:xfrm>
            <a:off x="5104103" y="5030442"/>
            <a:ext cx="12682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16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座框前连接板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04103" y="1830827"/>
            <a:ext cx="1424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4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靠背</a:t>
            </a:r>
            <a:r>
              <a:rPr lang="zh-CN" altLang="en-US" sz="1000" dirty="0" smtClean="0"/>
              <a:t>骨架左侧</a:t>
            </a:r>
            <a:r>
              <a:rPr lang="zh-CN" altLang="en-US" sz="1000" dirty="0"/>
              <a:t>边板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04103" y="1279333"/>
            <a:ext cx="13189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2</a:t>
            </a:r>
            <a:r>
              <a:rPr lang="zh-CN" altLang="en-US" sz="1000" dirty="0"/>
              <a:t>、靠背上支撑方管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04103" y="1555080"/>
            <a:ext cx="11749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3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靠背下</a:t>
            </a:r>
            <a:r>
              <a:rPr lang="en-US" altLang="zh-CN" sz="1000" dirty="0"/>
              <a:t>U</a:t>
            </a:r>
            <a:r>
              <a:rPr lang="zh-CN" altLang="en-US" sz="1000" dirty="0"/>
              <a:t>形管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04103" y="2106574"/>
            <a:ext cx="1424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5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扶手固定加强</a:t>
            </a:r>
            <a:r>
              <a:rPr lang="zh-CN" altLang="en-US" sz="1000" dirty="0" smtClean="0"/>
              <a:t>板</a:t>
            </a:r>
            <a:r>
              <a:rPr lang="en-US" altLang="zh-CN" sz="1000" dirty="0" smtClean="0"/>
              <a:t>A</a:t>
            </a:r>
            <a:endParaRPr lang="zh-CN" altLang="en-US" sz="1000" dirty="0"/>
          </a:p>
        </p:txBody>
      </p:sp>
      <p:sp>
        <p:nvSpPr>
          <p:cNvPr id="42" name="TextBox 41"/>
          <p:cNvSpPr txBox="1"/>
          <p:nvPr/>
        </p:nvSpPr>
        <p:spPr>
          <a:xfrm>
            <a:off x="5104103" y="4014191"/>
            <a:ext cx="1726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12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副边调角器下连接</a:t>
            </a:r>
            <a:r>
              <a:rPr lang="zh-CN" altLang="en-US" sz="1000" dirty="0" smtClean="0"/>
              <a:t>板</a:t>
            </a:r>
            <a:r>
              <a:rPr lang="en-US" altLang="zh-CN" sz="1000" dirty="0" smtClean="0"/>
              <a:t>B</a:t>
            </a:r>
            <a:endParaRPr lang="zh-CN" altLang="en-US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5104103" y="3485309"/>
            <a:ext cx="11158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10</a:t>
            </a:r>
            <a:r>
              <a:rPr lang="zh-CN" altLang="en-US" sz="1000" dirty="0" smtClean="0"/>
              <a:t>、座盆钣金</a:t>
            </a:r>
            <a:endParaRPr lang="zh-CN" altLang="en-US" sz="1000" dirty="0"/>
          </a:p>
        </p:txBody>
      </p:sp>
      <p:sp>
        <p:nvSpPr>
          <p:cNvPr id="44" name="TextBox 43"/>
          <p:cNvSpPr txBox="1"/>
          <p:nvPr/>
        </p:nvSpPr>
        <p:spPr>
          <a:xfrm>
            <a:off x="5104103" y="4506516"/>
            <a:ext cx="1341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14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座</a:t>
            </a:r>
            <a:r>
              <a:rPr lang="zh-CN" altLang="en-US" sz="1000" dirty="0" smtClean="0"/>
              <a:t>框左侧</a:t>
            </a:r>
            <a:r>
              <a:rPr lang="zh-CN" altLang="en-US" sz="1000" dirty="0"/>
              <a:t>外边板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04103" y="4766291"/>
            <a:ext cx="13562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15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座</a:t>
            </a:r>
            <a:r>
              <a:rPr lang="zh-CN" altLang="en-US" sz="1000" dirty="0" smtClean="0"/>
              <a:t>框左侧</a:t>
            </a:r>
            <a:r>
              <a:rPr lang="zh-CN" altLang="en-US" sz="1000" dirty="0"/>
              <a:t>内边板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104103" y="5283622"/>
            <a:ext cx="14120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17</a:t>
            </a:r>
            <a:r>
              <a:rPr lang="zh-CN" altLang="en-US" sz="1000" dirty="0" smtClean="0"/>
              <a:t>、悬浮减震器</a:t>
            </a:r>
            <a:r>
              <a:rPr lang="zh-CN" altLang="en-US" sz="1000" dirty="0"/>
              <a:t>总成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04103" y="5551704"/>
            <a:ext cx="1118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18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底支架总成</a:t>
            </a:r>
          </a:p>
        </p:txBody>
      </p:sp>
      <p:cxnSp>
        <p:nvCxnSpPr>
          <p:cNvPr id="50" name="直接箭头连接符 49"/>
          <p:cNvCxnSpPr/>
          <p:nvPr/>
        </p:nvCxnSpPr>
        <p:spPr>
          <a:xfrm>
            <a:off x="1804717" y="1152745"/>
            <a:ext cx="273926" cy="24969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>
            <a:off x="1829422" y="1484526"/>
            <a:ext cx="523148" cy="42838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>
            <a:stCxn id="23" idx="3"/>
          </p:cNvCxnSpPr>
          <p:nvPr/>
        </p:nvCxnSpPr>
        <p:spPr>
          <a:xfrm>
            <a:off x="1550459" y="1842357"/>
            <a:ext cx="1088996" cy="130820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/>
          <p:nvPr/>
        </p:nvCxnSpPr>
        <p:spPr>
          <a:xfrm>
            <a:off x="1475272" y="2198398"/>
            <a:ext cx="1019534" cy="95216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>
            <a:stCxn id="15" idx="3"/>
          </p:cNvCxnSpPr>
          <p:nvPr/>
        </p:nvCxnSpPr>
        <p:spPr>
          <a:xfrm>
            <a:off x="1239058" y="2558017"/>
            <a:ext cx="1210054" cy="95037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/>
          <p:nvPr/>
        </p:nvCxnSpPr>
        <p:spPr>
          <a:xfrm>
            <a:off x="1632486" y="3006900"/>
            <a:ext cx="458510" cy="47840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/>
          <p:cNvCxnSpPr/>
          <p:nvPr/>
        </p:nvCxnSpPr>
        <p:spPr>
          <a:xfrm>
            <a:off x="1622467" y="3276208"/>
            <a:ext cx="638704" cy="45532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/>
          <p:nvPr/>
        </p:nvCxnSpPr>
        <p:spPr>
          <a:xfrm>
            <a:off x="1359833" y="3657125"/>
            <a:ext cx="1102708" cy="40048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/>
          <p:nvPr/>
        </p:nvCxnSpPr>
        <p:spPr>
          <a:xfrm>
            <a:off x="1359833" y="3998926"/>
            <a:ext cx="1326904" cy="17724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/>
          <p:cNvCxnSpPr/>
          <p:nvPr/>
        </p:nvCxnSpPr>
        <p:spPr>
          <a:xfrm flipV="1">
            <a:off x="1452041" y="4118994"/>
            <a:ext cx="1853221" cy="2655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/>
          <p:cNvCxnSpPr/>
          <p:nvPr/>
        </p:nvCxnSpPr>
        <p:spPr>
          <a:xfrm flipV="1">
            <a:off x="1236522" y="4503420"/>
            <a:ext cx="1887678" cy="56056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箭头连接符 86"/>
          <p:cNvCxnSpPr/>
          <p:nvPr/>
        </p:nvCxnSpPr>
        <p:spPr>
          <a:xfrm flipV="1">
            <a:off x="1052484" y="5062826"/>
            <a:ext cx="1042473" cy="2672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箭头连接符 88"/>
          <p:cNvCxnSpPr/>
          <p:nvPr/>
        </p:nvCxnSpPr>
        <p:spPr>
          <a:xfrm flipV="1">
            <a:off x="933522" y="5460487"/>
            <a:ext cx="1419048" cy="17126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箭头连接符 90"/>
          <p:cNvCxnSpPr>
            <a:stCxn id="47" idx="1"/>
          </p:cNvCxnSpPr>
          <p:nvPr/>
        </p:nvCxnSpPr>
        <p:spPr>
          <a:xfrm flipH="1" flipV="1">
            <a:off x="4274276" y="5406732"/>
            <a:ext cx="829827" cy="2680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箭头连接符 93"/>
          <p:cNvCxnSpPr>
            <a:stCxn id="46" idx="1"/>
          </p:cNvCxnSpPr>
          <p:nvPr/>
        </p:nvCxnSpPr>
        <p:spPr>
          <a:xfrm flipH="1" flipV="1">
            <a:off x="3749040" y="4770120"/>
            <a:ext cx="1355063" cy="63661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箭头连接符 95"/>
          <p:cNvCxnSpPr>
            <a:stCxn id="37" idx="1"/>
          </p:cNvCxnSpPr>
          <p:nvPr/>
        </p:nvCxnSpPr>
        <p:spPr>
          <a:xfrm flipH="1" flipV="1">
            <a:off x="3797636" y="4294635"/>
            <a:ext cx="1306467" cy="85891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箭头连接符 97"/>
          <p:cNvCxnSpPr>
            <a:stCxn id="45" idx="1"/>
          </p:cNvCxnSpPr>
          <p:nvPr/>
        </p:nvCxnSpPr>
        <p:spPr>
          <a:xfrm flipH="1" flipV="1">
            <a:off x="4006975" y="4251744"/>
            <a:ext cx="1097128" cy="63765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箭头连接符 99"/>
          <p:cNvCxnSpPr>
            <a:stCxn id="44" idx="1"/>
          </p:cNvCxnSpPr>
          <p:nvPr/>
        </p:nvCxnSpPr>
        <p:spPr>
          <a:xfrm flipH="1" flipV="1">
            <a:off x="4274276" y="4365345"/>
            <a:ext cx="829827" cy="26428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箭头连接符 104"/>
          <p:cNvCxnSpPr/>
          <p:nvPr/>
        </p:nvCxnSpPr>
        <p:spPr>
          <a:xfrm flipH="1" flipV="1">
            <a:off x="4450869" y="4294635"/>
            <a:ext cx="780243" cy="17564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箭头连接符 107"/>
          <p:cNvCxnSpPr>
            <a:stCxn id="42" idx="1"/>
          </p:cNvCxnSpPr>
          <p:nvPr/>
        </p:nvCxnSpPr>
        <p:spPr>
          <a:xfrm flipH="1" flipV="1">
            <a:off x="4132810" y="3977910"/>
            <a:ext cx="971293" cy="15939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箭头连接符 110"/>
          <p:cNvCxnSpPr>
            <a:stCxn id="33" idx="1"/>
          </p:cNvCxnSpPr>
          <p:nvPr/>
        </p:nvCxnSpPr>
        <p:spPr>
          <a:xfrm flipH="1" flipV="1">
            <a:off x="4363418" y="3857365"/>
            <a:ext cx="740685" cy="2680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箭头连接符 113"/>
          <p:cNvCxnSpPr>
            <a:stCxn id="43" idx="1"/>
          </p:cNvCxnSpPr>
          <p:nvPr/>
        </p:nvCxnSpPr>
        <p:spPr>
          <a:xfrm flipH="1">
            <a:off x="3797636" y="3608420"/>
            <a:ext cx="1306467" cy="21481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箭头连接符 116"/>
          <p:cNvCxnSpPr>
            <a:stCxn id="35" idx="1"/>
          </p:cNvCxnSpPr>
          <p:nvPr/>
        </p:nvCxnSpPr>
        <p:spPr>
          <a:xfrm flipH="1">
            <a:off x="4555539" y="3355657"/>
            <a:ext cx="548564" cy="25276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箭头连接符 119"/>
          <p:cNvCxnSpPr>
            <a:stCxn id="34" idx="1"/>
          </p:cNvCxnSpPr>
          <p:nvPr/>
        </p:nvCxnSpPr>
        <p:spPr>
          <a:xfrm flipH="1">
            <a:off x="4443274" y="3086452"/>
            <a:ext cx="660829" cy="42194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箭头连接符 124"/>
          <p:cNvCxnSpPr>
            <a:stCxn id="32" idx="1"/>
          </p:cNvCxnSpPr>
          <p:nvPr/>
        </p:nvCxnSpPr>
        <p:spPr>
          <a:xfrm flipH="1">
            <a:off x="4132810" y="2781179"/>
            <a:ext cx="971293" cy="72269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接箭头连接符 170"/>
          <p:cNvCxnSpPr>
            <a:stCxn id="31" idx="1"/>
          </p:cNvCxnSpPr>
          <p:nvPr/>
        </p:nvCxnSpPr>
        <p:spPr>
          <a:xfrm flipH="1">
            <a:off x="4555539" y="2505432"/>
            <a:ext cx="548564" cy="65833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接箭头连接符 172"/>
          <p:cNvCxnSpPr>
            <a:stCxn id="41" idx="1"/>
          </p:cNvCxnSpPr>
          <p:nvPr/>
        </p:nvCxnSpPr>
        <p:spPr>
          <a:xfrm flipH="1">
            <a:off x="3934966" y="2229685"/>
            <a:ext cx="1169137" cy="97987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箭头连接符 174"/>
          <p:cNvCxnSpPr>
            <a:stCxn id="38" idx="1"/>
          </p:cNvCxnSpPr>
          <p:nvPr/>
        </p:nvCxnSpPr>
        <p:spPr>
          <a:xfrm flipH="1">
            <a:off x="4006975" y="1953938"/>
            <a:ext cx="1097128" cy="89104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箭头连接符 177"/>
          <p:cNvCxnSpPr>
            <a:stCxn id="40" idx="1"/>
          </p:cNvCxnSpPr>
          <p:nvPr/>
        </p:nvCxnSpPr>
        <p:spPr>
          <a:xfrm flipH="1">
            <a:off x="3770220" y="1678191"/>
            <a:ext cx="1333883" cy="10414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箭头连接符 179"/>
          <p:cNvCxnSpPr>
            <a:stCxn id="39" idx="1"/>
          </p:cNvCxnSpPr>
          <p:nvPr/>
        </p:nvCxnSpPr>
        <p:spPr>
          <a:xfrm flipH="1">
            <a:off x="3646934" y="1402444"/>
            <a:ext cx="1457169" cy="97987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箭头连接符 182"/>
          <p:cNvCxnSpPr>
            <a:stCxn id="30" idx="1"/>
          </p:cNvCxnSpPr>
          <p:nvPr/>
        </p:nvCxnSpPr>
        <p:spPr>
          <a:xfrm flipH="1">
            <a:off x="3782446" y="1126697"/>
            <a:ext cx="1321657" cy="78621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5" name="表格 1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194227"/>
              </p:ext>
            </p:extLst>
          </p:nvPr>
        </p:nvGraphicFramePr>
        <p:xfrm>
          <a:off x="7034744" y="472440"/>
          <a:ext cx="5170350" cy="6458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154"/>
                <a:gridCol w="1021759"/>
                <a:gridCol w="1215356"/>
                <a:gridCol w="2428081"/>
              </a:tblGrid>
              <a:tr h="18072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600" dirty="0" smtClean="0"/>
                        <a:t>序号</a:t>
                      </a:r>
                      <a:endParaRPr lang="zh-CN" altLang="en-US" sz="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600" dirty="0" smtClean="0"/>
                        <a:t>零件</a:t>
                      </a:r>
                      <a:endParaRPr lang="zh-CN" altLang="en-US" sz="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600" dirty="0" smtClean="0"/>
                        <a:t>模具</a:t>
                      </a:r>
                      <a:r>
                        <a:rPr lang="en-US" altLang="zh-CN" sz="600" dirty="0" smtClean="0"/>
                        <a:t>/</a:t>
                      </a:r>
                      <a:r>
                        <a:rPr lang="zh-CN" altLang="en-US" sz="600" dirty="0" smtClean="0"/>
                        <a:t>检具（未税</a:t>
                      </a:r>
                      <a:r>
                        <a:rPr lang="en-US" altLang="zh-CN" sz="600" dirty="0" smtClean="0"/>
                        <a:t>/</a:t>
                      </a:r>
                      <a:r>
                        <a:rPr lang="zh-CN" altLang="en-US" sz="600" dirty="0" smtClean="0"/>
                        <a:t>万元）</a:t>
                      </a:r>
                      <a:endParaRPr lang="zh-CN" altLang="en-US" sz="600" b="1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600" dirty="0" smtClean="0"/>
                        <a:t>备注</a:t>
                      </a:r>
                      <a:endParaRPr lang="zh-CN" altLang="en-US" sz="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18072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kern="1200" dirty="0" smtClean="0"/>
                        <a:t>1</a:t>
                      </a:r>
                      <a:endParaRPr lang="zh-CN" altLang="en-US" sz="6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座椅头枕管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00" dirty="0" smtClean="0"/>
                        <a:t>0</a:t>
                      </a:r>
                      <a:endParaRPr lang="zh-CN" altLang="en-US" sz="5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依据客户造型新开</a:t>
                      </a:r>
                      <a:endParaRPr lang="zh-CN" altLang="en-US" sz="6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18072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00" dirty="0" smtClean="0"/>
                        <a:t>2</a:t>
                      </a:r>
                      <a:endParaRPr lang="zh-CN" altLang="en-US" sz="5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靠背上支撑方管</a:t>
                      </a:r>
                      <a:endParaRPr lang="zh-CN" altLang="en-US" sz="6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00" dirty="0" smtClean="0"/>
                        <a:t>0</a:t>
                      </a:r>
                      <a:endParaRPr lang="zh-CN" altLang="en-US" sz="5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依据客户造型新开（共用标配主驾）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8072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00" dirty="0" smtClean="0"/>
                        <a:t>3</a:t>
                      </a:r>
                      <a:endParaRPr lang="zh-CN" altLang="en-US" sz="5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靠背下</a:t>
                      </a:r>
                      <a:r>
                        <a:rPr lang="en-US" altLang="zh-CN" sz="600" dirty="0" smtClean="0"/>
                        <a:t>U</a:t>
                      </a:r>
                      <a:r>
                        <a:rPr lang="zh-CN" altLang="en-US" sz="600" dirty="0" smtClean="0"/>
                        <a:t>形管</a:t>
                      </a:r>
                      <a:endParaRPr lang="zh-CN" altLang="en-US" sz="6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00" dirty="0" smtClean="0"/>
                        <a:t>0</a:t>
                      </a:r>
                      <a:endParaRPr lang="zh-CN" altLang="en-US" sz="5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依据客户造型新开（共用标配主驾）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8072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00" dirty="0" smtClean="0"/>
                        <a:t>4</a:t>
                      </a:r>
                      <a:endParaRPr lang="zh-CN" altLang="en-US" sz="5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靠背骨架左侧边板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8072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00" dirty="0" smtClean="0"/>
                        <a:t>5</a:t>
                      </a:r>
                      <a:endParaRPr lang="zh-CN" altLang="en-US" sz="5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扶手固定加强板</a:t>
                      </a:r>
                      <a:r>
                        <a:rPr lang="en-US" altLang="zh-CN" sz="600" kern="1200" dirty="0" smtClean="0"/>
                        <a:t>A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80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6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扶手支架总成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80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7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从动侧圆盘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外购件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80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8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卷簧固定钣金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80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9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卷簧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80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10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座盆钣金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80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11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副边调角器下连接板</a:t>
                      </a:r>
                      <a:r>
                        <a:rPr lang="en-US" altLang="zh-CN" sz="600" kern="1200" dirty="0" smtClean="0"/>
                        <a:t>A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80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12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副边调角器下连接板</a:t>
                      </a:r>
                      <a:r>
                        <a:rPr lang="en-US" altLang="zh-CN" sz="600" kern="1200" dirty="0" smtClean="0"/>
                        <a:t>B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80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13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倾角旋转轴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80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14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座框左侧外边板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80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15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座框左侧内边板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80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16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座框前连接板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80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17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悬浮减震器总成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80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18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底支架总成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依客户车体环境确认</a:t>
                      </a:r>
                      <a:r>
                        <a:rPr lang="zh-CN" altLang="en-US" sz="600" dirty="0" smtClean="0"/>
                        <a:t>（共用高配主驾）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80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19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滑轨总成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外购件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80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20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旋转盘总成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外购件（手动旋转盘）</a:t>
                      </a:r>
                      <a:r>
                        <a:rPr lang="zh-CN" altLang="en-US" sz="600" dirty="0" smtClean="0"/>
                        <a:t>（共用高配主驾）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80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21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卷轴器固定座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80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22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后护盖固定板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依据客户造型新开（共用标配主驾）</a:t>
                      </a:r>
                      <a:endParaRPr lang="zh-CN" altLang="en-US" sz="6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180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23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座深调节锁止钣金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80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24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座框右侧外内板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80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25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座框右侧外边板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80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26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主边调角器下连接板</a:t>
                      </a:r>
                      <a:r>
                        <a:rPr lang="en-US" altLang="zh-CN" sz="600" kern="1200" dirty="0" smtClean="0"/>
                        <a:t>B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80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27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主边调角器下连接板</a:t>
                      </a:r>
                      <a:r>
                        <a:rPr lang="en-US" altLang="zh-CN" sz="600" kern="1200" dirty="0" smtClean="0"/>
                        <a:t>A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80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28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主动侧圆盘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外购件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80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29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靠背骨右架侧边板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80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30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扶手固定加强板</a:t>
                      </a:r>
                      <a:r>
                        <a:rPr lang="en-US" altLang="zh-CN" sz="600" kern="1200" dirty="0" smtClean="0"/>
                        <a:t>B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80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31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zh-CN" altLang="en-US" sz="600" kern="1200" dirty="0" smtClean="0"/>
                        <a:t>安全带高调机构固定板</a:t>
                      </a:r>
                      <a:r>
                        <a:rPr lang="en-US" altLang="zh-CN" sz="600" kern="1200" dirty="0" smtClean="0"/>
                        <a:t>B</a:t>
                      </a:r>
                      <a:endParaRPr lang="zh-CN" altLang="en-US" sz="6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80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32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zh-CN" altLang="en-US" sz="600" kern="1200" dirty="0" smtClean="0"/>
                        <a:t>安全带高调机构固定板</a:t>
                      </a:r>
                      <a:r>
                        <a:rPr lang="en-US" altLang="zh-CN" sz="600" kern="1200" dirty="0" smtClean="0"/>
                        <a:t>A</a:t>
                      </a:r>
                      <a:endParaRPr lang="zh-CN" altLang="en-US" sz="6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沿用</a:t>
                      </a:r>
                      <a:endParaRPr lang="zh-CN" altLang="en-US" sz="6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180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33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zh-CN" altLang="en-US" sz="600" kern="1200" dirty="0" smtClean="0"/>
                        <a:t>焊接治具</a:t>
                      </a:r>
                      <a:endParaRPr lang="zh-CN" altLang="en-US" sz="6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22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新开发</a:t>
                      </a:r>
                      <a:endParaRPr lang="zh-CN" altLang="en-US" sz="6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240965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500" dirty="0" smtClean="0"/>
                        <a:t>合计：</a:t>
                      </a:r>
                      <a:endParaRPr lang="zh-CN" altLang="en-US" sz="5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5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22</a:t>
                      </a:r>
                      <a:endParaRPr lang="zh-CN" altLang="en-US" sz="8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dirty="0" smtClean="0"/>
                        <a:t>万元</a:t>
                      </a:r>
                      <a:r>
                        <a:rPr lang="en-US" altLang="zh-CN" sz="500" dirty="0" smtClean="0"/>
                        <a:t>/</a:t>
                      </a:r>
                      <a:r>
                        <a:rPr lang="zh-CN" altLang="en-US" sz="500" dirty="0" smtClean="0"/>
                        <a:t>未税</a:t>
                      </a:r>
                      <a:endParaRPr lang="zh-CN" altLang="en-US" sz="500" b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9" name="TextBox 78"/>
          <p:cNvSpPr txBox="1"/>
          <p:nvPr/>
        </p:nvSpPr>
        <p:spPr>
          <a:xfrm>
            <a:off x="7849" y="6339372"/>
            <a:ext cx="35446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注：座椅总成开发费用已包含座椅</a:t>
            </a:r>
            <a:r>
              <a:rPr lang="zh-CN" altLang="en-US" sz="1000" dirty="0">
                <a:solidFill>
                  <a:srgbClr val="FF0000"/>
                </a:solidFill>
              </a:rPr>
              <a:t>骨架费用</a:t>
            </a:r>
          </a:p>
        </p:txBody>
      </p:sp>
      <p:cxnSp>
        <p:nvCxnSpPr>
          <p:cNvPr id="76" name="直接箭头连接符 75"/>
          <p:cNvCxnSpPr/>
          <p:nvPr/>
        </p:nvCxnSpPr>
        <p:spPr>
          <a:xfrm flipV="1">
            <a:off x="1217080" y="4434840"/>
            <a:ext cx="2143340" cy="25694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823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7407">
            <a:off x="807676" y="4317708"/>
            <a:ext cx="1983464" cy="177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0146">
            <a:off x="2599579" y="5242586"/>
            <a:ext cx="287652" cy="30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9058">
            <a:off x="2397858" y="5728683"/>
            <a:ext cx="217060" cy="18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t="20199"/>
          <a:stretch/>
        </p:blipFill>
        <p:spPr bwMode="auto">
          <a:xfrm>
            <a:off x="2082419" y="6023654"/>
            <a:ext cx="339731" cy="20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84">
            <a:off x="1569171" y="5423972"/>
            <a:ext cx="319188" cy="16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0090">
            <a:off x="2016051" y="5167442"/>
            <a:ext cx="398351" cy="38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11" y="4395990"/>
            <a:ext cx="721194" cy="47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2336616" y="1198425"/>
            <a:ext cx="1732438" cy="3156346"/>
            <a:chOff x="2336616" y="1198425"/>
            <a:chExt cx="1732438" cy="3156346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64673">
              <a:off x="2336616" y="3309866"/>
              <a:ext cx="1371214" cy="1044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5509" y="1198425"/>
              <a:ext cx="1723545" cy="254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组合 1"/>
          <p:cNvGrpSpPr/>
          <p:nvPr/>
        </p:nvGrpSpPr>
        <p:grpSpPr>
          <a:xfrm>
            <a:off x="1084249" y="758094"/>
            <a:ext cx="1759557" cy="3191532"/>
            <a:chOff x="1211852" y="897598"/>
            <a:chExt cx="1553493" cy="2952272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1765" y="897598"/>
              <a:ext cx="1383580" cy="24635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07376">
              <a:off x="1211852" y="2890830"/>
              <a:ext cx="1258535" cy="959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0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81" y="1671557"/>
            <a:ext cx="363948" cy="46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56661">
            <a:off x="7686323" y="4277820"/>
            <a:ext cx="572161" cy="46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84">
            <a:extLst>
              <a:ext uri="{FF2B5EF4-FFF2-40B4-BE49-F238E27FC236}">
                <a16:creationId xmlns="" xmlns:a16="http://schemas.microsoft.com/office/drawing/2014/main" id="{7455940F-6F81-4E56-83E6-A44EDF715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483" y="563083"/>
            <a:ext cx="3067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动主驾方案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选配总成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二、产品技术方案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方正兰亭黑_GBK"/>
            </a:endParaRPr>
          </a:p>
        </p:txBody>
      </p:sp>
      <p:graphicFrame>
        <p:nvGraphicFramePr>
          <p:cNvPr id="176" name="表格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050483"/>
              </p:ext>
            </p:extLst>
          </p:nvPr>
        </p:nvGraphicFramePr>
        <p:xfrm>
          <a:off x="6993004" y="563083"/>
          <a:ext cx="5170350" cy="577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154"/>
                <a:gridCol w="1298970"/>
                <a:gridCol w="938145"/>
                <a:gridCol w="2428081"/>
              </a:tblGrid>
              <a:tr h="207495"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800" dirty="0" smtClean="0"/>
                        <a:t>关键新开件费用预估</a:t>
                      </a:r>
                      <a:r>
                        <a:rPr lang="en-US" altLang="zh-CN" sz="800" dirty="0" smtClean="0"/>
                        <a:t>—</a:t>
                      </a:r>
                      <a:r>
                        <a:rPr lang="zh-CN" altLang="en-US" sz="800" dirty="0" smtClean="0"/>
                        <a:t>主驾整椅（电动选配）</a:t>
                      </a:r>
                      <a:endParaRPr lang="zh-CN" altLang="en-US" sz="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1778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600" dirty="0" smtClean="0"/>
                        <a:t>序号</a:t>
                      </a:r>
                      <a:endParaRPr lang="zh-CN" altLang="en-US" sz="6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600" dirty="0" smtClean="0"/>
                        <a:t>零件</a:t>
                      </a:r>
                      <a:endParaRPr lang="zh-CN" altLang="en-US" sz="6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600" dirty="0" smtClean="0"/>
                        <a:t>模具</a:t>
                      </a:r>
                      <a:r>
                        <a:rPr lang="en-US" altLang="zh-CN" sz="600" dirty="0" smtClean="0"/>
                        <a:t>/</a:t>
                      </a:r>
                      <a:r>
                        <a:rPr lang="zh-CN" altLang="en-US" sz="600" dirty="0" smtClean="0"/>
                        <a:t>检具（未税</a:t>
                      </a:r>
                      <a:r>
                        <a:rPr lang="en-US" altLang="zh-CN" sz="600" dirty="0" smtClean="0"/>
                        <a:t>/</a:t>
                      </a:r>
                      <a:r>
                        <a:rPr lang="zh-CN" altLang="en-US" sz="600" dirty="0" smtClean="0"/>
                        <a:t>万元）</a:t>
                      </a:r>
                      <a:endParaRPr lang="zh-CN" altLang="en-US" sz="6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600" dirty="0" smtClean="0"/>
                        <a:t>备注</a:t>
                      </a:r>
                      <a:endParaRPr lang="zh-CN" altLang="en-US" sz="6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16303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00" dirty="0" smtClean="0"/>
                        <a:t>1</a:t>
                      </a:r>
                      <a:endParaRPr lang="zh-CN" altLang="en-US" sz="5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dirty="0" smtClean="0"/>
                        <a:t>音响系统</a:t>
                      </a:r>
                      <a:endParaRPr lang="zh-CN" altLang="en-US" sz="5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00" dirty="0" smtClean="0"/>
                        <a:t>0</a:t>
                      </a:r>
                      <a:endParaRPr lang="zh-CN" altLang="en-US" sz="5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dirty="0" smtClean="0"/>
                        <a:t>一体式头枕，植入音响系统，新开发（共用高配主驾）</a:t>
                      </a:r>
                      <a:endParaRPr lang="zh-CN" altLang="en-US" sz="500" b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16303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00" dirty="0" smtClean="0"/>
                        <a:t>2</a:t>
                      </a:r>
                      <a:endParaRPr lang="zh-CN" altLang="en-US" sz="5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dirty="0" smtClean="0"/>
                        <a:t>靠背表皮</a:t>
                      </a:r>
                      <a:endParaRPr lang="zh-CN" altLang="en-US" sz="5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00" dirty="0" smtClean="0"/>
                        <a:t>0</a:t>
                      </a:r>
                      <a:endParaRPr lang="zh-CN" altLang="en-US" sz="5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dirty="0" smtClean="0"/>
                        <a:t>皮革面料</a:t>
                      </a:r>
                      <a:endParaRPr lang="zh-CN" altLang="en-US" sz="5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16303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00" dirty="0" smtClean="0"/>
                        <a:t>3</a:t>
                      </a:r>
                      <a:endParaRPr lang="zh-CN" altLang="en-US" sz="5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dirty="0" smtClean="0"/>
                        <a:t>扶手总成</a:t>
                      </a:r>
                      <a:endParaRPr lang="zh-CN" altLang="en-US" sz="5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00" dirty="0" smtClean="0"/>
                        <a:t>0</a:t>
                      </a:r>
                      <a:endParaRPr lang="zh-CN" altLang="en-US" sz="5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kern="1200" dirty="0" smtClean="0"/>
                        <a:t>沿用</a:t>
                      </a:r>
                      <a:endParaRPr lang="zh-CN" altLang="en-US" sz="5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303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00" dirty="0" smtClean="0"/>
                        <a:t>4</a:t>
                      </a:r>
                      <a:endParaRPr lang="zh-CN" altLang="en-US" sz="5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dirty="0" smtClean="0"/>
                        <a:t>靠背泡沫</a:t>
                      </a:r>
                      <a:endParaRPr lang="zh-CN" altLang="en-US" sz="5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00" dirty="0" smtClean="0"/>
                        <a:t>0</a:t>
                      </a:r>
                      <a:endParaRPr lang="zh-CN" altLang="en-US" sz="5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dirty="0" smtClean="0"/>
                        <a:t>共用高配主驾</a:t>
                      </a:r>
                      <a:endParaRPr lang="zh-CN" altLang="en-US" sz="500" b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16303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00" dirty="0" smtClean="0"/>
                        <a:t>5</a:t>
                      </a:r>
                      <a:endParaRPr lang="zh-CN" altLang="en-US" sz="5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dirty="0" smtClean="0"/>
                        <a:t>座垫表皮</a:t>
                      </a:r>
                      <a:endParaRPr lang="zh-CN" altLang="en-US" sz="5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00" dirty="0" smtClean="0"/>
                        <a:t>0</a:t>
                      </a:r>
                      <a:endParaRPr lang="zh-CN" altLang="en-US" sz="5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dirty="0" smtClean="0"/>
                        <a:t>皮革面料</a:t>
                      </a:r>
                      <a:endParaRPr lang="zh-CN" altLang="en-US" sz="5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163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6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dirty="0" smtClean="0"/>
                        <a:t>座垫泡沫</a:t>
                      </a:r>
                      <a:endParaRPr lang="zh-CN" altLang="en-US" sz="5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00" dirty="0" smtClean="0"/>
                        <a:t>0</a:t>
                      </a:r>
                      <a:endParaRPr lang="zh-CN" altLang="en-US" sz="5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dirty="0" smtClean="0"/>
                        <a:t>共用高配主驾</a:t>
                      </a:r>
                      <a:endParaRPr lang="zh-CN" altLang="en-US" sz="500" b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163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7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dirty="0" smtClean="0"/>
                        <a:t>右侧大罩壳</a:t>
                      </a:r>
                      <a:endParaRPr lang="zh-CN" altLang="en-US" sz="5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kern="1200" dirty="0" smtClean="0"/>
                        <a:t>沿用</a:t>
                      </a:r>
                      <a:endParaRPr lang="zh-CN" altLang="en-US" sz="5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3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8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dirty="0" smtClean="0"/>
                        <a:t>倾角解锁气缸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3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9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kern="1200" dirty="0" smtClean="0"/>
                        <a:t>座深调节手柄</a:t>
                      </a:r>
                      <a:endParaRPr lang="zh-CN" altLang="en-US" sz="5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3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10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kern="1200" dirty="0" smtClean="0"/>
                        <a:t>前罩壳</a:t>
                      </a:r>
                      <a:endParaRPr lang="zh-CN" altLang="en-US" sz="5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kern="1200" dirty="0" smtClean="0"/>
                        <a:t>沿用</a:t>
                      </a:r>
                      <a:endParaRPr lang="zh-CN" altLang="en-US" sz="5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3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11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kern="1200" dirty="0" smtClean="0"/>
                        <a:t>塑料件支撑板</a:t>
                      </a:r>
                      <a:endParaRPr lang="zh-CN" altLang="en-US" sz="5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kern="1200" dirty="0" smtClean="0"/>
                        <a:t>沿用</a:t>
                      </a:r>
                      <a:endParaRPr lang="zh-CN" altLang="en-US" sz="5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3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12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dirty="0" smtClean="0"/>
                        <a:t>电动座椅旋转调节开关</a:t>
                      </a:r>
                      <a:endParaRPr lang="zh-CN" altLang="en-US" sz="5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b="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kern="1200" dirty="0" smtClean="0"/>
                        <a:t>新开发，与手动配置不同</a:t>
                      </a:r>
                      <a:endParaRPr lang="zh-CN" altLang="en-US" sz="5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63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13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kern="1200" dirty="0" smtClean="0"/>
                        <a:t>线束插件固定座</a:t>
                      </a:r>
                      <a:endParaRPr lang="zh-CN" altLang="en-US" sz="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b="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kern="1200" dirty="0" smtClean="0"/>
                        <a:t>新开发</a:t>
                      </a:r>
                      <a:endParaRPr lang="zh-CN" altLang="en-US" sz="5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63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14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kern="1200" dirty="0" smtClean="0"/>
                        <a:t>阻尼调节手柄总成</a:t>
                      </a:r>
                      <a:endParaRPr lang="zh-CN" altLang="en-US" sz="5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kern="1200" dirty="0" smtClean="0"/>
                        <a:t>沿用</a:t>
                      </a:r>
                      <a:endParaRPr lang="zh-CN" altLang="en-US" sz="5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3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15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kern="1200" dirty="0" smtClean="0"/>
                        <a:t>左侧大罩壳</a:t>
                      </a:r>
                      <a:endParaRPr lang="zh-CN" altLang="en-US" sz="5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b="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23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dirty="0" smtClean="0"/>
                        <a:t>依据客户造型新开，与手动配置不同</a:t>
                      </a:r>
                      <a:endParaRPr lang="zh-CN" altLang="en-US" sz="5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163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16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kern="1200" dirty="0" smtClean="0"/>
                        <a:t>速降阀总成</a:t>
                      </a:r>
                      <a:endParaRPr lang="zh-CN" altLang="en-US" sz="5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kern="1200" dirty="0" smtClean="0"/>
                        <a:t>沿用</a:t>
                      </a:r>
                      <a:endParaRPr lang="zh-CN" altLang="en-US" sz="5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3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17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500" dirty="0" smtClean="0"/>
                        <a:t>电动高度调节按钮总成</a:t>
                      </a:r>
                      <a:endParaRPr lang="zh-CN" altLang="en-US" sz="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b="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kern="1200" dirty="0" smtClean="0"/>
                        <a:t>新开发</a:t>
                      </a:r>
                      <a:endParaRPr lang="zh-CN" altLang="en-US" sz="5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63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18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电动倾角</a:t>
                      </a:r>
                      <a:r>
                        <a:rPr lang="en-US" altLang="zh-CN" sz="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&amp;</a:t>
                      </a:r>
                      <a:r>
                        <a:rPr lang="zh-CN" altLang="en-US" sz="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滑轨调节按钮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b="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0.5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kern="1200" dirty="0" smtClean="0"/>
                        <a:t>外购选型，适应性修改</a:t>
                      </a:r>
                      <a:endParaRPr lang="zh-CN" altLang="en-US" sz="5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63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19</a:t>
                      </a:r>
                      <a:endParaRPr lang="zh-CN" altLang="en-US" sz="5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500" dirty="0" smtClean="0"/>
                        <a:t>电动靠背调节按钮总成</a:t>
                      </a:r>
                      <a:endParaRPr lang="zh-CN" altLang="en-US" sz="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b="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0.5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kern="1200" dirty="0" smtClean="0"/>
                        <a:t>外购选型，适应性修改</a:t>
                      </a:r>
                      <a:endParaRPr lang="zh-CN" altLang="en-US" sz="5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63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20</a:t>
                      </a:r>
                      <a:endParaRPr lang="zh-CN" altLang="en-US" sz="5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dirty="0" smtClean="0"/>
                        <a:t>腰托</a:t>
                      </a:r>
                      <a:r>
                        <a:rPr lang="en-US" altLang="zh-CN" sz="500" dirty="0" smtClean="0"/>
                        <a:t>+</a:t>
                      </a:r>
                      <a:r>
                        <a:rPr lang="zh-CN" altLang="en-US" sz="500" dirty="0" smtClean="0"/>
                        <a:t>侧翼调节按钮</a:t>
                      </a:r>
                      <a:endParaRPr lang="zh-CN" altLang="en-US" sz="5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3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21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kern="1200" dirty="0" smtClean="0"/>
                        <a:t>后罩壳</a:t>
                      </a:r>
                      <a:endParaRPr lang="zh-CN" altLang="en-US" sz="5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3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22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dirty="0" smtClean="0"/>
                        <a:t>电控平台控制总成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20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kern="1200" dirty="0" smtClean="0"/>
                        <a:t>新开发</a:t>
                      </a:r>
                      <a:endParaRPr lang="zh-CN" altLang="en-US" sz="5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63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23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kern="1200" dirty="0" smtClean="0"/>
                        <a:t>安全带总成</a:t>
                      </a:r>
                      <a:endParaRPr lang="zh-CN" altLang="en-US" sz="5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3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24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kern="1200" dirty="0" smtClean="0"/>
                        <a:t>防尘罩</a:t>
                      </a:r>
                      <a:endParaRPr lang="zh-CN" altLang="en-US" sz="5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3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25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kern="1200" dirty="0" smtClean="0"/>
                        <a:t>座椅骨架总成</a:t>
                      </a:r>
                      <a:endParaRPr lang="zh-CN" altLang="en-US" sz="5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kern="1200" dirty="0" smtClean="0"/>
                        <a:t>适应性修改</a:t>
                      </a:r>
                      <a:endParaRPr lang="zh-CN" altLang="en-US" sz="5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63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26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kern="1200" dirty="0" smtClean="0"/>
                        <a:t>侧翼调节</a:t>
                      </a:r>
                      <a:r>
                        <a:rPr lang="en-US" altLang="zh-CN" sz="500" kern="1200" dirty="0" smtClean="0"/>
                        <a:t>+</a:t>
                      </a:r>
                      <a:r>
                        <a:rPr lang="zh-CN" altLang="en-US" sz="500" kern="1200" dirty="0" smtClean="0"/>
                        <a:t>腰托系统</a:t>
                      </a:r>
                      <a:endParaRPr lang="zh-CN" altLang="en-US" sz="5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kern="1200" dirty="0" smtClean="0"/>
                        <a:t>沿用</a:t>
                      </a:r>
                      <a:endParaRPr lang="zh-CN" altLang="en-US" sz="5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3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27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kern="1200" dirty="0" smtClean="0"/>
                        <a:t>加热通风系统（半导体）</a:t>
                      </a:r>
                      <a:endParaRPr lang="zh-CN" altLang="en-US" sz="5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kern="1200" dirty="0" smtClean="0"/>
                        <a:t>普通通风加热系统修适应性修改</a:t>
                      </a:r>
                      <a:endParaRPr lang="zh-CN" altLang="en-US" sz="5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6303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00" kern="1200" dirty="0" smtClean="0"/>
                        <a:t>28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kern="1200" dirty="0" smtClean="0"/>
                        <a:t>靠背支撑板</a:t>
                      </a:r>
                      <a:endParaRPr lang="zh-CN" altLang="en-US" sz="5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kern="1200" dirty="0" smtClean="0"/>
                        <a:t>含刀模、</a:t>
                      </a:r>
                      <a:r>
                        <a:rPr lang="zh-CN" altLang="en-US" sz="500" dirty="0" smtClean="0"/>
                        <a:t>依据客户造型新开（共用标配主驾）</a:t>
                      </a:r>
                      <a:endParaRPr lang="zh-CN" altLang="en-US" sz="5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6303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00" kern="1200" dirty="0" smtClean="0"/>
                        <a:t>29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kern="1200" dirty="0" smtClean="0"/>
                        <a:t>安全带高度调节总成</a:t>
                      </a:r>
                      <a:endParaRPr lang="zh-CN" altLang="en-US" sz="5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dirty="0" smtClean="0"/>
                        <a:t>共用高配主驾</a:t>
                      </a:r>
                      <a:endParaRPr lang="zh-CN" altLang="en-US" sz="500" b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16303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00" kern="1200" dirty="0" smtClean="0"/>
                        <a:t>30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整椅检具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 smtClean="0"/>
                        <a:t>18</a:t>
                      </a:r>
                      <a:endParaRPr lang="zh-CN" altLang="en-US" sz="6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共用高配主驾</a:t>
                      </a:r>
                      <a:endParaRPr lang="zh-CN" altLang="en-US" sz="600" b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163032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500" dirty="0" smtClean="0"/>
                        <a:t>合计：</a:t>
                      </a:r>
                      <a:endParaRPr lang="zh-CN" altLang="en-US" sz="5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5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163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dirty="0" smtClean="0"/>
                        <a:t>万元</a:t>
                      </a:r>
                      <a:r>
                        <a:rPr lang="en-US" altLang="zh-CN" sz="500" dirty="0" smtClean="0"/>
                        <a:t>/</a:t>
                      </a:r>
                      <a:r>
                        <a:rPr lang="zh-CN" altLang="en-US" sz="500" dirty="0" smtClean="0"/>
                        <a:t>未税</a:t>
                      </a:r>
                      <a:endParaRPr lang="zh-CN" altLang="en-US" sz="5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3122148" y="589167"/>
            <a:ext cx="3168352" cy="323165"/>
            <a:chOff x="7535366" y="608459"/>
            <a:chExt cx="3168352" cy="323165"/>
          </a:xfrm>
        </p:grpSpPr>
        <p:sp>
          <p:nvSpPr>
            <p:cNvPr id="3" name="矩形 2"/>
            <p:cNvSpPr/>
            <p:nvPr/>
          </p:nvSpPr>
          <p:spPr>
            <a:xfrm>
              <a:off x="7535366" y="647428"/>
              <a:ext cx="648072" cy="2345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183438" y="608459"/>
              <a:ext cx="100811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/>
                <a:t>新开件</a:t>
              </a:r>
              <a:endParaRPr lang="zh-CN" altLang="en-US" sz="1500" dirty="0"/>
            </a:p>
          </p:txBody>
        </p:sp>
        <p:sp>
          <p:nvSpPr>
            <p:cNvPr id="48" name="矩形 47"/>
            <p:cNvSpPr/>
            <p:nvPr/>
          </p:nvSpPr>
          <p:spPr>
            <a:xfrm>
              <a:off x="9047534" y="647428"/>
              <a:ext cx="648072" cy="234552"/>
            </a:xfrm>
            <a:prstGeom prst="rect">
              <a:avLst/>
            </a:prstGeom>
            <a:solidFill>
              <a:srgbClr val="10F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695606" y="608459"/>
              <a:ext cx="100811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/>
                <a:t>沿用件</a:t>
              </a:r>
              <a:endParaRPr lang="en-US" altLang="zh-CN" sz="1500" dirty="0" smtClean="0"/>
            </a:p>
          </p:txBody>
        </p:sp>
      </p:grpSp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04" y="1464891"/>
            <a:ext cx="264685" cy="24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" name="Picture 18"/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60" b="5144"/>
          <a:stretch/>
        </p:blipFill>
        <p:spPr bwMode="auto">
          <a:xfrm rot="781652">
            <a:off x="5984425" y="5140806"/>
            <a:ext cx="628493" cy="78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Picture 26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24" y="2256029"/>
            <a:ext cx="699411" cy="50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27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369" y="3921746"/>
            <a:ext cx="921157" cy="60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30"/>
          <p:cNvPicPr>
            <a:picLocks noChangeAspect="1" noChangeArrowheads="1"/>
          </p:cNvPicPr>
          <p:nvPr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3" r="12238" b="3220"/>
          <a:stretch/>
        </p:blipFill>
        <p:spPr bwMode="auto">
          <a:xfrm>
            <a:off x="5905849" y="3128524"/>
            <a:ext cx="519152" cy="5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" name="TextBox 122"/>
          <p:cNvSpPr txBox="1"/>
          <p:nvPr/>
        </p:nvSpPr>
        <p:spPr>
          <a:xfrm>
            <a:off x="-48624" y="1579625"/>
            <a:ext cx="947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2</a:t>
            </a:r>
            <a:r>
              <a:rPr lang="zh-CN" altLang="en-US" sz="1000" dirty="0" smtClean="0"/>
              <a:t>、靠背表皮</a:t>
            </a:r>
            <a:endParaRPr lang="zh-CN" altLang="en-US" sz="1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-48624" y="2079101"/>
            <a:ext cx="947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3</a:t>
            </a:r>
            <a:r>
              <a:rPr lang="zh-CN" altLang="en-US" sz="1000" dirty="0" smtClean="0"/>
              <a:t>、扶手总成</a:t>
            </a:r>
            <a:endParaRPr lang="zh-CN" altLang="en-US" sz="1000" dirty="0"/>
          </a:p>
        </p:txBody>
      </p:sp>
      <p:sp>
        <p:nvSpPr>
          <p:cNvPr id="125" name="TextBox 124"/>
          <p:cNvSpPr txBox="1"/>
          <p:nvPr/>
        </p:nvSpPr>
        <p:spPr>
          <a:xfrm>
            <a:off x="-48624" y="3247239"/>
            <a:ext cx="947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5</a:t>
            </a:r>
            <a:r>
              <a:rPr lang="zh-CN" altLang="en-US" sz="1000" dirty="0" smtClean="0"/>
              <a:t>、座垫表皮</a:t>
            </a:r>
            <a:endParaRPr lang="zh-CN" altLang="en-US" sz="1000" dirty="0"/>
          </a:p>
        </p:txBody>
      </p:sp>
      <p:sp>
        <p:nvSpPr>
          <p:cNvPr id="126" name="TextBox 125"/>
          <p:cNvSpPr txBox="1"/>
          <p:nvPr/>
        </p:nvSpPr>
        <p:spPr>
          <a:xfrm>
            <a:off x="-37526" y="1198425"/>
            <a:ext cx="947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</a:t>
            </a:r>
            <a:r>
              <a:rPr lang="zh-CN" altLang="en-US" sz="1000" dirty="0" smtClean="0"/>
              <a:t>、音响系统</a:t>
            </a:r>
            <a:endParaRPr lang="zh-CN" altLang="en-US" sz="1000" dirty="0"/>
          </a:p>
        </p:txBody>
      </p:sp>
      <p:sp>
        <p:nvSpPr>
          <p:cNvPr id="127" name="TextBox 126"/>
          <p:cNvSpPr txBox="1"/>
          <p:nvPr/>
        </p:nvSpPr>
        <p:spPr>
          <a:xfrm>
            <a:off x="-48624" y="3958258"/>
            <a:ext cx="947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6</a:t>
            </a:r>
            <a:r>
              <a:rPr lang="zh-CN" altLang="en-US" sz="1000" dirty="0" smtClean="0"/>
              <a:t>、座垫泡沫</a:t>
            </a:r>
            <a:endParaRPr lang="zh-CN" altLang="en-US" sz="1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-74843" y="4348750"/>
            <a:ext cx="119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7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右侧</a:t>
            </a:r>
            <a:r>
              <a:rPr lang="zh-CN" altLang="en-US" sz="1000" dirty="0" smtClean="0"/>
              <a:t>大罩壳</a:t>
            </a:r>
            <a:endParaRPr lang="zh-CN" altLang="en-US" sz="1000" dirty="0"/>
          </a:p>
        </p:txBody>
      </p:sp>
      <p:sp>
        <p:nvSpPr>
          <p:cNvPr id="131" name="TextBox 130"/>
          <p:cNvSpPr txBox="1"/>
          <p:nvPr/>
        </p:nvSpPr>
        <p:spPr>
          <a:xfrm>
            <a:off x="-48624" y="4770209"/>
            <a:ext cx="11698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8</a:t>
            </a:r>
            <a:r>
              <a:rPr lang="zh-CN" altLang="en-US" sz="1000" dirty="0" smtClean="0"/>
              <a:t>、倾角解锁气缸</a:t>
            </a:r>
            <a:endParaRPr lang="zh-CN" altLang="en-US" sz="1000" dirty="0"/>
          </a:p>
        </p:txBody>
      </p:sp>
      <p:sp>
        <p:nvSpPr>
          <p:cNvPr id="132" name="TextBox 131"/>
          <p:cNvSpPr txBox="1"/>
          <p:nvPr/>
        </p:nvSpPr>
        <p:spPr>
          <a:xfrm>
            <a:off x="2357181" y="6249886"/>
            <a:ext cx="891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14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阻尼调节手柄总成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-55517" y="4967387"/>
            <a:ext cx="100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9</a:t>
            </a:r>
            <a:r>
              <a:rPr lang="zh-CN" altLang="en-US" sz="1000" dirty="0" smtClean="0"/>
              <a:t>、座</a:t>
            </a:r>
            <a:r>
              <a:rPr lang="zh-CN" altLang="en-US" sz="1000" dirty="0"/>
              <a:t>深调节</a:t>
            </a:r>
            <a:r>
              <a:rPr lang="zh-CN" altLang="en-US" sz="1000" dirty="0" smtClean="0"/>
              <a:t>手柄</a:t>
            </a:r>
            <a:endParaRPr lang="zh-CN" altLang="en-US" sz="1000" dirty="0"/>
          </a:p>
        </p:txBody>
      </p:sp>
      <p:sp>
        <p:nvSpPr>
          <p:cNvPr id="134" name="TextBox 133"/>
          <p:cNvSpPr txBox="1"/>
          <p:nvPr/>
        </p:nvSpPr>
        <p:spPr>
          <a:xfrm>
            <a:off x="3313551" y="6269488"/>
            <a:ext cx="11783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15</a:t>
            </a:r>
            <a:r>
              <a:rPr lang="zh-CN" altLang="en-US" sz="1000" dirty="0" smtClean="0"/>
              <a:t>、左侧大罩壳</a:t>
            </a:r>
            <a:endParaRPr lang="zh-CN" altLang="en-US" sz="1000" dirty="0"/>
          </a:p>
        </p:txBody>
      </p:sp>
      <p:sp>
        <p:nvSpPr>
          <p:cNvPr id="136" name="TextBox 135"/>
          <p:cNvSpPr txBox="1"/>
          <p:nvPr/>
        </p:nvSpPr>
        <p:spPr>
          <a:xfrm>
            <a:off x="-16035" y="6006277"/>
            <a:ext cx="1274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12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电动座椅旋转调节开关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3313551" y="6002213"/>
            <a:ext cx="17786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16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速降调节阀总成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3313551" y="5537471"/>
            <a:ext cx="1768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17</a:t>
            </a:r>
            <a:r>
              <a:rPr lang="zh-CN" altLang="en-US" sz="1000" dirty="0" smtClean="0"/>
              <a:t>、电动高度调节按钮总成</a:t>
            </a:r>
            <a:endParaRPr lang="zh-CN" altLang="en-US" sz="1000" dirty="0"/>
          </a:p>
        </p:txBody>
      </p:sp>
      <p:sp>
        <p:nvSpPr>
          <p:cNvPr id="143" name="TextBox 142"/>
          <p:cNvSpPr txBox="1"/>
          <p:nvPr/>
        </p:nvSpPr>
        <p:spPr>
          <a:xfrm>
            <a:off x="3313551" y="5072729"/>
            <a:ext cx="1768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19</a:t>
            </a:r>
            <a:r>
              <a:rPr lang="zh-CN" altLang="en-US" sz="1000" dirty="0" smtClean="0"/>
              <a:t>、电动靠背调节按钮总成</a:t>
            </a:r>
            <a:endParaRPr lang="zh-CN" altLang="en-US" sz="1000" dirty="0"/>
          </a:p>
        </p:txBody>
      </p:sp>
      <p:sp>
        <p:nvSpPr>
          <p:cNvPr id="144" name="TextBox 143"/>
          <p:cNvSpPr txBox="1"/>
          <p:nvPr/>
        </p:nvSpPr>
        <p:spPr>
          <a:xfrm>
            <a:off x="3313551" y="4607987"/>
            <a:ext cx="1321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21</a:t>
            </a:r>
            <a:r>
              <a:rPr lang="zh-CN" altLang="en-US" sz="1000" dirty="0" smtClean="0"/>
              <a:t>、后罩壳</a:t>
            </a:r>
            <a:endParaRPr lang="zh-CN" altLang="en-US" sz="1000" dirty="0"/>
          </a:p>
        </p:txBody>
      </p:sp>
      <p:sp>
        <p:nvSpPr>
          <p:cNvPr id="145" name="TextBox 144"/>
          <p:cNvSpPr txBox="1"/>
          <p:nvPr/>
        </p:nvSpPr>
        <p:spPr>
          <a:xfrm>
            <a:off x="853452" y="6322764"/>
            <a:ext cx="14734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13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线束插件固定</a:t>
            </a:r>
            <a:r>
              <a:rPr lang="zh-CN" altLang="en-US" sz="1000" dirty="0" smtClean="0"/>
              <a:t>座</a:t>
            </a:r>
            <a:endParaRPr lang="zh-CN" altLang="en-US" sz="1000" dirty="0"/>
          </a:p>
        </p:txBody>
      </p:sp>
      <p:sp>
        <p:nvSpPr>
          <p:cNvPr id="146" name="TextBox 145"/>
          <p:cNvSpPr txBox="1"/>
          <p:nvPr/>
        </p:nvSpPr>
        <p:spPr>
          <a:xfrm>
            <a:off x="5748231" y="6269488"/>
            <a:ext cx="1139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23</a:t>
            </a:r>
            <a:r>
              <a:rPr lang="zh-CN" altLang="en-US" sz="1000" dirty="0" smtClean="0"/>
              <a:t>、安全带总成</a:t>
            </a:r>
            <a:endParaRPr lang="zh-CN" altLang="en-US" sz="1000" dirty="0"/>
          </a:p>
        </p:txBody>
      </p:sp>
      <p:sp>
        <p:nvSpPr>
          <p:cNvPr id="148" name="TextBox 147"/>
          <p:cNvSpPr txBox="1"/>
          <p:nvPr/>
        </p:nvSpPr>
        <p:spPr>
          <a:xfrm>
            <a:off x="5880024" y="4899605"/>
            <a:ext cx="8449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24</a:t>
            </a:r>
            <a:r>
              <a:rPr lang="zh-CN" altLang="en-US" sz="1000" dirty="0" smtClean="0"/>
              <a:t>、防尘罩</a:t>
            </a:r>
            <a:endParaRPr lang="zh-CN" altLang="en-US" sz="1000" dirty="0"/>
          </a:p>
        </p:txBody>
      </p:sp>
      <p:sp>
        <p:nvSpPr>
          <p:cNvPr id="150" name="TextBox 149"/>
          <p:cNvSpPr txBox="1"/>
          <p:nvPr/>
        </p:nvSpPr>
        <p:spPr>
          <a:xfrm>
            <a:off x="5671705" y="3587389"/>
            <a:ext cx="1321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25</a:t>
            </a:r>
            <a:r>
              <a:rPr lang="zh-CN" altLang="en-US" sz="1000" dirty="0" smtClean="0"/>
              <a:t>、座椅骨架总成</a:t>
            </a:r>
            <a:endParaRPr lang="zh-CN" altLang="en-US" sz="1000" dirty="0"/>
          </a:p>
        </p:txBody>
      </p:sp>
      <p:sp>
        <p:nvSpPr>
          <p:cNvPr id="152" name="TextBox 151"/>
          <p:cNvSpPr txBox="1"/>
          <p:nvPr/>
        </p:nvSpPr>
        <p:spPr>
          <a:xfrm>
            <a:off x="5629850" y="2610571"/>
            <a:ext cx="1321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dirty="0" smtClean="0"/>
              <a:t>26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侧翼调节</a:t>
            </a:r>
            <a:r>
              <a:rPr lang="en-US" altLang="zh-CN" sz="1000" dirty="0"/>
              <a:t>+</a:t>
            </a:r>
            <a:r>
              <a:rPr lang="zh-CN" altLang="en-US" sz="1000" dirty="0"/>
              <a:t>腰托系统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5629850" y="2087699"/>
            <a:ext cx="1321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dirty="0" smtClean="0"/>
              <a:t>27</a:t>
            </a:r>
            <a:r>
              <a:rPr lang="zh-CN" altLang="en-US" sz="1000" dirty="0" smtClean="0"/>
              <a:t>、加热通风系统（半导体）</a:t>
            </a:r>
            <a:endParaRPr lang="zh-CN" altLang="en-US" sz="1000" dirty="0"/>
          </a:p>
        </p:txBody>
      </p:sp>
      <p:sp>
        <p:nvSpPr>
          <p:cNvPr id="154" name="TextBox 153"/>
          <p:cNvSpPr txBox="1"/>
          <p:nvPr/>
        </p:nvSpPr>
        <p:spPr>
          <a:xfrm>
            <a:off x="5629850" y="999258"/>
            <a:ext cx="1321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dirty="0" smtClean="0"/>
              <a:t>29</a:t>
            </a:r>
            <a:r>
              <a:rPr lang="zh-CN" altLang="en-US" sz="1000" dirty="0" smtClean="0"/>
              <a:t>、安全带高度调节总成</a:t>
            </a:r>
            <a:endParaRPr lang="zh-CN" altLang="en-US" sz="1000" dirty="0"/>
          </a:p>
        </p:txBody>
      </p:sp>
      <p:sp>
        <p:nvSpPr>
          <p:cNvPr id="155" name="TextBox 154"/>
          <p:cNvSpPr txBox="1"/>
          <p:nvPr/>
        </p:nvSpPr>
        <p:spPr>
          <a:xfrm>
            <a:off x="5629850" y="1638955"/>
            <a:ext cx="1321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dirty="0" smtClean="0"/>
              <a:t>28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靠背支撑板</a:t>
            </a:r>
          </a:p>
        </p:txBody>
      </p:sp>
      <p:grpSp>
        <p:nvGrpSpPr>
          <p:cNvPr id="156" name="组合 155"/>
          <p:cNvGrpSpPr/>
          <p:nvPr/>
        </p:nvGrpSpPr>
        <p:grpSpPr>
          <a:xfrm>
            <a:off x="5220360" y="2419966"/>
            <a:ext cx="309188" cy="733068"/>
            <a:chOff x="4310481" y="2497424"/>
            <a:chExt cx="465830" cy="981627"/>
          </a:xfrm>
        </p:grpSpPr>
        <p:pic>
          <p:nvPicPr>
            <p:cNvPr id="158" name="Picture 32"/>
            <p:cNvPicPr>
              <a:picLocks noChangeAspect="1" noChangeArrowheads="1"/>
            </p:cNvPicPr>
            <p:nvPr/>
          </p:nvPicPr>
          <p:blipFill rotWithShape="1"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22" r="4204" b="3037"/>
            <a:stretch/>
          </p:blipFill>
          <p:spPr bwMode="auto">
            <a:xfrm>
              <a:off x="4310481" y="2940844"/>
              <a:ext cx="395843" cy="538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9" name="Picture 33"/>
            <p:cNvPicPr>
              <a:picLocks noChangeAspect="1" noChangeArrowheads="1"/>
            </p:cNvPicPr>
            <p:nvPr/>
          </p:nvPicPr>
          <p:blipFill rotWithShape="1"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" r="3058" b="3817"/>
            <a:stretch/>
          </p:blipFill>
          <p:spPr bwMode="auto">
            <a:xfrm>
              <a:off x="4436215" y="2497424"/>
              <a:ext cx="340096" cy="468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3" name="TextBox 162"/>
          <p:cNvSpPr txBox="1"/>
          <p:nvPr/>
        </p:nvSpPr>
        <p:spPr>
          <a:xfrm>
            <a:off x="-48624" y="2704817"/>
            <a:ext cx="947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4</a:t>
            </a:r>
            <a:r>
              <a:rPr lang="zh-CN" altLang="en-US" sz="1000" dirty="0" smtClean="0"/>
              <a:t>、靠背泡沫</a:t>
            </a:r>
            <a:endParaRPr lang="zh-CN" altLang="en-US" sz="1000" dirty="0"/>
          </a:p>
        </p:txBody>
      </p:sp>
      <p:cxnSp>
        <p:nvCxnSpPr>
          <p:cNvPr id="164" name="直接箭头连接符 163"/>
          <p:cNvCxnSpPr>
            <a:stCxn id="126" idx="3"/>
            <a:endCxn id="102" idx="1"/>
          </p:cNvCxnSpPr>
          <p:nvPr/>
        </p:nvCxnSpPr>
        <p:spPr>
          <a:xfrm>
            <a:off x="909957" y="1321536"/>
            <a:ext cx="237447" cy="26387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接箭头连接符 164"/>
          <p:cNvCxnSpPr/>
          <p:nvPr/>
        </p:nvCxnSpPr>
        <p:spPr>
          <a:xfrm>
            <a:off x="760126" y="1705926"/>
            <a:ext cx="897411" cy="41883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接箭头连接符 165"/>
          <p:cNvCxnSpPr/>
          <p:nvPr/>
        </p:nvCxnSpPr>
        <p:spPr>
          <a:xfrm>
            <a:off x="802197" y="2848049"/>
            <a:ext cx="1941208" cy="16263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接箭头连接符 169"/>
          <p:cNvCxnSpPr/>
          <p:nvPr/>
        </p:nvCxnSpPr>
        <p:spPr>
          <a:xfrm>
            <a:off x="727022" y="3397737"/>
            <a:ext cx="481803" cy="9572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接箭头连接符 171"/>
          <p:cNvCxnSpPr/>
          <p:nvPr/>
        </p:nvCxnSpPr>
        <p:spPr>
          <a:xfrm flipV="1">
            <a:off x="802199" y="3921746"/>
            <a:ext cx="1668353" cy="1596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接箭头连接符 172"/>
          <p:cNvCxnSpPr/>
          <p:nvPr/>
        </p:nvCxnSpPr>
        <p:spPr>
          <a:xfrm>
            <a:off x="909957" y="4474355"/>
            <a:ext cx="502132" cy="5081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接箭头连接符 173"/>
          <p:cNvCxnSpPr>
            <a:stCxn id="132" idx="0"/>
            <a:endCxn id="15367" idx="2"/>
          </p:cNvCxnSpPr>
          <p:nvPr/>
        </p:nvCxnSpPr>
        <p:spPr>
          <a:xfrm flipH="1" flipV="1">
            <a:off x="2337123" y="6000607"/>
            <a:ext cx="465670" cy="24927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箭头连接符 174"/>
          <p:cNvCxnSpPr>
            <a:stCxn id="131" idx="3"/>
          </p:cNvCxnSpPr>
          <p:nvPr/>
        </p:nvCxnSpPr>
        <p:spPr>
          <a:xfrm>
            <a:off x="1121181" y="4893320"/>
            <a:ext cx="515194" cy="38887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箭头连接符 177"/>
          <p:cNvCxnSpPr>
            <a:stCxn id="136" idx="3"/>
            <a:endCxn id="11268" idx="1"/>
          </p:cNvCxnSpPr>
          <p:nvPr/>
        </p:nvCxnSpPr>
        <p:spPr>
          <a:xfrm flipV="1">
            <a:off x="1258195" y="5999610"/>
            <a:ext cx="680730" cy="20672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箭头连接符 179"/>
          <p:cNvCxnSpPr>
            <a:stCxn id="133" idx="3"/>
            <a:endCxn id="107" idx="1"/>
          </p:cNvCxnSpPr>
          <p:nvPr/>
        </p:nvCxnSpPr>
        <p:spPr>
          <a:xfrm>
            <a:off x="944792" y="5167442"/>
            <a:ext cx="626804" cy="30922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箭头连接符 181"/>
          <p:cNvCxnSpPr>
            <a:endCxn id="106" idx="1"/>
          </p:cNvCxnSpPr>
          <p:nvPr/>
        </p:nvCxnSpPr>
        <p:spPr>
          <a:xfrm flipV="1">
            <a:off x="1728765" y="6125323"/>
            <a:ext cx="353654" cy="26727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箭头连接符 182"/>
          <p:cNvCxnSpPr>
            <a:stCxn id="134" idx="1"/>
          </p:cNvCxnSpPr>
          <p:nvPr/>
        </p:nvCxnSpPr>
        <p:spPr>
          <a:xfrm flipH="1" flipV="1">
            <a:off x="2252285" y="5666848"/>
            <a:ext cx="1061266" cy="72575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接箭头连接符 184"/>
          <p:cNvCxnSpPr/>
          <p:nvPr/>
        </p:nvCxnSpPr>
        <p:spPr>
          <a:xfrm>
            <a:off x="770347" y="2223418"/>
            <a:ext cx="299933" cy="20841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接箭头连接符 185"/>
          <p:cNvCxnSpPr/>
          <p:nvPr/>
        </p:nvCxnSpPr>
        <p:spPr>
          <a:xfrm flipH="1" flipV="1">
            <a:off x="2575560" y="5829300"/>
            <a:ext cx="739622" cy="39099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接箭头连接符 190"/>
          <p:cNvCxnSpPr>
            <a:stCxn id="142" idx="1"/>
          </p:cNvCxnSpPr>
          <p:nvPr/>
        </p:nvCxnSpPr>
        <p:spPr>
          <a:xfrm flipH="1" flipV="1">
            <a:off x="2720340" y="5646420"/>
            <a:ext cx="593211" cy="1416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接箭头连接符 191"/>
          <p:cNvCxnSpPr>
            <a:stCxn id="143" idx="1"/>
          </p:cNvCxnSpPr>
          <p:nvPr/>
        </p:nvCxnSpPr>
        <p:spPr>
          <a:xfrm flipH="1">
            <a:off x="2720340" y="5195840"/>
            <a:ext cx="593211" cy="10006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接箭头连接符 192"/>
          <p:cNvCxnSpPr>
            <a:stCxn id="144" idx="1"/>
          </p:cNvCxnSpPr>
          <p:nvPr/>
        </p:nvCxnSpPr>
        <p:spPr>
          <a:xfrm flipH="1" flipV="1">
            <a:off x="2446020" y="4701540"/>
            <a:ext cx="867531" cy="2955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接箭头连接符 193"/>
          <p:cNvCxnSpPr>
            <a:stCxn id="146" idx="0"/>
            <a:endCxn id="114" idx="2"/>
          </p:cNvCxnSpPr>
          <p:nvPr/>
        </p:nvCxnSpPr>
        <p:spPr>
          <a:xfrm flipH="1" flipV="1">
            <a:off x="6210501" y="5913020"/>
            <a:ext cx="107262" cy="35646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接箭头连接符 194"/>
          <p:cNvCxnSpPr>
            <a:stCxn id="148" idx="0"/>
          </p:cNvCxnSpPr>
          <p:nvPr/>
        </p:nvCxnSpPr>
        <p:spPr>
          <a:xfrm flipV="1">
            <a:off x="6302520" y="4536562"/>
            <a:ext cx="81856" cy="36304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接箭头连接符 196"/>
          <p:cNvCxnSpPr>
            <a:stCxn id="150" idx="1"/>
          </p:cNvCxnSpPr>
          <p:nvPr/>
        </p:nvCxnSpPr>
        <p:spPr>
          <a:xfrm flipH="1" flipV="1">
            <a:off x="4818166" y="3506636"/>
            <a:ext cx="853539" cy="20386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接箭头连接符 197"/>
          <p:cNvCxnSpPr>
            <a:endCxn id="121" idx="0"/>
          </p:cNvCxnSpPr>
          <p:nvPr/>
        </p:nvCxnSpPr>
        <p:spPr>
          <a:xfrm>
            <a:off x="6120478" y="2915963"/>
            <a:ext cx="44947" cy="21256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接箭头连接符 199"/>
          <p:cNvCxnSpPr>
            <a:stCxn id="153" idx="1"/>
            <a:endCxn id="159" idx="0"/>
          </p:cNvCxnSpPr>
          <p:nvPr/>
        </p:nvCxnSpPr>
        <p:spPr>
          <a:xfrm flipH="1">
            <a:off x="5416679" y="2287754"/>
            <a:ext cx="213171" cy="13221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接箭头连接符 201"/>
          <p:cNvCxnSpPr>
            <a:stCxn id="155" idx="1"/>
          </p:cNvCxnSpPr>
          <p:nvPr/>
        </p:nvCxnSpPr>
        <p:spPr>
          <a:xfrm flipH="1">
            <a:off x="5357366" y="1762066"/>
            <a:ext cx="272484" cy="1660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直接箭头连接符 203"/>
          <p:cNvCxnSpPr>
            <a:stCxn id="154" idx="1"/>
          </p:cNvCxnSpPr>
          <p:nvPr/>
        </p:nvCxnSpPr>
        <p:spPr>
          <a:xfrm flipH="1">
            <a:off x="4776312" y="1199313"/>
            <a:ext cx="85353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" name="Picture 2"/>
          <p:cNvPicPr>
            <a:picLocks noChangeAspect="1" noChangeArrowheads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6" b="400"/>
          <a:stretch/>
        </p:blipFill>
        <p:spPr bwMode="auto">
          <a:xfrm>
            <a:off x="3842233" y="975730"/>
            <a:ext cx="764031" cy="72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925" y="5907965"/>
            <a:ext cx="127198" cy="18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652" y="5292585"/>
            <a:ext cx="252298" cy="13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8" name="TextBox 207"/>
          <p:cNvSpPr txBox="1"/>
          <p:nvPr/>
        </p:nvSpPr>
        <p:spPr>
          <a:xfrm>
            <a:off x="-48624" y="5338647"/>
            <a:ext cx="947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10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前罩壳</a:t>
            </a:r>
          </a:p>
        </p:txBody>
      </p:sp>
      <p:cxnSp>
        <p:nvCxnSpPr>
          <p:cNvPr id="209" name="直接箭头连接符 208"/>
          <p:cNvCxnSpPr>
            <a:stCxn id="208" idx="3"/>
          </p:cNvCxnSpPr>
          <p:nvPr/>
        </p:nvCxnSpPr>
        <p:spPr>
          <a:xfrm>
            <a:off x="898859" y="5461758"/>
            <a:ext cx="469269" cy="14444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TextBox 209"/>
          <p:cNvSpPr txBox="1"/>
          <p:nvPr/>
        </p:nvSpPr>
        <p:spPr>
          <a:xfrm>
            <a:off x="-37526" y="5666799"/>
            <a:ext cx="1330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11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塑料件支撑板</a:t>
            </a:r>
          </a:p>
        </p:txBody>
      </p:sp>
      <p:cxnSp>
        <p:nvCxnSpPr>
          <p:cNvPr id="211" name="直接箭头连接符 210"/>
          <p:cNvCxnSpPr/>
          <p:nvPr/>
        </p:nvCxnSpPr>
        <p:spPr>
          <a:xfrm flipV="1">
            <a:off x="1133493" y="5530851"/>
            <a:ext cx="930257" cy="27199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3313551" y="5305100"/>
            <a:ext cx="2084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18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电动倾角</a:t>
            </a:r>
            <a:r>
              <a:rPr lang="en-US" altLang="zh-CN" sz="1000" dirty="0"/>
              <a:t>&amp;</a:t>
            </a:r>
            <a:r>
              <a:rPr lang="zh-CN" altLang="en-US" sz="1000" dirty="0"/>
              <a:t>滑轨调节按钮</a:t>
            </a:r>
          </a:p>
        </p:txBody>
      </p:sp>
      <p:cxnSp>
        <p:nvCxnSpPr>
          <p:cNvPr id="228" name="直接箭头连接符 227"/>
          <p:cNvCxnSpPr>
            <a:stCxn id="227" idx="1"/>
          </p:cNvCxnSpPr>
          <p:nvPr/>
        </p:nvCxnSpPr>
        <p:spPr>
          <a:xfrm flipH="1">
            <a:off x="2788921" y="5428211"/>
            <a:ext cx="524630" cy="2009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TextBox 233"/>
          <p:cNvSpPr txBox="1"/>
          <p:nvPr/>
        </p:nvSpPr>
        <p:spPr>
          <a:xfrm>
            <a:off x="3313551" y="4840358"/>
            <a:ext cx="16170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dirty="0" smtClean="0"/>
              <a:t>20</a:t>
            </a:r>
            <a:r>
              <a:rPr lang="zh-CN" altLang="en-US" sz="1000" dirty="0" smtClean="0"/>
              <a:t>、</a:t>
            </a:r>
            <a:r>
              <a:rPr lang="zh-CN" altLang="en-US" sz="1000" dirty="0" smtClean="0">
                <a:solidFill>
                  <a:schemeClr val="dk1"/>
                </a:solidFill>
                <a:latin typeface="+mn-ea"/>
                <a:ea typeface="+mn-ea"/>
              </a:rPr>
              <a:t>腰</a:t>
            </a:r>
            <a:r>
              <a:rPr lang="zh-CN" altLang="en-US" sz="1000" dirty="0">
                <a:solidFill>
                  <a:schemeClr val="dk1"/>
                </a:solidFill>
                <a:latin typeface="+mn-ea"/>
                <a:ea typeface="+mn-ea"/>
              </a:rPr>
              <a:t>托</a:t>
            </a:r>
            <a:r>
              <a:rPr lang="en-US" altLang="zh-CN" sz="1000" dirty="0">
                <a:solidFill>
                  <a:schemeClr val="dk1"/>
                </a:solidFill>
                <a:latin typeface="+mn-ea"/>
                <a:ea typeface="+mn-ea"/>
              </a:rPr>
              <a:t>+</a:t>
            </a:r>
            <a:r>
              <a:rPr lang="zh-CN" altLang="en-US" sz="1000" dirty="0">
                <a:solidFill>
                  <a:schemeClr val="dk1"/>
                </a:solidFill>
                <a:latin typeface="+mn-ea"/>
                <a:ea typeface="+mn-ea"/>
              </a:rPr>
              <a:t>侧翼调节按钮</a:t>
            </a:r>
          </a:p>
        </p:txBody>
      </p:sp>
      <p:cxnSp>
        <p:nvCxnSpPr>
          <p:cNvPr id="235" name="直接箭头连接符 234"/>
          <p:cNvCxnSpPr>
            <a:stCxn id="234" idx="1"/>
          </p:cNvCxnSpPr>
          <p:nvPr/>
        </p:nvCxnSpPr>
        <p:spPr>
          <a:xfrm flipH="1" flipV="1">
            <a:off x="2958897" y="4942545"/>
            <a:ext cx="354654" cy="2092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88" name="Picture 13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55" y="3833610"/>
            <a:ext cx="504094" cy="529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0" name="TextBox 259"/>
          <p:cNvSpPr txBox="1"/>
          <p:nvPr/>
        </p:nvSpPr>
        <p:spPr>
          <a:xfrm>
            <a:off x="4606264" y="4585232"/>
            <a:ext cx="15831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22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电控平台控制总成</a:t>
            </a:r>
          </a:p>
        </p:txBody>
      </p:sp>
      <p:cxnSp>
        <p:nvCxnSpPr>
          <p:cNvPr id="261" name="直接箭头连接符 260"/>
          <p:cNvCxnSpPr>
            <a:endCxn id="11288" idx="2"/>
          </p:cNvCxnSpPr>
          <p:nvPr/>
        </p:nvCxnSpPr>
        <p:spPr>
          <a:xfrm flipH="1" flipV="1">
            <a:off x="5076602" y="4363478"/>
            <a:ext cx="143756" cy="22175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-5975" y="860314"/>
            <a:ext cx="14240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solidFill>
                  <a:srgbClr val="FF0000"/>
                </a:solidFill>
              </a:rPr>
              <a:t>预估重量：</a:t>
            </a:r>
            <a:r>
              <a:rPr lang="en-US" altLang="zh-CN" sz="900" dirty="0" smtClean="0">
                <a:solidFill>
                  <a:srgbClr val="FF0000"/>
                </a:solidFill>
              </a:rPr>
              <a:t>49.5 Kg</a:t>
            </a:r>
            <a:endParaRPr lang="zh-CN" altLang="en-US" sz="900" dirty="0">
              <a:solidFill>
                <a:srgbClr val="FF0000"/>
              </a:solidFill>
            </a:endParaRP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9230">
            <a:off x="2241283" y="5834479"/>
            <a:ext cx="164519" cy="16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" name="Picture 8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2439" y="4891449"/>
            <a:ext cx="236881" cy="179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" name="Picture 6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0607" flipH="1">
            <a:off x="4963536" y="2300226"/>
            <a:ext cx="411821" cy="44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" name="Picture 4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71" y="2755538"/>
            <a:ext cx="348887" cy="333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31"/>
          <a:stretch/>
        </p:blipFill>
        <p:spPr bwMode="auto">
          <a:xfrm rot="1657347">
            <a:off x="2562563" y="5551345"/>
            <a:ext cx="175970" cy="15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721" y="2087699"/>
            <a:ext cx="1080433" cy="219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939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841" y="879818"/>
            <a:ext cx="3786016" cy="486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349" y="4072727"/>
            <a:ext cx="432162" cy="8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722" y="4160569"/>
            <a:ext cx="220611" cy="8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3897345" y="2791694"/>
            <a:ext cx="268234" cy="503293"/>
            <a:chOff x="3949688" y="5640203"/>
            <a:chExt cx="411933" cy="699169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0146" y="5640203"/>
              <a:ext cx="371475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9688" y="6123348"/>
              <a:ext cx="114571" cy="216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284">
            <a:extLst>
              <a:ext uri="{FF2B5EF4-FFF2-40B4-BE49-F238E27FC236}">
                <a16:creationId xmlns="" xmlns:a16="http://schemas.microsoft.com/office/drawing/2014/main" id="{7455940F-6F81-4E56-83E6-A44EDF715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482" y="563083"/>
            <a:ext cx="3129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电动主驾方案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选配骨架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二、产品技术方案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方正兰亭黑_GBK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122148" y="589167"/>
            <a:ext cx="3168352" cy="323165"/>
            <a:chOff x="7535366" y="608459"/>
            <a:chExt cx="3168352" cy="323165"/>
          </a:xfrm>
        </p:grpSpPr>
        <p:sp>
          <p:nvSpPr>
            <p:cNvPr id="3" name="矩形 2"/>
            <p:cNvSpPr/>
            <p:nvPr/>
          </p:nvSpPr>
          <p:spPr>
            <a:xfrm>
              <a:off x="7535366" y="647428"/>
              <a:ext cx="648072" cy="2345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183438" y="608459"/>
              <a:ext cx="100811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/>
                <a:t>新开件</a:t>
              </a:r>
              <a:endParaRPr lang="zh-CN" altLang="en-US" sz="1500" dirty="0"/>
            </a:p>
          </p:txBody>
        </p:sp>
        <p:sp>
          <p:nvSpPr>
            <p:cNvPr id="48" name="矩形 47"/>
            <p:cNvSpPr/>
            <p:nvPr/>
          </p:nvSpPr>
          <p:spPr>
            <a:xfrm>
              <a:off x="9047534" y="647428"/>
              <a:ext cx="648072" cy="234552"/>
            </a:xfrm>
            <a:prstGeom prst="rect">
              <a:avLst/>
            </a:prstGeom>
            <a:solidFill>
              <a:srgbClr val="10F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695606" y="608459"/>
              <a:ext cx="100811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/>
                <a:t>沿用件</a:t>
              </a:r>
              <a:endParaRPr lang="en-US" altLang="zh-CN" sz="1500" dirty="0" smtClean="0"/>
            </a:p>
          </p:txBody>
        </p:sp>
      </p:grp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641622"/>
              </p:ext>
            </p:extLst>
          </p:nvPr>
        </p:nvGraphicFramePr>
        <p:xfrm>
          <a:off x="7020063" y="472440"/>
          <a:ext cx="5170350" cy="646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154"/>
                <a:gridCol w="1021759"/>
                <a:gridCol w="1215356"/>
                <a:gridCol w="2428081"/>
              </a:tblGrid>
              <a:tr h="16961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600" dirty="0" smtClean="0"/>
                        <a:t>序号</a:t>
                      </a:r>
                      <a:endParaRPr lang="zh-CN" altLang="en-US" sz="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600" dirty="0" smtClean="0"/>
                        <a:t>零件</a:t>
                      </a:r>
                      <a:endParaRPr lang="zh-CN" altLang="en-US" sz="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600" dirty="0" smtClean="0"/>
                        <a:t>模具</a:t>
                      </a:r>
                      <a:r>
                        <a:rPr lang="en-US" altLang="zh-CN" sz="600" dirty="0" smtClean="0"/>
                        <a:t>/</a:t>
                      </a:r>
                      <a:r>
                        <a:rPr lang="zh-CN" altLang="en-US" sz="600" dirty="0" smtClean="0"/>
                        <a:t>检具（未税</a:t>
                      </a:r>
                      <a:r>
                        <a:rPr lang="en-US" altLang="zh-CN" sz="600" dirty="0" smtClean="0"/>
                        <a:t>/</a:t>
                      </a:r>
                      <a:r>
                        <a:rPr lang="zh-CN" altLang="en-US" sz="600" dirty="0" smtClean="0"/>
                        <a:t>万元）</a:t>
                      </a:r>
                      <a:endParaRPr lang="zh-CN" altLang="en-US" sz="600" b="1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600" dirty="0" smtClean="0"/>
                        <a:t>备注</a:t>
                      </a:r>
                      <a:endParaRPr lang="zh-CN" altLang="en-US" sz="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16961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kern="1200" dirty="0" smtClean="0"/>
                        <a:t>1</a:t>
                      </a:r>
                      <a:endParaRPr lang="zh-CN" altLang="en-US" sz="6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座椅头枕管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00" dirty="0" smtClean="0"/>
                        <a:t>0</a:t>
                      </a:r>
                      <a:endParaRPr lang="zh-CN" altLang="en-US" sz="5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961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00" dirty="0" smtClean="0"/>
                        <a:t>2</a:t>
                      </a:r>
                      <a:endParaRPr lang="zh-CN" altLang="en-US" sz="5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靠背上支撑方管</a:t>
                      </a:r>
                      <a:endParaRPr lang="zh-CN" altLang="en-US" sz="6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00" dirty="0" smtClean="0"/>
                        <a:t>0</a:t>
                      </a:r>
                      <a:endParaRPr lang="zh-CN" altLang="en-US" sz="5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961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00" dirty="0" smtClean="0"/>
                        <a:t>3</a:t>
                      </a:r>
                      <a:endParaRPr lang="zh-CN" altLang="en-US" sz="5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dirty="0" smtClean="0"/>
                        <a:t>靠背下</a:t>
                      </a:r>
                      <a:r>
                        <a:rPr lang="en-US" altLang="zh-CN" sz="600" dirty="0" smtClean="0"/>
                        <a:t>U</a:t>
                      </a:r>
                      <a:r>
                        <a:rPr lang="zh-CN" altLang="en-US" sz="600" dirty="0" smtClean="0"/>
                        <a:t>形管</a:t>
                      </a:r>
                      <a:endParaRPr lang="zh-CN" altLang="en-US" sz="6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00" dirty="0" smtClean="0"/>
                        <a:t>0</a:t>
                      </a:r>
                      <a:endParaRPr lang="zh-CN" altLang="en-US" sz="5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961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00" dirty="0" smtClean="0"/>
                        <a:t>4</a:t>
                      </a:r>
                      <a:endParaRPr lang="zh-CN" altLang="en-US" sz="5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靠背骨架右侧边板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961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00" dirty="0" smtClean="0"/>
                        <a:t>5</a:t>
                      </a:r>
                      <a:endParaRPr lang="zh-CN" altLang="en-US" sz="5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扶手固定加强板</a:t>
                      </a:r>
                      <a:r>
                        <a:rPr lang="en-US" altLang="zh-CN" sz="600" kern="1200" dirty="0" smtClean="0"/>
                        <a:t>A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96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6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扶手支架总成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96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7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从动侧电动圆盘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外购件，适应性修改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696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8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副边调角器下连接板</a:t>
                      </a:r>
                      <a:r>
                        <a:rPr lang="en-US" altLang="zh-CN" sz="600" kern="1200" dirty="0" smtClean="0"/>
                        <a:t>A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96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9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副边调角器下连接板</a:t>
                      </a:r>
                      <a:r>
                        <a:rPr lang="en-US" altLang="zh-CN" sz="600" kern="1200" dirty="0" smtClean="0"/>
                        <a:t>B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96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10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座盆钣金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96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11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座框右侧外边板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96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12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座框右侧内边板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96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13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倾角旋转轴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96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14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座框前连接板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96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15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倾角调节支架总成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16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新开发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696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16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悬浮减震器总成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96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17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底支架总成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依客户车体环境确认</a:t>
                      </a:r>
                      <a:r>
                        <a:rPr lang="zh-CN" altLang="en-US" sz="600" dirty="0" smtClean="0"/>
                        <a:t>（共用高配主驾）</a:t>
                      </a:r>
                      <a:endParaRPr lang="zh-CN" altLang="en-US" sz="600" b="0" kern="1200" dirty="0" smtClean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696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18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电动滑轨总成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15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外购件，对应新开连接支架</a:t>
                      </a:r>
                      <a:endParaRPr lang="zh-CN" altLang="en-US" sz="600" b="0" kern="1200" dirty="0" smtClean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696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19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电动旋转盘总成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外购件，对应新开连接钣金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696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20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卷轴器固定座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96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21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后护盖固定板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96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22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座深调节锁止钣金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96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23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座框左侧内边板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96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24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座框左侧外边板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96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25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主边调角器下连接板</a:t>
                      </a:r>
                      <a:r>
                        <a:rPr lang="en-US" altLang="zh-CN" sz="600" kern="1200" dirty="0" smtClean="0"/>
                        <a:t>B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96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26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主边调角器下连接板</a:t>
                      </a:r>
                      <a:r>
                        <a:rPr lang="en-US" altLang="zh-CN" sz="600" kern="1200" dirty="0" smtClean="0"/>
                        <a:t>A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96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27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主动侧电动圆盘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外购件，适应性修改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696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28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圆盘电机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外购件，适应性修改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696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29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靠背骨左架侧边板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自对称，与左侧共用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696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30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扶手固定加强板</a:t>
                      </a:r>
                      <a:r>
                        <a:rPr lang="en-US" altLang="zh-CN" sz="600" kern="1200" dirty="0" smtClean="0"/>
                        <a:t>B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96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31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zh-CN" altLang="en-US" sz="600" kern="1200" dirty="0" smtClean="0"/>
                        <a:t>安全带高调机构固定板</a:t>
                      </a:r>
                      <a:r>
                        <a:rPr lang="en-US" altLang="zh-CN" sz="600" kern="1200" dirty="0" smtClean="0"/>
                        <a:t>B</a:t>
                      </a:r>
                      <a:endParaRPr lang="zh-CN" altLang="en-US" sz="6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96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32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zh-CN" altLang="en-US" sz="600" kern="1200" dirty="0" smtClean="0"/>
                        <a:t>安全带高调机构固定板</a:t>
                      </a:r>
                      <a:r>
                        <a:rPr lang="en-US" altLang="zh-CN" sz="600" kern="1200" dirty="0" smtClean="0"/>
                        <a:t>A</a:t>
                      </a:r>
                      <a:endParaRPr lang="zh-CN" altLang="en-US" sz="6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0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沿用</a:t>
                      </a:r>
                      <a:endParaRPr lang="zh-CN" altLang="en-US" sz="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96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/>
                        <a:t>33</a:t>
                      </a:r>
                      <a:endParaRPr lang="zh-CN" altLang="en-US" sz="5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zh-CN" altLang="en-US" sz="600" kern="1200" dirty="0" smtClean="0"/>
                        <a:t>焊接治具</a:t>
                      </a:r>
                      <a:endParaRPr lang="zh-CN" altLang="en-US" sz="6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27</a:t>
                      </a:r>
                      <a:endParaRPr lang="zh-CN" altLang="en-US" sz="5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kern="1200" dirty="0" smtClean="0"/>
                        <a:t>新开发</a:t>
                      </a:r>
                      <a:endParaRPr lang="zh-CN" altLang="en-US" sz="600" b="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155477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500" dirty="0" smtClean="0"/>
                        <a:t>合计：</a:t>
                      </a:r>
                      <a:endParaRPr lang="zh-CN" altLang="en-US" sz="5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5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75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dirty="0" smtClean="0"/>
                        <a:t>万元</a:t>
                      </a:r>
                      <a:r>
                        <a:rPr lang="en-US" altLang="zh-CN" sz="500" dirty="0" smtClean="0"/>
                        <a:t>/</a:t>
                      </a:r>
                      <a:r>
                        <a:rPr lang="zh-CN" altLang="en-US" sz="500" dirty="0" smtClean="0"/>
                        <a:t>未税</a:t>
                      </a:r>
                      <a:endParaRPr lang="zh-CN" altLang="en-US" sz="500" b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-57972" y="999257"/>
            <a:ext cx="11397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</a:t>
            </a:r>
            <a:r>
              <a:rPr lang="zh-CN" altLang="en-US" sz="1000" dirty="0"/>
              <a:t>、座椅头枕管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57972" y="2463192"/>
            <a:ext cx="1174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6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扶手</a:t>
            </a:r>
            <a:r>
              <a:rPr lang="zh-CN" altLang="en-US" sz="1000" dirty="0" smtClean="0"/>
              <a:t>支架总成</a:t>
            </a:r>
            <a:endParaRPr lang="zh-CN" alt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-57972" y="2755979"/>
            <a:ext cx="14120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7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从动</a:t>
            </a:r>
            <a:r>
              <a:rPr lang="zh-CN" altLang="en-US" sz="1000" dirty="0" smtClean="0"/>
              <a:t>侧电动圆盘</a:t>
            </a:r>
            <a:endParaRPr lang="zh-CN" alt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-57972" y="3048766"/>
            <a:ext cx="1743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8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副边调角器下连接</a:t>
            </a:r>
            <a:r>
              <a:rPr lang="zh-CN" altLang="en-US" sz="1000" dirty="0" smtClean="0"/>
              <a:t>板</a:t>
            </a:r>
            <a:r>
              <a:rPr lang="en-US" altLang="zh-CN" sz="1000" dirty="0" smtClean="0"/>
              <a:t>A</a:t>
            </a:r>
            <a:endParaRPr lang="zh-CN" alt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-57972" y="4512701"/>
            <a:ext cx="1130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13</a:t>
            </a:r>
            <a:r>
              <a:rPr lang="zh-CN" altLang="en-US" sz="1000" dirty="0" smtClean="0"/>
              <a:t>、倾角旋转轴</a:t>
            </a:r>
            <a:endParaRPr lang="zh-CN" alt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-57972" y="4805488"/>
            <a:ext cx="12682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14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座框前连接板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57972" y="1877618"/>
            <a:ext cx="1424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4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靠背</a:t>
            </a:r>
            <a:r>
              <a:rPr lang="zh-CN" altLang="en-US" sz="1000" dirty="0" smtClean="0"/>
              <a:t>骨架右侧</a:t>
            </a:r>
            <a:r>
              <a:rPr lang="zh-CN" altLang="en-US" sz="1000" dirty="0"/>
              <a:t>边板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57972" y="1292044"/>
            <a:ext cx="13189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2</a:t>
            </a:r>
            <a:r>
              <a:rPr lang="zh-CN" altLang="en-US" sz="1000" dirty="0"/>
              <a:t>、靠背上支撑方管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57972" y="1584831"/>
            <a:ext cx="11749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3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靠背下</a:t>
            </a:r>
            <a:r>
              <a:rPr lang="en-US" altLang="zh-CN" sz="1000" dirty="0"/>
              <a:t>U</a:t>
            </a:r>
            <a:r>
              <a:rPr lang="zh-CN" altLang="en-US" sz="1000" dirty="0"/>
              <a:t>形管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57972" y="2170405"/>
            <a:ext cx="1424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5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扶手固定加强</a:t>
            </a:r>
            <a:r>
              <a:rPr lang="zh-CN" altLang="en-US" sz="1000" dirty="0" smtClean="0"/>
              <a:t>板</a:t>
            </a:r>
            <a:r>
              <a:rPr lang="en-US" altLang="zh-CN" sz="1000" dirty="0" smtClean="0"/>
              <a:t>A</a:t>
            </a:r>
            <a:endParaRPr lang="zh-CN" alt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-57972" y="3341553"/>
            <a:ext cx="1726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9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副边调角器下连接</a:t>
            </a:r>
            <a:r>
              <a:rPr lang="zh-CN" altLang="en-US" sz="1000" dirty="0" smtClean="0"/>
              <a:t>板</a:t>
            </a:r>
            <a:r>
              <a:rPr lang="en-US" altLang="zh-CN" sz="1000" dirty="0" smtClean="0"/>
              <a:t>B</a:t>
            </a:r>
            <a:endParaRPr lang="zh-CN" altLang="en-US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-57972" y="3634340"/>
            <a:ext cx="10293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10</a:t>
            </a:r>
            <a:r>
              <a:rPr lang="zh-CN" altLang="en-US" sz="1000" dirty="0" smtClean="0"/>
              <a:t>、座盆钣金</a:t>
            </a:r>
            <a:endParaRPr lang="zh-CN" alt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-57972" y="3927127"/>
            <a:ext cx="1341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11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座框右侧外边板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-57972" y="4219914"/>
            <a:ext cx="13562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12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座框右侧内边板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-57973" y="5393983"/>
            <a:ext cx="14120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16</a:t>
            </a:r>
            <a:r>
              <a:rPr lang="zh-CN" altLang="en-US" sz="1000" dirty="0" smtClean="0"/>
              <a:t>、悬浮减震器</a:t>
            </a:r>
            <a:r>
              <a:rPr lang="zh-CN" altLang="en-US" sz="1000" dirty="0"/>
              <a:t>总成</a:t>
            </a:r>
          </a:p>
        </p:txBody>
      </p:sp>
      <p:cxnSp>
        <p:nvCxnSpPr>
          <p:cNvPr id="30" name="直接箭头连接符 29"/>
          <p:cNvCxnSpPr>
            <a:stCxn id="12" idx="3"/>
          </p:cNvCxnSpPr>
          <p:nvPr/>
        </p:nvCxnSpPr>
        <p:spPr>
          <a:xfrm>
            <a:off x="1081757" y="1122368"/>
            <a:ext cx="1592863" cy="4016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stCxn id="21" idx="3"/>
          </p:cNvCxnSpPr>
          <p:nvPr/>
        </p:nvCxnSpPr>
        <p:spPr>
          <a:xfrm>
            <a:off x="1260998" y="1415155"/>
            <a:ext cx="1375522" cy="80988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stCxn id="22" idx="3"/>
          </p:cNvCxnSpPr>
          <p:nvPr/>
        </p:nvCxnSpPr>
        <p:spPr>
          <a:xfrm>
            <a:off x="1116960" y="1707942"/>
            <a:ext cx="1450980" cy="96667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>
            <a:stCxn id="20" idx="3"/>
          </p:cNvCxnSpPr>
          <p:nvPr/>
        </p:nvCxnSpPr>
        <p:spPr>
          <a:xfrm>
            <a:off x="1366629" y="2000729"/>
            <a:ext cx="911751" cy="69675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>
            <a:stCxn id="23" idx="3"/>
          </p:cNvCxnSpPr>
          <p:nvPr/>
        </p:nvCxnSpPr>
        <p:spPr>
          <a:xfrm>
            <a:off x="1366629" y="2293516"/>
            <a:ext cx="1026051" cy="82306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>
            <a:stCxn id="13" idx="3"/>
          </p:cNvCxnSpPr>
          <p:nvPr/>
        </p:nvCxnSpPr>
        <p:spPr>
          <a:xfrm>
            <a:off x="1116961" y="2586303"/>
            <a:ext cx="588014" cy="44264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>
            <a:off x="1128188" y="2879089"/>
            <a:ext cx="1073992" cy="48133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stCxn id="25" idx="3"/>
          </p:cNvCxnSpPr>
          <p:nvPr/>
        </p:nvCxnSpPr>
        <p:spPr>
          <a:xfrm>
            <a:off x="971411" y="3757451"/>
            <a:ext cx="1604149" cy="682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>
            <a:off x="1486694" y="3175707"/>
            <a:ext cx="517366" cy="27615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/>
          <p:nvPr/>
        </p:nvCxnSpPr>
        <p:spPr>
          <a:xfrm>
            <a:off x="1486694" y="3464663"/>
            <a:ext cx="646906" cy="13197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stCxn id="18" idx="3"/>
          </p:cNvCxnSpPr>
          <p:nvPr/>
        </p:nvCxnSpPr>
        <p:spPr>
          <a:xfrm flipV="1">
            <a:off x="1072161" y="4232399"/>
            <a:ext cx="786548" cy="40341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/>
          <p:cNvCxnSpPr>
            <a:stCxn id="26" idx="3"/>
          </p:cNvCxnSpPr>
          <p:nvPr/>
        </p:nvCxnSpPr>
        <p:spPr>
          <a:xfrm flipV="1">
            <a:off x="1283452" y="4000500"/>
            <a:ext cx="865388" cy="4973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>
            <a:stCxn id="27" idx="3"/>
          </p:cNvCxnSpPr>
          <p:nvPr/>
        </p:nvCxnSpPr>
        <p:spPr>
          <a:xfrm flipV="1">
            <a:off x="1298270" y="4030980"/>
            <a:ext cx="1010590" cy="31204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>
            <a:stCxn id="19" idx="3"/>
          </p:cNvCxnSpPr>
          <p:nvPr/>
        </p:nvCxnSpPr>
        <p:spPr>
          <a:xfrm flipV="1">
            <a:off x="1210286" y="4389120"/>
            <a:ext cx="1212874" cy="53947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箭头连接符 77"/>
          <p:cNvCxnSpPr>
            <a:stCxn id="116" idx="3"/>
          </p:cNvCxnSpPr>
          <p:nvPr/>
        </p:nvCxnSpPr>
        <p:spPr>
          <a:xfrm flipV="1">
            <a:off x="1424756" y="4635811"/>
            <a:ext cx="1137469" cy="58557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箭头连接符 81"/>
          <p:cNvCxnSpPr/>
          <p:nvPr/>
        </p:nvCxnSpPr>
        <p:spPr>
          <a:xfrm flipV="1">
            <a:off x="982638" y="5280660"/>
            <a:ext cx="1227162" cy="5263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-49119" y="5707111"/>
            <a:ext cx="1571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17</a:t>
            </a:r>
            <a:r>
              <a:rPr lang="zh-CN" altLang="en-US" sz="1000" dirty="0" smtClean="0"/>
              <a:t>、底支架总成</a:t>
            </a:r>
            <a:endParaRPr lang="zh-CN" altLang="en-US" sz="1000" dirty="0"/>
          </a:p>
        </p:txBody>
      </p:sp>
      <p:cxnSp>
        <p:nvCxnSpPr>
          <p:cNvPr id="98" name="直接箭头连接符 97"/>
          <p:cNvCxnSpPr/>
          <p:nvPr/>
        </p:nvCxnSpPr>
        <p:spPr>
          <a:xfrm flipH="1" flipV="1">
            <a:off x="4274276" y="5393983"/>
            <a:ext cx="847565" cy="24622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箭头连接符 99"/>
          <p:cNvCxnSpPr/>
          <p:nvPr/>
        </p:nvCxnSpPr>
        <p:spPr>
          <a:xfrm flipH="1" flipV="1">
            <a:off x="3950443" y="4758922"/>
            <a:ext cx="1111804" cy="55767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箭头连接符 101"/>
          <p:cNvCxnSpPr/>
          <p:nvPr/>
        </p:nvCxnSpPr>
        <p:spPr>
          <a:xfrm flipH="1" flipV="1">
            <a:off x="3195849" y="4232399"/>
            <a:ext cx="1866399" cy="76383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箭头连接符 103"/>
          <p:cNvCxnSpPr/>
          <p:nvPr/>
        </p:nvCxnSpPr>
        <p:spPr>
          <a:xfrm flipH="1" flipV="1">
            <a:off x="2994660" y="4152900"/>
            <a:ext cx="2067588" cy="52297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箭头连接符 107"/>
          <p:cNvCxnSpPr/>
          <p:nvPr/>
        </p:nvCxnSpPr>
        <p:spPr>
          <a:xfrm flipH="1" flipV="1">
            <a:off x="2965921" y="4035149"/>
            <a:ext cx="2061122" cy="31021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箭头连接符 111"/>
          <p:cNvCxnSpPr/>
          <p:nvPr/>
        </p:nvCxnSpPr>
        <p:spPr>
          <a:xfrm flipH="1">
            <a:off x="3840480" y="3714787"/>
            <a:ext cx="1221767" cy="23999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箭头连接符 113"/>
          <p:cNvCxnSpPr/>
          <p:nvPr/>
        </p:nvCxnSpPr>
        <p:spPr>
          <a:xfrm flipH="1" flipV="1">
            <a:off x="3552509" y="3996502"/>
            <a:ext cx="1509738" cy="3864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箭头连接符 120"/>
          <p:cNvCxnSpPr/>
          <p:nvPr/>
        </p:nvCxnSpPr>
        <p:spPr>
          <a:xfrm flipH="1">
            <a:off x="3954780" y="3394425"/>
            <a:ext cx="1107467" cy="27079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箭头连接符 121"/>
          <p:cNvCxnSpPr/>
          <p:nvPr/>
        </p:nvCxnSpPr>
        <p:spPr>
          <a:xfrm flipH="1">
            <a:off x="4175760" y="3074063"/>
            <a:ext cx="886487" cy="37017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箭头连接符 124"/>
          <p:cNvCxnSpPr/>
          <p:nvPr/>
        </p:nvCxnSpPr>
        <p:spPr>
          <a:xfrm flipH="1">
            <a:off x="3878580" y="2753701"/>
            <a:ext cx="1183668" cy="68291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箭头连接符 128"/>
          <p:cNvCxnSpPr/>
          <p:nvPr/>
        </p:nvCxnSpPr>
        <p:spPr>
          <a:xfrm flipH="1">
            <a:off x="4023360" y="2433339"/>
            <a:ext cx="1038887" cy="60704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箭头连接符 130"/>
          <p:cNvCxnSpPr/>
          <p:nvPr/>
        </p:nvCxnSpPr>
        <p:spPr>
          <a:xfrm flipH="1">
            <a:off x="3749040" y="2112977"/>
            <a:ext cx="1313208" cy="95026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箭头连接符 133"/>
          <p:cNvCxnSpPr/>
          <p:nvPr/>
        </p:nvCxnSpPr>
        <p:spPr>
          <a:xfrm flipH="1">
            <a:off x="3642360" y="1792616"/>
            <a:ext cx="1419888" cy="124776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箭头连接符 135"/>
          <p:cNvCxnSpPr/>
          <p:nvPr/>
        </p:nvCxnSpPr>
        <p:spPr>
          <a:xfrm flipH="1">
            <a:off x="4396740" y="1472255"/>
            <a:ext cx="665508" cy="5936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箭头连接符 138"/>
          <p:cNvCxnSpPr/>
          <p:nvPr/>
        </p:nvCxnSpPr>
        <p:spPr>
          <a:xfrm flipH="1">
            <a:off x="3878580" y="1151894"/>
            <a:ext cx="1183668" cy="44830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849" y="6339372"/>
            <a:ext cx="35446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注：座椅总成开发费用已包含座椅</a:t>
            </a:r>
            <a:r>
              <a:rPr lang="zh-CN" altLang="en-US" sz="1000" dirty="0">
                <a:solidFill>
                  <a:srgbClr val="FF0000"/>
                </a:solidFill>
              </a:rPr>
              <a:t>骨架费用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084295" y="5517093"/>
            <a:ext cx="1118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18</a:t>
            </a:r>
            <a:r>
              <a:rPr lang="zh-CN" altLang="en-US" sz="1000" dirty="0" smtClean="0"/>
              <a:t>、电动滑轨</a:t>
            </a:r>
            <a:endParaRPr lang="zh-CN" altLang="en-US" sz="1000" dirty="0"/>
          </a:p>
        </p:txBody>
      </p:sp>
      <p:sp>
        <p:nvSpPr>
          <p:cNvPr id="80" name="TextBox 79"/>
          <p:cNvSpPr txBox="1"/>
          <p:nvPr/>
        </p:nvSpPr>
        <p:spPr>
          <a:xfrm>
            <a:off x="5062247" y="2630590"/>
            <a:ext cx="1382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27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主</a:t>
            </a:r>
            <a:r>
              <a:rPr lang="zh-CN" altLang="en-US" sz="1000" dirty="0" smtClean="0"/>
              <a:t>动侧电动圆盘</a:t>
            </a:r>
            <a:endParaRPr lang="zh-CN" altLang="en-US" sz="1000" dirty="0"/>
          </a:p>
        </p:txBody>
      </p:sp>
      <p:sp>
        <p:nvSpPr>
          <p:cNvPr id="81" name="TextBox 80"/>
          <p:cNvSpPr txBox="1"/>
          <p:nvPr/>
        </p:nvSpPr>
        <p:spPr>
          <a:xfrm>
            <a:off x="5062247" y="4873121"/>
            <a:ext cx="1321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20</a:t>
            </a:r>
            <a:r>
              <a:rPr lang="zh-CN" altLang="en-US" sz="1000" dirty="0" smtClean="0"/>
              <a:t>、卷轴器固定座</a:t>
            </a:r>
            <a:endParaRPr lang="zh-CN" altLang="en-US" sz="1000" dirty="0"/>
          </a:p>
        </p:txBody>
      </p:sp>
      <p:sp>
        <p:nvSpPr>
          <p:cNvPr id="83" name="TextBox 82"/>
          <p:cNvSpPr txBox="1"/>
          <p:nvPr/>
        </p:nvSpPr>
        <p:spPr>
          <a:xfrm>
            <a:off x="5062247" y="5193482"/>
            <a:ext cx="1571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19</a:t>
            </a:r>
            <a:r>
              <a:rPr lang="zh-CN" altLang="en-US" sz="1000" dirty="0" smtClean="0"/>
              <a:t>、电动旋转盘总成</a:t>
            </a:r>
            <a:endParaRPr lang="zh-CN" altLang="en-US" sz="1000" dirty="0"/>
          </a:p>
        </p:txBody>
      </p:sp>
      <p:sp>
        <p:nvSpPr>
          <p:cNvPr id="99" name="TextBox 98"/>
          <p:cNvSpPr txBox="1"/>
          <p:nvPr/>
        </p:nvSpPr>
        <p:spPr>
          <a:xfrm>
            <a:off x="5062247" y="4552760"/>
            <a:ext cx="1768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21</a:t>
            </a:r>
            <a:r>
              <a:rPr lang="zh-CN" altLang="en-US" sz="1000" dirty="0" smtClean="0"/>
              <a:t>、后护盖固定板</a:t>
            </a:r>
            <a:endParaRPr lang="zh-CN" altLang="en-US" sz="1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5062247" y="3912038"/>
            <a:ext cx="1768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23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座</a:t>
            </a:r>
            <a:r>
              <a:rPr lang="zh-CN" altLang="en-US" sz="1000" dirty="0" smtClean="0"/>
              <a:t>框左侧外内板</a:t>
            </a:r>
            <a:endParaRPr lang="zh-CN" altLang="en-US" sz="1000" dirty="0"/>
          </a:p>
        </p:txBody>
      </p:sp>
      <p:sp>
        <p:nvSpPr>
          <p:cNvPr id="103" name="TextBox 102"/>
          <p:cNvSpPr txBox="1"/>
          <p:nvPr/>
        </p:nvSpPr>
        <p:spPr>
          <a:xfrm>
            <a:off x="5062247" y="3591676"/>
            <a:ext cx="15617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24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座</a:t>
            </a:r>
            <a:r>
              <a:rPr lang="zh-CN" altLang="en-US" sz="1000" dirty="0" smtClean="0"/>
              <a:t>框左侧</a:t>
            </a:r>
            <a:r>
              <a:rPr lang="zh-CN" altLang="en-US" sz="1000" dirty="0"/>
              <a:t>外边板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062247" y="2950952"/>
            <a:ext cx="1800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26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主边调角器下连接板</a:t>
            </a:r>
            <a:r>
              <a:rPr lang="en-US" altLang="zh-CN" sz="1000" dirty="0"/>
              <a:t>A</a:t>
            </a:r>
            <a:endParaRPr lang="zh-CN" altLang="en-US" sz="10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062247" y="1989866"/>
            <a:ext cx="15617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29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靠背</a:t>
            </a:r>
            <a:r>
              <a:rPr lang="zh-CN" altLang="en-US" sz="1000" dirty="0" smtClean="0"/>
              <a:t>骨左架</a:t>
            </a:r>
            <a:r>
              <a:rPr lang="zh-CN" altLang="en-US" sz="1000" dirty="0"/>
              <a:t>侧边板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062247" y="1669505"/>
            <a:ext cx="14897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30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扶手固定加强</a:t>
            </a:r>
            <a:r>
              <a:rPr lang="zh-CN" altLang="en-US" sz="1000" dirty="0" smtClean="0"/>
              <a:t>板</a:t>
            </a:r>
            <a:r>
              <a:rPr lang="en-US" altLang="zh-CN" sz="1000" dirty="0" smtClean="0"/>
              <a:t>B</a:t>
            </a:r>
            <a:endParaRPr lang="zh-CN" altLang="en-US" sz="1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5062247" y="1349144"/>
            <a:ext cx="1959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dirty="0" smtClean="0"/>
              <a:t>31</a:t>
            </a:r>
            <a:r>
              <a:rPr lang="zh-CN" altLang="en-US" sz="1000" dirty="0"/>
              <a:t>、安全带高调机构固定</a:t>
            </a:r>
            <a:r>
              <a:rPr lang="zh-CN" altLang="en-US" sz="1000" dirty="0" smtClean="0"/>
              <a:t>板</a:t>
            </a:r>
            <a:r>
              <a:rPr lang="en-US" altLang="zh-CN" sz="1000" dirty="0" smtClean="0"/>
              <a:t>B</a:t>
            </a:r>
            <a:endParaRPr lang="zh-CN" altLang="en-US" sz="1000" dirty="0"/>
          </a:p>
        </p:txBody>
      </p:sp>
      <p:sp>
        <p:nvSpPr>
          <p:cNvPr id="110" name="TextBox 109"/>
          <p:cNvSpPr txBox="1"/>
          <p:nvPr/>
        </p:nvSpPr>
        <p:spPr>
          <a:xfrm>
            <a:off x="5062247" y="1028783"/>
            <a:ext cx="1959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dirty="0" smtClean="0"/>
              <a:t>32</a:t>
            </a:r>
            <a:r>
              <a:rPr lang="zh-CN" altLang="en-US" sz="1000" dirty="0"/>
              <a:t>、安全带高调机构固定</a:t>
            </a:r>
            <a:r>
              <a:rPr lang="zh-CN" altLang="en-US" sz="1000" dirty="0" smtClean="0"/>
              <a:t>板</a:t>
            </a:r>
            <a:r>
              <a:rPr lang="en-US" altLang="zh-CN" sz="1000" dirty="0" smtClean="0"/>
              <a:t>A</a:t>
            </a:r>
            <a:endParaRPr lang="zh-CN" altLang="en-US" sz="1000" dirty="0"/>
          </a:p>
        </p:txBody>
      </p:sp>
      <p:sp>
        <p:nvSpPr>
          <p:cNvPr id="111" name="TextBox 110"/>
          <p:cNvSpPr txBox="1"/>
          <p:nvPr/>
        </p:nvSpPr>
        <p:spPr>
          <a:xfrm>
            <a:off x="5062247" y="4232399"/>
            <a:ext cx="1768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22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座</a:t>
            </a:r>
            <a:r>
              <a:rPr lang="zh-CN" altLang="en-US" sz="1000" dirty="0" smtClean="0"/>
              <a:t>深调节锁</a:t>
            </a:r>
            <a:r>
              <a:rPr lang="zh-CN" altLang="en-US" sz="1000" dirty="0"/>
              <a:t>止钣金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5062247" y="3271314"/>
            <a:ext cx="16992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25</a:t>
            </a:r>
            <a:r>
              <a:rPr lang="zh-CN" altLang="en-US" sz="1000" dirty="0" smtClean="0"/>
              <a:t>、</a:t>
            </a:r>
            <a:r>
              <a:rPr lang="zh-CN" altLang="en-US" sz="1000" dirty="0"/>
              <a:t>主边调角器下连接</a:t>
            </a:r>
            <a:r>
              <a:rPr lang="zh-CN" altLang="en-US" sz="1000" dirty="0" smtClean="0"/>
              <a:t>板</a:t>
            </a:r>
            <a:r>
              <a:rPr lang="en-US" altLang="zh-CN" sz="1000" dirty="0" smtClean="0"/>
              <a:t>B</a:t>
            </a:r>
            <a:endParaRPr lang="zh-CN" altLang="en-US" sz="1000" dirty="0"/>
          </a:p>
        </p:txBody>
      </p:sp>
      <p:sp>
        <p:nvSpPr>
          <p:cNvPr id="115" name="TextBox 114"/>
          <p:cNvSpPr txBox="1"/>
          <p:nvPr/>
        </p:nvSpPr>
        <p:spPr>
          <a:xfrm>
            <a:off x="5062247" y="2310228"/>
            <a:ext cx="15617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28</a:t>
            </a:r>
            <a:r>
              <a:rPr lang="zh-CN" altLang="en-US" sz="1000" dirty="0" smtClean="0"/>
              <a:t>、圆盘电机</a:t>
            </a:r>
            <a:endParaRPr lang="zh-CN" altLang="en-US" sz="1000" dirty="0"/>
          </a:p>
        </p:txBody>
      </p:sp>
      <p:sp>
        <p:nvSpPr>
          <p:cNvPr id="116" name="TextBox 115"/>
          <p:cNvSpPr txBox="1"/>
          <p:nvPr/>
        </p:nvSpPr>
        <p:spPr>
          <a:xfrm>
            <a:off x="-57972" y="5098275"/>
            <a:ext cx="148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15</a:t>
            </a:r>
            <a:r>
              <a:rPr lang="zh-CN" altLang="en-US" sz="1000" dirty="0" smtClean="0"/>
              <a:t>、倾角调节支架</a:t>
            </a:r>
            <a:r>
              <a:rPr lang="zh-CN" altLang="en-US" sz="1000" dirty="0"/>
              <a:t>总成</a:t>
            </a:r>
          </a:p>
        </p:txBody>
      </p:sp>
      <p:cxnSp>
        <p:nvCxnSpPr>
          <p:cNvPr id="117" name="直接箭头连接符 116"/>
          <p:cNvCxnSpPr/>
          <p:nvPr/>
        </p:nvCxnSpPr>
        <p:spPr>
          <a:xfrm flipV="1">
            <a:off x="1174329" y="4777740"/>
            <a:ext cx="1553631" cy="72683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570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二、产品技术方案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方正兰亭黑_GBK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379799"/>
              </p:ext>
            </p:extLst>
          </p:nvPr>
        </p:nvGraphicFramePr>
        <p:xfrm>
          <a:off x="53436" y="1130356"/>
          <a:ext cx="12025330" cy="53949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8089"/>
                <a:gridCol w="1412105"/>
                <a:gridCol w="5385672"/>
                <a:gridCol w="3446285"/>
                <a:gridCol w="1393179"/>
              </a:tblGrid>
              <a:tr h="385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effectLst/>
                        </a:rPr>
                        <a:t>序号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effectLst/>
                        </a:rPr>
                        <a:t>测试项目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effectLst/>
                        </a:rPr>
                        <a:t>测试说明</a:t>
                      </a:r>
                      <a:r>
                        <a:rPr lang="en-US" sz="1000" kern="0" dirty="0">
                          <a:effectLst/>
                        </a:rPr>
                        <a:t>/</a:t>
                      </a:r>
                      <a:r>
                        <a:rPr lang="zh-CN" sz="1000" kern="0" dirty="0">
                          <a:effectLst/>
                        </a:rPr>
                        <a:t>试验标准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effectLst/>
                        </a:rPr>
                        <a:t>目标要求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000" kern="100" dirty="0" smtClean="0">
                          <a:effectLst/>
                        </a:rPr>
                        <a:t>法规满足性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2567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1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</a:rPr>
                        <a:t>座椅系统强度试验要求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GB 15083-2019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GB 15083-2019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000" kern="100" dirty="0" smtClean="0">
                          <a:effectLst/>
                          <a:latin typeface="Times New Roman"/>
                          <a:ea typeface="黑体"/>
                        </a:rPr>
                        <a:t>满足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92567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2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</a:rPr>
                        <a:t>头枕静强度试验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GB 11550-2009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GB 11550-2009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kern="100" dirty="0" smtClean="0">
                          <a:effectLst/>
                          <a:latin typeface="Times New Roman"/>
                          <a:ea typeface="黑体"/>
                        </a:rPr>
                        <a:t>满足</a:t>
                      </a:r>
                      <a:endParaRPr lang="zh-CN" altLang="zh-CN" sz="1000" kern="100" dirty="0" smtClean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92567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</a:t>
                      </a:r>
                      <a:endParaRPr lang="zh-CN" sz="1000" kern="10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</a:rPr>
                        <a:t>安全带强度试验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GB14166-2013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GB14166-2013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kern="100" dirty="0" smtClean="0">
                          <a:effectLst/>
                          <a:latin typeface="Times New Roman"/>
                          <a:ea typeface="黑体"/>
                        </a:rPr>
                        <a:t>满足</a:t>
                      </a:r>
                      <a:endParaRPr lang="zh-CN" altLang="zh-CN" sz="1000" kern="100" dirty="0" smtClean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92567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4</a:t>
                      </a:r>
                      <a:endParaRPr lang="zh-CN" sz="1000" kern="10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</a:rPr>
                        <a:t>安全带固定点强度试验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GB14167-2013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GB14167-2013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kern="100" dirty="0" smtClean="0">
                          <a:effectLst/>
                          <a:latin typeface="Times New Roman"/>
                          <a:ea typeface="黑体"/>
                        </a:rPr>
                        <a:t>满足</a:t>
                      </a:r>
                      <a:endParaRPr lang="zh-CN" altLang="zh-CN" sz="1000" kern="100" dirty="0" smtClean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92567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</a:t>
                      </a:r>
                      <a:endParaRPr lang="zh-CN" sz="1000" kern="10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</a:rPr>
                        <a:t>阻燃试验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GB 8410-2006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</a:rPr>
                        <a:t>≤</a:t>
                      </a:r>
                      <a:r>
                        <a:rPr lang="en-US" sz="1000" kern="100" dirty="0">
                          <a:effectLst/>
                        </a:rPr>
                        <a:t>80mm/min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kern="100" dirty="0" smtClean="0">
                          <a:effectLst/>
                          <a:latin typeface="Times New Roman"/>
                          <a:ea typeface="黑体"/>
                        </a:rPr>
                        <a:t>满足</a:t>
                      </a:r>
                      <a:endParaRPr lang="zh-CN" altLang="zh-CN" sz="1000" kern="100" dirty="0" smtClean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140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H</a:t>
                      </a:r>
                      <a:r>
                        <a:rPr lang="zh-CN" sz="1000" kern="100" dirty="0">
                          <a:effectLst/>
                        </a:rPr>
                        <a:t>点及靠背角度、头枕宽度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GB 11551-2014</a:t>
                      </a:r>
                      <a:endParaRPr lang="zh-CN" sz="10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GB 11550-2009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GB 11551-2014</a:t>
                      </a:r>
                      <a:endParaRPr lang="zh-CN" sz="10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GB 11550-2009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kern="100" dirty="0" smtClean="0">
                          <a:effectLst/>
                          <a:latin typeface="Times New Roman"/>
                          <a:ea typeface="黑体"/>
                        </a:rPr>
                        <a:t>满足</a:t>
                      </a:r>
                      <a:endParaRPr lang="zh-CN" altLang="zh-CN" sz="1000" kern="100" dirty="0" smtClean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30705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7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</a:rPr>
                        <a:t>调节机构操作力试验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</a:rPr>
                        <a:t>按</a:t>
                      </a:r>
                      <a:r>
                        <a:rPr lang="en-US" sz="1000" u="none" strike="noStrike" kern="100" dirty="0">
                          <a:effectLst/>
                          <a:hlinkClick r:id="rId3" tooltip="Q-JLS J7110162-2018-商用车座椅通用技术条件"/>
                        </a:rPr>
                        <a:t>Q/JLS J7110162-2018</a:t>
                      </a:r>
                      <a:r>
                        <a:rPr lang="zh-CN" sz="1000" kern="100" dirty="0">
                          <a:effectLst/>
                        </a:rPr>
                        <a:t>中</a:t>
                      </a:r>
                      <a:r>
                        <a:rPr lang="en-US" sz="1000" kern="100" dirty="0">
                          <a:effectLst/>
                        </a:rPr>
                        <a:t>5.4</a:t>
                      </a:r>
                      <a:r>
                        <a:rPr lang="zh-CN" sz="1000" kern="100" dirty="0">
                          <a:effectLst/>
                        </a:rPr>
                        <a:t>要求执行。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 dirty="0" smtClean="0">
                          <a:effectLst/>
                        </a:rPr>
                        <a:t>满足</a:t>
                      </a:r>
                      <a:r>
                        <a:rPr lang="en-US" sz="1000" u="none" strike="noStrike" kern="100" dirty="0" smtClean="0">
                          <a:effectLst/>
                          <a:hlinkClick r:id="rId3" tooltip="Q-JLS J7110162-2018-商用车座椅通用技术条件"/>
                        </a:rPr>
                        <a:t>Q/JLS J7110162-2018</a:t>
                      </a:r>
                      <a:r>
                        <a:rPr lang="zh-CN" sz="1000" kern="100" dirty="0" smtClean="0">
                          <a:effectLst/>
                        </a:rPr>
                        <a:t>中</a:t>
                      </a:r>
                      <a:r>
                        <a:rPr lang="en-US" sz="1000" kern="100" dirty="0">
                          <a:effectLst/>
                        </a:rPr>
                        <a:t>4.3.1</a:t>
                      </a:r>
                      <a:r>
                        <a:rPr lang="zh-CN" sz="1000" kern="100" dirty="0">
                          <a:effectLst/>
                        </a:rPr>
                        <a:t>要求。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kern="100" dirty="0" smtClean="0">
                          <a:effectLst/>
                          <a:latin typeface="Times New Roman"/>
                          <a:ea typeface="黑体"/>
                        </a:rPr>
                        <a:t>满足</a:t>
                      </a:r>
                      <a:endParaRPr lang="zh-CN" altLang="zh-CN" sz="1000" kern="100" dirty="0" smtClean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72789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8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</a:rPr>
                        <a:t>间隙测试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sz="1000" kern="100" dirty="0">
                          <a:effectLst/>
                        </a:rPr>
                        <a:t>按</a:t>
                      </a:r>
                      <a:r>
                        <a:rPr lang="en-US" sz="1000" kern="100" dirty="0">
                          <a:effectLst/>
                        </a:rPr>
                        <a:t>QC/T 740-2017</a:t>
                      </a:r>
                      <a:r>
                        <a:rPr lang="zh-CN" sz="1000" kern="100" dirty="0">
                          <a:effectLst/>
                        </a:rPr>
                        <a:t>中附录</a:t>
                      </a:r>
                      <a:r>
                        <a:rPr lang="en-US" sz="1000" kern="100" dirty="0">
                          <a:effectLst/>
                        </a:rPr>
                        <a:t>A</a:t>
                      </a:r>
                      <a:r>
                        <a:rPr lang="zh-CN" sz="1000" kern="100" dirty="0">
                          <a:effectLst/>
                        </a:rPr>
                        <a:t>的</a:t>
                      </a:r>
                      <a:r>
                        <a:rPr lang="en-US" sz="1000" kern="100" dirty="0">
                          <a:effectLst/>
                        </a:rPr>
                        <a:t>A.3.2</a:t>
                      </a:r>
                      <a:r>
                        <a:rPr lang="zh-CN" sz="1000" kern="100" dirty="0">
                          <a:effectLst/>
                        </a:rPr>
                        <a:t>的规定执行</a:t>
                      </a:r>
                      <a:r>
                        <a:rPr lang="zh-CN" sz="1000" kern="100" dirty="0" smtClean="0">
                          <a:effectLst/>
                        </a:rPr>
                        <a:t>。</a:t>
                      </a:r>
                      <a:endParaRPr lang="en-US" altLang="zh-CN" sz="1000" kern="100" dirty="0" smtClean="0"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座椅靠背在持续加载前后应是无间隙的，当加载力到达</a:t>
                      </a: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49N</a:t>
                      </a:r>
                      <a:r>
                        <a:rPr lang="zh-CN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时，座椅靠背的间隙不应超过</a:t>
                      </a: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15mm</a:t>
                      </a:r>
                      <a:r>
                        <a:rPr lang="zh-CN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。当加载力达到</a:t>
                      </a: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147N</a:t>
                      </a:r>
                      <a:r>
                        <a:rPr lang="zh-CN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，加载点最大间隙不应超过</a:t>
                      </a: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40mm</a:t>
                      </a:r>
                      <a:r>
                        <a:rPr lang="zh-CN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kern="100" dirty="0" smtClean="0">
                          <a:effectLst/>
                          <a:latin typeface="Times New Roman"/>
                          <a:ea typeface="黑体"/>
                        </a:rPr>
                        <a:t>满足</a:t>
                      </a:r>
                      <a:endParaRPr lang="zh-CN" altLang="zh-CN" sz="1000" kern="100" dirty="0" smtClean="0">
                        <a:effectLst/>
                        <a:latin typeface="Times New Roman"/>
                        <a:ea typeface="黑体"/>
                      </a:endParaRPr>
                    </a:p>
                    <a:p>
                      <a:endParaRPr lang="zh-CN" altLang="zh-CN" sz="1000" kern="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黑体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770267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9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</a:rPr>
                        <a:t>垂直疲劳强度试验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</a:rPr>
                        <a:t>将提供座椅固定在车座椅多功能试验</a:t>
                      </a: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</a:rPr>
                        <a:t>机上，按照标准要求，使用假臀装置沿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</a:rPr>
                        <a:t>点垂直座垫施加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</a:rPr>
                        <a:t> 0-2000N</a:t>
                      </a: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</a:rPr>
                        <a:t>的载荷，试验频率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</a:rPr>
                        <a:t>0.5Hz-1 Hz</a:t>
                      </a: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</a:rPr>
                        <a:t>，试 验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</a:rPr>
                        <a:t>万次，观察座椅试验情况。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1. </a:t>
                      </a:r>
                      <a:r>
                        <a:rPr lang="zh-CN" sz="1000" kern="100" dirty="0" smtClean="0">
                          <a:effectLst/>
                        </a:rPr>
                        <a:t>试验</a:t>
                      </a:r>
                      <a:r>
                        <a:rPr lang="en-US" sz="1000" kern="100" dirty="0" smtClean="0">
                          <a:effectLst/>
                        </a:rPr>
                        <a:t>1000</a:t>
                      </a:r>
                      <a:r>
                        <a:rPr lang="zh-CN" sz="1000" kern="100" dirty="0" smtClean="0">
                          <a:effectLst/>
                        </a:rPr>
                        <a:t>次后 座垫下沉量≤</a:t>
                      </a:r>
                      <a:r>
                        <a:rPr lang="en-US" sz="1000" kern="100" dirty="0" smtClean="0">
                          <a:effectLst/>
                        </a:rPr>
                        <a:t> 12mm</a:t>
                      </a:r>
                      <a:r>
                        <a:rPr lang="zh-CN" sz="1000" kern="100" dirty="0" smtClean="0">
                          <a:effectLst/>
                        </a:rPr>
                        <a:t>，空气弹簧不应破裂失效，缓冲减震系统工作正常</a:t>
                      </a:r>
                      <a:r>
                        <a:rPr lang="en-US" sz="1000" kern="100" dirty="0" smtClean="0">
                          <a:effectLst/>
                        </a:rPr>
                        <a:t>;</a:t>
                      </a:r>
                      <a:endParaRPr lang="zh-CN" sz="1000" kern="1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2.</a:t>
                      </a:r>
                      <a:r>
                        <a:rPr lang="zh-CN" sz="1000" kern="100" dirty="0" smtClean="0">
                          <a:effectLst/>
                        </a:rPr>
                        <a:t>试验</a:t>
                      </a:r>
                      <a:r>
                        <a:rPr lang="en-US" sz="1000" kern="100" dirty="0" smtClean="0">
                          <a:effectLst/>
                        </a:rPr>
                        <a:t>50</a:t>
                      </a:r>
                      <a:r>
                        <a:rPr lang="zh-CN" sz="1000" kern="100" dirty="0" smtClean="0">
                          <a:effectLst/>
                        </a:rPr>
                        <a:t>万次后高斜度及缓冲减震机构不允许断裂开焊，各调节机构调节可靠。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000" kern="100" dirty="0" smtClean="0">
                          <a:effectLst/>
                          <a:latin typeface="Times New Roman"/>
                          <a:ea typeface="黑体"/>
                        </a:rPr>
                        <a:t>现行标准试验</a:t>
                      </a:r>
                      <a:r>
                        <a:rPr lang="en-US" altLang="zh-CN" sz="10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黑体"/>
                        </a:rPr>
                        <a:t>25</a:t>
                      </a:r>
                      <a:r>
                        <a:rPr lang="zh-CN" altLang="en-US" sz="10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黑体"/>
                        </a:rPr>
                        <a:t>万</a:t>
                      </a:r>
                      <a:r>
                        <a:rPr lang="zh-CN" altLang="en-US" sz="1000" kern="100" dirty="0" smtClean="0">
                          <a:effectLst/>
                          <a:latin typeface="Times New Roman"/>
                          <a:ea typeface="黑体"/>
                        </a:rPr>
                        <a:t>次</a:t>
                      </a:r>
                      <a:r>
                        <a:rPr lang="en-US" altLang="zh-CN" sz="1000" kern="100" dirty="0" smtClean="0">
                          <a:effectLst/>
                          <a:latin typeface="Times New Roman"/>
                          <a:ea typeface="黑体"/>
                        </a:rPr>
                        <a:t>,50</a:t>
                      </a:r>
                      <a:r>
                        <a:rPr lang="zh-CN" altLang="en-US" sz="1000" kern="100" dirty="0" smtClean="0">
                          <a:effectLst/>
                          <a:latin typeface="Times New Roman"/>
                          <a:ea typeface="黑体"/>
                        </a:rPr>
                        <a:t>万次需要摸底验证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055701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</a:rPr>
                        <a:t>座椅靠背调节疲劳耐久试验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</a:rPr>
                        <a:t>将提供座椅固定在</a:t>
                      </a: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</a:rPr>
                        <a:t>汽车多功能试验台上，解锁状态下把座椅靠背从最前位置调节到最后位置，锁止靠背，再在解锁状态下座椅靠背从最后位置回弹到最前位置，锁止靠背，以上操作是一个循环，重复操作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</a:rPr>
                        <a:t>20000</a:t>
                      </a: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</a:rPr>
                        <a:t>次锁止装置不应失效，且靠背调整灵活，锁止可靠，前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</a:rPr>
                        <a:t>600</a:t>
                      </a: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</a:rPr>
                        <a:t>个循环之内，不允许出现异常噪声，试验频率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</a:rPr>
                        <a:t>0.5HZ</a:t>
                      </a: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</a:rPr>
                        <a:t>。试验前后对靠背解锁力及操作力进行测量对比，观察座椅试验情况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1</a:t>
                      </a:r>
                      <a:r>
                        <a:rPr lang="zh-CN" sz="1000" kern="100" dirty="0">
                          <a:effectLst/>
                        </a:rPr>
                        <a:t>、前</a:t>
                      </a:r>
                      <a:r>
                        <a:rPr lang="en-US" sz="1000" kern="100" dirty="0">
                          <a:effectLst/>
                        </a:rPr>
                        <a:t>600</a:t>
                      </a:r>
                      <a:r>
                        <a:rPr lang="zh-CN" sz="1000" kern="100" dirty="0">
                          <a:effectLst/>
                        </a:rPr>
                        <a:t>个循环之内，不允许出现异常噪声</a:t>
                      </a:r>
                      <a:r>
                        <a:rPr lang="en-US" sz="1000" kern="100" dirty="0">
                          <a:effectLst/>
                        </a:rPr>
                        <a:t>;</a:t>
                      </a:r>
                      <a:endParaRPr lang="zh-CN" sz="10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2</a:t>
                      </a:r>
                      <a:r>
                        <a:rPr lang="zh-CN" sz="1000" kern="100" dirty="0">
                          <a:effectLst/>
                        </a:rPr>
                        <a:t>、试验</a:t>
                      </a:r>
                      <a:r>
                        <a:rPr lang="en-US" sz="1000" kern="100" dirty="0">
                          <a:effectLst/>
                        </a:rPr>
                        <a:t>20000</a:t>
                      </a:r>
                      <a:r>
                        <a:rPr lang="zh-CN" sz="1000" kern="100" dirty="0">
                          <a:effectLst/>
                        </a:rPr>
                        <a:t>次后锁止装置不应失效，且靠背调整灵活，锁止可靠。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000" kern="100" dirty="0" smtClean="0">
                          <a:effectLst/>
                          <a:latin typeface="Times New Roman"/>
                          <a:ea typeface="黑体"/>
                        </a:rPr>
                        <a:t>现行标准重复操作</a:t>
                      </a:r>
                      <a:r>
                        <a:rPr lang="en-US" altLang="zh-CN" sz="10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黑体"/>
                        </a:rPr>
                        <a:t>10000</a:t>
                      </a:r>
                      <a:r>
                        <a:rPr lang="zh-CN" altLang="en-US" sz="1000" kern="100" dirty="0" smtClean="0">
                          <a:effectLst/>
                          <a:latin typeface="Times New Roman"/>
                          <a:ea typeface="黑体"/>
                        </a:rPr>
                        <a:t>次不失效，</a:t>
                      </a:r>
                      <a:r>
                        <a:rPr lang="en-US" altLang="zh-CN" sz="1000" kern="100" dirty="0" smtClean="0">
                          <a:effectLst/>
                          <a:latin typeface="Times New Roman"/>
                          <a:ea typeface="黑体"/>
                        </a:rPr>
                        <a:t>2</a:t>
                      </a:r>
                      <a:r>
                        <a:rPr lang="zh-CN" altLang="en-US" sz="1000" kern="100" dirty="0" smtClean="0">
                          <a:effectLst/>
                          <a:latin typeface="Times New Roman"/>
                          <a:ea typeface="黑体"/>
                        </a:rPr>
                        <a:t>万次需要摸底验证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748435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11</a:t>
                      </a:r>
                      <a:endParaRPr lang="zh-CN" sz="1000" kern="10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</a:rPr>
                        <a:t>座椅倾角调节耐久试验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</a:rPr>
                        <a:t>将座椅固定在汽车座椅多功能试验台 上，靠背调节至</a:t>
                      </a:r>
                      <a:r>
                        <a:rPr lang="en-US" sz="1000" kern="100" dirty="0">
                          <a:effectLst/>
                        </a:rPr>
                        <a:t> 105</a:t>
                      </a:r>
                      <a:r>
                        <a:rPr lang="zh-CN" sz="1000" kern="100" dirty="0">
                          <a:effectLst/>
                        </a:rPr>
                        <a:t>°，按照标准要求，在座椅设计位置倾角调节解锁，把座椅倾角最前位置调节到最后位置，锁止；解锁，再把座椅倾角从最后位置调节到最前位置，锁止；以上操作是一个循环，进行</a:t>
                      </a:r>
                      <a:r>
                        <a:rPr lang="en-US" sz="1000" kern="100" dirty="0">
                          <a:effectLst/>
                        </a:rPr>
                        <a:t> 12000 </a:t>
                      </a:r>
                      <a:r>
                        <a:rPr lang="zh-CN" sz="1000" kern="100" dirty="0">
                          <a:effectLst/>
                        </a:rPr>
                        <a:t>个循 环。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</a:rPr>
                        <a:t>倾角调节时不允许出现异常噪声，应操作平稳， 调整灵活，锁止可靠。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000" kern="100" dirty="0" smtClean="0">
                          <a:effectLst/>
                          <a:latin typeface="Times New Roman"/>
                          <a:ea typeface="黑体"/>
                        </a:rPr>
                        <a:t>满足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8" name="Rectangle 284">
            <a:extLst>
              <a:ext uri="{FF2B5EF4-FFF2-40B4-BE49-F238E27FC236}">
                <a16:creationId xmlns="" xmlns:a16="http://schemas.microsoft.com/office/drawing/2014/main" id="{7455940F-6F81-4E56-83E6-A44EDF715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352" y="588559"/>
            <a:ext cx="26316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DVP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满足性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2718" y="651100"/>
            <a:ext cx="1036915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由于客户保密性要求，现阶段实验报告、试验标准等文件无法外发，对于</a:t>
            </a:r>
            <a:r>
              <a:rPr lang="en-US" altLang="zh-CN" sz="1400" dirty="0" smtClean="0"/>
              <a:t>DVP</a:t>
            </a:r>
            <a:r>
              <a:rPr lang="zh-CN" altLang="en-US" sz="1400" dirty="0" smtClean="0"/>
              <a:t>中试验差异项建议另外组织视频会议单独检讨确认。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234322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二、产品技术方案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方正兰亭黑_GBK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388158"/>
              </p:ext>
            </p:extLst>
          </p:nvPr>
        </p:nvGraphicFramePr>
        <p:xfrm>
          <a:off x="46540" y="692695"/>
          <a:ext cx="11809306" cy="58486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1117"/>
                <a:gridCol w="1419077"/>
                <a:gridCol w="4896544"/>
                <a:gridCol w="3744416"/>
                <a:gridCol w="1368152"/>
              </a:tblGrid>
              <a:tr h="332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effectLst/>
                        </a:rPr>
                        <a:t>序号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effectLst/>
                        </a:rPr>
                        <a:t>测试项目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effectLst/>
                        </a:rPr>
                        <a:t>测试说明</a:t>
                      </a:r>
                      <a:r>
                        <a:rPr lang="en-US" sz="1000" kern="0" dirty="0">
                          <a:effectLst/>
                        </a:rPr>
                        <a:t>/</a:t>
                      </a:r>
                      <a:r>
                        <a:rPr lang="zh-CN" sz="1000" kern="0" dirty="0">
                          <a:effectLst/>
                        </a:rPr>
                        <a:t>试验标准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effectLst/>
                        </a:rPr>
                        <a:t>目标要求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000" kern="100" dirty="0" smtClean="0">
                          <a:effectLst/>
                        </a:rPr>
                        <a:t>法规满足性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996148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12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</a:rPr>
                        <a:t>高度调节手柄疲劳耐久试验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</a:rPr>
                        <a:t>将座椅固定在 汽车座椅</a:t>
                      </a: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</a:rPr>
                        <a:t>多功能 试验台上，按照标 准要求将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</a:rPr>
                        <a:t> 65</a:t>
                      </a: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</a:rPr>
                        <a:t>㎏假人水桶固定在座 椅上，对高度调节装置进行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</a:rPr>
                        <a:t>18000 </a:t>
                      </a:r>
                      <a:r>
                        <a:rPr lang="zh-CN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次疲劳</a:t>
                      </a: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</a:rPr>
                        <a:t>耐久试验，试 验过程中观察高度调节装置变化情况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</a:rPr>
                        <a:t>试验过程中高度调节装置无 异常出现，高度调节装置操作灵 活，功能操作可靠。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可满足</a:t>
                      </a:r>
                      <a:r>
                        <a:rPr lang="zh-CN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现行标准：从最低调最高再调到最低为一个循环，共计</a:t>
                      </a:r>
                      <a:r>
                        <a:rPr lang="en-US" altLang="zh-CN" sz="10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5000</a:t>
                      </a:r>
                      <a:r>
                        <a:rPr lang="zh-CN" altLang="zh-CN" sz="10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次</a:t>
                      </a:r>
                      <a:r>
                        <a:rPr lang="zh-CN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循环</a:t>
                      </a:r>
                      <a:r>
                        <a:rPr lang="zh-CN" altLang="en-US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，</a:t>
                      </a: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18000</a:t>
                      </a:r>
                      <a:r>
                        <a:rPr lang="zh-CN" altLang="en-US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次试验需摸底验证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黑体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996148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13</a:t>
                      </a:r>
                      <a:endParaRPr lang="zh-CN" sz="1000" kern="10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</a:rPr>
                        <a:t>座椅阻尼耐久实验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</a:rPr>
                        <a:t>将座椅固定在汽车座椅多功能试验台 上与试验设备连接，测试减震器阻尼调节装置的耐久试验，试验</a:t>
                      </a: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</a:rPr>
                        <a:t>频次至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</a:rPr>
                        <a:t> 12000</a:t>
                      </a: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</a:rPr>
                        <a:t>次，经检查减震器阻尼调节灵活可靠，拉线及连接件未出现疲劳断裂，结果符合验证要求。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</a:rPr>
                        <a:t>阻尼调节时不允许出现异常噪声，应操作平稳，调整灵活，锁止可靠。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000" kern="100" dirty="0" smtClean="0">
                          <a:effectLst/>
                          <a:latin typeface="Times New Roman"/>
                          <a:ea typeface="黑体"/>
                        </a:rPr>
                        <a:t>现行标准要求</a:t>
                      </a:r>
                      <a:r>
                        <a:rPr lang="en-US" altLang="zh-CN" sz="10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黑体"/>
                        </a:rPr>
                        <a:t>8000</a:t>
                      </a:r>
                      <a:r>
                        <a:rPr lang="zh-CN" altLang="en-US" sz="10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黑体"/>
                        </a:rPr>
                        <a:t>次，</a:t>
                      </a:r>
                      <a:r>
                        <a:rPr lang="en-US" altLang="zh-CN" sz="10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黑体"/>
                        </a:rPr>
                        <a:t>12000</a:t>
                      </a:r>
                      <a:r>
                        <a:rPr lang="zh-CN" altLang="en-US" sz="10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黑体"/>
                        </a:rPr>
                        <a:t>次试验需摸底验证</a:t>
                      </a:r>
                      <a:endParaRPr lang="zh-CN" sz="10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996148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14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</a:rPr>
                        <a:t>速降装置调节装置耐久试验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</a:rPr>
                        <a:t>将提供座椅固定在车座椅多功能试验机上，按照标准要求， 对速降调节装置模拟正常调节进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</a:rPr>
                        <a:t>24000</a:t>
                      </a:r>
                      <a:r>
                        <a:rPr lang="zh-CN" sz="1000" kern="100" dirty="0">
                          <a:effectLst/>
                        </a:rPr>
                        <a:t>次</a:t>
                      </a:r>
                      <a:r>
                        <a:rPr lang="en-US" sz="1000" kern="100" dirty="0">
                          <a:effectLst/>
                        </a:rPr>
                        <a:t> </a:t>
                      </a:r>
                      <a:r>
                        <a:rPr lang="zh-CN" sz="1000" kern="100" dirty="0">
                          <a:effectLst/>
                        </a:rPr>
                        <a:t>调节耐久试验，观察座椅试验情况。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试验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24000</a:t>
                      </a: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次后速降调节装置调节灵活可靠。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满足</a:t>
                      </a:r>
                      <a:endParaRPr lang="zh-CN" sz="10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黑体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996148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宋体"/>
                          <a:ea typeface="黑体"/>
                        </a:rPr>
                        <a:t>15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水平调节疲劳耐久试验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将滑轨安装在座椅上（或模拟实际座椅的安 装夹具），固定滑道下安装孔，在座椅上加载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 65kg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，按以下程序</a:t>
                      </a:r>
                      <a:r>
                        <a:rPr lang="zh-CN" sz="1000" kern="100" dirty="0" smtClean="0">
                          <a:effectLst/>
                          <a:latin typeface="Times New Roman"/>
                          <a:ea typeface="黑体"/>
                        </a:rPr>
                        <a:t>进行</a:t>
                      </a:r>
                      <a:r>
                        <a:rPr lang="en-US" altLang="zh-CN" sz="1000" kern="100" dirty="0" smtClean="0">
                          <a:effectLst/>
                          <a:latin typeface="Times New Roman"/>
                          <a:ea typeface="黑体"/>
                        </a:rPr>
                        <a:t>8000</a:t>
                      </a:r>
                      <a:r>
                        <a:rPr lang="zh-CN" sz="1000" kern="100" dirty="0" smtClean="0">
                          <a:effectLst/>
                          <a:latin typeface="Times New Roman"/>
                          <a:ea typeface="黑体"/>
                        </a:rPr>
                        <a:t>次的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往复运动：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 1.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在最后位置将滑轨解锁；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 2.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向前滑动至最前位置锁止；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 3.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在最前位置解锁；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 4.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由最前位置滑动至最后位置锁止。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试验后：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1.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锁止装置不允许出现损坏、裂纹、开焊，滑轨应能够正常使用；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2.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座椅调节时不允许出现异常噪声，滑轨 操作平稳；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  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3.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滑轨最大间隙不应超过设计标准值的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 130%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。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000" kern="100" dirty="0" smtClean="0">
                          <a:effectLst/>
                          <a:latin typeface="Times New Roman"/>
                          <a:ea typeface="黑体"/>
                        </a:rPr>
                        <a:t>满足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867935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宋体"/>
                          <a:ea typeface="黑体"/>
                        </a:rPr>
                        <a:t>16</a:t>
                      </a:r>
                      <a:endParaRPr lang="zh-CN" sz="1000" kern="10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Times New Roman"/>
                          <a:ea typeface="黑体"/>
                        </a:rPr>
                        <a:t>颠簸蠕动试验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将安装好通风系统、加热垫总成的座椅固定在汽车座椅颠簸蠕动试验台，试验过程中， 座椅处于通气、斜度调至水平，滑轨中间位置，靠背调至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105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°状态，通风加热座椅正常 工作，使用符合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SAE J826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要求的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50%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假臀和假背，为假臀和假背装置包上新的防水布， 在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100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次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/min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的频率下，进行座垫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100000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次、靠背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50000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次的振动试验。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试验结束后，座椅蒙皮无塌 陷； 通风系统应工作正常，不得 出现噪音、异响、断路、短 路、漏电、脱落、覆盖层损 伤等失效问题，线束、插接 器等附件无断裂、裂纹、明 显扭曲变形等失效； 加热垫总成应工作正常，不 得出现断线、短路、异常发 热、漏电、脱落、覆盖层损 伤和其它各种失效。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000" kern="100" dirty="0" smtClean="0">
                          <a:effectLst/>
                          <a:latin typeface="Times New Roman"/>
                          <a:ea typeface="黑体"/>
                        </a:rPr>
                        <a:t>满足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66409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宋体"/>
                          <a:ea typeface="黑体"/>
                        </a:rPr>
                        <a:t>17</a:t>
                      </a:r>
                      <a:endParaRPr lang="zh-CN" sz="1000" kern="10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靠背疲劳强度试验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将提供座椅固定在汽车座椅多功能试验机 上，按照试验标准进行安装，设置推力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500N 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±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15N,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拉力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300N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±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10N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，频率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1Hz, 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重复以上动作进行靠背疲劳试验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40000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次。试验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 1000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次后，测量上横梁中心点处的位移量</a:t>
                      </a:r>
                      <a:r>
                        <a:rPr lang="zh-CN" sz="1000" kern="100" dirty="0" smtClean="0">
                          <a:effectLst/>
                          <a:latin typeface="Times New Roman"/>
                          <a:ea typeface="黑体"/>
                        </a:rPr>
                        <a:t>，试验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结束后，检查座椅靠背、调节机构工作情况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1. 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试验过程中，不允许出现异常噪声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; 2.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试验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40000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次后靠背及其连接部分不允许出现断裂，靠背调节装置不应失效，且靠背调整灵活，锁止可靠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.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000" kern="100" dirty="0" smtClean="0">
                          <a:effectLst/>
                          <a:latin typeface="Times New Roman"/>
                          <a:ea typeface="黑体"/>
                        </a:rPr>
                        <a:t>满足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157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二、产品技术方案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方正兰亭黑_GBK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427875"/>
              </p:ext>
            </p:extLst>
          </p:nvPr>
        </p:nvGraphicFramePr>
        <p:xfrm>
          <a:off x="46540" y="620689"/>
          <a:ext cx="11809306" cy="59262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1117"/>
                <a:gridCol w="1419077"/>
                <a:gridCol w="4896544"/>
                <a:gridCol w="3744416"/>
                <a:gridCol w="1368152"/>
              </a:tblGrid>
              <a:tr h="402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effectLst/>
                        </a:rPr>
                        <a:t>序号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effectLst/>
                        </a:rPr>
                        <a:t>测试项目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effectLst/>
                        </a:rPr>
                        <a:t>测试说明</a:t>
                      </a:r>
                      <a:r>
                        <a:rPr lang="en-US" sz="1000" kern="0" dirty="0">
                          <a:effectLst/>
                        </a:rPr>
                        <a:t>/</a:t>
                      </a:r>
                      <a:r>
                        <a:rPr lang="zh-CN" sz="1000" kern="0" dirty="0">
                          <a:effectLst/>
                        </a:rPr>
                        <a:t>试验标准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effectLst/>
                        </a:rPr>
                        <a:t>目标要求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000" kern="100" dirty="0" smtClean="0">
                          <a:effectLst/>
                        </a:rPr>
                        <a:t>法规满足性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0549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宋体"/>
                          <a:ea typeface="黑体"/>
                        </a:rPr>
                        <a:t>18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膝跪试验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将安装好通风系统、加热垫总成的座椅固定在汽车座椅多功能试验台，试验过程中，座椅 处于通气状态，通风加热座椅处于正常工作，对测点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1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和测点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2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分别使用Φ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100mm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半球形压头，对座椅垂直方向施加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 800N 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载荷，持续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10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秒，然后用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10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秒时间进行卸载，此为一个循环，重复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5000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个循环，观察座椅通风系统、加热垫工作情况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5000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个循环后，座椅蒙皮无塌陷； 通风系统应工作正常，不得出现噪音、异响、断路、 短路、漏电、脱落、覆盖 层损伤等失效问题，线束、 插接器等附件无断裂、裂纹、明显扭曲变形等失效； 加热垫总成应工作正常，不得出现断线、短路、异常发热、漏电、脱落、覆 盖层损伤和其它各种失效。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000" kern="100" dirty="0" smtClean="0">
                          <a:effectLst/>
                          <a:latin typeface="Times New Roman"/>
                          <a:ea typeface="黑体"/>
                        </a:rPr>
                        <a:t>满足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74045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宋体"/>
                          <a:ea typeface="黑体"/>
                        </a:rPr>
                        <a:t>19</a:t>
                      </a:r>
                      <a:endParaRPr lang="zh-CN" sz="1000" kern="10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振动试验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将座椅固定在三轴六自由度振动试验台上，按照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 HTPV003B 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标准对试验机各轴按照路谱要求，分别对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 X/Y/Z 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轴输入相应信号，进行振动试验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230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小时，对提供座椅进行振动试验，观察座椅在阻尼最软及最硬，高度最低状态下的振动情况。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1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、试验过程中座椅各部件不允许出现断裂失效；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2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、试验后座椅各调 节机构不允许失效，各调节机构应能正常调节。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</a:rPr>
                        <a:t>可满足</a:t>
                      </a: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</a:rPr>
                        <a:t>230</a:t>
                      </a:r>
                      <a:r>
                        <a:rPr lang="zh-CN" altLang="en-US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</a:rPr>
                        <a:t>小时试验，但需要依据客户提供试验路谱并结合</a:t>
                      </a: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</a:rPr>
                        <a:t>HTPV003B </a:t>
                      </a:r>
                      <a:r>
                        <a:rPr lang="zh-CN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</a:rPr>
                        <a:t>标准</a:t>
                      </a:r>
                      <a:r>
                        <a:rPr lang="zh-CN" altLang="en-US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</a:rPr>
                        <a:t>具体评估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/>
                </a:tc>
              </a:tr>
              <a:tr h="536643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宋体"/>
                          <a:ea typeface="黑体"/>
                        </a:rPr>
                        <a:t>20</a:t>
                      </a:r>
                      <a:endParaRPr lang="zh-CN" sz="1000" kern="10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防腐试验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GB/T 10125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人造气氛腐蚀试验 盐雾试验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中性盐雾试验后，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96h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无红锈。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000" kern="100" dirty="0" smtClean="0">
                          <a:effectLst/>
                          <a:latin typeface="Times New Roman"/>
                          <a:ea typeface="黑体"/>
                        </a:rPr>
                        <a:t>满足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536643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宋体"/>
                          <a:ea typeface="黑体"/>
                        </a:rPr>
                        <a:t>21</a:t>
                      </a:r>
                      <a:endParaRPr lang="zh-CN" sz="1000" kern="10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发泡性能试验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按 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Q/JLY J7110222B-2019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座椅用聚氨酯泡沫（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PUR-E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）材料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 4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试验方法执行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满足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Q/JLY J7110222B-2019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表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1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技术要求。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kern="100" dirty="0" smtClean="0">
                          <a:effectLst/>
                          <a:latin typeface="Times New Roman"/>
                          <a:ea typeface="黑体"/>
                        </a:rPr>
                        <a:t>满足</a:t>
                      </a:r>
                      <a:endParaRPr lang="zh-CN" altLang="zh-CN" sz="1000" kern="100" dirty="0" smtClean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/>
                </a:tc>
              </a:tr>
              <a:tr h="536643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宋体"/>
                          <a:ea typeface="黑体"/>
                        </a:rPr>
                        <a:t>22</a:t>
                      </a:r>
                      <a:endParaRPr lang="zh-CN" sz="1000" kern="10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面料性能试验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按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Q/JLY J7110331C-2021-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车用座椅织物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 Q/JLY J7111275B-2020-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汽车座椅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PVC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革执行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满足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Q/JLY J7110331C-2021-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车用座椅织物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 Q/JLY J7111275B-2020-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汽车座椅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PVC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革 要求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kern="100" dirty="0" smtClean="0">
                          <a:effectLst/>
                          <a:latin typeface="Times New Roman"/>
                          <a:ea typeface="黑体"/>
                        </a:rPr>
                        <a:t>满足</a:t>
                      </a:r>
                      <a:endParaRPr lang="zh-CN" altLang="zh-CN" sz="1000" kern="100" dirty="0" smtClean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/>
                </a:tc>
              </a:tr>
              <a:tr h="536643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宋体"/>
                          <a:ea typeface="黑体"/>
                        </a:rPr>
                        <a:t>23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塑料件性能（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ABS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材料）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按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Q/JLS J7110236-2020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中重卡内外饰塑料件通用技术要求执行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满足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Q/JLS J7110236-2020-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中重卡内外饰塑料件通用技术要求 表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1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。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kern="100" dirty="0" smtClean="0">
                          <a:effectLst/>
                          <a:latin typeface="Times New Roman"/>
                          <a:ea typeface="黑体"/>
                        </a:rPr>
                        <a:t>满足</a:t>
                      </a:r>
                      <a:endParaRPr lang="zh-CN" altLang="zh-CN" sz="1000" kern="100" dirty="0" smtClean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/>
                </a:tc>
              </a:tr>
              <a:tr h="536643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宋体"/>
                          <a:ea typeface="黑体"/>
                        </a:rPr>
                        <a:t>24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塑料件性能（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PP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材料）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按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Q/JLS J7110236-2020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中重卡内外饰塑料件通用技术要求执行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满足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Q/JLS J7110236-2020-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中重卡内外饰塑料件通用技术要求 表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1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。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kern="100" dirty="0" smtClean="0">
                          <a:effectLst/>
                          <a:latin typeface="Times New Roman"/>
                          <a:ea typeface="黑体"/>
                        </a:rPr>
                        <a:t>满足</a:t>
                      </a:r>
                      <a:endParaRPr lang="zh-CN" altLang="zh-CN" sz="1000" kern="100" dirty="0" smtClean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/>
                </a:tc>
              </a:tr>
              <a:tr h="536643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宋体"/>
                          <a:ea typeface="黑体"/>
                        </a:rPr>
                        <a:t>25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加热性能试验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按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Q/JLY J7110670A-2012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②乘用车座椅加热器技术条件执行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满足温升性能试验、饱和温度特性试验、重物冲击性能试验、模拟人体进出耐久试验要求。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kern="100" dirty="0" smtClean="0">
                          <a:effectLst/>
                          <a:latin typeface="Times New Roman"/>
                          <a:ea typeface="黑体"/>
                        </a:rPr>
                        <a:t>满足</a:t>
                      </a:r>
                      <a:endParaRPr lang="zh-CN" altLang="zh-CN" sz="1000" kern="100" dirty="0" smtClean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/>
                </a:tc>
              </a:tr>
              <a:tr h="536643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宋体"/>
                          <a:ea typeface="黑体"/>
                        </a:rPr>
                        <a:t>26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通风性能试验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Q/JLY J7111361A-2019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乘用车座椅通风系统技术规范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满足通风量测量、降温试验、噪音测试、重物冲击试验、进出模拟试验要求。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kern="100" dirty="0" smtClean="0">
                          <a:effectLst/>
                          <a:latin typeface="Times New Roman"/>
                          <a:ea typeface="黑体"/>
                        </a:rPr>
                        <a:t>满足</a:t>
                      </a:r>
                      <a:endParaRPr lang="zh-CN" altLang="zh-CN" sz="1000" kern="100" dirty="0" smtClean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221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二、产品技术方案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方正兰亭黑_GBK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495485"/>
              </p:ext>
            </p:extLst>
          </p:nvPr>
        </p:nvGraphicFramePr>
        <p:xfrm>
          <a:off x="118542" y="620689"/>
          <a:ext cx="11809306" cy="590465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1117"/>
                <a:gridCol w="1419077"/>
                <a:gridCol w="4896544"/>
                <a:gridCol w="3744416"/>
                <a:gridCol w="1368152"/>
              </a:tblGrid>
              <a:tr h="43304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宋体"/>
                          <a:ea typeface="黑体"/>
                        </a:rPr>
                        <a:t>27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EMC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Q/JLY J7110779D-2019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①《乘用车电气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/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电子零部件电磁兼容规范》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需要满足电磁兼容低压部件标准：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Q/JLY J7110779D-2019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①《乘用车电气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/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电子零部件电磁兼容规范》里面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A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类产品的实验要求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kern="100" dirty="0" smtClean="0">
                          <a:effectLst/>
                          <a:latin typeface="Times New Roman"/>
                          <a:ea typeface="黑体"/>
                        </a:rPr>
                        <a:t>满足</a:t>
                      </a:r>
                      <a:endParaRPr lang="zh-CN" altLang="zh-CN" sz="1000" kern="100" dirty="0" smtClean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/>
                </a:tc>
              </a:tr>
              <a:tr h="43304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宋体"/>
                          <a:ea typeface="黑体"/>
                        </a:rPr>
                        <a:t>28</a:t>
                      </a:r>
                      <a:endParaRPr lang="zh-CN" sz="1000" kern="10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耐光老化性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Q/JLY J7110279B-2014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① 汽车内外饰非金属件耐光老化试验规范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Q/JL J160004-2020</a:t>
                      </a:r>
                      <a:r>
                        <a:rPr lang="zh-CN" sz="1000" kern="100" dirty="0">
                          <a:effectLst/>
                          <a:latin typeface="Times New Roman"/>
                          <a:ea typeface="黑体"/>
                        </a:rPr>
                        <a:t>乘用车非金属零部件耐光老化性能技术要求表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黑体"/>
                        </a:rPr>
                        <a:t>1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kern="100" dirty="0" smtClean="0">
                          <a:effectLst/>
                          <a:latin typeface="Times New Roman"/>
                          <a:ea typeface="黑体"/>
                        </a:rPr>
                        <a:t>满足</a:t>
                      </a:r>
                      <a:endParaRPr lang="zh-CN" altLang="zh-CN" sz="1000" kern="100" dirty="0" smtClean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/>
                </a:tc>
              </a:tr>
              <a:tr h="43304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宋体"/>
                          <a:ea typeface="黑体"/>
                        </a:rPr>
                        <a:t>29</a:t>
                      </a:r>
                      <a:endParaRPr lang="zh-CN" sz="1000" kern="10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VOC</a:t>
                      </a: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零部件挥发性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Q/JLY J7111545A-2020-</a:t>
                      </a: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车内总成件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VOC</a:t>
                      </a: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挥发量限值标准中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5.1</a:t>
                      </a: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条 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Q/JLY J7111545A-2020-</a:t>
                      </a:r>
                      <a:r>
                        <a:rPr lang="zh-CN" sz="1000" kern="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车内总成件</a:t>
                      </a: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VOC</a:t>
                      </a:r>
                      <a:r>
                        <a:rPr lang="zh-CN" sz="1000" kern="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挥发量限值标准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kern="100" dirty="0" smtClean="0">
                          <a:effectLst/>
                          <a:latin typeface="Times New Roman"/>
                          <a:ea typeface="黑体"/>
                        </a:rPr>
                        <a:t>满足</a:t>
                      </a:r>
                      <a:endParaRPr lang="zh-CN" altLang="zh-CN" sz="1000" kern="100" dirty="0" smtClean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/>
                </a:tc>
              </a:tr>
              <a:tr h="43304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宋体"/>
                          <a:ea typeface="黑体"/>
                        </a:rPr>
                        <a:t>30</a:t>
                      </a:r>
                      <a:endParaRPr lang="zh-CN" sz="1000" kern="10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气味性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Q/JLY J7111020C-2019</a:t>
                      </a: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①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-</a:t>
                      </a: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车内非金属零部件总成气味性试验方法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满足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Q/JLY J7111139C-2020</a:t>
                      </a: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的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II</a:t>
                      </a: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类要求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, </a:t>
                      </a: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气味性等级要求为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6</a:t>
                      </a: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级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kern="100" dirty="0" smtClean="0">
                          <a:effectLst/>
                          <a:latin typeface="Times New Roman"/>
                          <a:ea typeface="黑体"/>
                        </a:rPr>
                        <a:t>满足</a:t>
                      </a:r>
                      <a:endParaRPr lang="zh-CN" altLang="zh-CN" sz="1000" kern="100" dirty="0" smtClean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/>
                </a:tc>
              </a:tr>
              <a:tr h="43304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宋体"/>
                          <a:ea typeface="黑体"/>
                        </a:rPr>
                        <a:t>31</a:t>
                      </a:r>
                      <a:endParaRPr lang="zh-CN" sz="1000" kern="10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雾化性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Q/JLY J7110341D-2020-</a:t>
                      </a: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车内非金属材料雾化性限值要求及试验方法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满足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Q/JLY J7110341D-2020</a:t>
                      </a: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表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1</a:t>
                      </a: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的要求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kern="100" dirty="0" smtClean="0">
                          <a:effectLst/>
                          <a:latin typeface="Times New Roman"/>
                          <a:ea typeface="黑体"/>
                        </a:rPr>
                        <a:t>满足</a:t>
                      </a:r>
                      <a:endParaRPr lang="zh-CN" altLang="zh-CN" sz="1000" kern="100" dirty="0" smtClean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/>
                </a:tc>
              </a:tr>
              <a:tr h="43304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宋体"/>
                          <a:ea typeface="黑体"/>
                        </a:rPr>
                        <a:t>32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禁用、限用物质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Q/JLY J7110845-</a:t>
                      </a: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汽车材料中铅、镉、汞、六价铬、多溴联苯、多溴二苯醚检测方法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满足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Q/JL J160001-2020</a:t>
                      </a: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① 表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1</a:t>
                      </a: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的要求</a:t>
                      </a: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kern="100" dirty="0" smtClean="0">
                          <a:effectLst/>
                          <a:latin typeface="Times New Roman"/>
                          <a:ea typeface="黑体"/>
                        </a:rPr>
                        <a:t>满足</a:t>
                      </a:r>
                      <a:endParaRPr lang="zh-CN" altLang="zh-CN" sz="1000" kern="100" dirty="0" smtClean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/>
                </a:tc>
              </a:tr>
              <a:tr h="43304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/>
                          <a:ea typeface="黑体"/>
                        </a:rPr>
                        <a:t>33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线束性能</a:t>
                      </a:r>
                    </a:p>
                  </a:txBody>
                  <a:tcPr marL="9525" marR="9525" marT="9525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按</a:t>
                      </a:r>
                      <a:r>
                        <a:rPr lang="en-US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QC/T 29106-2014 </a:t>
                      </a: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汽车技术条件</a:t>
                      </a:r>
                      <a:r>
                        <a:rPr lang="en-US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 5</a:t>
                      </a: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试验方法执行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6195" marR="36195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满足</a:t>
                      </a:r>
                      <a:r>
                        <a:rPr lang="en-US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QC/T 29106-2014 </a:t>
                      </a: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汽车技术条件要求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6195" marR="36195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kern="100" dirty="0" smtClean="0">
                          <a:effectLst/>
                          <a:latin typeface="Times New Roman"/>
                          <a:ea typeface="黑体"/>
                        </a:rPr>
                        <a:t>满足</a:t>
                      </a:r>
                      <a:endParaRPr lang="zh-CN" altLang="zh-CN" sz="1000" kern="100" dirty="0" smtClean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/>
                </a:tc>
              </a:tr>
              <a:tr h="44666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/>
                          <a:ea typeface="黑体"/>
                        </a:rPr>
                        <a:t>34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坐垫翻转耐久</a:t>
                      </a:r>
                    </a:p>
                  </a:txBody>
                  <a:tcPr marL="9525" marR="9525" marT="9525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先将座垫从使用位置翻转至收藏位置，再将座垫从收藏位置翻转至使用位置，此为</a:t>
                      </a:r>
                      <a:r>
                        <a:rPr lang="en-US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1</a:t>
                      </a: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个循环，经</a:t>
                      </a:r>
                      <a:r>
                        <a:rPr lang="en-US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15000</a:t>
                      </a: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次循环后，翻转功能正常，翻转力变化值在</a:t>
                      </a:r>
                      <a:r>
                        <a:rPr lang="en-US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10%</a:t>
                      </a: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以内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6195" marR="36195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先将座垫从使用位置翻转至收藏位置，再将座垫从收藏位置翻转至使用位置，此为</a:t>
                      </a:r>
                      <a:r>
                        <a:rPr lang="en-US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1</a:t>
                      </a: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个循环，经</a:t>
                      </a:r>
                      <a:r>
                        <a:rPr lang="en-US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15000</a:t>
                      </a: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次循环后，翻转功能正常，翻转力变化值在</a:t>
                      </a:r>
                      <a:r>
                        <a:rPr lang="en-US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10%</a:t>
                      </a: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以内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6195" marR="36195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kern="100" dirty="0" smtClean="0">
                          <a:effectLst/>
                          <a:latin typeface="Times New Roman"/>
                          <a:ea typeface="黑体"/>
                        </a:rPr>
                        <a:t>满足</a:t>
                      </a:r>
                      <a:endParaRPr lang="zh-CN" altLang="zh-CN" sz="1000" kern="100" dirty="0" smtClean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/>
                </a:tc>
              </a:tr>
              <a:tr h="595558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/>
                          <a:ea typeface="黑体"/>
                        </a:rPr>
                        <a:t>35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冷热循环试验</a:t>
                      </a:r>
                    </a:p>
                  </a:txBody>
                  <a:tcPr marL="9525" marR="9525" marT="9525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按</a:t>
                      </a:r>
                      <a:r>
                        <a:rPr lang="en-US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Q/JLS J7110162-2018</a:t>
                      </a: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中</a:t>
                      </a:r>
                      <a:r>
                        <a:rPr lang="en-US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5.5.3</a:t>
                      </a: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要求执行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6195" marR="36195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满足</a:t>
                      </a:r>
                      <a:r>
                        <a:rPr lang="en-US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Q/JLS J7110162-2018</a:t>
                      </a: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中</a:t>
                      </a:r>
                      <a:r>
                        <a:rPr lang="en-US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4.4.3</a:t>
                      </a: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要求：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增加操作力检测范围：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测试滑轨解锁力、靠背解锁力、电动滑轨速度、电动高度调节速度、电动靠背调节速度、电动滑轨噪音、电动高度调节噪音、电动靠背调节噪音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6195" marR="36195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kern="100" dirty="0" smtClean="0">
                          <a:effectLst/>
                          <a:latin typeface="Times New Roman"/>
                          <a:ea typeface="黑体"/>
                        </a:rPr>
                        <a:t>满足</a:t>
                      </a:r>
                      <a:endParaRPr lang="zh-CN" altLang="zh-CN" sz="1000" kern="100" dirty="0" smtClean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/>
                </a:tc>
              </a:tr>
              <a:tr h="1398038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/>
                          <a:ea typeface="黑体"/>
                        </a:rPr>
                        <a:t>36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气味性零部件</a:t>
                      </a:r>
                    </a:p>
                  </a:txBody>
                  <a:tcPr marL="9525" marR="9525" marT="9525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按</a:t>
                      </a:r>
                      <a:r>
                        <a:rPr lang="en-US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Q/JLY J7111020C-2019</a:t>
                      </a: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①</a:t>
                      </a:r>
                      <a:r>
                        <a:rPr lang="en-US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-</a:t>
                      </a: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车内非金属零部件总成气味性试验方法执行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6195" marR="36195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solidFill>
                            <a:schemeClr val="tx1"/>
                          </a:solidFill>
                          <a:effectLst/>
                          <a:latin typeface="宋体"/>
                          <a:ea typeface="宋体"/>
                        </a:rPr>
                        <a:t>PP</a:t>
                      </a: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类材料部位满足干法≥</a:t>
                      </a:r>
                      <a:r>
                        <a:rPr lang="en-US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5.5</a:t>
                      </a: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级，湿法≥</a:t>
                      </a:r>
                      <a:r>
                        <a:rPr lang="en-US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6</a:t>
                      </a: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级；</a:t>
                      </a:r>
                      <a:r>
                        <a:rPr lang="en-US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ABS</a:t>
                      </a: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、</a:t>
                      </a:r>
                      <a:r>
                        <a:rPr lang="en-US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PC+ABS</a:t>
                      </a: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满足干法≥</a:t>
                      </a:r>
                      <a:r>
                        <a:rPr lang="en-US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5.0</a:t>
                      </a: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级，湿法≥</a:t>
                      </a:r>
                      <a:r>
                        <a:rPr lang="en-US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6</a:t>
                      </a: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级；</a:t>
                      </a:r>
                      <a:r>
                        <a:rPr lang="en-US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PA</a:t>
                      </a: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等及其改性材料部位满足干法≥</a:t>
                      </a:r>
                      <a:r>
                        <a:rPr lang="en-US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5.5</a:t>
                      </a: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级，湿法≥</a:t>
                      </a:r>
                      <a:r>
                        <a:rPr lang="en-US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5.5</a:t>
                      </a: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级；喷漆件工艺部位满足干法≥</a:t>
                      </a:r>
                      <a:r>
                        <a:rPr lang="en-US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5</a:t>
                      </a: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级，湿法≥</a:t>
                      </a:r>
                      <a:r>
                        <a:rPr lang="en-US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5.5</a:t>
                      </a: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级；面料（真皮）满足干法≥</a:t>
                      </a:r>
                      <a:r>
                        <a:rPr lang="en-US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5.5</a:t>
                      </a: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级，湿法≥</a:t>
                      </a:r>
                      <a:r>
                        <a:rPr lang="en-US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5.5</a:t>
                      </a: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级；；面料（仿皮，麂皮，织物）满足干法≥</a:t>
                      </a:r>
                      <a:r>
                        <a:rPr lang="en-US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5.5</a:t>
                      </a: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级，湿法≥</a:t>
                      </a:r>
                      <a:r>
                        <a:rPr lang="en-US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6</a:t>
                      </a: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级；座椅发泡满足干法≥</a:t>
                      </a:r>
                      <a:r>
                        <a:rPr lang="en-US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6</a:t>
                      </a: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级，湿法≥</a:t>
                      </a:r>
                      <a:r>
                        <a:rPr lang="en-US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6</a:t>
                      </a: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级；杯垫满足干法≥</a:t>
                      </a:r>
                      <a:r>
                        <a:rPr lang="en-US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5.0</a:t>
                      </a: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级，湿法≥</a:t>
                      </a:r>
                      <a:r>
                        <a:rPr lang="en-US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6</a:t>
                      </a: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级；座椅护套满足干法≥</a:t>
                      </a:r>
                      <a:r>
                        <a:rPr lang="en-US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6</a:t>
                      </a: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级，湿法≥</a:t>
                      </a:r>
                      <a:r>
                        <a:rPr lang="en-US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6</a:t>
                      </a: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级；其他部位（消音棉、地毯布、电加热布、座椅下部毡垫等）满足干法≥</a:t>
                      </a:r>
                      <a:r>
                        <a:rPr lang="en-US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6</a:t>
                      </a: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级，湿法≥</a:t>
                      </a:r>
                      <a:r>
                        <a:rPr lang="en-US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6</a:t>
                      </a: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级；织带：干≥</a:t>
                      </a:r>
                      <a:r>
                        <a:rPr lang="en-US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6.0</a:t>
                      </a: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湿≥</a:t>
                      </a:r>
                      <a:r>
                        <a:rPr lang="en-US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6.0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锁扣：</a:t>
                      </a:r>
                      <a:r>
                        <a:rPr lang="en-US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PP</a:t>
                      </a: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类干≥</a:t>
                      </a:r>
                      <a:r>
                        <a:rPr lang="en-US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6.0</a:t>
                      </a: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湿≥</a:t>
                      </a:r>
                      <a:r>
                        <a:rPr lang="en-US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6.0</a:t>
                      </a: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、</a:t>
                      </a:r>
                      <a:r>
                        <a:rPr lang="en-US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ABS</a:t>
                      </a: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类干≥</a:t>
                      </a:r>
                      <a:r>
                        <a:rPr lang="en-US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5.0</a:t>
                      </a:r>
                      <a:r>
                        <a:rPr lang="zh-CN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湿≥</a:t>
                      </a:r>
                      <a:r>
                        <a:rPr lang="en-US" sz="9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6.0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6195" marR="36195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kern="100" dirty="0" smtClean="0">
                          <a:effectLst/>
                          <a:latin typeface="Times New Roman"/>
                          <a:ea typeface="黑体"/>
                        </a:rPr>
                        <a:t>满足</a:t>
                      </a:r>
                      <a:endParaRPr lang="zh-CN" altLang="zh-CN" sz="1000" kern="100" dirty="0" smtClean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/>
                </a:tc>
              </a:tr>
              <a:tr h="43304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/>
                          <a:ea typeface="黑体"/>
                        </a:rPr>
                        <a:t>37</a:t>
                      </a:r>
                      <a:endParaRPr lang="zh-CN" sz="1000" kern="100" dirty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黑体"/>
                          <a:cs typeface="+mn-cs"/>
                        </a:rPr>
                        <a:t>低压线束总成阻燃要求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黑体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黑体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900" kern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+mn-cs"/>
                        </a:rPr>
                        <a:t>电缆的燃烧火焰在</a:t>
                      </a:r>
                      <a:r>
                        <a:rPr lang="en-US" altLang="zh-CN" sz="900" kern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+mn-cs"/>
                        </a:rPr>
                        <a:t>70s</a:t>
                      </a:r>
                      <a:r>
                        <a:rPr lang="zh-CN" altLang="en-US" sz="900" kern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+mn-cs"/>
                        </a:rPr>
                        <a:t>内熄灭，在试样末端最少</a:t>
                      </a:r>
                      <a:r>
                        <a:rPr lang="en-US" altLang="zh-CN" sz="900" kern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+mn-cs"/>
                        </a:rPr>
                        <a:t>50mm</a:t>
                      </a:r>
                      <a:r>
                        <a:rPr lang="zh-CN" altLang="en-US" sz="900" kern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+mn-cs"/>
                        </a:rPr>
                        <a:t>绝缘保留未燃；</a:t>
                      </a:r>
                      <a:endParaRPr lang="zh-CN" sz="900" kern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10F8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kern="100" dirty="0" smtClean="0">
                          <a:effectLst/>
                          <a:latin typeface="Times New Roman"/>
                          <a:ea typeface="黑体"/>
                        </a:rPr>
                        <a:t>满足</a:t>
                      </a:r>
                      <a:endParaRPr lang="zh-CN" altLang="zh-CN" sz="1000" kern="100" dirty="0" smtClean="0"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033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4">
            <a:extLst>
              <a:ext uri="{FF2B5EF4-FFF2-40B4-BE49-F238E27FC236}">
                <a16:creationId xmlns="" xmlns:a16="http://schemas.microsoft.com/office/drawing/2014/main" id="{7455940F-6F81-4E56-83E6-A44EDF715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482" y="563083"/>
            <a:ext cx="26316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核心件清单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二、产品技术方案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方正兰亭黑_GBK"/>
            </a:endParaRP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xmlns="" id="{92BB4F04-E48E-48F1-833D-F80878A002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264282"/>
              </p:ext>
            </p:extLst>
          </p:nvPr>
        </p:nvGraphicFramePr>
        <p:xfrm>
          <a:off x="334566" y="874230"/>
          <a:ext cx="11152103" cy="581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3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6382"/>
                <a:gridCol w="15182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86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62445">
                  <a:extLst>
                    <a:ext uri="{9D8B030D-6E8A-4147-A177-3AD203B41FA5}">
                      <a16:colId xmlns:a16="http://schemas.microsoft.com/office/drawing/2014/main" xmlns="" val="1073596284"/>
                    </a:ext>
                  </a:extLst>
                </a:gridCol>
              </a:tblGrid>
              <a:tr h="263969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机构件</a:t>
                      </a:r>
                      <a:endParaRPr lang="en-US" altLang="zh-CN" sz="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图示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供应商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性能参数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118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调角器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8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手动</a:t>
                      </a:r>
                      <a:endParaRPr lang="zh-CN" altLang="en-US" sz="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力乐</a:t>
                      </a:r>
                      <a:r>
                        <a:rPr lang="en-US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zh-CN" altLang="en-US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手动</a:t>
                      </a:r>
                      <a:r>
                        <a:rPr lang="en-US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调节范围：</a:t>
                      </a:r>
                      <a:r>
                        <a:rPr lang="zh-CN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首齿位置向后</a:t>
                      </a:r>
                      <a:r>
                        <a:rPr lang="en-US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66</a:t>
                      </a:r>
                      <a:r>
                        <a:rPr lang="zh-CN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°调节，单齿</a:t>
                      </a:r>
                      <a:r>
                        <a:rPr lang="en-US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1.875</a:t>
                      </a:r>
                      <a:r>
                        <a:rPr lang="zh-CN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°，从首齿位置向前旋转</a:t>
                      </a:r>
                      <a:r>
                        <a:rPr lang="en-US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104.5</a:t>
                      </a:r>
                      <a:r>
                        <a:rPr lang="zh-CN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°</a:t>
                      </a:r>
                      <a:endParaRPr lang="en-US" altLang="zh-CN" sz="800" b="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后锁止</a:t>
                      </a:r>
                      <a:r>
                        <a:rPr lang="zh-CN" altLang="en-US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纵向破坏扭矩：解锁方向＞</a:t>
                      </a:r>
                      <a:r>
                        <a:rPr lang="en-US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1800N·m</a:t>
                      </a:r>
                      <a:r>
                        <a:rPr lang="zh-CN" altLang="en-US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，锁止方向＞</a:t>
                      </a:r>
                      <a:r>
                        <a:rPr lang="en-US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1800N·m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解锁力：</a:t>
                      </a:r>
                      <a:r>
                        <a:rPr lang="en-US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16N</a:t>
                      </a:r>
                      <a:r>
                        <a:rPr lang="zh-CN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～</a:t>
                      </a:r>
                      <a:r>
                        <a:rPr lang="en-US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35N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空载操作扭矩：＜</a:t>
                      </a:r>
                      <a:r>
                        <a:rPr lang="en-US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3N·m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侧向间隙：</a:t>
                      </a:r>
                      <a:r>
                        <a:rPr lang="zh-CN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调角器侧向间隙需满足</a:t>
                      </a:r>
                      <a:r>
                        <a:rPr lang="zh-CN" altLang="en-US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在距离圆盘焊接平面</a:t>
                      </a:r>
                      <a:r>
                        <a:rPr lang="en-US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25mm</a:t>
                      </a:r>
                      <a:r>
                        <a:rPr lang="zh-CN" altLang="en-US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位置，垂直对芯轴施加</a:t>
                      </a:r>
                      <a:r>
                        <a:rPr lang="en-US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50N</a:t>
                      </a:r>
                      <a:r>
                        <a:rPr lang="zh-CN" altLang="en-US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的力值</a:t>
                      </a:r>
                      <a:r>
                        <a:rPr lang="zh-CN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，侧向间隙应不大于</a:t>
                      </a:r>
                      <a:r>
                        <a:rPr lang="en-US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0.8mm</a:t>
                      </a:r>
                      <a:r>
                        <a:rPr lang="zh-CN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；</a:t>
                      </a:r>
                      <a:endParaRPr lang="en-US" altLang="zh-CN" sz="800" b="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使用温度：</a:t>
                      </a:r>
                      <a:r>
                        <a:rPr lang="en-US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-40</a:t>
                      </a:r>
                      <a:r>
                        <a:rPr lang="zh-CN" altLang="en-US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℃到</a:t>
                      </a:r>
                      <a:r>
                        <a:rPr lang="en-US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+80</a:t>
                      </a:r>
                      <a:r>
                        <a:rPr lang="zh-CN" altLang="en-US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℃</a:t>
                      </a:r>
                      <a:endParaRPr lang="en-US" altLang="zh-CN" sz="800" b="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65651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电动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佛吉亚</a:t>
                      </a:r>
                      <a:r>
                        <a:rPr lang="en-US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lang="zh-CN" altLang="en-US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全盛（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电动）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调节范围：连续性调角器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纵向破坏扭矩：解锁方向＞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2000N·m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，锁止方向＞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2000N·m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空载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操作扭矩：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20rpm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，＜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2N·m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纵向间隙：据调角器中心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500mm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处施加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±200N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的力，总位移量＜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6.5mm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使用温度：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-40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℃到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+80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℃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870119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滑轨</a:t>
                      </a:r>
                      <a:endParaRPr lang="zh-CN" altLang="en-US" sz="8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手动</a:t>
                      </a:r>
                      <a:endParaRPr lang="zh-CN" altLang="en-US" sz="8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力乐</a:t>
                      </a:r>
                      <a:r>
                        <a:rPr lang="en-US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zh-CN" altLang="en-US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手动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滑轨行程：</a:t>
                      </a:r>
                      <a:r>
                        <a:rPr lang="en-US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200mm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解锁形式：</a:t>
                      </a:r>
                      <a:r>
                        <a:rPr lang="zh-CN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毛巾杆式，双边解锁</a:t>
                      </a:r>
                      <a:endParaRPr lang="en-US" altLang="zh-CN" sz="800" b="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滑轨调节手柄操作力：</a:t>
                      </a:r>
                      <a:r>
                        <a:rPr lang="en-US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50N</a:t>
                      </a:r>
                      <a:r>
                        <a:rPr lang="zh-CN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≤</a:t>
                      </a:r>
                      <a:r>
                        <a:rPr lang="en-US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</a:t>
                      </a:r>
                      <a:r>
                        <a:rPr lang="zh-CN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≤</a:t>
                      </a:r>
                      <a:r>
                        <a:rPr lang="en-US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65N</a:t>
                      </a:r>
                      <a:r>
                        <a:rPr lang="zh-CN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；</a:t>
                      </a:r>
                      <a:endParaRPr lang="en-US" altLang="zh-CN" sz="800" b="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滑轨空载滑动阻力：≤</a:t>
                      </a:r>
                      <a:r>
                        <a:rPr lang="en-US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100N</a:t>
                      </a:r>
                      <a:r>
                        <a:rPr lang="zh-CN" altLang="en-US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；</a:t>
                      </a:r>
                      <a:r>
                        <a:rPr lang="zh-CN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滑轨加载</a:t>
                      </a:r>
                      <a:r>
                        <a:rPr lang="en-US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75kg</a:t>
                      </a:r>
                      <a:r>
                        <a:rPr lang="zh-CN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的滑动阻力：≤</a:t>
                      </a:r>
                      <a:r>
                        <a:rPr lang="en-US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110N</a:t>
                      </a:r>
                      <a:r>
                        <a:rPr lang="zh-CN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；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35024984"/>
                  </a:ext>
                </a:extLst>
              </a:tr>
              <a:tr h="1261184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endParaRPr lang="zh-CN" altLang="en-US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电动</a:t>
                      </a:r>
                      <a:endParaRPr lang="zh-CN" altLang="en-US" sz="8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佛吉亚</a:t>
                      </a:r>
                      <a:r>
                        <a:rPr lang="en-US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lang="zh-CN" altLang="en-US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全盛（电动）</a:t>
                      </a:r>
                      <a:endParaRPr lang="en-US" altLang="zh-CN" sz="800" b="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滑轨行程：</a:t>
                      </a:r>
                      <a:r>
                        <a:rPr lang="en-US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240mm</a:t>
                      </a:r>
                      <a:r>
                        <a:rPr lang="zh-CN" altLang="en-US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</a:t>
                      </a:r>
                      <a:r>
                        <a:rPr lang="zh-CN" altLang="zh-CN" sz="8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向前</a:t>
                      </a:r>
                      <a:r>
                        <a:rPr lang="en-US" altLang="zh-CN" sz="8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200mm</a:t>
                      </a:r>
                      <a:r>
                        <a:rPr lang="zh-CN" altLang="en-US" sz="8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8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向后</a:t>
                      </a:r>
                      <a:r>
                        <a:rPr lang="en-US" altLang="zh-CN" sz="8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40mm</a:t>
                      </a:r>
                      <a:r>
                        <a:rPr lang="zh-CN" altLang="en-US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  <a:endParaRPr lang="en-US" altLang="zh-CN" sz="800" b="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中置电机，软轴驱动</a:t>
                      </a:r>
                      <a:endParaRPr lang="en-US" altLang="zh-CN" sz="800" b="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调节速率：</a:t>
                      </a:r>
                      <a:r>
                        <a:rPr lang="en-US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 mm/s</a:t>
                      </a:r>
                      <a:r>
                        <a:rPr lang="zh-CN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～</a:t>
                      </a:r>
                      <a:r>
                        <a:rPr lang="en-US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25 mm/s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滑轨纵向强度 ≥</a:t>
                      </a:r>
                      <a:r>
                        <a:rPr lang="en-US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20kN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在最后位置上，</a:t>
                      </a:r>
                      <a:r>
                        <a:rPr lang="en-US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45°/10°</a:t>
                      </a:r>
                      <a:r>
                        <a:rPr lang="zh-CN" altLang="en-US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静态剥离强度 ≥</a:t>
                      </a:r>
                      <a:r>
                        <a:rPr lang="en-US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15kN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中性盐雾试验 </a:t>
                      </a:r>
                      <a:r>
                        <a:rPr lang="en-US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96 </a:t>
                      </a:r>
                      <a:r>
                        <a:rPr lang="zh-CN" altLang="en-US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小时，</a:t>
                      </a:r>
                      <a:r>
                        <a:rPr lang="zh-CN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单边扩蚀≤</a:t>
                      </a:r>
                      <a:r>
                        <a:rPr lang="en-US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2mm</a:t>
                      </a:r>
                    </a:p>
                  </a:txBody>
                  <a:tcPr anchor="ctr">
                    <a:noFill/>
                  </a:tcPr>
                </a:tc>
              </a:tr>
              <a:tr h="87011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减震器</a:t>
                      </a:r>
                      <a:endParaRPr lang="zh-CN" altLang="en-US" sz="8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气囊减震</a:t>
                      </a:r>
                      <a:endParaRPr lang="zh-CN" altLang="en-US" sz="8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光华荣昌</a:t>
                      </a:r>
                      <a:endParaRPr lang="en-US" altLang="zh-CN" sz="800" b="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调节行程：</a:t>
                      </a:r>
                      <a:r>
                        <a:rPr lang="en-US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100mm</a:t>
                      </a:r>
                      <a:r>
                        <a:rPr lang="zh-CN" altLang="en-US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</a:t>
                      </a:r>
                      <a:r>
                        <a:rPr lang="en-US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±50mm</a:t>
                      </a:r>
                      <a:r>
                        <a:rPr lang="zh-CN" altLang="en-US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  <a:endParaRPr lang="en-US" altLang="zh-CN" sz="800" b="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自动适应重量</a:t>
                      </a:r>
                      <a:r>
                        <a:rPr lang="en-US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 50-130KG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工作压力：</a:t>
                      </a:r>
                      <a:r>
                        <a:rPr lang="en-US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8-10</a:t>
                      </a:r>
                      <a:r>
                        <a:rPr lang="en-US" altLang="zh-CN" sz="800" b="0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bar</a:t>
                      </a:r>
                      <a:endParaRPr lang="en-US" altLang="zh-CN" sz="800" b="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速降：</a:t>
                      </a:r>
                      <a:r>
                        <a:rPr lang="en-US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2.5-4.0s</a:t>
                      </a: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11775" b="-1086"/>
          <a:stretch/>
        </p:blipFill>
        <p:spPr bwMode="auto">
          <a:xfrm>
            <a:off x="1231310" y="2636912"/>
            <a:ext cx="1372671" cy="74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1326854" y="3790893"/>
            <a:ext cx="1136009" cy="433601"/>
            <a:chOff x="1354221" y="4363584"/>
            <a:chExt cx="1136009" cy="433601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180986AA-6142-4503-8B39-CC43B4802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4221" y="4363584"/>
              <a:ext cx="588785" cy="433601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D1D20C1C-AD73-46D0-8E85-C2555305C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87614" y="4441295"/>
              <a:ext cx="402616" cy="278181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1471567" y="4908773"/>
            <a:ext cx="935240" cy="303469"/>
            <a:chOff x="1394255" y="5768833"/>
            <a:chExt cx="935240" cy="303469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EEFBD8E5-1514-44F8-9736-024310FF0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43006" y="5805264"/>
              <a:ext cx="386489" cy="267038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9F9606EC-B7DF-4304-AC90-B7FD3114B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94255" y="5768833"/>
              <a:ext cx="436105" cy="254117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302" y="1678081"/>
            <a:ext cx="506032" cy="47736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862" y="1611120"/>
            <a:ext cx="611288" cy="611288"/>
          </a:xfrm>
          <a:prstGeom prst="rect">
            <a:avLst/>
          </a:prstGeom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133" y="5949280"/>
            <a:ext cx="806846" cy="51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383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三、开发费用预估</a:t>
            </a:r>
          </a:p>
        </p:txBody>
      </p:sp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192183" y="548681"/>
            <a:ext cx="194258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>
              <a:buFont typeface="Wingdings" pitchFamily="2" charset="2"/>
              <a:buChar char="u"/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zh-CN" altLang="en-US" dirty="0"/>
              <a:t>开发费用预估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5" t="83078" r="30715" b="6398"/>
          <a:stretch/>
        </p:blipFill>
        <p:spPr bwMode="auto">
          <a:xfrm>
            <a:off x="10775732" y="733348"/>
            <a:ext cx="1198431" cy="1192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爆炸形 1 35">
            <a:extLst>
              <a:ext uri="{FF2B5EF4-FFF2-40B4-BE49-F238E27FC236}">
                <a16:creationId xmlns:a16="http://schemas.microsoft.com/office/drawing/2014/main" xmlns="" id="{570767F8-7D93-4E48-83F8-F0E216050AEC}"/>
              </a:ext>
            </a:extLst>
          </p:cNvPr>
          <p:cNvSpPr/>
          <p:nvPr/>
        </p:nvSpPr>
        <p:spPr>
          <a:xfrm>
            <a:off x="10055646" y="4149080"/>
            <a:ext cx="2062757" cy="2326554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说明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：此</a:t>
            </a:r>
            <a:r>
              <a:rPr lang="zh-CN" altLang="en-US" sz="12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费用为技术预估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12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最终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以</a:t>
            </a:r>
            <a:r>
              <a:rPr lang="zh-CN" altLang="en-US" sz="12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商务报价为准。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82" y="710882"/>
            <a:ext cx="7063110" cy="575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5714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四、开发周期预估</a:t>
            </a:r>
          </a:p>
        </p:txBody>
      </p:sp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192177" y="683405"/>
            <a:ext cx="469214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>
              <a:buFont typeface="Wingdings" pitchFamily="2" charset="2"/>
              <a:buChar char="u"/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zh-CN" altLang="en-US" dirty="0"/>
              <a:t>开发周期预估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6788" y="683406"/>
            <a:ext cx="1748712" cy="1226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0" name="표 102">
            <a:extLst>
              <a:ext uri="{FF2B5EF4-FFF2-40B4-BE49-F238E27FC236}">
                <a16:creationId xmlns="" xmlns:a16="http://schemas.microsoft.com/office/drawing/2014/main" id="{E196C10B-1E44-4A90-9CF9-DDA9BF10F7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53661"/>
              </p:ext>
            </p:extLst>
          </p:nvPr>
        </p:nvGraphicFramePr>
        <p:xfrm>
          <a:off x="1774726" y="1484784"/>
          <a:ext cx="7343389" cy="3232261"/>
        </p:xfrm>
        <a:graphic>
          <a:graphicData uri="http://schemas.openxmlformats.org/drawingml/2006/table">
            <a:tbl>
              <a:tblPr firstRow="1" bandRow="1"/>
              <a:tblGrid>
                <a:gridCol w="6521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783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1294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27925">
                <a:tc rowSpan="2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序号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微软雅黑" pitchFamily="34" charset="-122"/>
                        <a:ea typeface="+mn-ea"/>
                      </a:endParaRPr>
                    </a:p>
                  </a:txBody>
                  <a:tcPr marL="36010" marR="36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GHRC</a:t>
                      </a: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开发周期预估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微软雅黑" pitchFamily="34" charset="-122"/>
                        <a:ea typeface="+mn-ea"/>
                      </a:endParaRPr>
                    </a:p>
                  </a:txBody>
                  <a:tcPr marL="36010" marR="3601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700" b="0" dirty="0">
                        <a:solidFill>
                          <a:schemeClr val="tx1"/>
                        </a:solidFill>
                        <a:latin typeface="微软雅黑" pitchFamily="34" charset="-122"/>
                        <a:ea typeface="+mn-ea"/>
                      </a:endParaRPr>
                    </a:p>
                  </a:txBody>
                  <a:tcPr marL="36010" marR="36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497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b="0" dirty="0">
                        <a:solidFill>
                          <a:schemeClr val="tx1"/>
                        </a:solidFill>
                        <a:latin typeface="微软雅黑" pitchFamily="34" charset="-122"/>
                        <a:ea typeface="+mn-ea"/>
                      </a:endParaRPr>
                    </a:p>
                  </a:txBody>
                  <a:tcPr marL="36010" marR="36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关键里程碑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微软雅黑" pitchFamily="34" charset="-122"/>
                        <a:ea typeface="+mn-ea"/>
                      </a:endParaRPr>
                    </a:p>
                  </a:txBody>
                  <a:tcPr marL="36010" marR="3601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zh-CN" altLang="en-US" sz="14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节点</a:t>
                      </a: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周期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10" marR="3601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9964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</a:t>
                      </a:r>
                    </a:p>
                  </a:txBody>
                  <a:tcPr marL="37954" marR="0" marT="180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V1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数据下发 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2022</a:t>
                      </a: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年</a:t>
                      </a: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</a:t>
                      </a: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月</a:t>
                      </a: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20</a:t>
                      </a: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日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5452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</a:t>
                      </a:r>
                    </a:p>
                  </a:txBody>
                  <a:tcPr marL="37954" marR="0" marT="180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V2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数据冻结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2022</a:t>
                      </a: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年</a:t>
                      </a: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7</a:t>
                      </a: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月</a:t>
                      </a: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30</a:t>
                      </a: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日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3672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+mn-ea"/>
                        <a:cs typeface="+mn-cs"/>
                      </a:endParaRPr>
                    </a:p>
                  </a:txBody>
                  <a:tcPr marL="37954" marR="0" marT="180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2D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图纸下发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2022</a:t>
                      </a: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年</a:t>
                      </a: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11</a:t>
                      </a: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月</a:t>
                      </a: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30</a:t>
                      </a: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日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1334">
                <a:tc>
                  <a:txBody>
                    <a:bodyPr/>
                    <a:lstStyle/>
                    <a:p>
                      <a:pPr marL="0" algn="ctr" defTabSz="685800" rtl="0" eaLnBrk="1" latinLnBrk="1" hangingPunct="1"/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4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+mn-ea"/>
                        <a:cs typeface="+mn-cs"/>
                      </a:endParaRPr>
                    </a:p>
                  </a:txBody>
                  <a:tcPr marL="37954" marR="0" marT="180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FF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开模指令下发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2022</a:t>
                      </a: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年</a:t>
                      </a: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12</a:t>
                      </a: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月</a:t>
                      </a: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30</a:t>
                      </a: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日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1334">
                <a:tc>
                  <a:txBody>
                    <a:bodyPr/>
                    <a:lstStyle/>
                    <a:p>
                      <a:pPr marL="0" algn="ctr" defTabSz="685800" rtl="0" eaLnBrk="1" latinLnBrk="1" hangingPunct="1"/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+mn-ea"/>
                          <a:cs typeface="+mn-cs"/>
                        </a:rPr>
                        <a:t>5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+mn-ea"/>
                        <a:cs typeface="+mn-cs"/>
                      </a:endParaRPr>
                    </a:p>
                  </a:txBody>
                  <a:tcPr marL="37954" marR="0" marT="180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VP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样件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2023</a:t>
                      </a: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年</a:t>
                      </a: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4</a:t>
                      </a: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月</a:t>
                      </a: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30</a:t>
                      </a: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日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1334">
                <a:tc>
                  <a:txBody>
                    <a:bodyPr/>
                    <a:lstStyle/>
                    <a:p>
                      <a:pPr marL="0" algn="ctr" defTabSz="685800" rtl="0" eaLnBrk="1" latinLnBrk="1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+mn-ea"/>
                          <a:cs typeface="+mn-cs"/>
                        </a:rPr>
                        <a:t>6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+mn-ea"/>
                        <a:cs typeface="+mn-cs"/>
                      </a:endParaRPr>
                    </a:p>
                  </a:txBody>
                  <a:tcPr marL="37954" marR="0" marT="180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DV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试验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2023</a:t>
                      </a: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年</a:t>
                      </a: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12</a:t>
                      </a: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月</a:t>
                      </a: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30</a:t>
                      </a: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日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1334">
                <a:tc>
                  <a:txBody>
                    <a:bodyPr/>
                    <a:lstStyle/>
                    <a:p>
                      <a:pPr marL="0" algn="ctr" defTabSz="685800" rtl="0" eaLnBrk="1" latinLnBrk="1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+mn-ea"/>
                          <a:cs typeface="+mn-cs"/>
                        </a:rPr>
                        <a:t>7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+mn-ea"/>
                        <a:cs typeface="+mn-cs"/>
                      </a:endParaRPr>
                    </a:p>
                  </a:txBody>
                  <a:tcPr marL="37954" marR="0" marT="180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OTS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提交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2024</a:t>
                      </a: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年</a:t>
                      </a: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3</a:t>
                      </a: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月</a:t>
                      </a: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30</a:t>
                      </a: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日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1334">
                <a:tc>
                  <a:txBody>
                    <a:bodyPr/>
                    <a:lstStyle/>
                    <a:p>
                      <a:pPr marL="0" algn="ctr" defTabSz="685800" rtl="0" eaLnBrk="1" latinLnBrk="1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+mn-ea"/>
                          <a:cs typeface="+mn-cs"/>
                        </a:rPr>
                        <a:t>8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+mn-ea"/>
                        <a:cs typeface="+mn-cs"/>
                      </a:endParaRPr>
                    </a:p>
                  </a:txBody>
                  <a:tcPr marL="37954" marR="0" marT="180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SOP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2024</a:t>
                      </a: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年</a:t>
                      </a: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9</a:t>
                      </a: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月</a:t>
                      </a: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30</a:t>
                      </a: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日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295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一、客户输入</a:t>
            </a:r>
            <a:endParaRPr lang="zh-CN" altLang="en-US" sz="2400" b="1" spc="2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284">
            <a:extLst>
              <a:ext uri="{FF2B5EF4-FFF2-40B4-BE49-F238E27FC236}">
                <a16:creationId xmlns:a16="http://schemas.microsoft.com/office/drawing/2014/main" xmlns="" id="{7455940F-6F81-4E56-83E6-A44EDF715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186" y="629925"/>
            <a:ext cx="15310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项目信息</a:t>
            </a:r>
          </a:p>
        </p:txBody>
      </p:sp>
      <p:sp>
        <p:nvSpPr>
          <p:cNvPr id="11" name="矩形 10"/>
          <p:cNvSpPr/>
          <p:nvPr/>
        </p:nvSpPr>
        <p:spPr>
          <a:xfrm>
            <a:off x="550596" y="1090114"/>
            <a:ext cx="83529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车型代号：</a:t>
            </a:r>
            <a:r>
              <a:rPr lang="en-AU" altLang="zh-CN" dirty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G</a:t>
            </a:r>
            <a:r>
              <a:rPr lang="en-AU" altLang="zh-CN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全新平台重卡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牵引车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纯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电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甲醇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P2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增程换电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zh-CN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目标市场：</a:t>
            </a:r>
            <a:r>
              <a:rPr lang="en-AU" altLang="zh-CN" dirty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中国市场</a:t>
            </a:r>
            <a:endParaRPr lang="zh-CN" altLang="zh-CN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目标产地：</a:t>
            </a:r>
            <a:r>
              <a:rPr lang="en-AU" altLang="zh-CN" dirty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安徽马鞍山</a:t>
            </a:r>
            <a:endParaRPr lang="zh-CN" altLang="zh-CN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销量规划：</a:t>
            </a:r>
            <a:r>
              <a:rPr lang="en-AU" altLang="zh-CN" dirty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AU" altLang="zh-CN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2024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月上市 ，产品生命周期预期销量：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154300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辆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869679"/>
              </p:ext>
            </p:extLst>
          </p:nvPr>
        </p:nvGraphicFramePr>
        <p:xfrm>
          <a:off x="251977" y="2708922"/>
          <a:ext cx="4547091" cy="35356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4643"/>
                <a:gridCol w="1440160"/>
                <a:gridCol w="1800200"/>
                <a:gridCol w="792088"/>
              </a:tblGrid>
              <a:tr h="5587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序号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节点名称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时间节点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备注</a:t>
                      </a:r>
                    </a:p>
                  </a:txBody>
                  <a:tcPr marL="68580" marR="68580" marT="0" marB="0"/>
                </a:tc>
              </a:tr>
              <a:tr h="3721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V1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数据下发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2022</a:t>
                      </a: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年</a:t>
                      </a: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</a:t>
                      </a: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月</a:t>
                      </a: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20</a:t>
                      </a: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日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/>
                </a:tc>
              </a:tr>
              <a:tr h="3721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V2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数据冻结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2022</a:t>
                      </a: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年</a:t>
                      </a: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7</a:t>
                      </a: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月</a:t>
                      </a: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30</a:t>
                      </a: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日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/>
                </a:tc>
              </a:tr>
              <a:tr h="3721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2D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图纸下发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2022</a:t>
                      </a: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年</a:t>
                      </a: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11</a:t>
                      </a: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月</a:t>
                      </a: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30</a:t>
                      </a: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日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/>
                </a:tc>
              </a:tr>
              <a:tr h="3721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FF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开模指令下发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2022</a:t>
                      </a: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年</a:t>
                      </a: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12</a:t>
                      </a: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月</a:t>
                      </a: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30</a:t>
                      </a: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日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/>
                </a:tc>
              </a:tr>
              <a:tr h="3721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VP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样件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2023</a:t>
                      </a: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年</a:t>
                      </a: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4</a:t>
                      </a: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月</a:t>
                      </a: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30</a:t>
                      </a: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日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/>
                </a:tc>
              </a:tr>
              <a:tr h="3721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6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DV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试验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2023</a:t>
                      </a: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年</a:t>
                      </a: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12</a:t>
                      </a: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月</a:t>
                      </a: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30</a:t>
                      </a: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日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/>
                </a:tc>
              </a:tr>
              <a:tr h="3721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7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OTS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提交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2024</a:t>
                      </a: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年</a:t>
                      </a: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3</a:t>
                      </a: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月</a:t>
                      </a: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30</a:t>
                      </a: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日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/>
                </a:tc>
              </a:tr>
              <a:tr h="3721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8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SOP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2024</a:t>
                      </a: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年</a:t>
                      </a: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9</a:t>
                      </a: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月</a:t>
                      </a: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30</a:t>
                      </a: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日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130" name="Picture 8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805" b="-1886"/>
          <a:stretch/>
        </p:blipFill>
        <p:spPr bwMode="auto">
          <a:xfrm>
            <a:off x="4943078" y="2613110"/>
            <a:ext cx="5760640" cy="366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4871070" y="3140970"/>
            <a:ext cx="5781929" cy="21602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爆炸形 1 14"/>
          <p:cNvSpPr/>
          <p:nvPr/>
        </p:nvSpPr>
        <p:spPr>
          <a:xfrm>
            <a:off x="10703724" y="2613111"/>
            <a:ext cx="1368151" cy="1607978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造型需按客户定义</a:t>
            </a:r>
            <a:endParaRPr lang="zh-CN" altLang="en-US" sz="1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871070" y="4113078"/>
            <a:ext cx="5781929" cy="21602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9905714" y="842944"/>
            <a:ext cx="1440160" cy="1382040"/>
            <a:chOff x="9210489" y="858466"/>
            <a:chExt cx="1440160" cy="1382040"/>
          </a:xfrm>
        </p:grpSpPr>
        <p:sp>
          <p:nvSpPr>
            <p:cNvPr id="14" name="圆角矩形 13"/>
            <p:cNvSpPr/>
            <p:nvPr/>
          </p:nvSpPr>
          <p:spPr>
            <a:xfrm>
              <a:off x="9210489" y="858466"/>
              <a:ext cx="1440160" cy="1382040"/>
            </a:xfrm>
            <a:prstGeom prst="roundRect">
              <a:avLst>
                <a:gd name="adj" fmla="val 5865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7" name="对象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0919266"/>
                </p:ext>
              </p:extLst>
            </p:nvPr>
          </p:nvGraphicFramePr>
          <p:xfrm>
            <a:off x="9473369" y="1135148"/>
            <a:ext cx="914400" cy="828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55" name="文档" showAsIcon="1" r:id="rId4" imgW="914400" imgH="828720" progId="Word.Document.12">
                    <p:embed/>
                  </p:oleObj>
                </mc:Choice>
                <mc:Fallback>
                  <p:oleObj name="文档" showAsIcon="1" r:id="rId4" imgW="914400" imgH="82872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473369" y="1135148"/>
                          <a:ext cx="914400" cy="828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11776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矩形 112"/>
          <p:cNvSpPr/>
          <p:nvPr/>
        </p:nvSpPr>
        <p:spPr>
          <a:xfrm>
            <a:off x="1583294" y="2060848"/>
            <a:ext cx="902382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汇报结束</a:t>
            </a:r>
            <a:endParaRPr lang="en-US" altLang="zh-CN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defRPr/>
            </a:pPr>
            <a:r>
              <a:rPr lang="zh-CN" altLang="en-US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领导点评</a:t>
            </a:r>
          </a:p>
        </p:txBody>
      </p:sp>
    </p:spTree>
    <p:extLst>
      <p:ext uri="{BB962C8B-B14F-4D97-AF65-F5344CB8AC3E}">
        <p14:creationId xmlns:p14="http://schemas.microsoft.com/office/powerpoint/2010/main" val="8329775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一、客户输入</a:t>
            </a:r>
            <a:endParaRPr lang="zh-CN" altLang="en-US" sz="2400" b="1" spc="2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284">
            <a:extLst>
              <a:ext uri="{FF2B5EF4-FFF2-40B4-BE49-F238E27FC236}">
                <a16:creationId xmlns:a16="http://schemas.microsoft.com/office/drawing/2014/main" xmlns="" id="{7455940F-6F81-4E56-83E6-A44EDF715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184" y="629925"/>
            <a:ext cx="26316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配置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清单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284">
            <a:extLst>
              <a:ext uri="{FF2B5EF4-FFF2-40B4-BE49-F238E27FC236}">
                <a16:creationId xmlns:a16="http://schemas.microsoft.com/office/drawing/2014/main" xmlns="" id="{7455940F-6F81-4E56-83E6-A44EDF715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1273" y="6093296"/>
            <a:ext cx="106449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2"/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配置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说明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除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标配和高配外，增加选配，选配驾驶座为电动座椅，乘客座同驾驶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座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pPr lvl="2"/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                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、配置表为左舵车型，右舵车型标配座椅需镜像调整，其他配置可借用左舵车型座椅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859604"/>
              </p:ext>
            </p:extLst>
          </p:nvPr>
        </p:nvGraphicFramePr>
        <p:xfrm>
          <a:off x="1724465" y="629925"/>
          <a:ext cx="8629253" cy="5302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2193"/>
                <a:gridCol w="1221120"/>
                <a:gridCol w="1193985"/>
                <a:gridCol w="1193985"/>
                <a:gridCol w="1193985"/>
                <a:gridCol w="1193985"/>
              </a:tblGrid>
              <a:tr h="18060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effectLst/>
                        </a:rPr>
                        <a:t>G3</a:t>
                      </a:r>
                      <a:r>
                        <a:rPr lang="zh-CN" altLang="en-US" sz="900" u="none" strike="noStrike" dirty="0" smtClean="0">
                          <a:effectLst/>
                        </a:rPr>
                        <a:t>座椅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车型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060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长车身</a:t>
                      </a:r>
                      <a:r>
                        <a:rPr lang="en-US" altLang="zh-CN" sz="900" u="none" strike="noStrike" dirty="0">
                          <a:effectLst/>
                        </a:rPr>
                        <a:t>/</a:t>
                      </a:r>
                      <a:r>
                        <a:rPr lang="zh-CN" altLang="en-US" sz="900" u="none" strike="noStrike" dirty="0">
                          <a:effectLst/>
                        </a:rPr>
                        <a:t>加长车身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060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手动标配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手动高配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电动选配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60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驾驶员座椅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乘客单人座椅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驾驶员座椅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乘客单人座椅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驾驶员座椅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10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零件号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68EN2531-00010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71EN2531-00010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68EN2531-00020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71EN2531-00020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68EN2531-00030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60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面料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织物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织物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皮革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皮革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皮革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60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滑轨前后调节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 smtClean="0">
                          <a:effectLst/>
                        </a:rPr>
                        <a:t>S</a:t>
                      </a:r>
                      <a:r>
                        <a:rPr lang="zh-CN" altLang="en-US" sz="1200" u="none" strike="noStrike" dirty="0" smtClean="0">
                          <a:effectLst/>
                        </a:rPr>
                        <a:t>（电动）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60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高度调节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 smtClean="0">
                          <a:effectLst/>
                        </a:rPr>
                        <a:t>S</a:t>
                      </a:r>
                      <a:r>
                        <a:rPr lang="zh-CN" altLang="en-US" sz="1200" u="none" strike="noStrike" dirty="0" smtClean="0">
                          <a:effectLst/>
                        </a:rPr>
                        <a:t>（电动）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60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靠背角度调节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 smtClean="0">
                          <a:effectLst/>
                        </a:rPr>
                        <a:t>S</a:t>
                      </a:r>
                      <a:r>
                        <a:rPr lang="zh-CN" altLang="en-US" sz="1200" u="none" strike="noStrike" dirty="0" smtClean="0">
                          <a:effectLst/>
                        </a:rPr>
                        <a:t>（电动）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60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前端倾角调节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 smtClean="0">
                          <a:effectLst/>
                        </a:rPr>
                        <a:t>S</a:t>
                      </a:r>
                      <a:r>
                        <a:rPr lang="zh-CN" altLang="en-US" sz="1200" u="none" strike="noStrike" dirty="0" smtClean="0">
                          <a:effectLst/>
                        </a:rPr>
                        <a:t>（电动）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60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坐深调节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60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坐垫翻转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60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悬浮减震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60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阻尼调节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60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速降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60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内侧</a:t>
                      </a:r>
                      <a:r>
                        <a:rPr lang="zh-CN" altLang="en-US" sz="1200" u="none" strike="noStrike" dirty="0">
                          <a:effectLst/>
                        </a:rPr>
                        <a:t>扶手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60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/>
                        </a:rPr>
                        <a:t>双侧大扶手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60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四向腰托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60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可调侧翼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60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集成式三点安全带（高度不可调）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60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集成式三点安全带（高度可调）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60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旋转功能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 smtClean="0">
                          <a:effectLst/>
                        </a:rPr>
                        <a:t>S</a:t>
                      </a:r>
                      <a:r>
                        <a:rPr lang="zh-CN" altLang="en-US" sz="1200" u="none" strike="noStrike" dirty="0" smtClean="0">
                          <a:effectLst/>
                        </a:rPr>
                        <a:t>（电动）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60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普通通风加热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60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半导体通风加热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60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一体式音响头枕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60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可视化触控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60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虚拟</a:t>
                      </a:r>
                      <a:r>
                        <a:rPr lang="zh-CN" altLang="en-US" sz="1200" u="none" strike="noStrike" dirty="0">
                          <a:effectLst/>
                        </a:rPr>
                        <a:t>按键、手机</a:t>
                      </a:r>
                      <a:r>
                        <a:rPr lang="en-US" altLang="zh-CN" sz="1200" u="none" strike="noStrike" dirty="0">
                          <a:effectLst/>
                        </a:rPr>
                        <a:t>APP</a:t>
                      </a:r>
                      <a:r>
                        <a:rPr lang="zh-CN" altLang="en-US" sz="1200" u="none" strike="noStrike" dirty="0">
                          <a:effectLst/>
                        </a:rPr>
                        <a:t>控制、语音控制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60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电动记忆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232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二、产品技术方案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方正兰亭黑_GBK"/>
            </a:endParaRPr>
          </a:p>
        </p:txBody>
      </p:sp>
      <p:sp>
        <p:nvSpPr>
          <p:cNvPr id="8" name="Rectangle 284">
            <a:extLst>
              <a:ext uri="{FF2B5EF4-FFF2-40B4-BE49-F238E27FC236}">
                <a16:creationId xmlns:a16="http://schemas.microsoft.com/office/drawing/2014/main" xmlns="" id="{7455940F-6F81-4E56-83E6-A44EDF715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184" y="522198"/>
            <a:ext cx="1177667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开发思路：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、手动标配、高配主驾驶座椅：悬浮减震器、座椅靠背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骨架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结构借用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平台，开发底支架及转盘连接件；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手动标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配副驾驶座椅：借用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H6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副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驾座椅骨架，匹配车体环境开发底支架；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2263760"/>
            <a:ext cx="348253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80089" y="456801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3.0</a:t>
            </a:r>
            <a:r>
              <a:rPr lang="zh-CN" altLang="en-US" dirty="0" smtClean="0"/>
              <a:t>平台悬浮减震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7052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53902"/>
              </p:ext>
            </p:extLst>
          </p:nvPr>
        </p:nvGraphicFramePr>
        <p:xfrm>
          <a:off x="478582" y="1124744"/>
          <a:ext cx="10801202" cy="34940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0246"/>
                <a:gridCol w="1126552"/>
                <a:gridCol w="630492"/>
                <a:gridCol w="1223150"/>
                <a:gridCol w="1070256"/>
                <a:gridCol w="961751"/>
                <a:gridCol w="961751"/>
                <a:gridCol w="961751"/>
                <a:gridCol w="961751"/>
                <a:gridCol w="961751"/>
                <a:gridCol w="961751"/>
              </a:tblGrid>
              <a:tr h="36004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减震器</a:t>
                      </a:r>
                      <a:endParaRPr lang="zh-CN" altLang="en-U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简图</a:t>
                      </a:r>
                      <a:endParaRPr lang="zh-CN" altLang="en-US" sz="1400" dirty="0"/>
                    </a:p>
                  </a:txBody>
                  <a:tcPr anchor="ctr"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产品技术参数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  <a:tr h="570344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重量（</a:t>
                      </a:r>
                      <a:r>
                        <a:rPr lang="en-US" altLang="zh-CN" sz="1400" dirty="0" smtClean="0"/>
                        <a:t>Kg</a:t>
                      </a:r>
                      <a:r>
                        <a:rPr lang="zh-CN" altLang="en-US" sz="1400" kern="1200" dirty="0" smtClean="0">
                          <a:effectLst/>
                        </a:rPr>
                        <a:t>）</a:t>
                      </a:r>
                      <a:endParaRPr lang="zh-CN" altLang="en-US" sz="1400" dirty="0" smtClean="0"/>
                    </a:p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尺寸轮廓（</a:t>
                      </a:r>
                      <a:r>
                        <a:rPr lang="en-US" altLang="zh-CN" sz="1400" dirty="0" smtClean="0"/>
                        <a:t>mm</a:t>
                      </a:r>
                      <a:r>
                        <a:rPr lang="zh-CN" altLang="en-US" sz="1400" dirty="0" smtClean="0"/>
                        <a:t>）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减振行程（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阻尼比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 smtClean="0">
                          <a:effectLst/>
                        </a:rPr>
                        <a:t>振动传递率（</a:t>
                      </a:r>
                      <a:r>
                        <a:rPr lang="en-US" altLang="zh-CN" sz="1400" kern="1200" dirty="0" smtClean="0">
                          <a:effectLst/>
                        </a:rPr>
                        <a:t>Hz</a:t>
                      </a:r>
                      <a:r>
                        <a:rPr lang="zh-CN" altLang="en-US" sz="1400" kern="1200" dirty="0" smtClean="0">
                          <a:effectLst/>
                        </a:rPr>
                        <a:t>）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 smtClean="0">
                          <a:effectLst/>
                        </a:rPr>
                        <a:t>固有频率（</a:t>
                      </a:r>
                      <a:r>
                        <a:rPr lang="en-US" altLang="zh-CN" sz="1400" kern="1200" dirty="0" smtClean="0">
                          <a:effectLst/>
                        </a:rPr>
                        <a:t>Hz</a:t>
                      </a:r>
                      <a:r>
                        <a:rPr lang="zh-CN" altLang="en-US" sz="1400" kern="1200" dirty="0" smtClean="0">
                          <a:effectLst/>
                        </a:rPr>
                        <a:t>）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effectLst/>
                        </a:rPr>
                        <a:t>Z</a:t>
                      </a:r>
                      <a:r>
                        <a:rPr lang="zh-CN" altLang="en-US" sz="1400" kern="1200" dirty="0" smtClean="0">
                          <a:effectLst/>
                        </a:rPr>
                        <a:t>向刚体模态（</a:t>
                      </a:r>
                      <a:r>
                        <a:rPr lang="en-US" altLang="zh-CN" sz="1400" kern="1200" dirty="0" smtClean="0">
                          <a:effectLst/>
                        </a:rPr>
                        <a:t>Hz</a:t>
                      </a:r>
                      <a:r>
                        <a:rPr lang="zh-CN" altLang="en-US" sz="1400" kern="1200" dirty="0" smtClean="0">
                          <a:effectLst/>
                        </a:rPr>
                        <a:t>）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前后弹性体模态</a:t>
                      </a:r>
                      <a:endParaRPr lang="en-US" altLang="zh-CN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 smtClean="0">
                          <a:effectLst/>
                        </a:rPr>
                        <a:t>（</a:t>
                      </a:r>
                      <a:r>
                        <a:rPr lang="en-US" altLang="zh-CN" sz="1400" kern="1200" dirty="0" smtClean="0">
                          <a:effectLst/>
                        </a:rPr>
                        <a:t>Hz</a:t>
                      </a:r>
                      <a:r>
                        <a:rPr lang="zh-CN" altLang="en-US" sz="1400" kern="1200" dirty="0" smtClean="0">
                          <a:effectLst/>
                        </a:rPr>
                        <a:t>）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气密性</a:t>
                      </a:r>
                    </a:p>
                  </a:txBody>
                  <a:tcPr anchor="ctr"/>
                </a:tc>
              </a:tr>
              <a:tr h="10934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H6-3.0</a:t>
                      </a:r>
                      <a:r>
                        <a:rPr lang="zh-CN" altLang="en-US" sz="1400" dirty="0" smtClean="0"/>
                        <a:t>平台悬浮减震</a:t>
                      </a:r>
                    </a:p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17.3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502</a:t>
                      </a: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258</a:t>
                      </a: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  <a:endParaRPr lang="zh-CN" alt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100mm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（设计高度</a:t>
                      </a:r>
                      <a:r>
                        <a:rPr lang="en-US" altLang="zh-CN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±50mm</a:t>
                      </a:r>
                      <a:r>
                        <a:rPr lang="zh-CN" altLang="en-US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可调）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0.35</a:t>
                      </a:r>
                    </a:p>
                    <a:p>
                      <a:pPr algn="ctr"/>
                      <a:r>
                        <a:rPr lang="zh-CN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（设计状态）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&lt;0.95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（设计状态）</a:t>
                      </a:r>
                    </a:p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小于</a:t>
                      </a:r>
                      <a:r>
                        <a:rPr lang="en-US" altLang="zh-CN" sz="1400" dirty="0" smtClean="0"/>
                        <a:t>1.6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小于</a:t>
                      </a:r>
                      <a:r>
                        <a:rPr lang="en-US" altLang="zh-CN" sz="1400" dirty="0" smtClean="0"/>
                        <a:t>1.6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大于</a:t>
                      </a:r>
                      <a:r>
                        <a:rPr lang="en-US" altLang="zh-CN" sz="1400" dirty="0" smtClean="0"/>
                        <a:t>7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 </a:t>
                      </a:r>
                      <a:r>
                        <a:rPr lang="en-US" altLang="zh-CN" sz="1200" dirty="0" smtClean="0"/>
                        <a:t>1MPa</a:t>
                      </a:r>
                      <a:r>
                        <a:rPr lang="zh-CN" altLang="en-US" sz="1200" dirty="0" smtClean="0"/>
                        <a:t>气路压力下，连续三次</a:t>
                      </a:r>
                      <a:r>
                        <a:rPr lang="en-US" altLang="zh-CN" sz="1200" dirty="0" smtClean="0"/>
                        <a:t>30s </a:t>
                      </a:r>
                      <a:r>
                        <a:rPr lang="zh-CN" altLang="en-US" sz="1200" dirty="0" smtClean="0"/>
                        <a:t>内压力值变化均小于 </a:t>
                      </a:r>
                      <a:r>
                        <a:rPr lang="en-US" altLang="zh-CN" sz="1200" dirty="0" smtClean="0"/>
                        <a:t>600Pa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11775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格拉默</a:t>
                      </a:r>
                      <a:r>
                        <a:rPr lang="en-US" altLang="zh-CN" sz="1400" dirty="0" smtClean="0"/>
                        <a:t>115</a:t>
                      </a:r>
                      <a:r>
                        <a:rPr lang="zh-CN" altLang="en-US" sz="1400" dirty="0" smtClean="0"/>
                        <a:t>平台悬浮减震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约</a:t>
                      </a:r>
                      <a:r>
                        <a:rPr lang="en-US" altLang="zh-CN" sz="1400" dirty="0" smtClean="0"/>
                        <a:t>17.5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517</a:t>
                      </a: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258</a:t>
                      </a: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  <a:endParaRPr lang="zh-CN" alt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120mm</a:t>
                      </a:r>
                      <a:endParaRPr lang="zh-CN" altLang="en-US" sz="1400" dirty="0"/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暂无测量数据</a:t>
                      </a:r>
                      <a:endParaRPr lang="zh-CN" alt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二、产品技术方案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方正兰亭黑_GBK"/>
            </a:endParaRPr>
          </a:p>
        </p:txBody>
      </p:sp>
      <p:sp>
        <p:nvSpPr>
          <p:cNvPr id="8" name="Rectangle 284">
            <a:extLst>
              <a:ext uri="{FF2B5EF4-FFF2-40B4-BE49-F238E27FC236}">
                <a16:creationId xmlns:a16="http://schemas.microsoft.com/office/drawing/2014/main" xmlns="" id="{7455940F-6F81-4E56-83E6-A44EDF715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831" y="620688"/>
            <a:ext cx="117766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减震器关键参数对比：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307" y="2492896"/>
            <a:ext cx="790460" cy="57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886" y="3717032"/>
            <a:ext cx="93330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6384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二、产品技术方案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方正兰亭黑_GBK"/>
            </a:endParaRPr>
          </a:p>
        </p:txBody>
      </p:sp>
      <p:sp>
        <p:nvSpPr>
          <p:cNvPr id="8" name="Rectangle 284">
            <a:extLst>
              <a:ext uri="{FF2B5EF4-FFF2-40B4-BE49-F238E27FC236}">
                <a16:creationId xmlns:a16="http://schemas.microsoft.com/office/drawing/2014/main" xmlns="" id="{7455940F-6F81-4E56-83E6-A44EDF715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831" y="620688"/>
            <a:ext cx="117766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座椅关键目标参数满足性分析：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341318"/>
              </p:ext>
            </p:extLst>
          </p:nvPr>
        </p:nvGraphicFramePr>
        <p:xfrm>
          <a:off x="550590" y="990020"/>
          <a:ext cx="10945216" cy="518656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82190"/>
                <a:gridCol w="1718080"/>
                <a:gridCol w="2164226"/>
                <a:gridCol w="2592288"/>
                <a:gridCol w="1800200"/>
                <a:gridCol w="2088232"/>
              </a:tblGrid>
              <a:tr h="60895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 smtClean="0">
                          <a:effectLst/>
                        </a:rPr>
                        <a:t>序号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 smtClean="0">
                          <a:effectLst/>
                        </a:rPr>
                        <a:t>座椅参数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G3</a:t>
                      </a:r>
                      <a:r>
                        <a:rPr lang="zh-CN" altLang="en-US" sz="1600" u="none" strike="noStrike" dirty="0" smtClean="0">
                          <a:effectLst/>
                        </a:rPr>
                        <a:t>（客户要求）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 smtClean="0">
                          <a:effectLst/>
                        </a:rPr>
                        <a:t>现行座椅产品标准</a:t>
                      </a:r>
                      <a:endParaRPr lang="en-US" altLang="zh-CN" sz="16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zh-CN" altLang="en-US" sz="1600" u="none" strike="noStrike" dirty="0" smtClean="0">
                          <a:effectLst/>
                        </a:rPr>
                        <a:t>（戴姆勒标准要求）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u="none" strike="noStrike" dirty="0" smtClean="0">
                          <a:effectLst/>
                        </a:rPr>
                        <a:t>满足性</a:t>
                      </a:r>
                      <a:endParaRPr lang="en-US" altLang="zh-CN" sz="1600" b="0" i="0" u="none" strike="noStrike" dirty="0" smtClean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 smtClean="0">
                          <a:effectLst/>
                          <a:latin typeface="Arial"/>
                        </a:rPr>
                        <a:t>备注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6058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固有频率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1.5~4Hz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&lt;1.6</a:t>
                      </a:r>
                      <a:r>
                        <a:rPr lang="en-US" altLang="zh-CN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Hz</a:t>
                      </a:r>
                      <a:endParaRPr lang="en-US" altLang="zh-CN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i="0" u="none" strike="noStrike" dirty="0" smtClean="0">
                          <a:effectLst/>
                          <a:latin typeface="宋体"/>
                        </a:rPr>
                        <a:t>可开发座椅满足</a:t>
                      </a:r>
                      <a:endParaRPr lang="en-US" altLang="zh-CN" sz="1600" b="0" i="0" u="none" strike="noStrike" dirty="0" smtClean="0">
                        <a:effectLst/>
                        <a:latin typeface="宋体"/>
                      </a:endParaRPr>
                    </a:p>
                    <a:p>
                      <a:pPr algn="ctr" fontAlgn="ctr"/>
                      <a:r>
                        <a:rPr lang="en-US" altLang="zh-CN" sz="1600" b="0" i="0" u="none" strike="noStrike" dirty="0" smtClean="0">
                          <a:effectLst/>
                          <a:latin typeface="宋体"/>
                        </a:rPr>
                        <a:t>1.5-4Hz</a:t>
                      </a:r>
                      <a:endParaRPr lang="en-US" sz="1600" b="0" i="0" u="none" strike="noStrike" dirty="0">
                        <a:effectLst/>
                        <a:latin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 smtClean="0">
                          <a:effectLst/>
                        </a:rPr>
                        <a:t>可满足</a:t>
                      </a:r>
                      <a:endParaRPr lang="en-US" sz="1600" b="0" i="0" u="none" strike="noStrike" dirty="0">
                        <a:effectLst/>
                        <a:latin typeface="宋体"/>
                      </a:endParaRPr>
                    </a:p>
                  </a:txBody>
                  <a:tcPr marL="0" marR="0" marT="0" marB="0" anchor="ctr"/>
                </a:tc>
              </a:tr>
              <a:tr h="58380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阻尼比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0.2~1.0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0.2~1.0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 smtClean="0">
                          <a:effectLst/>
                          <a:latin typeface="宋体"/>
                        </a:rPr>
                        <a:t>可满足</a:t>
                      </a:r>
                      <a:endParaRPr lang="en-US" sz="1600" b="0" i="0" u="none" strike="noStrike" dirty="0">
                        <a:effectLst/>
                        <a:latin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u="none" strike="noStrike" dirty="0" smtClean="0">
                          <a:effectLst/>
                        </a:rPr>
                        <a:t>满足</a:t>
                      </a:r>
                      <a:endParaRPr lang="en-US" altLang="zh-CN" sz="1600" b="0" i="0" u="none" strike="noStrike" dirty="0" smtClean="0">
                        <a:effectLst/>
                        <a:latin typeface="宋体"/>
                      </a:endParaRPr>
                    </a:p>
                  </a:txBody>
                  <a:tcPr marL="0" marR="0" marT="0" marB="0" anchor="ctr"/>
                </a:tc>
              </a:tr>
              <a:tr h="5617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向刚体模态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1.5~4Hz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&lt;1.6</a:t>
                      </a:r>
                      <a:r>
                        <a:rPr lang="en-US" altLang="zh-CN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Hz</a:t>
                      </a:r>
                      <a:endParaRPr lang="en-US" altLang="zh-CN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i="0" u="none" strike="noStrike" dirty="0" smtClean="0">
                          <a:effectLst/>
                          <a:latin typeface="宋体"/>
                        </a:rPr>
                        <a:t>可开发座椅满足</a:t>
                      </a:r>
                      <a:endParaRPr lang="en-US" altLang="zh-CN" sz="1600" b="0" i="0" u="none" strike="noStrike" dirty="0" smtClean="0">
                        <a:effectLst/>
                        <a:latin typeface="宋体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u="none" strike="noStrike" dirty="0" smtClean="0">
                          <a:effectLst/>
                          <a:latin typeface="宋体"/>
                        </a:rPr>
                        <a:t>1.5-4Hz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 smtClean="0">
                          <a:effectLst/>
                        </a:rPr>
                        <a:t>可满足</a:t>
                      </a:r>
                      <a:endParaRPr lang="en-US" altLang="zh-CN" sz="1600" b="0" i="0" u="none" strike="noStrike" dirty="0">
                        <a:effectLst/>
                        <a:latin typeface="宋体"/>
                      </a:endParaRPr>
                    </a:p>
                  </a:txBody>
                  <a:tcPr marL="0" marR="0" marT="0" marB="0" anchor="ctr"/>
                </a:tc>
              </a:tr>
              <a:tr h="11521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 smtClean="0">
                          <a:effectLst/>
                        </a:rPr>
                        <a:t>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前后弹性体模态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＞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13Hz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＞</a:t>
                      </a:r>
                      <a:r>
                        <a:rPr lang="en-US" altLang="zh-CN" sz="1600" dirty="0" smtClean="0"/>
                        <a:t>7</a:t>
                      </a:r>
                      <a:r>
                        <a:rPr lang="en-US" altLang="zh-CN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Hz</a:t>
                      </a:r>
                      <a:endParaRPr lang="zh-CN" altLang="en-US" sz="16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i="0" u="none" strike="noStrike" dirty="0" smtClean="0">
                          <a:effectLst/>
                          <a:latin typeface="宋体"/>
                        </a:rPr>
                        <a:t>可开发座椅满足</a:t>
                      </a:r>
                      <a:endParaRPr lang="en-US" altLang="zh-CN" sz="1600" b="0" i="0" u="none" strike="noStrike" dirty="0" smtClean="0">
                        <a:effectLst/>
                        <a:latin typeface="宋体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＞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13Hz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 smtClean="0">
                          <a:effectLst/>
                          <a:latin typeface="宋体"/>
                        </a:rPr>
                        <a:t>因商用车无吸能装置，刚度较大于乘员安全有不利影响，开发刚度提升座椅会增加开发费用及开发周期</a:t>
                      </a:r>
                      <a:endParaRPr lang="en-US" altLang="zh-CN" sz="1600" b="0" i="0" u="none" strike="noStrike" dirty="0">
                        <a:effectLst/>
                        <a:latin typeface="宋体"/>
                      </a:endParaRPr>
                    </a:p>
                  </a:txBody>
                  <a:tcPr marL="0" marR="0" marT="0" marB="0" anchor="ctr"/>
                </a:tc>
              </a:tr>
              <a:tr h="8034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 smtClean="0">
                          <a:effectLst/>
                        </a:rPr>
                        <a:t>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气密性要求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满足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5min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，压降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&lt;10Kpa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1MPa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气路压力下，连续三次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30s 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内压力值变化均小于 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600Pa</a:t>
                      </a:r>
                      <a:endParaRPr lang="zh-CN" alt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i="0" u="none" strike="noStrike" dirty="0" smtClean="0">
                          <a:effectLst/>
                          <a:latin typeface="宋体"/>
                        </a:rPr>
                        <a:t>可满足</a:t>
                      </a:r>
                      <a:r>
                        <a:rPr lang="en-US" altLang="zh-CN" sz="1600" b="0" i="0" u="none" strike="noStrike" dirty="0" smtClean="0">
                          <a:effectLst/>
                          <a:latin typeface="宋体"/>
                        </a:rPr>
                        <a:t>G3</a:t>
                      </a:r>
                      <a:r>
                        <a:rPr lang="zh-CN" altLang="en-US" sz="1600" b="0" i="0" u="none" strike="noStrike" dirty="0" smtClean="0">
                          <a:effectLst/>
                          <a:latin typeface="宋体"/>
                        </a:rPr>
                        <a:t>要求</a:t>
                      </a:r>
                      <a:endParaRPr lang="en-US" altLang="zh-CN" sz="1600" b="0" i="0" u="none" strike="noStrike" dirty="0" smtClean="0">
                        <a:effectLst/>
                        <a:latin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i="0" u="none" strike="noStrike" dirty="0" smtClean="0">
                          <a:effectLst/>
                          <a:latin typeface="宋体"/>
                        </a:rPr>
                        <a:t>实物测试，气阀性能满足</a:t>
                      </a:r>
                      <a:r>
                        <a:rPr lang="en-US" altLang="zh-CN" sz="1600" b="0" i="0" u="none" strike="noStrike" dirty="0" smtClean="0">
                          <a:effectLst/>
                          <a:latin typeface="宋体"/>
                        </a:rPr>
                        <a:t>G3</a:t>
                      </a:r>
                      <a:r>
                        <a:rPr lang="zh-CN" altLang="en-US" sz="1600" b="0" i="0" u="none" strike="noStrike" dirty="0" smtClean="0">
                          <a:effectLst/>
                          <a:latin typeface="宋体"/>
                        </a:rPr>
                        <a:t>标准要求</a:t>
                      </a:r>
                      <a:endParaRPr lang="en-US" altLang="zh-CN" sz="1600" b="0" i="0" u="none" strike="noStrike" dirty="0" smtClean="0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ctr"/>
                </a:tc>
              </a:tr>
              <a:tr h="8034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 smtClean="0">
                          <a:effectLst/>
                        </a:rPr>
                        <a:t>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低压线束总成阻燃要求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电缆的燃烧火焰在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70s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内熄灭，在试样末端最少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50mm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绝缘保留未燃</a:t>
                      </a:r>
                      <a:endParaRPr lang="en-US" altLang="zh-CN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 smtClean="0">
                          <a:effectLst/>
                          <a:latin typeface="宋体"/>
                        </a:rPr>
                        <a:t>可满足 </a:t>
                      </a:r>
                      <a:r>
                        <a:rPr lang="en-US" altLang="zh-CN" sz="1600" b="0" i="0" u="none" strike="noStrike" dirty="0" smtClean="0">
                          <a:effectLst/>
                          <a:latin typeface="宋体"/>
                        </a:rPr>
                        <a:t>GB 8410</a:t>
                      </a:r>
                      <a:r>
                        <a:rPr lang="zh-CN" altLang="en-US" sz="1600" b="0" i="0" u="none" strike="noStrike" dirty="0" smtClean="0">
                          <a:effectLst/>
                          <a:latin typeface="宋体"/>
                        </a:rPr>
                        <a:t>，燃烧速度</a:t>
                      </a:r>
                      <a:r>
                        <a:rPr lang="en-US" altLang="zh-CN" sz="1600" b="0" i="0" u="none" strike="noStrike" dirty="0" smtClean="0">
                          <a:effectLst/>
                          <a:latin typeface="宋体"/>
                        </a:rPr>
                        <a:t>&lt;100mm/min</a:t>
                      </a:r>
                      <a:endParaRPr lang="en-US" sz="1600" b="0" i="0" u="none" strike="noStrike" dirty="0">
                        <a:effectLst/>
                        <a:latin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 smtClean="0">
                          <a:effectLst/>
                          <a:latin typeface="宋体"/>
                        </a:rPr>
                        <a:t>评估可满足</a:t>
                      </a:r>
                      <a:r>
                        <a:rPr lang="en-US" altLang="zh-CN" sz="1600" b="0" i="0" u="none" strike="noStrike" dirty="0" smtClean="0">
                          <a:effectLst/>
                          <a:latin typeface="宋体"/>
                        </a:rPr>
                        <a:t>G3</a:t>
                      </a:r>
                      <a:r>
                        <a:rPr lang="zh-CN" altLang="en-US" sz="1600" b="0" i="0" u="none" strike="noStrike" dirty="0" smtClean="0">
                          <a:effectLst/>
                          <a:latin typeface="宋体"/>
                        </a:rPr>
                        <a:t>要求</a:t>
                      </a:r>
                      <a:endParaRPr lang="en-US" sz="1600" b="0" i="0" u="none" strike="noStrike" dirty="0">
                        <a:effectLst/>
                        <a:latin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i="0" u="none" strike="noStrike" dirty="0" smtClean="0">
                          <a:effectLst/>
                          <a:latin typeface="宋体"/>
                        </a:rPr>
                        <a:t>能够满足试验要求（已经找到能满足此要求的线束供应商）</a:t>
                      </a:r>
                      <a:endParaRPr lang="en-US" altLang="zh-CN" sz="1600" b="0" i="0" u="none" strike="noStrike" dirty="0" smtClean="0">
                        <a:effectLst/>
                        <a:latin typeface="宋体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414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533676"/>
              </p:ext>
            </p:extLst>
          </p:nvPr>
        </p:nvGraphicFramePr>
        <p:xfrm>
          <a:off x="1126654" y="1628800"/>
          <a:ext cx="7140979" cy="30758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7214"/>
                <a:gridCol w="1630033"/>
                <a:gridCol w="929117"/>
                <a:gridCol w="1092121"/>
                <a:gridCol w="1092121"/>
                <a:gridCol w="1680373"/>
              </a:tblGrid>
              <a:tr h="416708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旋转盘</a:t>
                      </a:r>
                      <a:endParaRPr lang="zh-CN" altLang="en-U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简图</a:t>
                      </a:r>
                      <a:endParaRPr lang="zh-CN" altLang="en-US" sz="14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产品技术参数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81505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重量（</a:t>
                      </a:r>
                      <a:r>
                        <a:rPr lang="en-US" altLang="zh-CN" sz="1400" dirty="0" smtClean="0"/>
                        <a:t>Kg</a:t>
                      </a:r>
                      <a:r>
                        <a:rPr lang="zh-CN" altLang="en-US" sz="1400" kern="1200" dirty="0" smtClean="0">
                          <a:effectLst/>
                        </a:rPr>
                        <a:t>）</a:t>
                      </a:r>
                      <a:endParaRPr lang="zh-CN" altLang="en-US" sz="1400" dirty="0" smtClean="0"/>
                    </a:p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尺寸轮廓（</a:t>
                      </a:r>
                      <a:r>
                        <a:rPr lang="en-US" altLang="zh-CN" sz="1400" dirty="0" smtClean="0"/>
                        <a:t>mm</a:t>
                      </a:r>
                      <a:r>
                        <a:rPr lang="zh-CN" altLang="en-US" sz="1400" dirty="0" smtClean="0"/>
                        <a:t>）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调节行程（</a:t>
                      </a:r>
                      <a:r>
                        <a:rPr lang="en-US" altLang="zh-CN" sz="1400" dirty="0" smtClean="0"/>
                        <a:t>°</a:t>
                      </a:r>
                      <a:r>
                        <a:rPr lang="zh-CN" altLang="en-US" sz="1400" dirty="0" smtClean="0"/>
                        <a:t>）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解锁方式</a:t>
                      </a:r>
                      <a:endParaRPr lang="zh-CN" altLang="en-US" sz="1400" dirty="0"/>
                    </a:p>
                  </a:txBody>
                  <a:tcPr anchor="ctr"/>
                </a:tc>
              </a:tr>
              <a:tr h="19776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手动旋转盘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9.8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365</a:t>
                      </a: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365</a:t>
                      </a: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dirty="0" smtClean="0"/>
                        <a:t>本体可实现</a:t>
                      </a:r>
                      <a:r>
                        <a:rPr lang="en-US" altLang="zh-CN" sz="1400" dirty="0" smtClean="0"/>
                        <a:t>180°</a:t>
                      </a:r>
                      <a:r>
                        <a:rPr lang="zh-CN" altLang="en-US" sz="1400" dirty="0" smtClean="0"/>
                        <a:t>调节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气动解锁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二、产品技术方案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方正兰亭黑_GBK"/>
            </a:endParaRPr>
          </a:p>
        </p:txBody>
      </p:sp>
      <p:sp>
        <p:nvSpPr>
          <p:cNvPr id="8" name="Rectangle 284">
            <a:extLst>
              <a:ext uri="{FF2B5EF4-FFF2-40B4-BE49-F238E27FC236}">
                <a16:creationId xmlns:a16="http://schemas.microsoft.com/office/drawing/2014/main" xmlns="" id="{7455940F-6F81-4E56-83E6-A44EDF715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831" y="620688"/>
            <a:ext cx="117766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旋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转盘结构布置：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0590" y="1032801"/>
            <a:ext cx="1130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目前进度仅完成转盘数据轮廓与座椅匹配，具体调节参数、操作力、解锁方式等细节设计尚未完成；</a:t>
            </a:r>
            <a:endParaRPr lang="zh-CN" alt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739" y="3284984"/>
            <a:ext cx="1389995" cy="92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5253" y="4941168"/>
            <a:ext cx="1130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电动转盘暂时未在市场上找到适用商用车的成熟产品，计划在项目定点后，由我司负责对接供应商电动</a:t>
            </a:r>
            <a:r>
              <a:rPr lang="zh-CN" altLang="en-US" dirty="0"/>
              <a:t>转盘</a:t>
            </a:r>
            <a:r>
              <a:rPr lang="zh-CN" altLang="en-US" dirty="0" smtClean="0"/>
              <a:t>开发，保证满足</a:t>
            </a:r>
            <a:r>
              <a:rPr lang="en-US" altLang="zh-CN" dirty="0" smtClean="0"/>
              <a:t>G3</a:t>
            </a:r>
            <a:r>
              <a:rPr lang="zh-CN" altLang="en-US" dirty="0" smtClean="0"/>
              <a:t>项目要求；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70489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二、产品技术方案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方正兰亭黑_GBK"/>
            </a:endParaRPr>
          </a:p>
        </p:txBody>
      </p:sp>
      <p:sp>
        <p:nvSpPr>
          <p:cNvPr id="8" name="Rectangle 284">
            <a:extLst>
              <a:ext uri="{FF2B5EF4-FFF2-40B4-BE49-F238E27FC236}">
                <a16:creationId xmlns:a16="http://schemas.microsoft.com/office/drawing/2014/main" xmlns="" id="{7455940F-6F81-4E56-83E6-A44EDF715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831" y="620688"/>
            <a:ext cx="117766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zh-CN" altLang="en-US" dirty="0" smtClean="0"/>
              <a:t>座椅调节操作</a:t>
            </a:r>
            <a:r>
              <a:rPr lang="zh-CN" altLang="en-US" dirty="0"/>
              <a:t>力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167759"/>
              </p:ext>
            </p:extLst>
          </p:nvPr>
        </p:nvGraphicFramePr>
        <p:xfrm>
          <a:off x="1126654" y="1124744"/>
          <a:ext cx="8208912" cy="535447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51171"/>
                <a:gridCol w="1626543"/>
                <a:gridCol w="1888335"/>
                <a:gridCol w="1970880"/>
                <a:gridCol w="2171983"/>
              </a:tblGrid>
              <a:tr h="28754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 smtClean="0">
                          <a:effectLst/>
                        </a:rPr>
                        <a:t>序号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</a:rPr>
                        <a:t>检验</a:t>
                      </a:r>
                      <a:r>
                        <a:rPr lang="zh-CN" altLang="en-US" sz="1000" u="none" strike="noStrike" dirty="0" smtClean="0">
                          <a:effectLst/>
                        </a:rPr>
                        <a:t>项目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G3</a:t>
                      </a:r>
                      <a:r>
                        <a:rPr lang="zh-CN" altLang="en-US" sz="1000" u="none" strike="noStrike" dirty="0" smtClean="0">
                          <a:effectLst/>
                        </a:rPr>
                        <a:t>（客户要求）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 smtClean="0">
                          <a:effectLst/>
                        </a:rPr>
                        <a:t>3.0</a:t>
                      </a:r>
                      <a:r>
                        <a:rPr lang="zh-CN" altLang="en-US" sz="1000" u="none" strike="noStrike" dirty="0" smtClean="0">
                          <a:effectLst/>
                        </a:rPr>
                        <a:t>平台标准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 smtClean="0">
                          <a:effectLst/>
                        </a:rPr>
                        <a:t>满足性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504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1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kern="1200" dirty="0" smtClean="0">
                          <a:effectLst/>
                        </a:rPr>
                        <a:t>速降手柄操作力</a:t>
                      </a:r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 smtClean="0">
                          <a:effectLst/>
                        </a:rPr>
                        <a:t>≤30N</a:t>
                      </a:r>
                      <a:endParaRPr lang="en-US" altLang="zh-CN" sz="10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40 N ±10 N</a:t>
                      </a:r>
                      <a:endParaRPr lang="en-US" sz="1000" b="0" i="0" u="none" strike="noStrike" dirty="0">
                        <a:effectLst/>
                        <a:latin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 smtClean="0">
                          <a:effectLst/>
                        </a:rPr>
                        <a:t>可满足</a:t>
                      </a:r>
                      <a:endParaRPr lang="en-US" sz="1000" b="0" i="0" u="none" strike="noStrike" dirty="0">
                        <a:effectLst/>
                        <a:latin typeface="宋体"/>
                      </a:endParaRPr>
                    </a:p>
                  </a:txBody>
                  <a:tcPr marL="0" marR="0" marT="0" marB="0" anchor="ctr"/>
                </a:tc>
              </a:tr>
              <a:tr h="3504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2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</a:rPr>
                        <a:t>阻尼</a:t>
                      </a:r>
                      <a:r>
                        <a:rPr lang="zh-CN" altLang="en-US" sz="1000" u="none" strike="noStrike" dirty="0" smtClean="0">
                          <a:effectLst/>
                        </a:rPr>
                        <a:t>手柄调节</a:t>
                      </a:r>
                      <a:r>
                        <a:rPr lang="zh-CN" altLang="en-US" sz="1000" u="none" strike="noStrike" dirty="0">
                          <a:effectLst/>
                        </a:rPr>
                        <a:t>操作</a:t>
                      </a:r>
                      <a:r>
                        <a:rPr lang="zh-CN" altLang="en-US" sz="1000" u="none" strike="noStrike" dirty="0" smtClean="0">
                          <a:effectLst/>
                        </a:rPr>
                        <a:t>力</a:t>
                      </a:r>
                      <a:endParaRPr lang="en-US" sz="1000" b="0" i="0" u="none" strike="noStrike" dirty="0">
                        <a:effectLst/>
                        <a:latin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 smtClean="0">
                          <a:effectLst/>
                        </a:rPr>
                        <a:t>≤49N</a:t>
                      </a:r>
                      <a:endParaRPr lang="en-US" altLang="zh-CN" sz="10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25 N ±5 N</a:t>
                      </a:r>
                      <a:endParaRPr lang="en-US" sz="1000" b="0" i="0" u="none" strike="noStrike" dirty="0">
                        <a:effectLst/>
                        <a:latin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u="none" strike="noStrike" dirty="0" smtClean="0">
                          <a:effectLst/>
                        </a:rPr>
                        <a:t>满足</a:t>
                      </a:r>
                      <a:endParaRPr lang="en-US" altLang="zh-CN" sz="1000" b="0" i="0" u="none" strike="noStrike" dirty="0" smtClean="0">
                        <a:effectLst/>
                        <a:latin typeface="宋体"/>
                      </a:endParaRPr>
                    </a:p>
                  </a:txBody>
                  <a:tcPr marL="0" marR="0" marT="0" marB="0" anchor="ctr"/>
                </a:tc>
              </a:tr>
              <a:tr h="3504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3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 smtClean="0">
                          <a:effectLst/>
                        </a:rPr>
                        <a:t>高度调节手柄操作力</a:t>
                      </a:r>
                      <a:endParaRPr lang="en-US" sz="1000" b="0" i="0" u="none" strike="noStrike" dirty="0">
                        <a:effectLst/>
                        <a:latin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 smtClean="0">
                          <a:effectLst/>
                        </a:rPr>
                        <a:t>≤65N</a:t>
                      </a:r>
                      <a:endParaRPr lang="en-US" altLang="zh-CN" sz="10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30 N ±5 N</a:t>
                      </a:r>
                      <a:endParaRPr lang="en-US" sz="1000" b="0" i="0" u="none" strike="noStrike" dirty="0">
                        <a:effectLst/>
                        <a:latin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u="none" strike="noStrike" dirty="0" smtClean="0">
                          <a:effectLst/>
                        </a:rPr>
                        <a:t>满足</a:t>
                      </a:r>
                      <a:endParaRPr lang="en-US" altLang="zh-CN" sz="1000" b="0" i="0" u="none" strike="noStrike" dirty="0" smtClean="0">
                        <a:effectLst/>
                        <a:latin typeface="宋体"/>
                      </a:endParaRPr>
                    </a:p>
                  </a:txBody>
                  <a:tcPr marL="0" marR="0" marT="0" marB="0" anchor="ctr"/>
                </a:tc>
              </a:tr>
              <a:tr h="3504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 smtClean="0">
                          <a:effectLst/>
                        </a:rPr>
                        <a:t>4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</a:rPr>
                        <a:t>滑轨</a:t>
                      </a:r>
                      <a:r>
                        <a:rPr lang="zh-CN" altLang="en-US" sz="1000" u="none" strike="noStrike" dirty="0" smtClean="0">
                          <a:effectLst/>
                        </a:rPr>
                        <a:t>解锁力</a:t>
                      </a:r>
                      <a:endParaRPr lang="en-US" sz="1000" b="0" i="0" u="none" strike="noStrike" dirty="0">
                        <a:effectLst/>
                        <a:latin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 smtClean="0">
                          <a:effectLst/>
                        </a:rPr>
                        <a:t>≤78N</a:t>
                      </a:r>
                      <a:endParaRPr lang="en-US" altLang="zh-CN" sz="10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85N ±25N</a:t>
                      </a:r>
                      <a:endParaRPr lang="en-US" sz="1000" b="0" i="0" u="none" strike="noStrike" dirty="0">
                        <a:effectLst/>
                        <a:latin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 smtClean="0">
                          <a:effectLst/>
                        </a:rPr>
                        <a:t>可按</a:t>
                      </a:r>
                      <a:r>
                        <a:rPr lang="en-US" altLang="zh-CN" sz="1000" u="none" strike="noStrike" dirty="0" smtClean="0">
                          <a:effectLst/>
                        </a:rPr>
                        <a:t>G3</a:t>
                      </a:r>
                      <a:r>
                        <a:rPr lang="zh-CN" altLang="en-US" sz="1000" u="none" strike="noStrike" dirty="0" smtClean="0">
                          <a:effectLst/>
                        </a:rPr>
                        <a:t>标准设计</a:t>
                      </a:r>
                      <a:endParaRPr lang="en-US" altLang="zh-CN" sz="1000" b="0" i="0" u="none" strike="noStrike" dirty="0">
                        <a:effectLst/>
                        <a:latin typeface="宋体"/>
                      </a:endParaRPr>
                    </a:p>
                  </a:txBody>
                  <a:tcPr marL="0" marR="0" marT="0" marB="0" anchor="ctr"/>
                </a:tc>
              </a:tr>
              <a:tr h="3504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 smtClean="0">
                          <a:effectLst/>
                        </a:rPr>
                        <a:t>5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 smtClean="0">
                          <a:effectLst/>
                        </a:rPr>
                        <a:t>倾角调节手柄操作力</a:t>
                      </a:r>
                      <a:endParaRPr lang="en-US" sz="1000" b="0" i="0" u="none" strike="noStrike" dirty="0">
                        <a:effectLst/>
                        <a:latin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 smtClean="0">
                          <a:effectLst/>
                        </a:rPr>
                        <a:t>≤69N</a:t>
                      </a:r>
                      <a:endParaRPr lang="en-US" altLang="zh-CN" sz="10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50 </a:t>
                      </a:r>
                      <a:r>
                        <a:rPr lang="en-US" altLang="zh-CN" sz="1000" u="none" strike="noStrike" dirty="0" smtClean="0">
                          <a:effectLst/>
                        </a:rPr>
                        <a:t>±10 N</a:t>
                      </a:r>
                      <a:endParaRPr lang="en-US" sz="1000" b="0" i="0" u="none" strike="noStrike" dirty="0">
                        <a:effectLst/>
                        <a:latin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u="none" strike="noStrike" dirty="0" smtClean="0">
                          <a:effectLst/>
                        </a:rPr>
                        <a:t>满足</a:t>
                      </a:r>
                      <a:endParaRPr lang="en-US" altLang="zh-CN" sz="1000" b="0" i="0" u="none" strike="noStrike" dirty="0" smtClean="0">
                        <a:effectLst/>
                        <a:latin typeface="宋体"/>
                      </a:endParaRPr>
                    </a:p>
                  </a:txBody>
                  <a:tcPr marL="0" marR="0" marT="0" marB="0" anchor="ctr"/>
                </a:tc>
              </a:tr>
              <a:tr h="3504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 smtClean="0">
                          <a:effectLst/>
                        </a:rPr>
                        <a:t>6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</a:rPr>
                        <a:t>座垫前后延伸滑动</a:t>
                      </a:r>
                      <a:r>
                        <a:rPr lang="zh-CN" altLang="en-US" sz="1000" u="none" strike="noStrike" dirty="0" smtClean="0">
                          <a:effectLst/>
                        </a:rPr>
                        <a:t>力</a:t>
                      </a:r>
                      <a:endParaRPr lang="en-US" sz="1000" b="0" i="0" u="none" strike="noStrike" dirty="0">
                        <a:effectLst/>
                        <a:latin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 smtClean="0">
                          <a:effectLst/>
                        </a:rPr>
                        <a:t>≤69N</a:t>
                      </a:r>
                      <a:endParaRPr lang="en-US" altLang="zh-CN" sz="10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30N ±10 N</a:t>
                      </a:r>
                      <a:endParaRPr lang="en-US" sz="1000" b="0" i="0" u="none" strike="noStrike" dirty="0">
                        <a:effectLst/>
                        <a:latin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u="none" strike="noStrike" dirty="0" smtClean="0">
                          <a:effectLst/>
                        </a:rPr>
                        <a:t>满足</a:t>
                      </a:r>
                      <a:endParaRPr lang="en-US" altLang="zh-CN" sz="1000" b="0" i="0" u="none" strike="noStrike" dirty="0" smtClean="0">
                        <a:effectLst/>
                        <a:latin typeface="宋体"/>
                      </a:endParaRPr>
                    </a:p>
                  </a:txBody>
                  <a:tcPr marL="0" marR="0" marT="0" marB="0" anchor="ctr"/>
                </a:tc>
              </a:tr>
              <a:tr h="3504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 smtClean="0">
                          <a:effectLst/>
                        </a:rPr>
                        <a:t>7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 smtClean="0">
                          <a:effectLst/>
                        </a:rPr>
                        <a:t>靠背调节手柄操作力</a:t>
                      </a:r>
                      <a:endParaRPr lang="en-US" sz="1000" b="0" i="0" u="none" strike="noStrike" dirty="0">
                        <a:effectLst/>
                        <a:latin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 smtClean="0">
                          <a:effectLst/>
                        </a:rPr>
                        <a:t>≤65N</a:t>
                      </a:r>
                      <a:endParaRPr lang="en-US" altLang="zh-CN" sz="10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70 N ±10 N</a:t>
                      </a:r>
                      <a:endParaRPr lang="en-US" sz="1000" b="0" i="0" u="none" strike="noStrike" dirty="0">
                        <a:effectLst/>
                        <a:latin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 smtClean="0">
                          <a:effectLst/>
                        </a:rPr>
                        <a:t>可按</a:t>
                      </a:r>
                      <a:r>
                        <a:rPr lang="en-US" altLang="zh-CN" sz="1000" u="none" strike="noStrike" dirty="0" smtClean="0">
                          <a:effectLst/>
                        </a:rPr>
                        <a:t>G3</a:t>
                      </a:r>
                      <a:r>
                        <a:rPr lang="zh-CN" altLang="en-US" sz="1000" u="none" strike="noStrike" dirty="0" smtClean="0">
                          <a:effectLst/>
                        </a:rPr>
                        <a:t>标准设计</a:t>
                      </a:r>
                      <a:endParaRPr lang="en-US" altLang="zh-CN" sz="1000" b="0" i="0" u="none" strike="noStrike" dirty="0">
                        <a:effectLst/>
                        <a:latin typeface="宋体"/>
                      </a:endParaRPr>
                    </a:p>
                  </a:txBody>
                  <a:tcPr marL="0" marR="0" marT="0" marB="0" anchor="ctr"/>
                </a:tc>
              </a:tr>
              <a:tr h="4313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 smtClean="0">
                          <a:effectLst/>
                        </a:rPr>
                        <a:t>8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kern="1200" dirty="0" smtClean="0">
                          <a:effectLst/>
                        </a:rPr>
                        <a:t>扶手翻转力</a:t>
                      </a:r>
                      <a:endParaRPr lang="en-US" altLang="zh-CN" sz="1000" u="none" strike="noStrike" kern="1200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altLang="zh-CN" sz="1000" u="none" strike="noStrike" kern="1200" dirty="0" smtClean="0">
                          <a:effectLst/>
                        </a:rPr>
                        <a:t>(</a:t>
                      </a:r>
                      <a:r>
                        <a:rPr lang="zh-CN" altLang="en-US" sz="1000" u="none" strike="noStrike" kern="1200" dirty="0">
                          <a:effectLst/>
                        </a:rPr>
                        <a:t>在</a:t>
                      </a:r>
                      <a:r>
                        <a:rPr lang="zh-CN" altLang="en-US" sz="1000" u="none" strike="noStrike" dirty="0">
                          <a:effectLst/>
                        </a:rPr>
                        <a:t>扶手最前端上下测得</a:t>
                      </a:r>
                      <a:r>
                        <a:rPr lang="zh-CN" altLang="en-US" sz="1000" u="none" strike="noStrike" dirty="0" smtClean="0">
                          <a:effectLst/>
                        </a:rPr>
                        <a:t>结果）</a:t>
                      </a:r>
                      <a:r>
                        <a:rPr lang="en-US" altLang="zh-CN" sz="1000" u="none" strike="noStrike" dirty="0" smtClean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effectLst/>
                        <a:latin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 smtClean="0">
                          <a:effectLst/>
                        </a:rPr>
                        <a:t>≤49N</a:t>
                      </a:r>
                      <a:endParaRPr lang="en-US" altLang="zh-CN" sz="10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8 N ±2 N</a:t>
                      </a:r>
                      <a:endParaRPr lang="en-US" sz="1000" b="0" i="0" u="none" strike="noStrike" dirty="0">
                        <a:effectLst/>
                        <a:latin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u="none" strike="noStrike" dirty="0" smtClean="0">
                          <a:effectLst/>
                        </a:rPr>
                        <a:t>满足</a:t>
                      </a:r>
                      <a:endParaRPr lang="en-US" altLang="zh-CN" sz="1000" b="0" i="0" u="none" strike="noStrike" dirty="0" smtClean="0">
                        <a:effectLst/>
                        <a:latin typeface="宋体"/>
                      </a:endParaRPr>
                    </a:p>
                  </a:txBody>
                  <a:tcPr marL="0" marR="0" marT="0" marB="0" anchor="ctr"/>
                </a:tc>
              </a:tr>
              <a:tr h="4313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 smtClean="0">
                          <a:effectLst/>
                        </a:rPr>
                        <a:t>9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kern="1200" dirty="0" smtClean="0">
                          <a:effectLst/>
                        </a:rPr>
                        <a:t>旋转手柄操作力</a:t>
                      </a:r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 smtClean="0">
                          <a:effectLst/>
                        </a:rPr>
                        <a:t>≤69N</a:t>
                      </a:r>
                      <a:endParaRPr lang="en-US" altLang="zh-CN" sz="1000" b="0" i="0" u="none" strike="noStrike" dirty="0" smtClean="0">
                        <a:effectLst/>
                        <a:latin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 smtClean="0">
                          <a:effectLst/>
                        </a:rPr>
                        <a:t>——</a:t>
                      </a:r>
                      <a:endParaRPr lang="en-US" sz="1000" b="0" i="0" u="none" strike="noStrike" dirty="0">
                        <a:effectLst/>
                        <a:latin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 smtClean="0">
                          <a:effectLst/>
                        </a:rPr>
                        <a:t>可按</a:t>
                      </a:r>
                      <a:r>
                        <a:rPr lang="en-US" altLang="zh-CN" sz="1000" u="none" strike="noStrike" dirty="0" smtClean="0">
                          <a:effectLst/>
                        </a:rPr>
                        <a:t>G3</a:t>
                      </a:r>
                      <a:r>
                        <a:rPr lang="zh-CN" altLang="en-US" sz="1000" u="none" strike="noStrike" dirty="0" smtClean="0">
                          <a:effectLst/>
                        </a:rPr>
                        <a:t>标准设计</a:t>
                      </a:r>
                      <a:endParaRPr lang="en-US" altLang="zh-CN" sz="1000" b="0" i="0" u="none" strike="noStrike" dirty="0">
                        <a:effectLst/>
                        <a:latin typeface="宋体"/>
                      </a:endParaRPr>
                    </a:p>
                  </a:txBody>
                  <a:tcPr marL="0" marR="0" marT="0" marB="0" anchor="ctr"/>
                </a:tc>
              </a:tr>
              <a:tr h="4313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 smtClean="0">
                          <a:effectLst/>
                        </a:rPr>
                        <a:t>10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u="none" strike="noStrike" kern="1200" dirty="0" smtClean="0">
                          <a:effectLst/>
                        </a:rPr>
                        <a:t>电动开关操作力</a:t>
                      </a:r>
                      <a:endParaRPr lang="en-US" altLang="zh-CN" sz="10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 smtClean="0">
                          <a:effectLst/>
                        </a:rPr>
                        <a:t>≤10N</a:t>
                      </a:r>
                      <a:endParaRPr lang="en-US" altLang="zh-CN" sz="10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 smtClean="0">
                          <a:effectLst/>
                        </a:rPr>
                        <a:t>≤10N</a:t>
                      </a:r>
                      <a:endParaRPr lang="en-US" altLang="zh-CN" sz="10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 smtClean="0">
                          <a:effectLst/>
                        </a:rPr>
                        <a:t>满足</a:t>
                      </a:r>
                      <a:endParaRPr lang="en-US" sz="1000" b="0" i="0" u="none" strike="noStrike" dirty="0">
                        <a:effectLst/>
                        <a:latin typeface="宋体"/>
                      </a:endParaRPr>
                    </a:p>
                  </a:txBody>
                  <a:tcPr marL="0" marR="0" marT="0" marB="0" anchor="ctr"/>
                </a:tc>
              </a:tr>
              <a:tr h="4313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 smtClean="0">
                          <a:effectLst/>
                        </a:rPr>
                        <a:t>11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u="none" strike="noStrike" kern="1200" dirty="0" smtClean="0">
                          <a:effectLst/>
                        </a:rPr>
                        <a:t>腰托调节按钮操作力</a:t>
                      </a:r>
                      <a:endParaRPr lang="en-US" altLang="zh-CN" sz="10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 smtClean="0">
                          <a:effectLst/>
                        </a:rPr>
                        <a:t>≤20N</a:t>
                      </a:r>
                      <a:endParaRPr lang="en-US" altLang="zh-CN" sz="10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 smtClean="0">
                          <a:effectLst/>
                        </a:rPr>
                        <a:t>≤20N</a:t>
                      </a:r>
                      <a:endParaRPr lang="en-US" altLang="zh-CN" sz="10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u="none" strike="noStrike" dirty="0" smtClean="0">
                          <a:effectLst/>
                        </a:rPr>
                        <a:t>满足</a:t>
                      </a:r>
                      <a:endParaRPr lang="en-US" altLang="zh-CN" sz="1000" b="0" i="0" u="none" strike="noStrike" dirty="0" smtClean="0">
                        <a:effectLst/>
                        <a:latin typeface="宋体"/>
                      </a:endParaRPr>
                    </a:p>
                  </a:txBody>
                  <a:tcPr marL="0" marR="0" marT="0" marB="0" anchor="ctr"/>
                </a:tc>
              </a:tr>
              <a:tr h="4313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 smtClean="0">
                          <a:effectLst/>
                        </a:rPr>
                        <a:t>12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u="none" strike="noStrike" kern="1200" dirty="0" smtClean="0">
                          <a:effectLst/>
                        </a:rPr>
                        <a:t>侧翼调节按钮操作力</a:t>
                      </a:r>
                      <a:endParaRPr lang="en-US" altLang="zh-CN" sz="10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 smtClean="0">
                          <a:effectLst/>
                        </a:rPr>
                        <a:t>≤20N</a:t>
                      </a:r>
                      <a:endParaRPr lang="en-US" altLang="zh-CN" sz="10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 smtClean="0">
                          <a:effectLst/>
                        </a:rPr>
                        <a:t>≤20N</a:t>
                      </a:r>
                      <a:endParaRPr lang="en-US" altLang="zh-CN" sz="10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u="none" strike="noStrike" dirty="0" smtClean="0">
                          <a:effectLst/>
                        </a:rPr>
                        <a:t>满足</a:t>
                      </a:r>
                      <a:endParaRPr lang="en-US" altLang="zh-CN" sz="1000" b="0" i="0" u="none" strike="noStrike" dirty="0" smtClean="0">
                        <a:effectLst/>
                        <a:latin typeface="宋体"/>
                      </a:endParaRPr>
                    </a:p>
                  </a:txBody>
                  <a:tcPr marL="0" marR="0" marT="0" marB="0" anchor="ctr"/>
                </a:tc>
              </a:tr>
              <a:tr h="4313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 smtClean="0">
                          <a:effectLst/>
                        </a:rPr>
                        <a:t>13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u="none" strike="noStrike" kern="1200" dirty="0" smtClean="0">
                          <a:effectLst/>
                        </a:rPr>
                        <a:t>通风、加热开关操作力</a:t>
                      </a:r>
                      <a:endParaRPr lang="en-US" altLang="zh-CN" sz="10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 smtClean="0">
                          <a:effectLst/>
                        </a:rPr>
                        <a:t>≤20N</a:t>
                      </a:r>
                      <a:endParaRPr lang="en-US" altLang="zh-CN" sz="10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 smtClean="0">
                          <a:effectLst/>
                        </a:rPr>
                        <a:t>≤20N</a:t>
                      </a:r>
                      <a:endParaRPr lang="en-US" altLang="zh-CN" sz="10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 smtClean="0">
                          <a:effectLst/>
                        </a:rPr>
                        <a:t>满足</a:t>
                      </a:r>
                      <a:endParaRPr lang="en-US" sz="1000" b="0" i="0" u="none" strike="noStrike" dirty="0">
                        <a:effectLst/>
                        <a:latin typeface="宋体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1472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79157</TotalTime>
  <Words>9221</Words>
  <Application>Microsoft Office PowerPoint</Application>
  <PresentationFormat>自定义</PresentationFormat>
  <Paragraphs>2383</Paragraphs>
  <Slides>30</Slides>
  <Notes>19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33" baseType="lpstr">
      <vt:lpstr>Office 主题</vt:lpstr>
      <vt:lpstr>Picture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hp</cp:lastModifiedBy>
  <cp:revision>3874</cp:revision>
  <dcterms:created xsi:type="dcterms:W3CDTF">2013-01-09T01:05:04Z</dcterms:created>
  <dcterms:modified xsi:type="dcterms:W3CDTF">2022-05-23T05:09:44Z</dcterms:modified>
</cp:coreProperties>
</file>