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tags/tag5.xml" ContentType="application/vnd.openxmlformats-officedocument.presentationml.tags+xml"/>
  <Override PartName="/ppt/notesSlides/notesSlide4.xml" ContentType="application/vnd.openxmlformats-officedocument.presentationml.notesSlide+xml"/>
  <Override PartName="/ppt/tags/tag6.xml" ContentType="application/vnd.openxmlformats-officedocument.presentationml.tags+xml"/>
  <Override PartName="/ppt/notesSlides/notesSlide5.xml" ContentType="application/vnd.openxmlformats-officedocument.presentationml.notesSlide+xml"/>
  <Override PartName="/ppt/tags/tag7.xml" ContentType="application/vnd.openxmlformats-officedocument.presentationml.tags+xml"/>
  <Override PartName="/ppt/notesSlides/notesSlide6.xml" ContentType="application/vnd.openxmlformats-officedocument.presentationml.notesSlide+xml"/>
  <Override PartName="/ppt/tags/tag8.xml" ContentType="application/vnd.openxmlformats-officedocument.presentationml.tags+xml"/>
  <Override PartName="/ppt/notesSlides/notesSlide7.xml" ContentType="application/vnd.openxmlformats-officedocument.presentationml.notesSlide+xml"/>
  <Override PartName="/ppt/tags/tag9.xml" ContentType="application/vnd.openxmlformats-officedocument.presentationml.tags+xml"/>
  <Override PartName="/ppt/notesSlides/notesSlide8.xml" ContentType="application/vnd.openxmlformats-officedocument.presentationml.notesSlide+xml"/>
  <Override PartName="/ppt/tags/tag10.xml" ContentType="application/vnd.openxmlformats-officedocument.presentationml.tags+xml"/>
  <Override PartName="/ppt/notesSlides/notesSlide9.xml" ContentType="application/vnd.openxmlformats-officedocument.presentationml.notesSlide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1148" r:id="rId2"/>
    <p:sldId id="1431" r:id="rId3"/>
    <p:sldId id="1167" r:id="rId4"/>
    <p:sldId id="1497" r:id="rId5"/>
    <p:sldId id="1477" r:id="rId6"/>
    <p:sldId id="1498" r:id="rId7"/>
    <p:sldId id="1489" r:id="rId8"/>
    <p:sldId id="1491" r:id="rId9"/>
    <p:sldId id="1492" r:id="rId10"/>
    <p:sldId id="1493" r:id="rId11"/>
    <p:sldId id="1514" r:id="rId12"/>
    <p:sldId id="1488" r:id="rId13"/>
    <p:sldId id="1471" r:id="rId14"/>
    <p:sldId id="1472" r:id="rId15"/>
    <p:sldId id="1168" r:id="rId16"/>
    <p:sldId id="1169" r:id="rId17"/>
    <p:sldId id="1478" r:id="rId18"/>
    <p:sldId id="1494" r:id="rId19"/>
    <p:sldId id="1496" r:id="rId20"/>
    <p:sldId id="1451" r:id="rId21"/>
    <p:sldId id="1470" r:id="rId22"/>
  </p:sldIdLst>
  <p:sldSz cx="9144000" cy="6858000" type="screen4x3"/>
  <p:notesSz cx="6797675" cy="9926638"/>
  <p:custDataLst>
    <p:tags r:id="rId25"/>
  </p:custDataLst>
  <p:defaultTextStyle>
    <a:defPPr>
      <a:defRPr lang="en-US"/>
    </a:defPPr>
    <a:lvl1pPr marL="0" algn="l" defTabSz="914400" rtl="0" eaLnBrk="1" latinLnBrk="0" hangingPunct="1">
      <a:defRPr sz="1865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65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65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65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65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65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65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65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65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71734"/>
    <a:srgbClr val="48546A"/>
    <a:srgbClr val="24447D"/>
    <a:srgbClr val="D9D5D6"/>
    <a:srgbClr val="FFFFFF"/>
    <a:srgbClr val="0E2B63"/>
    <a:srgbClr val="06375E"/>
    <a:srgbClr val="515054"/>
    <a:srgbClr val="6D6B71"/>
    <a:srgbClr val="74717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50" autoAdjust="0"/>
    <p:restoredTop sz="94434" autoAdjust="0"/>
  </p:normalViewPr>
  <p:slideViewPr>
    <p:cSldViewPr snapToGrid="0">
      <p:cViewPr>
        <p:scale>
          <a:sx n="75" d="100"/>
          <a:sy n="75" d="100"/>
        </p:scale>
        <p:origin x="-1090" y="53"/>
      </p:cViewPr>
      <p:guideLst>
        <p:guide orient="horz" pos="2872"/>
        <p:guide orient="horz" pos="2100"/>
        <p:guide pos="3864"/>
        <p:guide pos="522"/>
        <p:guide pos="7152"/>
        <p:guide pos="2865"/>
        <p:guide pos="398"/>
        <p:guide pos="536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4" d="100"/>
        <a:sy n="64" d="100"/>
      </p:scale>
      <p:origin x="0" y="27102"/>
    </p:cViewPr>
  </p:sorterViewPr>
  <p:notesViewPr>
    <p:cSldViewPr snapToGrid="0">
      <p:cViewPr varScale="1">
        <p:scale>
          <a:sx n="65" d="100"/>
          <a:sy n="65" d="100"/>
        </p:scale>
        <p:origin x="2034" y="5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552253F-1DC1-44AB-85F9-14DB9D873A39}" type="datetimeFigureOut">
              <a:rPr lang="en-US" smtClean="0"/>
              <a:t>5/19/2022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FF8A4E4-7001-4196-8720-A0FCB0AEBF4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049167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805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64D076-05C0-4F10-BAEB-F2DA581BE89B}" type="datetimeFigureOut">
              <a:rPr lang="en-US" smtClean="0"/>
              <a:t>5/19/2022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65225" y="1241425"/>
            <a:ext cx="44672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50443" y="9428584"/>
            <a:ext cx="2945659" cy="49805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9E7B7F8-81FA-46DC-8926-8D6B124E54D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497019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80899" name="备注占位符 2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>
              <a:latin typeface="Arial" panose="020B0604020202020204" pitchFamily="34" charset="0"/>
            </a:endParaRPr>
          </a:p>
        </p:txBody>
      </p:sp>
      <p:sp>
        <p:nvSpPr>
          <p:cNvPr id="80900" name="灯片编号占位符 3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83E7B8E3-69EE-4991-85E5-C6BCC82AC163}" type="slidenum">
              <a:rPr lang="en-US" altLang="zh-CN" sz="1200" smtClean="0"/>
              <a:t>3</a:t>
            </a:fld>
            <a:endParaRPr lang="en-US" altLang="zh-CN" sz="120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80899" name="备注占位符 2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>
              <a:latin typeface="Arial" panose="020B0604020202020204" pitchFamily="34" charset="0"/>
            </a:endParaRPr>
          </a:p>
        </p:txBody>
      </p:sp>
      <p:sp>
        <p:nvSpPr>
          <p:cNvPr id="80900" name="灯片编号占位符 3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83E7B8E3-69EE-4991-85E5-C6BCC82AC163}" type="slidenum">
              <a:rPr lang="en-US" altLang="zh-CN" sz="1200" smtClean="0"/>
              <a:t>5</a:t>
            </a:fld>
            <a:endParaRPr lang="en-US" altLang="zh-CN" sz="1200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80899" name="备注占位符 2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>
              <a:latin typeface="Arial" panose="020B0604020202020204" pitchFamily="34" charset="0"/>
            </a:endParaRPr>
          </a:p>
        </p:txBody>
      </p:sp>
      <p:sp>
        <p:nvSpPr>
          <p:cNvPr id="80900" name="灯片编号占位符 3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83E7B8E3-69EE-4991-85E5-C6BCC82AC163}" type="slidenum">
              <a:rPr lang="en-US" altLang="zh-CN" sz="1200" smtClean="0"/>
              <a:t>6</a:t>
            </a:fld>
            <a:endParaRPr lang="en-US" altLang="zh-CN" sz="1200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80899" name="备注占位符 2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>
              <a:latin typeface="Arial" panose="020B0604020202020204" pitchFamily="34" charset="0"/>
            </a:endParaRPr>
          </a:p>
        </p:txBody>
      </p:sp>
      <p:sp>
        <p:nvSpPr>
          <p:cNvPr id="80900" name="灯片编号占位符 3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83E7B8E3-69EE-4991-85E5-C6BCC82AC163}" type="slidenum">
              <a:rPr lang="en-US" altLang="zh-CN" sz="1200" smtClean="0"/>
              <a:t>7</a:t>
            </a:fld>
            <a:endParaRPr lang="en-US" altLang="zh-CN" sz="1200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80899" name="备注占位符 2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>
              <a:latin typeface="Arial" panose="020B0604020202020204" pitchFamily="34" charset="0"/>
            </a:endParaRPr>
          </a:p>
        </p:txBody>
      </p:sp>
      <p:sp>
        <p:nvSpPr>
          <p:cNvPr id="80900" name="灯片编号占位符 3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83E7B8E3-69EE-4991-85E5-C6BCC82AC163}" type="slidenum">
              <a:rPr lang="en-US" altLang="zh-CN" sz="1200" smtClean="0"/>
              <a:t>8</a:t>
            </a:fld>
            <a:endParaRPr lang="en-US" altLang="zh-CN" sz="1200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80899" name="备注占位符 2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>
              <a:latin typeface="Arial" panose="020B0604020202020204" pitchFamily="34" charset="0"/>
            </a:endParaRPr>
          </a:p>
        </p:txBody>
      </p:sp>
      <p:sp>
        <p:nvSpPr>
          <p:cNvPr id="80900" name="灯片编号占位符 3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83E7B8E3-69EE-4991-85E5-C6BCC82AC163}" type="slidenum">
              <a:rPr lang="en-US" altLang="zh-CN" sz="1200" smtClean="0"/>
              <a:t>9</a:t>
            </a:fld>
            <a:endParaRPr lang="en-US" altLang="zh-CN" sz="1200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80899" name="备注占位符 2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>
              <a:latin typeface="Arial" panose="020B0604020202020204" pitchFamily="34" charset="0"/>
            </a:endParaRPr>
          </a:p>
        </p:txBody>
      </p:sp>
      <p:sp>
        <p:nvSpPr>
          <p:cNvPr id="80900" name="灯片编号占位符 3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83E7B8E3-69EE-4991-85E5-C6BCC82AC163}" type="slidenum">
              <a:rPr lang="en-US" altLang="zh-CN" sz="1200" smtClean="0"/>
              <a:t>10</a:t>
            </a:fld>
            <a:endParaRPr lang="en-US" altLang="zh-CN" sz="1200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80899" name="备注占位符 2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>
              <a:latin typeface="Arial" panose="020B0604020202020204" pitchFamily="34" charset="0"/>
            </a:endParaRPr>
          </a:p>
        </p:txBody>
      </p:sp>
      <p:sp>
        <p:nvSpPr>
          <p:cNvPr id="80900" name="灯片编号占位符 3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83E7B8E3-69EE-4991-85E5-C6BCC82AC163}" type="slidenum">
              <a:rPr lang="en-US" altLang="zh-CN" sz="1200" smtClean="0"/>
              <a:t>11</a:t>
            </a:fld>
            <a:endParaRPr lang="en-US" altLang="zh-CN" sz="1200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幻灯片图像占位符 1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80899" name="备注占位符 2"/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 smtClean="0">
              <a:latin typeface="Arial" panose="020B0604020202020204" pitchFamily="34" charset="0"/>
            </a:endParaRPr>
          </a:p>
        </p:txBody>
      </p:sp>
      <p:sp>
        <p:nvSpPr>
          <p:cNvPr id="80900" name="灯片编号占位符 3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fld id="{83E7B8E3-69EE-4991-85E5-C6BCC82AC163}" type="slidenum">
              <a:rPr lang="en-US" altLang="zh-CN" sz="1200" smtClean="0"/>
              <a:t>12</a:t>
            </a:fld>
            <a:endParaRPr lang="en-US" altLang="zh-CN" sz="120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5/19/2022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  <p:hf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5/19/2022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和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5/19/2022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  <p:hf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 19"/>
          <p:cNvGrpSpPr/>
          <p:nvPr userDrawn="1"/>
        </p:nvGrpSpPr>
        <p:grpSpPr>
          <a:xfrm flipH="1">
            <a:off x="-1" y="260779"/>
            <a:ext cx="5185659" cy="573793"/>
            <a:chOff x="3790498" y="0"/>
            <a:chExt cx="3889244" cy="5143500"/>
          </a:xfrm>
        </p:grpSpPr>
        <p:sp>
          <p:nvSpPr>
            <p:cNvPr id="3" name="矩形 2"/>
            <p:cNvSpPr/>
            <p:nvPr/>
          </p:nvSpPr>
          <p:spPr>
            <a:xfrm>
              <a:off x="3790498" y="0"/>
              <a:ext cx="3889243" cy="5143500"/>
            </a:xfrm>
            <a:prstGeom prst="rect">
              <a:avLst/>
            </a:prstGeom>
            <a:solidFill>
              <a:srgbClr val="071734">
                <a:alpha val="2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noAutofit/>
            </a:bodyPr>
            <a:lstStyle/>
            <a:p>
              <a:pPr algn="ctr"/>
              <a:endParaRPr kumimoji="1" lang="zh-CN" altLang="en-US" sz="2490"/>
            </a:p>
          </p:txBody>
        </p:sp>
        <p:sp>
          <p:nvSpPr>
            <p:cNvPr id="4" name="矩形 3"/>
            <p:cNvSpPr/>
            <p:nvPr/>
          </p:nvSpPr>
          <p:spPr>
            <a:xfrm>
              <a:off x="4069724" y="0"/>
              <a:ext cx="3610018" cy="5143500"/>
            </a:xfrm>
            <a:prstGeom prst="rect">
              <a:avLst/>
            </a:prstGeom>
            <a:solidFill>
              <a:srgbClr val="071734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noAutofit/>
            </a:bodyPr>
            <a:lstStyle/>
            <a:p>
              <a:pPr algn="ctr"/>
              <a:endParaRPr kumimoji="1" lang="zh-CN" altLang="en-US" sz="2490"/>
            </a:p>
          </p:txBody>
        </p:sp>
        <p:sp>
          <p:nvSpPr>
            <p:cNvPr id="5" name="矩形 4"/>
            <p:cNvSpPr/>
            <p:nvPr/>
          </p:nvSpPr>
          <p:spPr>
            <a:xfrm>
              <a:off x="4366684" y="0"/>
              <a:ext cx="3313057" cy="5143500"/>
            </a:xfrm>
            <a:prstGeom prst="rect">
              <a:avLst/>
            </a:prstGeom>
            <a:solidFill>
              <a:srgbClr val="071734">
                <a:alpha val="4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noAutofit/>
            </a:bodyPr>
            <a:lstStyle/>
            <a:p>
              <a:pPr algn="ctr"/>
              <a:endParaRPr kumimoji="1" lang="zh-CN" altLang="en-US" sz="2490"/>
            </a:p>
          </p:txBody>
        </p:sp>
      </p:grpSp>
      <p:cxnSp>
        <p:nvCxnSpPr>
          <p:cNvPr id="6" name="直线连接符 13"/>
          <p:cNvCxnSpPr/>
          <p:nvPr userDrawn="1"/>
        </p:nvCxnSpPr>
        <p:spPr>
          <a:xfrm>
            <a:off x="2987538" y="6490640"/>
            <a:ext cx="4015146" cy="0"/>
          </a:xfrm>
          <a:prstGeom prst="line">
            <a:avLst/>
          </a:prstGeom>
          <a:ln w="9525">
            <a:solidFill>
              <a:srgbClr val="4854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2" cstate="screen"/>
          <a:stretch>
            <a:fillRect/>
          </a:stretch>
        </p:blipFill>
        <p:spPr>
          <a:xfrm>
            <a:off x="7104486" y="320814"/>
            <a:ext cx="1678127" cy="429808"/>
          </a:xfrm>
          <a:prstGeom prst="rect">
            <a:avLst/>
          </a:prstGeom>
        </p:spPr>
      </p:pic>
      <p:sp>
        <p:nvSpPr>
          <p:cNvPr id="8" name="文本框 7"/>
          <p:cNvSpPr txBox="1"/>
          <p:nvPr userDrawn="1"/>
        </p:nvSpPr>
        <p:spPr>
          <a:xfrm>
            <a:off x="197774" y="6318470"/>
            <a:ext cx="3086519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1500" b="1" dirty="0">
                <a:solidFill>
                  <a:srgbClr val="C00000"/>
                </a:solidFill>
                <a:latin typeface="Lantinghei SC Demibold" charset="-122"/>
                <a:ea typeface="Lantinghei SC Demibold" charset="-122"/>
                <a:cs typeface="Lantinghei SC Demibold" charset="-122"/>
              </a:rPr>
              <a:t>坚韧   执着   专注   极致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" y="0"/>
            <a:ext cx="9143405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65"/>
          </a:p>
        </p:txBody>
      </p:sp>
      <p:grpSp>
        <p:nvGrpSpPr>
          <p:cNvPr id="3" name="组 19"/>
          <p:cNvGrpSpPr/>
          <p:nvPr userDrawn="1"/>
        </p:nvGrpSpPr>
        <p:grpSpPr>
          <a:xfrm flipH="1">
            <a:off x="-1" y="260779"/>
            <a:ext cx="5185659" cy="573793"/>
            <a:chOff x="3790498" y="0"/>
            <a:chExt cx="3889244" cy="5143500"/>
          </a:xfrm>
        </p:grpSpPr>
        <p:sp>
          <p:nvSpPr>
            <p:cNvPr id="4" name="矩形 3"/>
            <p:cNvSpPr/>
            <p:nvPr/>
          </p:nvSpPr>
          <p:spPr>
            <a:xfrm>
              <a:off x="3790498" y="0"/>
              <a:ext cx="3889243" cy="5143500"/>
            </a:xfrm>
            <a:prstGeom prst="rect">
              <a:avLst/>
            </a:prstGeom>
            <a:solidFill>
              <a:srgbClr val="071734">
                <a:alpha val="2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noAutofit/>
            </a:bodyPr>
            <a:lstStyle/>
            <a:p>
              <a:pPr algn="ctr"/>
              <a:endParaRPr kumimoji="1" lang="zh-CN" altLang="en-US" sz="2490"/>
            </a:p>
          </p:txBody>
        </p:sp>
        <p:sp>
          <p:nvSpPr>
            <p:cNvPr id="5" name="矩形 4"/>
            <p:cNvSpPr/>
            <p:nvPr/>
          </p:nvSpPr>
          <p:spPr>
            <a:xfrm>
              <a:off x="4069724" y="0"/>
              <a:ext cx="3610018" cy="5143500"/>
            </a:xfrm>
            <a:prstGeom prst="rect">
              <a:avLst/>
            </a:prstGeom>
            <a:solidFill>
              <a:srgbClr val="071734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noAutofit/>
            </a:bodyPr>
            <a:lstStyle/>
            <a:p>
              <a:pPr algn="ctr"/>
              <a:endParaRPr kumimoji="1" lang="zh-CN" altLang="en-US" sz="2490"/>
            </a:p>
          </p:txBody>
        </p:sp>
        <p:sp>
          <p:nvSpPr>
            <p:cNvPr id="6" name="矩形 5"/>
            <p:cNvSpPr/>
            <p:nvPr/>
          </p:nvSpPr>
          <p:spPr>
            <a:xfrm>
              <a:off x="4366684" y="0"/>
              <a:ext cx="3313057" cy="5143500"/>
            </a:xfrm>
            <a:prstGeom prst="rect">
              <a:avLst/>
            </a:prstGeom>
            <a:solidFill>
              <a:srgbClr val="071734">
                <a:alpha val="4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noAutofit/>
            </a:bodyPr>
            <a:lstStyle/>
            <a:p>
              <a:pPr algn="ctr"/>
              <a:endParaRPr kumimoji="1" lang="zh-CN" altLang="en-US" sz="2490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" y="0"/>
            <a:ext cx="9143405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65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" y="0"/>
            <a:ext cx="9143405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65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" y="0"/>
            <a:ext cx="9143405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65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" y="0"/>
            <a:ext cx="9143405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65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" y="0"/>
            <a:ext cx="9143405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65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" y="0"/>
            <a:ext cx="9143405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65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5/19/2022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  <p:hf hdr="0" ft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" y="0"/>
            <a:ext cx="9143405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65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" y="0"/>
            <a:ext cx="9143405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65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" y="0"/>
            <a:ext cx="9143405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65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" y="0"/>
            <a:ext cx="9143405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65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" y="0"/>
            <a:ext cx="9143405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65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6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" y="0"/>
            <a:ext cx="9143405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65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" y="0"/>
            <a:ext cx="9143405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65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8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" y="0"/>
            <a:ext cx="9143405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65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9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" y="0"/>
            <a:ext cx="9143405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65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0_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2" y="0"/>
            <a:ext cx="9143405" cy="685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65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5/19/2022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  <p:hf hdr="0" ftr="0" dt="0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C14857-8D2E-4094-B935-74136E06B58D}" type="datetime1">
              <a:rPr lang="zh-CN" altLang="en-US"/>
              <a:t>2022/5/19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B12971-A1AF-4D6A-BDBF-4C3C0E605AA2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C14857-8D2E-4094-B935-74136E06B58D}" type="datetime1">
              <a:rPr lang="zh-CN" altLang="en-US"/>
              <a:t>2022/5/19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B12971-A1AF-4D6A-BDBF-4C3C0E605AA2}" type="slidenum">
              <a:rPr lang="zh-CN" altLang="en-US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项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5/19/2022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5/19/2022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  <p:hf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5/19/2022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  <p:hf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组 19"/>
          <p:cNvGrpSpPr/>
          <p:nvPr userDrawn="1"/>
        </p:nvGrpSpPr>
        <p:grpSpPr>
          <a:xfrm flipH="1">
            <a:off x="-1" y="260779"/>
            <a:ext cx="5185659" cy="573793"/>
            <a:chOff x="3790498" y="0"/>
            <a:chExt cx="3889244" cy="5143500"/>
          </a:xfrm>
        </p:grpSpPr>
        <p:sp>
          <p:nvSpPr>
            <p:cNvPr id="6" name="矩形 5"/>
            <p:cNvSpPr/>
            <p:nvPr/>
          </p:nvSpPr>
          <p:spPr>
            <a:xfrm>
              <a:off x="3790498" y="0"/>
              <a:ext cx="3889243" cy="5143500"/>
            </a:xfrm>
            <a:prstGeom prst="rect">
              <a:avLst/>
            </a:prstGeom>
            <a:solidFill>
              <a:srgbClr val="071734">
                <a:alpha val="2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noAutofit/>
            </a:bodyPr>
            <a:lstStyle/>
            <a:p>
              <a:pPr algn="ctr"/>
              <a:endParaRPr kumimoji="1" lang="zh-CN" altLang="en-US" sz="2490"/>
            </a:p>
          </p:txBody>
        </p:sp>
        <p:sp>
          <p:nvSpPr>
            <p:cNvPr id="7" name="矩形 6"/>
            <p:cNvSpPr/>
            <p:nvPr/>
          </p:nvSpPr>
          <p:spPr>
            <a:xfrm>
              <a:off x="4069724" y="0"/>
              <a:ext cx="3610018" cy="5143500"/>
            </a:xfrm>
            <a:prstGeom prst="rect">
              <a:avLst/>
            </a:prstGeom>
            <a:solidFill>
              <a:srgbClr val="071734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noAutofit/>
            </a:bodyPr>
            <a:lstStyle/>
            <a:p>
              <a:pPr algn="ctr"/>
              <a:endParaRPr kumimoji="1" lang="zh-CN" altLang="en-US" sz="2490"/>
            </a:p>
          </p:txBody>
        </p:sp>
        <p:sp>
          <p:nvSpPr>
            <p:cNvPr id="8" name="矩形 7"/>
            <p:cNvSpPr/>
            <p:nvPr/>
          </p:nvSpPr>
          <p:spPr>
            <a:xfrm>
              <a:off x="4366684" y="0"/>
              <a:ext cx="3313057" cy="5143500"/>
            </a:xfrm>
            <a:prstGeom prst="rect">
              <a:avLst/>
            </a:prstGeom>
            <a:solidFill>
              <a:srgbClr val="071734">
                <a:alpha val="4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noAutofit/>
            </a:bodyPr>
            <a:lstStyle/>
            <a:p>
              <a:pPr algn="ctr"/>
              <a:endParaRPr kumimoji="1" lang="zh-CN" altLang="en-US" sz="2490" dirty="0"/>
            </a:p>
          </p:txBody>
        </p:sp>
      </p:grpSp>
      <p:cxnSp>
        <p:nvCxnSpPr>
          <p:cNvPr id="9" name="直线连接符 13"/>
          <p:cNvCxnSpPr/>
          <p:nvPr userDrawn="1"/>
        </p:nvCxnSpPr>
        <p:spPr>
          <a:xfrm>
            <a:off x="2987538" y="6490640"/>
            <a:ext cx="4015146" cy="0"/>
          </a:xfrm>
          <a:prstGeom prst="line">
            <a:avLst/>
          </a:prstGeom>
          <a:ln w="9525">
            <a:solidFill>
              <a:srgbClr val="48546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" name="图片 9"/>
          <p:cNvPicPr>
            <a:picLocks noChangeAspect="1"/>
          </p:cNvPicPr>
          <p:nvPr userDrawn="1"/>
        </p:nvPicPr>
        <p:blipFill>
          <a:blip r:embed="rId2" cstate="screen"/>
          <a:stretch>
            <a:fillRect/>
          </a:stretch>
        </p:blipFill>
        <p:spPr>
          <a:xfrm>
            <a:off x="7104486" y="320814"/>
            <a:ext cx="1678127" cy="429808"/>
          </a:xfrm>
          <a:prstGeom prst="rect">
            <a:avLst/>
          </a:prstGeom>
        </p:spPr>
      </p:pic>
      <p:sp>
        <p:nvSpPr>
          <p:cNvPr id="11" name="文本框 10"/>
          <p:cNvSpPr txBox="1"/>
          <p:nvPr userDrawn="1"/>
        </p:nvSpPr>
        <p:spPr>
          <a:xfrm>
            <a:off x="197774" y="6318470"/>
            <a:ext cx="3086519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1500" b="1" dirty="0">
                <a:solidFill>
                  <a:srgbClr val="C00000"/>
                </a:solidFill>
                <a:latin typeface="Lantinghei SC Demibold" charset="-122"/>
                <a:ea typeface="Lantinghei SC Demibold" charset="-122"/>
                <a:cs typeface="Lantinghei SC Demibold" charset="-122"/>
              </a:rPr>
              <a:t>坚韧   执着   专注   极致</a:t>
            </a:r>
          </a:p>
        </p:txBody>
      </p:sp>
    </p:spTree>
  </p:cSld>
  <p:clrMapOvr>
    <a:masterClrMapping/>
  </p:clrMapOvr>
  <p:hf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5/19/2022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  <p:hf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 hasCustomPrompt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将图片拖动到占位符，或单击添加图标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5/19/2022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smtClean="0"/>
              <a:t>5/19/2022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.xml"/><Relationship Id="rId6" Type="http://schemas.microsoft.com/office/2007/relationships/hdphoto" Target="../media/hdphoto20.wdp"/><Relationship Id="rId5" Type="http://schemas.openxmlformats.org/officeDocument/2006/relationships/image" Target="../media/image28.png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3" Type="http://schemas.openxmlformats.org/officeDocument/2006/relationships/notesSlide" Target="../notesSlides/notesSlide8.xml"/><Relationship Id="rId7" Type="http://schemas.openxmlformats.org/officeDocument/2006/relationships/image" Target="../media/image9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Relationship Id="rId6" Type="http://schemas.microsoft.com/office/2007/relationships/hdphoto" Target="../media/hdphoto3.wdp"/><Relationship Id="rId5" Type="http://schemas.openxmlformats.org/officeDocument/2006/relationships/image" Target="../media/image8.png"/><Relationship Id="rId10" Type="http://schemas.openxmlformats.org/officeDocument/2006/relationships/image" Target="../media/image11.emf"/><Relationship Id="rId4" Type="http://schemas.openxmlformats.org/officeDocument/2006/relationships/image" Target="../media/image3.png"/><Relationship Id="rId9" Type="http://schemas.openxmlformats.org/officeDocument/2006/relationships/image" Target="../media/image1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Relationship Id="rId4" Type="http://schemas.openxmlformats.org/officeDocument/2006/relationships/image" Target="../media/image3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31.xml"/><Relationship Id="rId1" Type="http://schemas.openxmlformats.org/officeDocument/2006/relationships/tags" Target="../tags/tag1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3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image" Target="../media/image3.png"/><Relationship Id="rId7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microsoft.com/office/2007/relationships/hdphoto" Target="../media/hdphoto1.wdp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9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8" Type="http://schemas.microsoft.com/office/2007/relationships/hdphoto" Target="../media/hdphoto4.wdp"/><Relationship Id="rId3" Type="http://schemas.openxmlformats.org/officeDocument/2006/relationships/notesSlide" Target="../notesSlides/notesSlide3.xml"/><Relationship Id="rId7" Type="http://schemas.openxmlformats.org/officeDocument/2006/relationships/image" Target="../media/image9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6" Type="http://schemas.microsoft.com/office/2007/relationships/hdphoto" Target="../media/hdphoto3.wdp"/><Relationship Id="rId5" Type="http://schemas.openxmlformats.org/officeDocument/2006/relationships/image" Target="../media/image8.png"/><Relationship Id="rId10" Type="http://schemas.openxmlformats.org/officeDocument/2006/relationships/image" Target="../media/image11.emf"/><Relationship Id="rId4" Type="http://schemas.openxmlformats.org/officeDocument/2006/relationships/image" Target="../media/image3.png"/><Relationship Id="rId9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8" Type="http://schemas.microsoft.com/office/2007/relationships/hdphoto" Target="../media/hdphoto6.wdp"/><Relationship Id="rId13" Type="http://schemas.openxmlformats.org/officeDocument/2006/relationships/image" Target="../media/image16.png"/><Relationship Id="rId3" Type="http://schemas.openxmlformats.org/officeDocument/2006/relationships/notesSlide" Target="../notesSlides/notesSlide4.xml"/><Relationship Id="rId7" Type="http://schemas.openxmlformats.org/officeDocument/2006/relationships/image" Target="../media/image13.png"/><Relationship Id="rId12" Type="http://schemas.microsoft.com/office/2007/relationships/hdphoto" Target="../media/hdphoto8.wdp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Relationship Id="rId6" Type="http://schemas.microsoft.com/office/2007/relationships/hdphoto" Target="../media/hdphoto5.wdp"/><Relationship Id="rId11" Type="http://schemas.openxmlformats.org/officeDocument/2006/relationships/image" Target="../media/image15.png"/><Relationship Id="rId5" Type="http://schemas.openxmlformats.org/officeDocument/2006/relationships/image" Target="../media/image12.png"/><Relationship Id="rId10" Type="http://schemas.microsoft.com/office/2007/relationships/hdphoto" Target="../media/hdphoto7.wdp"/><Relationship Id="rId4" Type="http://schemas.openxmlformats.org/officeDocument/2006/relationships/image" Target="../media/image3.png"/><Relationship Id="rId9" Type="http://schemas.openxmlformats.org/officeDocument/2006/relationships/image" Target="../media/image14.png"/><Relationship Id="rId14" Type="http://schemas.microsoft.com/office/2007/relationships/hdphoto" Target="../media/hdphoto9.wdp"/></Relationships>
</file>

<file path=ppt/slides/_rels/slide8.xml.rels><?xml version="1.0" encoding="UTF-8" standalone="yes"?>
<Relationships xmlns="http://schemas.openxmlformats.org/package/2006/relationships"><Relationship Id="rId8" Type="http://schemas.microsoft.com/office/2007/relationships/hdphoto" Target="../media/hdphoto11.wdp"/><Relationship Id="rId13" Type="http://schemas.openxmlformats.org/officeDocument/2006/relationships/image" Target="../media/image21.png"/><Relationship Id="rId3" Type="http://schemas.openxmlformats.org/officeDocument/2006/relationships/notesSlide" Target="../notesSlides/notesSlide5.xml"/><Relationship Id="rId7" Type="http://schemas.openxmlformats.org/officeDocument/2006/relationships/image" Target="../media/image18.png"/><Relationship Id="rId12" Type="http://schemas.microsoft.com/office/2007/relationships/hdphoto" Target="../media/hdphoto13.wdp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Relationship Id="rId6" Type="http://schemas.microsoft.com/office/2007/relationships/hdphoto" Target="../media/hdphoto10.wdp"/><Relationship Id="rId11" Type="http://schemas.openxmlformats.org/officeDocument/2006/relationships/image" Target="../media/image20.png"/><Relationship Id="rId5" Type="http://schemas.openxmlformats.org/officeDocument/2006/relationships/image" Target="../media/image17.png"/><Relationship Id="rId10" Type="http://schemas.microsoft.com/office/2007/relationships/hdphoto" Target="../media/hdphoto12.wdp"/><Relationship Id="rId4" Type="http://schemas.openxmlformats.org/officeDocument/2006/relationships/image" Target="../media/image3.png"/><Relationship Id="rId9" Type="http://schemas.openxmlformats.org/officeDocument/2006/relationships/image" Target="../media/image19.png"/><Relationship Id="rId14" Type="http://schemas.microsoft.com/office/2007/relationships/hdphoto" Target="../media/hdphoto14.wdp"/></Relationships>
</file>

<file path=ppt/slides/_rels/slide9.xml.rels><?xml version="1.0" encoding="UTF-8" standalone="yes"?>
<Relationships xmlns="http://schemas.openxmlformats.org/package/2006/relationships"><Relationship Id="rId8" Type="http://schemas.microsoft.com/office/2007/relationships/hdphoto" Target="../media/hdphoto16.wdp"/><Relationship Id="rId13" Type="http://schemas.openxmlformats.org/officeDocument/2006/relationships/image" Target="../media/image26.png"/><Relationship Id="rId3" Type="http://schemas.openxmlformats.org/officeDocument/2006/relationships/notesSlide" Target="../notesSlides/notesSlide6.xml"/><Relationship Id="rId7" Type="http://schemas.openxmlformats.org/officeDocument/2006/relationships/image" Target="../media/image23.png"/><Relationship Id="rId12" Type="http://schemas.microsoft.com/office/2007/relationships/hdphoto" Target="../media/hdphoto18.wdp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Relationship Id="rId6" Type="http://schemas.microsoft.com/office/2007/relationships/hdphoto" Target="../media/hdphoto15.wdp"/><Relationship Id="rId11" Type="http://schemas.openxmlformats.org/officeDocument/2006/relationships/image" Target="../media/image25.png"/><Relationship Id="rId5" Type="http://schemas.openxmlformats.org/officeDocument/2006/relationships/image" Target="../media/image22.png"/><Relationship Id="rId15" Type="http://schemas.openxmlformats.org/officeDocument/2006/relationships/image" Target="../media/image27.png"/><Relationship Id="rId10" Type="http://schemas.microsoft.com/office/2007/relationships/hdphoto" Target="../media/hdphoto17.wdp"/><Relationship Id="rId4" Type="http://schemas.openxmlformats.org/officeDocument/2006/relationships/image" Target="../media/image3.png"/><Relationship Id="rId9" Type="http://schemas.openxmlformats.org/officeDocument/2006/relationships/image" Target="../media/image24.png"/><Relationship Id="rId14" Type="http://schemas.microsoft.com/office/2007/relationships/hdphoto" Target="../media/hdphoto19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952901"/>
            <a:ext cx="9144000" cy="2338509"/>
          </a:xfrm>
          <a:prstGeom prst="rect">
            <a:avLst/>
          </a:prstGeom>
          <a:solidFill>
            <a:srgbClr val="D9D5D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884" t="43097" r="63118" b="32179"/>
          <a:stretch>
            <a:fillRect/>
          </a:stretch>
        </p:blipFill>
        <p:spPr>
          <a:xfrm>
            <a:off x="3553459" y="978473"/>
            <a:ext cx="5590541" cy="2312938"/>
          </a:xfrm>
          <a:prstGeom prst="rect">
            <a:avLst/>
          </a:prstGeom>
        </p:spPr>
      </p:pic>
      <p:grpSp>
        <p:nvGrpSpPr>
          <p:cNvPr id="24" name="组 23"/>
          <p:cNvGrpSpPr/>
          <p:nvPr/>
        </p:nvGrpSpPr>
        <p:grpSpPr>
          <a:xfrm flipH="1">
            <a:off x="-4" y="984069"/>
            <a:ext cx="6192305" cy="2295436"/>
            <a:chOff x="3794435" y="0"/>
            <a:chExt cx="5353501" cy="5143500"/>
          </a:xfrm>
        </p:grpSpPr>
        <p:sp>
          <p:nvSpPr>
            <p:cNvPr id="25" name="矩形 24"/>
            <p:cNvSpPr/>
            <p:nvPr/>
          </p:nvSpPr>
          <p:spPr>
            <a:xfrm>
              <a:off x="3794435" y="0"/>
              <a:ext cx="5353501" cy="5143500"/>
            </a:xfrm>
            <a:prstGeom prst="rect">
              <a:avLst/>
            </a:prstGeom>
            <a:solidFill>
              <a:srgbClr val="071734">
                <a:alpha val="2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noAutofit/>
            </a:bodyPr>
            <a:lstStyle/>
            <a:p>
              <a:pPr algn="ctr"/>
              <a:endParaRPr kumimoji="1" lang="zh-CN" altLang="en-US" sz="249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4111090" y="0"/>
              <a:ext cx="5032910" cy="5143500"/>
            </a:xfrm>
            <a:prstGeom prst="rect">
              <a:avLst/>
            </a:prstGeom>
            <a:solidFill>
              <a:srgbClr val="071734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noAutofit/>
            </a:bodyPr>
            <a:lstStyle/>
            <a:p>
              <a:pPr algn="ctr"/>
              <a:endParaRPr kumimoji="1" lang="zh-CN" altLang="en-US" sz="249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4438028" y="0"/>
              <a:ext cx="4705971" cy="5143500"/>
            </a:xfrm>
            <a:prstGeom prst="rect">
              <a:avLst/>
            </a:prstGeom>
            <a:solidFill>
              <a:srgbClr val="071734">
                <a:alpha val="4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noAutofit/>
            </a:bodyPr>
            <a:lstStyle/>
            <a:p>
              <a:pPr algn="ctr"/>
              <a:endParaRPr kumimoji="1" lang="zh-CN" altLang="en-US" sz="249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8" name="副标题 2"/>
          <p:cNvSpPr txBox="1"/>
          <p:nvPr/>
        </p:nvSpPr>
        <p:spPr bwMode="auto">
          <a:xfrm>
            <a:off x="54506" y="1624237"/>
            <a:ext cx="5963623" cy="1072140"/>
          </a:xfrm>
          <a:prstGeom prst="rect">
            <a:avLst/>
          </a:prstGeom>
          <a:noFill/>
          <a:ln>
            <a:miter lim="800000"/>
          </a:ln>
        </p:spPr>
        <p:txBody>
          <a:bodyPr vert="horz" wrap="square" lIns="91435" tIns="45718" rIns="91435" bIns="45718" numCol="1" anchor="ctr" anchorCtr="0" compatLnSpc="1"/>
          <a:lstStyle/>
          <a:p>
            <a:pPr algn="ctr" eaLnBrk="0" hangingPunct="0">
              <a:defRPr/>
            </a:pPr>
            <a:r>
              <a:rPr lang="zh-CN" altLang="en-US" sz="4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成都王牌座椅</a:t>
            </a:r>
            <a:r>
              <a:rPr lang="en-US" sz="4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-</a:t>
            </a:r>
            <a:r>
              <a:rPr lang="zh-CN" altLang="en-US" sz="4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制造方案</a:t>
            </a:r>
          </a:p>
        </p:txBody>
      </p:sp>
      <p:sp>
        <p:nvSpPr>
          <p:cNvPr id="29" name="Rectangle 3"/>
          <p:cNvSpPr txBox="1">
            <a:spLocks noChangeArrowheads="1"/>
          </p:cNvSpPr>
          <p:nvPr/>
        </p:nvSpPr>
        <p:spPr bwMode="auto">
          <a:xfrm>
            <a:off x="2524124" y="3450981"/>
            <a:ext cx="5553075" cy="698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20000"/>
              </a:lnSpc>
              <a:buFontTx/>
              <a:buNone/>
            </a:pPr>
            <a:r>
              <a:rPr lang="zh-CN" altLang="en-US" sz="1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零件名：王牌商用车座椅</a:t>
            </a:r>
            <a:r>
              <a:rPr lang="en-US" altLang="zh-CN" sz="1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</p:txBody>
      </p:sp>
      <p:sp>
        <p:nvSpPr>
          <p:cNvPr id="31" name="Rectangle 3"/>
          <p:cNvSpPr txBox="1">
            <a:spLocks noChangeArrowheads="1"/>
          </p:cNvSpPr>
          <p:nvPr/>
        </p:nvSpPr>
        <p:spPr bwMode="auto">
          <a:xfrm>
            <a:off x="2525594" y="3966048"/>
            <a:ext cx="5553075" cy="698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20000"/>
              </a:lnSpc>
              <a:buFontTx/>
              <a:buNone/>
            </a:pPr>
            <a:r>
              <a:rPr lang="zh-CN" altLang="en-US" sz="1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生产地：成都光华荣昌汽车部件有限公司</a:t>
            </a:r>
            <a:endParaRPr lang="en-US" altLang="zh-CN" sz="18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Rectangle 3"/>
          <p:cNvSpPr txBox="1">
            <a:spLocks noChangeArrowheads="1"/>
          </p:cNvSpPr>
          <p:nvPr/>
        </p:nvSpPr>
        <p:spPr bwMode="auto">
          <a:xfrm>
            <a:off x="2525483" y="4526073"/>
            <a:ext cx="5553075" cy="698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20000"/>
              </a:lnSpc>
              <a:buFontTx/>
              <a:buNone/>
            </a:pPr>
            <a:r>
              <a:rPr lang="zh-CN" altLang="en-US" sz="1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版   本：</a:t>
            </a:r>
            <a:r>
              <a:rPr lang="en-US" altLang="zh-CN" sz="1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A0 </a:t>
            </a:r>
          </a:p>
        </p:txBody>
      </p:sp>
      <p:sp>
        <p:nvSpPr>
          <p:cNvPr id="33" name="Rectangle 3"/>
          <p:cNvSpPr txBox="1">
            <a:spLocks noChangeArrowheads="1"/>
          </p:cNvSpPr>
          <p:nvPr/>
        </p:nvSpPr>
        <p:spPr bwMode="auto">
          <a:xfrm>
            <a:off x="2508630" y="5602143"/>
            <a:ext cx="5553075" cy="698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20000"/>
              </a:lnSpc>
              <a:buFontTx/>
              <a:buNone/>
            </a:pPr>
            <a:r>
              <a:rPr lang="zh-CN" altLang="en-US" sz="1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日   期：</a:t>
            </a:r>
            <a:r>
              <a:rPr lang="en-US" altLang="zh-CN" sz="1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2022.05.18 </a:t>
            </a:r>
          </a:p>
        </p:txBody>
      </p:sp>
      <p:pic>
        <p:nvPicPr>
          <p:cNvPr id="15" name="图片 14" descr="厂标.bmp"/>
          <p:cNvPicPr/>
          <p:nvPr/>
        </p:nvPicPr>
        <p:blipFill>
          <a:blip r:embed="rId3" cstate="print"/>
          <a:srcRect r="38303" b="44286"/>
          <a:stretch>
            <a:fillRect/>
          </a:stretch>
        </p:blipFill>
        <p:spPr bwMode="auto">
          <a:xfrm>
            <a:off x="121023" y="291073"/>
            <a:ext cx="793377" cy="446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标题 15"/>
          <p:cNvSpPr>
            <a:spLocks noGrp="1"/>
          </p:cNvSpPr>
          <p:nvPr>
            <p:ph type="title"/>
          </p:nvPr>
        </p:nvSpPr>
        <p:spPr>
          <a:xfrm>
            <a:off x="904875" y="288927"/>
            <a:ext cx="3562350" cy="492123"/>
          </a:xfrm>
        </p:spPr>
        <p:txBody>
          <a:bodyPr>
            <a:normAutofit/>
          </a:bodyPr>
          <a:lstStyle/>
          <a:p>
            <a:r>
              <a:rPr lang="zh-CN" altLang="en-US" sz="2800" dirty="0" smtClean="0">
                <a:solidFill>
                  <a:srgbClr val="0070C0"/>
                </a:solidFill>
              </a:rPr>
              <a:t>成都光华荣昌</a:t>
            </a:r>
            <a:endParaRPr lang="zh-CN" altLang="en-US" sz="2800" dirty="0">
              <a:solidFill>
                <a:srgbClr val="0070C0"/>
              </a:solidFill>
            </a:endParaRPr>
          </a:p>
        </p:txBody>
      </p:sp>
      <p:sp>
        <p:nvSpPr>
          <p:cNvPr id="17" name="Rectangle 3"/>
          <p:cNvSpPr txBox="1">
            <a:spLocks noChangeArrowheads="1"/>
          </p:cNvSpPr>
          <p:nvPr/>
        </p:nvSpPr>
        <p:spPr bwMode="auto">
          <a:xfrm>
            <a:off x="2525140" y="5039533"/>
            <a:ext cx="5553075" cy="6989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lIns="91440" tIns="45720" rIns="91440" bIns="45720" rtlCol="0">
            <a:no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220000"/>
              </a:lnSpc>
              <a:buFontTx/>
              <a:buNone/>
            </a:pPr>
            <a:r>
              <a:rPr lang="zh-CN" altLang="en-US" sz="1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编   制：冯敬乾 </a:t>
            </a:r>
            <a:r>
              <a:rPr lang="en-US" altLang="zh-CN" sz="1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51"/>
          <p:cNvSpPr txBox="1">
            <a:spLocks noChangeArrowheads="1"/>
          </p:cNvSpPr>
          <p:nvPr/>
        </p:nvSpPr>
        <p:spPr bwMode="auto">
          <a:xfrm>
            <a:off x="449262" y="933450"/>
            <a:ext cx="6389687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 smtClean="0">
                <a:solidFill>
                  <a:srgbClr val="0717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第二部分：零部件生产规划</a:t>
            </a:r>
          </a:p>
        </p:txBody>
      </p:sp>
      <p:sp>
        <p:nvSpPr>
          <p:cNvPr id="11" name="幻灯片编号占位符 2"/>
          <p:cNvSpPr txBox="1"/>
          <p:nvPr/>
        </p:nvSpPr>
        <p:spPr>
          <a:xfrm>
            <a:off x="7000875" y="6242222"/>
            <a:ext cx="1740182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第 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3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 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页／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共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12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 页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  <a:cs typeface="Lantinghei SC Demibold" charset="-122"/>
            </a:endParaRPr>
          </a:p>
          <a:p>
            <a:pPr algn="r"/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  <a:cs typeface="Lantinghei SC Demibold" charset="-122"/>
            </a:endParaRPr>
          </a:p>
        </p:txBody>
      </p:sp>
      <p:pic>
        <p:nvPicPr>
          <p:cNvPr id="15" name="图片 14" descr="厂标.bmp"/>
          <p:cNvPicPr/>
          <p:nvPr/>
        </p:nvPicPr>
        <p:blipFill>
          <a:blip r:embed="rId4" cstate="print"/>
          <a:srcRect r="38303" b="44286"/>
          <a:stretch>
            <a:fillRect/>
          </a:stretch>
        </p:blipFill>
        <p:spPr bwMode="auto">
          <a:xfrm>
            <a:off x="235323" y="281548"/>
            <a:ext cx="793377" cy="446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标题 15"/>
          <p:cNvSpPr>
            <a:spLocks noGrp="1"/>
          </p:cNvSpPr>
          <p:nvPr>
            <p:ph type="title"/>
          </p:nvPr>
        </p:nvSpPr>
        <p:spPr>
          <a:xfrm>
            <a:off x="1019175" y="279402"/>
            <a:ext cx="3562350" cy="492123"/>
          </a:xfrm>
        </p:spPr>
        <p:txBody>
          <a:bodyPr>
            <a:normAutofit/>
          </a:bodyPr>
          <a:lstStyle/>
          <a:p>
            <a:r>
              <a:rPr lang="zh-CN" altLang="en-US" sz="2800" dirty="0" smtClean="0">
                <a:solidFill>
                  <a:srgbClr val="0070C0"/>
                </a:solidFill>
              </a:rPr>
              <a:t>成都光华荣昌</a:t>
            </a:r>
            <a:endParaRPr lang="zh-CN" altLang="en-US" sz="2800" dirty="0">
              <a:solidFill>
                <a:srgbClr val="0070C0"/>
              </a:solidFill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342900" y="876300"/>
            <a:ext cx="8353425" cy="158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幻灯片编号占位符 2"/>
          <p:cNvSpPr txBox="1"/>
          <p:nvPr/>
        </p:nvSpPr>
        <p:spPr>
          <a:xfrm>
            <a:off x="247649" y="6270797"/>
            <a:ext cx="3038475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1800" dirty="0" smtClean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Lantinghei SC Demibold" charset="-122"/>
              </a:rPr>
              <a:t>永远为客户创造超价值服务</a:t>
            </a:r>
            <a:endParaRPr lang="zh-CN" altLang="en-US" sz="1800" dirty="0">
              <a:solidFill>
                <a:srgbClr val="FF0000"/>
              </a:solidFill>
              <a:latin typeface="华文行楷" panose="02010800040101010101" pitchFamily="2" charset="-122"/>
              <a:ea typeface="华文行楷" panose="02010800040101010101" pitchFamily="2" charset="-122"/>
              <a:cs typeface="Lantinghei SC Demibold" charset="-122"/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371475" y="6172200"/>
            <a:ext cx="8353425" cy="1588"/>
          </a:xfrm>
          <a:prstGeom prst="line">
            <a:avLst/>
          </a:prstGeom>
          <a:ln w="1905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"/>
          <p:cNvSpPr/>
          <p:nvPr/>
        </p:nvSpPr>
        <p:spPr>
          <a:xfrm>
            <a:off x="1048754" y="1391315"/>
            <a:ext cx="5105400" cy="38608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wrap="square">
            <a:spAutoFit/>
          </a:bodyPr>
          <a:lstStyle/>
          <a:p>
            <a:pPr>
              <a:lnSpc>
                <a:spcPts val="23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800" b="1" kern="0" dirty="0" smtClean="0">
                <a:solidFill>
                  <a:srgbClr val="071734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2.4 </a:t>
            </a:r>
            <a:r>
              <a:rPr lang="zh-CN" altLang="en-US" sz="1800" b="1" kern="0" dirty="0" smtClean="0">
                <a:solidFill>
                  <a:srgbClr val="071734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新开发泡模具</a:t>
            </a:r>
            <a:endParaRPr lang="en-US" altLang="zh-CN" sz="1800" b="1" kern="0" dirty="0" smtClean="0">
              <a:solidFill>
                <a:srgbClr val="071734"/>
              </a:solidFill>
              <a:latin typeface="宋体" panose="02010600030101010101" pitchFamily="2" charset="-122"/>
              <a:ea typeface="宋体" panose="02010600030101010101" pitchFamily="2" charset="-122"/>
              <a:cs typeface="Arial" panose="020B0604020202020204" pitchFamily="34" charset="0"/>
            </a:endParaRPr>
          </a:p>
        </p:txBody>
      </p:sp>
      <p:graphicFrame>
        <p:nvGraphicFramePr>
          <p:cNvPr id="5" name="表格 4"/>
          <p:cNvGraphicFramePr/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821576939"/>
              </p:ext>
            </p:extLst>
          </p:nvPr>
        </p:nvGraphicFramePr>
        <p:xfrm>
          <a:off x="448945" y="1824990"/>
          <a:ext cx="8459470" cy="291528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70890"/>
                <a:gridCol w="2131695"/>
                <a:gridCol w="1098550"/>
                <a:gridCol w="948055"/>
                <a:gridCol w="943610"/>
                <a:gridCol w="1104265"/>
                <a:gridCol w="1462405"/>
              </a:tblGrid>
              <a:tr h="71945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600" dirty="0"/>
                        <a:t>序号</a:t>
                      </a:r>
                      <a:endParaRPr lang="zh-CN" altLang="en-US" sz="160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600" dirty="0"/>
                        <a:t>零部件</a:t>
                      </a:r>
                      <a:endParaRPr lang="zh-CN" altLang="en-US" sz="160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600" dirty="0"/>
                        <a:t>图示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600" dirty="0">
                          <a:sym typeface="+mn-ea"/>
                        </a:rPr>
                        <a:t>发泡模具数量</a:t>
                      </a:r>
                      <a:endParaRPr lang="zh-CN" altLang="en-US" sz="160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600" dirty="0">
                          <a:latin typeface="+mn-ea"/>
                          <a:sym typeface="+mn-ea"/>
                        </a:rPr>
                        <a:t>费用（未税）</a:t>
                      </a:r>
                      <a:endParaRPr lang="zh-CN" altLang="en-US" sz="160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600" dirty="0">
                          <a:latin typeface="+mn-ea"/>
                          <a:ea typeface="+mn-ea"/>
                        </a:rPr>
                        <a:t>生产地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600" dirty="0"/>
                        <a:t>备注</a:t>
                      </a:r>
                      <a:endParaRPr lang="zh-CN" altLang="en-US" sz="160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</a:tr>
              <a:tr h="44958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600" dirty="0"/>
                        <a:t>1</a:t>
                      </a:r>
                      <a:endParaRPr lang="zh-CN" altLang="en-US" sz="160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dirty="0">
                          <a:effectLst/>
                          <a:latin typeface="+mn-ea"/>
                          <a:sym typeface="+mn-ea"/>
                        </a:rPr>
                        <a:t>主驾靠背发泡总成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160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600" dirty="0">
                          <a:latin typeface="+mn-ea"/>
                          <a:ea typeface="+mn-ea"/>
                        </a:rPr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zh-CN" sz="160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600" dirty="0">
                          <a:latin typeface="+mn-ea"/>
                          <a:ea typeface="+mn-ea"/>
                        </a:rPr>
                        <a:t>西安工厂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600" dirty="0">
                          <a:latin typeface="+mn-ea"/>
                          <a:ea typeface="+mn-ea"/>
                        </a:rPr>
                        <a:t>借用</a:t>
                      </a:r>
                      <a:r>
                        <a:rPr lang="en-US" altLang="zh-CN" sz="1600" dirty="0">
                          <a:latin typeface="+mn-ea"/>
                          <a:ea typeface="+mn-ea"/>
                        </a:rPr>
                        <a:t>M3000S</a:t>
                      </a:r>
                    </a:p>
                  </a:txBody>
                  <a:tcPr anchor="ctr"/>
                </a:tc>
              </a:tr>
              <a:tr h="40005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600" dirty="0"/>
                        <a:t>2</a:t>
                      </a:r>
                      <a:endParaRPr lang="zh-CN" altLang="en-US" sz="160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dirty="0">
                          <a:effectLst/>
                          <a:latin typeface="+mn-ea"/>
                          <a:sym typeface="+mn-ea"/>
                        </a:rPr>
                        <a:t>主驾座垫发泡模具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160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600" dirty="0">
                          <a:latin typeface="+mn-ea"/>
                          <a:ea typeface="+mn-ea"/>
                        </a:rPr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zh-CN" sz="160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600" dirty="0">
                          <a:latin typeface="+mn-ea"/>
                          <a:sym typeface="+mn-ea"/>
                        </a:rPr>
                        <a:t>西安工厂</a:t>
                      </a:r>
                      <a:endParaRPr lang="zh-CN" altLang="en-US" sz="160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600" dirty="0">
                          <a:latin typeface="+mn-ea"/>
                          <a:sym typeface="+mn-ea"/>
                        </a:rPr>
                        <a:t>借用</a:t>
                      </a:r>
                      <a:r>
                        <a:rPr lang="en-US" altLang="zh-CN" sz="1600" dirty="0">
                          <a:latin typeface="+mn-ea"/>
                          <a:sym typeface="+mn-ea"/>
                        </a:rPr>
                        <a:t>M3000S</a:t>
                      </a:r>
                      <a:endParaRPr lang="zh-CN" altLang="en-US" sz="160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</a:tr>
              <a:tr h="35179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600" dirty="0"/>
                        <a:t>3</a:t>
                      </a:r>
                      <a:endParaRPr lang="zh-CN" altLang="en-US" sz="160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dirty="0">
                          <a:effectLst/>
                          <a:latin typeface="+mn-ea"/>
                          <a:sym typeface="+mn-ea"/>
                        </a:rPr>
                        <a:t>副驾靠背发泡模具</a:t>
                      </a: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en-US" sz="160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600" dirty="0">
                          <a:latin typeface="+mn-ea"/>
                          <a:ea typeface="+mn-ea"/>
                        </a:rPr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zh-CN" sz="160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600" dirty="0">
                          <a:latin typeface="+mn-ea"/>
                          <a:sym typeface="+mn-ea"/>
                        </a:rPr>
                        <a:t>西安工厂</a:t>
                      </a:r>
                      <a:endParaRPr lang="zh-CN" altLang="en-US" sz="160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600" dirty="0">
                          <a:latin typeface="+mn-ea"/>
                          <a:sym typeface="+mn-ea"/>
                        </a:rPr>
                        <a:t>借用</a:t>
                      </a:r>
                      <a:r>
                        <a:rPr lang="en-US" altLang="zh-CN" sz="1600" dirty="0">
                          <a:latin typeface="+mn-ea"/>
                          <a:sym typeface="+mn-ea"/>
                        </a:rPr>
                        <a:t>M3000S</a:t>
                      </a:r>
                      <a:endParaRPr lang="zh-CN" altLang="en-US" sz="160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</a:tr>
              <a:tr h="58991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600" dirty="0"/>
                        <a:t>4</a:t>
                      </a:r>
                      <a:endParaRPr lang="zh-CN" altLang="en-US" sz="160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dirty="0">
                          <a:effectLst/>
                          <a:latin typeface="+mn-ea"/>
                          <a:sym typeface="+mn-ea"/>
                        </a:rPr>
                        <a:t>副驾座垫发泡模具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en-US" sz="160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600" dirty="0">
                          <a:latin typeface="+mn-ea"/>
                          <a:ea typeface="+mn-ea"/>
                        </a:rPr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600" dirty="0">
                          <a:latin typeface="+mn-ea"/>
                          <a:ea typeface="+mn-ea"/>
                        </a:rPr>
                        <a:t>35,000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600" dirty="0">
                          <a:latin typeface="+mn-ea"/>
                          <a:sym typeface="+mn-ea"/>
                        </a:rPr>
                        <a:t>西安工厂</a:t>
                      </a:r>
                      <a:endParaRPr lang="zh-CN" altLang="en-US" sz="160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600" dirty="0">
                          <a:effectLst/>
                          <a:latin typeface="+mn-ea"/>
                          <a:ea typeface="+mn-ea"/>
                          <a:sym typeface="+mn-ea"/>
                        </a:rPr>
                        <a:t>新开</a:t>
                      </a:r>
                    </a:p>
                  </a:txBody>
                  <a:tcPr anchor="ctr"/>
                </a:tc>
              </a:tr>
              <a:tr h="40449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zh-CN" sz="160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dirty="0">
                          <a:effectLst/>
                          <a:latin typeface="+mn-ea"/>
                          <a:sym typeface="+mn-ea"/>
                        </a:rPr>
                        <a:t>合计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en-US" sz="160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zh-CN" sz="160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600" dirty="0">
                          <a:latin typeface="+mn-ea"/>
                          <a:ea typeface="+mn-ea"/>
                        </a:rPr>
                        <a:t>35,000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160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160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pic>
        <p:nvPicPr>
          <p:cNvPr id="12" name="图片 11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2975" b="98300" l="1335" r="9692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601454" y="3795076"/>
            <a:ext cx="575310" cy="417195"/>
          </a:xfrm>
          <a:prstGeom prst="rect">
            <a:avLst/>
          </a:prstGeom>
        </p:spPr>
      </p:pic>
      <p:sp>
        <p:nvSpPr>
          <p:cNvPr id="3" name="矩形"/>
          <p:cNvSpPr/>
          <p:nvPr/>
        </p:nvSpPr>
        <p:spPr>
          <a:xfrm>
            <a:off x="610870" y="4855210"/>
            <a:ext cx="8296910" cy="975995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wrap="square">
            <a:spAutoFit/>
          </a:bodyPr>
          <a:lstStyle/>
          <a:p>
            <a:pPr>
              <a:lnSpc>
                <a:spcPts val="23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00" b="1" kern="0" dirty="0" smtClean="0">
                <a:solidFill>
                  <a:srgbClr val="071734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西安目前产能：</a:t>
            </a:r>
            <a:r>
              <a:rPr lang="en-US" altLang="zh-CN" sz="1800" b="1" kern="0" dirty="0" smtClean="0">
                <a:solidFill>
                  <a:srgbClr val="071734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7</a:t>
            </a:r>
            <a:r>
              <a:rPr lang="zh-CN" altLang="en-US" sz="1800" b="1" kern="0" dirty="0" smtClean="0">
                <a:solidFill>
                  <a:srgbClr val="071734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个模架，单班生产</a:t>
            </a:r>
            <a:r>
              <a:rPr lang="en-US" altLang="zh-CN" sz="1800" b="1" kern="0" dirty="0" smtClean="0">
                <a:solidFill>
                  <a:srgbClr val="071734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850</a:t>
            </a:r>
            <a:r>
              <a:rPr lang="zh-CN" altLang="en-US" sz="1800" b="1" kern="0" dirty="0" smtClean="0">
                <a:solidFill>
                  <a:srgbClr val="071734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个泡沫，双班生产</a:t>
            </a:r>
            <a:r>
              <a:rPr lang="en-US" altLang="zh-CN" sz="1800" b="1" kern="0" dirty="0" smtClean="0">
                <a:solidFill>
                  <a:srgbClr val="071734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1700</a:t>
            </a:r>
            <a:r>
              <a:rPr lang="zh-CN" altLang="en-US" sz="1800" b="1" kern="0" dirty="0" smtClean="0">
                <a:solidFill>
                  <a:srgbClr val="071734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个泡沫；</a:t>
            </a:r>
          </a:p>
          <a:p>
            <a:pPr>
              <a:lnSpc>
                <a:spcPts val="23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800" b="1" kern="0" dirty="0" smtClean="0">
                <a:solidFill>
                  <a:srgbClr val="071734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成都王牌项目借用</a:t>
            </a:r>
            <a:r>
              <a:rPr lang="en-US" altLang="zh-CN" sz="1800" b="1" kern="0" dirty="0" smtClean="0">
                <a:solidFill>
                  <a:srgbClr val="071734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M3000S</a:t>
            </a:r>
            <a:r>
              <a:rPr lang="zh-CN" altLang="en-US" sz="1800" b="1" kern="0" dirty="0" smtClean="0">
                <a:solidFill>
                  <a:srgbClr val="071734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的泡沫，在西安工厂生产泡沫，发货到成都工厂（距离</a:t>
            </a:r>
            <a:r>
              <a:rPr lang="en-US" altLang="zh-CN" sz="1800" b="1" kern="0" dirty="0" smtClean="0">
                <a:solidFill>
                  <a:srgbClr val="071734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750mm</a:t>
            </a:r>
            <a:r>
              <a:rPr lang="zh-CN" altLang="en-US" sz="1800" b="1" kern="0" dirty="0" smtClean="0">
                <a:solidFill>
                  <a:srgbClr val="071734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）</a:t>
            </a:r>
            <a:r>
              <a:rPr lang="en-US" altLang="zh-CN" sz="1800" b="1" kern="0" dirty="0" smtClean="0">
                <a:solidFill>
                  <a:srgbClr val="071734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51"/>
          <p:cNvSpPr txBox="1">
            <a:spLocks noChangeArrowheads="1"/>
          </p:cNvSpPr>
          <p:nvPr/>
        </p:nvSpPr>
        <p:spPr bwMode="auto">
          <a:xfrm>
            <a:off x="449262" y="933450"/>
            <a:ext cx="6389687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 smtClean="0">
                <a:solidFill>
                  <a:srgbClr val="0717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第二部分：零部件生产规划</a:t>
            </a:r>
          </a:p>
        </p:txBody>
      </p:sp>
      <p:sp>
        <p:nvSpPr>
          <p:cNvPr id="11" name="幻灯片编号占位符 2"/>
          <p:cNvSpPr txBox="1"/>
          <p:nvPr/>
        </p:nvSpPr>
        <p:spPr>
          <a:xfrm>
            <a:off x="7000875" y="6242222"/>
            <a:ext cx="1740182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第 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3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 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页／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共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12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 页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  <a:cs typeface="Lantinghei SC Demibold" charset="-122"/>
            </a:endParaRPr>
          </a:p>
          <a:p>
            <a:pPr algn="r"/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  <a:cs typeface="Lantinghei SC Demibold" charset="-122"/>
            </a:endParaRPr>
          </a:p>
        </p:txBody>
      </p:sp>
      <p:pic>
        <p:nvPicPr>
          <p:cNvPr id="15" name="图片 14" descr="厂标.bmp"/>
          <p:cNvPicPr/>
          <p:nvPr/>
        </p:nvPicPr>
        <p:blipFill>
          <a:blip r:embed="rId4" cstate="print"/>
          <a:srcRect r="38303" b="44286"/>
          <a:stretch>
            <a:fillRect/>
          </a:stretch>
        </p:blipFill>
        <p:spPr bwMode="auto">
          <a:xfrm>
            <a:off x="235323" y="281548"/>
            <a:ext cx="793377" cy="446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标题 15"/>
          <p:cNvSpPr>
            <a:spLocks noGrp="1"/>
          </p:cNvSpPr>
          <p:nvPr>
            <p:ph type="title"/>
          </p:nvPr>
        </p:nvSpPr>
        <p:spPr>
          <a:xfrm>
            <a:off x="1019175" y="279402"/>
            <a:ext cx="3562350" cy="492123"/>
          </a:xfrm>
        </p:spPr>
        <p:txBody>
          <a:bodyPr>
            <a:normAutofit/>
          </a:bodyPr>
          <a:lstStyle/>
          <a:p>
            <a:r>
              <a:rPr lang="zh-CN" altLang="en-US" sz="2800" dirty="0" smtClean="0">
                <a:solidFill>
                  <a:srgbClr val="0070C0"/>
                </a:solidFill>
              </a:rPr>
              <a:t>成都光华荣昌</a:t>
            </a:r>
            <a:endParaRPr lang="zh-CN" altLang="en-US" sz="2800" dirty="0">
              <a:solidFill>
                <a:srgbClr val="0070C0"/>
              </a:solidFill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342900" y="876300"/>
            <a:ext cx="8353425" cy="158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幻灯片编号占位符 2"/>
          <p:cNvSpPr txBox="1"/>
          <p:nvPr/>
        </p:nvSpPr>
        <p:spPr>
          <a:xfrm>
            <a:off x="247649" y="6270797"/>
            <a:ext cx="3038475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1800" dirty="0" smtClean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Lantinghei SC Demibold" charset="-122"/>
              </a:rPr>
              <a:t>永远为客户创造超价值服务</a:t>
            </a:r>
            <a:endParaRPr lang="zh-CN" altLang="en-US" sz="1800" dirty="0">
              <a:solidFill>
                <a:srgbClr val="FF0000"/>
              </a:solidFill>
              <a:latin typeface="华文行楷" panose="02010800040101010101" pitchFamily="2" charset="-122"/>
              <a:ea typeface="华文行楷" panose="02010800040101010101" pitchFamily="2" charset="-122"/>
              <a:cs typeface="Lantinghei SC Demibold" charset="-122"/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371475" y="6172200"/>
            <a:ext cx="8353425" cy="1588"/>
          </a:xfrm>
          <a:prstGeom prst="line">
            <a:avLst/>
          </a:prstGeom>
          <a:ln w="1905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"/>
          <p:cNvSpPr/>
          <p:nvPr/>
        </p:nvSpPr>
        <p:spPr>
          <a:xfrm>
            <a:off x="1048754" y="1391315"/>
            <a:ext cx="5105400" cy="38608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wrap="square">
            <a:spAutoFit/>
          </a:bodyPr>
          <a:lstStyle/>
          <a:p>
            <a:pPr>
              <a:lnSpc>
                <a:spcPts val="23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800" b="1" kern="0" dirty="0" smtClean="0">
                <a:solidFill>
                  <a:srgbClr val="071734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2.5 </a:t>
            </a:r>
            <a:r>
              <a:rPr lang="zh-CN" altLang="en-US" sz="1800" b="1" kern="0" dirty="0" smtClean="0">
                <a:solidFill>
                  <a:srgbClr val="071734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新开检具</a:t>
            </a:r>
          </a:p>
        </p:txBody>
      </p:sp>
      <p:graphicFrame>
        <p:nvGraphicFramePr>
          <p:cNvPr id="5" name="表格 4"/>
          <p:cNvGraphicFramePr/>
          <p:nvPr>
            <p:custDataLst>
              <p:tags r:id="rId1"/>
            </p:custDataLst>
          </p:nvPr>
        </p:nvGraphicFramePr>
        <p:xfrm>
          <a:off x="448945" y="1824990"/>
          <a:ext cx="8459470" cy="427164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70890"/>
                <a:gridCol w="1325880"/>
                <a:gridCol w="1576070"/>
                <a:gridCol w="1276350"/>
                <a:gridCol w="1242060"/>
                <a:gridCol w="1303655"/>
                <a:gridCol w="964565"/>
              </a:tblGrid>
              <a:tr h="71945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600" dirty="0"/>
                        <a:t>序号</a:t>
                      </a:r>
                      <a:endParaRPr lang="zh-CN" altLang="en-US" sz="160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600" dirty="0"/>
                        <a:t>零部件</a:t>
                      </a:r>
                      <a:endParaRPr lang="zh-CN" altLang="en-US" sz="160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600" dirty="0"/>
                        <a:t>图示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600" dirty="0">
                          <a:sym typeface="+mn-ea"/>
                        </a:rPr>
                        <a:t>焊接夹具数量</a:t>
                      </a:r>
                      <a:endParaRPr lang="zh-CN" altLang="en-US" sz="160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600" dirty="0">
                          <a:latin typeface="+mn-ea"/>
                          <a:ea typeface="+mn-ea"/>
                        </a:rPr>
                        <a:t>费用（未税）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600" dirty="0">
                          <a:latin typeface="+mn-ea"/>
                          <a:ea typeface="+mn-ea"/>
                        </a:rPr>
                        <a:t>生产地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600" dirty="0"/>
                        <a:t>备注</a:t>
                      </a:r>
                      <a:endParaRPr lang="zh-CN" altLang="en-US" sz="160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</a:tr>
              <a:tr h="72009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600" dirty="0"/>
                        <a:t>1</a:t>
                      </a:r>
                      <a:endParaRPr lang="zh-CN" altLang="en-US" sz="160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600" dirty="0"/>
                        <a:t>驾驶员底座焊接总成</a:t>
                      </a:r>
                      <a:endParaRPr lang="zh-CN" altLang="en-US" sz="160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160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600" dirty="0" smtClean="0">
                          <a:latin typeface="+mn-ea"/>
                          <a:sym typeface="+mn-ea"/>
                        </a:rPr>
                        <a:t>1</a:t>
                      </a:r>
                      <a:endParaRPr lang="en-US" altLang="zh-CN" sz="160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600" dirty="0" smtClean="0">
                          <a:latin typeface="+mn-ea"/>
                          <a:ea typeface="+mn-ea"/>
                        </a:rPr>
                        <a:t>13,000</a:t>
                      </a:r>
                      <a:endParaRPr lang="en-US" sz="160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160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600" dirty="0"/>
                        <a:t>V7</a:t>
                      </a:r>
                      <a:endParaRPr lang="zh-CN" altLang="en-US" sz="160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</a:tr>
              <a:tr h="71945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600" dirty="0"/>
                        <a:t>2</a:t>
                      </a:r>
                      <a:endParaRPr lang="zh-CN" altLang="en-US" sz="160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600" dirty="0"/>
                        <a:t>副驾底座焊接总成</a:t>
                      </a:r>
                      <a:endParaRPr lang="zh-CN" altLang="en-US" sz="160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160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600" dirty="0" smtClean="0">
                          <a:latin typeface="+mn-ea"/>
                          <a:ea typeface="+mn-ea"/>
                        </a:rPr>
                        <a:t>1</a:t>
                      </a:r>
                      <a:endParaRPr lang="en-US" sz="160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600" dirty="0" smtClean="0">
                          <a:latin typeface="+mn-ea"/>
                          <a:ea typeface="+mn-ea"/>
                        </a:rPr>
                        <a:t>13,000</a:t>
                      </a:r>
                      <a:endParaRPr lang="en-US" sz="160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160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anchor="ctr"/>
                </a:tc>
              </a:tr>
              <a:tr h="72009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600" dirty="0"/>
                        <a:t>3</a:t>
                      </a:r>
                      <a:endParaRPr lang="zh-CN" altLang="en-US" sz="160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600" dirty="0"/>
                        <a:t>驾驶员底座焊接总成</a:t>
                      </a:r>
                      <a:endParaRPr lang="zh-CN" altLang="en-US" sz="160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en-US" sz="160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600" dirty="0" smtClean="0">
                          <a:latin typeface="+mn-ea"/>
                          <a:ea typeface="+mn-ea"/>
                        </a:rPr>
                        <a:t>1</a:t>
                      </a:r>
                      <a:endParaRPr lang="en-US" sz="160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600" dirty="0" smtClean="0">
                          <a:latin typeface="+mn-ea"/>
                          <a:ea typeface="+mn-ea"/>
                        </a:rPr>
                        <a:t>12,000</a:t>
                      </a:r>
                      <a:endParaRPr lang="en-US" sz="160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160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600" dirty="0"/>
                        <a:t>V5</a:t>
                      </a:r>
                      <a:endParaRPr lang="zh-CN" altLang="en-US" sz="160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</a:tr>
              <a:tr h="71945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600" dirty="0"/>
                        <a:t>4</a:t>
                      </a:r>
                      <a:endParaRPr lang="zh-CN" altLang="en-US" sz="160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600" dirty="0"/>
                        <a:t>副驾底座焊接总成</a:t>
                      </a:r>
                      <a:endParaRPr lang="zh-CN" altLang="en-US" sz="160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en-US" sz="160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600" dirty="0" smtClean="0">
                          <a:latin typeface="+mn-ea"/>
                          <a:ea typeface="+mn-ea"/>
                        </a:rPr>
                        <a:t>1</a:t>
                      </a:r>
                      <a:endParaRPr lang="en-US" sz="160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600" dirty="0" smtClean="0">
                          <a:latin typeface="+mn-ea"/>
                          <a:ea typeface="+mn-ea"/>
                        </a:rPr>
                        <a:t>12,000</a:t>
                      </a:r>
                      <a:endParaRPr lang="en-US" sz="160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160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anchor="ctr"/>
                </a:tc>
              </a:tr>
              <a:tr h="6731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160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600" dirty="0">
                          <a:latin typeface="+mn-ea"/>
                          <a:ea typeface="+mn-ea"/>
                        </a:rPr>
                        <a:t>合计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en-US" sz="160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zh-CN" sz="160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600" dirty="0" smtClean="0">
                          <a:latin typeface="+mn-ea"/>
                          <a:ea typeface="+mn-ea"/>
                        </a:rPr>
                        <a:t>50,000</a:t>
                      </a:r>
                      <a:endParaRPr lang="en-US" sz="160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160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160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839" b="95783" l="9913" r="8994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129" t="10415" r="9231" b="3096"/>
          <a:stretch>
            <a:fillRect/>
          </a:stretch>
        </p:blipFill>
        <p:spPr>
          <a:xfrm>
            <a:off x="2991485" y="2608580"/>
            <a:ext cx="730885" cy="55499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997" b="98170" l="1299" r="94643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028315" y="3380740"/>
            <a:ext cx="561975" cy="54864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9"/>
          <a:srcRect l="5530" t="11582" r="5530" b="4723"/>
          <a:stretch>
            <a:fillRect/>
          </a:stretch>
        </p:blipFill>
        <p:spPr>
          <a:xfrm>
            <a:off x="2954020" y="4147185"/>
            <a:ext cx="636270" cy="48514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4020" y="4846327"/>
            <a:ext cx="570547" cy="4503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51"/>
          <p:cNvSpPr txBox="1">
            <a:spLocks noChangeArrowheads="1"/>
          </p:cNvSpPr>
          <p:nvPr/>
        </p:nvSpPr>
        <p:spPr bwMode="auto">
          <a:xfrm>
            <a:off x="449262" y="933450"/>
            <a:ext cx="6389687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 smtClean="0">
                <a:solidFill>
                  <a:srgbClr val="0717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第三部分：座椅总装工艺规划</a:t>
            </a:r>
          </a:p>
        </p:txBody>
      </p:sp>
      <p:sp>
        <p:nvSpPr>
          <p:cNvPr id="11" name="幻灯片编号占位符 2"/>
          <p:cNvSpPr txBox="1"/>
          <p:nvPr/>
        </p:nvSpPr>
        <p:spPr>
          <a:xfrm>
            <a:off x="7000875" y="6242222"/>
            <a:ext cx="1740182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第 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3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 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页／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共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12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 页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  <a:cs typeface="Lantinghei SC Demibold" charset="-122"/>
            </a:endParaRPr>
          </a:p>
          <a:p>
            <a:pPr algn="r"/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  <a:cs typeface="Lantinghei SC Demibold" charset="-122"/>
            </a:endParaRPr>
          </a:p>
        </p:txBody>
      </p:sp>
      <p:pic>
        <p:nvPicPr>
          <p:cNvPr id="15" name="图片 14" descr="厂标.bmp"/>
          <p:cNvPicPr/>
          <p:nvPr/>
        </p:nvPicPr>
        <p:blipFill>
          <a:blip r:embed="rId4" cstate="print"/>
          <a:srcRect r="38303" b="44286"/>
          <a:stretch>
            <a:fillRect/>
          </a:stretch>
        </p:blipFill>
        <p:spPr bwMode="auto">
          <a:xfrm>
            <a:off x="235323" y="281548"/>
            <a:ext cx="793377" cy="446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标题 15"/>
          <p:cNvSpPr>
            <a:spLocks noGrp="1"/>
          </p:cNvSpPr>
          <p:nvPr>
            <p:ph type="title"/>
          </p:nvPr>
        </p:nvSpPr>
        <p:spPr>
          <a:xfrm>
            <a:off x="1019175" y="279402"/>
            <a:ext cx="3562350" cy="492123"/>
          </a:xfrm>
        </p:spPr>
        <p:txBody>
          <a:bodyPr>
            <a:normAutofit/>
          </a:bodyPr>
          <a:lstStyle/>
          <a:p>
            <a:r>
              <a:rPr lang="zh-CN" altLang="en-US" sz="2800" dirty="0" smtClean="0">
                <a:solidFill>
                  <a:srgbClr val="0070C0"/>
                </a:solidFill>
              </a:rPr>
              <a:t>成都光华荣昌</a:t>
            </a:r>
            <a:endParaRPr lang="zh-CN" altLang="en-US" sz="2800" dirty="0">
              <a:solidFill>
                <a:srgbClr val="0070C0"/>
              </a:solidFill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342900" y="876300"/>
            <a:ext cx="8353425" cy="158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幻灯片编号占位符 2"/>
          <p:cNvSpPr txBox="1"/>
          <p:nvPr/>
        </p:nvSpPr>
        <p:spPr>
          <a:xfrm>
            <a:off x="247649" y="6270797"/>
            <a:ext cx="3038475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1800" dirty="0" smtClean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Lantinghei SC Demibold" charset="-122"/>
              </a:rPr>
              <a:t>永远为客户创造超价值服务</a:t>
            </a:r>
            <a:endParaRPr lang="zh-CN" altLang="en-US" sz="1800" dirty="0">
              <a:solidFill>
                <a:srgbClr val="FF0000"/>
              </a:solidFill>
              <a:latin typeface="华文行楷" panose="02010800040101010101" pitchFamily="2" charset="-122"/>
              <a:ea typeface="华文行楷" panose="02010800040101010101" pitchFamily="2" charset="-122"/>
              <a:cs typeface="Lantinghei SC Demibold" charset="-122"/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371475" y="6172200"/>
            <a:ext cx="8353425" cy="1588"/>
          </a:xfrm>
          <a:prstGeom prst="line">
            <a:avLst/>
          </a:prstGeom>
          <a:ln w="1905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14" name="表格 13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859243" y="1835887"/>
          <a:ext cx="7317193" cy="41396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74090"/>
                <a:gridCol w="1272797"/>
                <a:gridCol w="1184253"/>
                <a:gridCol w="3386053"/>
              </a:tblGrid>
              <a:tr h="423835">
                <a:tc gridSpan="2">
                  <a:txBody>
                    <a:bodyPr/>
                    <a:lstStyle/>
                    <a:p>
                      <a:r>
                        <a:rPr lang="zh-CN" altLang="en-US" sz="1800" dirty="0" smtClean="0">
                          <a:solidFill>
                            <a:sysClr val="windowText" lastClr="000000"/>
                          </a:solidFill>
                        </a:rPr>
                        <a:t>              项     目</a:t>
                      </a:r>
                      <a:endParaRPr lang="zh-CN" altLang="en-US" sz="18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 smtClean="0">
                          <a:solidFill>
                            <a:sysClr val="windowText" lastClr="000000"/>
                          </a:solidFill>
                        </a:rPr>
                        <a:t>数  量</a:t>
                      </a:r>
                      <a:endParaRPr lang="zh-CN" altLang="en-US" sz="18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800" dirty="0" smtClean="0">
                          <a:solidFill>
                            <a:sysClr val="windowText" lastClr="000000"/>
                          </a:solidFill>
                        </a:rPr>
                        <a:t>说    明</a:t>
                      </a:r>
                      <a:endParaRPr lang="zh-CN" altLang="en-US" sz="1800" dirty="0">
                        <a:solidFill>
                          <a:sysClr val="windowText" lastClr="000000"/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5376">
                <a:tc gridSpan="2"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/>
                        <a:t>年产量（套）</a:t>
                      </a:r>
                      <a:endParaRPr lang="zh-CN" altLang="en-US" sz="16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/>
                        <a:t>18000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/>
                        <a:t>顾客计划年产量</a:t>
                      </a:r>
                      <a:endParaRPr lang="zh-CN" altLang="en-US" sz="16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7142">
                <a:tc gridSpan="2"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/>
                        <a:t>月产量（套）</a:t>
                      </a:r>
                      <a:endParaRPr lang="zh-CN" altLang="en-US" sz="16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/>
                        <a:t>1500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/>
                        <a:t>每年按</a:t>
                      </a:r>
                      <a:r>
                        <a:rPr lang="en-US" altLang="zh-CN" sz="1600" dirty="0" smtClean="0"/>
                        <a:t>12</a:t>
                      </a:r>
                      <a:r>
                        <a:rPr lang="zh-CN" altLang="en-US" sz="1600" dirty="0" smtClean="0"/>
                        <a:t>月计算</a:t>
                      </a:r>
                      <a:endParaRPr lang="zh-CN" altLang="en-US" sz="16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55591">
                <a:tc gridSpan="2"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/>
                        <a:t>单班日产量（套）</a:t>
                      </a:r>
                      <a:endParaRPr lang="zh-CN" altLang="en-US" sz="16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/>
                        <a:t>100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600" dirty="0" smtClean="0"/>
                        <a:t>每月</a:t>
                      </a:r>
                      <a:r>
                        <a:rPr lang="en-US" altLang="zh-CN" sz="1600" dirty="0" smtClean="0"/>
                        <a:t>22</a:t>
                      </a:r>
                      <a:r>
                        <a:rPr lang="zh-CN" altLang="en-US" sz="1600" dirty="0" smtClean="0"/>
                        <a:t>个工作日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7142">
                <a:tc gridSpan="2"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/>
                        <a:t>每日计划劳动时间（</a:t>
                      </a:r>
                      <a:r>
                        <a:rPr lang="en-US" altLang="zh-CN" sz="1600" dirty="0" smtClean="0"/>
                        <a:t>S</a:t>
                      </a:r>
                      <a:r>
                        <a:rPr lang="zh-CN" altLang="en-US" sz="1600" dirty="0" smtClean="0"/>
                        <a:t>）</a:t>
                      </a:r>
                      <a:endParaRPr lang="zh-CN" altLang="en-US" sz="16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/>
                        <a:t>28800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/>
                        <a:t>每日按</a:t>
                      </a:r>
                      <a:r>
                        <a:rPr lang="en-US" altLang="zh-CN" sz="1600" dirty="0" smtClean="0"/>
                        <a:t>8</a:t>
                      </a:r>
                      <a:r>
                        <a:rPr lang="zh-CN" altLang="en-US" sz="1600" dirty="0" smtClean="0"/>
                        <a:t>小时</a:t>
                      </a:r>
                      <a:endParaRPr lang="zh-CN" altLang="en-US" sz="16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55591">
                <a:tc gridSpan="2"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/>
                        <a:t>每日计划稼动时间（</a:t>
                      </a:r>
                      <a:r>
                        <a:rPr lang="en-US" altLang="zh-CN" sz="1600" dirty="0" smtClean="0"/>
                        <a:t>S</a:t>
                      </a:r>
                      <a:r>
                        <a:rPr lang="zh-CN" altLang="en-US" sz="1600" dirty="0" smtClean="0"/>
                        <a:t>）</a:t>
                      </a:r>
                      <a:endParaRPr lang="zh-CN" altLang="en-US" sz="16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/>
                        <a:t>24480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/>
                        <a:t>稼动率为</a:t>
                      </a:r>
                      <a:r>
                        <a:rPr lang="en-US" altLang="zh-CN" sz="1600" dirty="0" smtClean="0"/>
                        <a:t>85%</a:t>
                      </a:r>
                      <a:r>
                        <a:rPr lang="zh-CN" altLang="en-US" sz="1600" dirty="0" smtClean="0"/>
                        <a:t>（用于生产座椅时间）</a:t>
                      </a:r>
                      <a:endParaRPr lang="zh-CN" altLang="en-US" sz="16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77142">
                <a:tc gridSpan="2"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/>
                        <a:t>生产节拍（</a:t>
                      </a:r>
                      <a:r>
                        <a:rPr lang="en-US" altLang="zh-CN" sz="1600" dirty="0" smtClean="0"/>
                        <a:t>S</a:t>
                      </a:r>
                      <a:r>
                        <a:rPr lang="zh-CN" altLang="en-US" sz="1600" dirty="0" smtClean="0"/>
                        <a:t>）</a:t>
                      </a:r>
                      <a:r>
                        <a:rPr lang="en-US" altLang="zh-CN" sz="1600" dirty="0" smtClean="0"/>
                        <a:t>/</a:t>
                      </a:r>
                      <a:r>
                        <a:rPr lang="zh-CN" altLang="en-US" sz="1600" dirty="0" smtClean="0"/>
                        <a:t>套</a:t>
                      </a:r>
                      <a:endParaRPr lang="zh-CN" altLang="en-US" sz="16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/>
                        <a:t>288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24480/100</a:t>
                      </a:r>
                      <a:r>
                        <a:rPr lang="zh-CN" altLang="en-US" sz="1600" dirty="0" smtClean="0"/>
                        <a:t>套</a:t>
                      </a:r>
                      <a:endParaRPr lang="zh-CN" altLang="en-US" sz="16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50204">
                <a:tc rowSpan="2"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/>
                        <a:t>生产一套座椅总时间（</a:t>
                      </a:r>
                      <a:r>
                        <a:rPr lang="en-US" altLang="zh-CN" sz="1600" dirty="0" smtClean="0"/>
                        <a:t>S</a:t>
                      </a:r>
                      <a:r>
                        <a:rPr lang="zh-CN" altLang="en-US" sz="1600" dirty="0" smtClean="0"/>
                        <a:t>）</a:t>
                      </a:r>
                      <a:endParaRPr lang="zh-CN" altLang="en-US" sz="16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/>
                        <a:t>主驾</a:t>
                      </a:r>
                      <a:endParaRPr lang="zh-CN" altLang="en-US" sz="16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/>
                        <a:t>1260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5020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dirty="0" smtClean="0"/>
                        <a:t>副驾</a:t>
                      </a:r>
                      <a:endParaRPr lang="zh-CN" altLang="en-US" sz="16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/>
                        <a:t>990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98693"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600" dirty="0" smtClean="0"/>
                        <a:t>生产线投入人数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/>
                        <a:t>10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  <a:tr h="398693">
                <a:tc grid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600" dirty="0" smtClean="0"/>
                        <a:t>每日生产合格率</a:t>
                      </a:r>
                      <a:r>
                        <a:rPr lang="en-US" altLang="zh-CN" sz="1600" dirty="0" smtClean="0"/>
                        <a:t>%</a:t>
                      </a:r>
                      <a:endParaRPr lang="zh-CN" altLang="en-US" sz="16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600" dirty="0" smtClean="0"/>
                        <a:t>100%</a:t>
                      </a:r>
                      <a:endParaRPr lang="zh-CN" altLang="en-US" sz="16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13" name="矩形"/>
          <p:cNvSpPr/>
          <p:nvPr/>
        </p:nvSpPr>
        <p:spPr>
          <a:xfrm>
            <a:off x="1048754" y="1391315"/>
            <a:ext cx="5105400" cy="38608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wrap="square">
            <a:spAutoFit/>
          </a:bodyPr>
          <a:lstStyle/>
          <a:p>
            <a:pPr>
              <a:lnSpc>
                <a:spcPts val="23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800" b="1" kern="0" dirty="0" smtClean="0">
                <a:solidFill>
                  <a:srgbClr val="071734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3.1</a:t>
            </a:r>
            <a:r>
              <a:rPr lang="zh-CN" altLang="en-US" sz="1800" b="1" kern="0" dirty="0" smtClean="0">
                <a:solidFill>
                  <a:srgbClr val="071734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、王牌重卡座椅总装产能规划</a:t>
            </a:r>
            <a:endParaRPr lang="zh-CN" altLang="en-US" sz="1400" dirty="0">
              <a:solidFill>
                <a:srgbClr val="071734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Times New Roman" panose="0202060305040502030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5" name="표 102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534915" y="1190624"/>
          <a:ext cx="8161409" cy="4650483"/>
        </p:xfrm>
        <a:graphic>
          <a:graphicData uri="http://schemas.openxmlformats.org/drawingml/2006/table">
            <a:tbl>
              <a:tblPr firstRow="1" bandRow="1"/>
              <a:tblGrid>
                <a:gridCol w="208035"/>
                <a:gridCol w="228600"/>
                <a:gridCol w="1676400"/>
                <a:gridCol w="1228725"/>
                <a:gridCol w="790575"/>
                <a:gridCol w="895350"/>
                <a:gridCol w="1038225"/>
                <a:gridCol w="1051359"/>
                <a:gridCol w="1044140"/>
              </a:tblGrid>
              <a:tr h="342901">
                <a:tc>
                  <a:txBody>
                    <a:bodyPr/>
                    <a:lstStyle>
                      <a:defPPr>
                        <a:defRPr lang="ko-KR"/>
                      </a:defPPr>
                      <a:lvl1pPr marL="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굴림"/>
                          <a:ea typeface="굴림"/>
                        </a:defRPr>
                      </a:lvl1pPr>
                      <a:lvl2pPr marL="4572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굴림"/>
                          <a:ea typeface="굴림"/>
                        </a:defRPr>
                      </a:lvl2pPr>
                      <a:lvl3pPr marL="9144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굴림"/>
                          <a:ea typeface="굴림"/>
                        </a:defRPr>
                      </a:lvl3pPr>
                      <a:lvl4pPr marL="13716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굴림"/>
                          <a:ea typeface="굴림"/>
                        </a:defRPr>
                      </a:lvl4pPr>
                      <a:lvl5pPr marL="18288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굴림"/>
                          <a:ea typeface="굴림"/>
                        </a:defRPr>
                      </a:lvl5pPr>
                      <a:lvl6pPr marL="22860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굴림"/>
                          <a:ea typeface="굴림"/>
                        </a:defRPr>
                      </a:lvl6pPr>
                      <a:lvl7pPr marL="27432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굴림"/>
                          <a:ea typeface="굴림"/>
                        </a:defRPr>
                      </a:lvl7pPr>
                      <a:lvl8pPr marL="32004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굴림"/>
                          <a:ea typeface="굴림"/>
                        </a:defRPr>
                      </a:lvl8pPr>
                      <a:lvl9pPr marL="36576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굴림"/>
                          <a:ea typeface="굴림"/>
                        </a:defRPr>
                      </a:lvl9pPr>
                    </a:lstStyle>
                    <a:p>
                      <a:pPr algn="ctr" latinLnBrk="1"/>
                      <a:r>
                        <a:rPr lang="zh-CN" altLang="en-US" sz="1000" b="1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序号</a:t>
                      </a:r>
                      <a:endParaRPr lang="ko-KR" altLang="en-US" sz="1000" b="1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+mn-ea"/>
                      </a:endParaRPr>
                    </a:p>
                  </a:txBody>
                  <a:tcPr marL="36010" marR="3601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zh-CN" altLang="en-US" sz="1000" b="1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+mn-ea"/>
                        </a:rPr>
                        <a:t>分类</a:t>
                      </a:r>
                      <a:endParaRPr lang="ko-KR" altLang="en-US" sz="1000" b="1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+mn-ea"/>
                      </a:endParaRPr>
                    </a:p>
                  </a:txBody>
                  <a:tcPr marL="36010" marR="3601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ko-KR"/>
                      </a:defPPr>
                      <a:lvl1pPr marL="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굴림"/>
                          <a:ea typeface="굴림"/>
                        </a:defRPr>
                      </a:lvl1pPr>
                      <a:lvl2pPr marL="4572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굴림"/>
                          <a:ea typeface="굴림"/>
                        </a:defRPr>
                      </a:lvl2pPr>
                      <a:lvl3pPr marL="9144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굴림"/>
                          <a:ea typeface="굴림"/>
                        </a:defRPr>
                      </a:lvl3pPr>
                      <a:lvl4pPr marL="13716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굴림"/>
                          <a:ea typeface="굴림"/>
                        </a:defRPr>
                      </a:lvl4pPr>
                      <a:lvl5pPr marL="18288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굴림"/>
                          <a:ea typeface="굴림"/>
                        </a:defRPr>
                      </a:lvl5pPr>
                      <a:lvl6pPr marL="22860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굴림"/>
                          <a:ea typeface="굴림"/>
                        </a:defRPr>
                      </a:lvl6pPr>
                      <a:lvl7pPr marL="27432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굴림"/>
                          <a:ea typeface="굴림"/>
                        </a:defRPr>
                      </a:lvl7pPr>
                      <a:lvl8pPr marL="32004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굴림"/>
                          <a:ea typeface="굴림"/>
                        </a:defRPr>
                      </a:lvl8pPr>
                      <a:lvl9pPr marL="36576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굴림"/>
                          <a:ea typeface="굴림"/>
                        </a:defRPr>
                      </a:lvl9pPr>
                    </a:lstStyle>
                    <a:p>
                      <a:pPr algn="ctr" latinLnBrk="1"/>
                      <a:r>
                        <a:rPr lang="zh-CN" altLang="en-US" sz="1000" b="1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工     序     名     称</a:t>
                      </a:r>
                      <a:endParaRPr lang="ko-KR" altLang="en-US" sz="1000" b="1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+mn-ea"/>
                      </a:endParaRPr>
                    </a:p>
                  </a:txBody>
                  <a:tcPr marL="36010" marR="3601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ko-KR"/>
                      </a:defPPr>
                      <a:lvl1pPr marL="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굴림"/>
                          <a:ea typeface="굴림"/>
                        </a:defRPr>
                      </a:lvl1pPr>
                      <a:lvl2pPr marL="4572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굴림"/>
                          <a:ea typeface="굴림"/>
                        </a:defRPr>
                      </a:lvl2pPr>
                      <a:lvl3pPr marL="9144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굴림"/>
                          <a:ea typeface="굴림"/>
                        </a:defRPr>
                      </a:lvl3pPr>
                      <a:lvl4pPr marL="13716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굴림"/>
                          <a:ea typeface="굴림"/>
                        </a:defRPr>
                      </a:lvl4pPr>
                      <a:lvl5pPr marL="18288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굴림"/>
                          <a:ea typeface="굴림"/>
                        </a:defRPr>
                      </a:lvl5pPr>
                      <a:lvl6pPr marL="22860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굴림"/>
                          <a:ea typeface="굴림"/>
                        </a:defRPr>
                      </a:lvl6pPr>
                      <a:lvl7pPr marL="27432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굴림"/>
                          <a:ea typeface="굴림"/>
                        </a:defRPr>
                      </a:lvl7pPr>
                      <a:lvl8pPr marL="32004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굴림"/>
                          <a:ea typeface="굴림"/>
                        </a:defRPr>
                      </a:lvl8pPr>
                      <a:lvl9pPr marL="36576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굴림"/>
                          <a:ea typeface="굴림"/>
                        </a:defRPr>
                      </a:lvl9pPr>
                    </a:lstStyle>
                    <a:p>
                      <a:pPr algn="ctr" latinLnBrk="1"/>
                      <a:r>
                        <a:rPr lang="zh-CN" altLang="en-US" sz="1000" b="1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+mn-ea"/>
                        </a:rPr>
                        <a:t>零部件名称</a:t>
                      </a:r>
                      <a:endParaRPr lang="ko-KR" altLang="en-US" sz="1000" b="1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+mn-ea"/>
                      </a:endParaRPr>
                    </a:p>
                  </a:txBody>
                  <a:tcPr marL="36010" marR="3601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zh-CN" altLang="en-US" sz="1000" b="1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+mn-ea"/>
                        </a:rPr>
                        <a:t>工具名称</a:t>
                      </a:r>
                      <a:endParaRPr lang="ko-KR" altLang="en-US" sz="1000" b="1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+mn-ea"/>
                      </a:endParaRPr>
                    </a:p>
                  </a:txBody>
                  <a:tcPr marL="36010" marR="3601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zh-CN" altLang="en-US" sz="1000" b="1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+mn-ea"/>
                        </a:rPr>
                        <a:t>设备名称</a:t>
                      </a:r>
                      <a:endParaRPr lang="ko-KR" altLang="en-US" sz="1000" b="1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+mn-ea"/>
                      </a:endParaRPr>
                    </a:p>
                  </a:txBody>
                  <a:tcPr marL="36010" marR="3601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zh-CN" altLang="en-US" sz="1000" b="1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+mn-ea"/>
                        </a:rPr>
                        <a:t>关键控制点</a:t>
                      </a:r>
                      <a:endParaRPr lang="ko-KR" altLang="en-US" sz="1000" b="1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+mn-ea"/>
                      </a:endParaRPr>
                    </a:p>
                  </a:txBody>
                  <a:tcPr marL="36010" marR="3601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zh-CN" altLang="en-US" sz="1000" b="1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+mn-ea"/>
                        </a:rPr>
                        <a:t>工位器具</a:t>
                      </a:r>
                      <a:endParaRPr lang="ko-KR" altLang="en-US" sz="1000" b="1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+mn-ea"/>
                      </a:endParaRPr>
                    </a:p>
                  </a:txBody>
                  <a:tcPr marL="36010" marR="3601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zh-CN" altLang="en-US" sz="1000" b="1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备注</a:t>
                      </a:r>
                      <a:endParaRPr lang="ko-KR" altLang="en-US" sz="1000" b="1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+mn-ea"/>
                      </a:endParaRPr>
                    </a:p>
                  </a:txBody>
                  <a:tcPr marL="36010" marR="3601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290056"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1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+mn-ea"/>
                        <a:cs typeface="+mn-cs"/>
                      </a:endParaRPr>
                    </a:p>
                  </a:txBody>
                  <a:tcPr marL="37954" marR="0" marT="180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3">
                  <a:txBody>
                    <a:bodyPr/>
                    <a:lstStyle/>
                    <a:p>
                      <a:pPr marL="0" algn="ctr" defTabSz="914400" rtl="0" eaLnBrk="1" latinLnBrk="1" hangingPunct="1"/>
                      <a:r>
                        <a:rPr lang="zh-CN" altLang="en-US" sz="900" b="0" kern="1200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线外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+mn-ea"/>
                        <a:cs typeface="+mn-cs"/>
                      </a:endParaRPr>
                    </a:p>
                  </a:txBody>
                  <a:tcPr marL="37954" marR="0" marT="180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3300"/>
                        </a:buClr>
                        <a:buSzTx/>
                        <a:buFont typeface="Webdings" panose="05030102010509060703" pitchFamily="18" charset="2"/>
                        <a:buNone/>
                        <a:defRPr/>
                      </a:pPr>
                      <a:r>
                        <a:rPr lang="zh-CN" altLang="en-US" sz="900" b="0" kern="1200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座垫风扇安装及面套包覆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37954" marR="0" marT="18003" marB="0"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r>
                        <a:rPr lang="zh-CN" altLang="en-US" sz="900" b="0" kern="1200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座垫面套、风扇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+mn-ea"/>
                        <a:cs typeface="+mn-cs"/>
                      </a:endParaRPr>
                    </a:p>
                  </a:txBody>
                  <a:tcPr marL="36010" marR="3601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+mn-ea"/>
                        <a:cs typeface="+mn-cs"/>
                      </a:endParaRPr>
                    </a:p>
                  </a:txBody>
                  <a:tcPr marL="36010" marR="3601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r>
                        <a:rPr lang="zh-CN" altLang="en-US" sz="900" b="0" kern="1200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工作台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+mn-ea"/>
                        <a:cs typeface="+mn-cs"/>
                      </a:endParaRPr>
                    </a:p>
                  </a:txBody>
                  <a:tcPr marL="36010" marR="3601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r>
                        <a:rPr lang="zh-CN" altLang="en-US" sz="900" b="0" kern="1200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面套、风扇防错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+mn-ea"/>
                        <a:cs typeface="+mn-cs"/>
                      </a:endParaRPr>
                    </a:p>
                  </a:txBody>
                  <a:tcPr marL="36010" marR="3601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r>
                        <a:rPr lang="zh-CN" altLang="en-US" sz="900" b="0" kern="1200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面套台车、塑料箱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+mn-ea"/>
                        <a:cs typeface="+mn-cs"/>
                      </a:endParaRPr>
                    </a:p>
                  </a:txBody>
                  <a:tcPr marL="36010" marR="3601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altLang="ko-KR" sz="900" b="0" kern="1200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37954" marR="0" marT="1800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78599"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2</a:t>
                      </a:r>
                    </a:p>
                  </a:txBody>
                  <a:tcPr marL="37954" marR="0" marT="180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37954" marR="0" marT="180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3300"/>
                        </a:buClr>
                        <a:buSzTx/>
                        <a:buFont typeface="Webdings" panose="05030102010509060703" pitchFamily="18" charset="2"/>
                        <a:buNone/>
                        <a:defRPr/>
                      </a:pPr>
                      <a:r>
                        <a:rPr lang="zh-CN" altLang="en-US" sz="900" b="0" kern="1200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包覆后的座合绵与座盆安装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37954" marR="0" marT="18003" marB="0"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r>
                        <a:rPr lang="zh-CN" altLang="en-US" sz="900" b="0" kern="1200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座面套合绵总装、座盆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+mn-ea"/>
                        <a:cs typeface="+mn-cs"/>
                      </a:endParaRPr>
                    </a:p>
                  </a:txBody>
                  <a:tcPr marL="36010" marR="3601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r>
                        <a:rPr lang="zh-CN" altLang="en-US" sz="900" b="0" kern="1200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橡胶锤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+mn-ea"/>
                        <a:cs typeface="+mn-cs"/>
                      </a:endParaRPr>
                    </a:p>
                  </a:txBody>
                  <a:tcPr marL="36010" marR="3601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r>
                        <a:rPr lang="zh-CN" altLang="en-US" sz="900" b="0" kern="1200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安装治具台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+mn-ea"/>
                        <a:cs typeface="+mn-cs"/>
                      </a:endParaRPr>
                    </a:p>
                  </a:txBody>
                  <a:tcPr marL="36010" marR="3601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+mn-ea"/>
                        <a:cs typeface="+mn-cs"/>
                      </a:endParaRPr>
                    </a:p>
                  </a:txBody>
                  <a:tcPr marL="36010" marR="3601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+mn-ea"/>
                        <a:cs typeface="+mn-cs"/>
                      </a:endParaRPr>
                    </a:p>
                  </a:txBody>
                  <a:tcPr marL="36010" marR="3601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altLang="ko-KR" sz="900" b="0" kern="1200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37954" marR="0" marT="1800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35733"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3</a:t>
                      </a:r>
                    </a:p>
                  </a:txBody>
                  <a:tcPr marL="37954" marR="0" marT="180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37954" marR="0" marT="180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3300"/>
                        </a:buClr>
                        <a:buSzTx/>
                        <a:buFont typeface="Webdings" panose="05030102010509060703" pitchFamily="18" charset="2"/>
                        <a:buNone/>
                        <a:defRPr/>
                      </a:pPr>
                      <a:r>
                        <a:rPr lang="zh-CN" altLang="en-US" sz="900" b="0" kern="1200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靠背风扇及面套包覆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37954" marR="0" marT="18003" marB="0"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r>
                        <a:rPr lang="zh-CN" altLang="en-US" sz="900" b="0" kern="1200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靠背面套、风扇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+mn-ea"/>
                        <a:cs typeface="+mn-cs"/>
                      </a:endParaRPr>
                    </a:p>
                  </a:txBody>
                  <a:tcPr marL="36010" marR="3601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endParaRPr lang="ko-KR" altLang="en-US" sz="900" b="0" kern="1200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+mn-ea"/>
                        <a:cs typeface="+mn-cs"/>
                      </a:endParaRPr>
                    </a:p>
                  </a:txBody>
                  <a:tcPr marL="36010" marR="3601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r>
                        <a:rPr lang="zh-CN" altLang="en-US" sz="900" b="0" kern="1200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 工作台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+mn-ea"/>
                        <a:cs typeface="+mn-cs"/>
                      </a:endParaRPr>
                    </a:p>
                  </a:txBody>
                  <a:tcPr marL="36010" marR="3601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r>
                        <a:rPr lang="zh-CN" altLang="en-US" sz="900" b="0" kern="1200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面套、风扇防错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+mn-ea"/>
                        <a:cs typeface="+mn-cs"/>
                      </a:endParaRPr>
                    </a:p>
                  </a:txBody>
                  <a:tcPr marL="36010" marR="3601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r>
                        <a:rPr lang="zh-CN" altLang="en-US" sz="900" b="0" kern="1200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面套台车、塑料箱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+mn-ea"/>
                        <a:cs typeface="+mn-cs"/>
                      </a:endParaRPr>
                    </a:p>
                  </a:txBody>
                  <a:tcPr marL="36010" marR="3601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altLang="ko-KR" sz="900" b="0" kern="1200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37954" marR="0" marT="1800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75983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ko-KR" sz="900" b="0" kern="1200" dirty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4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37954" marR="0" marT="180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13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900" b="0" kern="1200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流水线上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37954" marR="0" marT="180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3300"/>
                        </a:buClr>
                        <a:buSzTx/>
                        <a:buFont typeface="Webdings" panose="05030102010509060703" pitchFamily="18" charset="2"/>
                        <a:buNone/>
                        <a:defRPr/>
                      </a:pPr>
                      <a:r>
                        <a:rPr lang="zh-CN" altLang="en-US" sz="900" b="0" kern="1200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座坐模块化上线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37954" marR="0" marT="18003" marB="0"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900" b="0" kern="1200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底座模块化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36010" marR="3601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ko-KR" altLang="en-US" sz="900" b="0" kern="1200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36010" marR="3601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900" b="0" kern="1200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治具流水线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36010" marR="3601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900" b="0" kern="1200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治具安装尺寸防错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36010" marR="3601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900" b="0" kern="1200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底座模块化台车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36010" marR="3601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ko-KR" altLang="en-US" sz="900" b="0" kern="1200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37954" marR="0" marT="1800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47343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b="0" kern="1000" baseline="0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5</a:t>
                      </a:r>
                      <a:endParaRPr lang="ko-KR" altLang="en-US" sz="900" b="0" kern="1000" baseline="0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+mn-ea"/>
                      </a:endParaRPr>
                    </a:p>
                  </a:txBody>
                  <a:tcPr marL="37954" marR="0" marT="180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3300"/>
                        </a:buClr>
                        <a:buSzTx/>
                        <a:buFont typeface="Webdings" panose="05030102010509060703" pitchFamily="18" charset="2"/>
                        <a:buNone/>
                        <a:defRPr/>
                      </a:pPr>
                      <a:r>
                        <a:rPr lang="zh-CN" altLang="en-US" sz="900" b="0" kern="1000" baseline="0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可变阻尼调节机构安装</a:t>
                      </a:r>
                      <a:endParaRPr lang="en-US" altLang="ko-KR" sz="900" b="0" kern="1000" baseline="0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37954" marR="0" marT="18003" marB="0"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zh-CN" altLang="en-US" sz="900" b="0" kern="1000" baseline="0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可变阻尼调节机构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+mn-ea"/>
                      </a:endParaRPr>
                    </a:p>
                  </a:txBody>
                  <a:tcPr marL="36010" marR="3601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900" b="0" kern="1200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+mn-ea"/>
                          <a:cs typeface="+mn-cs"/>
                        </a:rPr>
                        <a:t>手持电扭枪</a:t>
                      </a:r>
                      <a:endParaRPr lang="ko-KR" altLang="en-US" sz="900" b="0" kern="1200" dirty="0" smtClean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+mn-ea"/>
                        <a:cs typeface="+mn-cs"/>
                      </a:endParaRPr>
                    </a:p>
                  </a:txBody>
                  <a:tcPr marL="36010" marR="3601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+mn-ea"/>
                      </a:endParaRPr>
                    </a:p>
                  </a:txBody>
                  <a:tcPr marL="36010" marR="3601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r>
                        <a:rPr lang="zh-CN" altLang="en-US" sz="900" b="0" kern="1000" baseline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+mn-ea"/>
                          <a:cs typeface="+mn-cs"/>
                        </a:rPr>
                        <a:t>自攻丝数量</a:t>
                      </a:r>
                      <a:endParaRPr lang="ko-KR" altLang="en-US" sz="900" b="0" kern="1000" baseline="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+mn-ea"/>
                        <a:cs typeface="+mn-cs"/>
                      </a:endParaRPr>
                    </a:p>
                  </a:txBody>
                  <a:tcPr marL="36010" marR="3601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r>
                        <a:rPr lang="zh-CN" altLang="en-US" sz="900" b="0" kern="1000" baseline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+mn-ea"/>
                          <a:cs typeface="+mn-cs"/>
                        </a:rPr>
                        <a:t>塑料箱</a:t>
                      </a:r>
                      <a:endParaRPr lang="ko-KR" altLang="en-US" sz="900" b="0" kern="1000" baseline="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+mn-ea"/>
                        <a:cs typeface="+mn-cs"/>
                      </a:endParaRPr>
                    </a:p>
                  </a:txBody>
                  <a:tcPr marL="36010" marR="3601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ko-KR" altLang="en-US" sz="900" b="0" kern="1000" baseline="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+mn-ea"/>
                        <a:cs typeface="+mn-cs"/>
                      </a:endParaRPr>
                    </a:p>
                  </a:txBody>
                  <a:tcPr marL="37954" marR="0" marT="1800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47343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b="0" kern="1000" baseline="0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6</a:t>
                      </a:r>
                      <a:endParaRPr lang="ko-KR" altLang="en-US" sz="900" b="0" kern="1000" baseline="0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+mn-ea"/>
                      </a:endParaRPr>
                    </a:p>
                  </a:txBody>
                  <a:tcPr marL="37954" marR="0" marT="180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37954" marR="0" marT="180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3300"/>
                        </a:buClr>
                        <a:buSzTx/>
                        <a:buFont typeface="Webdings" panose="05030102010509060703" pitchFamily="18" charset="2"/>
                        <a:buNone/>
                        <a:defRPr/>
                      </a:pPr>
                      <a:r>
                        <a:rPr lang="zh-CN" altLang="en-US" sz="900" b="0" kern="1000" baseline="0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升降调节机构安装</a:t>
                      </a:r>
                      <a:endParaRPr lang="en-US" altLang="ko-KR" sz="900" b="0" kern="1000" baseline="0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37954" marR="0" marT="18003" marB="0"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zh-CN" altLang="en-US" sz="900" b="0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阻尼器及高度调节机构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+mn-ea"/>
                      </a:endParaRPr>
                    </a:p>
                  </a:txBody>
                  <a:tcPr marL="36010" marR="3601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900" b="0" kern="1200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+mn-ea"/>
                          <a:cs typeface="+mn-cs"/>
                        </a:rPr>
                        <a:t>手持电扭枪</a:t>
                      </a:r>
                      <a:endParaRPr lang="ko-KR" altLang="en-US" sz="900" b="0" kern="1200" dirty="0" smtClean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+mn-ea"/>
                        <a:cs typeface="+mn-cs"/>
                      </a:endParaRPr>
                    </a:p>
                  </a:txBody>
                  <a:tcPr marL="36010" marR="3601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+mn-ea"/>
                      </a:endParaRPr>
                    </a:p>
                  </a:txBody>
                  <a:tcPr marL="36010" marR="3601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r>
                        <a:rPr lang="zh-CN" altLang="en-US" sz="900" b="0" kern="1000" baseline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+mn-ea"/>
                          <a:cs typeface="+mn-cs"/>
                        </a:rPr>
                        <a:t>自攻丝数量</a:t>
                      </a:r>
                      <a:endParaRPr lang="ko-KR" altLang="en-US" sz="900" b="0" kern="1000" baseline="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+mn-ea"/>
                        <a:cs typeface="+mn-cs"/>
                      </a:endParaRPr>
                    </a:p>
                  </a:txBody>
                  <a:tcPr marL="36010" marR="3601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r>
                        <a:rPr lang="zh-CN" altLang="en-US" sz="900" b="0" kern="1000" baseline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+mn-ea"/>
                          <a:cs typeface="+mn-cs"/>
                        </a:rPr>
                        <a:t>塑料箱</a:t>
                      </a:r>
                      <a:endParaRPr lang="ko-KR" altLang="en-US" sz="900" b="0" kern="1000" baseline="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+mn-ea"/>
                        <a:cs typeface="+mn-cs"/>
                      </a:endParaRPr>
                    </a:p>
                  </a:txBody>
                  <a:tcPr marL="36010" marR="3601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ko-KR" altLang="en-US" sz="900" b="0" kern="1000" baseline="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+mn-ea"/>
                        <a:cs typeface="+mn-cs"/>
                      </a:endParaRPr>
                    </a:p>
                  </a:txBody>
                  <a:tcPr marL="37954" marR="0" marT="1800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47343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b="0" kern="1000" baseline="0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7</a:t>
                      </a:r>
                      <a:endParaRPr lang="ko-KR" altLang="en-US" sz="900" b="0" kern="1000" baseline="0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+mn-ea"/>
                      </a:endParaRPr>
                    </a:p>
                  </a:txBody>
                  <a:tcPr marL="37954" marR="0" marT="180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3300"/>
                        </a:buClr>
                        <a:buSzTx/>
                        <a:buFont typeface="Webdings" panose="05030102010509060703" pitchFamily="18" charset="2"/>
                        <a:buNone/>
                        <a:defRPr/>
                      </a:pPr>
                      <a:r>
                        <a:rPr lang="zh-CN" altLang="en-US" sz="900" b="0" kern="1000" baseline="0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速升速降阀安装</a:t>
                      </a:r>
                      <a:endParaRPr lang="en-US" altLang="ko-KR" sz="900" b="0" kern="1000" baseline="0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37954" marR="0" marT="18003" marB="0"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zh-CN" altLang="en-US" sz="900" b="0" kern="1000" baseline="0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速升速降阀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+mn-ea"/>
                      </a:endParaRPr>
                    </a:p>
                  </a:txBody>
                  <a:tcPr marL="36010" marR="3601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900" b="0" kern="1200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+mn-ea"/>
                          <a:cs typeface="+mn-cs"/>
                        </a:rPr>
                        <a:t>气管夹钳</a:t>
                      </a:r>
                      <a:endParaRPr lang="ko-KR" altLang="en-US" sz="900" b="0" kern="1200" dirty="0" smtClean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+mn-ea"/>
                        <a:cs typeface="+mn-cs"/>
                      </a:endParaRPr>
                    </a:p>
                  </a:txBody>
                  <a:tcPr marL="36010" marR="3601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+mn-ea"/>
                      </a:endParaRPr>
                    </a:p>
                  </a:txBody>
                  <a:tcPr marL="36010" marR="3601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r>
                        <a:rPr lang="zh-CN" altLang="en-US" sz="900" b="0" kern="1000" baseline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+mn-ea"/>
                          <a:cs typeface="+mn-cs"/>
                        </a:rPr>
                        <a:t>气管接头位置</a:t>
                      </a:r>
                      <a:endParaRPr lang="ko-KR" altLang="en-US" sz="900" b="0" kern="1000" baseline="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+mn-ea"/>
                        <a:cs typeface="+mn-cs"/>
                      </a:endParaRPr>
                    </a:p>
                  </a:txBody>
                  <a:tcPr marL="36010" marR="3601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endParaRPr lang="ko-KR" altLang="en-US" sz="900" b="0" kern="1000" baseline="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+mn-ea"/>
                        <a:cs typeface="+mn-cs"/>
                      </a:endParaRPr>
                    </a:p>
                  </a:txBody>
                  <a:tcPr marL="36010" marR="3601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ko-KR" altLang="en-US" sz="900" b="0" kern="1000" baseline="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+mn-ea"/>
                        <a:cs typeface="+mn-cs"/>
                      </a:endParaRPr>
                    </a:p>
                  </a:txBody>
                  <a:tcPr marL="37954" marR="0" marT="1800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55292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b="0" kern="1000" baseline="0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8</a:t>
                      </a:r>
                      <a:endParaRPr lang="ko-KR" altLang="en-US" sz="900" b="0" kern="1000" baseline="0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+mn-ea"/>
                      </a:endParaRPr>
                    </a:p>
                  </a:txBody>
                  <a:tcPr marL="37954" marR="0" marT="180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3300"/>
                        </a:buClr>
                        <a:buSzTx/>
                        <a:buFont typeface="Webdings" panose="05030102010509060703" pitchFamily="18" charset="2"/>
                        <a:buNone/>
                      </a:pPr>
                      <a:r>
                        <a:rPr lang="zh-CN" altLang="en-US" sz="900" b="0" kern="1000" baseline="0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座椅气密性检测</a:t>
                      </a:r>
                      <a:endParaRPr lang="en-US" altLang="ko-KR" sz="900" b="0" kern="1000" baseline="0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37954" marR="0" marT="18003" marB="0"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+mn-ea"/>
                      </a:endParaRPr>
                    </a:p>
                  </a:txBody>
                  <a:tcPr marL="36010" marR="3601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+mn-ea"/>
                      </a:endParaRPr>
                    </a:p>
                  </a:txBody>
                  <a:tcPr marL="36010" marR="3601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900" b="0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气密检测机</a:t>
                      </a:r>
                      <a:endParaRPr lang="ko-KR" altLang="en-US" sz="900" b="0" dirty="0" smtClean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+mn-ea"/>
                      </a:endParaRPr>
                    </a:p>
                  </a:txBody>
                  <a:tcPr marL="36010" marR="3601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900" b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+mn-ea"/>
                        </a:rPr>
                        <a:t>额定压力</a:t>
                      </a:r>
                      <a:endParaRPr lang="ko-KR" altLang="en-US" sz="900" b="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+mn-ea"/>
                      </a:endParaRPr>
                    </a:p>
                    <a:p>
                      <a:pPr algn="ctr" latinLnBrk="1"/>
                      <a:r>
                        <a:rPr lang="en-US" altLang="ko-KR" sz="900" b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+mn-ea"/>
                        </a:rPr>
                        <a:t>1</a:t>
                      </a:r>
                      <a:r>
                        <a:rPr lang="en-US" altLang="zh-CN" sz="900" b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+mn-ea"/>
                        </a:rPr>
                        <a:t>.2MPa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+mn-ea"/>
                      </a:endParaRPr>
                    </a:p>
                  </a:txBody>
                  <a:tcPr marL="36010" marR="3601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+mn-ea"/>
                      </a:endParaRPr>
                    </a:p>
                  </a:txBody>
                  <a:tcPr marL="36010" marR="3601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zh-CN" altLang="en-US" sz="900" b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+mn-ea"/>
                        </a:rPr>
                        <a:t>含仪器泄漏校准仪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+mn-ea"/>
                      </a:endParaRPr>
                    </a:p>
                  </a:txBody>
                  <a:tcPr marL="37954" marR="0" marT="1800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47343"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r>
                        <a:rPr lang="en-US" altLang="ko-KR" sz="900" b="0" kern="1000" baseline="0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9</a:t>
                      </a:r>
                      <a:endParaRPr lang="ko-KR" altLang="en-US" sz="900" b="0" kern="1000" baseline="0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+mn-ea"/>
                        <a:cs typeface="+mn-cs"/>
                      </a:endParaRPr>
                    </a:p>
                  </a:txBody>
                  <a:tcPr marL="37954" marR="0" marT="180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37954" marR="0" marT="180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3300"/>
                        </a:buClr>
                        <a:buSzTx/>
                        <a:buFont typeface="Webdings" panose="05030102010509060703" pitchFamily="18" charset="2"/>
                        <a:buNone/>
                        <a:defRPr/>
                      </a:pPr>
                      <a:r>
                        <a:rPr lang="zh-CN" altLang="en-US" sz="900" b="0" kern="1000" baseline="0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靠背及座框骨架连接</a:t>
                      </a:r>
                      <a:endParaRPr lang="en-US" altLang="ko-KR" sz="900" b="0" kern="1000" baseline="0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37954" marR="0" marT="18003" marB="0"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zh-CN" altLang="en-US" sz="900" b="0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靠背骨架总成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+mn-ea"/>
                      </a:endParaRPr>
                    </a:p>
                  </a:txBody>
                  <a:tcPr marL="36010" marR="3601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900" b="0" kern="1200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手持电扭枪、定扭搬手</a:t>
                      </a:r>
                      <a:endParaRPr lang="ko-KR" altLang="en-US" sz="900" b="0" kern="1200" dirty="0" smtClean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+mn-ea"/>
                        <a:cs typeface="+mn-cs"/>
                      </a:endParaRPr>
                    </a:p>
                  </a:txBody>
                  <a:tcPr marL="36010" marR="3601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+mn-ea"/>
                      </a:endParaRPr>
                    </a:p>
                  </a:txBody>
                  <a:tcPr marL="36010" marR="3601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zh-CN" altLang="en-US" sz="900" b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+mn-ea"/>
                        </a:rPr>
                        <a:t>扭矩</a:t>
                      </a:r>
                      <a:r>
                        <a:rPr lang="en-US" altLang="zh-CN" sz="900" b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+mn-ea"/>
                        </a:rPr>
                        <a:t>47±3N.m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+mn-ea"/>
                      </a:endParaRPr>
                    </a:p>
                  </a:txBody>
                  <a:tcPr marL="36010" marR="3601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zh-CN" altLang="en-US" sz="9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+mn-ea"/>
                          <a:cs typeface="+mn-cs"/>
                        </a:rPr>
                        <a:t>背骨架台车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+mn-ea"/>
                      </a:endParaRPr>
                    </a:p>
                  </a:txBody>
                  <a:tcPr marL="36010" marR="3601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9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螺栓顺序、扭矩值</a:t>
                      </a:r>
                      <a:endParaRPr lang="en-US" altLang="ko-KR" sz="9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37954" marR="0" marT="1800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73753"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r>
                        <a:rPr lang="en-US" altLang="ko-KR" sz="900" b="0" kern="1000" baseline="0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+mn-ea"/>
                          <a:cs typeface="+mn-cs"/>
                        </a:rPr>
                        <a:t>10</a:t>
                      </a:r>
                      <a:endParaRPr lang="ko-KR" altLang="en-US" sz="900" b="0" kern="1000" baseline="0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+mn-ea"/>
                        <a:cs typeface="+mn-cs"/>
                      </a:endParaRPr>
                    </a:p>
                  </a:txBody>
                  <a:tcPr marL="37954" marR="0" marT="180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3300"/>
                        </a:buClr>
                        <a:buSzTx/>
                        <a:buFont typeface="Webdings" panose="05030102010509060703" pitchFamily="18" charset="2"/>
                        <a:buNone/>
                      </a:pPr>
                      <a:r>
                        <a:rPr lang="zh-CN" altLang="en-US" sz="900" b="0" kern="1000" baseline="0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扶手支架安装</a:t>
                      </a:r>
                      <a:endParaRPr lang="en-US" altLang="ko-KR" sz="900" b="0" kern="1000" baseline="0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37954" marR="0" marT="18003" marB="0"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zh-CN" altLang="en-US" sz="900" b="0" kern="1000" baseline="0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扶手支架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+mn-ea"/>
                      </a:endParaRPr>
                    </a:p>
                  </a:txBody>
                  <a:tcPr marL="36010" marR="3601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900" b="0" kern="1200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手持电扭枪、定扭搬手</a:t>
                      </a:r>
                      <a:endParaRPr lang="ko-KR" altLang="en-US" sz="900" b="0" kern="1200" dirty="0" smtClean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+mn-ea"/>
                        <a:cs typeface="+mn-cs"/>
                      </a:endParaRPr>
                    </a:p>
                  </a:txBody>
                  <a:tcPr marL="36010" marR="3601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ko-KR" altLang="en-US" sz="900" b="0" dirty="0" smtClean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+mn-ea"/>
                      </a:endParaRPr>
                    </a:p>
                  </a:txBody>
                  <a:tcPr marL="36010" marR="3601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900" b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+mn-ea"/>
                        </a:rPr>
                        <a:t>扭矩</a:t>
                      </a:r>
                      <a:r>
                        <a:rPr lang="en-US" altLang="zh-CN" sz="900" b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+mn-ea"/>
                        </a:rPr>
                        <a:t>27±3N.m</a:t>
                      </a:r>
                      <a:endParaRPr lang="ko-KR" altLang="en-US" sz="900" b="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+mn-ea"/>
                      </a:endParaRPr>
                    </a:p>
                  </a:txBody>
                  <a:tcPr marL="36010" marR="3601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900" b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+mn-ea"/>
                        </a:rPr>
                        <a:t>塑料箱</a:t>
                      </a:r>
                      <a:endParaRPr lang="ko-KR" altLang="en-US" sz="900" b="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+mn-ea"/>
                      </a:endParaRPr>
                    </a:p>
                  </a:txBody>
                  <a:tcPr marL="36010" marR="3601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+mn-ea"/>
                      </a:endParaRPr>
                    </a:p>
                  </a:txBody>
                  <a:tcPr marL="37954" marR="0" marT="1800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73753"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r>
                        <a:rPr lang="en-US" altLang="ko-KR" sz="900" b="0" kern="1000" baseline="0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+mn-ea"/>
                          <a:cs typeface="+mn-cs"/>
                        </a:rPr>
                        <a:t>11</a:t>
                      </a:r>
                      <a:endParaRPr lang="ko-KR" altLang="en-US" sz="900" b="0" kern="1000" baseline="0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+mn-ea"/>
                        <a:cs typeface="+mn-cs"/>
                      </a:endParaRPr>
                    </a:p>
                  </a:txBody>
                  <a:tcPr marL="37954" marR="0" marT="180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3300"/>
                        </a:buClr>
                        <a:buSzTx/>
                        <a:buFont typeface="Webdings" panose="05030102010509060703" pitchFamily="18" charset="2"/>
                        <a:buNone/>
                      </a:pPr>
                      <a:r>
                        <a:rPr lang="zh-CN" altLang="en-US" sz="900" b="0" kern="1000" baseline="0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气带腰托安装</a:t>
                      </a:r>
                      <a:endParaRPr lang="en-US" altLang="ko-KR" sz="900" b="0" kern="1000" baseline="0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37954" marR="0" marT="18003" marB="0"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zh-CN" altLang="en-US" sz="900" b="0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腰托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+mn-ea"/>
                      </a:endParaRPr>
                    </a:p>
                  </a:txBody>
                  <a:tcPr marL="36010" marR="3601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+mn-ea"/>
                      </a:endParaRPr>
                    </a:p>
                  </a:txBody>
                  <a:tcPr marL="36010" marR="3601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ko-KR" altLang="en-US" sz="900" b="0" dirty="0" smtClean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+mn-ea"/>
                      </a:endParaRPr>
                    </a:p>
                  </a:txBody>
                  <a:tcPr marL="36010" marR="3601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+mn-ea"/>
                      </a:endParaRPr>
                    </a:p>
                  </a:txBody>
                  <a:tcPr marL="36010" marR="3601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zh-CN" altLang="en-US" sz="900" b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+mn-ea"/>
                        </a:rPr>
                        <a:t>塑料箱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+mn-ea"/>
                      </a:endParaRPr>
                    </a:p>
                  </a:txBody>
                  <a:tcPr marL="36010" marR="3601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+mn-ea"/>
                      </a:endParaRPr>
                    </a:p>
                  </a:txBody>
                  <a:tcPr marL="37954" marR="0" marT="1800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73753"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r>
                        <a:rPr lang="en-US" altLang="ko-KR" sz="900" b="0" kern="1000" baseline="0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+mn-ea"/>
                          <a:cs typeface="+mn-cs"/>
                        </a:rPr>
                        <a:t>12</a:t>
                      </a:r>
                      <a:endParaRPr lang="ko-KR" altLang="en-US" sz="900" b="0" kern="1000" baseline="0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+mn-ea"/>
                        <a:cs typeface="+mn-cs"/>
                      </a:endParaRPr>
                    </a:p>
                  </a:txBody>
                  <a:tcPr marL="37954" marR="0" marT="180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3300"/>
                        </a:buClr>
                        <a:buSzTx/>
                        <a:buFont typeface="Webdings" panose="05030102010509060703" pitchFamily="18" charset="2"/>
                        <a:buNone/>
                        <a:defRPr/>
                      </a:pPr>
                      <a:r>
                        <a:rPr lang="zh-CN" altLang="en-US" sz="900" b="0" kern="1000" baseline="0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安全带卷收器安装</a:t>
                      </a:r>
                      <a:endParaRPr lang="en-US" altLang="ko-KR" sz="900" b="0" kern="1000" baseline="0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37954" marR="0" marT="18003" marB="0"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r>
                        <a:rPr lang="zh-CN" altLang="en-US" sz="900" b="0" kern="1000" baseline="0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安全带卷收器</a:t>
                      </a:r>
                      <a:endParaRPr lang="ko-KR" altLang="en-US" sz="900" b="0" kern="1000" baseline="0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+mn-ea"/>
                        <a:cs typeface="+mn-cs"/>
                      </a:endParaRPr>
                    </a:p>
                  </a:txBody>
                  <a:tcPr marL="36010" marR="3601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900" b="0" kern="1200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手持电扭枪、定扭搬手</a:t>
                      </a:r>
                      <a:endParaRPr lang="ko-KR" altLang="en-US" sz="900" b="0" kern="1200" dirty="0" smtClean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+mn-ea"/>
                        <a:cs typeface="+mn-cs"/>
                      </a:endParaRPr>
                    </a:p>
                  </a:txBody>
                  <a:tcPr marL="36010" marR="3601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+mn-ea"/>
                      </a:endParaRPr>
                    </a:p>
                  </a:txBody>
                  <a:tcPr marL="36010" marR="3601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900" b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+mn-ea"/>
                        </a:rPr>
                        <a:t>扭矩</a:t>
                      </a:r>
                      <a:r>
                        <a:rPr lang="en-US" altLang="zh-CN" sz="900" b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+mn-ea"/>
                        </a:rPr>
                        <a:t>47±3N.m</a:t>
                      </a:r>
                      <a:endParaRPr lang="ko-KR" altLang="en-US" sz="900" b="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+mn-ea"/>
                      </a:endParaRPr>
                    </a:p>
                  </a:txBody>
                  <a:tcPr marL="36010" marR="3601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zh-CN" altLang="en-US" sz="900" b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+mn-ea"/>
                        </a:rPr>
                        <a:t>塑料箱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+mn-ea"/>
                      </a:endParaRPr>
                    </a:p>
                  </a:txBody>
                  <a:tcPr marL="36010" marR="3601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9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扭矩值</a:t>
                      </a:r>
                      <a:endParaRPr lang="en-US" altLang="ko-KR" sz="9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37954" marR="0" marT="1800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73753"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r>
                        <a:rPr lang="en-US" altLang="ko-KR" sz="900" b="0" kern="1000" baseline="0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+mn-ea"/>
                          <a:cs typeface="+mn-cs"/>
                        </a:rPr>
                        <a:t>13</a:t>
                      </a:r>
                      <a:endParaRPr lang="ko-KR" altLang="en-US" sz="900" b="0" kern="1000" baseline="0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+mn-ea"/>
                        <a:cs typeface="+mn-cs"/>
                      </a:endParaRPr>
                    </a:p>
                  </a:txBody>
                  <a:tcPr marL="37954" marR="0" marT="180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3300"/>
                        </a:buClr>
                        <a:buSzTx/>
                        <a:buFont typeface="Webdings" panose="05030102010509060703" pitchFamily="18" charset="2"/>
                        <a:buNone/>
                        <a:defRPr/>
                      </a:pPr>
                      <a:r>
                        <a:rPr lang="zh-CN" altLang="en-US" sz="900" b="0" kern="1000" baseline="0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靠背合绵套在背骨架</a:t>
                      </a:r>
                      <a:endParaRPr lang="en-US" altLang="ko-KR" sz="900" b="0" kern="1000" baseline="0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37954" marR="0" marT="18003" marB="0"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r>
                        <a:rPr lang="zh-CN" altLang="en-US" sz="900" b="0" kern="1000" baseline="0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靠背合绵套</a:t>
                      </a:r>
                      <a:endParaRPr lang="ko-KR" altLang="en-US" sz="900" b="0" kern="1000" baseline="0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+mn-ea"/>
                        <a:cs typeface="+mn-cs"/>
                      </a:endParaRPr>
                    </a:p>
                  </a:txBody>
                  <a:tcPr marL="36010" marR="3601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ko-KR" altLang="en-US" sz="900" b="0" kern="1200" dirty="0" smtClean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+mn-ea"/>
                        <a:cs typeface="+mn-cs"/>
                      </a:endParaRPr>
                    </a:p>
                  </a:txBody>
                  <a:tcPr marL="36010" marR="3601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+mn-ea"/>
                      </a:endParaRPr>
                    </a:p>
                  </a:txBody>
                  <a:tcPr marL="36010" marR="3601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r>
                        <a:rPr lang="zh-CN" altLang="en-US" sz="900" b="0" kern="1000" baseline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+mn-ea"/>
                          <a:cs typeface="+mn-cs"/>
                        </a:rPr>
                        <a:t>外观</a:t>
                      </a:r>
                      <a:endParaRPr lang="ko-KR" altLang="en-US" sz="900" b="0" kern="1000" baseline="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+mn-ea"/>
                        <a:cs typeface="+mn-cs"/>
                      </a:endParaRPr>
                    </a:p>
                  </a:txBody>
                  <a:tcPr marL="36010" marR="3601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endParaRPr lang="ko-KR" altLang="en-US" sz="900" b="0" kern="1000" baseline="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+mn-ea"/>
                        <a:cs typeface="+mn-cs"/>
                      </a:endParaRPr>
                    </a:p>
                  </a:txBody>
                  <a:tcPr marL="36010" marR="3601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ko-KR" altLang="en-US" sz="900" b="0" kern="1000" baseline="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+mn-ea"/>
                        <a:cs typeface="+mn-cs"/>
                      </a:endParaRPr>
                    </a:p>
                  </a:txBody>
                  <a:tcPr marL="37954" marR="0" marT="1800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73753"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r>
                        <a:rPr lang="en-US" altLang="ko-KR" sz="900" b="0" kern="1000" baseline="0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14</a:t>
                      </a:r>
                      <a:endParaRPr lang="ko-KR" altLang="en-US" sz="900" b="0" kern="1000" baseline="0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+mn-ea"/>
                        <a:cs typeface="+mn-cs"/>
                      </a:endParaRPr>
                    </a:p>
                  </a:txBody>
                  <a:tcPr marL="37954" marR="0" marT="180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3300"/>
                        </a:buClr>
                        <a:buSzTx/>
                        <a:buFont typeface="Webdings" panose="05030102010509060703" pitchFamily="18" charset="2"/>
                        <a:buNone/>
                        <a:defRPr/>
                      </a:pPr>
                      <a:r>
                        <a:rPr lang="zh-CN" altLang="en-US" sz="900" b="0" kern="1000" baseline="0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安全带吊环安装</a:t>
                      </a:r>
                      <a:endParaRPr lang="en-US" altLang="ko-KR" sz="900" b="0" kern="1000" baseline="0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37954" marR="0" marT="18003" marB="0"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r>
                        <a:rPr lang="zh-CN" altLang="en-US" sz="900" b="0" kern="1000" baseline="0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安全带吊环</a:t>
                      </a:r>
                      <a:endParaRPr lang="ko-KR" altLang="en-US" sz="900" b="0" kern="1000" baseline="0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+mn-ea"/>
                        <a:cs typeface="+mn-cs"/>
                      </a:endParaRPr>
                    </a:p>
                  </a:txBody>
                  <a:tcPr marL="36010" marR="3601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900" b="0" kern="1200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手持电扭枪、定扭搬手</a:t>
                      </a:r>
                      <a:endParaRPr lang="ko-KR" altLang="en-US" sz="900" b="0" kern="1200" dirty="0" smtClean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+mn-ea"/>
                        <a:cs typeface="+mn-cs"/>
                      </a:endParaRPr>
                    </a:p>
                  </a:txBody>
                  <a:tcPr marL="36010" marR="3601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+mn-ea"/>
                      </a:endParaRPr>
                    </a:p>
                  </a:txBody>
                  <a:tcPr marL="36010" marR="3601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900" b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+mn-ea"/>
                        </a:rPr>
                        <a:t>扭矩</a:t>
                      </a:r>
                      <a:r>
                        <a:rPr lang="en-US" altLang="zh-CN" sz="900" b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+mn-ea"/>
                        </a:rPr>
                        <a:t>47±3N.m</a:t>
                      </a:r>
                      <a:endParaRPr lang="ko-KR" altLang="en-US" sz="900" b="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+mn-ea"/>
                      </a:endParaRPr>
                    </a:p>
                  </a:txBody>
                  <a:tcPr marL="36010" marR="3601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zh-CN" altLang="en-US" sz="900" b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+mn-ea"/>
                        </a:rPr>
                        <a:t>塑料箱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+mn-ea"/>
                      </a:endParaRPr>
                    </a:p>
                  </a:txBody>
                  <a:tcPr marL="36010" marR="3601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9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扭矩值</a:t>
                      </a:r>
                      <a:endParaRPr lang="en-US" altLang="ko-KR" sz="9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37954" marR="0" marT="1800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73753"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r>
                        <a:rPr lang="en-US" altLang="ko-KR" sz="900" b="0" kern="1000" baseline="0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15</a:t>
                      </a:r>
                      <a:endParaRPr lang="ko-KR" altLang="en-US" sz="900" b="0" kern="1000" baseline="0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+mn-ea"/>
                        <a:cs typeface="+mn-cs"/>
                      </a:endParaRPr>
                    </a:p>
                  </a:txBody>
                  <a:tcPr marL="37954" marR="0" marT="180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3300"/>
                        </a:buClr>
                        <a:buSzTx/>
                        <a:buFont typeface="Webdings" panose="05030102010509060703" pitchFamily="18" charset="2"/>
                        <a:buNone/>
                        <a:defRPr/>
                      </a:pPr>
                      <a:r>
                        <a:rPr lang="zh-CN" altLang="en-US" sz="900" b="0" kern="1000" baseline="0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安全带出口罩壳安装</a:t>
                      </a:r>
                      <a:endParaRPr lang="en-US" altLang="ko-KR" sz="900" b="0" kern="1000" baseline="0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37954" marR="0" marT="18003" marB="0"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r>
                        <a:rPr lang="zh-CN" altLang="en-US" sz="900" b="0" kern="1000" baseline="0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安全带出口罩壳</a:t>
                      </a:r>
                      <a:endParaRPr lang="ko-KR" altLang="en-US" sz="900" b="0" kern="1000" baseline="0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+mn-ea"/>
                        <a:cs typeface="+mn-cs"/>
                      </a:endParaRPr>
                    </a:p>
                  </a:txBody>
                  <a:tcPr marL="36010" marR="3601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900" b="0" kern="1200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一字改锥</a:t>
                      </a:r>
                      <a:endParaRPr lang="ko-KR" altLang="en-US" sz="900" b="0" kern="1200" dirty="0" smtClean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+mn-ea"/>
                        <a:cs typeface="+mn-cs"/>
                      </a:endParaRPr>
                    </a:p>
                  </a:txBody>
                  <a:tcPr marL="36010" marR="3601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+mn-ea"/>
                      </a:endParaRPr>
                    </a:p>
                  </a:txBody>
                  <a:tcPr marL="36010" marR="3601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endParaRPr lang="ko-KR" altLang="en-US" sz="900" b="0" kern="1000" baseline="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+mn-ea"/>
                        <a:cs typeface="+mn-cs"/>
                      </a:endParaRPr>
                    </a:p>
                  </a:txBody>
                  <a:tcPr marL="36010" marR="3601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900" b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+mn-ea"/>
                        </a:rPr>
                        <a:t>塑料箱</a:t>
                      </a:r>
                      <a:endParaRPr lang="ko-KR" altLang="en-US" sz="900" b="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+mn-ea"/>
                      </a:endParaRPr>
                    </a:p>
                  </a:txBody>
                  <a:tcPr marL="36010" marR="3601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ko-KR" altLang="en-US" sz="900" b="0" kern="1000" baseline="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+mn-ea"/>
                        <a:cs typeface="+mn-cs"/>
                      </a:endParaRPr>
                    </a:p>
                  </a:txBody>
                  <a:tcPr marL="37954" marR="0" marT="1800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73753"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r>
                        <a:rPr lang="en-US" altLang="ko-KR" sz="900" b="0" kern="1000" baseline="0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16</a:t>
                      </a:r>
                      <a:endParaRPr lang="ko-KR" altLang="en-US" sz="900" b="0" kern="1000" baseline="0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+mn-ea"/>
                        <a:cs typeface="+mn-cs"/>
                      </a:endParaRPr>
                    </a:p>
                  </a:txBody>
                  <a:tcPr marL="37954" marR="0" marT="180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3300"/>
                        </a:buClr>
                        <a:buSzTx/>
                        <a:buFont typeface="Webdings" panose="05030102010509060703" pitchFamily="18" charset="2"/>
                        <a:buNone/>
                        <a:defRPr/>
                      </a:pPr>
                      <a:r>
                        <a:rPr lang="zh-CN" altLang="en-US" sz="900" b="0" kern="1000" baseline="0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线束固定（风扇、腰托）</a:t>
                      </a:r>
                      <a:endParaRPr lang="en-US" altLang="ko-KR" sz="900" b="0" kern="1000" baseline="0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37954" marR="0" marT="18003" marB="0"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r>
                        <a:rPr lang="zh-CN" altLang="en-US" sz="900" b="0" kern="1000" baseline="0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扎带</a:t>
                      </a:r>
                      <a:endParaRPr lang="ko-KR" altLang="en-US" sz="900" b="0" kern="1000" baseline="0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+mn-ea"/>
                        <a:cs typeface="+mn-cs"/>
                      </a:endParaRPr>
                    </a:p>
                  </a:txBody>
                  <a:tcPr marL="36010" marR="3601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endParaRPr lang="ko-KR" altLang="en-US" sz="900" b="0" kern="1000" baseline="0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+mn-ea"/>
                        <a:cs typeface="+mn-cs"/>
                      </a:endParaRPr>
                    </a:p>
                  </a:txBody>
                  <a:tcPr marL="36010" marR="3601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endParaRPr lang="ko-KR" altLang="en-US" sz="900" b="0" kern="1000" baseline="0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+mn-ea"/>
                        <a:cs typeface="+mn-cs"/>
                      </a:endParaRPr>
                    </a:p>
                  </a:txBody>
                  <a:tcPr marL="36010" marR="3601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r>
                        <a:rPr lang="zh-CN" altLang="en-US" sz="900" b="0" kern="1000" baseline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+mn-ea"/>
                          <a:cs typeface="+mn-cs"/>
                        </a:rPr>
                        <a:t>线束卡点固定可靠</a:t>
                      </a:r>
                      <a:endParaRPr lang="ko-KR" altLang="en-US" sz="900" b="0" kern="1000" baseline="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+mn-ea"/>
                        <a:cs typeface="+mn-cs"/>
                      </a:endParaRPr>
                    </a:p>
                  </a:txBody>
                  <a:tcPr marL="36010" marR="3601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36010" marR="3601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L="37954" marR="0" marT="1800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99" name="Rectangle 284"/>
          <p:cNvSpPr>
            <a:spLocks noChangeArrowheads="1"/>
          </p:cNvSpPr>
          <p:nvPr/>
        </p:nvSpPr>
        <p:spPr bwMode="auto">
          <a:xfrm>
            <a:off x="250824" y="812800"/>
            <a:ext cx="4884701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1800" dirty="0" smtClean="0">
                <a:solidFill>
                  <a:schemeClr val="accent1">
                    <a:lumMod val="10000"/>
                  </a:schemeClr>
                </a:solidFill>
                <a:latin typeface="宋体" panose="02010600030101010101" pitchFamily="2" charset="-122"/>
              </a:rPr>
              <a:t>    </a:t>
            </a:r>
            <a:r>
              <a:rPr lang="en-US" altLang="zh-CN" sz="1800" dirty="0" smtClean="0">
                <a:solidFill>
                  <a:schemeClr val="accent1">
                    <a:lumMod val="10000"/>
                  </a:schemeClr>
                </a:solidFill>
                <a:latin typeface="宋体" panose="02010600030101010101" pitchFamily="2" charset="-122"/>
              </a:rPr>
              <a:t>3.2</a:t>
            </a:r>
            <a:r>
              <a:rPr lang="zh-CN" altLang="en-US" sz="1800" dirty="0" smtClean="0">
                <a:solidFill>
                  <a:schemeClr val="accent1">
                    <a:lumMod val="10000"/>
                  </a:schemeClr>
                </a:solidFill>
                <a:latin typeface="宋体" panose="02010600030101010101" pitchFamily="2" charset="-122"/>
              </a:rPr>
              <a:t>、王牌正驾座椅总成装配工艺过程控制</a:t>
            </a:r>
            <a:endParaRPr lang="zh-CN" altLang="en-US" sz="1800" dirty="0">
              <a:latin typeface="宋体" panose="02010600030101010101" pitchFamily="2" charset="-122"/>
            </a:endParaRPr>
          </a:p>
        </p:txBody>
      </p:sp>
      <p:sp>
        <p:nvSpPr>
          <p:cNvPr id="157" name="幻灯片编号占位符 2"/>
          <p:cNvSpPr txBox="1"/>
          <p:nvPr/>
        </p:nvSpPr>
        <p:spPr>
          <a:xfrm>
            <a:off x="7096125" y="6197600"/>
            <a:ext cx="1606832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第 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7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 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页／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共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12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页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  <a:cs typeface="Lantinghei SC Demibold" charset="-122"/>
            </a:endParaRPr>
          </a:p>
          <a:p>
            <a:pPr algn="r"/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  <a:cs typeface="Lantinghei SC Demibold" charset="-122"/>
            </a:endParaRPr>
          </a:p>
        </p:txBody>
      </p:sp>
      <p:pic>
        <p:nvPicPr>
          <p:cNvPr id="160" name="图片 159" descr="厂标.bmp"/>
          <p:cNvPicPr/>
          <p:nvPr/>
        </p:nvPicPr>
        <p:blipFill>
          <a:blip r:embed="rId3" cstate="print"/>
          <a:srcRect r="38303" b="44286"/>
          <a:stretch>
            <a:fillRect/>
          </a:stretch>
        </p:blipFill>
        <p:spPr bwMode="auto">
          <a:xfrm>
            <a:off x="235323" y="195823"/>
            <a:ext cx="793377" cy="446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1" name="标题 15"/>
          <p:cNvSpPr txBox="1"/>
          <p:nvPr/>
        </p:nvSpPr>
        <p:spPr>
          <a:xfrm>
            <a:off x="1019175" y="193677"/>
            <a:ext cx="3562350" cy="492123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成都光华荣昌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163" name="直接连接符 162"/>
          <p:cNvCxnSpPr/>
          <p:nvPr/>
        </p:nvCxnSpPr>
        <p:spPr>
          <a:xfrm>
            <a:off x="342900" y="790575"/>
            <a:ext cx="8353425" cy="158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5" name="幻灯片编号占位符 2"/>
          <p:cNvSpPr txBox="1"/>
          <p:nvPr/>
        </p:nvSpPr>
        <p:spPr>
          <a:xfrm>
            <a:off x="247649" y="6185072"/>
            <a:ext cx="3038475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1800" dirty="0" smtClean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Lantinghei SC Demibold" charset="-122"/>
              </a:rPr>
              <a:t>永远为客户创造超价值服务</a:t>
            </a:r>
            <a:endParaRPr lang="zh-CN" altLang="en-US" sz="1800" dirty="0">
              <a:solidFill>
                <a:srgbClr val="FF0000"/>
              </a:solidFill>
              <a:latin typeface="华文行楷" panose="02010800040101010101" pitchFamily="2" charset="-122"/>
              <a:ea typeface="华文行楷" panose="02010800040101010101" pitchFamily="2" charset="-122"/>
              <a:cs typeface="Lantinghei SC Demibold" charset="-122"/>
            </a:endParaRPr>
          </a:p>
        </p:txBody>
      </p:sp>
      <p:cxnSp>
        <p:nvCxnSpPr>
          <p:cNvPr id="166" name="直接连接符 165"/>
          <p:cNvCxnSpPr/>
          <p:nvPr/>
        </p:nvCxnSpPr>
        <p:spPr>
          <a:xfrm>
            <a:off x="371475" y="6086475"/>
            <a:ext cx="8353425" cy="1588"/>
          </a:xfrm>
          <a:prstGeom prst="line">
            <a:avLst/>
          </a:prstGeom>
          <a:ln w="1905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5" name="표 102"/>
          <p:cNvGraphicFramePr>
            <a:graphicFrameLocks noGrp="1"/>
          </p:cNvGraphicFramePr>
          <p:nvPr/>
        </p:nvGraphicFramePr>
        <p:xfrm>
          <a:off x="496815" y="1276349"/>
          <a:ext cx="8161409" cy="4631600"/>
        </p:xfrm>
        <a:graphic>
          <a:graphicData uri="http://schemas.openxmlformats.org/drawingml/2006/table">
            <a:tbl>
              <a:tblPr firstRow="1" bandRow="1"/>
              <a:tblGrid>
                <a:gridCol w="208035"/>
                <a:gridCol w="228600"/>
                <a:gridCol w="1857375"/>
                <a:gridCol w="1133475"/>
                <a:gridCol w="781050"/>
                <a:gridCol w="914400"/>
                <a:gridCol w="1009650"/>
                <a:gridCol w="984684"/>
                <a:gridCol w="1044140"/>
              </a:tblGrid>
              <a:tr h="328342">
                <a:tc>
                  <a:txBody>
                    <a:bodyPr/>
                    <a:lstStyle>
                      <a:defPPr>
                        <a:defRPr lang="ko-KR"/>
                      </a:defPPr>
                      <a:lvl1pPr marL="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굴림"/>
                          <a:ea typeface="굴림"/>
                        </a:defRPr>
                      </a:lvl1pPr>
                      <a:lvl2pPr marL="4572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굴림"/>
                          <a:ea typeface="굴림"/>
                        </a:defRPr>
                      </a:lvl2pPr>
                      <a:lvl3pPr marL="9144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굴림"/>
                          <a:ea typeface="굴림"/>
                        </a:defRPr>
                      </a:lvl3pPr>
                      <a:lvl4pPr marL="13716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굴림"/>
                          <a:ea typeface="굴림"/>
                        </a:defRPr>
                      </a:lvl4pPr>
                      <a:lvl5pPr marL="18288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굴림"/>
                          <a:ea typeface="굴림"/>
                        </a:defRPr>
                      </a:lvl5pPr>
                      <a:lvl6pPr marL="22860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굴림"/>
                          <a:ea typeface="굴림"/>
                        </a:defRPr>
                      </a:lvl6pPr>
                      <a:lvl7pPr marL="27432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굴림"/>
                          <a:ea typeface="굴림"/>
                        </a:defRPr>
                      </a:lvl7pPr>
                      <a:lvl8pPr marL="32004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굴림"/>
                          <a:ea typeface="굴림"/>
                        </a:defRPr>
                      </a:lvl8pPr>
                      <a:lvl9pPr marL="36576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굴림"/>
                          <a:ea typeface="굴림"/>
                        </a:defRPr>
                      </a:lvl9pPr>
                    </a:lstStyle>
                    <a:p>
                      <a:pPr algn="ctr" latinLnBrk="1"/>
                      <a:r>
                        <a:rPr lang="zh-CN" altLang="en-US" sz="1000" b="1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序号</a:t>
                      </a:r>
                      <a:endParaRPr lang="ko-KR" altLang="en-US" sz="1000" b="1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+mn-ea"/>
                      </a:endParaRPr>
                    </a:p>
                  </a:txBody>
                  <a:tcPr marL="36010" marR="3601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zh-CN" altLang="en-US" sz="1000" b="1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+mn-ea"/>
                        </a:rPr>
                        <a:t>分类</a:t>
                      </a:r>
                      <a:endParaRPr lang="ko-KR" altLang="en-US" sz="1000" b="1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+mn-ea"/>
                      </a:endParaRPr>
                    </a:p>
                  </a:txBody>
                  <a:tcPr marL="36010" marR="3601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ko-KR"/>
                      </a:defPPr>
                      <a:lvl1pPr marL="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굴림"/>
                          <a:ea typeface="굴림"/>
                        </a:defRPr>
                      </a:lvl1pPr>
                      <a:lvl2pPr marL="4572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굴림"/>
                          <a:ea typeface="굴림"/>
                        </a:defRPr>
                      </a:lvl2pPr>
                      <a:lvl3pPr marL="9144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굴림"/>
                          <a:ea typeface="굴림"/>
                        </a:defRPr>
                      </a:lvl3pPr>
                      <a:lvl4pPr marL="13716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굴림"/>
                          <a:ea typeface="굴림"/>
                        </a:defRPr>
                      </a:lvl4pPr>
                      <a:lvl5pPr marL="18288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굴림"/>
                          <a:ea typeface="굴림"/>
                        </a:defRPr>
                      </a:lvl5pPr>
                      <a:lvl6pPr marL="22860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굴림"/>
                          <a:ea typeface="굴림"/>
                        </a:defRPr>
                      </a:lvl6pPr>
                      <a:lvl7pPr marL="27432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굴림"/>
                          <a:ea typeface="굴림"/>
                        </a:defRPr>
                      </a:lvl7pPr>
                      <a:lvl8pPr marL="32004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굴림"/>
                          <a:ea typeface="굴림"/>
                        </a:defRPr>
                      </a:lvl8pPr>
                      <a:lvl9pPr marL="36576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굴림"/>
                          <a:ea typeface="굴림"/>
                        </a:defRPr>
                      </a:lvl9pPr>
                    </a:lstStyle>
                    <a:p>
                      <a:pPr algn="ctr" latinLnBrk="1"/>
                      <a:r>
                        <a:rPr lang="zh-CN" altLang="en-US" sz="1000" b="1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工     序     名     称</a:t>
                      </a:r>
                      <a:endParaRPr lang="ko-KR" altLang="en-US" sz="1000" b="1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+mn-ea"/>
                      </a:endParaRPr>
                    </a:p>
                  </a:txBody>
                  <a:tcPr marL="36010" marR="3601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>
                      <a:defPPr>
                        <a:defRPr lang="ko-KR"/>
                      </a:defPPr>
                      <a:lvl1pPr marL="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굴림"/>
                          <a:ea typeface="굴림"/>
                        </a:defRPr>
                      </a:lvl1pPr>
                      <a:lvl2pPr marL="4572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굴림"/>
                          <a:ea typeface="굴림"/>
                        </a:defRPr>
                      </a:lvl2pPr>
                      <a:lvl3pPr marL="9144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굴림"/>
                          <a:ea typeface="굴림"/>
                        </a:defRPr>
                      </a:lvl3pPr>
                      <a:lvl4pPr marL="13716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굴림"/>
                          <a:ea typeface="굴림"/>
                        </a:defRPr>
                      </a:lvl4pPr>
                      <a:lvl5pPr marL="18288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굴림"/>
                          <a:ea typeface="굴림"/>
                        </a:defRPr>
                      </a:lvl5pPr>
                      <a:lvl6pPr marL="22860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굴림"/>
                          <a:ea typeface="굴림"/>
                        </a:defRPr>
                      </a:lvl6pPr>
                      <a:lvl7pPr marL="27432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굴림"/>
                          <a:ea typeface="굴림"/>
                        </a:defRPr>
                      </a:lvl7pPr>
                      <a:lvl8pPr marL="32004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굴림"/>
                          <a:ea typeface="굴림"/>
                        </a:defRPr>
                      </a:lvl8pPr>
                      <a:lvl9pPr marL="3657600" algn="l" defTabSz="914400" rtl="0" eaLnBrk="1" latinLnBrk="1" hangingPunct="1">
                        <a:defRPr sz="1800" b="1" kern="1200">
                          <a:solidFill>
                            <a:schemeClr val="lt1"/>
                          </a:solidFill>
                          <a:latin typeface="굴림"/>
                          <a:ea typeface="굴림"/>
                        </a:defRPr>
                      </a:lvl9pPr>
                    </a:lstStyle>
                    <a:p>
                      <a:pPr algn="ctr" latinLnBrk="1"/>
                      <a:r>
                        <a:rPr lang="zh-CN" altLang="en-US" sz="1000" b="1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+mn-ea"/>
                        </a:rPr>
                        <a:t>零部件名称</a:t>
                      </a:r>
                      <a:endParaRPr lang="ko-KR" altLang="en-US" sz="1000" b="1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+mn-ea"/>
                      </a:endParaRPr>
                    </a:p>
                  </a:txBody>
                  <a:tcPr marL="36010" marR="3601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zh-CN" altLang="en-US" sz="1000" b="1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+mn-ea"/>
                        </a:rPr>
                        <a:t>工具名称</a:t>
                      </a:r>
                      <a:endParaRPr lang="ko-KR" altLang="en-US" sz="1000" b="1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+mn-ea"/>
                      </a:endParaRPr>
                    </a:p>
                  </a:txBody>
                  <a:tcPr marL="36010" marR="3601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zh-CN" altLang="en-US" sz="1000" b="1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+mn-ea"/>
                        </a:rPr>
                        <a:t>设备名称</a:t>
                      </a:r>
                      <a:endParaRPr lang="ko-KR" altLang="en-US" sz="1000" b="1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+mn-ea"/>
                      </a:endParaRPr>
                    </a:p>
                  </a:txBody>
                  <a:tcPr marL="36010" marR="3601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zh-CN" altLang="en-US" sz="1000" b="1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+mn-ea"/>
                        </a:rPr>
                        <a:t>关键控制点</a:t>
                      </a:r>
                      <a:endParaRPr lang="ko-KR" altLang="en-US" sz="1000" b="1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+mn-ea"/>
                      </a:endParaRPr>
                    </a:p>
                  </a:txBody>
                  <a:tcPr marL="36010" marR="3601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zh-CN" altLang="en-US" sz="1000" b="1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+mn-ea"/>
                        </a:rPr>
                        <a:t>工位器具</a:t>
                      </a:r>
                      <a:endParaRPr lang="ko-KR" altLang="en-US" sz="1000" b="1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+mn-ea"/>
                      </a:endParaRPr>
                    </a:p>
                  </a:txBody>
                  <a:tcPr marL="36010" marR="3601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zh-CN" altLang="en-US" sz="1000" b="1" dirty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备注</a:t>
                      </a:r>
                      <a:endParaRPr lang="ko-KR" altLang="en-US" sz="1000" b="1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+mn-ea"/>
                      </a:endParaRPr>
                    </a:p>
                  </a:txBody>
                  <a:tcPr marL="36010" marR="3601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26426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ko-KR" sz="9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17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37954" marR="0" marT="180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rowSpan="8"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9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流水线上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37954" marR="0" marT="180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000" b="0" kern="1200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翻靠背面套及底边封口</a:t>
                      </a:r>
                      <a:endParaRPr lang="en-US" altLang="ko-KR" sz="1000" b="0" kern="1200" dirty="0" smtClean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37954" marR="0" marT="18003" marB="0"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000" dirty="0"/>
                    </a:p>
                  </a:txBody>
                  <a:tcPr marL="36010" marR="3601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000" dirty="0" smtClean="0"/>
                        <a:t>卡环枪</a:t>
                      </a:r>
                      <a:endParaRPr lang="zh-CN" altLang="en-US" sz="1000" dirty="0"/>
                    </a:p>
                  </a:txBody>
                  <a:tcPr marL="36010" marR="3601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000" dirty="0"/>
                    </a:p>
                  </a:txBody>
                  <a:tcPr marL="36010" marR="3601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dirty="0" smtClean="0"/>
                        <a:t>C</a:t>
                      </a:r>
                      <a:r>
                        <a:rPr lang="zh-CN" altLang="en-US" sz="1000" dirty="0" smtClean="0"/>
                        <a:t>型钉数量</a:t>
                      </a:r>
                      <a:endParaRPr lang="zh-CN" altLang="en-US" sz="1000" dirty="0"/>
                    </a:p>
                  </a:txBody>
                  <a:tcPr marL="36010" marR="3601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zh-CN" altLang="en-US" sz="1000" dirty="0"/>
                    </a:p>
                  </a:txBody>
                  <a:tcPr marL="36010" marR="3601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altLang="ko-KR" sz="10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37954" marR="0" marT="1800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6426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ko-KR" sz="9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18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37954" marR="0" marT="180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37954" marR="0" marT="180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3300"/>
                        </a:buClr>
                        <a:buSzTx/>
                        <a:buFont typeface="Webdings" panose="05030102010509060703" pitchFamily="18" charset="2"/>
                        <a:buNone/>
                        <a:defRPr/>
                      </a:pPr>
                      <a:r>
                        <a:rPr lang="zh-CN" altLang="en-US" sz="1000" b="0" kern="1200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调角器左右罩壳及腰托开关安装</a:t>
                      </a:r>
                      <a:endParaRPr lang="en-US" altLang="ko-KR" sz="1000" b="0" kern="1200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37954" marR="0" marT="18003" marB="0"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r>
                        <a:rPr lang="zh-CN" altLang="en-US" sz="900" b="0" kern="1000" baseline="0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左右罩壳、腰托开关</a:t>
                      </a:r>
                      <a:endParaRPr lang="ko-KR" altLang="en-US" sz="900" b="0" kern="1000" baseline="0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+mn-ea"/>
                        <a:cs typeface="+mn-cs"/>
                      </a:endParaRPr>
                    </a:p>
                  </a:txBody>
                  <a:tcPr marL="36010" marR="3601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900" b="0" kern="1000" baseline="0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+mn-ea"/>
                          <a:cs typeface="+mn-cs"/>
                        </a:rPr>
                        <a:t>手持电扭枪</a:t>
                      </a:r>
                      <a:endParaRPr lang="ko-KR" altLang="en-US" sz="900" b="0" kern="1000" baseline="0" dirty="0" smtClean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+mn-ea"/>
                        <a:cs typeface="+mn-cs"/>
                      </a:endParaRPr>
                    </a:p>
                  </a:txBody>
                  <a:tcPr marL="36010" marR="3601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ko-KR" altLang="en-US" sz="900" b="0" dirty="0" smtClean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+mn-ea"/>
                      </a:endParaRPr>
                    </a:p>
                  </a:txBody>
                  <a:tcPr marL="36010" marR="3601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900" b="0" kern="1000" baseline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+mn-ea"/>
                          <a:cs typeface="+mn-cs"/>
                        </a:rPr>
                        <a:t>自攻丝数量</a:t>
                      </a:r>
                      <a:endParaRPr lang="ko-KR" altLang="en-US" sz="900" b="0" kern="1000" baseline="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+mn-ea"/>
                        <a:cs typeface="+mn-cs"/>
                      </a:endParaRPr>
                    </a:p>
                  </a:txBody>
                  <a:tcPr marL="36010" marR="3601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900" b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+mn-ea"/>
                        </a:rPr>
                        <a:t>塑料箱</a:t>
                      </a:r>
                      <a:endParaRPr lang="ko-KR" altLang="en-US" sz="900" b="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+mn-ea"/>
                      </a:endParaRPr>
                    </a:p>
                  </a:txBody>
                  <a:tcPr marL="36010" marR="3601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altLang="ko-KR" sz="9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37954" marR="0" marT="1800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6426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ko-KR" sz="9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19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37954" marR="0" marT="180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37954" marR="0" marT="180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3300"/>
                        </a:buClr>
                        <a:buSzTx/>
                        <a:buFont typeface="Webdings" panose="05030102010509060703" pitchFamily="18" charset="2"/>
                        <a:buNone/>
                      </a:pPr>
                      <a:r>
                        <a:rPr lang="zh-CN" altLang="en-US" sz="900" b="0" kern="1000" baseline="0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座垫总成安装</a:t>
                      </a:r>
                      <a:endParaRPr lang="en-US" altLang="ko-KR" sz="900" b="0" kern="1000" baseline="0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37954" marR="0" marT="18003" marB="0"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r>
                        <a:rPr lang="zh-CN" altLang="en-US" sz="900" b="0" kern="1000" baseline="0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座垫总成</a:t>
                      </a:r>
                      <a:endParaRPr lang="ko-KR" altLang="en-US" sz="900" b="0" kern="1000" baseline="0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+mn-ea"/>
                        <a:cs typeface="+mn-cs"/>
                      </a:endParaRPr>
                    </a:p>
                  </a:txBody>
                  <a:tcPr marL="36010" marR="3601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900" b="0" kern="1000" baseline="0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+mn-ea"/>
                          <a:cs typeface="+mn-cs"/>
                        </a:rPr>
                        <a:t>手持电扭枪</a:t>
                      </a:r>
                      <a:endParaRPr lang="ko-KR" altLang="en-US" sz="900" b="0" kern="1000" baseline="0" dirty="0" smtClean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+mn-ea"/>
                        <a:cs typeface="+mn-cs"/>
                      </a:endParaRPr>
                    </a:p>
                  </a:txBody>
                  <a:tcPr marL="36010" marR="3601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ko-KR" altLang="en-US" sz="900" b="0" kern="1000" baseline="0" dirty="0" smtClean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+mn-ea"/>
                        <a:cs typeface="+mn-cs"/>
                      </a:endParaRPr>
                    </a:p>
                  </a:txBody>
                  <a:tcPr marL="36010" marR="3601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ko-KR" sz="900" b="0" kern="1000" baseline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+mn-ea"/>
                          <a:cs typeface="+mn-cs"/>
                        </a:rPr>
                        <a:t>2 </a:t>
                      </a:r>
                      <a:r>
                        <a:rPr lang="zh-CN" altLang="en-US" sz="900" b="0" kern="1000" baseline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+mn-ea"/>
                          <a:cs typeface="+mn-cs"/>
                        </a:rPr>
                        <a:t>个螺钉扭矩控制</a:t>
                      </a:r>
                      <a:endParaRPr lang="ko-KR" altLang="en-US" sz="900" b="0" kern="1000" baseline="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+mn-ea"/>
                        <a:cs typeface="+mn-cs"/>
                      </a:endParaRPr>
                    </a:p>
                  </a:txBody>
                  <a:tcPr marL="36010" marR="3601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900" b="0" kern="1000" baseline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+mn-ea"/>
                          <a:cs typeface="+mn-cs"/>
                        </a:rPr>
                        <a:t>工装台车</a:t>
                      </a:r>
                      <a:endParaRPr lang="ko-KR" altLang="en-US" sz="900" b="0" kern="1000" baseline="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+mn-ea"/>
                        <a:cs typeface="+mn-cs"/>
                      </a:endParaRPr>
                    </a:p>
                  </a:txBody>
                  <a:tcPr marL="36010" marR="3601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altLang="ko-KR" sz="9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37954" marR="0" marT="1800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6426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ko-KR" sz="9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20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37954" marR="0" marT="180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37954" marR="0" marT="180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3300"/>
                        </a:buClr>
                        <a:buSzTx/>
                        <a:buFont typeface="Webdings" panose="05030102010509060703" pitchFamily="18" charset="2"/>
                        <a:buNone/>
                        <a:defRPr/>
                      </a:pPr>
                      <a:r>
                        <a:rPr lang="zh-CN" altLang="en-US" sz="900" b="0" kern="1200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前后罩壳安装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37954" marR="0" marT="18003" marB="0"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900" b="0" kern="1200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座垫前罩、后罩壳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36010" marR="3601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900" b="0" kern="1000" baseline="0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+mn-ea"/>
                          <a:cs typeface="+mn-cs"/>
                        </a:rPr>
                        <a:t>手持电扭枪</a:t>
                      </a:r>
                    </a:p>
                  </a:txBody>
                  <a:tcPr marL="36010" marR="3601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endParaRPr lang="ko-KR" altLang="en-US" sz="900" b="0" kern="1000" baseline="0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+mn-ea"/>
                        <a:cs typeface="+mn-cs"/>
                      </a:endParaRPr>
                    </a:p>
                  </a:txBody>
                  <a:tcPr marL="36010" marR="3601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r>
                        <a:rPr lang="zh-CN" altLang="en-US" sz="900" b="0" kern="1000" baseline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+mn-ea"/>
                          <a:cs typeface="+mn-cs"/>
                        </a:rPr>
                        <a:t>自攻丝数量</a:t>
                      </a:r>
                      <a:endParaRPr lang="ko-KR" altLang="en-US" sz="900" b="0" kern="1000" baseline="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+mn-ea"/>
                        <a:cs typeface="+mn-cs"/>
                      </a:endParaRPr>
                    </a:p>
                  </a:txBody>
                  <a:tcPr marL="36010" marR="3601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900" b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+mn-ea"/>
                        </a:rPr>
                        <a:t>塑料箱</a:t>
                      </a:r>
                      <a:endParaRPr lang="ko-KR" altLang="en-US" sz="900" b="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+mn-ea"/>
                      </a:endParaRPr>
                    </a:p>
                  </a:txBody>
                  <a:tcPr marL="36010" marR="3601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ko-KR" altLang="en-US" sz="900" b="0" kern="1000" baseline="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+mn-ea"/>
                        <a:cs typeface="+mn-cs"/>
                      </a:endParaRPr>
                    </a:p>
                  </a:txBody>
                  <a:tcPr marL="37954" marR="0" marT="1800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6426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ko-KR" sz="9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21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37954" marR="0" marT="180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37954" marR="0" marT="180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3300"/>
                        </a:buClr>
                        <a:buSzTx/>
                        <a:buFont typeface="Webdings" panose="05030102010509060703" pitchFamily="18" charset="2"/>
                        <a:buNone/>
                        <a:defRPr/>
                      </a:pPr>
                      <a:r>
                        <a:rPr lang="zh-CN" altLang="en-US" sz="900" b="0" kern="1200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扶手总成安装</a:t>
                      </a:r>
                      <a:endParaRPr lang="en-US" altLang="ko-KR" sz="900" b="0" kern="1200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37954" marR="0" marT="18003" marB="0"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ko-KR" altLang="en-US" sz="900" b="0" kern="1200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36010" marR="3601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900" b="0" kern="1200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电扭枪</a:t>
                      </a:r>
                      <a:endParaRPr lang="ko-KR" altLang="en-US" sz="900" b="0" kern="1200" dirty="0" smtClean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+mn-ea"/>
                        <a:cs typeface="+mn-cs"/>
                      </a:endParaRPr>
                    </a:p>
                  </a:txBody>
                  <a:tcPr marL="36010" marR="3601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zh-CN" altLang="en-US" sz="900" b="0" kern="1200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扫码枪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+mn-ea"/>
                      </a:endParaRPr>
                    </a:p>
                  </a:txBody>
                  <a:tcPr marL="36010" marR="3601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zh-CN" altLang="en-US" sz="900" b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+mn-ea"/>
                        </a:rPr>
                        <a:t>扭矩</a:t>
                      </a:r>
                      <a:r>
                        <a:rPr lang="en-US" altLang="zh-CN" sz="900" b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+mn-ea"/>
                        </a:rPr>
                        <a:t>27±3N.m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+mn-ea"/>
                      </a:endParaRPr>
                    </a:p>
                  </a:txBody>
                  <a:tcPr marL="36010" marR="3601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+mn-ea"/>
                      </a:endParaRPr>
                    </a:p>
                  </a:txBody>
                  <a:tcPr marL="36010" marR="3601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9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扭矩值</a:t>
                      </a:r>
                      <a:endParaRPr lang="en-US" altLang="ko-KR" sz="9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37954" marR="0" marT="1800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70049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ko-KR" sz="9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22</a:t>
                      </a:r>
                      <a:endParaRPr lang="ko-KR" altLang="en-US" sz="900" b="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37954" marR="0" marT="180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37954" marR="0" marT="180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3300"/>
                        </a:buClr>
                        <a:buSzTx/>
                        <a:buFont typeface="Webdings" panose="05030102010509060703" pitchFamily="18" charset="2"/>
                        <a:buNone/>
                        <a:defRPr/>
                      </a:pPr>
                      <a:r>
                        <a:rPr lang="zh-CN" altLang="en-US" sz="900" b="0" kern="1000" baseline="0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熨烫、整形</a:t>
                      </a:r>
                      <a:endParaRPr lang="en-US" altLang="ko-KR" sz="900" b="0" kern="1000" baseline="0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37954" marR="0" marT="18003" marB="0"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+mn-ea"/>
                      </a:endParaRPr>
                    </a:p>
                  </a:txBody>
                  <a:tcPr marL="36010" marR="3601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ko-KR" altLang="en-US" sz="900" b="0" kern="1200" dirty="0" smtClean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+mn-ea"/>
                        <a:cs typeface="+mn-cs"/>
                      </a:endParaRPr>
                    </a:p>
                  </a:txBody>
                  <a:tcPr marL="36010" marR="3601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zh-CN" altLang="en-US" sz="900" b="0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熨烫机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+mn-ea"/>
                      </a:endParaRPr>
                    </a:p>
                  </a:txBody>
                  <a:tcPr marL="36010" marR="3601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zh-CN" altLang="en-US" sz="900" b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+mn-ea"/>
                        </a:rPr>
                        <a:t>压力、温度</a:t>
                      </a:r>
                      <a:endParaRPr lang="ko-KR" altLang="en-US" sz="900" b="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+mn-ea"/>
                      </a:endParaRPr>
                    </a:p>
                  </a:txBody>
                  <a:tcPr marL="36010" marR="3601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+mn-ea"/>
                      </a:endParaRPr>
                    </a:p>
                  </a:txBody>
                  <a:tcPr marL="36010" marR="3601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altLang="ko-KR" sz="9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37954" marR="0" marT="1800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36841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b="0" kern="1000" baseline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23</a:t>
                      </a:r>
                      <a:endParaRPr lang="ko-KR" altLang="en-US" sz="900" b="0" kern="1000" baseline="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+mn-ea"/>
                      </a:endParaRPr>
                    </a:p>
                  </a:txBody>
                  <a:tcPr marL="37954" marR="0" marT="180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37954" marR="0" marT="180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3300"/>
                        </a:buClr>
                        <a:buSzTx/>
                        <a:buFont typeface="Webdings" panose="05030102010509060703" pitchFamily="18" charset="2"/>
                        <a:buNone/>
                      </a:pPr>
                      <a:r>
                        <a:rPr lang="zh-CN" altLang="en-US" sz="900" b="0" kern="1000" baseline="0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滑轨解锁力、滑动力</a:t>
                      </a:r>
                      <a:endParaRPr lang="en-US" altLang="ko-KR" sz="900" b="0" kern="1000" baseline="0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37954" marR="0" marT="18003" marB="0"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+mn-ea"/>
                      </a:endParaRPr>
                    </a:p>
                  </a:txBody>
                  <a:tcPr marL="36010" marR="3601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+mn-ea"/>
                      </a:endParaRPr>
                    </a:p>
                  </a:txBody>
                  <a:tcPr marL="36010" marR="3601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900" b="0" kern="1200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检测机</a:t>
                      </a:r>
                      <a:endParaRPr lang="ko-KR" altLang="en-US" sz="900" b="0" dirty="0" smtClean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+mn-ea"/>
                      </a:endParaRPr>
                    </a:p>
                  </a:txBody>
                  <a:tcPr marL="36010" marR="3601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b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+mn-ea"/>
                        </a:rPr>
                        <a:t>70</a:t>
                      </a:r>
                      <a:r>
                        <a:rPr lang="en-US" altLang="zh-CN" sz="900" b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+mn-ea"/>
                        </a:rPr>
                        <a:t>±10N</a:t>
                      </a:r>
                    </a:p>
                    <a:p>
                      <a:pPr algn="ctr" latinLnBrk="1"/>
                      <a:r>
                        <a:rPr lang="en-US" altLang="ko-KR" sz="900" b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+mn-ea"/>
                        </a:rPr>
                        <a:t>130</a:t>
                      </a:r>
                      <a:r>
                        <a:rPr lang="en-US" altLang="zh-CN" sz="900" b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+mn-ea"/>
                        </a:rPr>
                        <a:t>±10N</a:t>
                      </a:r>
                    </a:p>
                  </a:txBody>
                  <a:tcPr marL="36010" marR="3601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latinLnBrk="1"/>
                      <a:endParaRPr lang="ko-KR" altLang="en-US" sz="900" b="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+mn-ea"/>
                      </a:endParaRPr>
                    </a:p>
                  </a:txBody>
                  <a:tcPr marL="36010" marR="3601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9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无负载</a:t>
                      </a:r>
                      <a:endParaRPr lang="en-US" altLang="ko-KR" sz="9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37954" marR="0" marT="1800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70049">
                <a:tc>
                  <a:txBody>
                    <a:bodyPr/>
                    <a:lstStyle/>
                    <a:p>
                      <a:pPr algn="ctr" latinLnBrk="1"/>
                      <a:r>
                        <a:rPr lang="en-US" altLang="ko-KR" sz="900" b="0" kern="1000" baseline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24</a:t>
                      </a:r>
                      <a:endParaRPr lang="ko-KR" altLang="en-US" sz="900" b="0" kern="1000" baseline="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+mn-ea"/>
                      </a:endParaRPr>
                    </a:p>
                  </a:txBody>
                  <a:tcPr marL="37954" marR="0" marT="180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37954" marR="0" marT="180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3300"/>
                        </a:buClr>
                        <a:buSzTx/>
                        <a:buFont typeface="Webdings" panose="05030102010509060703" pitchFamily="18" charset="2"/>
                        <a:buNone/>
                      </a:pPr>
                      <a:r>
                        <a:rPr kumimoji="1" lang="zh-CN" altLang="en-US" sz="900" b="0" i="0" u="none" strike="noStrike" kern="10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通风及安全带检测</a:t>
                      </a:r>
                      <a:endParaRPr kumimoji="1" lang="en-US" altLang="ko-KR" sz="900" b="0" i="0" u="none" strike="noStrike" kern="10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7954" marR="0" marT="18003" marB="0"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endParaRPr lang="ko-KR" altLang="en-US" sz="900" b="0" kern="1000" baseline="0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+mn-ea"/>
                        <a:cs typeface="+mn-cs"/>
                      </a:endParaRPr>
                    </a:p>
                  </a:txBody>
                  <a:tcPr marL="36010" marR="3601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endParaRPr lang="ko-KR" altLang="en-US" sz="900" b="0" kern="1000" baseline="0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+mn-ea"/>
                        <a:cs typeface="+mn-cs"/>
                      </a:endParaRPr>
                    </a:p>
                  </a:txBody>
                  <a:tcPr marL="36010" marR="3601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900" b="0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电检测设备</a:t>
                      </a:r>
                      <a:endParaRPr lang="ko-KR" altLang="en-US" sz="900" b="0" dirty="0" smtClean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+mn-ea"/>
                      </a:endParaRPr>
                    </a:p>
                  </a:txBody>
                  <a:tcPr marL="36010" marR="3601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endParaRPr lang="ko-KR" altLang="en-US" sz="900" b="0" kern="1000" baseline="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+mn-ea"/>
                        <a:cs typeface="+mn-cs"/>
                      </a:endParaRPr>
                    </a:p>
                  </a:txBody>
                  <a:tcPr marL="36010" marR="3601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endParaRPr lang="ko-KR" altLang="en-US" sz="900" b="0" kern="1000" baseline="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+mn-ea"/>
                        <a:cs typeface="+mn-cs"/>
                      </a:endParaRPr>
                    </a:p>
                  </a:txBody>
                  <a:tcPr marL="36010" marR="3601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900" b="0" kern="120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微软雅黑" panose="020B0503020204020204" pitchFamily="34" charset="-122"/>
                          <a:cs typeface="+mn-cs"/>
                        </a:rPr>
                        <a:t>空座</a:t>
                      </a:r>
                      <a:endParaRPr lang="en-US" altLang="ko-KR" sz="9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37954" marR="0" marT="1800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40835"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endParaRPr lang="ko-KR" altLang="en-US" sz="900" b="0" kern="1000" baseline="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+mn-ea"/>
                        <a:cs typeface="+mn-cs"/>
                      </a:endParaRPr>
                    </a:p>
                  </a:txBody>
                  <a:tcPr marL="37954" marR="0" marT="180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ko-KR" altLang="en-US" sz="900" b="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37954" marR="0" marT="180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3300"/>
                        </a:buClr>
                        <a:buSzTx/>
                        <a:buFont typeface="Webdings" panose="05030102010509060703" pitchFamily="18" charset="2"/>
                        <a:buNone/>
                      </a:pPr>
                      <a:endParaRPr kumimoji="1" lang="en-US" altLang="ko-KR" sz="900" b="0" i="0" u="none" strike="noStrike" kern="10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7954" marR="0" marT="18003" marB="0"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endParaRPr lang="ko-KR" altLang="en-US" sz="900" b="0" kern="1000" baseline="0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+mn-ea"/>
                        <a:cs typeface="+mn-cs"/>
                      </a:endParaRPr>
                    </a:p>
                  </a:txBody>
                  <a:tcPr marL="36010" marR="3601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endParaRPr lang="ko-KR" altLang="en-US" sz="900" b="0" kern="1000" baseline="0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+mn-ea"/>
                        <a:cs typeface="+mn-cs"/>
                      </a:endParaRPr>
                    </a:p>
                  </a:txBody>
                  <a:tcPr marL="36010" marR="3601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ko-KR" altLang="en-US" sz="900" b="0" dirty="0" smtClean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+mn-ea"/>
                      </a:endParaRPr>
                    </a:p>
                  </a:txBody>
                  <a:tcPr marL="36010" marR="3601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endParaRPr lang="ko-KR" altLang="en-US" sz="900" b="0" kern="1000" baseline="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+mn-ea"/>
                        <a:cs typeface="+mn-cs"/>
                      </a:endParaRPr>
                    </a:p>
                  </a:txBody>
                  <a:tcPr marL="36010" marR="3601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endParaRPr lang="ko-KR" altLang="en-US" sz="900" b="0" kern="1000" baseline="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+mn-ea"/>
                        <a:cs typeface="+mn-cs"/>
                      </a:endParaRPr>
                    </a:p>
                  </a:txBody>
                  <a:tcPr marL="36010" marR="3601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altLang="ko-KR" sz="9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37954" marR="0" marT="1800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40835"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endParaRPr lang="ko-KR" altLang="en-US" sz="900" b="0" kern="1000" baseline="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+mn-ea"/>
                        <a:cs typeface="+mn-cs"/>
                      </a:endParaRPr>
                    </a:p>
                  </a:txBody>
                  <a:tcPr marL="37954" marR="0" marT="180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ko-KR" altLang="en-US" sz="900" b="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37954" marR="0" marT="180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3300"/>
                        </a:buClr>
                        <a:buSzTx/>
                        <a:buFont typeface="Webdings" panose="05030102010509060703" pitchFamily="18" charset="2"/>
                        <a:buNone/>
                      </a:pPr>
                      <a:endParaRPr kumimoji="1" lang="en-US" altLang="ko-KR" sz="900" b="0" i="0" u="none" strike="noStrike" kern="10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7954" marR="0" marT="18003" marB="0"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endParaRPr lang="ko-KR" altLang="en-US" sz="900" b="0" kern="1000" baseline="0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+mn-ea"/>
                        <a:cs typeface="+mn-cs"/>
                      </a:endParaRPr>
                    </a:p>
                  </a:txBody>
                  <a:tcPr marL="36010" marR="3601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endParaRPr lang="ko-KR" altLang="en-US" sz="900" b="0" kern="1000" baseline="0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+mn-ea"/>
                        <a:cs typeface="+mn-cs"/>
                      </a:endParaRPr>
                    </a:p>
                  </a:txBody>
                  <a:tcPr marL="36010" marR="3601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ko-KR" altLang="en-US" sz="900" b="0" dirty="0" smtClean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+mn-ea"/>
                      </a:endParaRPr>
                    </a:p>
                  </a:txBody>
                  <a:tcPr marL="36010" marR="3601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endParaRPr lang="ko-KR" altLang="en-US" sz="900" b="0" kern="1000" baseline="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+mn-ea"/>
                        <a:cs typeface="+mn-cs"/>
                      </a:endParaRPr>
                    </a:p>
                  </a:txBody>
                  <a:tcPr marL="36010" marR="3601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endParaRPr lang="ko-KR" altLang="en-US" sz="900" b="0" kern="1000" baseline="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+mn-ea"/>
                        <a:cs typeface="+mn-cs"/>
                      </a:endParaRPr>
                    </a:p>
                  </a:txBody>
                  <a:tcPr marL="36010" marR="3601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altLang="ko-KR" sz="9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37954" marR="0" marT="1800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40835"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endParaRPr lang="ko-KR" altLang="en-US" sz="900" b="0" kern="1000" baseline="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+mn-ea"/>
                        <a:cs typeface="+mn-cs"/>
                      </a:endParaRPr>
                    </a:p>
                  </a:txBody>
                  <a:tcPr marL="37954" marR="0" marT="180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ko-KR" altLang="en-US" sz="900" b="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37954" marR="0" marT="180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3300"/>
                        </a:buClr>
                        <a:buSzTx/>
                        <a:buFont typeface="Webdings" panose="05030102010509060703" pitchFamily="18" charset="2"/>
                        <a:buNone/>
                      </a:pPr>
                      <a:endParaRPr kumimoji="1" lang="en-US" altLang="ko-KR" sz="900" b="0" i="0" u="none" strike="noStrike" kern="10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7954" marR="0" marT="18003" marB="0"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endParaRPr lang="ko-KR" altLang="en-US" sz="900" b="0" kern="1000" baseline="0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+mn-ea"/>
                        <a:cs typeface="+mn-cs"/>
                      </a:endParaRPr>
                    </a:p>
                  </a:txBody>
                  <a:tcPr marL="36010" marR="3601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endParaRPr lang="ko-KR" altLang="en-US" sz="900" b="0" kern="1000" baseline="0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+mn-ea"/>
                        <a:cs typeface="+mn-cs"/>
                      </a:endParaRPr>
                    </a:p>
                  </a:txBody>
                  <a:tcPr marL="36010" marR="3601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ko-KR" altLang="en-US" sz="900" b="0" dirty="0" smtClean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+mn-ea"/>
                      </a:endParaRPr>
                    </a:p>
                  </a:txBody>
                  <a:tcPr marL="36010" marR="3601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endParaRPr lang="ko-KR" altLang="en-US" sz="900" b="0" kern="1000" baseline="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+mn-ea"/>
                        <a:cs typeface="+mn-cs"/>
                      </a:endParaRPr>
                    </a:p>
                  </a:txBody>
                  <a:tcPr marL="36010" marR="3601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endParaRPr lang="ko-KR" altLang="en-US" sz="900" b="0" kern="1000" baseline="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+mn-ea"/>
                        <a:cs typeface="+mn-cs"/>
                      </a:endParaRPr>
                    </a:p>
                  </a:txBody>
                  <a:tcPr marL="36010" marR="3601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altLang="ko-KR" sz="9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37954" marR="0" marT="1800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40835"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endParaRPr lang="ko-KR" altLang="en-US" sz="900" b="0" kern="1000" baseline="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+mn-ea"/>
                        <a:cs typeface="+mn-cs"/>
                      </a:endParaRPr>
                    </a:p>
                  </a:txBody>
                  <a:tcPr marL="37954" marR="0" marT="180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ko-KR" altLang="en-US" sz="900" b="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37954" marR="0" marT="180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3300"/>
                        </a:buClr>
                        <a:buSzTx/>
                        <a:buFont typeface="Webdings" panose="05030102010509060703" pitchFamily="18" charset="2"/>
                        <a:buNone/>
                      </a:pPr>
                      <a:endParaRPr kumimoji="1" lang="en-US" altLang="ko-KR" sz="900" b="0" i="0" u="none" strike="noStrike" kern="10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7954" marR="0" marT="18003" marB="0"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endParaRPr lang="ko-KR" altLang="en-US" sz="900" b="0" kern="1000" baseline="0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+mn-ea"/>
                        <a:cs typeface="+mn-cs"/>
                      </a:endParaRPr>
                    </a:p>
                  </a:txBody>
                  <a:tcPr marL="36010" marR="3601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endParaRPr lang="ko-KR" altLang="en-US" sz="900" b="0" kern="1000" baseline="0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+mn-ea"/>
                        <a:cs typeface="+mn-cs"/>
                      </a:endParaRPr>
                    </a:p>
                  </a:txBody>
                  <a:tcPr marL="36010" marR="3601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ko-KR" altLang="en-US" sz="900" b="0" dirty="0" smtClean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+mn-ea"/>
                      </a:endParaRPr>
                    </a:p>
                  </a:txBody>
                  <a:tcPr marL="36010" marR="3601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endParaRPr lang="ko-KR" altLang="en-US" sz="900" b="0" kern="1000" baseline="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+mn-ea"/>
                        <a:cs typeface="+mn-cs"/>
                      </a:endParaRPr>
                    </a:p>
                  </a:txBody>
                  <a:tcPr marL="36010" marR="3601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endParaRPr lang="ko-KR" altLang="en-US" sz="900" b="0" kern="1000" baseline="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+mn-ea"/>
                        <a:cs typeface="+mn-cs"/>
                      </a:endParaRPr>
                    </a:p>
                  </a:txBody>
                  <a:tcPr marL="36010" marR="3601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altLang="ko-KR" sz="9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37954" marR="0" marT="1800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40835"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endParaRPr lang="ko-KR" altLang="en-US" sz="900" b="0" kern="1000" baseline="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+mn-ea"/>
                        <a:cs typeface="+mn-cs"/>
                      </a:endParaRPr>
                    </a:p>
                  </a:txBody>
                  <a:tcPr marL="37954" marR="0" marT="180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ko-KR" altLang="en-US" sz="900" b="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37954" marR="0" marT="180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3300"/>
                        </a:buClr>
                        <a:buSzTx/>
                        <a:buFont typeface="Webdings" panose="05030102010509060703" pitchFamily="18" charset="2"/>
                        <a:buNone/>
                      </a:pPr>
                      <a:endParaRPr kumimoji="1" lang="en-US" altLang="ko-KR" sz="900" b="0" i="0" u="none" strike="noStrike" kern="10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7954" marR="0" marT="18003" marB="0"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endParaRPr lang="ko-KR" altLang="en-US" sz="900" b="0" kern="1000" baseline="0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+mn-ea"/>
                        <a:cs typeface="+mn-cs"/>
                      </a:endParaRPr>
                    </a:p>
                  </a:txBody>
                  <a:tcPr marL="36010" marR="3601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endParaRPr lang="ko-KR" altLang="en-US" sz="900" b="0" kern="1000" baseline="0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+mn-ea"/>
                        <a:cs typeface="+mn-cs"/>
                      </a:endParaRPr>
                    </a:p>
                  </a:txBody>
                  <a:tcPr marL="36010" marR="3601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ko-KR" altLang="en-US" sz="900" b="0" dirty="0" smtClean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+mn-ea"/>
                      </a:endParaRPr>
                    </a:p>
                  </a:txBody>
                  <a:tcPr marL="36010" marR="3601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endParaRPr lang="ko-KR" altLang="en-US" sz="900" b="0" kern="1000" baseline="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+mn-ea"/>
                        <a:cs typeface="+mn-cs"/>
                      </a:endParaRPr>
                    </a:p>
                  </a:txBody>
                  <a:tcPr marL="36010" marR="3601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endParaRPr lang="ko-KR" altLang="en-US" sz="900" b="0" kern="1000" baseline="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+mn-ea"/>
                        <a:cs typeface="+mn-cs"/>
                      </a:endParaRPr>
                    </a:p>
                  </a:txBody>
                  <a:tcPr marL="36010" marR="3601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altLang="ko-KR" sz="9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37954" marR="0" marT="1800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40835"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endParaRPr lang="ko-KR" altLang="en-US" sz="900" b="0" kern="1000" baseline="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+mn-ea"/>
                        <a:cs typeface="+mn-cs"/>
                      </a:endParaRPr>
                    </a:p>
                  </a:txBody>
                  <a:tcPr marL="37954" marR="0" marT="180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ko-KR" altLang="en-US" sz="900" b="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37954" marR="0" marT="180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3300"/>
                        </a:buClr>
                        <a:buSzTx/>
                        <a:buFont typeface="Webdings" panose="05030102010509060703" pitchFamily="18" charset="2"/>
                        <a:buNone/>
                      </a:pPr>
                      <a:endParaRPr kumimoji="1" lang="en-US" altLang="ko-KR" sz="900" b="0" i="0" u="none" strike="noStrike" kern="10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7954" marR="0" marT="18003" marB="0"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endParaRPr lang="ko-KR" altLang="en-US" sz="900" b="0" kern="1000" baseline="0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+mn-ea"/>
                        <a:cs typeface="+mn-cs"/>
                      </a:endParaRPr>
                    </a:p>
                  </a:txBody>
                  <a:tcPr marL="36010" marR="3601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endParaRPr lang="ko-KR" altLang="en-US" sz="900" b="0" kern="1000" baseline="0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+mn-ea"/>
                        <a:cs typeface="+mn-cs"/>
                      </a:endParaRPr>
                    </a:p>
                  </a:txBody>
                  <a:tcPr marL="36010" marR="3601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ko-KR" altLang="en-US" sz="900" b="0" dirty="0" smtClean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+mn-ea"/>
                      </a:endParaRPr>
                    </a:p>
                  </a:txBody>
                  <a:tcPr marL="36010" marR="3601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endParaRPr lang="ko-KR" altLang="en-US" sz="900" b="0" kern="1000" baseline="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+mn-ea"/>
                        <a:cs typeface="+mn-cs"/>
                      </a:endParaRPr>
                    </a:p>
                  </a:txBody>
                  <a:tcPr marL="36010" marR="3601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endParaRPr lang="ko-KR" altLang="en-US" sz="900" b="0" kern="1000" baseline="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+mn-ea"/>
                        <a:cs typeface="+mn-cs"/>
                      </a:endParaRPr>
                    </a:p>
                  </a:txBody>
                  <a:tcPr marL="36010" marR="3601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altLang="ko-KR" sz="9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37954" marR="0" marT="1800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40835"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endParaRPr lang="ko-KR" altLang="en-US" sz="900" b="0" kern="1000" baseline="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+mn-ea"/>
                        <a:cs typeface="+mn-cs"/>
                      </a:endParaRPr>
                    </a:p>
                  </a:txBody>
                  <a:tcPr marL="37954" marR="0" marT="180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ko-KR" altLang="en-US" sz="900" b="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37954" marR="0" marT="180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3300"/>
                        </a:buClr>
                        <a:buSzTx/>
                        <a:buFont typeface="Webdings" panose="05030102010509060703" pitchFamily="18" charset="2"/>
                        <a:buNone/>
                      </a:pPr>
                      <a:endParaRPr kumimoji="1" lang="en-US" altLang="ko-KR" sz="900" b="0" i="0" u="none" strike="noStrike" kern="10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7954" marR="0" marT="18003" marB="0"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endParaRPr lang="ko-KR" altLang="en-US" sz="900" b="0" kern="1000" baseline="0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+mn-ea"/>
                        <a:cs typeface="+mn-cs"/>
                      </a:endParaRPr>
                    </a:p>
                  </a:txBody>
                  <a:tcPr marL="36010" marR="3601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endParaRPr lang="ko-KR" altLang="en-US" sz="900" b="0" kern="1000" baseline="0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+mn-ea"/>
                        <a:cs typeface="+mn-cs"/>
                      </a:endParaRPr>
                    </a:p>
                  </a:txBody>
                  <a:tcPr marL="36010" marR="3601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ko-KR" altLang="en-US" sz="900" b="0" dirty="0" smtClean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+mn-ea"/>
                      </a:endParaRPr>
                    </a:p>
                  </a:txBody>
                  <a:tcPr marL="36010" marR="3601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endParaRPr lang="ko-KR" altLang="en-US" sz="900" b="0" kern="1000" baseline="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+mn-ea"/>
                        <a:cs typeface="+mn-cs"/>
                      </a:endParaRPr>
                    </a:p>
                  </a:txBody>
                  <a:tcPr marL="36010" marR="3601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endParaRPr lang="ko-KR" altLang="en-US" sz="900" b="0" kern="1000" baseline="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+mn-ea"/>
                        <a:cs typeface="+mn-cs"/>
                      </a:endParaRPr>
                    </a:p>
                  </a:txBody>
                  <a:tcPr marL="36010" marR="3601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altLang="ko-KR" sz="9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37954" marR="0" marT="1800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40835"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endParaRPr lang="ko-KR" altLang="en-US" sz="900" b="0" kern="1000" baseline="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+mn-ea"/>
                        <a:cs typeface="+mn-cs"/>
                      </a:endParaRPr>
                    </a:p>
                  </a:txBody>
                  <a:tcPr marL="37954" marR="0" marT="180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ko-KR" altLang="en-US" sz="900" b="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37954" marR="0" marT="180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3300"/>
                        </a:buClr>
                        <a:buSzTx/>
                        <a:buFont typeface="Webdings" panose="05030102010509060703" pitchFamily="18" charset="2"/>
                        <a:buNone/>
                      </a:pPr>
                      <a:endParaRPr kumimoji="1" lang="en-US" altLang="ko-KR" sz="900" b="0" i="0" u="none" strike="noStrike" kern="10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7954" marR="0" marT="18003" marB="0"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endParaRPr lang="ko-KR" altLang="en-US" sz="900" b="0" kern="1000" baseline="0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+mn-ea"/>
                        <a:cs typeface="+mn-cs"/>
                      </a:endParaRPr>
                    </a:p>
                  </a:txBody>
                  <a:tcPr marL="36010" marR="3601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endParaRPr lang="ko-KR" altLang="en-US" sz="900" b="0" kern="1000" baseline="0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+mn-ea"/>
                        <a:cs typeface="+mn-cs"/>
                      </a:endParaRPr>
                    </a:p>
                  </a:txBody>
                  <a:tcPr marL="36010" marR="3601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ko-KR" altLang="en-US" sz="900" b="0" dirty="0" smtClean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+mn-ea"/>
                      </a:endParaRPr>
                    </a:p>
                  </a:txBody>
                  <a:tcPr marL="36010" marR="3601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endParaRPr lang="ko-KR" altLang="en-US" sz="900" b="0" kern="1000" baseline="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+mn-ea"/>
                        <a:cs typeface="+mn-cs"/>
                      </a:endParaRPr>
                    </a:p>
                  </a:txBody>
                  <a:tcPr marL="36010" marR="3601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endParaRPr lang="ko-KR" altLang="en-US" sz="900" b="0" kern="1000" baseline="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+mn-ea"/>
                        <a:cs typeface="+mn-cs"/>
                      </a:endParaRPr>
                    </a:p>
                  </a:txBody>
                  <a:tcPr marL="36010" marR="3601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altLang="ko-KR" sz="9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37954" marR="0" marT="1800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40835"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endParaRPr lang="ko-KR" altLang="en-US" sz="900" b="0" kern="1000" baseline="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+mn-ea"/>
                        <a:cs typeface="+mn-cs"/>
                      </a:endParaRPr>
                    </a:p>
                  </a:txBody>
                  <a:tcPr marL="37954" marR="0" marT="180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ko-KR" altLang="en-US" sz="900" b="0" kern="120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37954" marR="0" marT="18003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3300"/>
                        </a:buClr>
                        <a:buSzTx/>
                        <a:buFont typeface="Webdings" panose="05030102010509060703" pitchFamily="18" charset="2"/>
                        <a:buNone/>
                      </a:pPr>
                      <a:endParaRPr kumimoji="1" lang="en-US" altLang="ko-KR" sz="900" b="0" i="0" u="none" strike="noStrike" kern="10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7954" marR="0" marT="18003" marB="0" anchor="ctr" horzOverflow="overflow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endParaRPr lang="ko-KR" altLang="en-US" sz="900" b="0" kern="1000" baseline="0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+mn-ea"/>
                        <a:cs typeface="+mn-cs"/>
                      </a:endParaRPr>
                    </a:p>
                  </a:txBody>
                  <a:tcPr marL="36010" marR="36010" marT="0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endParaRPr lang="ko-KR" altLang="en-US" sz="900" b="0" kern="1000" baseline="0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+mn-ea"/>
                        <a:cs typeface="+mn-cs"/>
                      </a:endParaRPr>
                    </a:p>
                  </a:txBody>
                  <a:tcPr marL="36010" marR="3601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ko-KR" altLang="en-US" sz="900" b="0" dirty="0" smtClean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+mn-ea"/>
                      </a:endParaRPr>
                    </a:p>
                  </a:txBody>
                  <a:tcPr marL="36010" marR="3601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endParaRPr lang="ko-KR" altLang="en-US" sz="900" b="0" kern="1000" baseline="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+mn-ea"/>
                        <a:cs typeface="+mn-cs"/>
                      </a:endParaRPr>
                    </a:p>
                  </a:txBody>
                  <a:tcPr marL="36010" marR="3601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endParaRPr lang="ko-KR" altLang="en-US" sz="900" b="0" kern="1000" baseline="0" dirty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+mn-ea"/>
                        <a:cs typeface="+mn-cs"/>
                      </a:endParaRPr>
                    </a:p>
                  </a:txBody>
                  <a:tcPr marL="36010" marR="3601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altLang="ko-KR" sz="900" b="0" kern="120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微软雅黑" panose="020B0503020204020204" pitchFamily="34" charset="-122"/>
                        <a:cs typeface="+mn-cs"/>
                      </a:endParaRPr>
                    </a:p>
                  </a:txBody>
                  <a:tcPr marL="37954" marR="0" marT="18003" marB="0" anchor="ctr">
                    <a:lnL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952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99" name="Rectangle 284"/>
          <p:cNvSpPr>
            <a:spLocks noChangeArrowheads="1"/>
          </p:cNvSpPr>
          <p:nvPr/>
        </p:nvSpPr>
        <p:spPr bwMode="auto">
          <a:xfrm>
            <a:off x="250825" y="812800"/>
            <a:ext cx="5041900" cy="3683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zh-CN" altLang="en-US" sz="1800" dirty="0" smtClean="0">
                <a:solidFill>
                  <a:schemeClr val="accent1">
                    <a:lumMod val="10000"/>
                  </a:schemeClr>
                </a:solidFill>
                <a:latin typeface="宋体" panose="02010600030101010101" pitchFamily="2" charset="-122"/>
              </a:rPr>
              <a:t>    </a:t>
            </a:r>
            <a:r>
              <a:rPr lang="en-US" altLang="zh-CN" sz="1800" dirty="0" smtClean="0">
                <a:solidFill>
                  <a:schemeClr val="accent1">
                    <a:lumMod val="10000"/>
                  </a:schemeClr>
                </a:solidFill>
                <a:latin typeface="宋体" panose="02010600030101010101" pitchFamily="2" charset="-122"/>
              </a:rPr>
              <a:t>3.2</a:t>
            </a:r>
            <a:r>
              <a:rPr lang="zh-CN" altLang="en-US" sz="1800" dirty="0" smtClean="0">
                <a:solidFill>
                  <a:schemeClr val="accent1">
                    <a:lumMod val="10000"/>
                  </a:schemeClr>
                </a:solidFill>
                <a:latin typeface="宋体" panose="02010600030101010101" pitchFamily="2" charset="-122"/>
              </a:rPr>
              <a:t>、王牌正驾座椅总成装配工艺过程控制</a:t>
            </a:r>
            <a:endParaRPr lang="zh-CN" altLang="en-US" sz="1800" dirty="0">
              <a:latin typeface="宋体" panose="02010600030101010101" pitchFamily="2" charset="-122"/>
            </a:endParaRPr>
          </a:p>
        </p:txBody>
      </p:sp>
      <p:sp>
        <p:nvSpPr>
          <p:cNvPr id="157" name="幻灯片编号占位符 2"/>
          <p:cNvSpPr txBox="1"/>
          <p:nvPr/>
        </p:nvSpPr>
        <p:spPr>
          <a:xfrm>
            <a:off x="7096125" y="6197600"/>
            <a:ext cx="1606832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第 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8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 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页／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共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12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页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  <a:cs typeface="Lantinghei SC Demibold" charset="-122"/>
            </a:endParaRPr>
          </a:p>
          <a:p>
            <a:pPr algn="r"/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  <a:cs typeface="Lantinghei SC Demibold" charset="-122"/>
            </a:endParaRPr>
          </a:p>
        </p:txBody>
      </p:sp>
      <p:pic>
        <p:nvPicPr>
          <p:cNvPr id="160" name="图片 159" descr="厂标.bmp"/>
          <p:cNvPicPr/>
          <p:nvPr/>
        </p:nvPicPr>
        <p:blipFill>
          <a:blip r:embed="rId2" cstate="print"/>
          <a:srcRect r="38303" b="44286"/>
          <a:stretch>
            <a:fillRect/>
          </a:stretch>
        </p:blipFill>
        <p:spPr bwMode="auto">
          <a:xfrm>
            <a:off x="235323" y="195823"/>
            <a:ext cx="793377" cy="446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1" name="标题 15"/>
          <p:cNvSpPr txBox="1"/>
          <p:nvPr/>
        </p:nvSpPr>
        <p:spPr>
          <a:xfrm>
            <a:off x="1019175" y="193677"/>
            <a:ext cx="3562350" cy="492123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成都光华荣昌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163" name="直接连接符 162"/>
          <p:cNvCxnSpPr/>
          <p:nvPr/>
        </p:nvCxnSpPr>
        <p:spPr>
          <a:xfrm>
            <a:off x="342900" y="790575"/>
            <a:ext cx="8353425" cy="158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5" name="幻灯片编号占位符 2"/>
          <p:cNvSpPr txBox="1"/>
          <p:nvPr/>
        </p:nvSpPr>
        <p:spPr>
          <a:xfrm>
            <a:off x="247649" y="6185072"/>
            <a:ext cx="3038475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1800" dirty="0" smtClean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Lantinghei SC Demibold" charset="-122"/>
              </a:rPr>
              <a:t>永远为客户创造超价值服务</a:t>
            </a:r>
            <a:endParaRPr lang="zh-CN" altLang="en-US" sz="1800" dirty="0">
              <a:solidFill>
                <a:srgbClr val="FF0000"/>
              </a:solidFill>
              <a:latin typeface="华文行楷" panose="02010800040101010101" pitchFamily="2" charset="-122"/>
              <a:ea typeface="华文行楷" panose="02010800040101010101" pitchFamily="2" charset="-122"/>
              <a:cs typeface="Lantinghei SC Demibold" charset="-122"/>
            </a:endParaRPr>
          </a:p>
        </p:txBody>
      </p:sp>
      <p:cxnSp>
        <p:nvCxnSpPr>
          <p:cNvPr id="166" name="直接连接符 165"/>
          <p:cNvCxnSpPr/>
          <p:nvPr/>
        </p:nvCxnSpPr>
        <p:spPr>
          <a:xfrm>
            <a:off x="371475" y="6086475"/>
            <a:ext cx="8353425" cy="1588"/>
          </a:xfrm>
          <a:prstGeom prst="line">
            <a:avLst/>
          </a:prstGeom>
          <a:ln w="1905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 l="5259" t="24981" r="8276" b="23678"/>
          <a:stretch>
            <a:fillRect/>
          </a:stretch>
        </p:blipFill>
        <p:spPr bwMode="auto">
          <a:xfrm>
            <a:off x="383956" y="2020942"/>
            <a:ext cx="8403021" cy="280659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0244" name="标题 1"/>
          <p:cNvSpPr txBox="1">
            <a:spLocks noChangeArrowheads="1"/>
          </p:cNvSpPr>
          <p:nvPr/>
        </p:nvSpPr>
        <p:spPr bwMode="auto">
          <a:xfrm>
            <a:off x="469900" y="882015"/>
            <a:ext cx="4605655" cy="358775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20000"/>
              </a:spcBef>
              <a:defRPr/>
            </a:pPr>
            <a:r>
              <a:rPr lang="zh-CN" altLang="en-US" sz="1800" dirty="0" smtClean="0">
                <a:latin typeface="+mn-ea"/>
                <a:ea typeface="+mn-ea"/>
              </a:rPr>
              <a:t>  </a:t>
            </a:r>
            <a:r>
              <a:rPr lang="en-US" altLang="zh-CN" sz="1800" dirty="0" smtClean="0">
                <a:latin typeface="+mn-ea"/>
                <a:ea typeface="+mn-ea"/>
              </a:rPr>
              <a:t>3.3</a:t>
            </a:r>
            <a:r>
              <a:rPr lang="zh-CN" altLang="en-US" sz="1800" dirty="0" smtClean="0">
                <a:latin typeface="+mn-ea"/>
                <a:ea typeface="+mn-ea"/>
              </a:rPr>
              <a:t>、王牌重卡座椅总装线关键工序描述</a:t>
            </a:r>
            <a:endParaRPr lang="zh-CN" altLang="en-US" sz="2000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幻灯片编号占位符 2"/>
          <p:cNvSpPr txBox="1"/>
          <p:nvPr/>
        </p:nvSpPr>
        <p:spPr>
          <a:xfrm>
            <a:off x="7096125" y="6197600"/>
            <a:ext cx="1606832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第 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9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 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页／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共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12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页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  <a:cs typeface="Lantinghei SC Demibold" charset="-122"/>
            </a:endParaRPr>
          </a:p>
          <a:p>
            <a:pPr algn="r"/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  <a:cs typeface="Lantinghei SC Demibold" charset="-122"/>
            </a:endParaRPr>
          </a:p>
        </p:txBody>
      </p:sp>
      <p:pic>
        <p:nvPicPr>
          <p:cNvPr id="50" name="图片 49" descr="厂标.bmp"/>
          <p:cNvPicPr/>
          <p:nvPr/>
        </p:nvPicPr>
        <p:blipFill>
          <a:blip r:embed="rId3" cstate="print"/>
          <a:srcRect r="38303" b="44286"/>
          <a:stretch>
            <a:fillRect/>
          </a:stretch>
        </p:blipFill>
        <p:spPr bwMode="auto">
          <a:xfrm>
            <a:off x="235323" y="195823"/>
            <a:ext cx="793377" cy="446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" name="标题 15"/>
          <p:cNvSpPr txBox="1"/>
          <p:nvPr/>
        </p:nvSpPr>
        <p:spPr>
          <a:xfrm>
            <a:off x="1019175" y="193677"/>
            <a:ext cx="3562350" cy="492123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成都光华荣昌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52" name="直接连接符 51"/>
          <p:cNvCxnSpPr/>
          <p:nvPr/>
        </p:nvCxnSpPr>
        <p:spPr>
          <a:xfrm>
            <a:off x="342900" y="790575"/>
            <a:ext cx="8353425" cy="158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3" name="幻灯片编号占位符 2"/>
          <p:cNvSpPr txBox="1"/>
          <p:nvPr/>
        </p:nvSpPr>
        <p:spPr>
          <a:xfrm>
            <a:off x="247649" y="6185072"/>
            <a:ext cx="3038475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1800" dirty="0" smtClean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Lantinghei SC Demibold" charset="-122"/>
              </a:rPr>
              <a:t>永远为客户创造超价值服务</a:t>
            </a:r>
            <a:endParaRPr lang="zh-CN" altLang="en-US" sz="1800" dirty="0">
              <a:solidFill>
                <a:srgbClr val="FF0000"/>
              </a:solidFill>
              <a:latin typeface="华文行楷" panose="02010800040101010101" pitchFamily="2" charset="-122"/>
              <a:ea typeface="华文行楷" panose="02010800040101010101" pitchFamily="2" charset="-122"/>
              <a:cs typeface="Lantinghei SC Demibold" charset="-122"/>
            </a:endParaRPr>
          </a:p>
        </p:txBody>
      </p:sp>
      <p:cxnSp>
        <p:nvCxnSpPr>
          <p:cNvPr id="54" name="直接连接符 53"/>
          <p:cNvCxnSpPr/>
          <p:nvPr/>
        </p:nvCxnSpPr>
        <p:spPr>
          <a:xfrm>
            <a:off x="371475" y="6086475"/>
            <a:ext cx="8353425" cy="1588"/>
          </a:xfrm>
          <a:prstGeom prst="line">
            <a:avLst/>
          </a:prstGeom>
          <a:ln w="1905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矩形标注 14"/>
          <p:cNvSpPr/>
          <p:nvPr/>
        </p:nvSpPr>
        <p:spPr>
          <a:xfrm>
            <a:off x="514351" y="2740761"/>
            <a:ext cx="752474" cy="250089"/>
          </a:xfrm>
          <a:prstGeom prst="wedgeRectCallout">
            <a:avLst>
              <a:gd name="adj1" fmla="val 24725"/>
              <a:gd name="adj2" fmla="val 364730"/>
            </a:avLst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8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8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底座上线</a:t>
            </a:r>
            <a:endParaRPr lang="zh-CN" altLang="en-US" sz="8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4" name="矩形标注 14"/>
          <p:cNvSpPr/>
          <p:nvPr/>
        </p:nvSpPr>
        <p:spPr>
          <a:xfrm>
            <a:off x="476251" y="5160111"/>
            <a:ext cx="704850" cy="240563"/>
          </a:xfrm>
          <a:prstGeom prst="wedgeRectCallout">
            <a:avLst>
              <a:gd name="adj1" fmla="val 67102"/>
              <a:gd name="adj2" fmla="val -431655"/>
            </a:avLst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8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</a:t>
            </a:r>
            <a:r>
              <a:rPr lang="zh-CN" altLang="en-US" sz="8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阻尼器升降手柄安装</a:t>
            </a:r>
            <a:endParaRPr lang="zh-CN" altLang="en-US" sz="8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矩形标注 14"/>
          <p:cNvSpPr/>
          <p:nvPr/>
        </p:nvSpPr>
        <p:spPr>
          <a:xfrm>
            <a:off x="1609726" y="5131536"/>
            <a:ext cx="704850" cy="240563"/>
          </a:xfrm>
          <a:prstGeom prst="wedgeRectCallout">
            <a:avLst>
              <a:gd name="adj1" fmla="val -31546"/>
              <a:gd name="adj2" fmla="val -625669"/>
            </a:avLst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8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</a:t>
            </a:r>
            <a:r>
              <a:rPr lang="zh-CN" altLang="en-US" sz="8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气管理接头安装</a:t>
            </a:r>
            <a:endParaRPr lang="zh-CN" altLang="en-US" sz="8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" name="矩形标注 14"/>
          <p:cNvSpPr/>
          <p:nvPr/>
        </p:nvSpPr>
        <p:spPr>
          <a:xfrm>
            <a:off x="1714501" y="2750286"/>
            <a:ext cx="809624" cy="240563"/>
          </a:xfrm>
          <a:prstGeom prst="wedgeRectCallout">
            <a:avLst>
              <a:gd name="adj1" fmla="val -2691"/>
              <a:gd name="adj2" fmla="val 463183"/>
            </a:avLst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8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</a:t>
            </a:r>
            <a:r>
              <a:rPr lang="zh-CN" altLang="en-US" sz="8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气密性检测</a:t>
            </a:r>
            <a:endParaRPr lang="zh-CN" altLang="en-US" sz="8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" name="矩形标注 14"/>
          <p:cNvSpPr/>
          <p:nvPr/>
        </p:nvSpPr>
        <p:spPr>
          <a:xfrm>
            <a:off x="2647950" y="2426436"/>
            <a:ext cx="723900" cy="240563"/>
          </a:xfrm>
          <a:prstGeom prst="wedgeRectCallout">
            <a:avLst>
              <a:gd name="adj1" fmla="val 56508"/>
              <a:gd name="adj2" fmla="val 340441"/>
            </a:avLst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8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6.</a:t>
            </a:r>
            <a:r>
              <a:rPr lang="zh-CN" altLang="en-US" sz="8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靠背包覆     </a:t>
            </a:r>
            <a:endParaRPr lang="zh-CN" altLang="en-US" sz="8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矩形标注 14"/>
          <p:cNvSpPr/>
          <p:nvPr/>
        </p:nvSpPr>
        <p:spPr>
          <a:xfrm>
            <a:off x="2724150" y="5131536"/>
            <a:ext cx="723900" cy="240563"/>
          </a:xfrm>
          <a:prstGeom prst="wedgeRectCallout">
            <a:avLst>
              <a:gd name="adj1" fmla="val -35597"/>
              <a:gd name="adj2" fmla="val -467290"/>
            </a:avLst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8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5.</a:t>
            </a:r>
            <a:r>
              <a:rPr lang="zh-CN" altLang="en-US" sz="8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背骨架及调角器安装</a:t>
            </a:r>
            <a:endParaRPr lang="zh-CN" altLang="en-US" sz="8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" name="矩形标注 14"/>
          <p:cNvSpPr/>
          <p:nvPr/>
        </p:nvSpPr>
        <p:spPr>
          <a:xfrm>
            <a:off x="3629025" y="5102961"/>
            <a:ext cx="723900" cy="240563"/>
          </a:xfrm>
          <a:prstGeom prst="wedgeRectCallout">
            <a:avLst>
              <a:gd name="adj1" fmla="val 77560"/>
              <a:gd name="adj2" fmla="val -411857"/>
            </a:avLst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8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8.</a:t>
            </a:r>
            <a:r>
              <a:rPr lang="zh-CN" altLang="en-US" sz="8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塑料罩壳安装     </a:t>
            </a:r>
            <a:endParaRPr lang="zh-CN" altLang="en-US" sz="8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2" name="矩形标注 14"/>
          <p:cNvSpPr/>
          <p:nvPr/>
        </p:nvSpPr>
        <p:spPr>
          <a:xfrm>
            <a:off x="4467225" y="5074386"/>
            <a:ext cx="723900" cy="240563"/>
          </a:xfrm>
          <a:prstGeom prst="wedgeRectCallout">
            <a:avLst>
              <a:gd name="adj1" fmla="val 64403"/>
              <a:gd name="adj2" fmla="val -586073"/>
            </a:avLst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8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10.</a:t>
            </a:r>
            <a:r>
              <a:rPr lang="zh-CN" altLang="en-US" sz="8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座垫手柄安装</a:t>
            </a:r>
            <a:endParaRPr lang="zh-CN" altLang="en-US" sz="8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3" name="矩形标注 14"/>
          <p:cNvSpPr/>
          <p:nvPr/>
        </p:nvSpPr>
        <p:spPr>
          <a:xfrm>
            <a:off x="5362575" y="5064861"/>
            <a:ext cx="809625" cy="240563"/>
          </a:xfrm>
          <a:prstGeom prst="wedgeRectCallout">
            <a:avLst>
              <a:gd name="adj1" fmla="val 35455"/>
              <a:gd name="adj2" fmla="val -566276"/>
            </a:avLst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8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11.</a:t>
            </a:r>
            <a:r>
              <a:rPr lang="zh-CN" altLang="en-US" sz="8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蒸汽熨烫</a:t>
            </a:r>
            <a:endParaRPr lang="zh-CN" altLang="en-US" sz="8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4" name="矩形标注 14"/>
          <p:cNvSpPr/>
          <p:nvPr/>
        </p:nvSpPr>
        <p:spPr>
          <a:xfrm>
            <a:off x="7181850" y="5093436"/>
            <a:ext cx="723900" cy="240563"/>
          </a:xfrm>
          <a:prstGeom prst="wedgeRectCallout">
            <a:avLst>
              <a:gd name="adj1" fmla="val -4019"/>
              <a:gd name="adj2" fmla="val -542519"/>
            </a:avLst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8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14.</a:t>
            </a:r>
            <a:r>
              <a:rPr lang="zh-CN" altLang="en-US" sz="8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座椅滑轨检测</a:t>
            </a:r>
            <a:endParaRPr lang="zh-CN" altLang="en-US" sz="8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5" name="矩形标注 14"/>
          <p:cNvSpPr/>
          <p:nvPr/>
        </p:nvSpPr>
        <p:spPr>
          <a:xfrm>
            <a:off x="6543675" y="2769336"/>
            <a:ext cx="723900" cy="240563"/>
          </a:xfrm>
          <a:prstGeom prst="wedgeRectCallout">
            <a:avLst>
              <a:gd name="adj1" fmla="val 35455"/>
              <a:gd name="adj2" fmla="val 395874"/>
            </a:avLst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8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13.</a:t>
            </a:r>
            <a:r>
              <a:rPr lang="zh-CN" altLang="en-US" sz="8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电子元件检测</a:t>
            </a:r>
            <a:endParaRPr lang="zh-CN" altLang="en-US" sz="8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6" name="矩形标注 14"/>
          <p:cNvSpPr/>
          <p:nvPr/>
        </p:nvSpPr>
        <p:spPr>
          <a:xfrm>
            <a:off x="7896225" y="2788386"/>
            <a:ext cx="781050" cy="240563"/>
          </a:xfrm>
          <a:prstGeom prst="wedgeRectCallout">
            <a:avLst>
              <a:gd name="adj1" fmla="val -19808"/>
              <a:gd name="adj2" fmla="val 380036"/>
            </a:avLst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8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15.</a:t>
            </a:r>
            <a:r>
              <a:rPr lang="zh-CN" altLang="en-US" sz="8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成品下线</a:t>
            </a:r>
            <a:endParaRPr lang="zh-CN" altLang="en-US" sz="8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8" name="矩形标注 14"/>
          <p:cNvSpPr/>
          <p:nvPr/>
        </p:nvSpPr>
        <p:spPr>
          <a:xfrm>
            <a:off x="6331245" y="5062203"/>
            <a:ext cx="723900" cy="240563"/>
          </a:xfrm>
          <a:prstGeom prst="wedgeRectCallout">
            <a:avLst>
              <a:gd name="adj1" fmla="val 7090"/>
              <a:gd name="adj2" fmla="val -559094"/>
            </a:avLst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8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12</a:t>
            </a:r>
            <a:r>
              <a:rPr lang="zh-CN" altLang="en-US" sz="8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功能及外观检测   </a:t>
            </a:r>
            <a:endParaRPr lang="zh-CN" altLang="en-US" sz="8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9" name="矩形标注 14"/>
          <p:cNvSpPr/>
          <p:nvPr/>
        </p:nvSpPr>
        <p:spPr>
          <a:xfrm>
            <a:off x="4038600" y="2474061"/>
            <a:ext cx="723900" cy="240563"/>
          </a:xfrm>
          <a:prstGeom prst="wedgeRectCallout">
            <a:avLst>
              <a:gd name="adj1" fmla="val -63229"/>
              <a:gd name="adj2" fmla="val 506738"/>
            </a:avLst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8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7.</a:t>
            </a:r>
            <a:r>
              <a:rPr lang="zh-CN" altLang="en-US" sz="8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包覆背骨架</a:t>
            </a:r>
            <a:endParaRPr lang="zh-CN" altLang="en-US" sz="8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0" name="矩形标注 14"/>
          <p:cNvSpPr/>
          <p:nvPr/>
        </p:nvSpPr>
        <p:spPr>
          <a:xfrm>
            <a:off x="5543550" y="2493111"/>
            <a:ext cx="723900" cy="240563"/>
          </a:xfrm>
          <a:prstGeom prst="wedgeRectCallout">
            <a:avLst>
              <a:gd name="adj1" fmla="val -113229"/>
              <a:gd name="adj2" fmla="val 296887"/>
            </a:avLst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8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9.</a:t>
            </a:r>
            <a:r>
              <a:rPr lang="zh-CN" altLang="en-US" sz="800" dirty="0" smtClean="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加热垫及背座包覆     </a:t>
            </a:r>
            <a:endParaRPr lang="zh-CN" altLang="en-US" sz="800" dirty="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标题 1"/>
          <p:cNvSpPr txBox="1">
            <a:spLocks noChangeArrowheads="1"/>
          </p:cNvSpPr>
          <p:nvPr/>
        </p:nvSpPr>
        <p:spPr bwMode="auto">
          <a:xfrm>
            <a:off x="307975" y="849630"/>
            <a:ext cx="5247005" cy="35687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20000"/>
              </a:spcBef>
              <a:defRPr/>
            </a:pPr>
            <a:r>
              <a:rPr lang="en-US" altLang="zh-CN" sz="1800" b="1" dirty="0" smtClean="0">
                <a:latin typeface="+mn-ea"/>
                <a:ea typeface="+mn-ea"/>
              </a:rPr>
              <a:t>  3.4</a:t>
            </a:r>
            <a:r>
              <a:rPr lang="zh-CN" altLang="en-US" sz="1800" dirty="0" smtClean="0">
                <a:latin typeface="+mn-ea"/>
                <a:ea typeface="+mn-ea"/>
              </a:rPr>
              <a:t>、王牌座椅总成关键控制点（重要工序）</a:t>
            </a:r>
          </a:p>
          <a:p>
            <a:pPr>
              <a:spcBef>
                <a:spcPct val="20000"/>
              </a:spcBef>
              <a:defRPr/>
            </a:pPr>
            <a:endParaRPr lang="zh-CN" altLang="en-US" sz="2000" b="1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defRPr/>
            </a:pPr>
            <a:endParaRPr lang="zh-CN" altLang="en-US" sz="2000" b="1" dirty="0" smtClean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6" name="表格 15"/>
          <p:cNvGraphicFramePr>
            <a:graphicFrameLocks noGrp="1"/>
          </p:cNvGraphicFramePr>
          <p:nvPr/>
        </p:nvGraphicFramePr>
        <p:xfrm>
          <a:off x="467544" y="1277140"/>
          <a:ext cx="8286809" cy="4466845"/>
        </p:xfrm>
        <a:graphic>
          <a:graphicData uri="http://schemas.openxmlformats.org/drawingml/2006/table">
            <a:tbl>
              <a:tblPr/>
              <a:tblGrid>
                <a:gridCol w="504006"/>
                <a:gridCol w="1155553"/>
                <a:gridCol w="1259709"/>
                <a:gridCol w="1204238"/>
                <a:gridCol w="876300"/>
                <a:gridCol w="1737346"/>
                <a:gridCol w="805829"/>
                <a:gridCol w="743828"/>
              </a:tblGrid>
              <a:tr h="399919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1" i="0" u="none" strike="noStrike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序号</a:t>
                      </a:r>
                      <a:endParaRPr lang="zh-CN" altLang="en-US" sz="1200" b="1" i="0" u="none" strike="noStrike" dirty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6064" marR="6064" marT="60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1" i="0" u="none" strike="noStrike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过程步骤</a:t>
                      </a:r>
                      <a:endParaRPr lang="zh-CN" altLang="en-US" sz="1200" b="1" i="0" u="none" strike="noStrike" dirty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6064" marR="6064" marT="60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1" i="0" u="none" strike="noStrike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机器</a:t>
                      </a:r>
                      <a:r>
                        <a:rPr lang="en-US" altLang="zh-CN" sz="1200" b="1" i="0" u="none" strike="noStrike">
                          <a:solidFill>
                            <a:srgbClr val="000000"/>
                          </a:solidFill>
                          <a:latin typeface="Arial" panose="020B0604020202020204"/>
                        </a:rPr>
                        <a:t>/</a:t>
                      </a:r>
                      <a:r>
                        <a:rPr lang="zh-CN" altLang="en-US" sz="1200" b="1" i="0" u="none" strike="noStrike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设备</a:t>
                      </a:r>
                    </a:p>
                  </a:txBody>
                  <a:tcPr marL="6064" marR="6064" marT="60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1" i="0" u="none" strike="noStrike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控制参数</a:t>
                      </a:r>
                      <a:endParaRPr lang="zh-CN" altLang="en-US" sz="1200" b="1" i="0" u="none" strike="noStrike" dirty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6064" marR="6064" marT="60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1" i="0" u="none" strike="noStrike" dirty="0" smtClean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重点管控</a:t>
                      </a:r>
                      <a:endParaRPr lang="zh-CN" altLang="en-US" sz="1200" b="1" i="0" u="none" strike="noStrike" dirty="0">
                        <a:solidFill>
                          <a:srgbClr val="000000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6064" marR="6064" marT="60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1" i="0" u="none" strike="noStrik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检测工具</a:t>
                      </a:r>
                    </a:p>
                  </a:txBody>
                  <a:tcPr marL="6064" marR="6064" marT="60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1" i="0" u="none" strike="noStrik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检测通过</a:t>
                      </a:r>
                    </a:p>
                  </a:txBody>
                  <a:tcPr marL="6064" marR="6064" marT="60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200" b="1" i="0" u="none" strike="noStrike" dirty="0">
                          <a:solidFill>
                            <a:srgbClr val="000000"/>
                          </a:solidFill>
                          <a:latin typeface="宋体" panose="02010600030101010101" pitchFamily="2" charset="-122"/>
                        </a:rPr>
                        <a:t>备注</a:t>
                      </a:r>
                    </a:p>
                  </a:txBody>
                  <a:tcPr marL="6064" marR="6064" marT="60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8441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 smtClean="0">
                          <a:solidFill>
                            <a:schemeClr val="tx1"/>
                          </a:solidFill>
                          <a:latin typeface="Arial" panose="020B0604020202020204"/>
                        </a:rPr>
                        <a:t>1</a:t>
                      </a:r>
                      <a:endParaRPr lang="en-US" altLang="zh-CN" sz="1100" b="0" i="0" u="none" strike="noStrike" dirty="0">
                        <a:solidFill>
                          <a:schemeClr val="tx1"/>
                        </a:solidFill>
                        <a:latin typeface="Arial" panose="020B0604020202020204"/>
                      </a:endParaRPr>
                    </a:p>
                  </a:txBody>
                  <a:tcPr marL="6064" marR="6064" marT="60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3300"/>
                        </a:buClr>
                        <a:buSzTx/>
                        <a:buFont typeface="Webdings" panose="05030102010509060703" pitchFamily="18" charset="2"/>
                        <a:buNone/>
                        <a:defRPr/>
                      </a:pPr>
                      <a:r>
                        <a:rPr lang="zh-CN" altLang="en-US" sz="1100" b="0" kern="1200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底座模块化气囊气密性检测</a:t>
                      </a:r>
                      <a:endParaRPr lang="en-US" altLang="ko-KR" sz="1100" b="0" kern="1200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37954" marR="0" marT="18003" marB="0" anchor="ctr" horzOverflow="overflow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</a:rPr>
                        <a:t>气密检测设备</a:t>
                      </a:r>
                      <a:endParaRPr lang="zh-CN" altLang="en-US" sz="1100" b="0" i="0" u="none" strike="noStrike" dirty="0">
                        <a:solidFill>
                          <a:schemeClr val="tx1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6064" marR="6064" marT="60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</a:rPr>
                        <a:t>气压</a:t>
                      </a:r>
                      <a:r>
                        <a:rPr lang="en-US" altLang="zh-CN" sz="1100" b="0" i="0" u="none" strike="noStrike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</a:rPr>
                        <a:t>1.2MPa</a:t>
                      </a:r>
                    </a:p>
                    <a:p>
                      <a:pPr algn="ctr" fontAlgn="ctr"/>
                      <a:r>
                        <a:rPr lang="zh-CN" altLang="en-US" sz="1100" b="0" i="0" u="none" strike="noStrike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</a:rPr>
                        <a:t>泄漏量</a:t>
                      </a:r>
                      <a:r>
                        <a:rPr lang="en-US" altLang="zh-CN" sz="1100" b="0" i="0" u="none" strike="noStrike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</a:rPr>
                        <a:t>2400Pa</a:t>
                      </a:r>
                      <a:endParaRPr lang="zh-CN" altLang="en-US" sz="1100" b="0" i="0" u="none" strike="noStrike" dirty="0">
                        <a:solidFill>
                          <a:schemeClr val="tx1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6064" marR="6064" marT="60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altLang="zh-CN" sz="1100" b="0" i="0" u="none" strike="noStrike" dirty="0" smtClean="0">
                        <a:solidFill>
                          <a:schemeClr val="tx1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6064" marR="6064" marT="60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100" b="0" i="0" u="none" strike="noStrike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</a:rPr>
                        <a:t>气密检测仪                       （含设备泄漏校准仪）</a:t>
                      </a:r>
                    </a:p>
                  </a:txBody>
                  <a:tcPr marL="6064" marR="6064" marT="60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 smtClean="0">
                          <a:solidFill>
                            <a:schemeClr val="tx1"/>
                          </a:solidFill>
                          <a:latin typeface="Arial" panose="020B0604020202020204"/>
                        </a:rPr>
                        <a:t>100%</a:t>
                      </a:r>
                      <a:endParaRPr lang="en-US" altLang="zh-CN" sz="1100" b="0" i="0" u="none" strike="noStrike" dirty="0">
                        <a:solidFill>
                          <a:schemeClr val="tx1"/>
                        </a:solidFill>
                        <a:latin typeface="Arial" panose="020B0604020202020204"/>
                      </a:endParaRPr>
                    </a:p>
                  </a:txBody>
                  <a:tcPr marL="6064" marR="6064" marT="60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 dirty="0">
                        <a:solidFill>
                          <a:schemeClr val="tx1"/>
                        </a:solidFill>
                        <a:latin typeface="Arial" panose="020B0604020202020204"/>
                      </a:endParaRPr>
                    </a:p>
                  </a:txBody>
                  <a:tcPr marL="6064" marR="6064" marT="60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910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 smtClean="0">
                          <a:solidFill>
                            <a:schemeClr val="tx1"/>
                          </a:solidFill>
                          <a:latin typeface="Arial" panose="020B0604020202020204"/>
                        </a:rPr>
                        <a:t>2</a:t>
                      </a:r>
                      <a:endParaRPr lang="en-US" altLang="zh-CN" sz="1100" b="0" i="0" u="none" strike="noStrike" dirty="0">
                        <a:solidFill>
                          <a:schemeClr val="tx1"/>
                        </a:solidFill>
                        <a:latin typeface="Arial" panose="020B0604020202020204"/>
                      </a:endParaRPr>
                    </a:p>
                  </a:txBody>
                  <a:tcPr marL="6064" marR="6064" marT="60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</a:rPr>
                        <a:t>座背骨架连接</a:t>
                      </a:r>
                      <a:endParaRPr lang="zh-CN" altLang="en-US" sz="1100" b="0" i="0" u="none" strike="noStrike" dirty="0">
                        <a:solidFill>
                          <a:schemeClr val="tx1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6064" marR="6064" marT="60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</a:rPr>
                        <a:t>手持电扭枪</a:t>
                      </a:r>
                      <a:endParaRPr lang="zh-CN" altLang="en-US" sz="1100" b="0" i="0" u="none" strike="noStrike" dirty="0">
                        <a:solidFill>
                          <a:schemeClr val="tx1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6064" marR="6064" marT="60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</a:rPr>
                        <a:t>扭矩值</a:t>
                      </a:r>
                      <a:r>
                        <a:rPr lang="en-US" altLang="zh-CN" sz="1100" b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+mn-ea"/>
                        </a:rPr>
                        <a:t>47±3N.m  </a:t>
                      </a:r>
                      <a:r>
                        <a:rPr lang="zh-CN" altLang="en-US" sz="1100" b="0" i="0" u="none" strike="noStrike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</a:rPr>
                        <a:t>螺栓锁付顺序</a:t>
                      </a:r>
                      <a:endParaRPr lang="zh-CN" altLang="en-US" sz="1100" b="0" i="0" u="none" strike="noStrike" dirty="0">
                        <a:solidFill>
                          <a:schemeClr val="tx1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6064" marR="6064" marT="60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100" b="0" i="0" u="none" strike="noStrike" dirty="0">
                        <a:solidFill>
                          <a:schemeClr val="tx1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6064" marR="6064" marT="60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100" b="0" i="0" u="none" strike="noStrike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</a:rPr>
                        <a:t>定扭矩搬手</a:t>
                      </a:r>
                    </a:p>
                  </a:txBody>
                  <a:tcPr marL="6064" marR="6064" marT="60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 smtClean="0">
                          <a:solidFill>
                            <a:schemeClr val="tx1"/>
                          </a:solidFill>
                          <a:latin typeface="Arial" panose="020B0604020202020204"/>
                        </a:rPr>
                        <a:t>100%</a:t>
                      </a:r>
                      <a:endParaRPr lang="en-US" altLang="zh-CN" sz="1100" b="0" i="0" u="none" strike="noStrike" dirty="0">
                        <a:solidFill>
                          <a:schemeClr val="tx1"/>
                        </a:solidFill>
                        <a:latin typeface="Arial" panose="020B0604020202020204"/>
                      </a:endParaRPr>
                    </a:p>
                  </a:txBody>
                  <a:tcPr marL="6064" marR="6064" marT="60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chemeClr val="tx1"/>
                          </a:solidFill>
                          <a:latin typeface="Arial" panose="020B0604020202020204"/>
                        </a:rPr>
                        <a:t>　</a:t>
                      </a:r>
                    </a:p>
                  </a:txBody>
                  <a:tcPr marL="6064" marR="6064" marT="60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005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 smtClean="0">
                          <a:solidFill>
                            <a:schemeClr val="tx1"/>
                          </a:solidFill>
                          <a:latin typeface="Arial" panose="020B0604020202020204"/>
                        </a:rPr>
                        <a:t>3</a:t>
                      </a:r>
                      <a:endParaRPr lang="en-US" altLang="zh-CN" sz="1100" b="0" i="0" u="none" strike="noStrike" dirty="0">
                        <a:solidFill>
                          <a:schemeClr val="tx1"/>
                        </a:solidFill>
                        <a:latin typeface="Arial" panose="020B0604020202020204"/>
                      </a:endParaRPr>
                    </a:p>
                  </a:txBody>
                  <a:tcPr marL="6064" marR="6064" marT="60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3300"/>
                        </a:buClr>
                        <a:buSzTx/>
                        <a:buFont typeface="Webdings" panose="05030102010509060703" pitchFamily="18" charset="2"/>
                        <a:buNone/>
                        <a:defRPr/>
                      </a:pPr>
                      <a:r>
                        <a:rPr lang="zh-CN" altLang="en-US" sz="1100" b="0" kern="1000" baseline="0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扶手支架安装</a:t>
                      </a:r>
                      <a:endParaRPr lang="en-US" altLang="ko-KR" sz="1100" b="0" kern="1000" baseline="0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064" marR="6064" marT="60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</a:rPr>
                        <a:t>手持电扭枪</a:t>
                      </a:r>
                      <a:endParaRPr lang="zh-CN" altLang="en-US" sz="1100" b="0" i="0" u="none" strike="noStrike" dirty="0">
                        <a:solidFill>
                          <a:schemeClr val="tx1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6064" marR="6064" marT="60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</a:rPr>
                        <a:t>扭矩值</a:t>
                      </a:r>
                      <a:r>
                        <a:rPr lang="en-US" altLang="zh-CN" sz="1100" b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+mn-ea"/>
                        </a:rPr>
                        <a:t>27±3N.m  </a:t>
                      </a:r>
                      <a:endParaRPr lang="zh-CN" altLang="en-US" sz="1100" b="0" i="0" u="none" strike="noStrike" dirty="0">
                        <a:solidFill>
                          <a:schemeClr val="tx1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6064" marR="6064" marT="60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 dirty="0">
                        <a:solidFill>
                          <a:schemeClr val="tx1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6064" marR="6064" marT="60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100" b="0" i="0" u="none" strike="noStrike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</a:rPr>
                        <a:t>定扭矩搬手</a:t>
                      </a:r>
                    </a:p>
                  </a:txBody>
                  <a:tcPr marL="6064" marR="6064" marT="60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 smtClean="0">
                          <a:solidFill>
                            <a:schemeClr val="tx1"/>
                          </a:solidFill>
                          <a:latin typeface="Arial" panose="020B0604020202020204"/>
                        </a:rPr>
                        <a:t>100%</a:t>
                      </a:r>
                      <a:endParaRPr lang="en-US" altLang="zh-CN" sz="1100" b="0" i="0" u="none" strike="noStrike" dirty="0">
                        <a:solidFill>
                          <a:schemeClr val="tx1"/>
                        </a:solidFill>
                        <a:latin typeface="Arial" panose="020B0604020202020204"/>
                      </a:endParaRPr>
                    </a:p>
                  </a:txBody>
                  <a:tcPr marL="6064" marR="6064" marT="60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100" b="0" i="0" u="none" strike="noStrike" dirty="0">
                          <a:solidFill>
                            <a:schemeClr val="tx1"/>
                          </a:solidFill>
                          <a:latin typeface="Arial" panose="020B0604020202020204"/>
                        </a:rPr>
                        <a:t>　</a:t>
                      </a:r>
                    </a:p>
                  </a:txBody>
                  <a:tcPr marL="6064" marR="6064" marT="60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8625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 smtClean="0">
                          <a:solidFill>
                            <a:schemeClr val="tx1"/>
                          </a:solidFill>
                          <a:latin typeface="Arial" panose="020B0604020202020204"/>
                        </a:rPr>
                        <a:t>4</a:t>
                      </a:r>
                      <a:endParaRPr lang="en-US" altLang="zh-CN" sz="1100" b="0" i="0" u="none" strike="noStrike" dirty="0">
                        <a:solidFill>
                          <a:schemeClr val="tx1"/>
                        </a:solidFill>
                        <a:latin typeface="Arial" panose="020B0604020202020204"/>
                      </a:endParaRPr>
                    </a:p>
                  </a:txBody>
                  <a:tcPr marL="6064" marR="6064" marT="60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3300"/>
                        </a:buClr>
                        <a:buSzTx/>
                        <a:buFont typeface="Webdings" panose="05030102010509060703" pitchFamily="18" charset="2"/>
                        <a:buNone/>
                        <a:defRPr/>
                      </a:pPr>
                      <a:r>
                        <a:rPr lang="zh-CN" altLang="en-US" sz="1100" b="0" kern="1000" baseline="0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安全带卷收器安装</a:t>
                      </a:r>
                      <a:endParaRPr lang="en-US" altLang="ko-KR" sz="1100" b="0" kern="1000" baseline="0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064" marR="6064" marT="60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</a:rPr>
                        <a:t>手持电扭枪</a:t>
                      </a:r>
                      <a:endParaRPr lang="zh-CN" altLang="en-US" sz="1100" b="0" i="0" u="none" strike="noStrike" dirty="0">
                        <a:solidFill>
                          <a:schemeClr val="tx1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6064" marR="6064" marT="60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+mn-ea"/>
                        </a:rPr>
                        <a:t>螺栓扭矩        </a:t>
                      </a:r>
                      <a:r>
                        <a:rPr lang="en-US" altLang="zh-CN" sz="1100" b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+mn-ea"/>
                        </a:rPr>
                        <a:t>47±3N.m</a:t>
                      </a:r>
                      <a:endParaRPr lang="zh-CN" altLang="en-US" sz="1100" b="0" i="0" u="none" strike="noStrike" dirty="0">
                        <a:solidFill>
                          <a:schemeClr val="tx1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6064" marR="6064" marT="60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 dirty="0">
                        <a:solidFill>
                          <a:schemeClr val="tx1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6064" marR="6064" marT="60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100" b="0" i="0" u="none" strike="noStrike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</a:rPr>
                        <a:t>定扭矩搬手</a:t>
                      </a:r>
                    </a:p>
                  </a:txBody>
                  <a:tcPr marL="6064" marR="6064" marT="60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chemeClr val="tx1"/>
                          </a:solidFill>
                          <a:latin typeface="Arial" panose="020B0604020202020204"/>
                        </a:rPr>
                        <a:t>100%</a:t>
                      </a:r>
                    </a:p>
                  </a:txBody>
                  <a:tcPr marL="6064" marR="6064" marT="60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 smtClean="0">
                          <a:solidFill>
                            <a:schemeClr val="tx1"/>
                          </a:solidFill>
                          <a:latin typeface="Arial" panose="020B0604020202020204"/>
                        </a:rPr>
                        <a:t>条码扫描</a:t>
                      </a:r>
                      <a:r>
                        <a:rPr lang="zh-CN" altLang="en-US" sz="1100" b="0" i="0" u="none" strike="noStrike" dirty="0">
                          <a:solidFill>
                            <a:schemeClr val="tx1"/>
                          </a:solidFill>
                          <a:latin typeface="Arial" panose="020B0604020202020204"/>
                        </a:rPr>
                        <a:t>　</a:t>
                      </a:r>
                    </a:p>
                  </a:txBody>
                  <a:tcPr marL="6064" marR="6064" marT="60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2792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 smtClean="0">
                          <a:solidFill>
                            <a:schemeClr val="tx1"/>
                          </a:solidFill>
                          <a:latin typeface="Arial" panose="020B0604020202020204"/>
                        </a:rPr>
                        <a:t>5</a:t>
                      </a:r>
                      <a:endParaRPr lang="en-US" altLang="zh-CN" sz="1100" b="0" i="0" u="none" strike="noStrike" dirty="0">
                        <a:solidFill>
                          <a:schemeClr val="tx1"/>
                        </a:solidFill>
                        <a:latin typeface="Arial" panose="020B0604020202020204"/>
                      </a:endParaRPr>
                    </a:p>
                  </a:txBody>
                  <a:tcPr marL="6064" marR="6064" marT="60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3300"/>
                        </a:buClr>
                        <a:buSzTx/>
                        <a:buFont typeface="Webdings" panose="05030102010509060703" pitchFamily="18" charset="2"/>
                        <a:buNone/>
                        <a:defRPr/>
                      </a:pPr>
                      <a:r>
                        <a:rPr lang="zh-CN" altLang="en-US" sz="1100" b="0" kern="1000" baseline="0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  <a:ea typeface="宋体" panose="02010600030101010101" pitchFamily="2" charset="-122"/>
                          <a:cs typeface="+mn-cs"/>
                        </a:rPr>
                        <a:t>安全带吊环及末端固定</a:t>
                      </a:r>
                      <a:endParaRPr lang="en-US" altLang="ko-KR" sz="1100" b="0" kern="1000" baseline="0" dirty="0">
                        <a:solidFill>
                          <a:schemeClr val="tx1"/>
                        </a:solidFill>
                        <a:latin typeface="宋体" panose="02010600030101010101" pitchFamily="2" charset="-122"/>
                        <a:ea typeface="宋体" panose="02010600030101010101" pitchFamily="2" charset="-122"/>
                        <a:cs typeface="+mn-cs"/>
                      </a:endParaRPr>
                    </a:p>
                  </a:txBody>
                  <a:tcPr marL="6064" marR="6064" marT="60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100" b="0" i="0" u="none" strike="noStrike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</a:rPr>
                        <a:t>手持电扭枪</a:t>
                      </a:r>
                    </a:p>
                  </a:txBody>
                  <a:tcPr marL="6064" marR="6064" marT="60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+mn-ea"/>
                        </a:rPr>
                        <a:t>螺栓扭矩       </a:t>
                      </a:r>
                      <a:r>
                        <a:rPr lang="en-US" altLang="zh-CN" sz="1100" b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+mn-ea"/>
                        </a:rPr>
                        <a:t>47±3N.m</a:t>
                      </a:r>
                      <a:endParaRPr lang="zh-CN" altLang="en-US" sz="1100" b="0" i="0" u="none" strike="noStrike" dirty="0">
                        <a:solidFill>
                          <a:schemeClr val="tx1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6064" marR="6064" marT="60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 dirty="0">
                        <a:solidFill>
                          <a:schemeClr val="tx1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6064" marR="6064" marT="60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100" b="0" i="0" u="none" strike="noStrike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</a:rPr>
                        <a:t>定扭矩搬手</a:t>
                      </a:r>
                    </a:p>
                  </a:txBody>
                  <a:tcPr marL="6064" marR="6064" marT="60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chemeClr val="tx1"/>
                          </a:solidFill>
                          <a:latin typeface="Arial" panose="020B0604020202020204"/>
                        </a:rPr>
                        <a:t>100%</a:t>
                      </a:r>
                    </a:p>
                  </a:txBody>
                  <a:tcPr marL="6064" marR="6064" marT="60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>
                          <a:solidFill>
                            <a:schemeClr val="tx1"/>
                          </a:solidFill>
                          <a:latin typeface="Arial" panose="020B0604020202020204"/>
                        </a:rPr>
                        <a:t>　</a:t>
                      </a:r>
                    </a:p>
                  </a:txBody>
                  <a:tcPr marL="6064" marR="6064" marT="60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96358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 smtClean="0">
                          <a:solidFill>
                            <a:schemeClr val="tx1"/>
                          </a:solidFill>
                          <a:latin typeface="Arial" panose="020B0604020202020204"/>
                        </a:rPr>
                        <a:t>6</a:t>
                      </a:r>
                      <a:endParaRPr lang="en-US" altLang="zh-CN" sz="1100" b="0" i="0" u="none" strike="noStrike" dirty="0">
                        <a:solidFill>
                          <a:schemeClr val="tx1"/>
                        </a:solidFill>
                        <a:latin typeface="Arial" panose="020B0604020202020204"/>
                      </a:endParaRPr>
                    </a:p>
                  </a:txBody>
                  <a:tcPr marL="6064" marR="6064" marT="60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</a:rPr>
                        <a:t>扶手总成安装</a:t>
                      </a:r>
                      <a:endParaRPr lang="zh-CN" altLang="en-US" sz="1100" b="0" i="0" u="none" strike="noStrike" dirty="0">
                        <a:solidFill>
                          <a:schemeClr val="tx1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6064" marR="6064" marT="60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100" b="0" i="0" u="none" strike="noStrike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</a:rPr>
                        <a:t>手持电扭枪</a:t>
                      </a:r>
                    </a:p>
                  </a:txBody>
                  <a:tcPr marL="6064" marR="6064" marT="60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</a:rPr>
                        <a:t>扭矩值</a:t>
                      </a:r>
                      <a:r>
                        <a:rPr lang="en-US" altLang="zh-CN" sz="1100" b="0" dirty="0" smtClean="0">
                          <a:solidFill>
                            <a:schemeClr val="tx1"/>
                          </a:solidFill>
                          <a:latin typeface="微软雅黑" panose="020B0503020204020204" pitchFamily="34" charset="-122"/>
                          <a:ea typeface="+mn-ea"/>
                        </a:rPr>
                        <a:t>27±3N.m  </a:t>
                      </a:r>
                      <a:endParaRPr lang="zh-CN" altLang="en-US" sz="1100" b="0" i="0" u="none" strike="noStrike" dirty="0">
                        <a:solidFill>
                          <a:schemeClr val="tx1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6064" marR="6064" marT="60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altLang="zh-CN" sz="1100" b="0" i="0" u="none" strike="noStrike" dirty="0" smtClean="0">
                        <a:solidFill>
                          <a:schemeClr val="tx1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6064" marR="6064" marT="60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100" b="0" i="0" u="none" strike="noStrike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</a:rPr>
                        <a:t>定扭矩搬手</a:t>
                      </a:r>
                    </a:p>
                  </a:txBody>
                  <a:tcPr marL="6064" marR="6064" marT="60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 smtClean="0">
                          <a:solidFill>
                            <a:schemeClr val="tx1"/>
                          </a:solidFill>
                          <a:latin typeface="Arial" panose="020B0604020202020204"/>
                        </a:rPr>
                        <a:t>100%</a:t>
                      </a:r>
                      <a:endParaRPr lang="en-US" altLang="zh-CN" sz="1100" b="0" i="0" u="none" strike="noStrike" dirty="0">
                        <a:solidFill>
                          <a:schemeClr val="tx1"/>
                        </a:solidFill>
                        <a:latin typeface="Arial" panose="020B0604020202020204"/>
                      </a:endParaRPr>
                    </a:p>
                  </a:txBody>
                  <a:tcPr marL="6064" marR="6064" marT="60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 dirty="0">
                        <a:solidFill>
                          <a:schemeClr val="tx1"/>
                        </a:solidFill>
                        <a:latin typeface="Arial" panose="020B0604020202020204"/>
                      </a:endParaRPr>
                    </a:p>
                  </a:txBody>
                  <a:tcPr marL="6064" marR="6064" marT="60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88974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 smtClean="0">
                          <a:solidFill>
                            <a:schemeClr val="tx1"/>
                          </a:solidFill>
                          <a:latin typeface="Arial" panose="020B0604020202020204"/>
                        </a:rPr>
                        <a:t>7</a:t>
                      </a:r>
                      <a:endParaRPr lang="en-US" altLang="zh-CN" sz="1100" b="0" i="0" u="none" strike="noStrike" dirty="0">
                        <a:solidFill>
                          <a:schemeClr val="tx1"/>
                        </a:solidFill>
                        <a:latin typeface="Arial" panose="020B0604020202020204"/>
                      </a:endParaRPr>
                    </a:p>
                  </a:txBody>
                  <a:tcPr marL="6064" marR="6064" marT="60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</a:rPr>
                        <a:t>通风及电检</a:t>
                      </a:r>
                      <a:endParaRPr lang="zh-CN" altLang="en-US" sz="1100" b="0" i="0" u="none" strike="noStrike" dirty="0">
                        <a:solidFill>
                          <a:schemeClr val="tx1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6064" marR="6064" marT="60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100" b="0" i="0" u="none" strike="noStrike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</a:rPr>
                        <a:t>电检设备</a:t>
                      </a:r>
                    </a:p>
                  </a:txBody>
                  <a:tcPr marL="6064" marR="6064" marT="60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 dirty="0">
                        <a:solidFill>
                          <a:schemeClr val="tx1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6064" marR="6064" marT="60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6064" marR="6064" marT="60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en-US" sz="1100" b="0" i="0" u="none" strike="noStrike" dirty="0" smtClean="0">
                        <a:solidFill>
                          <a:schemeClr val="tx1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6064" marR="6064" marT="60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100" b="0" i="0" u="none" strike="noStrike" dirty="0" smtClean="0">
                          <a:solidFill>
                            <a:schemeClr val="tx1"/>
                          </a:solidFill>
                          <a:latin typeface="Arial" panose="020B0604020202020204"/>
                        </a:rPr>
                        <a:t>100%</a:t>
                      </a:r>
                    </a:p>
                  </a:txBody>
                  <a:tcPr marL="6064" marR="6064" marT="60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 smtClean="0">
                          <a:solidFill>
                            <a:schemeClr val="tx1"/>
                          </a:solidFill>
                          <a:latin typeface="Arial" panose="020B0604020202020204"/>
                        </a:rPr>
                        <a:t>条码扫描</a:t>
                      </a:r>
                      <a:endParaRPr lang="zh-CN" altLang="en-US" sz="1100" b="0" i="0" u="none" strike="noStrike" dirty="0">
                        <a:solidFill>
                          <a:schemeClr val="tx1"/>
                        </a:solidFill>
                        <a:latin typeface="Arial" panose="020B0604020202020204"/>
                      </a:endParaRPr>
                    </a:p>
                  </a:txBody>
                  <a:tcPr marL="6064" marR="6064" marT="60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6195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 smtClean="0">
                          <a:solidFill>
                            <a:schemeClr val="tx1"/>
                          </a:solidFill>
                          <a:latin typeface="Arial" panose="020B0604020202020204"/>
                        </a:rPr>
                        <a:t>8</a:t>
                      </a:r>
                      <a:endParaRPr lang="en-US" altLang="zh-CN" sz="1100" b="0" i="0" u="none" strike="noStrike" dirty="0">
                        <a:solidFill>
                          <a:schemeClr val="tx1"/>
                        </a:solidFill>
                        <a:latin typeface="Arial" panose="020B0604020202020204"/>
                      </a:endParaRPr>
                    </a:p>
                  </a:txBody>
                  <a:tcPr marL="6064" marR="6064" marT="60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zh-CN" altLang="en-US" sz="1100" b="0" i="0" u="none" strike="noStrike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</a:rPr>
                        <a:t>靠背座垫面套包覆</a:t>
                      </a:r>
                      <a:endParaRPr lang="zh-CN" altLang="en-US" sz="1100" b="0" i="0" u="none" strike="noStrike" dirty="0">
                        <a:solidFill>
                          <a:schemeClr val="tx1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6064" marR="6064" marT="60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en-US" sz="1100" b="0" i="0" u="none" strike="noStrike" dirty="0" smtClean="0">
                        <a:solidFill>
                          <a:schemeClr val="tx1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6064" marR="6064" marT="60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</a:rPr>
                        <a:t>外观及打钉数量</a:t>
                      </a:r>
                      <a:endParaRPr lang="zh-CN" altLang="en-US" sz="1100" b="0" i="0" u="none" strike="noStrike" dirty="0">
                        <a:solidFill>
                          <a:schemeClr val="tx1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6064" marR="6064" marT="60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6064" marR="6064" marT="60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en-US" sz="1100" b="0" i="0" u="none" strike="noStrike" dirty="0" smtClean="0">
                        <a:solidFill>
                          <a:schemeClr val="tx1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6064" marR="6064" marT="60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100" b="0" i="0" u="none" strike="noStrike" dirty="0" smtClean="0">
                          <a:solidFill>
                            <a:schemeClr val="tx1"/>
                          </a:solidFill>
                          <a:latin typeface="Arial" panose="020B0604020202020204"/>
                        </a:rPr>
                        <a:t>100%</a:t>
                      </a:r>
                    </a:p>
                  </a:txBody>
                  <a:tcPr marL="6064" marR="6064" marT="60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 smtClean="0">
                          <a:solidFill>
                            <a:schemeClr val="tx1"/>
                          </a:solidFill>
                          <a:latin typeface="Arial" panose="020B0604020202020204"/>
                        </a:rPr>
                        <a:t>条码扫描</a:t>
                      </a:r>
                      <a:endParaRPr lang="zh-CN" altLang="en-US" sz="1100" b="0" i="0" u="none" strike="noStrike" dirty="0">
                        <a:solidFill>
                          <a:schemeClr val="tx1"/>
                        </a:solidFill>
                        <a:latin typeface="Arial" panose="020B0604020202020204"/>
                      </a:endParaRPr>
                    </a:p>
                  </a:txBody>
                  <a:tcPr marL="6064" marR="6064" marT="60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1716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 smtClean="0">
                          <a:solidFill>
                            <a:schemeClr val="tx1"/>
                          </a:solidFill>
                          <a:latin typeface="Arial" panose="020B0604020202020204"/>
                        </a:rPr>
                        <a:t>9</a:t>
                      </a:r>
                      <a:endParaRPr lang="en-US" altLang="zh-CN" sz="1100" b="0" i="0" u="none" strike="noStrike" dirty="0">
                        <a:solidFill>
                          <a:schemeClr val="tx1"/>
                        </a:solidFill>
                        <a:latin typeface="Arial" panose="020B0604020202020204"/>
                      </a:endParaRPr>
                    </a:p>
                  </a:txBody>
                  <a:tcPr marL="6064" marR="6064" marT="60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</a:rPr>
                        <a:t>整型熨烫</a:t>
                      </a:r>
                      <a:endParaRPr lang="zh-CN" altLang="en-US" sz="1100" b="0" i="0" u="none" strike="noStrike" dirty="0">
                        <a:solidFill>
                          <a:schemeClr val="tx1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6064" marR="6064" marT="60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</a:rPr>
                        <a:t>温控电熨烫机</a:t>
                      </a:r>
                      <a:endParaRPr lang="zh-CN" altLang="en-US" sz="1100" b="0" i="0" u="none" strike="noStrike" dirty="0">
                        <a:solidFill>
                          <a:schemeClr val="tx1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6064" marR="6064" marT="60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</a:rPr>
                        <a:t>温度、气体压力</a:t>
                      </a:r>
                      <a:endParaRPr lang="zh-CN" altLang="en-US" sz="1100" b="0" i="0" u="none" strike="noStrike" dirty="0">
                        <a:solidFill>
                          <a:schemeClr val="tx1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6064" marR="6064" marT="60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 dirty="0">
                        <a:solidFill>
                          <a:schemeClr val="tx1"/>
                        </a:solidFill>
                        <a:latin typeface="+mn-ea"/>
                        <a:ea typeface="+mn-ea"/>
                      </a:endParaRPr>
                    </a:p>
                  </a:txBody>
                  <a:tcPr marL="6064" marR="6064" marT="60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100" b="0" i="0" u="none" strike="noStrike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</a:rPr>
                        <a:t>目测</a:t>
                      </a:r>
                    </a:p>
                  </a:txBody>
                  <a:tcPr marL="6064" marR="6064" marT="60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100" b="0" i="0" u="none" strike="noStrike" dirty="0" smtClean="0">
                          <a:solidFill>
                            <a:schemeClr val="tx1"/>
                          </a:solidFill>
                          <a:latin typeface="Arial" panose="020B0604020202020204"/>
                        </a:rPr>
                        <a:t>100%</a:t>
                      </a:r>
                    </a:p>
                  </a:txBody>
                  <a:tcPr marL="6064" marR="6064" marT="60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 dirty="0">
                        <a:solidFill>
                          <a:schemeClr val="tx1"/>
                        </a:solidFill>
                        <a:latin typeface="Arial" panose="020B0604020202020204"/>
                      </a:endParaRPr>
                    </a:p>
                  </a:txBody>
                  <a:tcPr marL="6064" marR="6064" marT="60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18920"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 smtClean="0">
                          <a:solidFill>
                            <a:schemeClr val="tx1"/>
                          </a:solidFill>
                          <a:latin typeface="Arial" panose="020B0604020202020204"/>
                        </a:rPr>
                        <a:t>10</a:t>
                      </a:r>
                      <a:endParaRPr lang="en-US" altLang="zh-CN" sz="1100" b="0" i="0" u="none" strike="noStrike" dirty="0">
                        <a:solidFill>
                          <a:schemeClr val="tx1"/>
                        </a:solidFill>
                        <a:latin typeface="Arial" panose="020B0604020202020204"/>
                      </a:endParaRPr>
                    </a:p>
                  </a:txBody>
                  <a:tcPr marL="6064" marR="6064" marT="6064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1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rgbClr val="CC3300"/>
                        </a:buClr>
                        <a:buSzTx/>
                        <a:buFont typeface="Webdings" panose="05030102010509060703" pitchFamily="18" charset="2"/>
                        <a:buNone/>
                      </a:pPr>
                      <a:r>
                        <a:rPr kumimoji="1" lang="zh-CN" altLang="en-US" sz="1100" b="0" i="0" u="none" strike="noStrike" kern="1000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通风检测</a:t>
                      </a:r>
                      <a:endParaRPr kumimoji="1" lang="en-US" altLang="ko-KR" sz="1100" b="0" i="0" u="none" strike="noStrike" kern="10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064" marR="6064" marT="60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</a:rPr>
                        <a:t>电子原件检测设备</a:t>
                      </a:r>
                      <a:endParaRPr lang="zh-CN" altLang="en-US" sz="1100" b="0" i="0" u="none" strike="noStrike" dirty="0">
                        <a:solidFill>
                          <a:schemeClr val="tx1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6064" marR="6064" marT="60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latinLnBrk="1" hangingPunct="1"/>
                      <a:endParaRPr lang="ko-KR" altLang="en-US" sz="1100" b="0" kern="1000" baseline="0" dirty="0" smtClean="0">
                        <a:solidFill>
                          <a:schemeClr val="tx1"/>
                        </a:solidFill>
                        <a:latin typeface="微软雅黑" panose="020B0503020204020204" pitchFamily="34" charset="-122"/>
                        <a:ea typeface="+mn-ea"/>
                        <a:cs typeface="+mn-cs"/>
                      </a:endParaRPr>
                    </a:p>
                  </a:txBody>
                  <a:tcPr marL="6064" marR="6064" marT="60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zh-CN" altLang="en-US" sz="1100" b="0" i="0" u="none" strike="noStrike" dirty="0">
                        <a:solidFill>
                          <a:schemeClr val="tx1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6064" marR="6064" marT="60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 smtClean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</a:rPr>
                        <a:t>电检仪</a:t>
                      </a:r>
                      <a:endParaRPr lang="zh-CN" altLang="en-US" sz="1100" b="0" i="0" u="none" strike="noStrike" dirty="0">
                        <a:solidFill>
                          <a:schemeClr val="tx1"/>
                        </a:solidFill>
                        <a:latin typeface="宋体" panose="02010600030101010101" pitchFamily="2" charset="-122"/>
                      </a:endParaRPr>
                    </a:p>
                  </a:txBody>
                  <a:tcPr marL="6064" marR="6064" marT="60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100" b="0" i="0" u="none" strike="noStrike" dirty="0">
                          <a:solidFill>
                            <a:schemeClr val="tx1"/>
                          </a:solidFill>
                          <a:latin typeface="Arial" panose="020B0604020202020204"/>
                        </a:rPr>
                        <a:t>100%</a:t>
                      </a:r>
                    </a:p>
                  </a:txBody>
                  <a:tcPr marL="6064" marR="6064" marT="60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100" b="0" i="0" u="none" strike="noStrike" dirty="0" smtClean="0">
                          <a:solidFill>
                            <a:schemeClr val="tx1"/>
                          </a:solidFill>
                          <a:latin typeface="Arial" panose="020B0604020202020204"/>
                        </a:rPr>
                        <a:t>条码扫描</a:t>
                      </a:r>
                      <a:r>
                        <a:rPr lang="zh-CN" altLang="en-US" sz="1100" b="0" i="0" u="none" strike="noStrike" dirty="0">
                          <a:solidFill>
                            <a:schemeClr val="tx1"/>
                          </a:solidFill>
                          <a:latin typeface="宋体" panose="02010600030101010101" pitchFamily="2" charset="-122"/>
                        </a:rPr>
                        <a:t>　</a:t>
                      </a:r>
                    </a:p>
                  </a:txBody>
                  <a:tcPr marL="6064" marR="6064" marT="6064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5" name="五角星 4"/>
          <p:cNvSpPr/>
          <p:nvPr/>
        </p:nvSpPr>
        <p:spPr>
          <a:xfrm>
            <a:off x="5044440" y="912495"/>
            <a:ext cx="234950" cy="244475"/>
          </a:xfrm>
          <a:prstGeom prst="star5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6" name="五角星 5"/>
          <p:cNvSpPr/>
          <p:nvPr/>
        </p:nvSpPr>
        <p:spPr>
          <a:xfrm>
            <a:off x="4914900" y="2609850"/>
            <a:ext cx="247650" cy="204788"/>
          </a:xfrm>
          <a:prstGeom prst="star5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1" name="五角星 20"/>
          <p:cNvSpPr/>
          <p:nvPr/>
        </p:nvSpPr>
        <p:spPr>
          <a:xfrm>
            <a:off x="4905375" y="2190750"/>
            <a:ext cx="247650" cy="204788"/>
          </a:xfrm>
          <a:prstGeom prst="star5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2" name="五角星 21"/>
          <p:cNvSpPr/>
          <p:nvPr/>
        </p:nvSpPr>
        <p:spPr>
          <a:xfrm>
            <a:off x="4905375" y="1762125"/>
            <a:ext cx="247650" cy="204788"/>
          </a:xfrm>
          <a:prstGeom prst="star5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0" name="五角星 9"/>
          <p:cNvSpPr/>
          <p:nvPr/>
        </p:nvSpPr>
        <p:spPr>
          <a:xfrm>
            <a:off x="4876799" y="5400674"/>
            <a:ext cx="257175" cy="257175"/>
          </a:xfrm>
          <a:prstGeom prst="star5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12" name="幻灯片编号占位符 2"/>
          <p:cNvSpPr txBox="1"/>
          <p:nvPr/>
        </p:nvSpPr>
        <p:spPr>
          <a:xfrm>
            <a:off x="7096125" y="6197600"/>
            <a:ext cx="1606832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第 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10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 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页／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共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12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页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  <a:cs typeface="Lantinghei SC Demibold" charset="-122"/>
            </a:endParaRPr>
          </a:p>
          <a:p>
            <a:pPr algn="r"/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  <a:cs typeface="Lantinghei SC Demibold" charset="-122"/>
            </a:endParaRPr>
          </a:p>
        </p:txBody>
      </p:sp>
      <p:pic>
        <p:nvPicPr>
          <p:cNvPr id="13" name="图片 12" descr="厂标.bmp"/>
          <p:cNvPicPr/>
          <p:nvPr/>
        </p:nvPicPr>
        <p:blipFill>
          <a:blip r:embed="rId2" cstate="print"/>
          <a:srcRect r="38303" b="44286"/>
          <a:stretch>
            <a:fillRect/>
          </a:stretch>
        </p:blipFill>
        <p:spPr bwMode="auto">
          <a:xfrm>
            <a:off x="235323" y="195823"/>
            <a:ext cx="793377" cy="446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标题 15"/>
          <p:cNvSpPr txBox="1"/>
          <p:nvPr/>
        </p:nvSpPr>
        <p:spPr>
          <a:xfrm>
            <a:off x="1019175" y="193677"/>
            <a:ext cx="3562350" cy="492123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成都光华荣昌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17" name="幻灯片编号占位符 2"/>
          <p:cNvSpPr txBox="1"/>
          <p:nvPr/>
        </p:nvSpPr>
        <p:spPr>
          <a:xfrm>
            <a:off x="247649" y="6185072"/>
            <a:ext cx="3038475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1800" dirty="0" smtClean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Lantinghei SC Demibold" charset="-122"/>
              </a:rPr>
              <a:t>永远为客户创造超价值服务</a:t>
            </a:r>
            <a:endParaRPr lang="zh-CN" altLang="en-US" sz="1800" dirty="0">
              <a:solidFill>
                <a:srgbClr val="FF0000"/>
              </a:solidFill>
              <a:latin typeface="华文行楷" panose="02010800040101010101" pitchFamily="2" charset="-122"/>
              <a:ea typeface="华文行楷" panose="02010800040101010101" pitchFamily="2" charset="-122"/>
              <a:cs typeface="Lantinghei SC Demibold" charset="-122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371475" y="6086475"/>
            <a:ext cx="8353425" cy="1588"/>
          </a:xfrm>
          <a:prstGeom prst="line">
            <a:avLst/>
          </a:prstGeom>
          <a:ln w="1905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五角星 18"/>
          <p:cNvSpPr/>
          <p:nvPr/>
        </p:nvSpPr>
        <p:spPr>
          <a:xfrm>
            <a:off x="4905375" y="3009900"/>
            <a:ext cx="247650" cy="204788"/>
          </a:xfrm>
          <a:prstGeom prst="star5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0" name="五角星 19"/>
          <p:cNvSpPr/>
          <p:nvPr/>
        </p:nvSpPr>
        <p:spPr>
          <a:xfrm>
            <a:off x="4924425" y="3429000"/>
            <a:ext cx="247650" cy="204788"/>
          </a:xfrm>
          <a:prstGeom prst="star5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  <p:sp>
        <p:nvSpPr>
          <p:cNvPr id="26" name="五角星 25"/>
          <p:cNvSpPr/>
          <p:nvPr/>
        </p:nvSpPr>
        <p:spPr>
          <a:xfrm>
            <a:off x="4886325" y="4248150"/>
            <a:ext cx="247650" cy="204788"/>
          </a:xfrm>
          <a:prstGeom prst="star5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幻灯片编号占位符 2"/>
          <p:cNvSpPr txBox="1"/>
          <p:nvPr/>
        </p:nvSpPr>
        <p:spPr>
          <a:xfrm>
            <a:off x="7096125" y="6197600"/>
            <a:ext cx="1606832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第 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12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 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页／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共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12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页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  <a:cs typeface="Lantinghei SC Demibold" charset="-122"/>
            </a:endParaRPr>
          </a:p>
          <a:p>
            <a:pPr algn="r"/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  <a:cs typeface="Lantinghei SC Demibold" charset="-122"/>
            </a:endParaRPr>
          </a:p>
        </p:txBody>
      </p:sp>
      <p:pic>
        <p:nvPicPr>
          <p:cNvPr id="12" name="图片 11" descr="厂标.bmp"/>
          <p:cNvPicPr/>
          <p:nvPr/>
        </p:nvPicPr>
        <p:blipFill>
          <a:blip r:embed="rId3" cstate="print"/>
          <a:srcRect r="38303" b="44286"/>
          <a:stretch>
            <a:fillRect/>
          </a:stretch>
        </p:blipFill>
        <p:spPr bwMode="auto">
          <a:xfrm>
            <a:off x="235323" y="195823"/>
            <a:ext cx="793377" cy="446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标题 15"/>
          <p:cNvSpPr txBox="1"/>
          <p:nvPr/>
        </p:nvSpPr>
        <p:spPr>
          <a:xfrm>
            <a:off x="1019175" y="193677"/>
            <a:ext cx="3562350" cy="492123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成都光华荣昌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342900" y="790575"/>
            <a:ext cx="8353425" cy="158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幻灯片编号占位符 2"/>
          <p:cNvSpPr txBox="1"/>
          <p:nvPr/>
        </p:nvSpPr>
        <p:spPr>
          <a:xfrm>
            <a:off x="247649" y="6185072"/>
            <a:ext cx="3038475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1800" dirty="0" smtClean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Lantinghei SC Demibold" charset="-122"/>
              </a:rPr>
              <a:t>永远为客户创造超价值服务</a:t>
            </a:r>
            <a:endParaRPr lang="zh-CN" altLang="en-US" sz="1800" dirty="0">
              <a:solidFill>
                <a:srgbClr val="FF0000"/>
              </a:solidFill>
              <a:latin typeface="华文行楷" panose="02010800040101010101" pitchFamily="2" charset="-122"/>
              <a:ea typeface="华文行楷" panose="02010800040101010101" pitchFamily="2" charset="-122"/>
              <a:cs typeface="Lantinghei SC Demibold" charset="-122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371475" y="6086475"/>
            <a:ext cx="8353425" cy="1588"/>
          </a:xfrm>
          <a:prstGeom prst="line">
            <a:avLst/>
          </a:prstGeom>
          <a:ln w="1905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1" name="表格 30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685799" y="1225551"/>
          <a:ext cx="7915275" cy="4693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14351"/>
                <a:gridCol w="1390015"/>
                <a:gridCol w="654050"/>
                <a:gridCol w="1340485"/>
                <a:gridCol w="1213485"/>
                <a:gridCol w="2802889"/>
              </a:tblGrid>
              <a:tr h="27432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b="1" dirty="0" smtClean="0"/>
                        <a:t>序号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b="1" dirty="0" smtClean="0"/>
                        <a:t>零件名称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b="1" dirty="0" smtClean="0"/>
                        <a:t>数量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b="1" dirty="0" smtClean="0"/>
                        <a:t>预估单价（未税）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b="1" dirty="0" smtClean="0"/>
                        <a:t>总价（未税）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b="1" dirty="0" smtClean="0"/>
                        <a:t>备注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408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/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 smtClean="0"/>
                        <a:t>生产线体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/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/>
                        <a:t>16,000/</a:t>
                      </a:r>
                      <a:r>
                        <a:rPr lang="zh-CN" altLang="en-US" sz="1400" dirty="0" smtClean="0"/>
                        <a:t>米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/>
                        <a:t>400,000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000" dirty="0" smtClean="0"/>
                        <a:t>20</a:t>
                      </a:r>
                      <a:r>
                        <a:rPr lang="zh-CN" altLang="en-US" sz="1000" dirty="0" smtClean="0"/>
                        <a:t>个工位，长约</a:t>
                      </a:r>
                      <a:r>
                        <a:rPr lang="en-US" altLang="zh-CN" sz="1000" dirty="0" smtClean="0"/>
                        <a:t>25</a:t>
                      </a:r>
                      <a:r>
                        <a:rPr lang="zh-CN" altLang="en-US" sz="1000" dirty="0" smtClean="0"/>
                        <a:t>米，其中</a:t>
                      </a:r>
                      <a:r>
                        <a:rPr lang="en-US" altLang="zh-CN" sz="1000" dirty="0" smtClean="0"/>
                        <a:t>3</a:t>
                      </a:r>
                      <a:r>
                        <a:rPr lang="zh-CN" altLang="en-US" sz="1000" dirty="0" smtClean="0"/>
                        <a:t>个检测工位。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408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/>
                        <a:t>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 smtClean="0"/>
                        <a:t>工装托盘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/>
                        <a:t>22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/>
                        <a:t>12,000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400" dirty="0" smtClean="0"/>
                        <a:t>264,000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8434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400" dirty="0"/>
                        <a:t>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400" dirty="0" smtClean="0"/>
                        <a:t>灯架风扇系统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/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/>
                        <a:t>8,000/</a:t>
                      </a:r>
                      <a:r>
                        <a:rPr lang="zh-CN" altLang="en-US" sz="1400" dirty="0" smtClean="0"/>
                        <a:t>米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/>
                        <a:t>160,000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8434"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b="1" dirty="0" smtClean="0"/>
                        <a:t>小计：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 smtClean="0"/>
                        <a:t>680,000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/>
                        <a:t>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 smtClean="0"/>
                        <a:t>手持电气枪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/>
                        <a:t>7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/>
                        <a:t>4,000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/>
                        <a:t>28,000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408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/>
                        <a:t>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 smtClean="0"/>
                        <a:t>扭矩搬手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/>
                        <a:t>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/>
                        <a:t>2,500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/>
                        <a:t>10,000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408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/>
                        <a:t>6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 smtClean="0"/>
                        <a:t>卡环枪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/>
                        <a:t>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/>
                        <a:t>4,700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/>
                        <a:t>14,100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408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/>
                        <a:t>7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400" dirty="0" smtClean="0"/>
                        <a:t>蒸汽电熨烫机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/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/>
                        <a:t>4,500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/>
                        <a:t>4,500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b="1" dirty="0" smtClean="0"/>
                        <a:t>小计：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 smtClean="0"/>
                        <a:t>56,600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/>
                        <a:t>8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 smtClean="0"/>
                        <a:t>工作台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/>
                        <a:t>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/>
                        <a:t>1,500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/>
                        <a:t>4,500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408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/>
                        <a:t>9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 smtClean="0"/>
                        <a:t>线边物料架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/>
                        <a:t>12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/>
                        <a:t>500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/>
                        <a:t>6,000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4086"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b="1" dirty="0" smtClean="0"/>
                        <a:t>小计：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 smtClean="0"/>
                        <a:t>10,500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8460"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b="1" dirty="0" smtClean="0"/>
                        <a:t>合计：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 smtClean="0"/>
                        <a:t>871,100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 smtClean="0"/>
                        <a:t>根据以前生产厂家供货价格估算，实际价格可能会不同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" name="标题 1"/>
          <p:cNvSpPr txBox="1">
            <a:spLocks noChangeArrowheads="1"/>
          </p:cNvSpPr>
          <p:nvPr/>
        </p:nvSpPr>
        <p:spPr bwMode="auto">
          <a:xfrm>
            <a:off x="469900" y="882015"/>
            <a:ext cx="5869940" cy="358775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20000"/>
              </a:spcBef>
              <a:defRPr/>
            </a:pPr>
            <a:r>
              <a:rPr lang="zh-CN" altLang="en-US" sz="1800" dirty="0" smtClean="0">
                <a:latin typeface="+mn-ea"/>
                <a:ea typeface="+mn-ea"/>
              </a:rPr>
              <a:t>  </a:t>
            </a:r>
            <a:r>
              <a:rPr lang="en-US" altLang="zh-CN" sz="1800" b="1" dirty="0" smtClean="0">
                <a:latin typeface="+mn-ea"/>
                <a:ea typeface="+mn-ea"/>
              </a:rPr>
              <a:t>3.5.1</a:t>
            </a:r>
            <a:r>
              <a:rPr lang="zh-CN" altLang="en-US" sz="1800" dirty="0" smtClean="0">
                <a:latin typeface="+mn-ea"/>
                <a:ea typeface="+mn-ea"/>
              </a:rPr>
              <a:t>、座椅总装生产线投入</a:t>
            </a:r>
            <a:r>
              <a:rPr lang="en-US" altLang="zh-CN" sz="1800" dirty="0" smtClean="0">
                <a:latin typeface="+mn-ea"/>
                <a:ea typeface="+mn-ea"/>
              </a:rPr>
              <a:t>-</a:t>
            </a:r>
            <a:r>
              <a:rPr lang="zh-CN" altLang="en-US" sz="1800" dirty="0" smtClean="0">
                <a:latin typeface="+mn-ea"/>
                <a:ea typeface="+mn-ea"/>
              </a:rPr>
              <a:t>方案一（一期）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幻灯片编号占位符 2"/>
          <p:cNvSpPr txBox="1"/>
          <p:nvPr/>
        </p:nvSpPr>
        <p:spPr>
          <a:xfrm>
            <a:off x="7096125" y="6197600"/>
            <a:ext cx="1606832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第 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12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 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页／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共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12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页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  <a:cs typeface="Lantinghei SC Demibold" charset="-122"/>
            </a:endParaRPr>
          </a:p>
          <a:p>
            <a:pPr algn="r"/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  <a:cs typeface="Lantinghei SC Demibold" charset="-122"/>
            </a:endParaRPr>
          </a:p>
        </p:txBody>
      </p:sp>
      <p:pic>
        <p:nvPicPr>
          <p:cNvPr id="12" name="图片 11" descr="厂标.bmp"/>
          <p:cNvPicPr/>
          <p:nvPr/>
        </p:nvPicPr>
        <p:blipFill>
          <a:blip r:embed="rId3" cstate="print"/>
          <a:srcRect r="38303" b="44286"/>
          <a:stretch>
            <a:fillRect/>
          </a:stretch>
        </p:blipFill>
        <p:spPr bwMode="auto">
          <a:xfrm>
            <a:off x="235323" y="195823"/>
            <a:ext cx="793377" cy="446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标题 15"/>
          <p:cNvSpPr txBox="1"/>
          <p:nvPr/>
        </p:nvSpPr>
        <p:spPr>
          <a:xfrm>
            <a:off x="1019175" y="193677"/>
            <a:ext cx="3562350" cy="492123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成都光华荣昌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342900" y="790575"/>
            <a:ext cx="8353425" cy="158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幻灯片编号占位符 2"/>
          <p:cNvSpPr txBox="1"/>
          <p:nvPr/>
        </p:nvSpPr>
        <p:spPr>
          <a:xfrm>
            <a:off x="247649" y="6185072"/>
            <a:ext cx="3038475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1800" dirty="0" smtClean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Lantinghei SC Demibold" charset="-122"/>
              </a:rPr>
              <a:t>永远为客户创造超价值服务</a:t>
            </a:r>
            <a:endParaRPr lang="zh-CN" altLang="en-US" sz="1800" dirty="0">
              <a:solidFill>
                <a:srgbClr val="FF0000"/>
              </a:solidFill>
              <a:latin typeface="华文行楷" panose="02010800040101010101" pitchFamily="2" charset="-122"/>
              <a:ea typeface="华文行楷" panose="02010800040101010101" pitchFamily="2" charset="-122"/>
              <a:cs typeface="Lantinghei SC Demibold" charset="-122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371475" y="6086475"/>
            <a:ext cx="8353425" cy="1588"/>
          </a:xfrm>
          <a:prstGeom prst="line">
            <a:avLst/>
          </a:prstGeom>
          <a:ln w="1905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1" name="表格 30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685799" y="1225551"/>
          <a:ext cx="7915275" cy="2560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14351"/>
                <a:gridCol w="1400175"/>
                <a:gridCol w="633730"/>
                <a:gridCol w="1240790"/>
                <a:gridCol w="1223645"/>
                <a:gridCol w="2902584"/>
              </a:tblGrid>
              <a:tr h="222249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b="1" dirty="0" smtClean="0"/>
                        <a:t>序号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b="1" dirty="0" smtClean="0"/>
                        <a:t>零件名称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b="1" dirty="0" smtClean="0"/>
                        <a:t>数量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b="1" dirty="0" smtClean="0"/>
                        <a:t>预估单价（未税）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b="1" dirty="0" smtClean="0"/>
                        <a:t>总价（未税）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b="1" dirty="0" smtClean="0"/>
                        <a:t>备注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408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/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 smtClean="0"/>
                        <a:t>气密检测设备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/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/>
                        <a:t>150,000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/>
                        <a:t>150,000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408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/>
                        <a:t>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 smtClean="0"/>
                        <a:t>滑轨检测设备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/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/>
                        <a:t>250,000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/>
                        <a:t>250,000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408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400" dirty="0" smtClean="0"/>
                        <a:t>电检设备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/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/>
                        <a:t>170,000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/>
                        <a:t>170,000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408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/>
                        <a:t>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 smtClean="0"/>
                        <a:t>上线平衡吊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/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/>
                        <a:t>100,000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/>
                        <a:t>100,000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/>
                        <a:t>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 smtClean="0"/>
                        <a:t>下线平衡吊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/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/>
                        <a:t>110,000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/>
                        <a:t>110,000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4086"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b="1" dirty="0" smtClean="0"/>
                        <a:t>合计：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 smtClean="0"/>
                        <a:t>780,000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 smtClean="0"/>
                        <a:t>根据以前生产厂家供货价格估算，实际价格可能会不同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" name="标题 1"/>
          <p:cNvSpPr txBox="1">
            <a:spLocks noChangeArrowheads="1"/>
          </p:cNvSpPr>
          <p:nvPr/>
        </p:nvSpPr>
        <p:spPr bwMode="auto">
          <a:xfrm>
            <a:off x="469900" y="882015"/>
            <a:ext cx="5869940" cy="358775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20000"/>
              </a:spcBef>
              <a:defRPr/>
            </a:pPr>
            <a:r>
              <a:rPr lang="zh-CN" altLang="en-US" sz="1800" dirty="0" smtClean="0">
                <a:latin typeface="+mn-ea"/>
                <a:ea typeface="+mn-ea"/>
              </a:rPr>
              <a:t>  </a:t>
            </a:r>
            <a:r>
              <a:rPr lang="en-US" altLang="zh-CN" sz="1800" b="1" dirty="0" smtClean="0">
                <a:latin typeface="+mn-ea"/>
                <a:ea typeface="+mn-ea"/>
              </a:rPr>
              <a:t>3.5.2</a:t>
            </a:r>
            <a:r>
              <a:rPr lang="zh-CN" altLang="en-US" sz="1800" dirty="0" smtClean="0">
                <a:latin typeface="+mn-ea"/>
                <a:ea typeface="+mn-ea"/>
              </a:rPr>
              <a:t>、座椅总装生产线投入</a:t>
            </a:r>
            <a:r>
              <a:rPr lang="en-US" altLang="zh-CN" sz="1800" dirty="0" smtClean="0">
                <a:latin typeface="+mn-ea"/>
                <a:ea typeface="+mn-ea"/>
              </a:rPr>
              <a:t>-</a:t>
            </a:r>
            <a:r>
              <a:rPr lang="zh-CN" altLang="en-US" sz="1800" dirty="0" smtClean="0">
                <a:latin typeface="+mn-ea"/>
                <a:ea typeface="+mn-ea"/>
              </a:rPr>
              <a:t>方案一（二期）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幻灯片编号占位符 2"/>
          <p:cNvSpPr txBox="1"/>
          <p:nvPr/>
        </p:nvSpPr>
        <p:spPr>
          <a:xfrm>
            <a:off x="7096125" y="6197600"/>
            <a:ext cx="1606832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第 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12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 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页／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共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12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页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  <a:cs typeface="Lantinghei SC Demibold" charset="-122"/>
            </a:endParaRPr>
          </a:p>
          <a:p>
            <a:pPr algn="r"/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  <a:cs typeface="Lantinghei SC Demibold" charset="-122"/>
            </a:endParaRPr>
          </a:p>
        </p:txBody>
      </p:sp>
      <p:pic>
        <p:nvPicPr>
          <p:cNvPr id="12" name="图片 11" descr="厂标.bmp"/>
          <p:cNvPicPr/>
          <p:nvPr/>
        </p:nvPicPr>
        <p:blipFill>
          <a:blip r:embed="rId3" cstate="print"/>
          <a:srcRect r="38303" b="44286"/>
          <a:stretch>
            <a:fillRect/>
          </a:stretch>
        </p:blipFill>
        <p:spPr bwMode="auto">
          <a:xfrm>
            <a:off x="235323" y="195823"/>
            <a:ext cx="793377" cy="446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标题 15"/>
          <p:cNvSpPr txBox="1"/>
          <p:nvPr/>
        </p:nvSpPr>
        <p:spPr>
          <a:xfrm>
            <a:off x="1019175" y="193677"/>
            <a:ext cx="3562350" cy="492123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成都光华荣昌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342900" y="790575"/>
            <a:ext cx="8353425" cy="158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幻灯片编号占位符 2"/>
          <p:cNvSpPr txBox="1"/>
          <p:nvPr/>
        </p:nvSpPr>
        <p:spPr>
          <a:xfrm>
            <a:off x="247649" y="6185072"/>
            <a:ext cx="3038475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1800" dirty="0" smtClean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Lantinghei SC Demibold" charset="-122"/>
              </a:rPr>
              <a:t>永远为客户创造超价值服务</a:t>
            </a:r>
            <a:endParaRPr lang="zh-CN" altLang="en-US" sz="1800" dirty="0">
              <a:solidFill>
                <a:srgbClr val="FF0000"/>
              </a:solidFill>
              <a:latin typeface="华文行楷" panose="02010800040101010101" pitchFamily="2" charset="-122"/>
              <a:ea typeface="华文行楷" panose="02010800040101010101" pitchFamily="2" charset="-122"/>
              <a:cs typeface="Lantinghei SC Demibold" charset="-122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371475" y="6086475"/>
            <a:ext cx="8353425" cy="1588"/>
          </a:xfrm>
          <a:prstGeom prst="line">
            <a:avLst/>
          </a:prstGeom>
          <a:ln w="1905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1" name="表格 30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685799" y="1225551"/>
          <a:ext cx="7915275" cy="4389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14351"/>
                <a:gridCol w="1390015"/>
                <a:gridCol w="654050"/>
                <a:gridCol w="1340485"/>
                <a:gridCol w="1213485"/>
                <a:gridCol w="2802889"/>
              </a:tblGrid>
              <a:tr h="274320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b="1" dirty="0" smtClean="0"/>
                        <a:t>序号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b="1" dirty="0" smtClean="0"/>
                        <a:t>零件名称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b="1" dirty="0" smtClean="0"/>
                        <a:t>数量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b="1" dirty="0" smtClean="0"/>
                        <a:t>预估单价（未税）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b="1" dirty="0" smtClean="0"/>
                        <a:t>总价（未税）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b="1" dirty="0" smtClean="0"/>
                        <a:t>备注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408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/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 smtClean="0"/>
                        <a:t>主驾装配治具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/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15,000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 smtClean="0"/>
                        <a:t>15,000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0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408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/>
                        <a:t>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 smtClean="0"/>
                        <a:t>副驾装配治具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/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/>
                        <a:t>15,000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/>
                        <a:t>15,000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8434"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b="1" dirty="0" smtClean="0"/>
                        <a:t>小计：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 smtClean="0"/>
                        <a:t>30,000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2860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/>
                        <a:t>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 smtClean="0"/>
                        <a:t>手持电气枪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/>
                        <a:t>7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/>
                        <a:t>4,000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/>
                        <a:t>28,000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/>
                        <a:t>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 smtClean="0"/>
                        <a:t>扭矩搬手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/>
                        <a:t>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/>
                        <a:t>2,500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/>
                        <a:t>10,000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408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/>
                        <a:t>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 smtClean="0"/>
                        <a:t>卡环枪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/>
                        <a:t>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/>
                        <a:t>4,700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/>
                        <a:t>14,100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408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/>
                        <a:t>8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400" dirty="0" smtClean="0"/>
                        <a:t>蒸汽电熨烫机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/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/>
                        <a:t>4,500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/>
                        <a:t>4,500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b="1" dirty="0" smtClean="0"/>
                        <a:t>小计：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 smtClean="0"/>
                        <a:t>56,600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/>
                        <a:t>7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 smtClean="0"/>
                        <a:t>工作台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/>
                        <a:t>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/>
                        <a:t>1,500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/>
                        <a:t>4,500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408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/>
                        <a:t>8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 smtClean="0"/>
                        <a:t>线边物料架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/>
                        <a:t>12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/>
                        <a:t>500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 smtClean="0"/>
                        <a:t>6,000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14086"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b="1" dirty="0" smtClean="0"/>
                        <a:t>小计：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 smtClean="0"/>
                        <a:t>10,500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78460">
                <a:tc>
                  <a:txBody>
                    <a:bodyPr/>
                    <a:lstStyle/>
                    <a:p>
                      <a:pPr algn="ctr"/>
                      <a:endParaRPr lang="zh-CN" altLang="en-US" sz="14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b="1" dirty="0" smtClean="0"/>
                        <a:t>合计：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4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dirty="0" smtClean="0"/>
                        <a:t>97,100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400" dirty="0" smtClean="0"/>
                        <a:t>根据以前生产厂家供货价格估算，实际价格可能会不同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" name="标题 1"/>
          <p:cNvSpPr txBox="1">
            <a:spLocks noChangeArrowheads="1"/>
          </p:cNvSpPr>
          <p:nvPr/>
        </p:nvSpPr>
        <p:spPr bwMode="auto">
          <a:xfrm>
            <a:off x="469900" y="882015"/>
            <a:ext cx="5869940" cy="358775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20000"/>
              </a:spcBef>
              <a:defRPr/>
            </a:pPr>
            <a:r>
              <a:rPr lang="zh-CN" altLang="en-US" sz="1800" dirty="0" smtClean="0">
                <a:latin typeface="+mn-ea"/>
                <a:ea typeface="+mn-ea"/>
              </a:rPr>
              <a:t>  </a:t>
            </a:r>
            <a:r>
              <a:rPr lang="en-US" altLang="zh-CN" sz="1800" b="1" dirty="0" smtClean="0">
                <a:latin typeface="+mn-ea"/>
                <a:ea typeface="+mn-ea"/>
              </a:rPr>
              <a:t>3.5.1</a:t>
            </a:r>
            <a:r>
              <a:rPr lang="zh-CN" altLang="en-US" sz="1800" dirty="0" smtClean="0">
                <a:latin typeface="+mn-ea"/>
                <a:ea typeface="+mn-ea"/>
              </a:rPr>
              <a:t>、座椅总装生产线投入</a:t>
            </a:r>
            <a:r>
              <a:rPr lang="en-US" altLang="zh-CN" sz="1800" dirty="0" smtClean="0">
                <a:latin typeface="+mn-ea"/>
                <a:ea typeface="+mn-ea"/>
              </a:rPr>
              <a:t>-</a:t>
            </a:r>
            <a:r>
              <a:rPr lang="zh-CN" altLang="en-US" sz="1800" dirty="0" smtClean="0">
                <a:latin typeface="+mn-ea"/>
                <a:ea typeface="+mn-ea"/>
              </a:rPr>
              <a:t>方案二</a:t>
            </a:r>
            <a:r>
              <a:rPr lang="en-US" altLang="zh-CN" sz="1800" dirty="0" smtClean="0">
                <a:latin typeface="+mn-ea"/>
                <a:ea typeface="+mn-ea"/>
              </a:rPr>
              <a:t>-</a:t>
            </a:r>
            <a:r>
              <a:rPr lang="zh-CN" altLang="en-US" sz="1800" dirty="0" smtClean="0">
                <a:latin typeface="+mn-ea"/>
                <a:ea typeface="+mn-ea"/>
              </a:rPr>
              <a:t>简易</a:t>
            </a:r>
          </a:p>
        </p:txBody>
      </p:sp>
      <p:sp>
        <p:nvSpPr>
          <p:cNvPr id="4" name="标题 1"/>
          <p:cNvSpPr txBox="1">
            <a:spLocks noChangeArrowheads="1"/>
          </p:cNvSpPr>
          <p:nvPr/>
        </p:nvSpPr>
        <p:spPr bwMode="auto">
          <a:xfrm>
            <a:off x="586740" y="5671185"/>
            <a:ext cx="5869940" cy="358775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20000"/>
              </a:spcBef>
              <a:defRPr/>
            </a:pPr>
            <a:r>
              <a:rPr lang="zh-CN" altLang="en-US" sz="1800" dirty="0" smtClean="0">
                <a:latin typeface="+mn-ea"/>
                <a:ea typeface="+mn-ea"/>
              </a:rPr>
              <a:t>  备注：简易方案是购买装配治具和生产工具来生产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 descr="厂标.bmp"/>
          <p:cNvPicPr/>
          <p:nvPr/>
        </p:nvPicPr>
        <p:blipFill>
          <a:blip r:embed="rId2" cstate="print"/>
          <a:srcRect r="38303" b="44286"/>
          <a:stretch>
            <a:fillRect/>
          </a:stretch>
        </p:blipFill>
        <p:spPr bwMode="auto">
          <a:xfrm>
            <a:off x="121023" y="291073"/>
            <a:ext cx="793377" cy="446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标题 15"/>
          <p:cNvSpPr>
            <a:spLocks noGrp="1"/>
          </p:cNvSpPr>
          <p:nvPr>
            <p:ph type="title"/>
          </p:nvPr>
        </p:nvSpPr>
        <p:spPr>
          <a:xfrm>
            <a:off x="904875" y="288927"/>
            <a:ext cx="3562350" cy="492123"/>
          </a:xfrm>
        </p:spPr>
        <p:txBody>
          <a:bodyPr>
            <a:normAutofit/>
          </a:bodyPr>
          <a:lstStyle/>
          <a:p>
            <a:r>
              <a:rPr lang="zh-CN" altLang="en-US" sz="2800" dirty="0" smtClean="0">
                <a:solidFill>
                  <a:srgbClr val="0070C0"/>
                </a:solidFill>
              </a:rPr>
              <a:t>成都光华荣昌</a:t>
            </a:r>
            <a:endParaRPr lang="zh-CN" altLang="en-US" sz="2800" dirty="0">
              <a:solidFill>
                <a:srgbClr val="0070C0"/>
              </a:solidFill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342900" y="876300"/>
            <a:ext cx="8353425" cy="158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文本框 20"/>
          <p:cNvSpPr txBox="1"/>
          <p:nvPr/>
        </p:nvSpPr>
        <p:spPr>
          <a:xfrm>
            <a:off x="3107410" y="1075754"/>
            <a:ext cx="2617115" cy="923332"/>
          </a:xfrm>
          <a:prstGeom prst="rect">
            <a:avLst/>
          </a:prstGeom>
          <a:noFill/>
        </p:spPr>
        <p:txBody>
          <a:bodyPr wrap="square" lIns="91440" tIns="45721" rIns="91440" bIns="45721" rtlCol="0">
            <a:spAutoFit/>
          </a:bodyPr>
          <a:lstStyle/>
          <a:p>
            <a:pPr algn="ctr"/>
            <a:r>
              <a:rPr lang="zh-CN" altLang="en-US" sz="3600" b="1" dirty="0" smtClean="0">
                <a:solidFill>
                  <a:schemeClr val="tx1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        录</a:t>
            </a:r>
            <a:endParaRPr lang="zh-CN" altLang="en-US" sz="3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zh-CN" altLang="en-US" sz="1800" b="1" dirty="0">
              <a:solidFill>
                <a:schemeClr val="tx1">
                  <a:lumMod val="7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ntinghei SC Demibold" charset="-122"/>
            </a:endParaRPr>
          </a:p>
        </p:txBody>
      </p:sp>
      <p:sp>
        <p:nvSpPr>
          <p:cNvPr id="21" name="幻灯片编号占位符 2"/>
          <p:cNvSpPr txBox="1"/>
          <p:nvPr/>
        </p:nvSpPr>
        <p:spPr>
          <a:xfrm>
            <a:off x="6886574" y="6299372"/>
            <a:ext cx="1806857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第 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1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 页／共 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12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 页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  <a:cs typeface="Lantinghei SC Demibold" charset="-122"/>
            </a:endParaRPr>
          </a:p>
          <a:p>
            <a:pPr algn="r"/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    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  <a:cs typeface="Lantinghei SC Demibold" charset="-122"/>
            </a:endParaRPr>
          </a:p>
        </p:txBody>
      </p:sp>
      <p:sp>
        <p:nvSpPr>
          <p:cNvPr id="22" name="幻灯片编号占位符 2"/>
          <p:cNvSpPr txBox="1"/>
          <p:nvPr/>
        </p:nvSpPr>
        <p:spPr>
          <a:xfrm>
            <a:off x="247649" y="6270797"/>
            <a:ext cx="3038475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1800" dirty="0" smtClean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Lantinghei SC Demibold" charset="-122"/>
              </a:rPr>
              <a:t>永远为客户创造超价值服务</a:t>
            </a:r>
            <a:endParaRPr lang="zh-CN" altLang="en-US" sz="1800" dirty="0">
              <a:solidFill>
                <a:srgbClr val="FF0000"/>
              </a:solidFill>
              <a:latin typeface="华文行楷" panose="02010800040101010101" pitchFamily="2" charset="-122"/>
              <a:ea typeface="华文行楷" panose="02010800040101010101" pitchFamily="2" charset="-122"/>
              <a:cs typeface="Lantinghei SC Demibold" charset="-122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371475" y="6172200"/>
            <a:ext cx="8353425" cy="1588"/>
          </a:xfrm>
          <a:prstGeom prst="line">
            <a:avLst/>
          </a:prstGeom>
          <a:ln w="1905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幻灯片编号占位符 2"/>
          <p:cNvSpPr txBox="1"/>
          <p:nvPr/>
        </p:nvSpPr>
        <p:spPr>
          <a:xfrm>
            <a:off x="1362074" y="1946447"/>
            <a:ext cx="6734176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dirty="0" smtClean="0">
                <a:latin typeface="华文宋体" panose="02010600040101010101" pitchFamily="2" charset="-122"/>
                <a:ea typeface="华文宋体" panose="02010600040101010101" pitchFamily="2" charset="-122"/>
                <a:cs typeface="Lantinghei SC Demibold" charset="-122"/>
              </a:rPr>
              <a:t>第一部分：王牌重卡座椅项目输入</a:t>
            </a:r>
          </a:p>
        </p:txBody>
      </p:sp>
      <p:sp>
        <p:nvSpPr>
          <p:cNvPr id="30" name="幻灯片编号占位符 2"/>
          <p:cNvSpPr txBox="1"/>
          <p:nvPr/>
        </p:nvSpPr>
        <p:spPr>
          <a:xfrm>
            <a:off x="1353657" y="3267416"/>
            <a:ext cx="6734176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dirty="0" smtClean="0">
                <a:latin typeface="华文宋体" panose="02010600040101010101" pitchFamily="2" charset="-122"/>
                <a:ea typeface="华文宋体" panose="02010600040101010101" pitchFamily="2" charset="-122"/>
                <a:cs typeface="Lantinghei SC Demibold" charset="-122"/>
              </a:rPr>
              <a:t>第三部分：座椅总装工艺规划</a:t>
            </a:r>
            <a:endParaRPr lang="zh-CN" altLang="en-US" sz="2000" dirty="0">
              <a:latin typeface="华文宋体" panose="02010600040101010101" pitchFamily="2" charset="-122"/>
              <a:ea typeface="华文宋体" panose="02010600040101010101" pitchFamily="2" charset="-122"/>
              <a:cs typeface="Lantinghei SC Demibold" charset="-122"/>
            </a:endParaRPr>
          </a:p>
        </p:txBody>
      </p:sp>
      <p:sp>
        <p:nvSpPr>
          <p:cNvPr id="34" name="幻灯片编号占位符 2"/>
          <p:cNvSpPr txBox="1"/>
          <p:nvPr/>
        </p:nvSpPr>
        <p:spPr>
          <a:xfrm>
            <a:off x="1361763" y="3903651"/>
            <a:ext cx="5440992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dirty="0" smtClean="0">
                <a:latin typeface="华文宋体" panose="02010600040101010101" pitchFamily="2" charset="-122"/>
                <a:ea typeface="华文宋体" panose="02010600040101010101" pitchFamily="2" charset="-122"/>
                <a:cs typeface="Lantinghei SC Demibold" charset="-122"/>
              </a:rPr>
              <a:t>第四部分：王牌成品座椅包装方式及发货方案</a:t>
            </a:r>
            <a:endParaRPr lang="zh-CN" altLang="en-US" sz="2000" dirty="0" smtClean="0">
              <a:latin typeface="华文宋体" panose="02010600040101010101" pitchFamily="2" charset="-122"/>
              <a:ea typeface="华文宋体" panose="02010600040101010101" pitchFamily="2" charset="-122"/>
            </a:endParaRPr>
          </a:p>
          <a:p>
            <a:endParaRPr lang="zh-CN" altLang="en-US" sz="2000" dirty="0">
              <a:latin typeface="华文宋体" panose="02010600040101010101" pitchFamily="2" charset="-122"/>
              <a:ea typeface="华文宋体" panose="02010600040101010101" pitchFamily="2" charset="-122"/>
              <a:cs typeface="Lantinghei SC Demibold" charset="-122"/>
            </a:endParaRPr>
          </a:p>
        </p:txBody>
      </p:sp>
      <p:sp>
        <p:nvSpPr>
          <p:cNvPr id="14" name="幻灯片编号占位符 2"/>
          <p:cNvSpPr txBox="1"/>
          <p:nvPr/>
        </p:nvSpPr>
        <p:spPr>
          <a:xfrm>
            <a:off x="1333662" y="2606611"/>
            <a:ext cx="6734176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dirty="0" smtClean="0">
                <a:latin typeface="华文宋体" panose="02010600040101010101" pitchFamily="2" charset="-122"/>
                <a:ea typeface="华文宋体" panose="02010600040101010101" pitchFamily="2" charset="-122"/>
                <a:cs typeface="Lantinghei SC Demibold" charset="-122"/>
              </a:rPr>
              <a:t>第二部分：零部件规划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ext Box 14"/>
          <p:cNvSpPr txBox="1">
            <a:spLocks noChangeArrowheads="1"/>
          </p:cNvSpPr>
          <p:nvPr/>
        </p:nvSpPr>
        <p:spPr bwMode="auto">
          <a:xfrm>
            <a:off x="223838" y="785813"/>
            <a:ext cx="6710362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defRPr/>
            </a:pPr>
            <a:r>
              <a:rPr lang="en-US" altLang="zh-CN" sz="1800" b="1" dirty="0" smtClean="0">
                <a:latin typeface="+mn-ea"/>
                <a:ea typeface="+mn-ea"/>
              </a:rPr>
              <a:t>   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第四部分：王牌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成品座椅包装方式及发货方案</a:t>
            </a:r>
            <a:endParaRPr lang="zh-CN" altLang="en-US" sz="24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6803" name="Text Box 15"/>
          <p:cNvSpPr txBox="1">
            <a:spLocks noChangeArrowheads="1"/>
          </p:cNvSpPr>
          <p:nvPr/>
        </p:nvSpPr>
        <p:spPr bwMode="auto">
          <a:xfrm>
            <a:off x="238124" y="1268413"/>
            <a:ext cx="7534275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汽车货箱尺寸：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9600X2250X2300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主副驾座椅台车尺寸：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 2000X1100X2000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（每台工装车装载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台）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spcBef>
                <a:spcPct val="50000"/>
              </a:spcBef>
              <a:buFont typeface="Wingdings" panose="05000000000000000000" pitchFamily="2" charset="2"/>
              <a:buChar char="Ø"/>
            </a:pP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装载数量：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24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套座椅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每车货箱</a:t>
            </a:r>
            <a:endParaRPr lang="en-US" altLang="zh-CN" sz="1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幻灯片编号占位符 2"/>
          <p:cNvSpPr txBox="1"/>
          <p:nvPr/>
        </p:nvSpPr>
        <p:spPr>
          <a:xfrm>
            <a:off x="7096125" y="6197600"/>
            <a:ext cx="1606832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第 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11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 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页／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共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12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页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  <a:cs typeface="Lantinghei SC Demibold" charset="-122"/>
            </a:endParaRPr>
          </a:p>
          <a:p>
            <a:pPr algn="r"/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  <a:cs typeface="Lantinghei SC Demibold" charset="-122"/>
            </a:endParaRPr>
          </a:p>
        </p:txBody>
      </p:sp>
      <p:pic>
        <p:nvPicPr>
          <p:cNvPr id="12" name="图片 11" descr="厂标.bmp"/>
          <p:cNvPicPr/>
          <p:nvPr/>
        </p:nvPicPr>
        <p:blipFill>
          <a:blip r:embed="rId2" cstate="print"/>
          <a:srcRect r="38303" b="44286"/>
          <a:stretch>
            <a:fillRect/>
          </a:stretch>
        </p:blipFill>
        <p:spPr bwMode="auto">
          <a:xfrm>
            <a:off x="235323" y="195823"/>
            <a:ext cx="793377" cy="446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标题 15"/>
          <p:cNvSpPr txBox="1"/>
          <p:nvPr/>
        </p:nvSpPr>
        <p:spPr>
          <a:xfrm>
            <a:off x="1019175" y="193677"/>
            <a:ext cx="3562350" cy="492123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成都光华荣昌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342900" y="790575"/>
            <a:ext cx="8353425" cy="158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幻灯片编号占位符 2"/>
          <p:cNvSpPr txBox="1"/>
          <p:nvPr/>
        </p:nvSpPr>
        <p:spPr>
          <a:xfrm>
            <a:off x="247649" y="6185072"/>
            <a:ext cx="3038475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1800" dirty="0" smtClean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Lantinghei SC Demibold" charset="-122"/>
              </a:rPr>
              <a:t>永远为客户创造超价值服务</a:t>
            </a:r>
            <a:endParaRPr lang="zh-CN" altLang="en-US" sz="1800" dirty="0">
              <a:solidFill>
                <a:srgbClr val="FF0000"/>
              </a:solidFill>
              <a:latin typeface="华文行楷" panose="02010800040101010101" pitchFamily="2" charset="-122"/>
              <a:ea typeface="华文行楷" panose="02010800040101010101" pitchFamily="2" charset="-122"/>
              <a:cs typeface="Lantinghei SC Demibold" charset="-122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371475" y="6086475"/>
            <a:ext cx="8353425" cy="1588"/>
          </a:xfrm>
          <a:prstGeom prst="line">
            <a:avLst/>
          </a:prstGeom>
          <a:ln w="1905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矩形 9"/>
          <p:cNvSpPr/>
          <p:nvPr/>
        </p:nvSpPr>
        <p:spPr>
          <a:xfrm>
            <a:off x="914400" y="4076701"/>
            <a:ext cx="5381625" cy="1276350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038224" y="4143375"/>
            <a:ext cx="1239487" cy="55245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幻灯片编号占位符 2"/>
          <p:cNvSpPr txBox="1"/>
          <p:nvPr/>
        </p:nvSpPr>
        <p:spPr>
          <a:xfrm>
            <a:off x="1163901" y="4264026"/>
            <a:ext cx="895349" cy="27940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主驾座椅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  <a:cs typeface="Lantinghei SC Demibold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6753225" y="4067176"/>
            <a:ext cx="1228725" cy="1276350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9" name="矩形 48"/>
          <p:cNvSpPr/>
          <p:nvPr/>
        </p:nvSpPr>
        <p:spPr>
          <a:xfrm>
            <a:off x="6800850" y="4324350"/>
            <a:ext cx="552450" cy="93345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0" name="矩形 49"/>
          <p:cNvSpPr/>
          <p:nvPr/>
        </p:nvSpPr>
        <p:spPr>
          <a:xfrm>
            <a:off x="7391400" y="4324350"/>
            <a:ext cx="552450" cy="93345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3" name="矩形 62"/>
          <p:cNvSpPr/>
          <p:nvPr/>
        </p:nvSpPr>
        <p:spPr>
          <a:xfrm>
            <a:off x="2346860" y="4145726"/>
            <a:ext cx="1239487" cy="55245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4" name="幻灯片编号占位符 2"/>
          <p:cNvSpPr txBox="1"/>
          <p:nvPr/>
        </p:nvSpPr>
        <p:spPr>
          <a:xfrm>
            <a:off x="2482062" y="4275902"/>
            <a:ext cx="895349" cy="27940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主驾座椅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  <a:cs typeface="Lantinghei SC Demibold" charset="-122"/>
            </a:endParaRPr>
          </a:p>
        </p:txBody>
      </p:sp>
      <p:sp>
        <p:nvSpPr>
          <p:cNvPr id="65" name="矩形 64"/>
          <p:cNvSpPr/>
          <p:nvPr/>
        </p:nvSpPr>
        <p:spPr>
          <a:xfrm>
            <a:off x="3653146" y="4133850"/>
            <a:ext cx="1239487" cy="55245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幻灯片编号占位符 2"/>
          <p:cNvSpPr txBox="1"/>
          <p:nvPr/>
        </p:nvSpPr>
        <p:spPr>
          <a:xfrm>
            <a:off x="3788348" y="4264026"/>
            <a:ext cx="895349" cy="27940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主驾座椅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  <a:cs typeface="Lantinghei SC Demibold" charset="-122"/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4947556" y="4133850"/>
            <a:ext cx="1239487" cy="55245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8" name="幻灯片编号占位符 2"/>
          <p:cNvSpPr txBox="1"/>
          <p:nvPr/>
        </p:nvSpPr>
        <p:spPr>
          <a:xfrm>
            <a:off x="5082758" y="4264026"/>
            <a:ext cx="895349" cy="27940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主驾座椅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  <a:cs typeface="Lantinghei SC Demibold" charset="-122"/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1016824" y="4751367"/>
            <a:ext cx="1239487" cy="55245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0" name="幻灯片编号占位符 2"/>
          <p:cNvSpPr txBox="1"/>
          <p:nvPr/>
        </p:nvSpPr>
        <p:spPr>
          <a:xfrm>
            <a:off x="1152026" y="4881543"/>
            <a:ext cx="895349" cy="27940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副驾座椅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  <a:cs typeface="Lantinghei SC Demibold" charset="-122"/>
            </a:endParaRPr>
          </a:p>
        </p:txBody>
      </p:sp>
      <p:sp>
        <p:nvSpPr>
          <p:cNvPr id="71" name="矩形 70"/>
          <p:cNvSpPr/>
          <p:nvPr/>
        </p:nvSpPr>
        <p:spPr>
          <a:xfrm>
            <a:off x="2334985" y="4763243"/>
            <a:ext cx="1239487" cy="55245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2" name="幻灯片编号占位符 2"/>
          <p:cNvSpPr txBox="1"/>
          <p:nvPr/>
        </p:nvSpPr>
        <p:spPr>
          <a:xfrm>
            <a:off x="2470187" y="4893419"/>
            <a:ext cx="895349" cy="27940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副驾座椅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  <a:cs typeface="Lantinghei SC Demibold" charset="-122"/>
            </a:endParaRPr>
          </a:p>
        </p:txBody>
      </p:sp>
      <p:sp>
        <p:nvSpPr>
          <p:cNvPr id="73" name="矩形 72"/>
          <p:cNvSpPr/>
          <p:nvPr/>
        </p:nvSpPr>
        <p:spPr>
          <a:xfrm>
            <a:off x="3641271" y="4751367"/>
            <a:ext cx="1239487" cy="55245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幻灯片编号占位符 2"/>
          <p:cNvSpPr txBox="1"/>
          <p:nvPr/>
        </p:nvSpPr>
        <p:spPr>
          <a:xfrm>
            <a:off x="3776473" y="4881543"/>
            <a:ext cx="895349" cy="27940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副驾座椅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  <a:cs typeface="Lantinghei SC Demibold" charset="-122"/>
            </a:endParaRPr>
          </a:p>
        </p:txBody>
      </p:sp>
      <p:sp>
        <p:nvSpPr>
          <p:cNvPr id="75" name="矩形 74"/>
          <p:cNvSpPr/>
          <p:nvPr/>
        </p:nvSpPr>
        <p:spPr>
          <a:xfrm>
            <a:off x="4935681" y="4751367"/>
            <a:ext cx="1239487" cy="552450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幻灯片编号占位符 2"/>
          <p:cNvSpPr txBox="1"/>
          <p:nvPr/>
        </p:nvSpPr>
        <p:spPr>
          <a:xfrm>
            <a:off x="5070883" y="4881543"/>
            <a:ext cx="895349" cy="279400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副驾座椅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  <a:cs typeface="Lantinghei SC Demibold" charset="-122"/>
            </a:endParaRPr>
          </a:p>
        </p:txBody>
      </p:sp>
      <p:pic>
        <p:nvPicPr>
          <p:cNvPr id="30" name="图片 29" descr="IMG20190327135856.jpg"/>
          <p:cNvPicPr>
            <a:picLocks noChangeAspect="1" noChangeArrowheads="1"/>
          </p:cNvPicPr>
          <p:nvPr/>
        </p:nvPicPr>
        <p:blipFill>
          <a:blip r:embed="rId3"/>
          <a:srcRect r="1706" b="11287"/>
          <a:stretch>
            <a:fillRect/>
          </a:stretch>
        </p:blipFill>
        <p:spPr bwMode="auto">
          <a:xfrm>
            <a:off x="1038224" y="2305050"/>
            <a:ext cx="1847851" cy="163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标题 1"/>
          <p:cNvSpPr txBox="1">
            <a:spLocks noChangeArrowheads="1"/>
          </p:cNvSpPr>
          <p:nvPr/>
        </p:nvSpPr>
        <p:spPr bwMode="auto">
          <a:xfrm>
            <a:off x="507365" y="5511165"/>
            <a:ext cx="5869940" cy="358775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20000"/>
              </a:spcBef>
              <a:defRPr/>
            </a:pPr>
            <a:r>
              <a:rPr lang="zh-CN" altLang="en-US" sz="1800" dirty="0" smtClean="0">
                <a:latin typeface="+mn-ea"/>
                <a:ea typeface="+mn-ea"/>
              </a:rPr>
              <a:t>  成品工装车需要投入</a:t>
            </a:r>
            <a:r>
              <a:rPr lang="en-US" altLang="zh-CN" sz="1800" dirty="0" smtClean="0">
                <a:latin typeface="+mn-ea"/>
                <a:ea typeface="+mn-ea"/>
              </a:rPr>
              <a:t>40</a:t>
            </a:r>
            <a:r>
              <a:rPr lang="zh-CN" altLang="en-US" sz="1800" dirty="0" smtClean="0">
                <a:latin typeface="+mn-ea"/>
                <a:ea typeface="+mn-ea"/>
              </a:rPr>
              <a:t>个，单价</a:t>
            </a:r>
            <a:r>
              <a:rPr lang="en-US" altLang="zh-CN" sz="1800" dirty="0" smtClean="0">
                <a:latin typeface="+mn-ea"/>
                <a:ea typeface="+mn-ea"/>
              </a:rPr>
              <a:t>3500</a:t>
            </a:r>
            <a:r>
              <a:rPr lang="zh-CN" altLang="en-US" sz="1800" dirty="0" smtClean="0">
                <a:latin typeface="+mn-ea"/>
                <a:ea typeface="+mn-ea"/>
              </a:rPr>
              <a:t>元，合计</a:t>
            </a:r>
            <a:r>
              <a:rPr lang="en-US" altLang="zh-CN" sz="1800" dirty="0" smtClean="0">
                <a:latin typeface="+mn-ea"/>
                <a:ea typeface="+mn-ea"/>
              </a:rPr>
              <a:t>14</a:t>
            </a:r>
            <a:r>
              <a:rPr lang="zh-CN" altLang="en-US" sz="1800" dirty="0" smtClean="0">
                <a:latin typeface="+mn-ea"/>
                <a:ea typeface="+mn-ea"/>
              </a:rPr>
              <a:t>万元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415209" y="208725"/>
            <a:ext cx="6728791" cy="129208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2" cstate="screen"/>
          <a:srcRect r="7216"/>
          <a:stretch>
            <a:fillRect/>
          </a:stretch>
        </p:blipFill>
        <p:spPr>
          <a:xfrm flipH="1">
            <a:off x="-1" y="672940"/>
            <a:ext cx="8646696" cy="6201101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0" y="0"/>
            <a:ext cx="9144000" cy="6867561"/>
            <a:chOff x="0" y="-23636"/>
            <a:chExt cx="12193588" cy="6858000"/>
          </a:xfrm>
        </p:grpSpPr>
        <p:sp>
          <p:nvSpPr>
            <p:cNvPr id="15" name="矩形 14"/>
            <p:cNvSpPr/>
            <p:nvPr/>
          </p:nvSpPr>
          <p:spPr>
            <a:xfrm flipH="1">
              <a:off x="1588" y="-23636"/>
              <a:ext cx="12192000" cy="6858000"/>
            </a:xfrm>
            <a:prstGeom prst="rect">
              <a:avLst/>
            </a:prstGeom>
            <a:solidFill>
              <a:schemeClr val="bg1">
                <a:alpha val="4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noAutofit/>
            </a:bodyPr>
            <a:lstStyle/>
            <a:p>
              <a:pPr algn="ctr"/>
              <a:endParaRPr kumimoji="1" lang="zh-CN" altLang="en-US" sz="2490" dirty="0"/>
            </a:p>
          </p:txBody>
        </p:sp>
        <p:sp>
          <p:nvSpPr>
            <p:cNvPr id="3" name="矩形 2"/>
            <p:cNvSpPr/>
            <p:nvPr/>
          </p:nvSpPr>
          <p:spPr>
            <a:xfrm>
              <a:off x="0" y="9939"/>
              <a:ext cx="5864087" cy="1063487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6" name="组 18"/>
          <p:cNvGrpSpPr/>
          <p:nvPr/>
        </p:nvGrpSpPr>
        <p:grpSpPr>
          <a:xfrm>
            <a:off x="3655951" y="2210769"/>
            <a:ext cx="5488050" cy="2192497"/>
            <a:chOff x="3790498" y="0"/>
            <a:chExt cx="5379260" cy="5143500"/>
          </a:xfrm>
        </p:grpSpPr>
        <p:sp>
          <p:nvSpPr>
            <p:cNvPr id="20" name="矩形 19"/>
            <p:cNvSpPr/>
            <p:nvPr/>
          </p:nvSpPr>
          <p:spPr>
            <a:xfrm>
              <a:off x="3790498" y="0"/>
              <a:ext cx="5353501" cy="5143500"/>
            </a:xfrm>
            <a:prstGeom prst="rect">
              <a:avLst/>
            </a:prstGeom>
            <a:solidFill>
              <a:srgbClr val="071734">
                <a:alpha val="2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noAutofit/>
            </a:bodyPr>
            <a:lstStyle/>
            <a:p>
              <a:pPr algn="ctr"/>
              <a:endParaRPr kumimoji="1" lang="zh-CN" altLang="en-US" sz="249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4069724" y="0"/>
              <a:ext cx="5100034" cy="5143500"/>
            </a:xfrm>
            <a:prstGeom prst="rect">
              <a:avLst/>
            </a:prstGeom>
            <a:solidFill>
              <a:srgbClr val="071734">
                <a:alpha val="37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noAutofit/>
            </a:bodyPr>
            <a:lstStyle/>
            <a:p>
              <a:pPr algn="ctr"/>
              <a:endParaRPr kumimoji="1" lang="zh-CN" altLang="en-US" sz="249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矩形 21"/>
            <p:cNvSpPr/>
            <p:nvPr/>
          </p:nvSpPr>
          <p:spPr>
            <a:xfrm>
              <a:off x="4366684" y="0"/>
              <a:ext cx="4777315" cy="5143500"/>
            </a:xfrm>
            <a:prstGeom prst="rect">
              <a:avLst/>
            </a:prstGeom>
            <a:solidFill>
              <a:srgbClr val="071734">
                <a:alpha val="46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121920" tIns="60960" rIns="121920" bIns="60960" numCol="1" spcCol="0" rtlCol="0" fromWordArt="0" anchor="ctr" anchorCtr="0" forceAA="0" compatLnSpc="1">
              <a:noAutofit/>
            </a:bodyPr>
            <a:lstStyle/>
            <a:p>
              <a:pPr algn="ctr"/>
              <a:endParaRPr kumimoji="1" lang="zh-CN" altLang="en-US" sz="249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" name="文本框 1"/>
          <p:cNvSpPr txBox="1"/>
          <p:nvPr/>
        </p:nvSpPr>
        <p:spPr>
          <a:xfrm>
            <a:off x="6324516" y="2799182"/>
            <a:ext cx="2793205" cy="101553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zh-CN" altLang="en-US" sz="6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谢谢！</a:t>
            </a:r>
          </a:p>
        </p:txBody>
      </p:sp>
      <p:pic>
        <p:nvPicPr>
          <p:cNvPr id="16" name="图片 15" descr="厂标.bmp"/>
          <p:cNvPicPr/>
          <p:nvPr/>
        </p:nvPicPr>
        <p:blipFill>
          <a:blip r:embed="rId3" cstate="print"/>
          <a:srcRect r="38303" b="44286"/>
          <a:stretch>
            <a:fillRect/>
          </a:stretch>
        </p:blipFill>
        <p:spPr bwMode="auto">
          <a:xfrm>
            <a:off x="235323" y="195823"/>
            <a:ext cx="793377" cy="446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标题 15"/>
          <p:cNvSpPr txBox="1"/>
          <p:nvPr/>
        </p:nvSpPr>
        <p:spPr>
          <a:xfrm>
            <a:off x="1019175" y="193677"/>
            <a:ext cx="3562350" cy="492123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成都光华荣昌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18" name="直接连接符 17"/>
          <p:cNvCxnSpPr/>
          <p:nvPr/>
        </p:nvCxnSpPr>
        <p:spPr>
          <a:xfrm>
            <a:off x="342900" y="790575"/>
            <a:ext cx="8353425" cy="158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幻灯片编号占位符 2"/>
          <p:cNvSpPr txBox="1"/>
          <p:nvPr/>
        </p:nvSpPr>
        <p:spPr>
          <a:xfrm>
            <a:off x="247649" y="6185072"/>
            <a:ext cx="3038475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1800" dirty="0" smtClean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Lantinghei SC Demibold" charset="-122"/>
              </a:rPr>
              <a:t>永远为客户创造超价值服务</a:t>
            </a:r>
            <a:endParaRPr lang="zh-CN" altLang="en-US" sz="1800" dirty="0">
              <a:solidFill>
                <a:srgbClr val="FF0000"/>
              </a:solidFill>
              <a:latin typeface="华文行楷" panose="02010800040101010101" pitchFamily="2" charset="-122"/>
              <a:ea typeface="华文行楷" panose="02010800040101010101" pitchFamily="2" charset="-122"/>
              <a:cs typeface="Lantinghei SC Demibold" charset="-122"/>
            </a:endParaRPr>
          </a:p>
        </p:txBody>
      </p:sp>
      <p:cxnSp>
        <p:nvCxnSpPr>
          <p:cNvPr id="23" name="直接连接符 22"/>
          <p:cNvCxnSpPr/>
          <p:nvPr/>
        </p:nvCxnSpPr>
        <p:spPr>
          <a:xfrm>
            <a:off x="371475" y="6086475"/>
            <a:ext cx="8353425" cy="1588"/>
          </a:xfrm>
          <a:prstGeom prst="line">
            <a:avLst/>
          </a:prstGeom>
          <a:ln w="1905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51"/>
          <p:cNvSpPr txBox="1">
            <a:spLocks noChangeArrowheads="1"/>
          </p:cNvSpPr>
          <p:nvPr/>
        </p:nvSpPr>
        <p:spPr bwMode="auto">
          <a:xfrm>
            <a:off x="449262" y="933450"/>
            <a:ext cx="6389687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 smtClean="0">
                <a:solidFill>
                  <a:srgbClr val="0717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第一部分：王牌重卡座椅项目输入</a:t>
            </a:r>
          </a:p>
        </p:txBody>
      </p:sp>
      <p:sp>
        <p:nvSpPr>
          <p:cNvPr id="11" name="幻灯片编号占位符 2"/>
          <p:cNvSpPr txBox="1"/>
          <p:nvPr/>
        </p:nvSpPr>
        <p:spPr>
          <a:xfrm>
            <a:off x="7000875" y="6242222"/>
            <a:ext cx="1740182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第 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2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 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页／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共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12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 页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  <a:cs typeface="Lantinghei SC Demibold" charset="-122"/>
            </a:endParaRPr>
          </a:p>
          <a:p>
            <a:pPr algn="r"/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  <a:cs typeface="Lantinghei SC Demibold" charset="-122"/>
            </a:endParaRPr>
          </a:p>
        </p:txBody>
      </p:sp>
      <p:pic>
        <p:nvPicPr>
          <p:cNvPr id="15" name="图片 14" descr="厂标.bmp"/>
          <p:cNvPicPr/>
          <p:nvPr/>
        </p:nvPicPr>
        <p:blipFill>
          <a:blip r:embed="rId3" cstate="print"/>
          <a:srcRect r="38303" b="44286"/>
          <a:stretch>
            <a:fillRect/>
          </a:stretch>
        </p:blipFill>
        <p:spPr bwMode="auto">
          <a:xfrm>
            <a:off x="235323" y="281548"/>
            <a:ext cx="793377" cy="446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标题 15"/>
          <p:cNvSpPr>
            <a:spLocks noGrp="1"/>
          </p:cNvSpPr>
          <p:nvPr>
            <p:ph type="title"/>
          </p:nvPr>
        </p:nvSpPr>
        <p:spPr>
          <a:xfrm>
            <a:off x="1019175" y="279402"/>
            <a:ext cx="3562350" cy="492123"/>
          </a:xfrm>
        </p:spPr>
        <p:txBody>
          <a:bodyPr>
            <a:normAutofit/>
          </a:bodyPr>
          <a:lstStyle/>
          <a:p>
            <a:r>
              <a:rPr lang="zh-CN" altLang="en-US" sz="2800" dirty="0" smtClean="0">
                <a:solidFill>
                  <a:srgbClr val="0070C0"/>
                </a:solidFill>
              </a:rPr>
              <a:t>成都光华荣昌</a:t>
            </a:r>
            <a:endParaRPr lang="zh-CN" altLang="en-US" sz="2800" dirty="0">
              <a:solidFill>
                <a:srgbClr val="0070C0"/>
              </a:solidFill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342900" y="876300"/>
            <a:ext cx="8353425" cy="158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幻灯片编号占位符 2"/>
          <p:cNvSpPr txBox="1"/>
          <p:nvPr/>
        </p:nvSpPr>
        <p:spPr>
          <a:xfrm>
            <a:off x="247649" y="6270797"/>
            <a:ext cx="3038475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1800" dirty="0" smtClean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Lantinghei SC Demibold" charset="-122"/>
              </a:rPr>
              <a:t>永远为客户创造超价值服务</a:t>
            </a:r>
            <a:endParaRPr lang="zh-CN" altLang="en-US" sz="1800" dirty="0">
              <a:solidFill>
                <a:srgbClr val="FF0000"/>
              </a:solidFill>
              <a:latin typeface="华文行楷" panose="02010800040101010101" pitchFamily="2" charset="-122"/>
              <a:ea typeface="华文行楷" panose="02010800040101010101" pitchFamily="2" charset="-122"/>
              <a:cs typeface="Lantinghei SC Demibold" charset="-122"/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371475" y="6172200"/>
            <a:ext cx="8353425" cy="1588"/>
          </a:xfrm>
          <a:prstGeom prst="line">
            <a:avLst/>
          </a:prstGeom>
          <a:ln w="1905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矩形 1"/>
          <p:cNvSpPr/>
          <p:nvPr/>
        </p:nvSpPr>
        <p:spPr>
          <a:xfrm>
            <a:off x="531034" y="1675178"/>
            <a:ext cx="8352929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车型代号：</a:t>
            </a:r>
            <a:r>
              <a:rPr lang="en-AU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ZY2238</a:t>
            </a:r>
            <a:endParaRPr lang="zh-CN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目标市场：</a:t>
            </a:r>
            <a:r>
              <a:rPr lang="en-AU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中国市场</a:t>
            </a:r>
          </a:p>
          <a:p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目标产地：</a:t>
            </a:r>
            <a:r>
              <a:rPr lang="en-AU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四川成都</a:t>
            </a:r>
            <a:endParaRPr lang="zh-CN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预估</a:t>
            </a:r>
            <a:r>
              <a:rPr lang="zh-CN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销量：</a:t>
            </a:r>
            <a:r>
              <a:rPr lang="en-AU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豪沃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V5 10000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台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   豪沃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V7 8000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台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SOP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时间：    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2022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dirty="0">
                <a:latin typeface="微软雅黑" panose="020B0503020204020204" pitchFamily="34" charset="-122"/>
                <a:ea typeface="微软雅黑" panose="020B0503020204020204" pitchFamily="34" charset="-122"/>
              </a:rPr>
              <a:t>30</a:t>
            </a:r>
            <a:r>
              <a: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rPr>
              <a:t>日   </a:t>
            </a:r>
            <a:endParaRPr lang="en-US" altLang="zh-CN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4707129" y="3489934"/>
            <a:ext cx="1275080" cy="2486025"/>
            <a:chOff x="911663" y="2663592"/>
            <a:chExt cx="1275080" cy="2486025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 rotWithShape="1">
            <a:blip r:embed="rId4"/>
            <a:srcRect l="4867" t="3800" r="4867" b="1701"/>
            <a:stretch>
              <a:fillRect/>
            </a:stretch>
          </p:blipFill>
          <p:spPr>
            <a:xfrm>
              <a:off x="911663" y="2663592"/>
              <a:ext cx="936625" cy="1685925"/>
            </a:xfrm>
            <a:prstGeom prst="rect">
              <a:avLst/>
            </a:prstGeom>
          </p:spPr>
        </p:pic>
        <p:sp>
          <p:nvSpPr>
            <p:cNvPr id="13" name="文本框 12"/>
            <p:cNvSpPr txBox="1"/>
            <p:nvPr/>
          </p:nvSpPr>
          <p:spPr>
            <a:xfrm>
              <a:off x="911663" y="4771157"/>
              <a:ext cx="1275080" cy="3784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/>
                <a:t>V7</a:t>
              </a:r>
              <a:r>
                <a:rPr lang="zh-CN" altLang="en-US" b="1" dirty="0"/>
                <a:t>主驾</a:t>
              </a: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741404" y="3395317"/>
            <a:ext cx="3054985" cy="2533650"/>
            <a:chOff x="711559" y="3152747"/>
            <a:chExt cx="3054985" cy="2533650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123" b="99263" l="2351" r="10000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2448284" y="3199102"/>
              <a:ext cx="1318260" cy="1941830"/>
            </a:xfrm>
            <a:prstGeom prst="rect">
              <a:avLst/>
            </a:prstGeom>
          </p:spPr>
        </p:pic>
        <p:sp>
          <p:nvSpPr>
            <p:cNvPr id="6" name="文本框 5"/>
            <p:cNvSpPr txBox="1"/>
            <p:nvPr/>
          </p:nvSpPr>
          <p:spPr>
            <a:xfrm>
              <a:off x="806809" y="5299047"/>
              <a:ext cx="1165225" cy="3784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/>
                <a:t>V5</a:t>
              </a:r>
              <a:r>
                <a:rPr lang="zh-CN" altLang="en-US" b="1" dirty="0"/>
                <a:t>主驾</a:t>
              </a:r>
            </a:p>
          </p:txBody>
        </p:sp>
        <p:sp>
          <p:nvSpPr>
            <p:cNvPr id="7" name="文本框 6"/>
            <p:cNvSpPr txBox="1"/>
            <p:nvPr/>
          </p:nvSpPr>
          <p:spPr>
            <a:xfrm>
              <a:off x="2448919" y="5307937"/>
              <a:ext cx="1174750" cy="3784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/>
                <a:t>V5</a:t>
              </a:r>
              <a:r>
                <a:rPr lang="zh-CN" altLang="en-US" b="1" dirty="0"/>
                <a:t>副驾</a:t>
              </a:r>
            </a:p>
          </p:txBody>
        </p:sp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7">
              <a:extLst>
                <a:ext uri="{BEBA8EAE-BF5A-486C-A8C5-ECC9F3942E4B}">
                  <a14:imgProps xmlns:a14="http://schemas.microsoft.com/office/drawing/2010/main">
                    <a14:imgLayer r:embed="rId8">
                      <a14:imgEffect>
                        <a14:backgroundRemoval t="242" b="99396" l="1087" r="99094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711559" y="3152747"/>
              <a:ext cx="1356360" cy="2034540"/>
            </a:xfrm>
            <a:prstGeom prst="rect">
              <a:avLst/>
            </a:prstGeom>
          </p:spPr>
        </p:pic>
      </p:grpSp>
      <p:grpSp>
        <p:nvGrpSpPr>
          <p:cNvPr id="12" name="组合 11"/>
          <p:cNvGrpSpPr/>
          <p:nvPr/>
        </p:nvGrpSpPr>
        <p:grpSpPr>
          <a:xfrm>
            <a:off x="6554355" y="3434324"/>
            <a:ext cx="1424305" cy="2503805"/>
            <a:chOff x="3263166" y="3390937"/>
            <a:chExt cx="1424305" cy="2503805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3263166" y="3390937"/>
              <a:ext cx="1131570" cy="1732915"/>
            </a:xfrm>
            <a:prstGeom prst="rect">
              <a:avLst/>
            </a:prstGeom>
          </p:spPr>
        </p:pic>
        <p:sp>
          <p:nvSpPr>
            <p:cNvPr id="22" name="文本框 21"/>
            <p:cNvSpPr txBox="1"/>
            <p:nvPr/>
          </p:nvSpPr>
          <p:spPr>
            <a:xfrm>
              <a:off x="3432076" y="5516282"/>
              <a:ext cx="1255395" cy="3784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b="1" dirty="0"/>
                <a:t>V7</a:t>
              </a:r>
              <a:r>
                <a:rPr lang="zh-CN" altLang="en-US" b="1" dirty="0"/>
                <a:t>副驾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幻灯片编号占位符 2"/>
          <p:cNvSpPr txBox="1"/>
          <p:nvPr/>
        </p:nvSpPr>
        <p:spPr>
          <a:xfrm>
            <a:off x="7096125" y="6197600"/>
            <a:ext cx="1606832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第 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12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 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页／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共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12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页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  <a:cs typeface="Lantinghei SC Demibold" charset="-122"/>
            </a:endParaRPr>
          </a:p>
          <a:p>
            <a:pPr algn="r"/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  <a:cs typeface="Lantinghei SC Demibold" charset="-122"/>
            </a:endParaRPr>
          </a:p>
        </p:txBody>
      </p:sp>
      <p:pic>
        <p:nvPicPr>
          <p:cNvPr id="12" name="图片 11" descr="厂标.bmp"/>
          <p:cNvPicPr/>
          <p:nvPr/>
        </p:nvPicPr>
        <p:blipFill>
          <a:blip r:embed="rId3" cstate="print"/>
          <a:srcRect r="38303" b="44286"/>
          <a:stretch>
            <a:fillRect/>
          </a:stretch>
        </p:blipFill>
        <p:spPr bwMode="auto">
          <a:xfrm>
            <a:off x="235323" y="195823"/>
            <a:ext cx="793377" cy="446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标题 15"/>
          <p:cNvSpPr txBox="1"/>
          <p:nvPr/>
        </p:nvSpPr>
        <p:spPr>
          <a:xfrm>
            <a:off x="1019175" y="193677"/>
            <a:ext cx="3562350" cy="492123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成都光华荣昌</a:t>
            </a:r>
            <a:endParaRPr kumimoji="0" lang="zh-CN" altLang="en-US" sz="28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cxnSp>
        <p:nvCxnSpPr>
          <p:cNvPr id="14" name="直接连接符 13"/>
          <p:cNvCxnSpPr/>
          <p:nvPr/>
        </p:nvCxnSpPr>
        <p:spPr>
          <a:xfrm>
            <a:off x="342900" y="790575"/>
            <a:ext cx="8353425" cy="158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幻灯片编号占位符 2"/>
          <p:cNvSpPr txBox="1"/>
          <p:nvPr/>
        </p:nvSpPr>
        <p:spPr>
          <a:xfrm>
            <a:off x="247649" y="6185072"/>
            <a:ext cx="3038475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1800" dirty="0" smtClean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Lantinghei SC Demibold" charset="-122"/>
              </a:rPr>
              <a:t>永远为客户创造超价值服务</a:t>
            </a:r>
            <a:endParaRPr lang="zh-CN" altLang="en-US" sz="1800" dirty="0">
              <a:solidFill>
                <a:srgbClr val="FF0000"/>
              </a:solidFill>
              <a:latin typeface="华文行楷" panose="02010800040101010101" pitchFamily="2" charset="-122"/>
              <a:ea typeface="华文行楷" panose="02010800040101010101" pitchFamily="2" charset="-122"/>
              <a:cs typeface="Lantinghei SC Demibold" charset="-122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371475" y="6086475"/>
            <a:ext cx="8353425" cy="1588"/>
          </a:xfrm>
          <a:prstGeom prst="line">
            <a:avLst/>
          </a:prstGeom>
          <a:ln w="1905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1" name="表格 30"/>
          <p:cNvGraphicFramePr>
            <a:graphicFrameLocks noGrp="1"/>
          </p:cNvGraphicFramePr>
          <p:nvPr>
            <p:custDataLst>
              <p:tags r:id="rId1"/>
            </p:custDataLst>
          </p:nvPr>
        </p:nvGraphicFramePr>
        <p:xfrm>
          <a:off x="713740" y="1534795"/>
          <a:ext cx="8011160" cy="40938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96290"/>
                <a:gridCol w="2193925"/>
                <a:gridCol w="902970"/>
                <a:gridCol w="1900555"/>
                <a:gridCol w="2217420"/>
              </a:tblGrid>
              <a:tr h="462915"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b="1" dirty="0" smtClean="0"/>
                        <a:t>序号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b="1" dirty="0" smtClean="0"/>
                        <a:t>零件名称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b="1" dirty="0" smtClean="0"/>
                        <a:t>数量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b="1" dirty="0" smtClean="0"/>
                        <a:t>总价（未税）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1600" b="1" dirty="0" smtClean="0"/>
                        <a:t>备注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386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/>
                        <a:t>总装生产线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2000" dirty="0" smtClean="0">
                          <a:sym typeface="+mn-ea"/>
                        </a:rPr>
                        <a:t>1,651,100</a:t>
                      </a:r>
                      <a:endParaRPr lang="en-US" sz="20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16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3225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/>
                        <a:t>成品工装车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40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>
                          <a:sym typeface="+mn-ea"/>
                        </a:rPr>
                        <a:t>140,000</a:t>
                      </a:r>
                      <a:endParaRPr lang="en-US" altLang="zh-CN" sz="20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322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zh-CN" sz="20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000" dirty="0" smtClean="0"/>
                        <a:t>小记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zh-CN" sz="20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000" b="1" dirty="0" smtClean="0"/>
                        <a:t>1,791,100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3225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/>
                        <a:t>焊接夹具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12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330,000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386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/>
                        <a:t>冲压模具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38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568,500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3225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/>
                        <a:t>发泡模具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35,000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386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6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dirty="0" smtClean="0"/>
                        <a:t>检具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dirty="0" smtClean="0"/>
                        <a:t>50,000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322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2000" b="1" dirty="0" smtClean="0"/>
                        <a:t>小计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000" b="0" dirty="0"/>
                        <a:t>55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2000" b="1" dirty="0" smtClean="0"/>
                        <a:t>983,5000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20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03225">
                <a:tc>
                  <a:txBody>
                    <a:bodyPr/>
                    <a:lstStyle/>
                    <a:p>
                      <a:pPr algn="ctr"/>
                      <a:endParaRPr lang="zh-CN" altLang="en-US" sz="2000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2000" b="1" dirty="0" smtClean="0"/>
                        <a:t>合计：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0" dirty="0"/>
                        <a:t>96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2000" b="1" dirty="0" smtClean="0"/>
                        <a:t>2,774,600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2000" dirty="0" smtClean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2" name="标题 1"/>
          <p:cNvSpPr txBox="1">
            <a:spLocks noChangeArrowheads="1"/>
          </p:cNvSpPr>
          <p:nvPr/>
        </p:nvSpPr>
        <p:spPr bwMode="auto">
          <a:xfrm>
            <a:off x="449580" y="984250"/>
            <a:ext cx="5869940" cy="42418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20000"/>
              </a:spcBef>
              <a:defRPr/>
            </a:pPr>
            <a:r>
              <a:rPr lang="zh-CN" altLang="en-US" sz="2400" b="1" dirty="0" smtClean="0">
                <a:latin typeface="+mn-ea"/>
                <a:ea typeface="+mn-ea"/>
              </a:rPr>
              <a:t> 投资费用汇总</a:t>
            </a:r>
            <a:r>
              <a:rPr lang="en-US" altLang="zh-CN" sz="2400" b="1" dirty="0" smtClean="0">
                <a:latin typeface="+mn-ea"/>
                <a:ea typeface="+mn-ea"/>
              </a:rPr>
              <a:t>: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51"/>
          <p:cNvSpPr txBox="1">
            <a:spLocks noChangeArrowheads="1"/>
          </p:cNvSpPr>
          <p:nvPr/>
        </p:nvSpPr>
        <p:spPr bwMode="auto">
          <a:xfrm>
            <a:off x="449262" y="933450"/>
            <a:ext cx="6389687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 smtClean="0">
                <a:solidFill>
                  <a:srgbClr val="0717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第二部分：零部件生产规划</a:t>
            </a:r>
          </a:p>
        </p:txBody>
      </p:sp>
      <p:sp>
        <p:nvSpPr>
          <p:cNvPr id="11" name="幻灯片编号占位符 2"/>
          <p:cNvSpPr txBox="1"/>
          <p:nvPr/>
        </p:nvSpPr>
        <p:spPr>
          <a:xfrm>
            <a:off x="7000875" y="6242222"/>
            <a:ext cx="1740182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第 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3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 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页／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共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12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 页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  <a:cs typeface="Lantinghei SC Demibold" charset="-122"/>
            </a:endParaRPr>
          </a:p>
          <a:p>
            <a:pPr algn="r"/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  <a:cs typeface="Lantinghei SC Demibold" charset="-122"/>
            </a:endParaRPr>
          </a:p>
        </p:txBody>
      </p:sp>
      <p:pic>
        <p:nvPicPr>
          <p:cNvPr id="15" name="图片 14" descr="厂标.bmp"/>
          <p:cNvPicPr/>
          <p:nvPr/>
        </p:nvPicPr>
        <p:blipFill>
          <a:blip r:embed="rId4" cstate="print"/>
          <a:srcRect r="38303" b="44286"/>
          <a:stretch>
            <a:fillRect/>
          </a:stretch>
        </p:blipFill>
        <p:spPr bwMode="auto">
          <a:xfrm>
            <a:off x="235323" y="281548"/>
            <a:ext cx="793377" cy="446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标题 15"/>
          <p:cNvSpPr>
            <a:spLocks noGrp="1"/>
          </p:cNvSpPr>
          <p:nvPr>
            <p:ph type="title"/>
          </p:nvPr>
        </p:nvSpPr>
        <p:spPr>
          <a:xfrm>
            <a:off x="1019175" y="279402"/>
            <a:ext cx="3562350" cy="492123"/>
          </a:xfrm>
        </p:spPr>
        <p:txBody>
          <a:bodyPr>
            <a:normAutofit/>
          </a:bodyPr>
          <a:lstStyle/>
          <a:p>
            <a:r>
              <a:rPr lang="zh-CN" altLang="en-US" sz="2800" dirty="0" smtClean="0">
                <a:solidFill>
                  <a:srgbClr val="0070C0"/>
                </a:solidFill>
              </a:rPr>
              <a:t>成都光华荣昌</a:t>
            </a:r>
            <a:endParaRPr lang="zh-CN" altLang="en-US" sz="2800" dirty="0">
              <a:solidFill>
                <a:srgbClr val="0070C0"/>
              </a:solidFill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342900" y="876300"/>
            <a:ext cx="8353425" cy="158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幻灯片编号占位符 2"/>
          <p:cNvSpPr txBox="1"/>
          <p:nvPr/>
        </p:nvSpPr>
        <p:spPr>
          <a:xfrm>
            <a:off x="247649" y="6270797"/>
            <a:ext cx="3038475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1800" dirty="0" smtClean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Lantinghei SC Demibold" charset="-122"/>
              </a:rPr>
              <a:t>永远为客户创造超价值服务</a:t>
            </a:r>
            <a:endParaRPr lang="zh-CN" altLang="en-US" sz="1800" dirty="0">
              <a:solidFill>
                <a:srgbClr val="FF0000"/>
              </a:solidFill>
              <a:latin typeface="华文行楷" panose="02010800040101010101" pitchFamily="2" charset="-122"/>
              <a:ea typeface="华文行楷" panose="02010800040101010101" pitchFamily="2" charset="-122"/>
              <a:cs typeface="Lantinghei SC Demibold" charset="-122"/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371475" y="6172200"/>
            <a:ext cx="8353425" cy="1588"/>
          </a:xfrm>
          <a:prstGeom prst="line">
            <a:avLst/>
          </a:prstGeom>
          <a:ln w="1905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"/>
          <p:cNvSpPr/>
          <p:nvPr/>
        </p:nvSpPr>
        <p:spPr>
          <a:xfrm>
            <a:off x="1048754" y="1391315"/>
            <a:ext cx="5105400" cy="38608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wrap="square">
            <a:spAutoFit/>
          </a:bodyPr>
          <a:lstStyle/>
          <a:p>
            <a:pPr>
              <a:lnSpc>
                <a:spcPts val="23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800" b="1" kern="0" dirty="0" smtClean="0">
                <a:solidFill>
                  <a:srgbClr val="071734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2.1 </a:t>
            </a:r>
            <a:r>
              <a:rPr lang="zh-CN" altLang="en-US" sz="1800" b="1" kern="0" dirty="0" smtClean="0">
                <a:solidFill>
                  <a:srgbClr val="071734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零部件自制</a:t>
            </a:r>
            <a:r>
              <a:rPr lang="en-US" altLang="zh-CN" sz="1800" b="1" kern="0" dirty="0" smtClean="0">
                <a:solidFill>
                  <a:srgbClr val="071734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/</a:t>
            </a:r>
            <a:r>
              <a:rPr lang="zh-CN" altLang="en-US" sz="1800" b="1" kern="0" dirty="0" smtClean="0">
                <a:solidFill>
                  <a:srgbClr val="071734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外购规划</a:t>
            </a:r>
          </a:p>
        </p:txBody>
      </p:sp>
      <p:graphicFrame>
        <p:nvGraphicFramePr>
          <p:cNvPr id="5" name="表格 4"/>
          <p:cNvGraphicFramePr/>
          <p:nvPr>
            <p:custDataLst>
              <p:tags r:id="rId1"/>
            </p:custDataLst>
          </p:nvPr>
        </p:nvGraphicFramePr>
        <p:xfrm>
          <a:off x="476885" y="1737995"/>
          <a:ext cx="8248015" cy="43662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77875"/>
                <a:gridCol w="2279650"/>
                <a:gridCol w="1450975"/>
                <a:gridCol w="2492375"/>
                <a:gridCol w="1247140"/>
              </a:tblGrid>
              <a:tr h="37846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600" dirty="0"/>
                        <a:t>序号</a:t>
                      </a:r>
                      <a:endParaRPr lang="zh-CN" altLang="en-US" sz="160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600" dirty="0"/>
                        <a:t>零部件类型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600" dirty="0">
                          <a:sym typeface="+mn-ea"/>
                        </a:rPr>
                        <a:t>自制</a:t>
                      </a:r>
                      <a:r>
                        <a:rPr lang="en-US" altLang="zh-CN" sz="1600" dirty="0">
                          <a:sym typeface="+mn-ea"/>
                        </a:rPr>
                        <a:t>/</a:t>
                      </a:r>
                      <a:r>
                        <a:rPr lang="zh-CN" altLang="en-US" sz="1600" dirty="0">
                          <a:sym typeface="+mn-ea"/>
                        </a:rPr>
                        <a:t>外购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600" dirty="0">
                          <a:latin typeface="+mn-ea"/>
                          <a:ea typeface="+mn-ea"/>
                        </a:rPr>
                        <a:t>生产地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600" dirty="0"/>
                        <a:t>备注</a:t>
                      </a:r>
                      <a:endParaRPr lang="zh-CN" altLang="en-US" sz="160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</a:tr>
              <a:tr h="39878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600" dirty="0"/>
                        <a:t>1</a:t>
                      </a:r>
                      <a:endParaRPr lang="zh-CN" altLang="en-US" sz="160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600" dirty="0"/>
                        <a:t>座椅总成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600" dirty="0">
                          <a:latin typeface="+mn-ea"/>
                          <a:ea typeface="+mn-ea"/>
                        </a:rPr>
                        <a:t>自制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600" dirty="0">
                          <a:latin typeface="+mn-ea"/>
                          <a:ea typeface="+mn-ea"/>
                        </a:rPr>
                        <a:t>成都工厂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160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</a:tr>
              <a:tr h="39878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600" dirty="0">
                          <a:latin typeface="+mn-ea"/>
                          <a:ea typeface="+mn-ea"/>
                        </a:rPr>
                        <a:t>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600" dirty="0">
                          <a:latin typeface="+mn-ea"/>
                          <a:ea typeface="+mn-ea"/>
                        </a:rPr>
                        <a:t>泡沫总成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600" dirty="0">
                          <a:latin typeface="+mn-ea"/>
                          <a:ea typeface="+mn-ea"/>
                        </a:rPr>
                        <a:t>自制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600" dirty="0">
                          <a:latin typeface="+mn-ea"/>
                          <a:ea typeface="+mn-ea"/>
                        </a:rPr>
                        <a:t>西安工厂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160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</a:tr>
              <a:tr h="39878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600" dirty="0">
                          <a:latin typeface="+mn-ea"/>
                          <a:ea typeface="+mn-ea"/>
                        </a:rPr>
                        <a:t>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600" dirty="0">
                          <a:latin typeface="+mn-ea"/>
                          <a:ea typeface="+mn-ea"/>
                        </a:rPr>
                        <a:t>护面总成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600" dirty="0">
                          <a:latin typeface="+mn-ea"/>
                          <a:ea typeface="+mn-ea"/>
                        </a:rPr>
                        <a:t>外购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600" dirty="0">
                          <a:latin typeface="+mn-ea"/>
                          <a:ea typeface="+mn-ea"/>
                        </a:rPr>
                        <a:t>湘乡简美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160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</a:tr>
              <a:tr h="39878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600" dirty="0">
                          <a:latin typeface="+mn-ea"/>
                          <a:ea typeface="+mn-ea"/>
                        </a:rPr>
                        <a:t>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600" dirty="0">
                          <a:latin typeface="+mn-ea"/>
                          <a:ea typeface="+mn-ea"/>
                        </a:rPr>
                        <a:t>塑料件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600" dirty="0">
                          <a:latin typeface="+mn-ea"/>
                          <a:ea typeface="+mn-ea"/>
                        </a:rPr>
                        <a:t>自制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600" dirty="0">
                          <a:latin typeface="+mn-ea"/>
                          <a:ea typeface="+mn-ea"/>
                        </a:rPr>
                        <a:t>河北工厂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600" dirty="0">
                          <a:latin typeface="+mn-ea"/>
                          <a:ea typeface="+mn-ea"/>
                        </a:rPr>
                        <a:t>借用件</a:t>
                      </a:r>
                    </a:p>
                  </a:txBody>
                  <a:tcPr anchor="ctr"/>
                </a:tc>
              </a:tr>
              <a:tr h="39878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600" dirty="0">
                          <a:latin typeface="+mn-ea"/>
                          <a:ea typeface="+mn-ea"/>
                        </a:rPr>
                        <a:t>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600" dirty="0">
                          <a:latin typeface="+mn-ea"/>
                          <a:ea typeface="+mn-ea"/>
                        </a:rPr>
                        <a:t>底座模块化总成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600" dirty="0">
                          <a:latin typeface="+mn-ea"/>
                          <a:ea typeface="+mn-ea"/>
                        </a:rPr>
                        <a:t>自制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600" dirty="0">
                          <a:latin typeface="+mn-ea"/>
                          <a:ea typeface="+mn-ea"/>
                        </a:rPr>
                        <a:t>河北工厂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160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</a:tr>
              <a:tr h="39878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600" dirty="0">
                          <a:latin typeface="+mn-ea"/>
                          <a:ea typeface="+mn-ea"/>
                        </a:rPr>
                        <a:t>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600" dirty="0">
                          <a:latin typeface="+mn-ea"/>
                          <a:ea typeface="+mn-ea"/>
                        </a:rPr>
                        <a:t>调角器总成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600" dirty="0">
                          <a:latin typeface="+mn-ea"/>
                          <a:ea typeface="+mn-ea"/>
                        </a:rPr>
                        <a:t>自制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600" dirty="0">
                          <a:latin typeface="+mn-ea"/>
                          <a:ea typeface="+mn-ea"/>
                        </a:rPr>
                        <a:t>河北工厂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160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</a:tr>
              <a:tr h="39878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600" dirty="0">
                          <a:latin typeface="+mn-ea"/>
                          <a:ea typeface="+mn-ea"/>
                        </a:rPr>
                        <a:t>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600" dirty="0">
                          <a:latin typeface="+mn-ea"/>
                          <a:ea typeface="+mn-ea"/>
                        </a:rPr>
                        <a:t>靠背骨架总成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600" dirty="0">
                          <a:latin typeface="+mn-ea"/>
                          <a:ea typeface="+mn-ea"/>
                        </a:rPr>
                        <a:t>自制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600" dirty="0">
                          <a:latin typeface="+mn-ea"/>
                          <a:ea typeface="+mn-ea"/>
                        </a:rPr>
                        <a:t>河北工厂</a:t>
                      </a:r>
                      <a:endParaRPr lang="en-US" altLang="zh-CN" sz="160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160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</a:tr>
              <a:tr h="39878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600" dirty="0">
                          <a:latin typeface="+mn-ea"/>
                          <a:ea typeface="+mn-ea"/>
                        </a:rPr>
                        <a:t>8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600" dirty="0">
                          <a:latin typeface="+mn-ea"/>
                          <a:ea typeface="+mn-ea"/>
                        </a:rPr>
                        <a:t>底座总成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600" dirty="0">
                          <a:latin typeface="+mn-ea"/>
                          <a:ea typeface="+mn-ea"/>
                        </a:rPr>
                        <a:t>自制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600" dirty="0">
                          <a:latin typeface="+mn-ea"/>
                          <a:ea typeface="+mn-ea"/>
                        </a:rPr>
                        <a:t>河北工厂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160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</a:tr>
              <a:tr h="39878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600" dirty="0">
                          <a:latin typeface="+mn-ea"/>
                          <a:ea typeface="+mn-ea"/>
                        </a:rPr>
                        <a:t>9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600" dirty="0">
                          <a:latin typeface="+mn-ea"/>
                          <a:ea typeface="+mn-ea"/>
                        </a:rPr>
                        <a:t>气囊</a:t>
                      </a:r>
                      <a:r>
                        <a:rPr lang="en-US" altLang="zh-CN" sz="1600" dirty="0">
                          <a:latin typeface="+mn-ea"/>
                          <a:ea typeface="+mn-ea"/>
                        </a:rPr>
                        <a:t>/</a:t>
                      </a:r>
                      <a:r>
                        <a:rPr lang="zh-CN" altLang="en-US" sz="1600" dirty="0">
                          <a:latin typeface="+mn-ea"/>
                          <a:ea typeface="+mn-ea"/>
                        </a:rPr>
                        <a:t>阀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600" dirty="0">
                          <a:latin typeface="+mn-ea"/>
                          <a:ea typeface="+mn-ea"/>
                        </a:rPr>
                        <a:t>自制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600" dirty="0">
                          <a:latin typeface="+mn-ea"/>
                          <a:ea typeface="+mn-ea"/>
                        </a:rPr>
                        <a:t>安路普工厂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160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</a:tr>
              <a:tr h="39878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600" dirty="0">
                          <a:latin typeface="+mn-ea"/>
                          <a:ea typeface="+mn-ea"/>
                        </a:rPr>
                        <a:t>10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600" dirty="0">
                          <a:latin typeface="+mn-ea"/>
                          <a:ea typeface="+mn-ea"/>
                        </a:rPr>
                        <a:t>其他件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600" dirty="0">
                          <a:latin typeface="+mn-ea"/>
                          <a:ea typeface="+mn-ea"/>
                        </a:rPr>
                        <a:t>外购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160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160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51"/>
          <p:cNvSpPr txBox="1">
            <a:spLocks noChangeArrowheads="1"/>
          </p:cNvSpPr>
          <p:nvPr/>
        </p:nvSpPr>
        <p:spPr bwMode="auto">
          <a:xfrm>
            <a:off x="449262" y="933450"/>
            <a:ext cx="6389687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 smtClean="0">
                <a:solidFill>
                  <a:srgbClr val="0717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第二部分：零部件生产规划</a:t>
            </a:r>
          </a:p>
        </p:txBody>
      </p:sp>
      <p:sp>
        <p:nvSpPr>
          <p:cNvPr id="11" name="幻灯片编号占位符 2"/>
          <p:cNvSpPr txBox="1"/>
          <p:nvPr/>
        </p:nvSpPr>
        <p:spPr>
          <a:xfrm>
            <a:off x="7000875" y="6242222"/>
            <a:ext cx="1740182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第 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3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 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页／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共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12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 页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  <a:cs typeface="Lantinghei SC Demibold" charset="-122"/>
            </a:endParaRPr>
          </a:p>
          <a:p>
            <a:pPr algn="r"/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  <a:cs typeface="Lantinghei SC Demibold" charset="-122"/>
            </a:endParaRPr>
          </a:p>
        </p:txBody>
      </p:sp>
      <p:pic>
        <p:nvPicPr>
          <p:cNvPr id="15" name="图片 14" descr="厂标.bmp"/>
          <p:cNvPicPr/>
          <p:nvPr/>
        </p:nvPicPr>
        <p:blipFill>
          <a:blip r:embed="rId4" cstate="print"/>
          <a:srcRect r="38303" b="44286"/>
          <a:stretch>
            <a:fillRect/>
          </a:stretch>
        </p:blipFill>
        <p:spPr bwMode="auto">
          <a:xfrm>
            <a:off x="235323" y="281548"/>
            <a:ext cx="793377" cy="446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标题 15"/>
          <p:cNvSpPr>
            <a:spLocks noGrp="1"/>
          </p:cNvSpPr>
          <p:nvPr>
            <p:ph type="title"/>
          </p:nvPr>
        </p:nvSpPr>
        <p:spPr>
          <a:xfrm>
            <a:off x="1019175" y="279402"/>
            <a:ext cx="3562350" cy="492123"/>
          </a:xfrm>
        </p:spPr>
        <p:txBody>
          <a:bodyPr>
            <a:normAutofit/>
          </a:bodyPr>
          <a:lstStyle/>
          <a:p>
            <a:r>
              <a:rPr lang="zh-CN" altLang="en-US" sz="2800" dirty="0" smtClean="0">
                <a:solidFill>
                  <a:srgbClr val="0070C0"/>
                </a:solidFill>
              </a:rPr>
              <a:t>成都光华荣昌</a:t>
            </a:r>
            <a:endParaRPr lang="zh-CN" altLang="en-US" sz="2800" dirty="0">
              <a:solidFill>
                <a:srgbClr val="0070C0"/>
              </a:solidFill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342900" y="876300"/>
            <a:ext cx="8353425" cy="158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幻灯片编号占位符 2"/>
          <p:cNvSpPr txBox="1"/>
          <p:nvPr/>
        </p:nvSpPr>
        <p:spPr>
          <a:xfrm>
            <a:off x="247649" y="6270797"/>
            <a:ext cx="3038475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1800" dirty="0" smtClean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Lantinghei SC Demibold" charset="-122"/>
              </a:rPr>
              <a:t>永远为客户创造超价值服务</a:t>
            </a:r>
            <a:endParaRPr lang="zh-CN" altLang="en-US" sz="1800" dirty="0">
              <a:solidFill>
                <a:srgbClr val="FF0000"/>
              </a:solidFill>
              <a:latin typeface="华文行楷" panose="02010800040101010101" pitchFamily="2" charset="-122"/>
              <a:ea typeface="华文行楷" panose="02010800040101010101" pitchFamily="2" charset="-122"/>
              <a:cs typeface="Lantinghei SC Demibold" charset="-122"/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371475" y="6172200"/>
            <a:ext cx="8353425" cy="1588"/>
          </a:xfrm>
          <a:prstGeom prst="line">
            <a:avLst/>
          </a:prstGeom>
          <a:ln w="1905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"/>
          <p:cNvSpPr/>
          <p:nvPr/>
        </p:nvSpPr>
        <p:spPr>
          <a:xfrm>
            <a:off x="1048754" y="1391315"/>
            <a:ext cx="5105400" cy="38608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wrap="square">
            <a:spAutoFit/>
          </a:bodyPr>
          <a:lstStyle/>
          <a:p>
            <a:pPr>
              <a:lnSpc>
                <a:spcPts val="23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800" b="1" kern="0" dirty="0" smtClean="0">
                <a:solidFill>
                  <a:srgbClr val="071734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2.2 </a:t>
            </a:r>
            <a:r>
              <a:rPr lang="zh-CN" altLang="en-US" sz="1800" b="1" kern="0" dirty="0" smtClean="0">
                <a:solidFill>
                  <a:srgbClr val="071734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新开焊接夹具</a:t>
            </a:r>
          </a:p>
        </p:txBody>
      </p:sp>
      <p:graphicFrame>
        <p:nvGraphicFramePr>
          <p:cNvPr id="5" name="表格 4"/>
          <p:cNvGraphicFramePr/>
          <p:nvPr>
            <p:custDataLst>
              <p:tags r:id="rId1"/>
            </p:custDataLst>
          </p:nvPr>
        </p:nvGraphicFramePr>
        <p:xfrm>
          <a:off x="448945" y="1824990"/>
          <a:ext cx="8459470" cy="427164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70890"/>
                <a:gridCol w="1325880"/>
                <a:gridCol w="1576070"/>
                <a:gridCol w="1276350"/>
                <a:gridCol w="1242060"/>
                <a:gridCol w="1303655"/>
                <a:gridCol w="964565"/>
              </a:tblGrid>
              <a:tr h="71945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600" dirty="0"/>
                        <a:t>序号</a:t>
                      </a:r>
                      <a:endParaRPr lang="zh-CN" altLang="en-US" sz="160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600" dirty="0"/>
                        <a:t>零部件</a:t>
                      </a:r>
                      <a:endParaRPr lang="zh-CN" altLang="en-US" sz="160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600" dirty="0"/>
                        <a:t>图示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600" dirty="0">
                          <a:sym typeface="+mn-ea"/>
                        </a:rPr>
                        <a:t>焊接夹具数量</a:t>
                      </a:r>
                      <a:endParaRPr lang="zh-CN" altLang="en-US" sz="160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600" dirty="0">
                          <a:latin typeface="+mn-ea"/>
                          <a:ea typeface="+mn-ea"/>
                        </a:rPr>
                        <a:t>费用（未税）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600" dirty="0">
                          <a:latin typeface="+mn-ea"/>
                          <a:ea typeface="+mn-ea"/>
                        </a:rPr>
                        <a:t>生产地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600" dirty="0"/>
                        <a:t>备注</a:t>
                      </a:r>
                      <a:endParaRPr lang="zh-CN" altLang="en-US" sz="160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</a:tr>
              <a:tr h="72009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600" dirty="0"/>
                        <a:t>1</a:t>
                      </a:r>
                      <a:endParaRPr lang="zh-CN" altLang="en-US" sz="160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600" dirty="0"/>
                        <a:t>驾驶员底座焊接总成</a:t>
                      </a:r>
                      <a:endParaRPr lang="zh-CN" altLang="en-US" sz="160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160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altLang="zh-CN" sz="1600" dirty="0" smtClean="0">
                          <a:latin typeface="+mn-ea"/>
                          <a:ea typeface="+mn-ea"/>
                        </a:rPr>
                        <a:t>1</a:t>
                      </a:r>
                      <a:r>
                        <a:rPr lang="zh-CN" altLang="en-US" sz="1600" dirty="0" smtClean="0">
                          <a:latin typeface="+mn-ea"/>
                          <a:ea typeface="+mn-ea"/>
                        </a:rPr>
                        <a:t>套</a:t>
                      </a:r>
                      <a:endParaRPr lang="en-US" altLang="zh-CN" sz="1600" dirty="0" smtClean="0">
                        <a:latin typeface="+mn-ea"/>
                        <a:ea typeface="+mn-ea"/>
                      </a:endParaRPr>
                    </a:p>
                    <a:p>
                      <a:pPr algn="ctr">
                        <a:buNone/>
                      </a:pPr>
                      <a:endParaRPr lang="en-US" altLang="zh-CN" sz="160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600" dirty="0" smtClean="0">
                          <a:latin typeface="+mn-ea"/>
                          <a:ea typeface="+mn-ea"/>
                        </a:rPr>
                        <a:t>45,000</a:t>
                      </a:r>
                      <a:endParaRPr lang="en-US" sz="160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160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600" dirty="0"/>
                        <a:t>V7</a:t>
                      </a:r>
                      <a:endParaRPr lang="zh-CN" altLang="en-US" sz="160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</a:tr>
              <a:tr h="71945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600" dirty="0"/>
                        <a:t>2</a:t>
                      </a:r>
                      <a:endParaRPr lang="zh-CN" altLang="en-US" sz="160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600" dirty="0"/>
                        <a:t>副驾底座焊接总成</a:t>
                      </a:r>
                      <a:endParaRPr lang="zh-CN" altLang="en-US" sz="160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160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600" dirty="0" smtClean="0">
                          <a:latin typeface="+mn-ea"/>
                          <a:ea typeface="+mn-ea"/>
                        </a:rPr>
                        <a:t>2</a:t>
                      </a:r>
                      <a:r>
                        <a:rPr lang="zh-CN" altLang="en-US" sz="1600" dirty="0" smtClean="0">
                          <a:latin typeface="+mn-ea"/>
                          <a:ea typeface="+mn-ea"/>
                        </a:rPr>
                        <a:t>总成</a:t>
                      </a:r>
                      <a:r>
                        <a:rPr lang="en-US" altLang="zh-CN" sz="1600" dirty="0" smtClean="0">
                          <a:latin typeface="+mn-ea"/>
                          <a:ea typeface="+mn-ea"/>
                        </a:rPr>
                        <a:t>+3</a:t>
                      </a:r>
                      <a:r>
                        <a:rPr lang="zh-CN" altLang="en-US" sz="1600" dirty="0" smtClean="0">
                          <a:latin typeface="+mn-ea"/>
                          <a:ea typeface="+mn-ea"/>
                        </a:rPr>
                        <a:t>分总成</a:t>
                      </a:r>
                      <a:endParaRPr lang="en-US" altLang="zh-CN" sz="160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600" dirty="0" smtClean="0">
                          <a:latin typeface="+mn-ea"/>
                          <a:ea typeface="+mn-ea"/>
                        </a:rPr>
                        <a:t>120,000</a:t>
                      </a:r>
                      <a:endParaRPr lang="en-US" sz="160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160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anchor="ctr"/>
                </a:tc>
              </a:tr>
              <a:tr h="72009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600" dirty="0"/>
                        <a:t>3</a:t>
                      </a:r>
                      <a:endParaRPr lang="zh-CN" altLang="en-US" sz="160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zh-CN" altLang="en-US" sz="1600" dirty="0"/>
                        <a:t>驾驶员底座焊接总成</a:t>
                      </a:r>
                      <a:endParaRPr lang="zh-CN" altLang="en-US" sz="160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en-US" sz="160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600" dirty="0" smtClean="0">
                          <a:latin typeface="+mn-ea"/>
                          <a:ea typeface="+mn-ea"/>
                        </a:rPr>
                        <a:t>1</a:t>
                      </a:r>
                      <a:r>
                        <a:rPr lang="zh-CN" altLang="en-US" sz="1600" dirty="0" smtClean="0">
                          <a:latin typeface="+mn-ea"/>
                          <a:ea typeface="+mn-ea"/>
                        </a:rPr>
                        <a:t>套</a:t>
                      </a:r>
                      <a:endParaRPr lang="en-US" altLang="zh-CN" sz="160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600" dirty="0" smtClean="0">
                          <a:latin typeface="+mn-ea"/>
                          <a:sym typeface="+mn-ea"/>
                        </a:rPr>
                        <a:t>45,000</a:t>
                      </a:r>
                      <a:endParaRPr lang="zh-CN" altLang="en-US" sz="160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160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600" dirty="0"/>
                        <a:t>V5</a:t>
                      </a:r>
                      <a:endParaRPr lang="zh-CN" altLang="en-US" sz="160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</a:tr>
              <a:tr h="71945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600" dirty="0"/>
                        <a:t>4</a:t>
                      </a:r>
                      <a:endParaRPr lang="zh-CN" altLang="en-US" sz="160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600" dirty="0"/>
                        <a:t>副驾底座焊接总成</a:t>
                      </a:r>
                      <a:endParaRPr lang="zh-CN" altLang="en-US" sz="160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en-US" sz="160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600" dirty="0" smtClean="0">
                          <a:latin typeface="+mn-ea"/>
                          <a:ea typeface="+mn-ea"/>
                        </a:rPr>
                        <a:t>2</a:t>
                      </a:r>
                      <a:r>
                        <a:rPr lang="zh-CN" altLang="en-US" sz="1600" dirty="0" smtClean="0">
                          <a:latin typeface="+mn-ea"/>
                          <a:ea typeface="+mn-ea"/>
                        </a:rPr>
                        <a:t>总成</a:t>
                      </a:r>
                      <a:r>
                        <a:rPr lang="en-US" altLang="zh-CN" sz="1600" dirty="0" smtClean="0">
                          <a:latin typeface="+mn-ea"/>
                          <a:ea typeface="+mn-ea"/>
                        </a:rPr>
                        <a:t>+3</a:t>
                      </a:r>
                      <a:r>
                        <a:rPr lang="zh-CN" altLang="en-US" sz="1600" dirty="0" smtClean="0">
                          <a:latin typeface="+mn-ea"/>
                          <a:ea typeface="+mn-ea"/>
                        </a:rPr>
                        <a:t>分总成</a:t>
                      </a:r>
                      <a:endParaRPr lang="en-US" altLang="zh-CN" sz="160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sz="1600" dirty="0" smtClean="0">
                          <a:latin typeface="+mn-ea"/>
                          <a:sym typeface="+mn-ea"/>
                        </a:rPr>
                        <a:t>120,000</a:t>
                      </a:r>
                      <a:endParaRPr lang="zh-CN" altLang="en-US" sz="160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160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anchor="ctr"/>
                </a:tc>
              </a:tr>
              <a:tr h="6731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160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600" dirty="0">
                          <a:latin typeface="+mn-ea"/>
                          <a:ea typeface="+mn-ea"/>
                        </a:rPr>
                        <a:t>合计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en-US" sz="160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zh-CN" sz="160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600" dirty="0" smtClean="0">
                          <a:latin typeface="+mn-ea"/>
                          <a:ea typeface="+mn-ea"/>
                        </a:rPr>
                        <a:t>330,000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160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160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pic>
        <p:nvPicPr>
          <p:cNvPr id="6" name="图片 5"/>
          <p:cNvPicPr>
            <a:picLocks noChangeAspect="1"/>
          </p:cNvPicPr>
          <p:nvPr/>
        </p:nvPicPr>
        <p:blipFill rotWithShape="1"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839" b="95783" l="9913" r="8994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129" t="10415" r="9231" b="3096"/>
          <a:stretch>
            <a:fillRect/>
          </a:stretch>
        </p:blipFill>
        <p:spPr>
          <a:xfrm>
            <a:off x="2991485" y="2608580"/>
            <a:ext cx="730885" cy="55499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997" b="98170" l="1299" r="94643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028315" y="3380740"/>
            <a:ext cx="561975" cy="54864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 rotWithShape="1">
          <a:blip r:embed="rId9"/>
          <a:srcRect l="5530" t="11582" r="5530" b="4723"/>
          <a:stretch>
            <a:fillRect/>
          </a:stretch>
        </p:blipFill>
        <p:spPr>
          <a:xfrm>
            <a:off x="2954020" y="4147185"/>
            <a:ext cx="636270" cy="48514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4020" y="4846327"/>
            <a:ext cx="570547" cy="4503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51"/>
          <p:cNvSpPr txBox="1">
            <a:spLocks noChangeArrowheads="1"/>
          </p:cNvSpPr>
          <p:nvPr/>
        </p:nvSpPr>
        <p:spPr bwMode="auto">
          <a:xfrm>
            <a:off x="449262" y="933450"/>
            <a:ext cx="6389687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 smtClean="0">
                <a:solidFill>
                  <a:srgbClr val="0717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第二部分：零部件生产规划</a:t>
            </a:r>
          </a:p>
        </p:txBody>
      </p:sp>
      <p:sp>
        <p:nvSpPr>
          <p:cNvPr id="11" name="幻灯片编号占位符 2"/>
          <p:cNvSpPr txBox="1"/>
          <p:nvPr/>
        </p:nvSpPr>
        <p:spPr>
          <a:xfrm>
            <a:off x="7000875" y="6242222"/>
            <a:ext cx="1740182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第 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3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 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页／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共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12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 页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  <a:cs typeface="Lantinghei SC Demibold" charset="-122"/>
            </a:endParaRPr>
          </a:p>
          <a:p>
            <a:pPr algn="r"/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  <a:cs typeface="Lantinghei SC Demibold" charset="-122"/>
            </a:endParaRPr>
          </a:p>
        </p:txBody>
      </p:sp>
      <p:pic>
        <p:nvPicPr>
          <p:cNvPr id="15" name="图片 14" descr="厂标.bmp"/>
          <p:cNvPicPr/>
          <p:nvPr/>
        </p:nvPicPr>
        <p:blipFill>
          <a:blip r:embed="rId4" cstate="print"/>
          <a:srcRect r="38303" b="44286"/>
          <a:stretch>
            <a:fillRect/>
          </a:stretch>
        </p:blipFill>
        <p:spPr bwMode="auto">
          <a:xfrm>
            <a:off x="235323" y="281548"/>
            <a:ext cx="793377" cy="446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标题 15"/>
          <p:cNvSpPr>
            <a:spLocks noGrp="1"/>
          </p:cNvSpPr>
          <p:nvPr>
            <p:ph type="title"/>
          </p:nvPr>
        </p:nvSpPr>
        <p:spPr>
          <a:xfrm>
            <a:off x="1019175" y="279402"/>
            <a:ext cx="3562350" cy="492123"/>
          </a:xfrm>
        </p:spPr>
        <p:txBody>
          <a:bodyPr>
            <a:normAutofit/>
          </a:bodyPr>
          <a:lstStyle/>
          <a:p>
            <a:r>
              <a:rPr lang="zh-CN" altLang="en-US" sz="2800" dirty="0" smtClean="0">
                <a:solidFill>
                  <a:srgbClr val="0070C0"/>
                </a:solidFill>
              </a:rPr>
              <a:t>成都光华荣昌</a:t>
            </a:r>
            <a:endParaRPr lang="zh-CN" altLang="en-US" sz="2800" dirty="0">
              <a:solidFill>
                <a:srgbClr val="0070C0"/>
              </a:solidFill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342900" y="876300"/>
            <a:ext cx="8353425" cy="158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幻灯片编号占位符 2"/>
          <p:cNvSpPr txBox="1"/>
          <p:nvPr/>
        </p:nvSpPr>
        <p:spPr>
          <a:xfrm>
            <a:off x="247649" y="6270797"/>
            <a:ext cx="3038475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1800" dirty="0" smtClean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Lantinghei SC Demibold" charset="-122"/>
              </a:rPr>
              <a:t>永远为客户创造超价值服务</a:t>
            </a:r>
            <a:endParaRPr lang="zh-CN" altLang="en-US" sz="1800" dirty="0">
              <a:solidFill>
                <a:srgbClr val="FF0000"/>
              </a:solidFill>
              <a:latin typeface="华文行楷" panose="02010800040101010101" pitchFamily="2" charset="-122"/>
              <a:ea typeface="华文行楷" panose="02010800040101010101" pitchFamily="2" charset="-122"/>
              <a:cs typeface="Lantinghei SC Demibold" charset="-122"/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371475" y="6172200"/>
            <a:ext cx="8353425" cy="1588"/>
          </a:xfrm>
          <a:prstGeom prst="line">
            <a:avLst/>
          </a:prstGeom>
          <a:ln w="1905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"/>
          <p:cNvSpPr/>
          <p:nvPr/>
        </p:nvSpPr>
        <p:spPr>
          <a:xfrm>
            <a:off x="1048754" y="1391315"/>
            <a:ext cx="5105400" cy="38608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wrap="square">
            <a:spAutoFit/>
          </a:bodyPr>
          <a:lstStyle/>
          <a:p>
            <a:pPr>
              <a:lnSpc>
                <a:spcPts val="23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800" b="1" kern="0" dirty="0" smtClean="0">
                <a:solidFill>
                  <a:srgbClr val="071734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2.3.1 </a:t>
            </a:r>
            <a:r>
              <a:rPr lang="zh-CN" altLang="en-US" sz="1800" b="1" kern="0" dirty="0" smtClean="0">
                <a:solidFill>
                  <a:srgbClr val="071734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新开冲压模具</a:t>
            </a:r>
            <a:r>
              <a:rPr lang="en-US" altLang="zh-CN" sz="1800" b="1" kern="0" dirty="0" smtClean="0">
                <a:solidFill>
                  <a:srgbClr val="071734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-V5</a:t>
            </a:r>
          </a:p>
        </p:txBody>
      </p:sp>
      <p:graphicFrame>
        <p:nvGraphicFramePr>
          <p:cNvPr id="5" name="表格 4"/>
          <p:cNvGraphicFramePr/>
          <p:nvPr>
            <p:custDataLst>
              <p:tags r:id="rId1"/>
            </p:custDataLst>
          </p:nvPr>
        </p:nvGraphicFramePr>
        <p:xfrm>
          <a:off x="448945" y="1824990"/>
          <a:ext cx="8459470" cy="441388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70890"/>
                <a:gridCol w="1325880"/>
                <a:gridCol w="1576070"/>
                <a:gridCol w="1276350"/>
                <a:gridCol w="1242060"/>
                <a:gridCol w="1303655"/>
                <a:gridCol w="964565"/>
              </a:tblGrid>
              <a:tr h="71945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600" dirty="0"/>
                        <a:t>序号</a:t>
                      </a:r>
                      <a:endParaRPr lang="zh-CN" altLang="en-US" sz="160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600" dirty="0"/>
                        <a:t>零部件</a:t>
                      </a:r>
                      <a:endParaRPr lang="zh-CN" altLang="en-US" sz="160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600" dirty="0"/>
                        <a:t>图示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600" dirty="0">
                          <a:sym typeface="+mn-ea"/>
                        </a:rPr>
                        <a:t>冲压模具数量</a:t>
                      </a:r>
                      <a:endParaRPr lang="zh-CN" altLang="en-US" sz="160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600" dirty="0">
                          <a:latin typeface="+mn-ea"/>
                          <a:sym typeface="+mn-ea"/>
                        </a:rPr>
                        <a:t>费用（未税）</a:t>
                      </a:r>
                      <a:endParaRPr lang="zh-CN" altLang="en-US" sz="160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600" dirty="0">
                          <a:latin typeface="+mn-ea"/>
                          <a:ea typeface="+mn-ea"/>
                        </a:rPr>
                        <a:t>生产地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600" dirty="0"/>
                        <a:t>备注</a:t>
                      </a:r>
                      <a:endParaRPr lang="zh-CN" altLang="en-US" sz="160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</a:tr>
              <a:tr h="720090">
                <a:tc rowSpan="2"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600" dirty="0"/>
                        <a:t>1</a:t>
                      </a:r>
                      <a:endParaRPr lang="zh-CN" altLang="en-US" sz="160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600" dirty="0">
                          <a:effectLst/>
                          <a:latin typeface="+mn-ea"/>
                          <a:sym typeface="+mn-ea"/>
                        </a:rPr>
                        <a:t>左滑轨支架</a:t>
                      </a:r>
                      <a:endParaRPr lang="zh-CN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160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600" dirty="0">
                          <a:latin typeface="+mn-ea"/>
                          <a:ea typeface="+mn-ea"/>
                        </a:rPr>
                        <a:t>3</a:t>
                      </a: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600" dirty="0">
                          <a:latin typeface="+mn-ea"/>
                          <a:ea typeface="+mn-ea"/>
                        </a:rPr>
                        <a:t>85,000</a:t>
                      </a: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160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600" dirty="0">
                          <a:latin typeface="+mn-ea"/>
                          <a:ea typeface="+mn-ea"/>
                        </a:rPr>
                        <a:t>主驾</a:t>
                      </a:r>
                    </a:p>
                  </a:txBody>
                  <a:tcPr anchor="ctr"/>
                </a:tc>
              </a:tr>
              <a:tr h="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600" dirty="0">
                          <a:latin typeface="+mn-ea"/>
                          <a:sym typeface="+mn-ea"/>
                        </a:rPr>
                        <a:t>主驾</a:t>
                      </a:r>
                      <a:endParaRPr lang="zh-CN" altLang="en-US" sz="160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</a:tr>
              <a:tr h="71945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600" dirty="0"/>
                        <a:t>2</a:t>
                      </a:r>
                      <a:endParaRPr lang="zh-CN" altLang="en-US" sz="160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dirty="0">
                          <a:effectLst/>
                          <a:latin typeface="+mn-ea"/>
                          <a:sym typeface="+mn-ea"/>
                        </a:rPr>
                        <a:t>右滑轨支架</a:t>
                      </a:r>
                      <a:endParaRPr lang="zh-CN" altLang="en-US" sz="1600" b="0" i="0" u="none" strike="noStrike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160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600" dirty="0">
                          <a:latin typeface="+mn-ea"/>
                          <a:ea typeface="+mn-ea"/>
                        </a:rPr>
                        <a:t>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600" dirty="0">
                          <a:latin typeface="+mn-ea"/>
                          <a:ea typeface="+mn-ea"/>
                        </a:rPr>
                        <a:t>85,000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160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anchor="ctr"/>
                </a:tc>
              </a:tr>
              <a:tr h="720090">
                <a:tc rowSpan="2"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600" dirty="0"/>
                        <a:t>3</a:t>
                      </a:r>
                      <a:endParaRPr lang="zh-CN" altLang="en-US" sz="160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600" dirty="0">
                          <a:effectLst/>
                          <a:latin typeface="+mn-ea"/>
                          <a:sym typeface="+mn-ea"/>
                        </a:rPr>
                        <a:t>前地脚</a:t>
                      </a:r>
                      <a:endParaRPr lang="zh-CN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/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en-US" sz="160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600" dirty="0">
                          <a:latin typeface="+mn-ea"/>
                          <a:ea typeface="+mn-ea"/>
                        </a:rPr>
                        <a:t>3</a:t>
                      </a: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600" dirty="0">
                          <a:latin typeface="+mn-ea"/>
                          <a:ea typeface="+mn-ea"/>
                        </a:rPr>
                        <a:t>27,000</a:t>
                      </a: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160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600">
                          <a:effectLst/>
                          <a:latin typeface="+mn-ea"/>
                          <a:sym typeface="+mn-ea"/>
                        </a:rPr>
                        <a:t>主副驾通用</a:t>
                      </a:r>
                      <a:endParaRPr lang="zh-CN" altLang="en-US" sz="160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</a:tr>
              <a:tr h="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600">
                          <a:effectLst/>
                          <a:latin typeface="+mn-ea"/>
                          <a:sym typeface="+mn-ea"/>
                        </a:rPr>
                        <a:t>主副驾通用</a:t>
                      </a:r>
                      <a:endParaRPr lang="zh-CN" altLang="en-US" sz="160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</a:tr>
              <a:tr h="71945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600" dirty="0"/>
                        <a:t>4</a:t>
                      </a:r>
                      <a:endParaRPr lang="zh-CN" altLang="en-US" sz="160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dirty="0">
                          <a:effectLst/>
                          <a:latin typeface="+mn-ea"/>
                          <a:sym typeface="+mn-ea"/>
                        </a:rPr>
                        <a:t>后地脚</a:t>
                      </a:r>
                      <a:endParaRPr lang="zh-CN" altLang="en-US" sz="160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en-US" sz="160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600" dirty="0">
                          <a:latin typeface="+mn-ea"/>
                          <a:ea typeface="+mn-ea"/>
                        </a:rPr>
                        <a:t>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600" dirty="0">
                          <a:latin typeface="+mn-ea"/>
                          <a:ea typeface="+mn-ea"/>
                        </a:rPr>
                        <a:t>15,000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160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anchor="ctr"/>
                </a:tc>
              </a:tr>
              <a:tr h="6731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600" dirty="0">
                          <a:latin typeface="+mn-ea"/>
                          <a:ea typeface="+mn-ea"/>
                        </a:rPr>
                        <a:t>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dirty="0">
                          <a:effectLst/>
                          <a:latin typeface="+mn-ea"/>
                          <a:sym typeface="+mn-ea"/>
                        </a:rPr>
                        <a:t>大弯管</a:t>
                      </a:r>
                      <a:endParaRPr lang="zh-CN" altLang="en-US" sz="160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en-US" sz="160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600" dirty="0">
                          <a:latin typeface="+mn-ea"/>
                          <a:ea typeface="+mn-ea"/>
                        </a:rPr>
                        <a:t>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600" dirty="0">
                          <a:latin typeface="+mn-ea"/>
                          <a:ea typeface="+mn-ea"/>
                        </a:rPr>
                        <a:t>6,000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160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160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pic>
        <p:nvPicPr>
          <p:cNvPr id="4" name="图片 3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1860" b="99767" l="3741" r="98753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098165" y="4050030"/>
            <a:ext cx="471170" cy="509270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1782" b="98886" l="3125" r="98722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986405" y="5506720"/>
            <a:ext cx="669925" cy="42799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3215" b="95661" l="9036" r="87919"/>
                    </a14:imgEffect>
                  </a14:imgLayer>
                </a14:imgProps>
              </a:ext>
            </a:extLst>
          </a:blip>
          <a:srcRect l="8555" t="12723" r="11625" b="3775"/>
          <a:stretch>
            <a:fillRect/>
          </a:stretch>
        </p:blipFill>
        <p:spPr>
          <a:xfrm>
            <a:off x="2865643" y="4816205"/>
            <a:ext cx="936103" cy="504055"/>
          </a:xfrm>
          <a:prstGeom prst="rect">
            <a:avLst/>
          </a:prstGeom>
        </p:spPr>
      </p:pic>
      <p:pic>
        <p:nvPicPr>
          <p:cNvPr id="24" name="图片 23"/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5322" b="93838" l="2678" r="97969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776220" y="3425190"/>
            <a:ext cx="1115060" cy="367665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5484" b="96129" l="1061" r="97975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738755" y="2675255"/>
            <a:ext cx="1152525" cy="4375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51"/>
          <p:cNvSpPr txBox="1">
            <a:spLocks noChangeArrowheads="1"/>
          </p:cNvSpPr>
          <p:nvPr/>
        </p:nvSpPr>
        <p:spPr bwMode="auto">
          <a:xfrm>
            <a:off x="449262" y="933450"/>
            <a:ext cx="6389687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 smtClean="0">
                <a:solidFill>
                  <a:srgbClr val="0717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第二部分：零部件生产规划</a:t>
            </a:r>
          </a:p>
        </p:txBody>
      </p:sp>
      <p:sp>
        <p:nvSpPr>
          <p:cNvPr id="11" name="幻灯片编号占位符 2"/>
          <p:cNvSpPr txBox="1"/>
          <p:nvPr/>
        </p:nvSpPr>
        <p:spPr>
          <a:xfrm>
            <a:off x="7000875" y="6242222"/>
            <a:ext cx="1740182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第 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3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 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页／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共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12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 页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  <a:cs typeface="Lantinghei SC Demibold" charset="-122"/>
            </a:endParaRPr>
          </a:p>
          <a:p>
            <a:pPr algn="r"/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  <a:cs typeface="Lantinghei SC Demibold" charset="-122"/>
            </a:endParaRPr>
          </a:p>
        </p:txBody>
      </p:sp>
      <p:pic>
        <p:nvPicPr>
          <p:cNvPr id="15" name="图片 14" descr="厂标.bmp"/>
          <p:cNvPicPr/>
          <p:nvPr/>
        </p:nvPicPr>
        <p:blipFill>
          <a:blip r:embed="rId4" cstate="print"/>
          <a:srcRect r="38303" b="44286"/>
          <a:stretch>
            <a:fillRect/>
          </a:stretch>
        </p:blipFill>
        <p:spPr bwMode="auto">
          <a:xfrm>
            <a:off x="235323" y="281548"/>
            <a:ext cx="793377" cy="446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标题 15"/>
          <p:cNvSpPr>
            <a:spLocks noGrp="1"/>
          </p:cNvSpPr>
          <p:nvPr>
            <p:ph type="title"/>
          </p:nvPr>
        </p:nvSpPr>
        <p:spPr>
          <a:xfrm>
            <a:off x="1019175" y="279402"/>
            <a:ext cx="3562350" cy="492123"/>
          </a:xfrm>
        </p:spPr>
        <p:txBody>
          <a:bodyPr>
            <a:normAutofit/>
          </a:bodyPr>
          <a:lstStyle/>
          <a:p>
            <a:r>
              <a:rPr lang="zh-CN" altLang="en-US" sz="2800" dirty="0" smtClean="0">
                <a:solidFill>
                  <a:srgbClr val="0070C0"/>
                </a:solidFill>
              </a:rPr>
              <a:t>成都光华荣昌</a:t>
            </a:r>
            <a:endParaRPr lang="zh-CN" altLang="en-US" sz="2800" dirty="0">
              <a:solidFill>
                <a:srgbClr val="0070C0"/>
              </a:solidFill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342900" y="876300"/>
            <a:ext cx="8353425" cy="158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幻灯片编号占位符 2"/>
          <p:cNvSpPr txBox="1"/>
          <p:nvPr/>
        </p:nvSpPr>
        <p:spPr>
          <a:xfrm>
            <a:off x="247649" y="6270797"/>
            <a:ext cx="3038475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1800" dirty="0" smtClean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Lantinghei SC Demibold" charset="-122"/>
              </a:rPr>
              <a:t>永远为客户创造超价值服务</a:t>
            </a:r>
            <a:endParaRPr lang="zh-CN" altLang="en-US" sz="1800" dirty="0">
              <a:solidFill>
                <a:srgbClr val="FF0000"/>
              </a:solidFill>
              <a:latin typeface="华文行楷" panose="02010800040101010101" pitchFamily="2" charset="-122"/>
              <a:ea typeface="华文行楷" panose="02010800040101010101" pitchFamily="2" charset="-122"/>
              <a:cs typeface="Lantinghei SC Demibold" charset="-122"/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371475" y="6172200"/>
            <a:ext cx="8353425" cy="1588"/>
          </a:xfrm>
          <a:prstGeom prst="line">
            <a:avLst/>
          </a:prstGeom>
          <a:ln w="1905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"/>
          <p:cNvSpPr/>
          <p:nvPr/>
        </p:nvSpPr>
        <p:spPr>
          <a:xfrm>
            <a:off x="1048754" y="1391315"/>
            <a:ext cx="5105400" cy="38608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wrap="square">
            <a:spAutoFit/>
          </a:bodyPr>
          <a:lstStyle/>
          <a:p>
            <a:pPr>
              <a:lnSpc>
                <a:spcPts val="23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800" b="1" kern="0" dirty="0" smtClean="0">
                <a:solidFill>
                  <a:srgbClr val="071734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2.3.2 </a:t>
            </a:r>
            <a:r>
              <a:rPr lang="zh-CN" altLang="en-US" sz="1800" b="1" kern="0" dirty="0" smtClean="0">
                <a:solidFill>
                  <a:srgbClr val="071734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新开冲压模具</a:t>
            </a:r>
            <a:r>
              <a:rPr lang="en-US" altLang="zh-CN" sz="1800" b="1" kern="0" dirty="0" smtClean="0">
                <a:solidFill>
                  <a:srgbClr val="071734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-V7</a:t>
            </a:r>
          </a:p>
        </p:txBody>
      </p:sp>
      <p:graphicFrame>
        <p:nvGraphicFramePr>
          <p:cNvPr id="5" name="表格 4"/>
          <p:cNvGraphicFramePr/>
          <p:nvPr>
            <p:custDataLst>
              <p:tags r:id="rId1"/>
            </p:custDataLst>
          </p:nvPr>
        </p:nvGraphicFramePr>
        <p:xfrm>
          <a:off x="448945" y="1824990"/>
          <a:ext cx="8459470" cy="4413885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70890"/>
                <a:gridCol w="1325880"/>
                <a:gridCol w="1576070"/>
                <a:gridCol w="1276350"/>
                <a:gridCol w="1242060"/>
                <a:gridCol w="1303655"/>
                <a:gridCol w="964565"/>
              </a:tblGrid>
              <a:tr h="71945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600" dirty="0"/>
                        <a:t>序号</a:t>
                      </a:r>
                      <a:endParaRPr lang="zh-CN" altLang="en-US" sz="160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600" dirty="0"/>
                        <a:t>零部件</a:t>
                      </a:r>
                      <a:endParaRPr lang="zh-CN" altLang="en-US" sz="160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600" dirty="0"/>
                        <a:t>图示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600" dirty="0">
                          <a:sym typeface="+mn-ea"/>
                        </a:rPr>
                        <a:t>冲压模具数量</a:t>
                      </a:r>
                      <a:endParaRPr lang="zh-CN" altLang="en-US" sz="160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600" dirty="0">
                          <a:latin typeface="+mn-ea"/>
                          <a:sym typeface="+mn-ea"/>
                        </a:rPr>
                        <a:t>费用（未税）</a:t>
                      </a:r>
                      <a:endParaRPr lang="zh-CN" altLang="en-US" sz="160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600" dirty="0">
                          <a:latin typeface="+mn-ea"/>
                          <a:ea typeface="+mn-ea"/>
                        </a:rPr>
                        <a:t>生产地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600" dirty="0"/>
                        <a:t>备注</a:t>
                      </a:r>
                      <a:endParaRPr lang="zh-CN" altLang="en-US" sz="160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</a:tr>
              <a:tr h="720090">
                <a:tc rowSpan="2"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600" dirty="0"/>
                        <a:t>6</a:t>
                      </a:r>
                      <a:endParaRPr lang="zh-CN" altLang="en-US" sz="160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600" u="none" strike="noStrike" dirty="0">
                          <a:effectLst/>
                          <a:latin typeface="+mn-ea"/>
                          <a:ea typeface="+mn-ea"/>
                        </a:rPr>
                        <a:t>左边板</a:t>
                      </a:r>
                      <a:endParaRPr lang="zh-CN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160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600" dirty="0">
                          <a:latin typeface="+mn-ea"/>
                          <a:ea typeface="+mn-ea"/>
                        </a:rPr>
                        <a:t>2</a:t>
                      </a: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600" dirty="0">
                          <a:latin typeface="+mn-ea"/>
                          <a:ea typeface="+mn-ea"/>
                        </a:rPr>
                        <a:t>100,000</a:t>
                      </a: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160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600" dirty="0"/>
                        <a:t>V7</a:t>
                      </a:r>
                      <a:r>
                        <a:rPr lang="zh-CN" altLang="en-US" sz="1600" dirty="0"/>
                        <a:t>主驾</a:t>
                      </a:r>
                    </a:p>
                  </a:txBody>
                  <a:tcPr anchor="ctr"/>
                </a:tc>
              </a:tr>
              <a:tr h="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600" dirty="0">
                          <a:sym typeface="+mn-ea"/>
                        </a:rPr>
                        <a:t>V7</a:t>
                      </a:r>
                      <a:r>
                        <a:rPr lang="zh-CN" altLang="en-US" sz="1600" dirty="0">
                          <a:sym typeface="+mn-ea"/>
                        </a:rPr>
                        <a:t>主驾</a:t>
                      </a:r>
                      <a:endParaRPr lang="zh-CN" altLang="en-US" sz="1600" dirty="0"/>
                    </a:p>
                    <a:p>
                      <a:pPr algn="ctr">
                        <a:buNone/>
                      </a:pPr>
                      <a:endParaRPr lang="zh-CN" altLang="en-US" sz="160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</a:tr>
              <a:tr h="71945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600" dirty="0"/>
                        <a:t>7</a:t>
                      </a:r>
                      <a:endParaRPr lang="zh-CN" altLang="en-US" sz="160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u="none" strike="noStrike">
                          <a:effectLst/>
                          <a:latin typeface="+mn-ea"/>
                          <a:ea typeface="+mn-ea"/>
                        </a:rPr>
                        <a:t>右边板</a:t>
                      </a:r>
                      <a:endParaRPr lang="zh-CN" altLang="en-US" sz="1600" b="0" i="0" u="none" strike="noStrike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160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600" dirty="0">
                          <a:latin typeface="+mn-ea"/>
                          <a:ea typeface="+mn-ea"/>
                        </a:rPr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600" dirty="0">
                          <a:latin typeface="+mn-ea"/>
                          <a:ea typeface="+mn-ea"/>
                        </a:rPr>
                        <a:t>27,000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160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anchor="ctr"/>
                </a:tc>
              </a:tr>
              <a:tr h="720090">
                <a:tc rowSpan="2"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600" dirty="0"/>
                        <a:t>8</a:t>
                      </a:r>
                      <a:endParaRPr lang="zh-CN" altLang="en-US" sz="160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600" u="none" strike="noStrike" dirty="0">
                          <a:effectLst/>
                          <a:latin typeface="+mn-ea"/>
                          <a:ea typeface="+mn-ea"/>
                        </a:rPr>
                        <a:t>前边板</a:t>
                      </a:r>
                      <a:endParaRPr lang="zh-CN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/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en-US" sz="160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600" dirty="0">
                          <a:latin typeface="+mn-ea"/>
                          <a:ea typeface="+mn-ea"/>
                        </a:rPr>
                        <a:t>3</a:t>
                      </a: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600" dirty="0">
                          <a:latin typeface="+mn-ea"/>
                          <a:ea typeface="+mn-ea"/>
                        </a:rPr>
                        <a:t>16,000</a:t>
                      </a: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160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600" dirty="0">
                          <a:sym typeface="+mn-ea"/>
                        </a:rPr>
                        <a:t>V7</a:t>
                      </a:r>
                      <a:r>
                        <a:rPr lang="zh-CN" altLang="en-US" sz="1600" dirty="0">
                          <a:sym typeface="+mn-ea"/>
                        </a:rPr>
                        <a:t>主驾</a:t>
                      </a:r>
                      <a:endParaRPr lang="zh-CN" altLang="en-US" sz="160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</a:tr>
              <a:tr h="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600" dirty="0">
                          <a:effectLst/>
                          <a:latin typeface="+mn-ea"/>
                          <a:sym typeface="+mn-ea"/>
                        </a:rPr>
                        <a:t>V5/V7</a:t>
                      </a:r>
                      <a:r>
                        <a:rPr lang="zh-CN" altLang="en-US" sz="1600" dirty="0">
                          <a:effectLst/>
                          <a:latin typeface="+mn-ea"/>
                          <a:sym typeface="+mn-ea"/>
                        </a:rPr>
                        <a:t>通用</a:t>
                      </a:r>
                      <a:endParaRPr lang="zh-CN" altLang="en-US" sz="160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</a:tr>
              <a:tr h="71945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600" dirty="0"/>
                        <a:t>9</a:t>
                      </a:r>
                      <a:endParaRPr lang="zh-CN" altLang="en-US" sz="160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dirty="0">
                          <a:effectLst/>
                          <a:latin typeface="+mn-ea"/>
                          <a:sym typeface="+mn-ea"/>
                        </a:rPr>
                        <a:t>副驾左边板</a:t>
                      </a:r>
                      <a:endParaRPr lang="zh-CN" altLang="en-US" sz="160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en-US" sz="160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600" dirty="0">
                          <a:latin typeface="+mn-ea"/>
                          <a:ea typeface="+mn-ea"/>
                        </a:rPr>
                        <a:t>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600" dirty="0">
                          <a:latin typeface="+mn-ea"/>
                          <a:ea typeface="+mn-ea"/>
                        </a:rPr>
                        <a:t>46,000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160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anchor="ctr"/>
                </a:tc>
              </a:tr>
              <a:tr h="67310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600" dirty="0">
                          <a:latin typeface="+mn-ea"/>
                          <a:ea typeface="+mn-ea"/>
                        </a:rPr>
                        <a:t>10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600" dirty="0">
                          <a:effectLst/>
                          <a:latin typeface="+mn-ea"/>
                          <a:sym typeface="+mn-ea"/>
                        </a:rPr>
                        <a:t>副驾右边板</a:t>
                      </a:r>
                      <a:endParaRPr lang="zh-CN" altLang="en-US" sz="160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en-US" sz="160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600" dirty="0">
                          <a:latin typeface="+mn-ea"/>
                          <a:ea typeface="+mn-ea"/>
                        </a:rPr>
                        <a:t>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600" dirty="0">
                          <a:latin typeface="+mn-ea"/>
                          <a:ea typeface="+mn-ea"/>
                        </a:rPr>
                        <a:t>31,000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160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600" dirty="0">
                          <a:effectLst/>
                          <a:latin typeface="+mn-ea"/>
                          <a:sym typeface="+mn-ea"/>
                        </a:rPr>
                        <a:t>V5/V7</a:t>
                      </a:r>
                      <a:r>
                        <a:rPr lang="zh-CN" altLang="en-US" sz="1600" dirty="0">
                          <a:effectLst/>
                          <a:latin typeface="+mn-ea"/>
                          <a:sym typeface="+mn-ea"/>
                        </a:rPr>
                        <a:t>通用</a:t>
                      </a:r>
                      <a:endParaRPr lang="zh-CN" altLang="en-US" sz="160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pic>
        <p:nvPicPr>
          <p:cNvPr id="21" name="图片 20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5088" b="99825" l="3117" r="97967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991659" y="2647216"/>
            <a:ext cx="706301" cy="478830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7005" b="95622" l="0" r="99499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063678" y="3417264"/>
            <a:ext cx="561897" cy="402039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871" b="99660" l="5867" r="988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064012" y="4111156"/>
            <a:ext cx="554685" cy="434812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3304" b="95374" l="3187" r="96662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991800" y="4837406"/>
            <a:ext cx="719500" cy="495680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4522" b="97565" l="8402" r="96162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835969" y="5530726"/>
            <a:ext cx="862215" cy="51428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51"/>
          <p:cNvSpPr txBox="1">
            <a:spLocks noChangeArrowheads="1"/>
          </p:cNvSpPr>
          <p:nvPr/>
        </p:nvSpPr>
        <p:spPr bwMode="auto">
          <a:xfrm>
            <a:off x="449262" y="933450"/>
            <a:ext cx="6389687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2400" b="1" dirty="0" smtClean="0">
                <a:solidFill>
                  <a:srgbClr val="07173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第二部分：零部件生产规划</a:t>
            </a:r>
          </a:p>
        </p:txBody>
      </p:sp>
      <p:sp>
        <p:nvSpPr>
          <p:cNvPr id="11" name="幻灯片编号占位符 2"/>
          <p:cNvSpPr txBox="1"/>
          <p:nvPr/>
        </p:nvSpPr>
        <p:spPr>
          <a:xfrm>
            <a:off x="7000875" y="6242222"/>
            <a:ext cx="1740182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第 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3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 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页／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共</a:t>
            </a:r>
            <a:r>
              <a:rPr lang="en-US" altLang="zh-CN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12</a:t>
            </a:r>
            <a:r>
              <a:rPr lang="zh-CN" altLang="en-US" sz="14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Lantinghei SC Demibold" charset="-122"/>
              </a:rPr>
              <a:t> 页</a:t>
            </a:r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  <a:cs typeface="Lantinghei SC Demibold" charset="-122"/>
            </a:endParaRPr>
          </a:p>
          <a:p>
            <a:pPr algn="r"/>
            <a:endParaRPr lang="zh-CN" altLang="en-US" sz="1400" dirty="0">
              <a:latin typeface="微软雅黑" panose="020B0503020204020204" pitchFamily="34" charset="-122"/>
              <a:ea typeface="微软雅黑" panose="020B0503020204020204" pitchFamily="34" charset="-122"/>
              <a:cs typeface="Lantinghei SC Demibold" charset="-122"/>
            </a:endParaRPr>
          </a:p>
        </p:txBody>
      </p:sp>
      <p:pic>
        <p:nvPicPr>
          <p:cNvPr id="15" name="图片 14" descr="厂标.bmp"/>
          <p:cNvPicPr/>
          <p:nvPr/>
        </p:nvPicPr>
        <p:blipFill>
          <a:blip r:embed="rId4" cstate="print"/>
          <a:srcRect r="38303" b="44286"/>
          <a:stretch>
            <a:fillRect/>
          </a:stretch>
        </p:blipFill>
        <p:spPr bwMode="auto">
          <a:xfrm>
            <a:off x="235323" y="281548"/>
            <a:ext cx="793377" cy="446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标题 15"/>
          <p:cNvSpPr>
            <a:spLocks noGrp="1"/>
          </p:cNvSpPr>
          <p:nvPr>
            <p:ph type="title"/>
          </p:nvPr>
        </p:nvSpPr>
        <p:spPr>
          <a:xfrm>
            <a:off x="1019175" y="279402"/>
            <a:ext cx="3562350" cy="492123"/>
          </a:xfrm>
        </p:spPr>
        <p:txBody>
          <a:bodyPr>
            <a:normAutofit/>
          </a:bodyPr>
          <a:lstStyle/>
          <a:p>
            <a:r>
              <a:rPr lang="zh-CN" altLang="en-US" sz="2800" dirty="0" smtClean="0">
                <a:solidFill>
                  <a:srgbClr val="0070C0"/>
                </a:solidFill>
              </a:rPr>
              <a:t>成都光华荣昌</a:t>
            </a:r>
            <a:endParaRPr lang="zh-CN" altLang="en-US" sz="2800" dirty="0">
              <a:solidFill>
                <a:srgbClr val="0070C0"/>
              </a:solidFill>
            </a:endParaRPr>
          </a:p>
        </p:txBody>
      </p:sp>
      <p:cxnSp>
        <p:nvCxnSpPr>
          <p:cNvPr id="17" name="直接连接符 16"/>
          <p:cNvCxnSpPr/>
          <p:nvPr/>
        </p:nvCxnSpPr>
        <p:spPr>
          <a:xfrm>
            <a:off x="342900" y="876300"/>
            <a:ext cx="8353425" cy="1588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幻灯片编号占位符 2"/>
          <p:cNvSpPr txBox="1"/>
          <p:nvPr/>
        </p:nvSpPr>
        <p:spPr>
          <a:xfrm>
            <a:off x="247649" y="6270797"/>
            <a:ext cx="3038475" cy="365125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65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zh-CN" altLang="en-US" sz="1800" dirty="0" smtClean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Lantinghei SC Demibold" charset="-122"/>
              </a:rPr>
              <a:t>永远为客户创造超价值服务</a:t>
            </a:r>
            <a:endParaRPr lang="zh-CN" altLang="en-US" sz="1800" dirty="0">
              <a:solidFill>
                <a:srgbClr val="FF0000"/>
              </a:solidFill>
              <a:latin typeface="华文行楷" panose="02010800040101010101" pitchFamily="2" charset="-122"/>
              <a:ea typeface="华文行楷" panose="02010800040101010101" pitchFamily="2" charset="-122"/>
              <a:cs typeface="Lantinghei SC Demibold" charset="-122"/>
            </a:endParaRPr>
          </a:p>
        </p:txBody>
      </p:sp>
      <p:cxnSp>
        <p:nvCxnSpPr>
          <p:cNvPr id="20" name="直接连接符 19"/>
          <p:cNvCxnSpPr/>
          <p:nvPr/>
        </p:nvCxnSpPr>
        <p:spPr>
          <a:xfrm>
            <a:off x="371475" y="6172200"/>
            <a:ext cx="8353425" cy="1588"/>
          </a:xfrm>
          <a:prstGeom prst="line">
            <a:avLst/>
          </a:prstGeom>
          <a:ln w="19050">
            <a:solidFill>
              <a:srgbClr val="92D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矩形"/>
          <p:cNvSpPr/>
          <p:nvPr/>
        </p:nvSpPr>
        <p:spPr>
          <a:xfrm>
            <a:off x="1028434" y="1391315"/>
            <a:ext cx="5105400" cy="386080"/>
          </a:xfrm>
          <a:prstGeom prst="rect">
            <a:avLst/>
          </a:prstGeom>
          <a:noFill/>
          <a:ln w="9525" cap="flat" cmpd="sng">
            <a:noFill/>
            <a:prstDash val="solid"/>
            <a:miter/>
          </a:ln>
        </p:spPr>
        <p:txBody>
          <a:bodyPr wrap="square">
            <a:spAutoFit/>
          </a:bodyPr>
          <a:lstStyle/>
          <a:p>
            <a:pPr>
              <a:lnSpc>
                <a:spcPts val="23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1800" b="1" kern="0" dirty="0" smtClean="0">
                <a:solidFill>
                  <a:srgbClr val="071734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2.3.3</a:t>
            </a:r>
            <a:r>
              <a:rPr lang="zh-CN" altLang="en-US" sz="1800" b="1" kern="0" dirty="0" smtClean="0">
                <a:solidFill>
                  <a:srgbClr val="071734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新开冲压模具</a:t>
            </a:r>
            <a:r>
              <a:rPr lang="en-US" altLang="zh-CN" sz="1800" b="1" kern="0" dirty="0" smtClean="0">
                <a:solidFill>
                  <a:srgbClr val="071734"/>
                </a:solidFill>
                <a:latin typeface="宋体" panose="02010600030101010101" pitchFamily="2" charset="-122"/>
                <a:ea typeface="宋体" panose="02010600030101010101" pitchFamily="2" charset="-122"/>
                <a:cs typeface="Arial" panose="020B0604020202020204" pitchFamily="34" charset="0"/>
              </a:rPr>
              <a:t>-V7</a:t>
            </a:r>
          </a:p>
        </p:txBody>
      </p:sp>
      <p:graphicFrame>
        <p:nvGraphicFramePr>
          <p:cNvPr id="5" name="表格 4"/>
          <p:cNvGraphicFramePr/>
          <p:nvPr>
            <p:custDataLst>
              <p:tags r:id="rId1"/>
            </p:custDataLst>
          </p:nvPr>
        </p:nvGraphicFramePr>
        <p:xfrm>
          <a:off x="448945" y="1838960"/>
          <a:ext cx="8468995" cy="42392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71525"/>
                <a:gridCol w="1327785"/>
                <a:gridCol w="1577975"/>
                <a:gridCol w="1277620"/>
                <a:gridCol w="1243330"/>
                <a:gridCol w="1304925"/>
                <a:gridCol w="965835"/>
              </a:tblGrid>
              <a:tr h="57912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600" dirty="0"/>
                        <a:t>序号</a:t>
                      </a:r>
                      <a:endParaRPr lang="zh-CN" altLang="en-US" sz="160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600" dirty="0"/>
                        <a:t>零部件</a:t>
                      </a:r>
                      <a:endParaRPr lang="zh-CN" altLang="en-US" sz="160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600" dirty="0"/>
                        <a:t>图示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600" dirty="0">
                          <a:sym typeface="+mn-ea"/>
                        </a:rPr>
                        <a:t>冲压模具数量</a:t>
                      </a:r>
                      <a:endParaRPr lang="zh-CN" altLang="en-US" sz="160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600" dirty="0">
                          <a:latin typeface="+mn-ea"/>
                          <a:sym typeface="+mn-ea"/>
                        </a:rPr>
                        <a:t>费用（未税）</a:t>
                      </a:r>
                      <a:endParaRPr lang="zh-CN" altLang="en-US" sz="160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600" dirty="0">
                          <a:latin typeface="+mn-ea"/>
                          <a:ea typeface="+mn-ea"/>
                        </a:rPr>
                        <a:t>生产地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600" dirty="0"/>
                        <a:t>备注</a:t>
                      </a:r>
                      <a:endParaRPr lang="zh-CN" altLang="en-US" sz="160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</a:tr>
              <a:tr h="379730">
                <a:tc rowSpan="2"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600" dirty="0"/>
                        <a:t>11</a:t>
                      </a:r>
                      <a:endParaRPr lang="zh-CN" altLang="en-US" sz="160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600">
                          <a:effectLst/>
                          <a:latin typeface="+mn-ea"/>
                          <a:sym typeface="+mn-ea"/>
                        </a:rPr>
                        <a:t>副驾支撑弯管</a:t>
                      </a:r>
                      <a:endParaRPr lang="zh-CN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/>
                </a:tc>
                <a:tc rowSpan="2"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160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600" dirty="0">
                          <a:latin typeface="+mn-ea"/>
                          <a:ea typeface="+mn-ea"/>
                        </a:rPr>
                        <a:t>1</a:t>
                      </a: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600" dirty="0">
                          <a:latin typeface="+mn-ea"/>
                          <a:ea typeface="+mn-ea"/>
                        </a:rPr>
                        <a:t>4,500</a:t>
                      </a: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160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600" dirty="0"/>
                        <a:t>V7</a:t>
                      </a:r>
                      <a:endParaRPr lang="zh-CN" altLang="en-US" sz="160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</a:tr>
              <a:tr h="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600" dirty="0">
                          <a:sym typeface="+mn-ea"/>
                        </a:rPr>
                        <a:t>V7</a:t>
                      </a:r>
                      <a:endParaRPr lang="zh-CN" altLang="en-US" sz="160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</a:tr>
              <a:tr h="37846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600" dirty="0"/>
                        <a:t>12</a:t>
                      </a:r>
                      <a:endParaRPr lang="zh-CN" altLang="en-US" sz="160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>
                          <a:effectLst/>
                          <a:latin typeface="+mn-ea"/>
                          <a:sym typeface="+mn-ea"/>
                        </a:rPr>
                        <a:t>副驾支撑横管</a:t>
                      </a:r>
                      <a:r>
                        <a:rPr lang="en-US" altLang="zh-CN" sz="1600">
                          <a:effectLst/>
                          <a:latin typeface="+mn-ea"/>
                          <a:sym typeface="+mn-ea"/>
                        </a:rPr>
                        <a:t>1</a:t>
                      </a:r>
                      <a:endParaRPr lang="en-US" altLang="zh-CN" sz="1600" b="0" i="0" u="none" strike="noStrike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  <a:sym typeface="+mn-ea"/>
                      </a:endParaRPr>
                    </a:p>
                  </a:txBody>
                  <a:tcPr marL="0" marR="0" marT="0" marB="0"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160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600" dirty="0">
                          <a:latin typeface="+mn-ea"/>
                          <a:ea typeface="+mn-ea"/>
                        </a:rPr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600" dirty="0">
                          <a:latin typeface="+mn-ea"/>
                          <a:ea typeface="+mn-ea"/>
                        </a:rPr>
                        <a:t>3,000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160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anchor="ctr"/>
                </a:tc>
              </a:tr>
              <a:tr h="388620">
                <a:tc rowSpan="2"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600" dirty="0"/>
                        <a:t>13</a:t>
                      </a:r>
                      <a:endParaRPr lang="zh-CN" altLang="en-US" sz="160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zh-CN" altLang="en-US" sz="1600">
                          <a:effectLst/>
                          <a:latin typeface="+mn-ea"/>
                          <a:sym typeface="+mn-ea"/>
                        </a:rPr>
                        <a:t>地脚</a:t>
                      </a:r>
                      <a:endParaRPr lang="zh-CN" altLang="en-US" sz="1600" b="0" i="0" u="none" strike="noStrike" dirty="0">
                        <a:solidFill>
                          <a:srgbClr val="000000"/>
                        </a:solidFill>
                        <a:effectLst/>
                        <a:latin typeface="+mn-ea"/>
                        <a:ea typeface="+mn-ea"/>
                      </a:endParaRPr>
                    </a:p>
                  </a:txBody>
                  <a:tcPr marL="0" marR="0" marT="0" marB="0" anchor="ctr"/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en-US" sz="160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600" dirty="0">
                          <a:latin typeface="+mn-ea"/>
                          <a:ea typeface="+mn-ea"/>
                        </a:rPr>
                        <a:t>3</a:t>
                      </a: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600" dirty="0">
                          <a:latin typeface="+mn-ea"/>
                          <a:ea typeface="+mn-ea"/>
                        </a:rPr>
                        <a:t>27,000</a:t>
                      </a:r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160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600" dirty="0">
                          <a:sym typeface="+mn-ea"/>
                        </a:rPr>
                        <a:t>V7</a:t>
                      </a:r>
                      <a:endParaRPr lang="zh-CN" altLang="en-US" sz="160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</a:tr>
              <a:tr h="0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marL="0" marR="0" marT="0" marB="0" anchor="ctr"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anchor="ctr"/>
                </a:tc>
                <a:tc rowSpan="2"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600" dirty="0">
                          <a:effectLst/>
                          <a:latin typeface="+mn-ea"/>
                          <a:sym typeface="+mn-ea"/>
                        </a:rPr>
                        <a:t>V5/V7</a:t>
                      </a:r>
                      <a:r>
                        <a:rPr lang="zh-CN" altLang="en-US" sz="1600" dirty="0">
                          <a:effectLst/>
                          <a:latin typeface="+mn-ea"/>
                          <a:sym typeface="+mn-ea"/>
                        </a:rPr>
                        <a:t>通用</a:t>
                      </a:r>
                      <a:endParaRPr lang="zh-CN" altLang="en-US" sz="160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</a:tr>
              <a:tr h="57912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600" dirty="0"/>
                        <a:t>14</a:t>
                      </a:r>
                      <a:endParaRPr lang="zh-CN" altLang="en-US" sz="160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600" dirty="0">
                          <a:effectLst/>
                          <a:latin typeface="+mn-ea"/>
                          <a:sym typeface="+mn-ea"/>
                        </a:rPr>
                        <a:t>副驾左边板</a:t>
                      </a:r>
                      <a:endParaRPr lang="zh-CN" altLang="en-US" sz="160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en-US" sz="160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600" dirty="0">
                          <a:latin typeface="+mn-ea"/>
                          <a:ea typeface="+mn-ea"/>
                        </a:rPr>
                        <a:t>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600" dirty="0">
                          <a:latin typeface="+mn-ea"/>
                          <a:ea typeface="+mn-ea"/>
                        </a:rPr>
                        <a:t>8,500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160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 anchor="ctr"/>
                </a:tc>
              </a:tr>
              <a:tr h="579120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600" dirty="0">
                          <a:latin typeface="+mn-ea"/>
                          <a:ea typeface="+mn-ea"/>
                        </a:rPr>
                        <a:t>15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600" dirty="0">
                          <a:effectLst/>
                          <a:latin typeface="+mn-ea"/>
                          <a:sym typeface="+mn-ea"/>
                        </a:rPr>
                        <a:t>气撑杆上支架</a:t>
                      </a:r>
                      <a:endParaRPr lang="zh-CN" altLang="en-US" sz="160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en-US" sz="160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600" dirty="0">
                          <a:latin typeface="+mn-ea"/>
                          <a:ea typeface="+mn-ea"/>
                        </a:rPr>
                        <a:t>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600" dirty="0">
                          <a:latin typeface="+mn-ea"/>
                          <a:ea typeface="+mn-ea"/>
                        </a:rPr>
                        <a:t>9,500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160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600" dirty="0">
                          <a:effectLst/>
                          <a:latin typeface="+mn-ea"/>
                          <a:sym typeface="+mn-ea"/>
                        </a:rPr>
                        <a:t>V5/V7</a:t>
                      </a:r>
                      <a:r>
                        <a:rPr lang="zh-CN" altLang="en-US" sz="1600" dirty="0">
                          <a:effectLst/>
                          <a:latin typeface="+mn-ea"/>
                          <a:sym typeface="+mn-ea"/>
                        </a:rPr>
                        <a:t>通用</a:t>
                      </a:r>
                      <a:endParaRPr lang="zh-CN" altLang="en-US" sz="160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</a:tr>
              <a:tr h="60642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600" dirty="0">
                          <a:latin typeface="+mn-ea"/>
                          <a:ea typeface="+mn-ea"/>
                        </a:rPr>
                        <a:t>16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600" dirty="0">
                          <a:effectLst/>
                          <a:latin typeface="+mn-ea"/>
                          <a:sym typeface="+mn-ea"/>
                        </a:rPr>
                        <a:t>副驾后梁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en-US" sz="160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600" dirty="0">
                          <a:latin typeface="+mn-ea"/>
                          <a:ea typeface="+mn-ea"/>
                        </a:rPr>
                        <a:t>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600" dirty="0">
                          <a:latin typeface="+mn-ea"/>
                          <a:ea typeface="+mn-ea"/>
                        </a:rPr>
                        <a:t>78,000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160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160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</a:tr>
              <a:tr h="606425"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en-US" altLang="zh-CN" sz="160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zh-CN" altLang="en-US" sz="1600" dirty="0">
                          <a:effectLst/>
                          <a:latin typeface="+mn-ea"/>
                          <a:sym typeface="+mn-ea"/>
                        </a:rPr>
                        <a:t>合计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zh-CN" altLang="en-US" sz="160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600" dirty="0">
                          <a:latin typeface="+mn-ea"/>
                          <a:ea typeface="+mn-ea"/>
                        </a:rPr>
                        <a:t>38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r>
                        <a:rPr lang="en-US" altLang="zh-CN" sz="1600" dirty="0">
                          <a:latin typeface="+mn-ea"/>
                          <a:ea typeface="+mn-ea"/>
                        </a:rPr>
                        <a:t>568,500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160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>
                        <a:buNone/>
                      </a:pPr>
                      <a:endParaRPr lang="zh-CN" altLang="en-US" sz="1600" dirty="0">
                        <a:latin typeface="+mn-ea"/>
                        <a:ea typeface="+mn-ea"/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  <p:pic>
        <p:nvPicPr>
          <p:cNvPr id="2" name="图片 1"/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901" b="89769" l="2887" r="99307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984204" y="2850896"/>
            <a:ext cx="751129" cy="262939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4948" b="96094" l="9896" r="93924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069590" y="3209925"/>
            <a:ext cx="371475" cy="247650"/>
          </a:xfrm>
          <a:prstGeom prst="rect">
            <a:avLst/>
          </a:prstGeom>
        </p:spPr>
      </p:pic>
      <p:pic>
        <p:nvPicPr>
          <p:cNvPr id="25" name="图片 24"/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6683" b="95545" l="9563" r="95902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3072765" y="4260215"/>
            <a:ext cx="368300" cy="40703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5201" b="98345" l="2877" r="95205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2927350" y="2457450"/>
            <a:ext cx="513715" cy="29781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7949" b="90000" l="3210" r="89877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 rot="5400000">
            <a:off x="3188335" y="3648075"/>
            <a:ext cx="342900" cy="36830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15"/>
          <a:stretch>
            <a:fillRect/>
          </a:stretch>
        </p:blipFill>
        <p:spPr>
          <a:xfrm>
            <a:off x="2684780" y="4890135"/>
            <a:ext cx="1191895" cy="3657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jdjOGViZWFhMmEzODEzYjc1OTZiMjc2N2YxNGJmODgifQ==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5b401221-b883-42a0-a7a5-4110391374ae}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6f53cd73-3287-495e-9663-af2ce8010202}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87d701d6-2591-4bb5-8d30-5d549855ab9f}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87d701d6-2591-4bb5-8d30-5d549855ab9f}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87d701d6-2591-4bb5-8d30-5d549855ab9f}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87d701d6-2591-4bb5-8d30-5d549855ab9f}"/>
  <p:tag name="TABLE_ENDDRAG_ORIGIN_RECT" val="630*258"/>
  <p:tag name="TABLE_ENDDRAG_RECT" val="54*91*630*258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bb616326-0a97-43b3-b276-06f880d652e1}"/>
  <p:tag name="TABLE_ENDDRAG_ORIGIN_RECT" val="649*335"/>
  <p:tag name="TABLE_ENDDRAG_RECT" val="35*145*649*33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bb616326-0a97-43b3-b276-06f880d652e1}"/>
  <p:tag name="TABLE_ENDDRAG_ORIGIN_RECT" val="666*336"/>
  <p:tag name="TABLE_ENDDRAG_RECT" val="35*143*666*336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bb616326-0a97-43b3-b276-06f880d652e1}"/>
  <p:tag name="TABLE_ENDDRAG_ORIGIN_RECT" val="666*336"/>
  <p:tag name="TABLE_ENDDRAG_RECT" val="35*143*666*336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bb616326-0a97-43b3-b276-06f880d652e1}"/>
  <p:tag name="TABLE_ENDDRAG_ORIGIN_RECT" val="666*336"/>
  <p:tag name="TABLE_ENDDRAG_RECT" val="35*143*666*336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bb616326-0a97-43b3-b276-06f880d652e1}"/>
  <p:tag name="TABLE_ENDDRAG_ORIGIN_RECT" val="666*261"/>
  <p:tag name="TABLE_ENDDRAG_RECT" val="35*144*666*26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bb616326-0a97-43b3-b276-06f880d652e1}"/>
  <p:tag name="TABLE_ENDDRAG_ORIGIN_RECT" val="666*336"/>
  <p:tag name="TABLE_ENDDRAG_RECT" val="35*143*666*336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UNIT_TABLE_BEAUTIFY" val="smartTable{bb616326-0a97-43b3-b276-06f880d652e1}"/>
  <p:tag name="TABLE_ENDDRAG_ORIGIN_RECT" val="666*336"/>
  <p:tag name="TABLE_ENDDRAG_RECT" val="35*143*666*336"/>
</p:tagLst>
</file>

<file path=ppt/theme/theme1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</TotalTime>
  <Words>2450</Words>
  <Application>Microsoft Office PowerPoint</Application>
  <PresentationFormat>全屏显示(4:3)</PresentationFormat>
  <Paragraphs>820</Paragraphs>
  <Slides>21</Slides>
  <Notes>9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2" baseType="lpstr">
      <vt:lpstr>Office Theme</vt:lpstr>
      <vt:lpstr>成都光华荣昌</vt:lpstr>
      <vt:lpstr>成都光华荣昌</vt:lpstr>
      <vt:lpstr>成都光华荣昌</vt:lpstr>
      <vt:lpstr>PowerPoint 演示文稿</vt:lpstr>
      <vt:lpstr>成都光华荣昌</vt:lpstr>
      <vt:lpstr>成都光华荣昌</vt:lpstr>
      <vt:lpstr>成都光华荣昌</vt:lpstr>
      <vt:lpstr>成都光华荣昌</vt:lpstr>
      <vt:lpstr>成都光华荣昌</vt:lpstr>
      <vt:lpstr>成都光华荣昌</vt:lpstr>
      <vt:lpstr>成都光华荣昌</vt:lpstr>
      <vt:lpstr>成都光华荣昌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Grizli777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fpt</dc:creator>
  <cp:lastModifiedBy>何旭东</cp:lastModifiedBy>
  <cp:revision>2681</cp:revision>
  <cp:lastPrinted>2017-07-04T07:39:00Z</cp:lastPrinted>
  <dcterms:created xsi:type="dcterms:W3CDTF">2014-11-26T08:06:00Z</dcterms:created>
  <dcterms:modified xsi:type="dcterms:W3CDTF">2022-05-19T06:14:58Z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012B6FF3A15A4F6E914FE8D02DF9AE35</vt:lpwstr>
  </property>
  <property fmtid="{D5CDD505-2E9C-101B-9397-08002B2CF9AE}" pid="3" name="KSOProductBuildVer">
    <vt:lpwstr>2052-11.1.0.11691</vt:lpwstr>
  </property>
</Properties>
</file>