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8" r:id="rId3"/>
    <p:sldId id="307" r:id="rId4"/>
    <p:sldId id="309" r:id="rId5"/>
  </p:sldIdLst>
  <p:sldSz cx="9144000" cy="6858000" type="screen4x3"/>
  <p:notesSz cx="9865995" cy="6735445"/>
  <p:custDataLst>
    <p:tags r:id="rId11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306" y="90"/>
      </p:cViewPr>
      <p:guideLst>
        <p:guide orient="horz" pos="2160"/>
        <p:guide pos="287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-1440" y="-90"/>
      </p:cViewPr>
      <p:guideLst>
        <p:guide orient="horz" pos="2121"/>
        <p:guide pos="305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gs" Target="tags/tag5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416537-AB4F-4068-B728-D8DC9FBDCB5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08D40-7BC8-4744-A42E-68B5548F88F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588627" y="0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33E0BB9-4548-40C8-BA3B-A624A0D082BB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248025" y="504825"/>
            <a:ext cx="3370263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588627" y="6397806"/>
            <a:ext cx="4275403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882DD672-220D-474D-9C43-C27A5F691E81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ADBFEC-9F3A-463A-8538-6B29353ECC26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5645C-B281-4748-8AFA-5D8E0E4A391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CE9A-AA6A-4FAC-9EE5-B5184E49DD4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C67F2-74A2-4683-92E1-B1E66145741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23BF29-913D-413B-91B0-133848C30AE9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06397-3A2A-44B6-962B-40FC7A3C363F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接连接符 1"/>
          <p:cNvCxnSpPr/>
          <p:nvPr userDrawn="1"/>
        </p:nvCxnSpPr>
        <p:spPr>
          <a:xfrm>
            <a:off x="0" y="642938"/>
            <a:ext cx="9144000" cy="1587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 userDrawn="1"/>
        </p:nvCxnSpPr>
        <p:spPr>
          <a:xfrm>
            <a:off x="0" y="6356350"/>
            <a:ext cx="9144000" cy="1588"/>
          </a:xfrm>
          <a:prstGeom prst="line">
            <a:avLst/>
          </a:prstGeom>
          <a:ln cmpd="sng">
            <a:solidFill>
              <a:schemeClr val="bg1">
                <a:lumMod val="50000"/>
              </a:schemeClr>
            </a:solidFill>
            <a:prstDash val="soli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Text Box 17"/>
          <p:cNvSpPr txBox="1">
            <a:spLocks noChangeArrowheads="1"/>
          </p:cNvSpPr>
          <p:nvPr userDrawn="1"/>
        </p:nvSpPr>
        <p:spPr bwMode="auto">
          <a:xfrm>
            <a:off x="228600" y="6419850"/>
            <a:ext cx="4843463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zh-CN" b="1" dirty="0">
                <a:latin typeface="+mj-ea"/>
                <a:ea typeface="+mj-ea"/>
              </a:rPr>
              <a:t>—— </a:t>
            </a:r>
            <a:r>
              <a:rPr lang="zh-CN" altLang="en-US" b="1" dirty="0">
                <a:latin typeface="+mj-ea"/>
                <a:ea typeface="+mj-ea"/>
              </a:rPr>
              <a:t>诚信赢得天下  科技成就未来 </a:t>
            </a:r>
            <a:r>
              <a:rPr lang="en-US" altLang="zh-CN" b="1" dirty="0">
                <a:latin typeface="+mj-ea"/>
                <a:ea typeface="+mj-ea"/>
              </a:rPr>
              <a:t>——</a:t>
            </a:r>
            <a:endParaRPr lang="ko-KR" altLang="en-US" b="1" dirty="0">
              <a:latin typeface="+mj-ea"/>
              <a:ea typeface="+mj-ea"/>
            </a:endParaRPr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8E6B1-CD91-4303-850B-B62819B57EF1}" type="datetimeFigureOut">
              <a:rPr lang="zh-CN" altLang="en-US"/>
            </a:fld>
            <a:endParaRPr lang="zh-CN" altLang="en-US" dirty="0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 dirty="0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6E8C8-FBC5-4243-9CA0-4C0FBD7D4715}" type="slidenum">
              <a:rPr lang="zh-CN" altLang="en-US"/>
            </a:fld>
            <a:endParaRPr lang="zh-CN" altLang="en-US"/>
          </a:p>
        </p:txBody>
      </p:sp>
      <p:pic>
        <p:nvPicPr>
          <p:cNvPr id="9" name="Picture 7" descr="公司全称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357818" y="76180"/>
            <a:ext cx="3648075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1833B-5CDE-44F7-8CD5-952F8F0C7DE1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AXA封面页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标题 11"/>
          <p:cNvSpPr>
            <a:spLocks noGrp="1"/>
          </p:cNvSpPr>
          <p:nvPr>
            <p:ph type="title"/>
          </p:nvPr>
        </p:nvSpPr>
        <p:spPr>
          <a:xfrm>
            <a:off x="457200" y="2420007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14" name="内容占位符 13"/>
          <p:cNvSpPr>
            <a:spLocks noGrp="1"/>
          </p:cNvSpPr>
          <p:nvPr>
            <p:ph sz="quarter" idx="10"/>
          </p:nvPr>
        </p:nvSpPr>
        <p:spPr>
          <a:xfrm>
            <a:off x="914400" y="3762703"/>
            <a:ext cx="7315200" cy="1139114"/>
          </a:xfrm>
          <a:prstGeom prst="rect">
            <a:avLst/>
          </a:prstGeom>
        </p:spPr>
        <p:txBody>
          <a:bodyPr/>
          <a:lstStyle>
            <a:lvl1pPr algn="ctr" eaLnBrk="0" hangingPunct="0">
              <a:spcBef>
                <a:spcPct val="20000"/>
              </a:spcBef>
              <a:buFontTx/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2010-06-10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516B37-B743-4B41-91DD-02EBED5006E3}" type="slidenum">
              <a:rPr lang="zh-CN" altLang="en-US"/>
            </a:fld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北京北汽模塑科技有限公司 </a:t>
            </a:r>
            <a:r>
              <a:rPr lang="en-US" altLang="zh-CN"/>
              <a:t>Beijing Beiqi Mould&amp;Plastic Technology Co,Ltd</a:t>
            </a:r>
            <a:endParaRPr lang="zh-CN" alt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7C3B4A-0125-4CC8-83B2-D88E706B3D55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0CB9AF-88C4-47BF-8910-4532C3CC711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5CD90-00E9-445E-8243-DD19E7ED826E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D5122-104C-4C14-96CC-C41C601E5832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3218E-EE4A-4928-988A-899E0D2C9A80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B12483-DE99-41FA-A501-2D3759712C7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7951-6377-47FE-B482-9E8A78911F9C}" type="datetimeFigureOut">
              <a:rPr lang="zh-CN" altLang="en-US"/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055894-7AD1-4C3A-BE27-B19BF83B620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8436F4-41DF-4610-9301-C6366A85E8B7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8580BF-C96D-4C09-8EA0-7AB91A2D0CD6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C517C-34BB-40E7-9168-EC64ECFF93CE}" type="datetimeFigureOut">
              <a:rPr lang="zh-CN" altLang="en-US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A797D-A7D6-47D3-9286-EAD73C1E912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91CC0-575E-4745-AF69-5DBED961D0AD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C42D14-8B71-4D33-95D0-319000D0ACC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8D2C6-B700-4537-96AE-4B15DBF65FC5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5DEC7-DBDB-462E-900D-A4A79C65BA9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84E7755C-E641-44F1-A9E9-0F681158FD38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53D0D-2066-4047-83A4-4AAF2A13820B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2.xml"/><Relationship Id="rId5" Type="http://schemas.openxmlformats.org/officeDocument/2006/relationships/image" Target="../media/image5.wmf"/><Relationship Id="rId4" Type="http://schemas.openxmlformats.org/officeDocument/2006/relationships/image" Target="../media/image4.wmf"/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611505" y="1772920"/>
            <a:ext cx="77692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奥杰项目产能输入：</a:t>
            </a:r>
            <a:endParaRPr lang="zh-CN" altLang="en-US" sz="2400"/>
          </a:p>
          <a:p>
            <a:r>
              <a:rPr lang="zh-CN" altLang="en-US" sz="2400"/>
              <a:t>2022产量预测500/月，全年5000-6000台</a:t>
            </a:r>
            <a:endParaRPr lang="zh-CN" altLang="en-US" sz="2400"/>
          </a:p>
          <a:p>
            <a:r>
              <a:rPr lang="zh-CN" altLang="en-US" sz="2400"/>
              <a:t>2023全年12000-15000台</a:t>
            </a:r>
            <a:endParaRPr lang="zh-CN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2425" y="6449144"/>
            <a:ext cx="457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00" dirty="0"/>
              <a:t>表单编号</a:t>
            </a:r>
            <a:r>
              <a:rPr lang="zh-CN" altLang="en-US" sz="900"/>
              <a:t>：</a:t>
            </a:r>
            <a:r>
              <a:rPr lang="en-US" altLang="zh-CN" sz="900"/>
              <a:t>GR-61-00-106(</a:t>
            </a:r>
            <a:r>
              <a:rPr lang="en-US" altLang="zh-CN" sz="900" dirty="0"/>
              <a:t>A/0)                     </a:t>
            </a:r>
            <a:r>
              <a:rPr lang="zh-CN" altLang="en-US" sz="900" dirty="0"/>
              <a:t>光华荣昌              纸张：</a:t>
            </a:r>
            <a:r>
              <a:rPr lang="en-US" altLang="zh-CN" sz="900" dirty="0"/>
              <a:t>A4</a:t>
            </a:r>
            <a:r>
              <a:rPr lang="zh-CN" altLang="en-US" sz="900" dirty="0"/>
              <a:t>（</a:t>
            </a:r>
            <a:r>
              <a:rPr lang="en-US" altLang="zh-CN" sz="900" dirty="0"/>
              <a:t>210×297</a:t>
            </a:r>
            <a:r>
              <a:rPr lang="zh-CN" altLang="en-US" sz="900" dirty="0"/>
              <a:t>）</a:t>
            </a:r>
            <a:endParaRPr lang="zh-CN" altLang="en-US" sz="900" dirty="0"/>
          </a:p>
        </p:txBody>
      </p:sp>
      <p:pic>
        <p:nvPicPr>
          <p:cNvPr id="6" name="Picture 1" descr="厂标"/>
          <p:cNvPicPr>
            <a:picLocks noChangeAspect="1" noChangeArrowheads="1"/>
          </p:cNvPicPr>
          <p:nvPr/>
        </p:nvPicPr>
        <p:blipFill>
          <a:blip r:embed="rId1" cstate="print"/>
          <a:srcRect r="36688" b="45331"/>
          <a:stretch>
            <a:fillRect/>
          </a:stretch>
        </p:blipFill>
        <p:spPr bwMode="auto">
          <a:xfrm>
            <a:off x="6648450" y="6491311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表格 4"/>
          <p:cNvGraphicFramePr/>
          <p:nvPr>
            <p:custDataLst>
              <p:tags r:id="rId2"/>
            </p:custDataLst>
          </p:nvPr>
        </p:nvGraphicFramePr>
        <p:xfrm>
          <a:off x="440055" y="1628775"/>
          <a:ext cx="8255635" cy="4688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8465"/>
                <a:gridCol w="788035"/>
                <a:gridCol w="770890"/>
                <a:gridCol w="991870"/>
                <a:gridCol w="2663190"/>
                <a:gridCol w="2623185"/>
              </a:tblGrid>
              <a:tr h="5791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序号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sym typeface="+mn-ea"/>
                        </a:rPr>
                        <a:t>零件</a:t>
                      </a:r>
                      <a:r>
                        <a:rPr lang="zh-CN" altLang="en-US" sz="1600" dirty="0">
                          <a:sym typeface="+mn-ea"/>
                        </a:rPr>
                        <a:t>号</a:t>
                      </a:r>
                      <a:endParaRPr lang="zh-CN" altLang="en-US" sz="1600" dirty="0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零件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名称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图片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自制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钻孔加工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费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委外钻孔加工费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（运费自己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承担）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76136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/>
                        <a:t>1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SBS0010103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主驾驶下支腿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工时：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0.08h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自制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加工费：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3.96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元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（人工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+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制造费用）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利达委外加工费用：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元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每个孔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2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元，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运费：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1.25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75311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2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SBS0010105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副驾驶下支腿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工时：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0.08h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自制加工费：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3.96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元</a:t>
                      </a:r>
                      <a:endParaRPr lang="zh-CN" altLang="en-US" sz="1600" dirty="0">
                        <a:latin typeface="+mn-ea"/>
                        <a:sym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（人工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+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制造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费用）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利达委外加工费用：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4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元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每个孔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2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元，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运费：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1.25</a:t>
                      </a:r>
                      <a:endParaRPr lang="zh-CN" altLang="en-US" sz="1600" dirty="0">
                        <a:latin typeface="+mn-ea"/>
                        <a:sym typeface="+mn-ea"/>
                      </a:endParaRPr>
                    </a:p>
                  </a:txBody>
                  <a:tcPr anchor="ctr"/>
                </a:tc>
              </a:tr>
              <a:tr h="1450975"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合计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、每量份座椅（主驾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+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副驾，共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个支腿）自制弯管加工费用为</a:t>
                      </a:r>
                      <a:r>
                        <a:rPr lang="en-US" altLang="zh-CN" sz="1600" dirty="0">
                          <a:highlight>
                            <a:srgbClr val="00FF00"/>
                          </a:highlight>
                          <a:latin typeface="+mn-ea"/>
                          <a:ea typeface="+mn-ea"/>
                        </a:rPr>
                        <a:t>7.92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元；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1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、每量份座椅（主驾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+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副驾，共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4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个支腿）委外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钻孔加工费用为</a:t>
                      </a:r>
                      <a:r>
                        <a:rPr lang="en-US" altLang="zh-CN" sz="1600" dirty="0">
                          <a:solidFill>
                            <a:schemeClr val="tx1"/>
                          </a:solidFill>
                          <a:highlight>
                            <a:srgbClr val="00FF00"/>
                          </a:highlight>
                          <a:latin typeface="+mn-ea"/>
                          <a:sym typeface="+mn-ea"/>
                        </a:rPr>
                        <a:t>10.5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元；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012825">
                <a:tc gridSpan="4"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cPr anchor="ctr"/>
                </a:tc>
                <a:tc hMerge="1">
                  <a:tcPr anchor="ctr"/>
                </a:tc>
                <a:tc hMerge="1">
                  <a:tcPr anchor="ctr"/>
                </a:tc>
                <a:tc gridSpan="2"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1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、摇臂钻设备采购费用需要</a:t>
                      </a:r>
                      <a:r>
                        <a:rPr lang="en-US" altLang="zh-CN" sz="1600" dirty="0">
                          <a:highlight>
                            <a:srgbClr val="00FF00"/>
                          </a:highlight>
                          <a:latin typeface="+mn-ea"/>
                          <a:sym typeface="+mn-ea"/>
                        </a:rPr>
                        <a:t>36000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元。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2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、每量份加工费用自制外购差价为</a:t>
                      </a:r>
                      <a:r>
                        <a:rPr lang="en-US" altLang="zh-CN" sz="1600" dirty="0">
                          <a:highlight>
                            <a:srgbClr val="00FF00"/>
                          </a:highlight>
                          <a:latin typeface="+mn-ea"/>
                          <a:sym typeface="+mn-ea"/>
                        </a:rPr>
                        <a:t>2.58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元。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3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、需要生产</a:t>
                      </a:r>
                      <a:r>
                        <a:rPr lang="en-US" altLang="zh-CN" sz="1600" dirty="0">
                          <a:highlight>
                            <a:srgbClr val="00FF00"/>
                          </a:highlight>
                          <a:latin typeface="+mn-ea"/>
                          <a:sym typeface="+mn-ea"/>
                        </a:rPr>
                        <a:t>14000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量份座椅能收回成本。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cPr anchor="ctr"/>
                </a:tc>
              </a:tr>
            </a:tbl>
          </a:graphicData>
        </a:graphic>
      </p:graphicFrame>
      <p:pic>
        <p:nvPicPr>
          <p:cNvPr id="99" name="图片 9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579370" y="2276475"/>
            <a:ext cx="708025" cy="6419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0" name="图片 9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1125" y="3068955"/>
            <a:ext cx="563880" cy="5613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440055" y="692785"/>
            <a:ext cx="781177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钻孔自制外购</a:t>
            </a:r>
            <a:r>
              <a:rPr lang="en-US" altLang="zh-CN"/>
              <a:t>-</a:t>
            </a:r>
            <a:r>
              <a:rPr lang="zh-CN" altLang="en-US"/>
              <a:t>收益</a:t>
            </a:r>
            <a:r>
              <a:rPr lang="zh-CN" altLang="en-US"/>
              <a:t>分析</a:t>
            </a:r>
            <a:endParaRPr lang="zh-CN" altLang="en-US"/>
          </a:p>
          <a:p>
            <a:r>
              <a:rPr lang="zh-CN" altLang="en-US"/>
              <a:t>人工费率：</a:t>
            </a:r>
            <a:r>
              <a:rPr lang="en-US" altLang="zh-CN"/>
              <a:t>16.671</a:t>
            </a:r>
            <a:r>
              <a:rPr lang="zh-CN" altLang="en-US"/>
              <a:t>元</a:t>
            </a:r>
            <a:r>
              <a:rPr lang="en-US" altLang="zh-CN"/>
              <a:t>/</a:t>
            </a:r>
            <a:r>
              <a:rPr lang="zh-CN" altLang="en-US"/>
              <a:t>小时；制造费率：</a:t>
            </a:r>
            <a:r>
              <a:rPr lang="en-US" altLang="zh-CN"/>
              <a:t>32.83</a:t>
            </a:r>
            <a:r>
              <a:rPr lang="zh-CN" altLang="en-US"/>
              <a:t>元</a:t>
            </a:r>
            <a:r>
              <a:rPr lang="en-US" altLang="zh-CN"/>
              <a:t>/</a:t>
            </a:r>
            <a:r>
              <a:rPr lang="zh-CN" altLang="en-US"/>
              <a:t>小时</a:t>
            </a:r>
            <a:endParaRPr lang="zh-CN" altLang="en-US"/>
          </a:p>
          <a:p>
            <a:r>
              <a:rPr lang="zh-CN" altLang="en-US"/>
              <a:t>从河北光华荣昌到河北利达单躺运费</a:t>
            </a:r>
            <a:r>
              <a:rPr lang="en-US" altLang="zh-CN"/>
              <a:t>375</a:t>
            </a:r>
            <a:r>
              <a:rPr lang="zh-CN" altLang="en-US"/>
              <a:t>元，运输</a:t>
            </a:r>
            <a:r>
              <a:rPr lang="en-US" altLang="zh-CN"/>
              <a:t>600</a:t>
            </a:r>
            <a:r>
              <a:rPr lang="zh-CN" altLang="en-US"/>
              <a:t>根</a:t>
            </a:r>
            <a:r>
              <a:rPr lang="en-US" altLang="zh-CN"/>
              <a:t>U</a:t>
            </a:r>
            <a:r>
              <a:rPr lang="zh-CN" altLang="en-US"/>
              <a:t>型</a:t>
            </a:r>
            <a:r>
              <a:rPr lang="zh-CN" altLang="en-US"/>
              <a:t>支腿</a:t>
            </a:r>
            <a:endParaRPr lang="zh-CN" alt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62425" y="6449144"/>
            <a:ext cx="457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900" dirty="0"/>
              <a:t>表单编号</a:t>
            </a:r>
            <a:r>
              <a:rPr lang="zh-CN" altLang="en-US" sz="900"/>
              <a:t>：</a:t>
            </a:r>
            <a:r>
              <a:rPr lang="en-US" altLang="zh-CN" sz="900"/>
              <a:t>GR-61-00-106(</a:t>
            </a:r>
            <a:r>
              <a:rPr lang="en-US" altLang="zh-CN" sz="900" dirty="0"/>
              <a:t>A/0)                     </a:t>
            </a:r>
            <a:r>
              <a:rPr lang="zh-CN" altLang="en-US" sz="900" dirty="0"/>
              <a:t>光华荣昌              纸张：</a:t>
            </a:r>
            <a:r>
              <a:rPr lang="en-US" altLang="zh-CN" sz="900" dirty="0"/>
              <a:t>A4</a:t>
            </a:r>
            <a:r>
              <a:rPr lang="zh-CN" altLang="en-US" sz="900" dirty="0"/>
              <a:t>（</a:t>
            </a:r>
            <a:r>
              <a:rPr lang="en-US" altLang="zh-CN" sz="900" dirty="0"/>
              <a:t>210×297</a:t>
            </a:r>
            <a:r>
              <a:rPr lang="zh-CN" altLang="en-US" sz="900" dirty="0"/>
              <a:t>）</a:t>
            </a:r>
            <a:endParaRPr lang="zh-CN" altLang="en-US" sz="900" dirty="0"/>
          </a:p>
        </p:txBody>
      </p:sp>
      <p:pic>
        <p:nvPicPr>
          <p:cNvPr id="6" name="Picture 1" descr="厂标"/>
          <p:cNvPicPr>
            <a:picLocks noChangeAspect="1" noChangeArrowheads="1"/>
          </p:cNvPicPr>
          <p:nvPr/>
        </p:nvPicPr>
        <p:blipFill>
          <a:blip r:embed="rId1" cstate="print"/>
          <a:srcRect r="36688" b="45331"/>
          <a:stretch>
            <a:fillRect/>
          </a:stretch>
        </p:blipFill>
        <p:spPr bwMode="auto">
          <a:xfrm>
            <a:off x="6648450" y="6491311"/>
            <a:ext cx="209550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表格 4"/>
          <p:cNvGraphicFramePr/>
          <p:nvPr>
            <p:custDataLst>
              <p:tags r:id="rId2"/>
            </p:custDataLst>
          </p:nvPr>
        </p:nvGraphicFramePr>
        <p:xfrm>
          <a:off x="440055" y="1635125"/>
          <a:ext cx="8380095" cy="45891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3705"/>
                <a:gridCol w="863600"/>
                <a:gridCol w="928370"/>
                <a:gridCol w="1196975"/>
                <a:gridCol w="4957445"/>
              </a:tblGrid>
              <a:tr h="57912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/>
                        <a:t>序号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sym typeface="+mn-ea"/>
                        </a:rPr>
                        <a:t>零件</a:t>
                      </a:r>
                      <a:r>
                        <a:rPr lang="zh-CN" altLang="en-US" sz="1600" dirty="0">
                          <a:sym typeface="+mn-ea"/>
                        </a:rPr>
                        <a:t>号</a:t>
                      </a:r>
                      <a:endParaRPr lang="zh-CN" altLang="en-US" sz="1600" dirty="0">
                        <a:sym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零件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名称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图片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自制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钻孔加工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费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8991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/>
                        <a:t>1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SBS0010103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主驾驶下支腿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工时：</a:t>
                      </a:r>
                      <a:r>
                        <a:rPr lang="en-US" sz="1600" dirty="0">
                          <a:latin typeface="+mn-ea"/>
                          <a:ea typeface="+mn-ea"/>
                        </a:rPr>
                        <a:t>0.08h</a:t>
                      </a:r>
                      <a:endParaRPr 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制造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费用：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2.62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元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82296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2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SBS0010105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副驾驶下支腿</a:t>
                      </a: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工时：</a:t>
                      </a:r>
                      <a:r>
                        <a:rPr lang="en-US" sz="1600" dirty="0">
                          <a:latin typeface="+mn-ea"/>
                          <a:sym typeface="+mn-ea"/>
                        </a:rPr>
                        <a:t>0.08h</a:t>
                      </a:r>
                      <a:endParaRPr 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制造费用：</a:t>
                      </a: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2.62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元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958215"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合计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1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、每量份座椅（主驾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+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副驾，共</a:t>
                      </a:r>
                      <a:r>
                        <a:rPr lang="en-US" altLang="zh-CN" sz="1600" dirty="0">
                          <a:latin typeface="+mn-ea"/>
                          <a:ea typeface="+mn-ea"/>
                        </a:rPr>
                        <a:t>4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个支腿）自制弯管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制造费用为</a:t>
                      </a:r>
                      <a:r>
                        <a:rPr lang="en-US" altLang="zh-CN" sz="1600" dirty="0">
                          <a:highlight>
                            <a:srgbClr val="00FF00"/>
                          </a:highlight>
                          <a:latin typeface="+mn-ea"/>
                          <a:ea typeface="+mn-ea"/>
                        </a:rPr>
                        <a:t>5.24</a:t>
                      </a:r>
                      <a:r>
                        <a:rPr lang="zh-CN" altLang="en-US" sz="1600" dirty="0">
                          <a:latin typeface="+mn-ea"/>
                          <a:ea typeface="+mn-ea"/>
                        </a:rPr>
                        <a:t>元；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  <a:tr h="1329690">
                <a:tc gridSpan="4">
                  <a:txBody>
                    <a:bodyPr/>
                    <a:p>
                      <a:pPr algn="ctr">
                        <a:buNone/>
                      </a:pPr>
                      <a:endParaRPr lang="en-US" altLang="zh-CN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 hMerge="1">
                  <a:tcPr anchor="ctr"/>
                </a:tc>
                <a:tc hMerge="1">
                  <a:tcPr anchor="ctr"/>
                </a:tc>
                <a:tc hMerge="1">
                  <a:tcPr anchor="ctr"/>
                </a:tc>
                <a:tc>
                  <a:txBody>
                    <a:bodyPr/>
                    <a:p>
                      <a:pPr algn="l">
                        <a:buNone/>
                      </a:pP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1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、摇臂钻设备采购费用需要</a:t>
                      </a:r>
                      <a:r>
                        <a:rPr lang="en-US" altLang="zh-CN" sz="1600" dirty="0">
                          <a:highlight>
                            <a:srgbClr val="00FF00"/>
                          </a:highlight>
                          <a:latin typeface="+mn-ea"/>
                          <a:sym typeface="+mn-ea"/>
                        </a:rPr>
                        <a:t>36000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元。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  <a:p>
                      <a:pPr algn="l">
                        <a:buNone/>
                      </a:pPr>
                      <a:r>
                        <a:rPr lang="en-US" altLang="zh-CN" sz="1600" dirty="0">
                          <a:latin typeface="+mn-ea"/>
                          <a:sym typeface="+mn-ea"/>
                        </a:rPr>
                        <a:t>2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、需要生产</a:t>
                      </a:r>
                      <a:r>
                        <a:rPr lang="en-US" altLang="zh-CN" sz="1600" dirty="0">
                          <a:highlight>
                            <a:srgbClr val="00FF00"/>
                          </a:highlight>
                          <a:latin typeface="+mn-ea"/>
                          <a:sym typeface="+mn-ea"/>
                        </a:rPr>
                        <a:t>6870</a:t>
                      </a:r>
                      <a:r>
                        <a:rPr lang="zh-CN" altLang="en-US" sz="1600" dirty="0">
                          <a:latin typeface="+mn-ea"/>
                          <a:sym typeface="+mn-ea"/>
                        </a:rPr>
                        <a:t>量份座椅能收回成本。</a:t>
                      </a:r>
                      <a:endParaRPr lang="zh-CN" altLang="en-US" sz="1600" dirty="0">
                        <a:latin typeface="+mn-ea"/>
                        <a:ea typeface="+mn-ea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99" name="图片 98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2915920" y="2276475"/>
            <a:ext cx="708025" cy="64198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0" name="图片 9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46400" y="3213100"/>
            <a:ext cx="610870" cy="6083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395605" y="836295"/>
            <a:ext cx="58089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钻孔自制</a:t>
            </a:r>
            <a:r>
              <a:rPr lang="en-US" altLang="zh-CN"/>
              <a:t>-</a:t>
            </a:r>
            <a:r>
              <a:rPr lang="zh-CN" altLang="en-US"/>
              <a:t>收益</a:t>
            </a:r>
            <a:r>
              <a:rPr lang="zh-CN" altLang="en-US"/>
              <a:t>分析</a:t>
            </a:r>
            <a:endParaRPr lang="zh-CN" altLang="en-US"/>
          </a:p>
        </p:txBody>
      </p:sp>
    </p:spTree>
  </p:cSld>
  <p:clrMapOvr>
    <a:masterClrMapping/>
  </p:clrMapOvr>
  <p:transition/>
</p:sld>
</file>

<file path=ppt/tags/tag1.xml><?xml version="1.0" encoding="utf-8"?>
<p:tagLst xmlns:p="http://schemas.openxmlformats.org/presentationml/2006/main">
  <p:tag name="KSO_WM_UNIT_TABLE_BEAUTIFY" val="smartTable{bb616326-0a97-43b3-b276-06f880d652e1}"/>
  <p:tag name="TABLE_ENDDRAG_ORIGIN_RECT" val="650*356"/>
  <p:tag name="TABLE_ENDDRAG_RECT" val="34*128*650*356"/>
</p:tagLst>
</file>

<file path=ppt/tags/tag2.xml><?xml version="1.0" encoding="utf-8"?>
<p:tagLst xmlns:p="http://schemas.openxmlformats.org/presentationml/2006/main">
  <p:tag name="KSO_WM_UNIT_PLACING_PICTURE_USER_VIEWPORT" val="{&quot;height&quot;:679,&quot;width&quot;:750}"/>
</p:tagLst>
</file>

<file path=ppt/tags/tag3.xml><?xml version="1.0" encoding="utf-8"?>
<p:tagLst xmlns:p="http://schemas.openxmlformats.org/presentationml/2006/main">
  <p:tag name="KSO_WM_UNIT_TABLE_BEAUTIFY" val="smartTable{bb616326-0a97-43b3-b276-06f880d652e1}"/>
  <p:tag name="TABLE_ENDDRAG_ORIGIN_RECT" val="659*346"/>
  <p:tag name="TABLE_ENDDRAG_RECT" val="34*128*659*346"/>
</p:tagLst>
</file>

<file path=ppt/tags/tag4.xml><?xml version="1.0" encoding="utf-8"?>
<p:tagLst xmlns:p="http://schemas.openxmlformats.org/presentationml/2006/main">
  <p:tag name="KSO_WM_UNIT_PLACING_PICTURE_USER_VIEWPORT" val="{&quot;height&quot;:679,&quot;width&quot;:750}"/>
</p:tagLst>
</file>

<file path=ppt/tags/tag5.xml><?xml version="1.0" encoding="utf-8"?>
<p:tagLst xmlns:p="http://schemas.openxmlformats.org/presentationml/2006/main">
  <p:tag name="COMMONDATA" val="eyJoZGlkIjoiYTc1MWY1NmQ5MWEwNDA3Njk0NGFmODQ3ZmYzMGE0OWU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rgbClr val="FF000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818</Words>
  <Application>WPS 演示</Application>
  <PresentationFormat>全屏显示(4:3)</PresentationFormat>
  <Paragraphs>104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Malgun Gothic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冯敬乾</cp:lastModifiedBy>
  <cp:revision>1944</cp:revision>
  <dcterms:created xsi:type="dcterms:W3CDTF">2013-01-09T01:05:00Z</dcterms:created>
  <dcterms:modified xsi:type="dcterms:W3CDTF">2022-08-09T04:05:19Z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ECB902A15F3645BE877A6A3F2F06E997</vt:lpwstr>
  </property>
  <property fmtid="{D5CDD505-2E9C-101B-9397-08002B2CF9AE}" pid="3" name="KSOProductBuildVer">
    <vt:lpwstr>2052-11.1.0.12116</vt:lpwstr>
  </property>
</Properties>
</file>