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8"/>
  </p:handoutMasterIdLst>
  <p:sldIdLst>
    <p:sldId id="404" r:id="rId3"/>
    <p:sldId id="411" r:id="rId5"/>
    <p:sldId id="412" r:id="rId6"/>
    <p:sldId id="413" r:id="rId7"/>
    <p:sldId id="418" r:id="rId8"/>
    <p:sldId id="419" r:id="rId9"/>
    <p:sldId id="420" r:id="rId10"/>
    <p:sldId id="461" r:id="rId11"/>
    <p:sldId id="426" r:id="rId12"/>
    <p:sldId id="427" r:id="rId13"/>
    <p:sldId id="428" r:id="rId14"/>
    <p:sldId id="431" r:id="rId15"/>
    <p:sldId id="463" r:id="rId16"/>
    <p:sldId id="351" r:id="rId17"/>
  </p:sldIdLst>
  <p:sldSz cx="12190095" cy="6858000"/>
  <p:notesSz cx="9865995" cy="673544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892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 autoAdjust="0"/>
    <p:restoredTop sz="98712" autoAdjust="0"/>
  </p:normalViewPr>
  <p:slideViewPr>
    <p:cSldViewPr>
      <p:cViewPr>
        <p:scale>
          <a:sx n="110" d="100"/>
          <a:sy n="110" d="100"/>
        </p:scale>
        <p:origin x="-828" y="-144"/>
      </p:cViewPr>
      <p:guideLst>
        <p:guide orient="horz" pos="2334"/>
        <p:guide pos="292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292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2DD672-220D-474D-9C43-C27A5F691E8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3"/>
            <a:ext cx="12190413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12190413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59502" y="44624"/>
            <a:ext cx="3312369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/>
          <p:nvPr userDrawn="1"/>
        </p:nvSpPr>
        <p:spPr>
          <a:xfrm>
            <a:off x="9047534" y="6525344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3.png"/><Relationship Id="rId3" Type="http://schemas.openxmlformats.org/officeDocument/2006/relationships/image" Target="../media/image22.png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3.x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21.png"/><Relationship Id="rId6" Type="http://schemas.openxmlformats.org/officeDocument/2006/relationships/image" Target="../media/image20.png"/><Relationship Id="rId5" Type="http://schemas.openxmlformats.org/officeDocument/2006/relationships/image" Target="../media/image18.png"/><Relationship Id="rId4" Type="http://schemas.openxmlformats.org/officeDocument/2006/relationships/image" Target="../media/image19.pn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3.png"/><Relationship Id="rId7" Type="http://schemas.openxmlformats.org/officeDocument/2006/relationships/image" Target="../media/image15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4.png"/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0" Type="http://schemas.openxmlformats.org/officeDocument/2006/relationships/notesSlide" Target="../notesSlides/notesSlide8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、开展原则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06574" y="836712"/>
            <a:ext cx="92890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 smtClean="0"/>
              <a:t>重卡</a:t>
            </a:r>
            <a:r>
              <a:rPr lang="en-US" altLang="zh-CN" dirty="0" smtClean="0"/>
              <a:t>VAVE</a:t>
            </a:r>
            <a:r>
              <a:rPr lang="zh-CN" altLang="en-US" dirty="0" smtClean="0"/>
              <a:t>开展</a:t>
            </a:r>
            <a:r>
              <a:rPr lang="zh-CN" altLang="en-US" dirty="0"/>
              <a:t>原则与关键目标：</a:t>
            </a:r>
            <a:endParaRPr lang="zh-CN" altLang="en-US" dirty="0"/>
          </a:p>
          <a:p>
            <a:r>
              <a:rPr lang="en-US" altLang="zh-CN" dirty="0"/>
              <a:t>1</a:t>
            </a:r>
            <a:r>
              <a:rPr lang="zh-CN" altLang="en-US" dirty="0"/>
              <a:t>、减少靠背骨架品类；</a:t>
            </a:r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、减少靠背骨架内部零件数量，降低同功能零件大材料或工艺费用（例如头枕加强钣金条或钢丝切换为</a:t>
            </a:r>
            <a:r>
              <a:rPr lang="en-US" altLang="zh-CN" dirty="0"/>
              <a:t>6486</a:t>
            </a:r>
            <a:r>
              <a:rPr lang="zh-CN" altLang="en-US" dirty="0"/>
              <a:t>形式的打包条）；</a:t>
            </a:r>
            <a:endParaRPr lang="zh-CN" alt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、增加靠背钣金通用性，减少新开件（主要考虑</a:t>
            </a:r>
            <a:r>
              <a:rPr lang="en-US" altLang="zh-CN" dirty="0"/>
              <a:t>3.0</a:t>
            </a:r>
            <a:r>
              <a:rPr lang="zh-CN" altLang="en-US" dirty="0"/>
              <a:t>钣金增加使用次数）；</a:t>
            </a:r>
            <a:endParaRPr lang="zh-CN" altLang="en-US" dirty="0"/>
          </a:p>
          <a:p>
            <a:r>
              <a:rPr lang="en-US" altLang="zh-CN" dirty="0"/>
              <a:t>4</a:t>
            </a:r>
            <a:r>
              <a:rPr lang="zh-CN" altLang="en-US" dirty="0"/>
              <a:t>、非功能件模块化发包委外及模块化制造（例如钢丝自制改钢丝网外委），提升我司劳效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406574" y="2924944"/>
            <a:ext cx="92890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dirty="0"/>
              <a:t>轻卡</a:t>
            </a:r>
            <a:r>
              <a:rPr lang="en-US" altLang="zh-CN" dirty="0" smtClean="0"/>
              <a:t>VAVE</a:t>
            </a:r>
            <a:r>
              <a:rPr lang="zh-CN" altLang="en-US" dirty="0" smtClean="0"/>
              <a:t>开展</a:t>
            </a:r>
            <a:r>
              <a:rPr lang="zh-CN" altLang="en-US" dirty="0"/>
              <a:t>原则与关键目标：</a:t>
            </a:r>
            <a:endParaRPr lang="zh-CN" altLang="en-US" dirty="0"/>
          </a:p>
          <a:p>
            <a:r>
              <a:rPr lang="en-US" altLang="zh-CN" dirty="0"/>
              <a:t>1</a:t>
            </a:r>
            <a:r>
              <a:rPr lang="zh-CN" altLang="en-US" dirty="0"/>
              <a:t>、统帅，减少对强度</a:t>
            </a:r>
            <a:r>
              <a:rPr lang="en-US" altLang="zh-CN" dirty="0"/>
              <a:t>+</a:t>
            </a:r>
            <a:r>
              <a:rPr lang="zh-CN" altLang="en-US" dirty="0"/>
              <a:t>舒适影响不大的钢丝、钣金条等零件数量；</a:t>
            </a:r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、统帅双人背副驾考虑改为单调；</a:t>
            </a:r>
            <a:endParaRPr lang="zh-CN" altLang="en-US" dirty="0"/>
          </a:p>
          <a:p>
            <a:r>
              <a:rPr lang="en-US" altLang="zh-CN" dirty="0"/>
              <a:t>3</a:t>
            </a:r>
            <a:r>
              <a:rPr lang="zh-CN" altLang="en-US" dirty="0"/>
              <a:t>、考虑量产件管材壁厚降低方案，试验样件可增厚，增加重汽等特殊客户的产品竞争力；</a:t>
            </a:r>
            <a:endParaRPr lang="zh-CN" altLang="en-US" dirty="0"/>
          </a:p>
          <a:p>
            <a:r>
              <a:rPr lang="en-US" altLang="zh-CN" dirty="0"/>
              <a:t>4</a:t>
            </a:r>
            <a:r>
              <a:rPr lang="zh-CN" altLang="en-US" dirty="0"/>
              <a:t>、横展排查到虎</a:t>
            </a:r>
            <a:r>
              <a:rPr lang="en-US" altLang="zh-CN" dirty="0"/>
              <a:t>V</a:t>
            </a:r>
            <a:r>
              <a:rPr lang="zh-CN" altLang="en-US" dirty="0"/>
              <a:t>项目与减振项目</a:t>
            </a:r>
            <a:endParaRPr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图片 21"/>
          <p:cNvPicPr>
            <a:picLocks noChangeAspect="1"/>
          </p:cNvPicPr>
          <p:nvPr/>
        </p:nvPicPr>
        <p:blipFill>
          <a:blip r:embed="rId1"/>
          <a:srcRect t="10933" b="16205"/>
          <a:stretch>
            <a:fillRect/>
          </a:stretch>
        </p:blipFill>
        <p:spPr>
          <a:xfrm>
            <a:off x="7562850" y="1497965"/>
            <a:ext cx="2340610" cy="1499870"/>
          </a:xfrm>
          <a:prstGeom prst="rect">
            <a:avLst/>
          </a:prstGeom>
        </p:spPr>
      </p:pic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650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870" y="1618615"/>
            <a:ext cx="2136140" cy="1878965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82700" y="872459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9860" y="720090"/>
            <a:ext cx="252476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1880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驾驶员靠背支撑焊接总成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2.32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6809948" y="1119282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删除一根横钢丝以及两根竖钢丝</a:t>
            </a:r>
            <a:endParaRPr 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97975" y="1171900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副驾靠背横支撑钢丝焊接总成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802030" y="4093835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0.7180kg</a:t>
                      </a:r>
                      <a:endParaRPr 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0.2918kg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0.4262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减少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4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5mm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减少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2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15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2.32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2.32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366895" y="1692910"/>
            <a:ext cx="775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>
                <a:solidFill>
                  <a:srgbClr val="FF0000"/>
                </a:solidFill>
              </a:rPr>
              <a:t>删除</a:t>
            </a:r>
            <a:endParaRPr lang="zh-CN" altLang="zh-CN">
              <a:solidFill>
                <a:srgbClr val="FF0000"/>
              </a:solidFill>
            </a:endParaRPr>
          </a:p>
        </p:txBody>
      </p:sp>
      <p:cxnSp>
        <p:nvCxnSpPr>
          <p:cNvPr id="3" name="直接箭头连接符 2"/>
          <p:cNvCxnSpPr>
            <a:stCxn id="2" idx="1"/>
          </p:cNvCxnSpPr>
          <p:nvPr/>
        </p:nvCxnSpPr>
        <p:spPr>
          <a:xfrm flipH="1">
            <a:off x="3070860" y="1877060"/>
            <a:ext cx="1296035" cy="2559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2206625" y="1877060"/>
            <a:ext cx="2160270" cy="13360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2134235" y="1877060"/>
            <a:ext cx="2232660" cy="7600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7135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驾驶员靠背支撑焊接总成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0.71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6809948" y="1119282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删除一个加强横板和加强竖板</a:t>
            </a:r>
            <a:endParaRPr 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97975" y="1171900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驾驶员靠背支撑焊接总成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6.3115kg</a:t>
                      </a:r>
                      <a:endParaRPr 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6.2435kg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0.0680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减少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2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12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0.59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0.71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rcRect t="1535"/>
          <a:stretch>
            <a:fillRect/>
          </a:stretch>
        </p:blipFill>
        <p:spPr>
          <a:xfrm>
            <a:off x="1614805" y="1602740"/>
            <a:ext cx="2272665" cy="203708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07060" y="2071370"/>
            <a:ext cx="775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>
                <a:solidFill>
                  <a:srgbClr val="FF0000"/>
                </a:solidFill>
              </a:rPr>
              <a:t>删除</a:t>
            </a:r>
            <a:endParaRPr lang="zh-CN" altLang="zh-CN">
              <a:solidFill>
                <a:srgbClr val="FF0000"/>
              </a:solidFill>
            </a:endParaRPr>
          </a:p>
        </p:txBody>
      </p:sp>
      <p:cxnSp>
        <p:nvCxnSpPr>
          <p:cNvPr id="14" name="直接箭头连接符 13"/>
          <p:cNvCxnSpPr>
            <a:stCxn id="4" idx="3"/>
          </p:cNvCxnSpPr>
          <p:nvPr/>
        </p:nvCxnSpPr>
        <p:spPr>
          <a:xfrm flipV="1">
            <a:off x="1383030" y="1845310"/>
            <a:ext cx="751205" cy="4102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/>
          <p:cNvSpPr/>
          <p:nvPr/>
        </p:nvSpPr>
        <p:spPr>
          <a:xfrm>
            <a:off x="149860" y="720090"/>
            <a:ext cx="252476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1880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3670" y="1626870"/>
            <a:ext cx="1507490" cy="148082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650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靠背</a:t>
                      </a:r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下管左</a:t>
                      </a:r>
                      <a:r>
                        <a:rPr lang="en-US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/</a:t>
                      </a:r>
                      <a:r>
                        <a:rPr 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右</a:t>
                      </a:r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焊接</a:t>
                      </a:r>
                      <a:r>
                        <a:rPr 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管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1.07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6809948" y="1152937"/>
            <a:ext cx="4896544" cy="636905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下管左</a:t>
            </a:r>
            <a:r>
              <a:rPr 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右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焊接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管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228600" indent="-228600">
              <a:lnSpc>
                <a:spcPct val="120000"/>
              </a:lnSpc>
            </a:pP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更换为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Q235 Φ5 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钢丝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023620" y="1153160"/>
            <a:ext cx="4289425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现状描述：靠背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下管左</a:t>
            </a:r>
            <a:r>
              <a:rPr 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右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焊接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管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Q195 Φ10x1.5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0.2392kg</a:t>
                      </a:r>
                      <a:endParaRPr lang="en-US" altLang="zh-CN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0.2063kg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降低</a:t>
                      </a:r>
                      <a:r>
                        <a:rPr lang="en-US" altLang="zh-CN" sz="105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0.0392kg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8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1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5mm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改为</a:t>
                      </a: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条</a:t>
                      </a: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10mm</a:t>
                      </a:r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1.07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1.07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950" y="1647190"/>
            <a:ext cx="3299460" cy="197485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149860" y="720090"/>
            <a:ext cx="252476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1880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9830" y="1757045"/>
            <a:ext cx="3337560" cy="121920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、降本成果汇总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192177" y="521479"/>
            <a:ext cx="469214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285750" indent="-285750">
              <a:buFont typeface="Wingdings" panose="05000000000000000000" pitchFamily="2" charset="2"/>
              <a:buChar char="u"/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r>
              <a:rPr lang="zh-CN" altLang="en-US" dirty="0"/>
              <a:t>降</a:t>
            </a:r>
            <a:r>
              <a:rPr lang="zh-CN" altLang="en-US" dirty="0" smtClean="0"/>
              <a:t>本成果汇总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38609" y="1017558"/>
          <a:ext cx="11913870" cy="424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800"/>
                <a:gridCol w="678180"/>
                <a:gridCol w="730885"/>
                <a:gridCol w="706120"/>
                <a:gridCol w="654050"/>
                <a:gridCol w="222250"/>
                <a:gridCol w="635000"/>
                <a:gridCol w="730885"/>
                <a:gridCol w="349885"/>
                <a:gridCol w="613410"/>
                <a:gridCol w="848360"/>
                <a:gridCol w="222250"/>
                <a:gridCol w="658495"/>
                <a:gridCol w="743585"/>
                <a:gridCol w="542290"/>
                <a:gridCol w="758825"/>
                <a:gridCol w="502285"/>
                <a:gridCol w="961390"/>
                <a:gridCol w="923925"/>
              </a:tblGrid>
              <a:tr h="278130">
                <a:tc gridSpan="19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rgbClr val="92D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rgbClr val="92D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gridSpan="8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更改前</a:t>
                      </a:r>
                      <a:endParaRPr lang="zh-CN" altLang="en-US" sz="105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更改后</a:t>
                      </a:r>
                      <a:endParaRPr lang="zh-CN" altLang="en-US" sz="1050" b="1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039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序号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QAD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（工艺）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零件号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零部件名称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规格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图示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单件重量（</a:t>
                      </a:r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序号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零部件名称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规格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图示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单件重量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零件数目变化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重量变化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（</a:t>
                      </a:r>
                      <a:r>
                        <a:rPr lang="en-US" altLang="zh-CN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Kg</a:t>
                      </a:r>
                      <a:r>
                        <a:rPr lang="zh-CN" altLang="en-US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）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焊道变化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mm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价格变化（财务）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风险项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350"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SLT0010647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SLT0010647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驾驶员靠背支撑钢丝总成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0.7180</a:t>
                      </a:r>
                      <a:endParaRPr lang="en-US" altLang="en-US" sz="10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驾驶员靠背支撑钢丝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ASSY</a:t>
                      </a: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0.2918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-3</a:t>
                      </a:r>
                      <a:endParaRPr lang="en-US" altLang="zh-CN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-</a:t>
                      </a:r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0.4262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-50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-2.32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影响靠背强度，将进行头枕静压试验摸底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350"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SLT0010579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SLT0010579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6.3115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6.2158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-1</a:t>
                      </a:r>
                      <a:endParaRPr lang="en-US" altLang="zh-CN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-</a:t>
                      </a:r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0.09570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-24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-0.59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影响靠背强度，将进行头枕静压试验摸底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SLT0010587</a:t>
                      </a:r>
                      <a:endParaRPr lang="en-US" altLang="zh-CN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CN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SLT0010639</a:t>
                      </a:r>
                      <a:endParaRPr lang="en-US" altLang="zh-CN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9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SLT0010587</a:t>
                      </a:r>
                      <a:endParaRPr lang="en-US" altLang="zh-CN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CN" sz="9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SLT0010639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靠背下管左/右焊接管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Q195 Φ10x1.5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400" b="1" kern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</a:t>
                      </a:r>
                      <a:endParaRPr lang="en-US" altLang="zh-CN" sz="1400" b="1" kern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90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0.2392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靠背下管左/右焊接钢丝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80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Q235 Φ5</a:t>
                      </a:r>
                      <a:endParaRPr lang="en-US" altLang="zh-CN" sz="80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1" kern="12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</a:t>
                      </a:r>
                      <a:endParaRPr lang="en-US" altLang="zh-CN" sz="1400" b="1" kern="12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0.1074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endParaRPr lang="en-US" altLang="zh-CN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</a:t>
                      </a:r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0.1318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-80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-1.07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钢管只起支撑泡沫作用，因此换成钢丝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6895"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zh-CN" sz="1800" b="1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zh-CN" sz="1800" b="1" kern="12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-4</a:t>
                      </a:r>
                      <a:endParaRPr lang="en-US" altLang="zh-CN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-0.6537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-178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-3.98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6895">
                <a:tc gridSpan="4"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800" b="1" kern="12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4"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1.零件数目减少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4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个</a:t>
                      </a: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，“+”表示增加，“-”表示减少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endParaRPr lang="zh-CN" altLang="en-US" sz="16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455" y="3644900"/>
            <a:ext cx="541655" cy="32385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890" y="3697605"/>
            <a:ext cx="600075" cy="2190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0455" y="2294890"/>
            <a:ext cx="450850" cy="39687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rcRect t="10933" b="16205"/>
          <a:stretch>
            <a:fillRect/>
          </a:stretch>
        </p:blipFill>
        <p:spPr>
          <a:xfrm>
            <a:off x="7049135" y="2252980"/>
            <a:ext cx="544830" cy="3492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/>
          <a:srcRect t="1535"/>
          <a:stretch>
            <a:fillRect/>
          </a:stretch>
        </p:blipFill>
        <p:spPr>
          <a:xfrm>
            <a:off x="3630930" y="2936240"/>
            <a:ext cx="551815" cy="49466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9135" y="2936240"/>
            <a:ext cx="502285" cy="49403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矩形 112"/>
          <p:cNvSpPr/>
          <p:nvPr/>
        </p:nvSpPr>
        <p:spPr>
          <a:xfrm>
            <a:off x="1583294" y="2060848"/>
            <a:ext cx="902382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领导点评</a:t>
            </a:r>
            <a:endParaRPr lang="en-US" altLang="zh-CN" sz="9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defRPr/>
            </a:pPr>
            <a:r>
              <a:rPr lang="zh-CN" altLang="en-US" sz="9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后续</a:t>
            </a:r>
            <a:r>
              <a:rPr lang="zh-CN" alt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工作</a:t>
            </a:r>
            <a:endParaRPr lang="zh-CN" altLang="en-US" sz="9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645" y="1873885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4730" y="620395"/>
            <a:ext cx="1270" cy="5977255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740" y="715010"/>
            <a:ext cx="294576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31445" y="715010"/>
            <a:ext cx="254317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>
            <a:spLocks noChangeArrowheads="1"/>
          </p:cNvSpPr>
          <p:nvPr/>
        </p:nvSpPr>
        <p:spPr bwMode="auto">
          <a:xfrm>
            <a:off x="6596380" y="1873885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91945" y="2239010"/>
            <a:ext cx="2332355" cy="364807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7850" y="2239010"/>
            <a:ext cx="2258060" cy="345757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650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9860" y="720090"/>
            <a:ext cx="244221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驾驶员靠背支撑焊接总成</a:t>
                      </a:r>
                      <a:r>
                        <a:rPr lang="en-US" alt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0.17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7103318" y="1196752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删除一根横钢丝</a:t>
            </a:r>
            <a:endParaRPr 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97975" y="1171900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驾驶员靠背支撑焊接总成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0.3685kg</a:t>
                      </a:r>
                      <a:endParaRPr 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0.3444kg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0.2041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条</a:t>
                      </a: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5mm</a:t>
                      </a:r>
                      <a:r>
                        <a:rPr lang="zh-CN" altLang="en-US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0.17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0.17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7" name="图片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7190" y="1575435"/>
            <a:ext cx="1593850" cy="193484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3390" y="1480185"/>
            <a:ext cx="1425575" cy="172974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241040" y="2358390"/>
            <a:ext cx="775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>
                <a:solidFill>
                  <a:srgbClr val="FF0000"/>
                </a:solidFill>
              </a:rPr>
              <a:t>删除</a:t>
            </a:r>
            <a:endParaRPr lang="zh-CN" altLang="zh-CN">
              <a:solidFill>
                <a:srgbClr val="FF0000"/>
              </a:solidFill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2448560" y="2506980"/>
            <a:ext cx="792480" cy="4324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87316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驾驶员靠背支撑钢丝F</a:t>
                      </a:r>
                      <a:r>
                        <a:rPr lang="en-US" alt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    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0.54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7103318" y="1196752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降本措施：删除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靠背支撑钢丝F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61780" y="1023310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驾驶员靠背支撑钢丝F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0.0700</a:t>
                      </a:r>
                      <a:endParaRPr lang="en-US" altLang="zh-CN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0.07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减少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2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20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0.54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0.54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5" name="图片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835" y="1402080"/>
            <a:ext cx="1765300" cy="2169160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7030" y="1575435"/>
            <a:ext cx="1261110" cy="15494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430905" y="2043430"/>
            <a:ext cx="775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>
                <a:solidFill>
                  <a:srgbClr val="FF0000"/>
                </a:solidFill>
              </a:rPr>
              <a:t>删除</a:t>
            </a:r>
            <a:endParaRPr lang="zh-CN" altLang="zh-CN">
              <a:solidFill>
                <a:srgbClr val="FF0000"/>
              </a:solidFill>
            </a:endParaRPr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2638425" y="2204720"/>
            <a:ext cx="792480" cy="4324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149860" y="720090"/>
            <a:ext cx="244221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650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驾驶员座垫框架总成</a:t>
                      </a:r>
                      <a:endParaRPr sz="105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0.45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6809948" y="1152937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前端钢丝由四处折弯改为两处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70670" y="1114115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驾驶员座垫框架总成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218565"/>
                <a:gridCol w="1995872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1.3483kg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1.3400kg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0.0083kg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前端钢丝由四处折弯改为两处</a:t>
                      </a:r>
                      <a:endParaRPr lang="zh-CN" altLang="en-US" sz="105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删除两处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15mm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焊道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矩形 3"/>
          <p:cNvSpPr/>
          <p:nvPr/>
        </p:nvSpPr>
        <p:spPr>
          <a:xfrm>
            <a:off x="149860" y="720090"/>
            <a:ext cx="2571750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主驾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座垫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骨架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6535" y="1698625"/>
            <a:ext cx="1983105" cy="17367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4485" y="1531620"/>
            <a:ext cx="1929130" cy="157099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645" y="1929130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4730" y="620395"/>
            <a:ext cx="1270" cy="5977255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740" y="715010"/>
            <a:ext cx="318579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31445" y="715010"/>
            <a:ext cx="254317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>
            <a:spLocks noChangeArrowheads="1"/>
          </p:cNvSpPr>
          <p:nvPr/>
        </p:nvSpPr>
        <p:spPr bwMode="auto">
          <a:xfrm>
            <a:off x="6577330" y="1929130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8995" y="2315845"/>
            <a:ext cx="3963670" cy="336677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8995" y="2312035"/>
            <a:ext cx="3749040" cy="337058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566" y="926500"/>
            <a:ext cx="4992363" cy="2880320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圆角矩形 6"/>
          <p:cNvSpPr>
            <a:spLocks noChangeArrowheads="1"/>
          </p:cNvSpPr>
          <p:nvPr/>
        </p:nvSpPr>
        <p:spPr bwMode="auto">
          <a:xfrm>
            <a:off x="6671270" y="873094"/>
            <a:ext cx="5292209" cy="2987954"/>
          </a:xfrm>
          <a:prstGeom prst="roundRect">
            <a:avLst>
              <a:gd name="adj" fmla="val 11323"/>
            </a:avLst>
          </a:prstGeom>
          <a:noFill/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6266" y="620688"/>
            <a:ext cx="1" cy="3384376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894" y="714976"/>
            <a:ext cx="1644560" cy="399600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9860" y="720090"/>
            <a:ext cx="240601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809586" y="3210126"/>
          <a:ext cx="5040560" cy="495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1285884"/>
                <a:gridCol w="857256"/>
                <a:gridCol w="1040032"/>
              </a:tblGrid>
              <a:tr h="20465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零部件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预估单件降本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单车降本</a:t>
                      </a:r>
                      <a:endParaRPr lang="zh-CN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dirty="0" smtClean="0"/>
                        <a:t>验证周期</a:t>
                      </a:r>
                      <a:endParaRPr lang="zh-CN" altLang="en-US" sz="1000" dirty="0"/>
                    </a:p>
                  </a:txBody>
                  <a:tcPr anchor="ctr"/>
                </a:tc>
              </a:tr>
              <a:tr h="227394">
                <a:tc>
                  <a:txBody>
                    <a:bodyPr/>
                    <a:lstStyle/>
                    <a:p>
                      <a:pPr algn="ctr"/>
                      <a:r>
                        <a:rPr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驾驶员靠背支撑焊接总成</a:t>
                      </a:r>
                      <a:r>
                        <a:rPr lang="en-US" alt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  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0.34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台</a:t>
                      </a:r>
                      <a:endParaRPr lang="zh-CN" altLang="en-US" sz="1050" b="0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zh-CN" altLang="en-US" sz="1050" b="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个月</a:t>
                      </a:r>
                      <a:endParaRPr lang="zh-CN" altLang="en-US" sz="1050" b="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7103318" y="1196752"/>
            <a:ext cx="4896544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降本措施：</a:t>
            </a:r>
            <a:r>
              <a:rPr 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删除一根横钢丝</a:t>
            </a:r>
            <a:endParaRPr lang="zh-CN" sz="14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297975" y="1171900"/>
            <a:ext cx="4609951" cy="378460"/>
          </a:xfrm>
          <a:prstGeom prst="rect">
            <a:avLst/>
          </a:prstGeom>
          <a:noFill/>
        </p:spPr>
        <p:txBody>
          <a:bodyPr wrap="square" lIns="121917" tIns="60958" rIns="121917" bIns="60958">
            <a:spAutoFit/>
          </a:bodyPr>
          <a:lstStyle/>
          <a:p>
            <a:pPr marL="228600" indent="-228600">
              <a:lnSpc>
                <a:spcPct val="12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现状描述：副驾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靠背支撑焊接总成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6" name="表格 1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74725" y="4149080"/>
          <a:ext cx="8928994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959"/>
                <a:gridCol w="1428638"/>
                <a:gridCol w="1785799"/>
                <a:gridCol w="1785799"/>
                <a:gridCol w="1785799"/>
              </a:tblGrid>
              <a:tr h="258318">
                <a:tc gridSpan="5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105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现平台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优化后平台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备注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功能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外形尺寸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14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强度及性能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12DC2A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相同</a:t>
                      </a: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050" b="1" kern="1200" dirty="0" smtClean="0">
                        <a:solidFill>
                          <a:srgbClr val="12DC2A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0.3581kg</a:t>
                      </a:r>
                      <a:endParaRPr 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0.2991kg</a:t>
                      </a:r>
                      <a:endParaRPr lang="en-US" altLang="zh-CN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0.059kg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4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成本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减少两条</a:t>
                      </a: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5mm</a:t>
                      </a: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焊道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共降低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0.34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67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零部件数量变化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减少</a:t>
                      </a:r>
                      <a:r>
                        <a:rPr lang="en-US" altLang="zh-CN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lang="zh-CN" altLang="en-US" sz="105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个</a:t>
                      </a:r>
                      <a:endParaRPr lang="zh-CN" altLang="en-US" sz="105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明细见下页</a:t>
                      </a:r>
                      <a:endParaRPr lang="zh-CN" altLang="en-US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831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VAVE</a:t>
                      </a:r>
                      <a:r>
                        <a:rPr lang="zh-CN" altLang="en-US" sz="12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结论</a:t>
                      </a:r>
                      <a:endParaRPr lang="zh-CN" altLang="en-US" sz="12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可降低原材料成本</a:t>
                      </a:r>
                      <a:r>
                        <a:rPr lang="en-US" altLang="zh-CN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0.34</a:t>
                      </a:r>
                      <a:r>
                        <a:rPr lang="zh-CN" altLang="en-US" sz="12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元。</a:t>
                      </a:r>
                      <a:endParaRPr lang="zh-CN" altLang="en-US" sz="12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25" y="1575435"/>
            <a:ext cx="1297940" cy="201612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3574415" y="2183130"/>
            <a:ext cx="7759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>
                <a:solidFill>
                  <a:srgbClr val="FF0000"/>
                </a:solidFill>
              </a:rPr>
              <a:t>删除</a:t>
            </a:r>
            <a:endParaRPr lang="zh-CN" altLang="zh-CN">
              <a:solidFill>
                <a:srgbClr val="FF0000"/>
              </a:solidFill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H="1">
            <a:off x="2998470" y="2348865"/>
            <a:ext cx="575945" cy="5041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7685" y="1558925"/>
            <a:ext cx="925195" cy="161544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、降本成果汇总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192177" y="521479"/>
            <a:ext cx="4692148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285750" indent="-285750">
              <a:buFont typeface="Wingdings" panose="05000000000000000000" pitchFamily="2" charset="2"/>
              <a:buChar char="u"/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r>
              <a:rPr lang="zh-CN" altLang="en-US" dirty="0"/>
              <a:t>降</a:t>
            </a:r>
            <a:r>
              <a:rPr lang="zh-CN" altLang="en-US" dirty="0" smtClean="0"/>
              <a:t>本成果汇总</a:t>
            </a:r>
            <a:endParaRPr lang="zh-CN" altLang="en-US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92889" y="881668"/>
          <a:ext cx="11959590" cy="5099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705"/>
                <a:gridCol w="680720"/>
                <a:gridCol w="733425"/>
                <a:gridCol w="755015"/>
                <a:gridCol w="610870"/>
                <a:gridCol w="222885"/>
                <a:gridCol w="636905"/>
                <a:gridCol w="734060"/>
                <a:gridCol w="351155"/>
                <a:gridCol w="827405"/>
                <a:gridCol w="640080"/>
                <a:gridCol w="222885"/>
                <a:gridCol w="661035"/>
                <a:gridCol w="701040"/>
                <a:gridCol w="589915"/>
                <a:gridCol w="688975"/>
                <a:gridCol w="697230"/>
                <a:gridCol w="955040"/>
                <a:gridCol w="817245"/>
              </a:tblGrid>
              <a:tr h="278130">
                <a:tc gridSpan="19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kern="1200" dirty="0" smtClean="0">
                          <a:solidFill>
                            <a:srgbClr val="92D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优化前后差异对比</a:t>
                      </a:r>
                      <a:endParaRPr lang="zh-CN" altLang="en-US" sz="1200" kern="1200" dirty="0">
                        <a:solidFill>
                          <a:srgbClr val="92D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/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5270">
                <a:tc gridSpan="8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更改前</a:t>
                      </a:r>
                      <a:endParaRPr lang="zh-CN" altLang="en-US" sz="1050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1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rgbClr val="00B05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更改后</a:t>
                      </a:r>
                      <a:endParaRPr lang="zh-CN" altLang="en-US" sz="1050" b="1" kern="12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039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序号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QAD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（工艺）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零件号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零部件名称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规格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图示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单件重量（</a:t>
                      </a:r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序号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零部件名称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规格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用量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图示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单件重量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Kg</a:t>
                      </a:r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零件数目变化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重量变化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（</a:t>
                      </a:r>
                      <a:r>
                        <a:rPr lang="en-US" altLang="zh-CN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Kg</a:t>
                      </a:r>
                      <a:r>
                        <a:rPr lang="zh-CN" altLang="en-US" sz="105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）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焊道变化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mm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价格变化（财务）</a:t>
                      </a:r>
                      <a:endParaRPr lang="zh-CN" altLang="en-US" sz="1050" b="1" kern="12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元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风险项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None/>
                      </a:pP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3105"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6801660X2001A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6801660X2001A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驾驶员靠背支撑焊接总成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ASSY</a:t>
                      </a: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0.3685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algn="ctr"/>
                      <a:endParaRPr lang="en-US" altLang="en-US" sz="10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驾驶员靠背支撑焊接总成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ASSY</a:t>
                      </a: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0.3444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algn="ctr"/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-1</a:t>
                      </a:r>
                      <a:endParaRPr lang="zh-CN" altLang="en-US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-0.2041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-0.17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该钢丝作用不大，可以取消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3105"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6801711X2001A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6801711X2001A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驾驶员靠背支撑钢丝F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Q235 φ5</a:t>
                      </a: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zh-CN" altLang="en-US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0.0700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algn="ctr"/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5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-1</a:t>
                      </a:r>
                      <a:endParaRPr lang="zh-CN" altLang="en-US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-0.0070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-40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-0.54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该钢丝作用不大，可以取消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1310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6801130X2001A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6801130X2001A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驾驶员座垫框架总成 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1.3483</a:t>
                      </a:r>
                      <a:endParaRPr lang="en-US" altLang="en-US" sz="100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3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驾驶员座垫框架总成</a:t>
                      </a:r>
                      <a:r>
                        <a:rPr lang="en-US" altLang="zh-CN" sz="105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 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1.3000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</a:t>
                      </a:r>
                      <a:endParaRPr lang="en-US" altLang="zh-CN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-</a:t>
                      </a:r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0.0483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l" defTabSz="914400" rtl="0" eaLnBrk="1" latinLnBrk="0" hangingPunct="1"/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    -30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CN" altLang="en-US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另外：</a:t>
                      </a:r>
                      <a:endParaRPr lang="zh-CN" altLang="en-US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CN" altLang="en-US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四处折弯改为两处</a:t>
                      </a:r>
                      <a:endParaRPr lang="zh-CN" altLang="en-US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-0.45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该钢丝作用不大，可以取消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327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SLT0010439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9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SLT0010439</a:t>
                      </a:r>
                      <a:endParaRPr lang="zh-CN" altLang="en-US" sz="9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副驾靠背支撑钢丝焊接总成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ASSY</a:t>
                      </a:r>
                      <a:endParaRPr lang="en-US" altLang="zh-CN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0.3581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05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4</a:t>
                      </a:r>
                      <a:endParaRPr lang="en-US" altLang="zh-CN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zh-CN" altLang="en-US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副驾靠背支撑钢丝焊接总成</a:t>
                      </a: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endParaRPr lang="zh-CN" altLang="en-US" sz="105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ClrTx/>
                        <a:buSzTx/>
                        <a:buFontTx/>
                      </a:pPr>
                      <a:r>
                        <a:rPr lang="en-US" altLang="zh-CN" sz="80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ASSY</a:t>
                      </a:r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5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endParaRPr lang="zh-CN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0.2991</a:t>
                      </a:r>
                      <a:endParaRPr lang="en-US" altLang="zh-CN" sz="1000" b="1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buClrTx/>
                        <a:buSzTx/>
                        <a:buFontTx/>
                      </a:pPr>
                      <a:r>
                        <a:rPr lang="en-US" altLang="zh-CN" sz="1050" b="1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-1</a:t>
                      </a:r>
                      <a:endParaRPr lang="en-US" altLang="zh-CN" sz="1050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/>
                      <a:r>
                        <a:rPr lang="en-US" altLang="zh-CN" sz="1000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-0.059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-0.34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9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该钢丝作用不大，可以取消</a:t>
                      </a: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6895"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zh-CN" sz="1800" b="1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</a:t>
                      </a:r>
                      <a:endParaRPr lang="zh-CN" altLang="zh-CN" sz="1800" b="1" kern="12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CN" altLang="en-US" sz="8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en-US" altLang="zh-CN" sz="105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-3</a:t>
                      </a:r>
                      <a:endParaRPr lang="en-US" altLang="zh-CN" sz="1050" b="1" kern="12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-0.3184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-90</a:t>
                      </a:r>
                      <a:endParaRPr lang="en-US" altLang="zh-CN" sz="1000" b="1" kern="1200" dirty="0" smtClean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-1.49</a:t>
                      </a:r>
                      <a:endParaRPr lang="en-US" altLang="zh-CN" sz="105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marR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56895">
                <a:tc gridSpan="4"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800" b="1" dirty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800" b="1" kern="1200" dirty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4">
                  <a:txBody>
                    <a:bodyPr/>
                    <a:p>
                      <a:pPr marL="0" algn="ctr" defTabSz="914400" rtl="0" eaLnBrk="1" latinLnBrk="0" hangingPunct="1">
                        <a:buNone/>
                      </a:pP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1.零件数目减少</a:t>
                      </a:r>
                      <a:r>
                        <a:rPr lang="en-US" altLang="zh-CN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3</a:t>
                      </a:r>
                      <a:r>
                        <a:rPr lang="zh-CN" altLang="en-US" sz="1600" b="1" kern="1200" dirty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个</a:t>
                      </a:r>
                      <a:r>
                        <a:rPr lang="zh-CN" altLang="en-US" sz="1600" b="1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  <a:sym typeface="+mn-ea"/>
                        </a:rPr>
                        <a:t>，“+”表示增加，“-”表示减少</a:t>
                      </a:r>
                      <a:endParaRPr lang="zh-CN" altLang="en-US" sz="16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900" b="1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0775" y="3603625"/>
            <a:ext cx="435610" cy="38163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7920" y="4159885"/>
            <a:ext cx="342900" cy="53276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2150" y="3603625"/>
            <a:ext cx="463550" cy="39941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36645" y="2082800"/>
            <a:ext cx="424815" cy="516255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4060" y="2082800"/>
            <a:ext cx="379730" cy="461010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2355" y="2849245"/>
            <a:ext cx="494030" cy="452120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84060" y="4159885"/>
            <a:ext cx="347980" cy="60769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6534" y="116632"/>
            <a:ext cx="5280395" cy="40481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/>
          <a:p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VAVE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提案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圆角矩形 4"/>
          <p:cNvSpPr>
            <a:spLocks noChangeArrowheads="1"/>
          </p:cNvSpPr>
          <p:nvPr/>
        </p:nvSpPr>
        <p:spPr bwMode="auto">
          <a:xfrm>
            <a:off x="334645" y="1929130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lstStyle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6094730" y="620395"/>
            <a:ext cx="1270" cy="5977255"/>
          </a:xfrm>
          <a:prstGeom prst="line">
            <a:avLst/>
          </a:prstGeom>
          <a:ln w="31750"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6682740" y="715010"/>
            <a:ext cx="298005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1880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降本提案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31445" y="715010"/>
            <a:ext cx="2543175" cy="399415"/>
          </a:xfrm>
          <a:prstGeom prst="rect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统帅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1880</a:t>
            </a:r>
            <a:r>
              <a:rPr lang="zh-CN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副驾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靠背骨架</a:t>
            </a:r>
            <a:r>
              <a:rPr lang="en-US" altLang="zh-CN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400" b="1" kern="0" dirty="0" smtClean="0">
                <a:solidFill>
                  <a:sysClr val="window" lastClr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现状</a:t>
            </a:r>
            <a:endParaRPr lang="en-US" altLang="zh-CN" sz="1400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圆角矩形 1"/>
          <p:cNvSpPr>
            <a:spLocks noChangeArrowheads="1"/>
          </p:cNvSpPr>
          <p:nvPr/>
        </p:nvSpPr>
        <p:spPr bwMode="auto">
          <a:xfrm>
            <a:off x="6605270" y="1818005"/>
            <a:ext cx="4992370" cy="4378325"/>
          </a:xfrm>
          <a:prstGeom prst="roundRect">
            <a:avLst>
              <a:gd name="adj" fmla="val 11323"/>
            </a:avLst>
          </a:prstGeom>
          <a:solidFill>
            <a:schemeClr val="bg1"/>
          </a:solidFill>
          <a:ln w="3175" cap="flat" cmpd="sng" algn="ctr">
            <a:solidFill>
              <a:schemeClr val="bg1">
                <a:lumMod val="6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450000" rIns="450000" anchor="ctr"/>
          <a:p>
            <a:pPr>
              <a:lnSpc>
                <a:spcPct val="200000"/>
              </a:lnSpc>
            </a:pPr>
            <a:endParaRPr lang="en-US" altLang="zh-CN" sz="1200" kern="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0425" y="2275840"/>
            <a:ext cx="3669665" cy="346265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430" y="2200275"/>
            <a:ext cx="3649345" cy="3613150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0b5063b5-fb8b-4a80-8c96-01b41e9b306a}"/>
</p:tagLst>
</file>

<file path=ppt/tags/tag10.xml><?xml version="1.0" encoding="utf-8"?>
<p:tagLst xmlns:p="http://schemas.openxmlformats.org/presentationml/2006/main">
  <p:tag name="KSO_WM_UNIT_TABLE_BEAUTIFY" val="smartTable{0b5063b5-fb8b-4a80-8c96-01b41e9b306a}"/>
</p:tagLst>
</file>

<file path=ppt/tags/tag11.xml><?xml version="1.0" encoding="utf-8"?>
<p:tagLst xmlns:p="http://schemas.openxmlformats.org/presentationml/2006/main">
  <p:tag name="KSO_WM_UNIT_TABLE_BEAUTIFY" val="smartTable{981e05c3-bbd5-43ce-863e-9af8489d5ff3}"/>
</p:tagLst>
</file>

<file path=ppt/tags/tag12.xml><?xml version="1.0" encoding="utf-8"?>
<p:tagLst xmlns:p="http://schemas.openxmlformats.org/presentationml/2006/main">
  <p:tag name="KSO_WM_UNIT_TABLE_BEAUTIFY" val="smartTable{0b5063b5-fb8b-4a80-8c96-01b41e9b306a}"/>
</p:tagLst>
</file>

<file path=ppt/tags/tag13.xml><?xml version="1.0" encoding="utf-8"?>
<p:tagLst xmlns:p="http://schemas.openxmlformats.org/presentationml/2006/main">
  <p:tag name="KSO_WM_UNIT_TABLE_BEAUTIFY" val="smartTable{981e05c3-bbd5-43ce-863e-9af8489d5ff3}"/>
</p:tagLst>
</file>

<file path=ppt/tags/tag14.xml><?xml version="1.0" encoding="utf-8"?>
<p:tagLst xmlns:p="http://schemas.openxmlformats.org/presentationml/2006/main">
  <p:tag name="KSO_WM_UNIT_TABLE_BEAUTIFY" val="smartTable{552bf052-7645-4558-b120-11b235bcaa49}"/>
</p:tagLst>
</file>

<file path=ppt/tags/tag15.xml><?xml version="1.0" encoding="utf-8"?>
<p:tagLst xmlns:p="http://schemas.openxmlformats.org/presentationml/2006/main">
  <p:tag name="KSO_WM_UNIT_TABLE_BEAUTIFY" val="smartTable{c12e95da-9b25-4b6f-a0e6-ec26ce4beef5}"/>
</p:tagLst>
</file>

<file path=ppt/tags/tag16.xml><?xml version="1.0" encoding="utf-8"?>
<p:tagLst xmlns:p="http://schemas.openxmlformats.org/presentationml/2006/main">
  <p:tag name="KSO_WM_UNIT_TABLE_BEAUTIFY" val="smartTable{0d59955d-1394-4f3b-868a-ec0a0454631f}"/>
</p:tagLst>
</file>

<file path=ppt/tags/tag2.xml><?xml version="1.0" encoding="utf-8"?>
<p:tagLst xmlns:p="http://schemas.openxmlformats.org/presentationml/2006/main">
  <p:tag name="KSO_WM_UNIT_TABLE_BEAUTIFY" val="smartTable{981e05c3-bbd5-43ce-863e-9af8489d5ff3}"/>
</p:tagLst>
</file>

<file path=ppt/tags/tag3.xml><?xml version="1.0" encoding="utf-8"?>
<p:tagLst xmlns:p="http://schemas.openxmlformats.org/presentationml/2006/main">
  <p:tag name="KSO_WM_UNIT_TABLE_BEAUTIFY" val="smartTable{4bf8a345-e1d2-40e8-9588-a787e3a4ea28}"/>
</p:tagLst>
</file>

<file path=ppt/tags/tag4.xml><?xml version="1.0" encoding="utf-8"?>
<p:tagLst xmlns:p="http://schemas.openxmlformats.org/presentationml/2006/main">
  <p:tag name="KSO_WM_UNIT_TABLE_BEAUTIFY" val="smartTable{d1f32a3c-9c07-46f2-ad32-c30ac833e6b1}"/>
</p:tagLst>
</file>

<file path=ppt/tags/tag5.xml><?xml version="1.0" encoding="utf-8"?>
<p:tagLst xmlns:p="http://schemas.openxmlformats.org/presentationml/2006/main">
  <p:tag name="KSO_WM_UNIT_TABLE_BEAUTIFY" val="smartTable{552bf052-7645-4558-b120-11b235bcaa49}"/>
</p:tagLst>
</file>

<file path=ppt/tags/tag6.xml><?xml version="1.0" encoding="utf-8"?>
<p:tagLst xmlns:p="http://schemas.openxmlformats.org/presentationml/2006/main">
  <p:tag name="KSO_WM_UNIT_TABLE_BEAUTIFY" val="smartTable{c12e95da-9b25-4b6f-a0e6-ec26ce4beef5}"/>
</p:tagLst>
</file>

<file path=ppt/tags/tag7.xml><?xml version="1.0" encoding="utf-8"?>
<p:tagLst xmlns:p="http://schemas.openxmlformats.org/presentationml/2006/main">
  <p:tag name="KSO_WM_UNIT_TABLE_BEAUTIFY" val="smartTable{0b5063b5-fb8b-4a80-8c96-01b41e9b306a}"/>
</p:tagLst>
</file>

<file path=ppt/tags/tag8.xml><?xml version="1.0" encoding="utf-8"?>
<p:tagLst xmlns:p="http://schemas.openxmlformats.org/presentationml/2006/main">
  <p:tag name="KSO_WM_UNIT_TABLE_BEAUTIFY" val="smartTable{981e05c3-bbd5-43ce-863e-9af8489d5ff3}"/>
</p:tagLst>
</file>

<file path=ppt/tags/tag9.xml><?xml version="1.0" encoding="utf-8"?>
<p:tagLst xmlns:p="http://schemas.openxmlformats.org/presentationml/2006/main">
  <p:tag name="KSO_WM_UNIT_TABLE_BEAUTIFY" val="smartTable{0d59955d-1394-4f3b-868a-ec0a0454631f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4849</Words>
  <Application>WPS 演示</Application>
  <PresentationFormat>自定义</PresentationFormat>
  <Paragraphs>1352</Paragraphs>
  <Slides>14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1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Q</cp:lastModifiedBy>
  <cp:revision>3446</cp:revision>
  <dcterms:created xsi:type="dcterms:W3CDTF">2013-01-09T01:05:00Z</dcterms:created>
  <dcterms:modified xsi:type="dcterms:W3CDTF">2022-03-29T12:27:51Z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