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79" r:id="rId3"/>
    <p:sldId id="355" r:id="rId4"/>
    <p:sldId id="357" r:id="rId5"/>
    <p:sldId id="356" r:id="rId6"/>
    <p:sldId id="358" r:id="rId7"/>
    <p:sldId id="359" r:id="rId8"/>
    <p:sldId id="354" r:id="rId9"/>
  </p:sldIdLst>
  <p:sldSz cx="9144000" cy="6858000" type="screen4x3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12" y="114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9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t>2022/8/18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H5000S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副司机设计方案</a:t>
            </a:r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1928794" y="4143380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en-US" altLang="ko-KR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2022.08.18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北京光华荣昌汽车部件有限公司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107504" y="188640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一、客户输入：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537C9D-05CF-6B40-E247-6287D7E92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124744"/>
            <a:ext cx="6912768" cy="34876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A4D8E1-E772-C241-E55A-C3CC17CB6CEC}"/>
              </a:ext>
            </a:extLst>
          </p:cNvPr>
          <p:cNvSpPr txBox="1"/>
          <p:nvPr/>
        </p:nvSpPr>
        <p:spPr>
          <a:xfrm>
            <a:off x="251520" y="6503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：客户邮件问题反馈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3F6E9A-C2F3-A58A-66C7-879E2090214F}"/>
              </a:ext>
            </a:extLst>
          </p:cNvPr>
          <p:cNvSpPr txBox="1"/>
          <p:nvPr/>
        </p:nvSpPr>
        <p:spPr>
          <a:xfrm>
            <a:off x="395536" y="4684371"/>
            <a:ext cx="8241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：与客户电话交流反馈（方案截图发客户</a:t>
            </a:r>
            <a:r>
              <a:rPr lang="en-US" altLang="zh-CN" dirty="0"/>
              <a:t>-20220818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①：选装暖水壶支架（客户开发中），需与座椅连接。客户正在内部沟通此件不在座椅上开发。</a:t>
            </a:r>
            <a:endParaRPr lang="en-US" altLang="zh-CN" dirty="0"/>
          </a:p>
          <a:p>
            <a:r>
              <a:rPr lang="zh-CN" altLang="en-US" dirty="0"/>
              <a:t>②：方案评审完成后提供客户成本、重量、周期。</a:t>
            </a:r>
            <a:endParaRPr lang="en-US" altLang="zh-CN" dirty="0"/>
          </a:p>
          <a:p>
            <a:r>
              <a:rPr lang="zh-CN" altLang="en-US" dirty="0"/>
              <a:t>③：功能、强度满足，外观不奇丑无比即可。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0B1652-9EEC-C2B6-9059-5E43C8CB8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78" y="1785865"/>
            <a:ext cx="2727926" cy="3609417"/>
          </a:xfrm>
          <a:prstGeom prst="rect">
            <a:avLst/>
          </a:prstGeom>
        </p:spPr>
      </p:pic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17358" y="116632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二、更改方案介绍：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103D1C-BB88-A94C-D9EB-025C78FA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73" y="1916832"/>
            <a:ext cx="2476500" cy="3290887"/>
          </a:xfrm>
          <a:prstGeom prst="rect">
            <a:avLst/>
          </a:prstGeom>
        </p:spPr>
      </p:pic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A7958D1C-CCF1-EC86-67B4-135B40CF4BB2}"/>
              </a:ext>
            </a:extLst>
          </p:cNvPr>
          <p:cNvSpPr/>
          <p:nvPr/>
        </p:nvSpPr>
        <p:spPr>
          <a:xfrm>
            <a:off x="251520" y="2204864"/>
            <a:ext cx="1296144" cy="533673"/>
          </a:xfrm>
          <a:prstGeom prst="wedgeRoundRectCallout">
            <a:avLst>
              <a:gd name="adj1" fmla="val 105681"/>
              <a:gd name="adj2" fmla="val 1213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L6000</a:t>
            </a:r>
            <a:r>
              <a:rPr lang="zh-CN" altLang="en-US" dirty="0"/>
              <a:t>座椅</a:t>
            </a: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F5E7EAD8-2D42-F4CB-BE1C-E2369A571A20}"/>
              </a:ext>
            </a:extLst>
          </p:cNvPr>
          <p:cNvSpPr/>
          <p:nvPr/>
        </p:nvSpPr>
        <p:spPr>
          <a:xfrm>
            <a:off x="107504" y="3717032"/>
            <a:ext cx="1462400" cy="533673"/>
          </a:xfrm>
          <a:prstGeom prst="wedgeRoundRectCallout">
            <a:avLst>
              <a:gd name="adj1" fmla="val 120715"/>
              <a:gd name="adj2" fmla="val 992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装车连接支架（红色）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B306EDAF-DD48-7680-ADB8-C31CEA460CBC}"/>
              </a:ext>
            </a:extLst>
          </p:cNvPr>
          <p:cNvSpPr/>
          <p:nvPr/>
        </p:nvSpPr>
        <p:spPr>
          <a:xfrm>
            <a:off x="155586" y="5021801"/>
            <a:ext cx="1462400" cy="533673"/>
          </a:xfrm>
          <a:prstGeom prst="wedgeRoundRectCallout">
            <a:avLst>
              <a:gd name="adj1" fmla="val 108334"/>
              <a:gd name="adj2" fmla="val -1178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车身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D44F7D-573B-3B5E-B237-3B19CD6D64D2}"/>
              </a:ext>
            </a:extLst>
          </p:cNvPr>
          <p:cNvSpPr txBox="1"/>
          <p:nvPr/>
        </p:nvSpPr>
        <p:spPr>
          <a:xfrm>
            <a:off x="1617986" y="5794733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现在座椅连接结构</a:t>
            </a: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DE5C7A9F-2725-7E01-3793-73C161395479}"/>
              </a:ext>
            </a:extLst>
          </p:cNvPr>
          <p:cNvSpPr/>
          <p:nvPr/>
        </p:nvSpPr>
        <p:spPr>
          <a:xfrm>
            <a:off x="7047381" y="1525344"/>
            <a:ext cx="2075033" cy="1359039"/>
          </a:xfrm>
          <a:prstGeom prst="wedgeRoundRectCallout">
            <a:avLst>
              <a:gd name="adj1" fmla="val -75424"/>
              <a:gd name="adj2" fmla="val 1818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取消原红色支架，新开副司机底座焊接总成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111CD4-6F91-19BD-3F6B-8FBAB2B35292}"/>
              </a:ext>
            </a:extLst>
          </p:cNvPr>
          <p:cNvSpPr txBox="1"/>
          <p:nvPr/>
        </p:nvSpPr>
        <p:spPr>
          <a:xfrm>
            <a:off x="6250639" y="589666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更改后座椅连接结构</a:t>
            </a:r>
          </a:p>
        </p:txBody>
      </p:sp>
    </p:spTree>
    <p:extLst>
      <p:ext uri="{BB962C8B-B14F-4D97-AF65-F5344CB8AC3E}">
        <p14:creationId xmlns:p14="http://schemas.microsoft.com/office/powerpoint/2010/main" val="17258495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2781461-B78D-05F1-2757-786C75C6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064156"/>
            <a:ext cx="2661551" cy="1926575"/>
          </a:xfrm>
          <a:prstGeom prst="rect">
            <a:avLst/>
          </a:prstGeom>
        </p:spPr>
      </p:pic>
      <p:sp>
        <p:nvSpPr>
          <p:cNvPr id="2" name="对话气泡: 椭圆形 1">
            <a:extLst>
              <a:ext uri="{FF2B5EF4-FFF2-40B4-BE49-F238E27FC236}">
                <a16:creationId xmlns:a16="http://schemas.microsoft.com/office/drawing/2014/main" id="{CB497F82-DF5A-6539-2EA8-D656373A21CB}"/>
              </a:ext>
            </a:extLst>
          </p:cNvPr>
          <p:cNvSpPr/>
          <p:nvPr/>
        </p:nvSpPr>
        <p:spPr>
          <a:xfrm>
            <a:off x="809743" y="3957849"/>
            <a:ext cx="360040" cy="360040"/>
          </a:xfrm>
          <a:prstGeom prst="wedgeEllipseCallout">
            <a:avLst>
              <a:gd name="adj1" fmla="val 111037"/>
              <a:gd name="adj2" fmla="val -254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C1345F41-9A1C-32C8-BE71-C2B480E198AD}"/>
              </a:ext>
            </a:extLst>
          </p:cNvPr>
          <p:cNvSpPr/>
          <p:nvPr/>
        </p:nvSpPr>
        <p:spPr>
          <a:xfrm>
            <a:off x="809743" y="4696592"/>
            <a:ext cx="360040" cy="360040"/>
          </a:xfrm>
          <a:prstGeom prst="wedgeEllipseCallout">
            <a:avLst>
              <a:gd name="adj1" fmla="val 86616"/>
              <a:gd name="adj2" fmla="val -425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F2E98D26-F36D-52BC-2D49-F5DEDB344EFF}"/>
              </a:ext>
            </a:extLst>
          </p:cNvPr>
          <p:cNvSpPr/>
          <p:nvPr/>
        </p:nvSpPr>
        <p:spPr>
          <a:xfrm>
            <a:off x="1457815" y="5038500"/>
            <a:ext cx="360040" cy="360040"/>
          </a:xfrm>
          <a:prstGeom prst="wedgeEllipseCallout">
            <a:avLst>
              <a:gd name="adj1" fmla="val 57312"/>
              <a:gd name="adj2" fmla="val -1084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对话气泡: 椭圆形 13">
            <a:extLst>
              <a:ext uri="{FF2B5EF4-FFF2-40B4-BE49-F238E27FC236}">
                <a16:creationId xmlns:a16="http://schemas.microsoft.com/office/drawing/2014/main" id="{B818F815-FE11-E743-FC11-941FB874869D}"/>
              </a:ext>
            </a:extLst>
          </p:cNvPr>
          <p:cNvSpPr/>
          <p:nvPr/>
        </p:nvSpPr>
        <p:spPr>
          <a:xfrm>
            <a:off x="2105887" y="4901463"/>
            <a:ext cx="360040" cy="360040"/>
          </a:xfrm>
          <a:prstGeom prst="wedgeEllipseCallout">
            <a:avLst>
              <a:gd name="adj1" fmla="val 6029"/>
              <a:gd name="adj2" fmla="val -2549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A1027A0B-7254-EADB-2395-BBFEB7B5BF18}"/>
              </a:ext>
            </a:extLst>
          </p:cNvPr>
          <p:cNvSpPr/>
          <p:nvPr/>
        </p:nvSpPr>
        <p:spPr>
          <a:xfrm>
            <a:off x="2753959" y="4721443"/>
            <a:ext cx="360040" cy="360040"/>
          </a:xfrm>
          <a:prstGeom prst="wedgeEllipseCallout">
            <a:avLst>
              <a:gd name="adj1" fmla="val -30602"/>
              <a:gd name="adj2" fmla="val -2525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对话气泡: 椭圆形 17">
            <a:extLst>
              <a:ext uri="{FF2B5EF4-FFF2-40B4-BE49-F238E27FC236}">
                <a16:creationId xmlns:a16="http://schemas.microsoft.com/office/drawing/2014/main" id="{38B5E7AC-A5D3-0B65-2977-A87E81DF358F}"/>
              </a:ext>
            </a:extLst>
          </p:cNvPr>
          <p:cNvSpPr/>
          <p:nvPr/>
        </p:nvSpPr>
        <p:spPr>
          <a:xfrm>
            <a:off x="3290952" y="4663642"/>
            <a:ext cx="360040" cy="360040"/>
          </a:xfrm>
          <a:prstGeom prst="wedgeEllipseCallout">
            <a:avLst>
              <a:gd name="adj1" fmla="val -62348"/>
              <a:gd name="adj2" fmla="val -1572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6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表格 7">
            <a:extLst>
              <a:ext uri="{FF2B5EF4-FFF2-40B4-BE49-F238E27FC236}">
                <a16:creationId xmlns:a16="http://schemas.microsoft.com/office/drawing/2014/main" id="{A14BE968-99A3-0BE8-C031-B5471998A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66543"/>
              </p:ext>
            </p:extLst>
          </p:nvPr>
        </p:nvGraphicFramePr>
        <p:xfrm>
          <a:off x="4572000" y="1196752"/>
          <a:ext cx="4216947" cy="4660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00">
                  <a:extLst>
                    <a:ext uri="{9D8B030D-6E8A-4147-A177-3AD203B41FA5}">
                      <a16:colId xmlns:a16="http://schemas.microsoft.com/office/drawing/2014/main" val="1603307255"/>
                    </a:ext>
                  </a:extLst>
                </a:gridCol>
                <a:gridCol w="1952137">
                  <a:extLst>
                    <a:ext uri="{9D8B030D-6E8A-4147-A177-3AD203B41FA5}">
                      <a16:colId xmlns:a16="http://schemas.microsoft.com/office/drawing/2014/main" val="714332170"/>
                    </a:ext>
                  </a:extLst>
                </a:gridCol>
                <a:gridCol w="1607610">
                  <a:extLst>
                    <a:ext uri="{9D8B030D-6E8A-4147-A177-3AD203B41FA5}">
                      <a16:colId xmlns:a16="http://schemas.microsoft.com/office/drawing/2014/main" val="1082595483"/>
                    </a:ext>
                  </a:extLst>
                </a:gridCol>
              </a:tblGrid>
              <a:tr h="378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61796"/>
                  </a:ext>
                </a:extLst>
              </a:tr>
              <a:tr h="66615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底支架右支撑管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与序号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对称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017603"/>
                  </a:ext>
                </a:extLst>
              </a:tr>
              <a:tr h="734526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底支架右地脚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与序号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安装孔不一样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941028"/>
                  </a:ext>
                </a:extLst>
              </a:tr>
              <a:tr h="734526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底支架左地脚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78197"/>
                  </a:ext>
                </a:extLst>
              </a:tr>
              <a:tr h="715672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底支架左支撑管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56916"/>
                  </a:ext>
                </a:extLst>
              </a:tr>
              <a:tr h="715672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底支架后连接板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33893"/>
                  </a:ext>
                </a:extLst>
              </a:tr>
              <a:tr h="715672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暖壶连接支架焊接总成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选装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86042"/>
                  </a:ext>
                </a:extLst>
              </a:tr>
            </a:tbl>
          </a:graphicData>
        </a:graphic>
      </p:graphicFrame>
      <p:sp>
        <p:nvSpPr>
          <p:cNvPr id="20" name="TextBox 5">
            <a:extLst>
              <a:ext uri="{FF2B5EF4-FFF2-40B4-BE49-F238E27FC236}">
                <a16:creationId xmlns:a16="http://schemas.microsoft.com/office/drawing/2014/main" id="{7BF80B75-BB77-9D5A-F9D0-A4651CD8E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3" y="122636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三、新开件清单：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39EAB38-D67F-5C6B-4BC0-CEBEC9E24D01}"/>
              </a:ext>
            </a:extLst>
          </p:cNvPr>
          <p:cNvSpPr txBox="1"/>
          <p:nvPr/>
        </p:nvSpPr>
        <p:spPr>
          <a:xfrm>
            <a:off x="539552" y="1654201"/>
            <a:ext cx="3390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共涉及两个焊接总成：底支架焊接总成和暖壶连接支架焊接总成。和</a:t>
            </a:r>
            <a:r>
              <a:rPr lang="en-US" altLang="zh-CN" dirty="0"/>
              <a:t>6</a:t>
            </a:r>
            <a:r>
              <a:rPr lang="zh-CN" altLang="en-US" dirty="0"/>
              <a:t>个单件。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E3CBFD-DAF2-87B6-0D7D-7406965DD2A8}"/>
              </a:ext>
            </a:extLst>
          </p:cNvPr>
          <p:cNvSpPr txBox="1"/>
          <p:nvPr/>
        </p:nvSpPr>
        <p:spPr>
          <a:xfrm>
            <a:off x="676086" y="5455710"/>
            <a:ext cx="339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其余未描述零部件借用陕汽（</a:t>
            </a:r>
            <a:r>
              <a:rPr lang="en-US" altLang="zh-CN" dirty="0"/>
              <a:t>X5000</a:t>
            </a:r>
            <a:r>
              <a:rPr lang="zh-CN" altLang="en-US" dirty="0"/>
              <a:t>或</a:t>
            </a:r>
            <a:r>
              <a:rPr lang="en-US" altLang="zh-CN" dirty="0"/>
              <a:t>L6000</a:t>
            </a:r>
            <a:r>
              <a:rPr lang="zh-CN" altLang="en-US" dirty="0"/>
              <a:t>）副驾</a:t>
            </a:r>
          </a:p>
        </p:txBody>
      </p:sp>
    </p:spTree>
    <p:extLst>
      <p:ext uri="{BB962C8B-B14F-4D97-AF65-F5344CB8AC3E}">
        <p14:creationId xmlns:p14="http://schemas.microsoft.com/office/powerpoint/2010/main" val="33365440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31050" y="135399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四、客户问题点检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4719C7-58E3-4530-9132-4C6B5963A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880693"/>
            <a:ext cx="4399613" cy="26303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4A4A61-C644-1EB9-7AA5-32531CFD2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50288"/>
            <a:ext cx="4276843" cy="27761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4252D71-1C0C-0E1E-28AE-023BCF701391}"/>
              </a:ext>
            </a:extLst>
          </p:cNvPr>
          <p:cNvSpPr txBox="1"/>
          <p:nvPr/>
        </p:nvSpPr>
        <p:spPr>
          <a:xfrm>
            <a:off x="179512" y="90872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：挡脚问题校核</a:t>
            </a:r>
            <a:endParaRPr lang="en-US" altLang="zh-CN" dirty="0"/>
          </a:p>
          <a:p>
            <a:r>
              <a:rPr lang="zh-CN" altLang="en-US" dirty="0"/>
              <a:t>校核环境：无假人模型坐姿输入。故在假人同等条件下校核与座椅的干涉量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FA0E97-6D94-46F5-F9A4-E4ECD372D1D4}"/>
              </a:ext>
            </a:extLst>
          </p:cNvPr>
          <p:cNvSpPr txBox="1"/>
          <p:nvPr/>
        </p:nvSpPr>
        <p:spPr>
          <a:xfrm>
            <a:off x="1331640" y="54263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更改后：在此位置基本不干涉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AFDC006-B572-A341-60A2-E12C9CF8453D}"/>
              </a:ext>
            </a:extLst>
          </p:cNvPr>
          <p:cNvSpPr txBox="1"/>
          <p:nvPr/>
        </p:nvSpPr>
        <p:spPr>
          <a:xfrm>
            <a:off x="5455014" y="55172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更改后：在此位置干涉量约</a:t>
            </a:r>
            <a:r>
              <a:rPr lang="en-US" altLang="zh-CN" dirty="0"/>
              <a:t>70mm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4B59724-FCE4-F1C2-61E6-BB0B0A2D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4189738"/>
            <a:ext cx="2188611" cy="10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288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31050" y="135399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四、客户问题点检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4252D71-1C0C-0E1E-28AE-023BCF701391}"/>
              </a:ext>
            </a:extLst>
          </p:cNvPr>
          <p:cNvSpPr txBox="1"/>
          <p:nvPr/>
        </p:nvSpPr>
        <p:spPr>
          <a:xfrm>
            <a:off x="179512" y="9087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：支架与地板间隙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4AAC06-5972-6796-DF5A-585FA3A5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31" y="1458516"/>
            <a:ext cx="3816424" cy="16672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B01B54-A424-FB3A-FF47-6B0E40223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84784"/>
            <a:ext cx="3600400" cy="147979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0BD8E30-D837-504A-0B58-99012D3E5D30}"/>
              </a:ext>
            </a:extLst>
          </p:cNvPr>
          <p:cNvSpPr txBox="1"/>
          <p:nvPr/>
        </p:nvSpPr>
        <p:spPr>
          <a:xfrm>
            <a:off x="5471592" y="312575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后部装车钣金间隙。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B706147-E36E-1BFA-1493-61C4455CD44F}"/>
              </a:ext>
            </a:extLst>
          </p:cNvPr>
          <p:cNvSpPr txBox="1"/>
          <p:nvPr/>
        </p:nvSpPr>
        <p:spPr>
          <a:xfrm>
            <a:off x="899592" y="263535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前部装车钣金间隙。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1F4520F-2FAC-8A3E-A108-75067CDEB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495091"/>
            <a:ext cx="3672408" cy="286771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D1DDC9-9443-914E-1352-2473B12AC539}"/>
              </a:ext>
            </a:extLst>
          </p:cNvPr>
          <p:cNvSpPr txBox="1"/>
          <p:nvPr/>
        </p:nvSpPr>
        <p:spPr>
          <a:xfrm>
            <a:off x="251520" y="385331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H</a:t>
            </a:r>
            <a:r>
              <a:rPr lang="zh-CN" altLang="en-US" dirty="0"/>
              <a:t>点坐标，</a:t>
            </a:r>
            <a:r>
              <a:rPr lang="en-US" altLang="zh-CN" dirty="0"/>
              <a:t>Y=640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EAF2E8-9990-4464-0DBB-D7C993A4EBBB}"/>
              </a:ext>
            </a:extLst>
          </p:cNvPr>
          <p:cNvSpPr txBox="1"/>
          <p:nvPr/>
        </p:nvSpPr>
        <p:spPr>
          <a:xfrm>
            <a:off x="611560" y="440731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数据重新检查搭建。满足要求</a:t>
            </a:r>
          </a:p>
        </p:txBody>
      </p:sp>
    </p:spTree>
    <p:extLst>
      <p:ext uri="{BB962C8B-B14F-4D97-AF65-F5344CB8AC3E}">
        <p14:creationId xmlns:p14="http://schemas.microsoft.com/office/powerpoint/2010/main" val="14924495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31050" y="135399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五、成本及周期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76623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412" y="3699896"/>
            <a:ext cx="9144000" cy="1470594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528014" y="2118615"/>
            <a:ext cx="4774970" cy="3162561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09" y="544361"/>
            <a:ext cx="5276763" cy="28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155538" y="4233804"/>
            <a:ext cx="1898352" cy="39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4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光华荣昌集团</a:t>
            </a:r>
            <a:endParaRPr lang="en-US" altLang="zh-CN" sz="16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  <a:p>
            <a:pPr marL="0" indent="0">
              <a:lnSpc>
                <a:spcPts val="1484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GOLDRARE GROUP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82255" y="4796634"/>
            <a:ext cx="3761746" cy="221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9F3AA2-2EFA-4EE6-955A-FB80F0C3D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4087614"/>
            <a:ext cx="671333" cy="709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631" y="2601761"/>
            <a:ext cx="2104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THANKS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338</Words>
  <Application>Microsoft Office PowerPoint</Application>
  <PresentationFormat>全屏显示(4:3)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맑은 고딕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1991</cp:revision>
  <cp:lastPrinted>2022-04-14T03:26:23Z</cp:lastPrinted>
  <dcterms:created xsi:type="dcterms:W3CDTF">2013-01-09T01:05:00Z</dcterms:created>
  <dcterms:modified xsi:type="dcterms:W3CDTF">2022-08-19T00:33:18Z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2052-11.1.0.11115</vt:lpwstr>
  </property>
</Properties>
</file>