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emf" ContentType="image/x-em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7" r:id="rId3"/>
    <p:sldId id="279" r:id="rId4"/>
    <p:sldId id="280" r:id="rId5"/>
    <p:sldId id="281" r:id="rId6"/>
    <p:sldId id="307" r:id="rId7"/>
    <p:sldId id="321" r:id="rId8"/>
    <p:sldId id="292" r:id="rId9"/>
    <p:sldId id="317" r:id="rId10"/>
    <p:sldId id="318" r:id="rId11"/>
    <p:sldId id="319" r:id="rId12"/>
    <p:sldId id="320" r:id="rId13"/>
    <p:sldId id="322" r:id="rId14"/>
    <p:sldId id="338" r:id="rId15"/>
    <p:sldId id="337" r:id="rId16"/>
    <p:sldId id="308" r:id="rId17"/>
    <p:sldId id="323" r:id="rId18"/>
    <p:sldId id="297" r:id="rId19"/>
    <p:sldId id="293" r:id="rId20"/>
    <p:sldId id="286" r:id="rId21"/>
    <p:sldId id="324" r:id="rId22"/>
    <p:sldId id="326" r:id="rId23"/>
    <p:sldId id="327" r:id="rId24"/>
    <p:sldId id="328" r:id="rId25"/>
  </p:sldIdLst>
  <p:sldSz cx="9144000" cy="6858000" type="screen4x3"/>
  <p:notesSz cx="9865995" cy="6735445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90"/>
      </p:cViewPr>
      <p:guideLst>
        <p:guide orient="horz" pos="2070"/>
        <p:guide pos="28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033"/>
        <p:guide pos="30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8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BFEC-9F3A-463A-8538-6B29353ECC2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645C-B281-4748-8AFA-5D8E0E4A391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CE9A-AA6A-4FAC-9EE5-B5184E49DD4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67F2-74A2-4683-92E1-B1E66145741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BF29-913D-413B-91B0-133848C30AE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6397-3A2A-44B6-962B-40FC7A3C363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2938"/>
            <a:ext cx="9144000" cy="1587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228600" y="6419850"/>
            <a:ext cx="48434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j-ea"/>
                <a:ea typeface="+mj-ea"/>
              </a:rPr>
              <a:t>—— </a:t>
            </a:r>
            <a:r>
              <a:rPr lang="zh-CN" altLang="en-US" b="1" dirty="0">
                <a:latin typeface="+mj-ea"/>
                <a:ea typeface="+mj-ea"/>
              </a:rPr>
              <a:t>诚信赢得天下  科技成就未来 </a:t>
            </a:r>
            <a:r>
              <a:rPr lang="en-US" altLang="zh-CN" b="1" dirty="0">
                <a:latin typeface="+mj-ea"/>
                <a:ea typeface="+mj-ea"/>
              </a:rPr>
              <a:t>——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6B1-CD91-4303-850B-B62819B57EF1}" type="datetimeFigureOut">
              <a:rPr lang="zh-CN" altLang="en-US"/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E8C8-FBC5-4243-9CA0-4C0FBD7D4715}" type="slidenum">
              <a:rPr lang="zh-CN" altLang="en-US"/>
            </a:fld>
            <a:endParaRPr lang="zh-CN" altLang="en-US"/>
          </a:p>
        </p:txBody>
      </p:sp>
      <p:pic>
        <p:nvPicPr>
          <p:cNvPr id="9" name="Picture 7" descr="公司全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6180"/>
            <a:ext cx="3648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242000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914400" y="3762703"/>
            <a:ext cx="73152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3B4A-0125-4CC8-83B2-D88E706B3D5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B9AF-88C4-47BF-8910-4532C3CC71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CD90-00E9-445E-8243-DD19E7ED826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5122-104C-4C14-96CC-C41C601E58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218E-EE4A-4928-988A-899E0D2C9A8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12483-DE99-41FA-A501-2D3759712C7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7951-6377-47FE-B482-9E8A78911F9C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5894-7AD1-4C3A-BE27-B19BF83B620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36F4-41DF-4610-9301-C6366A85E8B7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80BF-C96D-4C09-8EA0-7AB91A2D0C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517C-34BB-40E7-9168-EC64ECFF93C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797D-A7D6-47D3-9286-EAD73C1E912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1CC0-575E-4745-AF69-5DBED961D0A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2D14-8B71-4D33-95D0-319000D0AC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D2C6-B700-4537-96AE-4B15DBF65FC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DEC7-DBDB-462E-900D-A4A79C65BA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42.png"/><Relationship Id="rId6" Type="http://schemas.openxmlformats.org/officeDocument/2006/relationships/image" Target="../media/image41.wmf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emf"/><Relationship Id="rId8" Type="http://schemas.openxmlformats.org/officeDocument/2006/relationships/image" Target="../media/image49.emf"/><Relationship Id="rId7" Type="http://schemas.openxmlformats.org/officeDocument/2006/relationships/image" Target="../media/image48.emf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Relationship Id="rId3" Type="http://schemas.openxmlformats.org/officeDocument/2006/relationships/image" Target="../media/image44.emf"/><Relationship Id="rId24" Type="http://schemas.openxmlformats.org/officeDocument/2006/relationships/slideLayout" Target="../slideLayouts/slideLayout12.xml"/><Relationship Id="rId23" Type="http://schemas.openxmlformats.org/officeDocument/2006/relationships/image" Target="../media/image63.png"/><Relationship Id="rId22" Type="http://schemas.openxmlformats.org/officeDocument/2006/relationships/image" Target="../media/image62.emf"/><Relationship Id="rId21" Type="http://schemas.openxmlformats.org/officeDocument/2006/relationships/image" Target="../media/image61.emf"/><Relationship Id="rId20" Type="http://schemas.openxmlformats.org/officeDocument/2006/relationships/image" Target="../media/image60.png"/><Relationship Id="rId2" Type="http://schemas.openxmlformats.org/officeDocument/2006/relationships/image" Target="../media/image43.png"/><Relationship Id="rId19" Type="http://schemas.openxmlformats.org/officeDocument/2006/relationships/image" Target="../media/image59.emf"/><Relationship Id="rId18" Type="http://schemas.openxmlformats.org/officeDocument/2006/relationships/image" Target="../media/image41.wmf"/><Relationship Id="rId17" Type="http://schemas.openxmlformats.org/officeDocument/2006/relationships/image" Target="../media/image58.wmf"/><Relationship Id="rId16" Type="http://schemas.openxmlformats.org/officeDocument/2006/relationships/image" Target="../media/image57.wmf"/><Relationship Id="rId15" Type="http://schemas.openxmlformats.org/officeDocument/2006/relationships/image" Target="../media/image56.emf"/><Relationship Id="rId14" Type="http://schemas.openxmlformats.org/officeDocument/2006/relationships/image" Target="../media/image55.emf"/><Relationship Id="rId13" Type="http://schemas.openxmlformats.org/officeDocument/2006/relationships/image" Target="../media/image54.emf"/><Relationship Id="rId12" Type="http://schemas.openxmlformats.org/officeDocument/2006/relationships/image" Target="../media/image53.wmf"/><Relationship Id="rId11" Type="http://schemas.openxmlformats.org/officeDocument/2006/relationships/image" Target="../media/image52.wmf"/><Relationship Id="rId10" Type="http://schemas.openxmlformats.org/officeDocument/2006/relationships/image" Target="../media/image51.wmf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4.png"/><Relationship Id="rId3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8.png"/><Relationship Id="rId7" Type="http://schemas.openxmlformats.org/officeDocument/2006/relationships/image" Target="../media/image69.png"/><Relationship Id="rId6" Type="http://schemas.openxmlformats.org/officeDocument/2006/relationships/image" Target="../media/image1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9.emf"/><Relationship Id="rId4" Type="http://schemas.openxmlformats.org/officeDocument/2006/relationships/image" Target="../media/image49.emf"/><Relationship Id="rId3" Type="http://schemas.openxmlformats.org/officeDocument/2006/relationships/image" Target="../media/image70.emf"/><Relationship Id="rId2" Type="http://schemas.openxmlformats.org/officeDocument/2006/relationships/image" Target="../media/image44.emf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41.wmf"/><Relationship Id="rId7" Type="http://schemas.openxmlformats.org/officeDocument/2006/relationships/image" Target="../media/image49.emf"/><Relationship Id="rId6" Type="http://schemas.openxmlformats.org/officeDocument/2006/relationships/image" Target="../media/image44.emf"/><Relationship Id="rId5" Type="http://schemas.openxmlformats.org/officeDocument/2006/relationships/image" Target="../media/image71.emf"/><Relationship Id="rId4" Type="http://schemas.openxmlformats.org/officeDocument/2006/relationships/image" Target="../media/image11.wmf"/><Relationship Id="rId3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59.emf"/><Relationship Id="rId6" Type="http://schemas.openxmlformats.org/officeDocument/2006/relationships/image" Target="../media/image40.png"/><Relationship Id="rId5" Type="http://schemas.openxmlformats.org/officeDocument/2006/relationships/image" Target="../media/image72.wmf"/><Relationship Id="rId4" Type="http://schemas.openxmlformats.org/officeDocument/2006/relationships/image" Target="../media/image39.png"/><Relationship Id="rId3" Type="http://schemas.openxmlformats.org/officeDocument/2006/relationships/image" Target="../media/image13.png"/><Relationship Id="rId2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3" Type="http://schemas.openxmlformats.org/officeDocument/2006/relationships/image" Target="../media/image73.jpeg"/><Relationship Id="rId2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65.png"/><Relationship Id="rId7" Type="http://schemas.openxmlformats.org/officeDocument/2006/relationships/image" Target="../media/image64.png"/><Relationship Id="rId6" Type="http://schemas.openxmlformats.org/officeDocument/2006/relationships/image" Target="../media/image13.png"/><Relationship Id="rId5" Type="http://schemas.openxmlformats.org/officeDocument/2006/relationships/image" Target="../media/image41.wmf"/><Relationship Id="rId4" Type="http://schemas.openxmlformats.org/officeDocument/2006/relationships/image" Target="../media/image71.emf"/><Relationship Id="rId3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png"/><Relationship Id="rId8" Type="http://schemas.openxmlformats.org/officeDocument/2006/relationships/image" Target="../media/image79.wmf"/><Relationship Id="rId7" Type="http://schemas.openxmlformats.org/officeDocument/2006/relationships/oleObject" Target="../embeddings/oleObject1.bin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3" Type="http://schemas.openxmlformats.org/officeDocument/2006/relationships/image" Target="../media/image5.png"/><Relationship Id="rId2" Type="http://schemas.openxmlformats.org/officeDocument/2006/relationships/tags" Target="../tags/tag14.xml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81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85.wmf"/><Relationship Id="rId7" Type="http://schemas.openxmlformats.org/officeDocument/2006/relationships/oleObject" Target="../embeddings/oleObject2.bin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3" Type="http://schemas.openxmlformats.org/officeDocument/2006/relationships/image" Target="../media/image11.wmf"/><Relationship Id="rId2" Type="http://schemas.openxmlformats.org/officeDocument/2006/relationships/tags" Target="../tags/tag15.xml"/><Relationship Id="rId10" Type="http://schemas.openxmlformats.org/officeDocument/2006/relationships/vmlDrawing" Target="../drawings/vmlDrawing2.v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89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3" Type="http://schemas.openxmlformats.org/officeDocument/2006/relationships/image" Target="../media/image18.png"/><Relationship Id="rId2" Type="http://schemas.openxmlformats.org/officeDocument/2006/relationships/tags" Target="../tags/tag16.xml"/><Relationship Id="rId10" Type="http://schemas.openxmlformats.org/officeDocument/2006/relationships/vmlDrawing" Target="../drawings/vmlDrawing3.v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93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3" Type="http://schemas.openxmlformats.org/officeDocument/2006/relationships/image" Target="../media/image19.png"/><Relationship Id="rId2" Type="http://schemas.openxmlformats.org/officeDocument/2006/relationships/tags" Target="../tags/tag17.xml"/><Relationship Id="rId10" Type="http://schemas.openxmlformats.org/officeDocument/2006/relationships/vmlDrawing" Target="../drawings/vmlDrawing4.v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wmf"/><Relationship Id="rId8" Type="http://schemas.openxmlformats.org/officeDocument/2006/relationships/image" Target="../media/image10.emf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7" Type="http://schemas.openxmlformats.org/officeDocument/2006/relationships/slideLayout" Target="../slideLayouts/slideLayout12.xml"/><Relationship Id="rId16" Type="http://schemas.openxmlformats.org/officeDocument/2006/relationships/image" Target="../media/image18.png"/><Relationship Id="rId15" Type="http://schemas.openxmlformats.org/officeDocument/2006/relationships/image" Target="../media/image17.emf"/><Relationship Id="rId14" Type="http://schemas.openxmlformats.org/officeDocument/2006/relationships/image" Target="../media/image16.wmf"/><Relationship Id="rId13" Type="http://schemas.openxmlformats.org/officeDocument/2006/relationships/image" Target="../media/image15.emf"/><Relationship Id="rId12" Type="http://schemas.openxmlformats.org/officeDocument/2006/relationships/image" Target="../media/image14.emf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9" Type="http://schemas.openxmlformats.org/officeDocument/2006/relationships/slideLayout" Target="../slideLayouts/slideLayout12.xml"/><Relationship Id="rId18" Type="http://schemas.openxmlformats.org/officeDocument/2006/relationships/image" Target="../media/image34.png"/><Relationship Id="rId17" Type="http://schemas.openxmlformats.org/officeDocument/2006/relationships/image" Target="../media/image33.png"/><Relationship Id="rId16" Type="http://schemas.openxmlformats.org/officeDocument/2006/relationships/image" Target="../media/image32.png"/><Relationship Id="rId15" Type="http://schemas.openxmlformats.org/officeDocument/2006/relationships/image" Target="../media/image31.png"/><Relationship Id="rId14" Type="http://schemas.openxmlformats.org/officeDocument/2006/relationships/image" Target="../media/image30.png"/><Relationship Id="rId13" Type="http://schemas.openxmlformats.org/officeDocument/2006/relationships/image" Target="../media/image29.png"/><Relationship Id="rId12" Type="http://schemas.openxmlformats.org/officeDocument/2006/relationships/image" Target="../media/image28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image" Target="../media/image7.emf"/><Relationship Id="rId3" Type="http://schemas.openxmlformats.org/officeDocument/2006/relationships/image" Target="../media/image15.emf"/><Relationship Id="rId2" Type="http://schemas.openxmlformats.org/officeDocument/2006/relationships/tags" Target="../tags/tag6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6.wmf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68910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654175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71145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211138" y="2065338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-306388" y="2100263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pic>
        <p:nvPicPr>
          <p:cNvPr id="8199" name="Picture 14" descr="main0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7625"/>
            <a:ext cx="91440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15"/>
          <p:cNvSpPr>
            <a:spLocks noChangeArrowheads="1"/>
          </p:cNvSpPr>
          <p:nvPr/>
        </p:nvSpPr>
        <p:spPr bwMode="auto">
          <a:xfrm>
            <a:off x="0" y="2357430"/>
            <a:ext cx="9144000" cy="1214446"/>
          </a:xfrm>
          <a:prstGeom prst="rect">
            <a:avLst/>
          </a:prstGeom>
          <a:solidFill>
            <a:srgbClr val="99CCFF">
              <a:alpha val="50980"/>
            </a:srgbClr>
          </a:solidFill>
          <a:ln w="19050">
            <a:solidFill>
              <a:srgbClr val="6699FF"/>
            </a:solidFill>
            <a:miter lim="800000"/>
          </a:ln>
        </p:spPr>
        <p:txBody>
          <a:bodyPr wrap="none" lIns="91429" tIns="45715" rIns="91429" bIns="45715" anchor="ctr"/>
          <a:lstStyle/>
          <a:p>
            <a:pPr algn="ctr">
              <a:lnSpc>
                <a:spcPct val="90000"/>
              </a:lnSpc>
            </a:pPr>
            <a:endParaRPr lang="en-US" altLang="zh-CN" sz="3600">
              <a:latin typeface="方正兰亭粗黑_GBK"/>
              <a:ea typeface="方正兰亭粗黑_GBK"/>
              <a:cs typeface="方正兰亭粗黑_GBK"/>
            </a:endParaRPr>
          </a:p>
          <a:p>
            <a:pPr algn="ctr">
              <a:lnSpc>
                <a:spcPct val="90000"/>
              </a:lnSpc>
            </a:pPr>
            <a:r>
              <a:rPr sz="3600">
                <a:latin typeface="方正兰亭粗黑_GBK"/>
                <a:ea typeface="方正兰亭粗黑_GBK"/>
                <a:cs typeface="方正兰亭粗黑_GBK"/>
              </a:rPr>
              <a:t>重庆铁马武警车座椅</a:t>
            </a:r>
            <a:r>
              <a:rPr lang="en-US" sz="3600">
                <a:latin typeface="方正兰亭粗黑_GBK"/>
                <a:ea typeface="方正兰亭粗黑_GBK"/>
                <a:cs typeface="方正兰亭粗黑_GBK"/>
              </a:rPr>
              <a:t>-</a:t>
            </a:r>
            <a:r>
              <a:rPr lang="zh-CN" altLang="en-US" sz="3600">
                <a:latin typeface="方正兰亭粗黑_GBK"/>
                <a:ea typeface="方正兰亭粗黑_GBK"/>
                <a:cs typeface="方正兰亭粗黑_GBK"/>
              </a:rPr>
              <a:t>工艺制造</a:t>
            </a:r>
            <a:r>
              <a:rPr lang="zh-CN" altLang="en-US" sz="3600">
                <a:latin typeface="方正兰亭粗黑_GBK"/>
                <a:ea typeface="方正兰亭粗黑_GBK"/>
                <a:cs typeface="方正兰亭粗黑_GBK"/>
              </a:rPr>
              <a:t>方案</a:t>
            </a:r>
            <a:endParaRPr lang="zh-CN" altLang="en-US" sz="3600">
              <a:latin typeface="方正兰亭粗黑_GBK"/>
              <a:ea typeface="方正兰亭粗黑_GBK"/>
              <a:cs typeface="方正兰亭粗黑_GBK"/>
            </a:endParaRPr>
          </a:p>
          <a:p>
            <a:pPr algn="ctr">
              <a:lnSpc>
                <a:spcPct val="90000"/>
              </a:lnSpc>
            </a:pP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654212" y="3754864"/>
          <a:ext cx="3816426" cy="1029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2142"/>
                <a:gridCol w="1272142"/>
                <a:gridCol w="1272142"/>
              </a:tblGrid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编制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审核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批准</a:t>
                      </a:r>
                      <a:endParaRPr lang="zh-CN" altLang="en-US" b="1" dirty="0"/>
                    </a:p>
                  </a:txBody>
                  <a:tcPr anchor="ctr"/>
                </a:tc>
              </a:tr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/>
                        <a:t>冯敬乾</a:t>
                      </a:r>
                      <a:endParaRPr lang="zh-CN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12" name="Picture 1" descr="厂标"/>
          <p:cNvPicPr>
            <a:picLocks noChangeAspect="1" noChangeArrowheads="1"/>
          </p:cNvPicPr>
          <p:nvPr/>
        </p:nvPicPr>
        <p:blipFill>
          <a:blip r:embed="rId3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Group 18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292690" y="5029770"/>
          <a:ext cx="4589585" cy="1112226"/>
        </p:xfrm>
        <a:graphic>
          <a:graphicData uri="http://schemas.openxmlformats.org/drawingml/2006/table">
            <a:tbl>
              <a:tblPr/>
              <a:tblGrid>
                <a:gridCol w="1736667"/>
                <a:gridCol w="2852918"/>
              </a:tblGrid>
              <a:tr h="385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公司  </a:t>
                      </a: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Company</a:t>
                      </a:r>
                      <a:endParaRPr kumimoji="0" lang="en-US" altLang="zh-CN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光华荣昌汽车部件有限公司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版本号 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Version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A1</a:t>
                      </a:r>
                      <a:endParaRPr kumimoji="0" lang="en-US" altLang="zh-CN" sz="13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更新日期 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Date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2022-08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1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B.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工艺路线规划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Rectangle 284"/>
          <p:cNvSpPr>
            <a:spLocks noChangeArrowheads="1"/>
          </p:cNvSpPr>
          <p:nvPr/>
        </p:nvSpPr>
        <p:spPr bwMode="auto">
          <a:xfrm>
            <a:off x="349885" y="764540"/>
            <a:ext cx="7164388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p>
            <a:r>
              <a:rPr lang="en-US" altLang="zh-CN" sz="1800" b="1">
                <a:latin typeface="方正兰亭黑_GBK"/>
                <a:ea typeface="方正兰亭黑_GBK"/>
                <a:cs typeface="方正兰亭黑_GBK"/>
              </a:rPr>
              <a:t>B.2.6 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  <a:sym typeface="+mn-ea"/>
              </a:rPr>
              <a:t>工艺路线规划：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  <a:sym typeface="+mn-ea"/>
              </a:rPr>
              <a:t>电泳</a:t>
            </a:r>
            <a:endParaRPr lang="zh-CN" altLang="en-US" sz="1800" b="1">
              <a:latin typeface="方正兰亭黑_GBK"/>
              <a:ea typeface="方正兰亭黑_GBK"/>
              <a:cs typeface="方正兰亭黑_GBK"/>
              <a:sym typeface="+mn-ea"/>
            </a:endParaRPr>
          </a:p>
        </p:txBody>
      </p:sp>
      <p:graphicFrame>
        <p:nvGraphicFramePr>
          <p:cNvPr id="11" name="表格 10"/>
          <p:cNvGraphicFramePr/>
          <p:nvPr>
            <p:custDataLst>
              <p:tags r:id="rId2"/>
            </p:custDataLst>
          </p:nvPr>
        </p:nvGraphicFramePr>
        <p:xfrm>
          <a:off x="349885" y="1400175"/>
          <a:ext cx="8366125" cy="44786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2465"/>
                <a:gridCol w="1523365"/>
                <a:gridCol w="2368550"/>
                <a:gridCol w="1172210"/>
                <a:gridCol w="1145540"/>
                <a:gridCol w="1483995"/>
              </a:tblGrid>
              <a:tr h="4533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序号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ym typeface="+mn-ea"/>
                        </a:rPr>
                        <a:t>零件</a:t>
                      </a:r>
                      <a:r>
                        <a:rPr lang="zh-CN" altLang="en-US" sz="1600" dirty="0">
                          <a:sym typeface="+mn-ea"/>
                        </a:rPr>
                        <a:t>号</a:t>
                      </a:r>
                      <a:endParaRPr lang="zh-CN" altLang="en-US" sz="16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零件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名称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零件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状态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自制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外购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图片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6534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/>
                        <a:t>1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靠背下连接板电泳总成</a:t>
                      </a:r>
                      <a:endParaRPr 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新开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sym typeface="+mn-ea"/>
                        </a:rPr>
                        <a:t>河北自制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743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坐垫横梁电泳总成</a:t>
                      </a:r>
                      <a:endParaRPr 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sym typeface="+mn-ea"/>
                        </a:rPr>
                        <a:t>新开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sym typeface="+mn-ea"/>
                        </a:rPr>
                        <a:t>成都外购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743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3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SLT0011615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下底板焊接总成电泳</a:t>
                      </a:r>
                      <a:endParaRPr 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sym typeface="+mn-ea"/>
                        </a:rPr>
                        <a:t>新开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sym typeface="+mn-ea"/>
                        </a:rPr>
                        <a:t>河北自制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743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4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SLT0011619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上盖板焊接总成电泳</a:t>
                      </a:r>
                      <a:endParaRPr 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sym typeface="+mn-ea"/>
                        </a:rPr>
                        <a:t>新开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sym typeface="+mn-ea"/>
                        </a:rPr>
                        <a:t>河北自制</a:t>
                      </a:r>
                      <a:endParaRPr lang="zh-CN" altLang="en-US" sz="1600" dirty="0">
                        <a:latin typeface="+mn-ea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743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5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SLT0010571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绞架焊接总成电泳</a:t>
                      </a:r>
                      <a:endParaRPr 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借用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河北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自制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5" name="图片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260" y="2708593"/>
            <a:ext cx="448310" cy="339090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4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260" y="4724718"/>
            <a:ext cx="412750" cy="3213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2230" y="3933190"/>
            <a:ext cx="515620" cy="439420"/>
          </a:xfrm>
          <a:prstGeom prst="rect">
            <a:avLst/>
          </a:prstGeom>
        </p:spPr>
      </p:pic>
      <p:pic>
        <p:nvPicPr>
          <p:cNvPr id="182" name="图片 1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8893" y="1995805"/>
            <a:ext cx="451485" cy="318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0965" y="3357245"/>
            <a:ext cx="438150" cy="43561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1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B.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工艺路线规划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Rectangle 284"/>
          <p:cNvSpPr>
            <a:spLocks noChangeArrowheads="1"/>
          </p:cNvSpPr>
          <p:nvPr/>
        </p:nvSpPr>
        <p:spPr bwMode="auto">
          <a:xfrm>
            <a:off x="349885" y="764540"/>
            <a:ext cx="7164388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p>
            <a:r>
              <a:rPr lang="en-US" altLang="zh-CN" sz="1800" b="1">
                <a:latin typeface="方正兰亭黑_GBK"/>
                <a:ea typeface="方正兰亭黑_GBK"/>
                <a:cs typeface="方正兰亭黑_GBK"/>
              </a:rPr>
              <a:t>B.2.7 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  <a:sym typeface="+mn-ea"/>
              </a:rPr>
              <a:t>工艺路线规划：焊接</a:t>
            </a:r>
            <a:endParaRPr lang="zh-CN" altLang="en-US" sz="1800" b="1">
              <a:latin typeface="方正兰亭黑_GBK"/>
              <a:ea typeface="方正兰亭黑_GBK"/>
              <a:cs typeface="方正兰亭黑_GBK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9885" y="1196975"/>
            <a:ext cx="3858260" cy="1198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零件状态：</a:t>
            </a:r>
            <a:r>
              <a:rPr lang="zh-CN" altLang="en-US"/>
              <a:t>新开</a:t>
            </a:r>
            <a:endParaRPr lang="zh-CN" altLang="en-US"/>
          </a:p>
          <a:p>
            <a:r>
              <a:rPr lang="zh-CN" altLang="en-US"/>
              <a:t>工艺路线：河北</a:t>
            </a:r>
            <a:r>
              <a:rPr lang="zh-CN" altLang="en-US"/>
              <a:t>自制</a:t>
            </a:r>
            <a:endParaRPr lang="zh-CN" altLang="en-US"/>
          </a:p>
          <a:p>
            <a:r>
              <a:rPr lang="zh-CN" altLang="en-US"/>
              <a:t>零件</a:t>
            </a:r>
            <a:r>
              <a:rPr lang="zh-CN" altLang="en-US"/>
              <a:t>名称：驾驶员靠背焊接骨架总成</a:t>
            </a:r>
            <a:endParaRPr lang="zh-CN" altLang="en-US"/>
          </a:p>
          <a:p>
            <a:r>
              <a:rPr lang="zh-CN" altLang="en-US"/>
              <a:t>零件</a:t>
            </a:r>
            <a:r>
              <a:rPr lang="en-US" altLang="zh-CN"/>
              <a:t>   </a:t>
            </a:r>
            <a:r>
              <a:rPr lang="zh-CN" altLang="en-US"/>
              <a:t>号：SLT0011589</a:t>
            </a:r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615" y="5918835"/>
            <a:ext cx="421005" cy="367030"/>
          </a:xfrm>
          <a:prstGeom prst="rect">
            <a:avLst/>
          </a:prstGeom>
          <a:ln>
            <a:solidFill>
              <a:srgbClr val="92D050"/>
            </a:solidFill>
          </a:ln>
        </p:spPr>
      </p:pic>
      <p:grpSp>
        <p:nvGrpSpPr>
          <p:cNvPr id="101" name="组合 100"/>
          <p:cNvGrpSpPr/>
          <p:nvPr/>
        </p:nvGrpSpPr>
        <p:grpSpPr>
          <a:xfrm>
            <a:off x="2875915" y="1520825"/>
            <a:ext cx="3998650" cy="4584700"/>
            <a:chOff x="5840" y="2678"/>
            <a:chExt cx="6297" cy="7220"/>
          </a:xfrm>
        </p:grpSpPr>
        <p:pic>
          <p:nvPicPr>
            <p:cNvPr id="39" name="图片 3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4" t="1309" r="1"/>
            <a:stretch>
              <a:fillRect/>
            </a:stretch>
          </p:blipFill>
          <p:spPr>
            <a:xfrm>
              <a:off x="9962" y="4003"/>
              <a:ext cx="276" cy="376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024" y="7773"/>
              <a:ext cx="446" cy="51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</p:pic>
        <p:pic>
          <p:nvPicPr>
            <p:cNvPr id="185" name="Picture 1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9957" y="5003"/>
              <a:ext cx="462" cy="35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</p:pic>
        <p:pic>
          <p:nvPicPr>
            <p:cNvPr id="34" name="图片 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35" y="8902"/>
              <a:ext cx="552" cy="37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图片 3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26" y="8405"/>
              <a:ext cx="594" cy="355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图片 1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947" y="4540"/>
              <a:ext cx="558" cy="34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973" y="6137"/>
              <a:ext cx="225" cy="30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22" y="3327"/>
              <a:ext cx="495" cy="446"/>
            </a:xfrm>
            <a:prstGeom prst="rect">
              <a:avLst/>
            </a:prstGeom>
            <a:noFill/>
            <a:ln w="9525">
              <a:solidFill>
                <a:srgbClr val="92D050"/>
              </a:solidFill>
            </a:ln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23" y="2678"/>
              <a:ext cx="354" cy="497"/>
            </a:xfrm>
            <a:prstGeom prst="rect">
              <a:avLst/>
            </a:prstGeom>
            <a:noFill/>
            <a:ln w="9525">
              <a:solidFill>
                <a:srgbClr val="92D050"/>
              </a:solidFill>
            </a:ln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043" y="7501"/>
              <a:ext cx="392" cy="12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</p:pic>
        <p:grpSp>
          <p:nvGrpSpPr>
            <p:cNvPr id="82" name="组合 81"/>
            <p:cNvGrpSpPr/>
            <p:nvPr/>
          </p:nvGrpSpPr>
          <p:grpSpPr>
            <a:xfrm>
              <a:off x="10024" y="5951"/>
              <a:ext cx="1486" cy="1937"/>
              <a:chOff x="9496" y="6064"/>
              <a:chExt cx="1486" cy="1937"/>
            </a:xfrm>
          </p:grpSpPr>
          <p:pic>
            <p:nvPicPr>
              <p:cNvPr id="24" name="图片 2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106" t="8304"/>
              <a:stretch>
                <a:fillRect/>
              </a:stretch>
            </p:blipFill>
            <p:spPr>
              <a:xfrm>
                <a:off x="9496" y="6874"/>
                <a:ext cx="291" cy="526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图片 2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34" t="3964"/>
              <a:stretch>
                <a:fillRect/>
              </a:stretch>
            </p:blipFill>
            <p:spPr>
              <a:xfrm>
                <a:off x="10460" y="6064"/>
                <a:ext cx="298" cy="474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  <a:effectLst>
                <a:outerShdw blurRad="50800" dist="50800" dir="5400000" sx="5000" sy="5000" algn="ctr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>
              <a:xfrm>
                <a:off x="10470" y="7611"/>
                <a:ext cx="513" cy="391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460" y="6676"/>
                <a:ext cx="423" cy="354"/>
              </a:xfrm>
              <a:prstGeom prst="rect">
                <a:avLst/>
              </a:prstGeom>
              <a:noFill/>
              <a:ln w="9525">
                <a:solidFill>
                  <a:srgbClr val="92D050"/>
                </a:solidFill>
              </a:ln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460" y="7138"/>
                <a:ext cx="423" cy="360"/>
              </a:xfrm>
              <a:prstGeom prst="rect">
                <a:avLst/>
              </a:prstGeom>
              <a:noFill/>
              <a:ln w="9525">
                <a:solidFill>
                  <a:srgbClr val="92D050"/>
                </a:solidFill>
              </a:ln>
            </p:spPr>
          </p:pic>
          <p:cxnSp>
            <p:nvCxnSpPr>
              <p:cNvPr id="56" name="肘形连接符 55"/>
              <p:cNvCxnSpPr>
                <a:stCxn id="24" idx="3"/>
                <a:endCxn id="23" idx="1"/>
              </p:cNvCxnSpPr>
              <p:nvPr/>
            </p:nvCxnSpPr>
            <p:spPr>
              <a:xfrm flipV="1">
                <a:off x="9787" y="6301"/>
                <a:ext cx="673" cy="836"/>
              </a:xfrm>
              <a:prstGeom prst="bentConnector3">
                <a:avLst>
                  <a:gd name="adj1" fmla="val 50074"/>
                </a:avLst>
              </a:prstGeom>
              <a:ln w="6350">
                <a:solidFill>
                  <a:srgbClr val="92D050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肘形连接符 57"/>
              <p:cNvCxnSpPr>
                <a:stCxn id="24" idx="3"/>
                <a:endCxn id="30" idx="1"/>
              </p:cNvCxnSpPr>
              <p:nvPr/>
            </p:nvCxnSpPr>
            <p:spPr>
              <a:xfrm flipV="1">
                <a:off x="9787" y="6853"/>
                <a:ext cx="673" cy="284"/>
              </a:xfrm>
              <a:prstGeom prst="bentConnector3">
                <a:avLst>
                  <a:gd name="adj1" fmla="val 50074"/>
                </a:avLst>
              </a:prstGeom>
              <a:ln w="6350">
                <a:solidFill>
                  <a:srgbClr val="92D050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肘形连接符 58"/>
              <p:cNvCxnSpPr>
                <a:stCxn id="24" idx="3"/>
                <a:endCxn id="31" idx="1"/>
              </p:cNvCxnSpPr>
              <p:nvPr/>
            </p:nvCxnSpPr>
            <p:spPr>
              <a:xfrm>
                <a:off x="9787" y="7137"/>
                <a:ext cx="673" cy="181"/>
              </a:xfrm>
              <a:prstGeom prst="bentConnector3">
                <a:avLst>
                  <a:gd name="adj1" fmla="val 50074"/>
                </a:avLst>
              </a:prstGeom>
              <a:ln w="6350">
                <a:solidFill>
                  <a:srgbClr val="92D050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肘形连接符 63"/>
              <p:cNvCxnSpPr>
                <a:stCxn id="24" idx="3"/>
                <a:endCxn id="25" idx="1"/>
              </p:cNvCxnSpPr>
              <p:nvPr/>
            </p:nvCxnSpPr>
            <p:spPr>
              <a:xfrm>
                <a:off x="9787" y="7137"/>
                <a:ext cx="683" cy="670"/>
              </a:xfrm>
              <a:prstGeom prst="bentConnector3">
                <a:avLst>
                  <a:gd name="adj1" fmla="val 50073"/>
                </a:avLst>
              </a:prstGeom>
              <a:ln w="6350">
                <a:solidFill>
                  <a:srgbClr val="92D050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组合 80"/>
            <p:cNvGrpSpPr/>
            <p:nvPr/>
          </p:nvGrpSpPr>
          <p:grpSpPr>
            <a:xfrm>
              <a:off x="9932" y="5075"/>
              <a:ext cx="2205" cy="1771"/>
              <a:chOff x="9951" y="3818"/>
              <a:chExt cx="2205" cy="1771"/>
            </a:xfrm>
          </p:grpSpPr>
          <p:pic>
            <p:nvPicPr>
              <p:cNvPr id="181" name="图片 180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951" y="4232"/>
                <a:ext cx="523" cy="37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929" y="4256"/>
                <a:ext cx="455" cy="32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</p:pic>
          <p:grpSp>
            <p:nvGrpSpPr>
              <p:cNvPr id="69" name="组合 68"/>
              <p:cNvGrpSpPr/>
              <p:nvPr/>
            </p:nvGrpSpPr>
            <p:grpSpPr>
              <a:xfrm rot="0">
                <a:off x="11384" y="4417"/>
                <a:ext cx="772" cy="1172"/>
                <a:chOff x="11008" y="4577"/>
                <a:chExt cx="856" cy="1203"/>
              </a:xfrm>
            </p:grpSpPr>
            <p:pic>
              <p:nvPicPr>
                <p:cNvPr id="45" name="图片 44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27" t="7735"/>
                <a:stretch>
                  <a:fillRect/>
                </a:stretch>
              </p:blipFill>
              <p:spPr>
                <a:xfrm>
                  <a:off x="11509" y="4790"/>
                  <a:ext cx="322" cy="308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图片 62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509" y="5211"/>
                  <a:ext cx="355" cy="238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</p:pic>
            <p:pic>
              <p:nvPicPr>
                <p:cNvPr id="37" name="图片 36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509" y="5554"/>
                  <a:ext cx="336" cy="226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</p:pic>
            <p:cxnSp>
              <p:nvCxnSpPr>
                <p:cNvPr id="40" name="肘形连接符 39"/>
                <p:cNvCxnSpPr>
                  <a:stCxn id="28" idx="3"/>
                  <a:endCxn id="45" idx="1"/>
                </p:cNvCxnSpPr>
                <p:nvPr/>
              </p:nvCxnSpPr>
              <p:spPr>
                <a:xfrm>
                  <a:off x="11008" y="4577"/>
                  <a:ext cx="501" cy="366"/>
                </a:xfrm>
                <a:prstGeom prst="bentConnector3">
                  <a:avLst>
                    <a:gd name="adj1" fmla="val 49940"/>
                  </a:avLst>
                </a:prstGeom>
                <a:ln w="6350">
                  <a:solidFill>
                    <a:srgbClr val="FF0000"/>
                  </a:solidFill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肘形连接符 66"/>
                <p:cNvCxnSpPr>
                  <a:stCxn id="28" idx="3"/>
                  <a:endCxn id="63" idx="1"/>
                </p:cNvCxnSpPr>
                <p:nvPr/>
              </p:nvCxnSpPr>
              <p:spPr>
                <a:xfrm>
                  <a:off x="11008" y="4577"/>
                  <a:ext cx="501" cy="752"/>
                </a:xfrm>
                <a:prstGeom prst="bentConnector3">
                  <a:avLst>
                    <a:gd name="adj1" fmla="val 49940"/>
                  </a:avLst>
                </a:prstGeom>
                <a:ln w="6350">
                  <a:solidFill>
                    <a:srgbClr val="FF0000"/>
                  </a:solidFill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肘形连接符 67"/>
                <p:cNvCxnSpPr>
                  <a:stCxn id="28" idx="3"/>
                  <a:endCxn id="37" idx="1"/>
                </p:cNvCxnSpPr>
                <p:nvPr/>
              </p:nvCxnSpPr>
              <p:spPr>
                <a:xfrm>
                  <a:off x="11008" y="4577"/>
                  <a:ext cx="501" cy="1090"/>
                </a:xfrm>
                <a:prstGeom prst="bentConnector3">
                  <a:avLst>
                    <a:gd name="adj1" fmla="val 49940"/>
                  </a:avLst>
                </a:prstGeom>
                <a:ln w="6350">
                  <a:solidFill>
                    <a:srgbClr val="FF0000"/>
                  </a:solidFill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9" name="图片 28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01" t="2873"/>
              <a:stretch>
                <a:fillRect/>
              </a:stretch>
            </p:blipFill>
            <p:spPr>
              <a:xfrm>
                <a:off x="11836" y="3818"/>
                <a:ext cx="255" cy="33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1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>
              <a:xfrm>
                <a:off x="11836" y="4272"/>
                <a:ext cx="269" cy="29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  <p:cxnSp>
            <p:nvCxnSpPr>
              <p:cNvPr id="76" name="肘形连接符 75"/>
              <p:cNvCxnSpPr>
                <a:stCxn id="28" idx="3"/>
                <a:endCxn id="29" idx="1"/>
              </p:cNvCxnSpPr>
              <p:nvPr/>
            </p:nvCxnSpPr>
            <p:spPr>
              <a:xfrm flipV="1">
                <a:off x="11396" y="3992"/>
                <a:ext cx="397" cy="418"/>
              </a:xfrm>
              <a:prstGeom prst="bentConnector3">
                <a:avLst>
                  <a:gd name="adj1" fmla="val 55163"/>
                </a:avLst>
              </a:prstGeom>
              <a:ln w="6350">
                <a:solidFill>
                  <a:srgbClr val="FF0000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肘形连接符 76"/>
              <p:cNvCxnSpPr>
                <a:endCxn id="75" idx="1"/>
              </p:cNvCxnSpPr>
              <p:nvPr/>
            </p:nvCxnSpPr>
            <p:spPr>
              <a:xfrm>
                <a:off x="11384" y="4410"/>
                <a:ext cx="452" cy="7"/>
              </a:xfrm>
              <a:prstGeom prst="bentConnector3">
                <a:avLst>
                  <a:gd name="adj1" fmla="val 50221"/>
                </a:avLst>
              </a:prstGeom>
              <a:ln w="6350">
                <a:solidFill>
                  <a:srgbClr val="FF0000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肘形连接符 78"/>
              <p:cNvCxnSpPr>
                <a:stCxn id="181" idx="3"/>
                <a:endCxn id="28" idx="1"/>
              </p:cNvCxnSpPr>
              <p:nvPr/>
            </p:nvCxnSpPr>
            <p:spPr>
              <a:xfrm>
                <a:off x="10474" y="4417"/>
                <a:ext cx="455" cy="5"/>
              </a:xfrm>
              <a:prstGeom prst="bentConnector2">
                <a:avLst/>
              </a:prstGeom>
              <a:ln w="6350">
                <a:solidFill>
                  <a:srgbClr val="FF0000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3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229" y="6150"/>
              <a:ext cx="225" cy="30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</p:pic>
        <p:cxnSp>
          <p:nvCxnSpPr>
            <p:cNvPr id="84" name="肘形连接符 83"/>
            <p:cNvCxnSpPr>
              <a:stCxn id="85" idx="3"/>
              <a:endCxn id="39" idx="1"/>
            </p:cNvCxnSpPr>
            <p:nvPr/>
          </p:nvCxnSpPr>
          <p:spPr>
            <a:xfrm flipV="1">
              <a:off x="7932" y="4191"/>
              <a:ext cx="2030" cy="2186"/>
            </a:xfrm>
            <a:prstGeom prst="bentConnector3">
              <a:avLst>
                <a:gd name="adj1" fmla="val 50000"/>
              </a:avLst>
            </a:prstGeom>
            <a:ln w="6350">
              <a:solidFill>
                <a:srgbClr val="92D05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840" y="5003"/>
              <a:ext cx="2092" cy="274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86" name="肘形连接符 85"/>
            <p:cNvCxnSpPr>
              <a:stCxn id="85" idx="3"/>
              <a:endCxn id="18" idx="1"/>
            </p:cNvCxnSpPr>
            <p:nvPr/>
          </p:nvCxnSpPr>
          <p:spPr>
            <a:xfrm flipV="1">
              <a:off x="7932" y="4711"/>
              <a:ext cx="2015" cy="1666"/>
            </a:xfrm>
            <a:prstGeom prst="bentConnector3">
              <a:avLst>
                <a:gd name="adj1" fmla="val 50025"/>
              </a:avLst>
            </a:prstGeom>
            <a:ln w="6350">
              <a:solidFill>
                <a:srgbClr val="92D05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肘形连接符 86"/>
            <p:cNvCxnSpPr>
              <a:stCxn id="85" idx="3"/>
              <a:endCxn id="21" idx="1"/>
            </p:cNvCxnSpPr>
            <p:nvPr/>
          </p:nvCxnSpPr>
          <p:spPr>
            <a:xfrm flipV="1">
              <a:off x="7932" y="3550"/>
              <a:ext cx="1990" cy="2827"/>
            </a:xfrm>
            <a:prstGeom prst="bentConnector3">
              <a:avLst>
                <a:gd name="adj1" fmla="val 50000"/>
              </a:avLst>
            </a:prstGeom>
            <a:ln w="6350">
              <a:solidFill>
                <a:srgbClr val="92D05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肘形连接符 87"/>
            <p:cNvCxnSpPr>
              <a:stCxn id="85" idx="3"/>
              <a:endCxn id="22" idx="1"/>
            </p:cNvCxnSpPr>
            <p:nvPr/>
          </p:nvCxnSpPr>
          <p:spPr>
            <a:xfrm flipV="1">
              <a:off x="7932" y="2927"/>
              <a:ext cx="1991" cy="3450"/>
            </a:xfrm>
            <a:prstGeom prst="bentConnector3">
              <a:avLst>
                <a:gd name="adj1" fmla="val 50025"/>
              </a:avLst>
            </a:prstGeom>
            <a:ln w="6350">
              <a:solidFill>
                <a:srgbClr val="92D05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肘形连接符 88"/>
            <p:cNvCxnSpPr>
              <a:stCxn id="85" idx="3"/>
              <a:endCxn id="185" idx="1"/>
            </p:cNvCxnSpPr>
            <p:nvPr/>
          </p:nvCxnSpPr>
          <p:spPr>
            <a:xfrm flipV="1">
              <a:off x="7932" y="5178"/>
              <a:ext cx="2025" cy="1199"/>
            </a:xfrm>
            <a:prstGeom prst="bentConnector3">
              <a:avLst>
                <a:gd name="adj1" fmla="val 50025"/>
              </a:avLst>
            </a:prstGeom>
            <a:ln w="6350">
              <a:solidFill>
                <a:srgbClr val="92D05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肘形连接符 89"/>
            <p:cNvCxnSpPr>
              <a:stCxn id="85" idx="3"/>
              <a:endCxn id="181" idx="1"/>
            </p:cNvCxnSpPr>
            <p:nvPr/>
          </p:nvCxnSpPr>
          <p:spPr>
            <a:xfrm flipV="1">
              <a:off x="7932" y="5674"/>
              <a:ext cx="2000" cy="703"/>
            </a:xfrm>
            <a:prstGeom prst="bentConnector3">
              <a:avLst>
                <a:gd name="adj1" fmla="val 50000"/>
              </a:avLst>
            </a:prstGeom>
            <a:ln w="6350">
              <a:solidFill>
                <a:srgbClr val="92D05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肘形连接符 90"/>
            <p:cNvCxnSpPr>
              <a:stCxn id="85" idx="3"/>
              <a:endCxn id="19" idx="1"/>
            </p:cNvCxnSpPr>
            <p:nvPr/>
          </p:nvCxnSpPr>
          <p:spPr>
            <a:xfrm flipV="1">
              <a:off x="7932" y="6288"/>
              <a:ext cx="2041" cy="89"/>
            </a:xfrm>
            <a:prstGeom prst="bentConnector3">
              <a:avLst>
                <a:gd name="adj1" fmla="val 50024"/>
              </a:avLst>
            </a:prstGeom>
            <a:ln w="6350">
              <a:solidFill>
                <a:srgbClr val="92D05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肘形连接符 91"/>
            <p:cNvCxnSpPr>
              <a:stCxn id="85" idx="3"/>
              <a:endCxn id="24" idx="1"/>
            </p:cNvCxnSpPr>
            <p:nvPr/>
          </p:nvCxnSpPr>
          <p:spPr>
            <a:xfrm>
              <a:off x="7932" y="6377"/>
              <a:ext cx="2092" cy="647"/>
            </a:xfrm>
            <a:prstGeom prst="bentConnector3">
              <a:avLst>
                <a:gd name="adj1" fmla="val 50000"/>
              </a:avLst>
            </a:prstGeom>
            <a:ln w="6350">
              <a:solidFill>
                <a:srgbClr val="92D05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肘形连接符 92"/>
            <p:cNvCxnSpPr>
              <a:stCxn id="85" idx="3"/>
              <a:endCxn id="62" idx="1"/>
            </p:cNvCxnSpPr>
            <p:nvPr/>
          </p:nvCxnSpPr>
          <p:spPr>
            <a:xfrm>
              <a:off x="7932" y="6377"/>
              <a:ext cx="2111" cy="1184"/>
            </a:xfrm>
            <a:prstGeom prst="bentConnector3">
              <a:avLst>
                <a:gd name="adj1" fmla="val 50024"/>
              </a:avLst>
            </a:prstGeom>
            <a:ln w="6350">
              <a:solidFill>
                <a:srgbClr val="92D05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肘形连接符 93"/>
            <p:cNvCxnSpPr>
              <a:stCxn id="85" idx="3"/>
              <a:endCxn id="53" idx="1"/>
            </p:cNvCxnSpPr>
            <p:nvPr/>
          </p:nvCxnSpPr>
          <p:spPr>
            <a:xfrm>
              <a:off x="7932" y="6377"/>
              <a:ext cx="2092" cy="1651"/>
            </a:xfrm>
            <a:prstGeom prst="bentConnector3">
              <a:avLst>
                <a:gd name="adj1" fmla="val 50000"/>
              </a:avLst>
            </a:prstGeom>
            <a:ln w="6350">
              <a:solidFill>
                <a:srgbClr val="92D05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肘形连接符 94"/>
            <p:cNvCxnSpPr>
              <a:stCxn id="85" idx="3"/>
              <a:endCxn id="35" idx="1"/>
            </p:cNvCxnSpPr>
            <p:nvPr/>
          </p:nvCxnSpPr>
          <p:spPr>
            <a:xfrm>
              <a:off x="7932" y="6377"/>
              <a:ext cx="2094" cy="2206"/>
            </a:xfrm>
            <a:prstGeom prst="bentConnector3">
              <a:avLst>
                <a:gd name="adj1" fmla="val 50000"/>
              </a:avLst>
            </a:prstGeom>
            <a:ln w="6350">
              <a:solidFill>
                <a:srgbClr val="92D05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肘形连接符 95"/>
            <p:cNvCxnSpPr>
              <a:stCxn id="85" idx="3"/>
              <a:endCxn id="34" idx="1"/>
            </p:cNvCxnSpPr>
            <p:nvPr/>
          </p:nvCxnSpPr>
          <p:spPr>
            <a:xfrm>
              <a:off x="7932" y="6377"/>
              <a:ext cx="2103" cy="2711"/>
            </a:xfrm>
            <a:prstGeom prst="bentConnector3">
              <a:avLst>
                <a:gd name="adj1" fmla="val 50024"/>
              </a:avLst>
            </a:prstGeom>
            <a:ln w="6350">
              <a:solidFill>
                <a:srgbClr val="92D05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肘形连接符 96"/>
            <p:cNvCxnSpPr>
              <a:stCxn id="85" idx="3"/>
              <a:endCxn id="26" idx="1"/>
            </p:cNvCxnSpPr>
            <p:nvPr/>
          </p:nvCxnSpPr>
          <p:spPr>
            <a:xfrm>
              <a:off x="7932" y="6377"/>
              <a:ext cx="2092" cy="3521"/>
            </a:xfrm>
            <a:prstGeom prst="bentConnector3">
              <a:avLst>
                <a:gd name="adj1" fmla="val 50000"/>
              </a:avLst>
            </a:prstGeom>
            <a:ln w="6350">
              <a:solidFill>
                <a:srgbClr val="92D05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直接箭头连接符 101"/>
          <p:cNvCxnSpPr>
            <a:stCxn id="104" idx="1"/>
            <a:endCxn id="22" idx="3"/>
          </p:cNvCxnSpPr>
          <p:nvPr/>
        </p:nvCxnSpPr>
        <p:spPr>
          <a:xfrm flipH="1">
            <a:off x="5693410" y="1566545"/>
            <a:ext cx="1821180" cy="11239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102"/>
          <p:cNvCxnSpPr>
            <a:stCxn id="104" idx="1"/>
          </p:cNvCxnSpPr>
          <p:nvPr/>
        </p:nvCxnSpPr>
        <p:spPr>
          <a:xfrm flipH="1">
            <a:off x="5678170" y="1566545"/>
            <a:ext cx="1836420" cy="5048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本框 103"/>
          <p:cNvSpPr txBox="1"/>
          <p:nvPr/>
        </p:nvSpPr>
        <p:spPr>
          <a:xfrm>
            <a:off x="7514590" y="1412875"/>
            <a:ext cx="1144270" cy="306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1400"/>
              <a:t>焊接时装配</a:t>
            </a:r>
            <a:endParaRPr lang="zh-CN" altLang="en-US" sz="1400"/>
          </a:p>
        </p:txBody>
      </p:sp>
      <p:cxnSp>
        <p:nvCxnSpPr>
          <p:cNvPr id="105" name="直接箭头连接符 104"/>
          <p:cNvCxnSpPr>
            <a:stCxn id="108" idx="1"/>
            <a:endCxn id="39" idx="3"/>
          </p:cNvCxnSpPr>
          <p:nvPr/>
        </p:nvCxnSpPr>
        <p:spPr>
          <a:xfrm flipH="1">
            <a:off x="5668645" y="2083435"/>
            <a:ext cx="1863090" cy="3981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箭头连接符 105"/>
          <p:cNvCxnSpPr>
            <a:stCxn id="108" idx="1"/>
            <a:endCxn id="18" idx="3"/>
          </p:cNvCxnSpPr>
          <p:nvPr/>
        </p:nvCxnSpPr>
        <p:spPr>
          <a:xfrm flipH="1">
            <a:off x="5838190" y="2083435"/>
            <a:ext cx="1693545" cy="7283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107"/>
          <p:cNvSpPr txBox="1"/>
          <p:nvPr/>
        </p:nvSpPr>
        <p:spPr>
          <a:xfrm>
            <a:off x="7531735" y="1929765"/>
            <a:ext cx="1144270" cy="306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1400"/>
              <a:t>前工序</a:t>
            </a:r>
            <a:r>
              <a:rPr lang="zh-CN" altLang="en-US" sz="1400"/>
              <a:t>弯管</a:t>
            </a:r>
            <a:endParaRPr lang="zh-CN" altLang="en-US" sz="1400"/>
          </a:p>
        </p:txBody>
      </p:sp>
      <p:sp>
        <p:nvSpPr>
          <p:cNvPr id="109" name="文本框 108"/>
          <p:cNvSpPr txBox="1"/>
          <p:nvPr/>
        </p:nvSpPr>
        <p:spPr>
          <a:xfrm>
            <a:off x="7531735" y="2925445"/>
            <a:ext cx="1144270" cy="30670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1400"/>
              <a:t>手工</a:t>
            </a:r>
            <a:r>
              <a:rPr lang="zh-CN" altLang="en-US" sz="1400"/>
              <a:t>焊接</a:t>
            </a:r>
            <a:endParaRPr lang="zh-CN" altLang="en-US" sz="1400"/>
          </a:p>
        </p:txBody>
      </p:sp>
      <p:sp>
        <p:nvSpPr>
          <p:cNvPr id="111" name="文本框 110"/>
          <p:cNvSpPr txBox="1"/>
          <p:nvPr/>
        </p:nvSpPr>
        <p:spPr>
          <a:xfrm>
            <a:off x="7452360" y="5937885"/>
            <a:ext cx="1456055" cy="306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1400"/>
              <a:t>总成焊接</a:t>
            </a:r>
            <a:r>
              <a:rPr lang="zh-CN" altLang="en-US" sz="1400"/>
              <a:t>完装配</a:t>
            </a:r>
            <a:endParaRPr lang="zh-CN" altLang="en-US" sz="1400"/>
          </a:p>
        </p:txBody>
      </p:sp>
      <p:cxnSp>
        <p:nvCxnSpPr>
          <p:cNvPr id="112" name="直接箭头连接符 111"/>
          <p:cNvCxnSpPr>
            <a:stCxn id="111" idx="1"/>
            <a:endCxn id="26" idx="3"/>
          </p:cNvCxnSpPr>
          <p:nvPr/>
        </p:nvCxnSpPr>
        <p:spPr>
          <a:xfrm flipH="1">
            <a:off x="5849620" y="6091555"/>
            <a:ext cx="1602740" cy="1079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本框 112"/>
          <p:cNvSpPr txBox="1"/>
          <p:nvPr/>
        </p:nvSpPr>
        <p:spPr>
          <a:xfrm>
            <a:off x="7514590" y="3470910"/>
            <a:ext cx="1144270" cy="306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1400"/>
              <a:t>前工序</a:t>
            </a:r>
            <a:r>
              <a:rPr lang="zh-CN" altLang="en-US" sz="1400"/>
              <a:t>弯管</a:t>
            </a:r>
            <a:endParaRPr lang="zh-CN" altLang="en-US" sz="1400"/>
          </a:p>
        </p:txBody>
      </p:sp>
      <p:sp>
        <p:nvSpPr>
          <p:cNvPr id="114" name="文本框 113"/>
          <p:cNvSpPr txBox="1"/>
          <p:nvPr/>
        </p:nvSpPr>
        <p:spPr>
          <a:xfrm>
            <a:off x="7514590" y="4914900"/>
            <a:ext cx="1144270" cy="306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1400"/>
              <a:t>自动</a:t>
            </a:r>
            <a:r>
              <a:rPr lang="zh-CN" altLang="en-US" sz="1400"/>
              <a:t>焊接</a:t>
            </a:r>
            <a:endParaRPr lang="zh-CN" altLang="en-US" sz="1400"/>
          </a:p>
        </p:txBody>
      </p:sp>
      <p:cxnSp>
        <p:nvCxnSpPr>
          <p:cNvPr id="115" name="直接箭头连接符 114"/>
          <p:cNvCxnSpPr>
            <a:stCxn id="109" idx="1"/>
            <a:endCxn id="28" idx="3"/>
          </p:cNvCxnSpPr>
          <p:nvPr/>
        </p:nvCxnSpPr>
        <p:spPr>
          <a:xfrm flipH="1">
            <a:off x="6384290" y="3079115"/>
            <a:ext cx="1147445" cy="3441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文本框 115"/>
          <p:cNvSpPr txBox="1"/>
          <p:nvPr/>
        </p:nvSpPr>
        <p:spPr>
          <a:xfrm>
            <a:off x="7524750" y="2421255"/>
            <a:ext cx="1144270" cy="306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1400"/>
              <a:t>电泳</a:t>
            </a:r>
            <a:endParaRPr lang="zh-CN" altLang="en-US" sz="1400"/>
          </a:p>
        </p:txBody>
      </p:sp>
      <p:cxnSp>
        <p:nvCxnSpPr>
          <p:cNvPr id="117" name="直接箭头连接符 116"/>
          <p:cNvCxnSpPr>
            <a:stCxn id="116" idx="1"/>
          </p:cNvCxnSpPr>
          <p:nvPr/>
        </p:nvCxnSpPr>
        <p:spPr>
          <a:xfrm flipH="1">
            <a:off x="5724525" y="2574925"/>
            <a:ext cx="1800225" cy="7823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117"/>
          <p:cNvCxnSpPr>
            <a:stCxn id="113" idx="1"/>
            <a:endCxn id="45" idx="3"/>
          </p:cNvCxnSpPr>
          <p:nvPr/>
        </p:nvCxnSpPr>
        <p:spPr>
          <a:xfrm flipH="1">
            <a:off x="6855460" y="3624580"/>
            <a:ext cx="659130" cy="260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/>
          <p:cNvCxnSpPr>
            <a:stCxn id="114" idx="1"/>
            <a:endCxn id="24" idx="3"/>
          </p:cNvCxnSpPr>
          <p:nvPr/>
        </p:nvCxnSpPr>
        <p:spPr>
          <a:xfrm flipH="1" flipV="1">
            <a:off x="5717540" y="4280535"/>
            <a:ext cx="1797050" cy="7880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/>
          <p:cNvCxnSpPr>
            <a:stCxn id="122" idx="0"/>
            <a:endCxn id="85" idx="2"/>
          </p:cNvCxnSpPr>
          <p:nvPr/>
        </p:nvCxnSpPr>
        <p:spPr>
          <a:xfrm flipH="1" flipV="1">
            <a:off x="3540125" y="4742180"/>
            <a:ext cx="92075" cy="72771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文本框 121"/>
          <p:cNvSpPr txBox="1"/>
          <p:nvPr/>
        </p:nvSpPr>
        <p:spPr>
          <a:xfrm>
            <a:off x="3060065" y="5469890"/>
            <a:ext cx="1144270" cy="30670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1400"/>
              <a:t>手工焊接</a:t>
            </a:r>
            <a:endParaRPr lang="zh-CN" altLang="en-US" sz="14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1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B.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工艺路线规划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Rectangle 284"/>
          <p:cNvSpPr>
            <a:spLocks noChangeArrowheads="1"/>
          </p:cNvSpPr>
          <p:nvPr/>
        </p:nvSpPr>
        <p:spPr bwMode="auto">
          <a:xfrm>
            <a:off x="349885" y="764540"/>
            <a:ext cx="7164388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p>
            <a:r>
              <a:rPr lang="en-US" altLang="zh-CN" sz="1800" b="1">
                <a:latin typeface="方正兰亭黑_GBK"/>
                <a:ea typeface="方正兰亭黑_GBK"/>
                <a:cs typeface="方正兰亭黑_GBK"/>
              </a:rPr>
              <a:t>B.2.7 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  <a:sym typeface="+mn-ea"/>
              </a:rPr>
              <a:t>工艺路线规划：焊接</a:t>
            </a:r>
            <a:r>
              <a:rPr lang="en-US" altLang="zh-CN" sz="1800" b="1">
                <a:latin typeface="方正兰亭黑_GBK"/>
                <a:ea typeface="方正兰亭黑_GBK"/>
                <a:cs typeface="方正兰亭黑_GBK"/>
                <a:sym typeface="+mn-ea"/>
              </a:rPr>
              <a:t>-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  <a:sym typeface="+mn-ea"/>
              </a:rPr>
              <a:t>河北</a:t>
            </a:r>
            <a:endParaRPr lang="zh-CN" altLang="en-US" sz="1800" b="1">
              <a:latin typeface="方正兰亭黑_GBK"/>
              <a:ea typeface="方正兰亭黑_GBK"/>
              <a:cs typeface="方正兰亭黑_GBK"/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895" y="4653280"/>
            <a:ext cx="1717675" cy="1657985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20" name="肘形连接符 19"/>
          <p:cNvCxnSpPr>
            <a:stCxn id="23" idx="3"/>
            <a:endCxn id="24" idx="1"/>
          </p:cNvCxnSpPr>
          <p:nvPr/>
        </p:nvCxnSpPr>
        <p:spPr>
          <a:xfrm flipV="1">
            <a:off x="2828290" y="3126740"/>
            <a:ext cx="1167765" cy="882015"/>
          </a:xfrm>
          <a:prstGeom prst="bentConnector3">
            <a:avLst>
              <a:gd name="adj1" fmla="val 50027"/>
            </a:avLst>
          </a:prstGeom>
          <a:ln w="6350">
            <a:solidFill>
              <a:srgbClr val="FF0000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>
            <a:stCxn id="23" idx="3"/>
            <a:endCxn id="19" idx="1"/>
          </p:cNvCxnSpPr>
          <p:nvPr/>
        </p:nvCxnSpPr>
        <p:spPr>
          <a:xfrm>
            <a:off x="2828290" y="4008755"/>
            <a:ext cx="1157605" cy="1473835"/>
          </a:xfrm>
          <a:prstGeom prst="bentConnector3">
            <a:avLst>
              <a:gd name="adj1" fmla="val 50027"/>
            </a:avLst>
          </a:prstGeom>
          <a:ln w="6350">
            <a:solidFill>
              <a:srgbClr val="FF0000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49885" y="1196975"/>
            <a:ext cx="7561580" cy="645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1800"/>
              <a:t>加工工艺：外购的上盖板焊接总成（河北利达）</a:t>
            </a:r>
            <a:r>
              <a:rPr lang="en-US" altLang="zh-CN" sz="1800"/>
              <a:t>-</a:t>
            </a:r>
            <a:r>
              <a:rPr lang="zh-CN" altLang="en-US" sz="1800"/>
              <a:t>先电泳</a:t>
            </a:r>
            <a:r>
              <a:rPr lang="en-US" altLang="zh-CN" sz="1800"/>
              <a:t>-</a:t>
            </a:r>
            <a:r>
              <a:rPr lang="zh-CN" altLang="en-US" sz="1800"/>
              <a:t>在与滑轨焊接成分总成（表面喷黑漆</a:t>
            </a:r>
            <a:r>
              <a:rPr lang="zh-CN" altLang="en-US" sz="1800"/>
              <a:t>处理）</a:t>
            </a:r>
            <a:r>
              <a:rPr lang="en-US" altLang="zh-CN" sz="1800"/>
              <a:t>-</a:t>
            </a:r>
            <a:r>
              <a:rPr lang="zh-CN" altLang="en-US" sz="1800"/>
              <a:t>在组装成底座</a:t>
            </a:r>
            <a:endParaRPr lang="zh-CN" altLang="en-US" sz="180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2276475"/>
            <a:ext cx="1708785" cy="169989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615" y="2276475"/>
            <a:ext cx="1708785" cy="1699895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26" name="肘形连接符 25"/>
          <p:cNvCxnSpPr>
            <a:stCxn id="24" idx="3"/>
            <a:endCxn id="25" idx="1"/>
          </p:cNvCxnSpPr>
          <p:nvPr/>
        </p:nvCxnSpPr>
        <p:spPr>
          <a:xfrm>
            <a:off x="5704840" y="3126740"/>
            <a:ext cx="739775" cy="3175"/>
          </a:xfrm>
          <a:prstGeom prst="bentConnector2">
            <a:avLst/>
          </a:prstGeom>
          <a:ln w="6350">
            <a:solidFill>
              <a:srgbClr val="FF0000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755650" y="2924810"/>
            <a:ext cx="2072640" cy="2166620"/>
            <a:chOff x="1190" y="4606"/>
            <a:chExt cx="3264" cy="341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" y="4606"/>
              <a:ext cx="3264" cy="341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28" name="直接连接符 27"/>
            <p:cNvCxnSpPr/>
            <p:nvPr/>
          </p:nvCxnSpPr>
          <p:spPr>
            <a:xfrm>
              <a:off x="4025" y="5543"/>
              <a:ext cx="0" cy="34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3846" y="5543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3855" y="5883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060" y="6760"/>
              <a:ext cx="0" cy="34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3881" y="6760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3890" y="7100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1587" y="5555"/>
              <a:ext cx="0" cy="34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588" y="5555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1579" y="5895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1587" y="6784"/>
              <a:ext cx="0" cy="34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588" y="6778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579" y="7130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文本框 42"/>
          <p:cNvSpPr txBox="1"/>
          <p:nvPr/>
        </p:nvSpPr>
        <p:spPr>
          <a:xfrm>
            <a:off x="7020560" y="4008755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焊接</a:t>
            </a:r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4505960" y="4008755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电泳</a:t>
            </a:r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1332230" y="5114290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焊接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1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B.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工艺路线规划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Rectangle 284"/>
          <p:cNvSpPr>
            <a:spLocks noChangeArrowheads="1"/>
          </p:cNvSpPr>
          <p:nvPr/>
        </p:nvSpPr>
        <p:spPr bwMode="auto">
          <a:xfrm>
            <a:off x="349885" y="764540"/>
            <a:ext cx="7164388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p>
            <a:r>
              <a:rPr lang="en-US" altLang="zh-CN" sz="1800" b="1">
                <a:latin typeface="方正兰亭黑_GBK"/>
                <a:ea typeface="方正兰亭黑_GBK"/>
                <a:cs typeface="方正兰亭黑_GBK"/>
              </a:rPr>
              <a:t>B.2.7 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  <a:sym typeface="+mn-ea"/>
              </a:rPr>
              <a:t>工艺路线规划：焊接</a:t>
            </a:r>
            <a:r>
              <a:rPr lang="en-US" altLang="zh-CN" sz="1800" b="1">
                <a:latin typeface="方正兰亭黑_GBK"/>
                <a:ea typeface="方正兰亭黑_GBK"/>
                <a:cs typeface="方正兰亭黑_GBK"/>
                <a:sym typeface="+mn-ea"/>
              </a:rPr>
              <a:t>-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  <a:sym typeface="+mn-ea"/>
              </a:rPr>
              <a:t>成都</a:t>
            </a:r>
            <a:endParaRPr lang="zh-CN" altLang="en-US" sz="1800" b="1">
              <a:latin typeface="方正兰亭黑_GBK"/>
              <a:ea typeface="方正兰亭黑_GBK"/>
              <a:cs typeface="方正兰亭黑_GBK"/>
              <a:sym typeface="+mn-ea"/>
            </a:endParaRPr>
          </a:p>
        </p:txBody>
      </p:sp>
      <p:cxnSp>
        <p:nvCxnSpPr>
          <p:cNvPr id="20" name="肘形连接符 19"/>
          <p:cNvCxnSpPr>
            <a:stCxn id="3" idx="3"/>
            <a:endCxn id="5" idx="1"/>
          </p:cNvCxnSpPr>
          <p:nvPr/>
        </p:nvCxnSpPr>
        <p:spPr>
          <a:xfrm flipV="1">
            <a:off x="3267710" y="3116580"/>
            <a:ext cx="800735" cy="1005840"/>
          </a:xfrm>
          <a:prstGeom prst="bentConnector3">
            <a:avLst>
              <a:gd name="adj1" fmla="val 50040"/>
            </a:avLst>
          </a:prstGeom>
          <a:ln w="6350">
            <a:solidFill>
              <a:srgbClr val="FF0000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>
            <a:stCxn id="3" idx="3"/>
            <a:endCxn id="7" idx="1"/>
          </p:cNvCxnSpPr>
          <p:nvPr/>
        </p:nvCxnSpPr>
        <p:spPr>
          <a:xfrm>
            <a:off x="3267710" y="4122420"/>
            <a:ext cx="796290" cy="139700"/>
          </a:xfrm>
          <a:prstGeom prst="bentConnector3">
            <a:avLst>
              <a:gd name="adj1" fmla="val 50000"/>
            </a:avLst>
          </a:prstGeom>
          <a:ln w="6350">
            <a:solidFill>
              <a:srgbClr val="FF0000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49885" y="1196975"/>
            <a:ext cx="7561580" cy="645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1800"/>
              <a:t>加工工艺：底座总成放在治具上</a:t>
            </a:r>
            <a:r>
              <a:rPr lang="en-US" altLang="zh-CN" sz="1800"/>
              <a:t>-</a:t>
            </a:r>
            <a:r>
              <a:rPr lang="zh-CN" altLang="en-US" sz="1800"/>
              <a:t>靠背骨架与底座连接</a:t>
            </a:r>
            <a:r>
              <a:rPr lang="en-US" altLang="zh-CN" sz="1800"/>
              <a:t>-</a:t>
            </a:r>
            <a:r>
              <a:rPr lang="zh-CN" altLang="en-US" sz="1800"/>
              <a:t>坐垫横梁与底座连接</a:t>
            </a:r>
            <a:r>
              <a:rPr lang="en-US" altLang="zh-CN" sz="1800"/>
              <a:t>-</a:t>
            </a:r>
            <a:r>
              <a:rPr lang="zh-CN" altLang="en-US" sz="1800"/>
              <a:t>再将靠背骨架与坐垫横梁焊接（表面喷黑漆</a:t>
            </a:r>
            <a:r>
              <a:rPr lang="zh-CN" altLang="en-US" sz="1800"/>
              <a:t>处理）</a:t>
            </a:r>
            <a:endParaRPr lang="zh-CN" altLang="en-US" sz="1800"/>
          </a:p>
        </p:txBody>
      </p:sp>
      <p:cxnSp>
        <p:nvCxnSpPr>
          <p:cNvPr id="26" name="肘形连接符 25"/>
          <p:cNvCxnSpPr>
            <a:stCxn id="5" idx="3"/>
            <a:endCxn id="12" idx="1"/>
          </p:cNvCxnSpPr>
          <p:nvPr/>
        </p:nvCxnSpPr>
        <p:spPr>
          <a:xfrm flipV="1">
            <a:off x="5220335" y="2424430"/>
            <a:ext cx="1080135" cy="692150"/>
          </a:xfrm>
          <a:prstGeom prst="bentConnector3">
            <a:avLst>
              <a:gd name="adj1" fmla="val 50029"/>
            </a:avLst>
          </a:prstGeom>
          <a:ln w="6350">
            <a:solidFill>
              <a:srgbClr val="FF0000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899795" y="2998470"/>
            <a:ext cx="2367280" cy="2246630"/>
            <a:chOff x="1417" y="4722"/>
            <a:chExt cx="3728" cy="353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7" y="4722"/>
              <a:ext cx="3729" cy="353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29" name="直接连接符 28"/>
            <p:cNvCxnSpPr/>
            <p:nvPr/>
          </p:nvCxnSpPr>
          <p:spPr>
            <a:xfrm flipH="1">
              <a:off x="4390" y="6307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4365" y="6421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2097" y="5883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2097" y="6080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文本框 42"/>
          <p:cNvSpPr txBox="1"/>
          <p:nvPr/>
        </p:nvSpPr>
        <p:spPr>
          <a:xfrm>
            <a:off x="4284345" y="5733415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螺接</a:t>
            </a:r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6367145" y="4653280"/>
            <a:ext cx="720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螺接</a:t>
            </a:r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1594485" y="5517515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焊接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445" y="2565400"/>
            <a:ext cx="1151890" cy="11017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0" y="3789045"/>
            <a:ext cx="1156335" cy="94551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0" y="4869180"/>
            <a:ext cx="1151890" cy="75311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1" name="肘形连接符 10"/>
          <p:cNvCxnSpPr>
            <a:stCxn id="3" idx="3"/>
            <a:endCxn id="9" idx="1"/>
          </p:cNvCxnSpPr>
          <p:nvPr/>
        </p:nvCxnSpPr>
        <p:spPr>
          <a:xfrm>
            <a:off x="3267710" y="4122420"/>
            <a:ext cx="796290" cy="1123315"/>
          </a:xfrm>
          <a:prstGeom prst="bentConnector3">
            <a:avLst>
              <a:gd name="adj1" fmla="val 50000"/>
            </a:avLst>
          </a:prstGeom>
          <a:ln w="6350">
            <a:solidFill>
              <a:srgbClr val="FF0000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470" y="2078355"/>
            <a:ext cx="794385" cy="69151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470" y="3872230"/>
            <a:ext cx="853440" cy="64008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470" y="2854325"/>
            <a:ext cx="720090" cy="932815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5" name="肘形连接符 14"/>
          <p:cNvCxnSpPr>
            <a:stCxn id="5" idx="3"/>
            <a:endCxn id="14" idx="1"/>
          </p:cNvCxnSpPr>
          <p:nvPr/>
        </p:nvCxnSpPr>
        <p:spPr>
          <a:xfrm>
            <a:off x="5220335" y="3116580"/>
            <a:ext cx="1080135" cy="204470"/>
          </a:xfrm>
          <a:prstGeom prst="bentConnector3">
            <a:avLst>
              <a:gd name="adj1" fmla="val 50029"/>
            </a:avLst>
          </a:prstGeom>
          <a:ln w="6350">
            <a:solidFill>
              <a:srgbClr val="FF0000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"/>
          <p:cNvCxnSpPr>
            <a:stCxn id="5" idx="3"/>
            <a:endCxn id="13" idx="1"/>
          </p:cNvCxnSpPr>
          <p:nvPr/>
        </p:nvCxnSpPr>
        <p:spPr>
          <a:xfrm>
            <a:off x="5220335" y="3116580"/>
            <a:ext cx="1080135" cy="1075690"/>
          </a:xfrm>
          <a:prstGeom prst="bentConnector3">
            <a:avLst>
              <a:gd name="adj1" fmla="val 50029"/>
            </a:avLst>
          </a:prstGeom>
          <a:ln w="6350">
            <a:solidFill>
              <a:srgbClr val="FF0000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1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B.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工艺路线规划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Rectangle 284"/>
          <p:cNvSpPr>
            <a:spLocks noChangeArrowheads="1"/>
          </p:cNvSpPr>
          <p:nvPr/>
        </p:nvSpPr>
        <p:spPr bwMode="auto">
          <a:xfrm>
            <a:off x="349885" y="764540"/>
            <a:ext cx="7164388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p>
            <a:r>
              <a:rPr lang="en-US" altLang="zh-CN" sz="1800" b="1">
                <a:latin typeface="方正兰亭黑_GBK"/>
                <a:ea typeface="方正兰亭黑_GBK"/>
                <a:cs typeface="方正兰亭黑_GBK"/>
              </a:rPr>
              <a:t>B.2.8 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  <a:sym typeface="+mn-ea"/>
              </a:rPr>
              <a:t>工艺路线规划：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  <a:sym typeface="+mn-ea"/>
              </a:rPr>
              <a:t>弯管</a:t>
            </a:r>
            <a:endParaRPr lang="zh-CN" altLang="en-US" sz="1800" b="1">
              <a:latin typeface="方正兰亭黑_GBK"/>
              <a:ea typeface="方正兰亭黑_GBK"/>
              <a:cs typeface="方正兰亭黑_GBK"/>
              <a:sym typeface="+mn-ea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H="1">
            <a:off x="3108960" y="1412875"/>
            <a:ext cx="0" cy="4680000"/>
          </a:xfrm>
          <a:prstGeom prst="line">
            <a:avLst/>
          </a:prstGeom>
          <a:ln w="12700" cmpd="sng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19710" y="1412875"/>
            <a:ext cx="2783205" cy="95313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p>
            <a:r>
              <a:rPr lang="zh-CN" altLang="en-US" sz="1400"/>
              <a:t>零件状态：借用</a:t>
            </a:r>
            <a:endParaRPr lang="zh-CN" altLang="en-US" sz="1400"/>
          </a:p>
          <a:p>
            <a:r>
              <a:rPr lang="zh-CN" altLang="en-US" sz="1400"/>
              <a:t>工艺路线：河北自制</a:t>
            </a:r>
            <a:endParaRPr lang="zh-CN" altLang="en-US" sz="1400"/>
          </a:p>
          <a:p>
            <a:r>
              <a:rPr lang="zh-CN" altLang="en-US" sz="1400"/>
              <a:t>零件名称：驾驶员靠背弯管总成</a:t>
            </a:r>
            <a:endParaRPr lang="zh-CN" altLang="en-US" sz="1400"/>
          </a:p>
          <a:p>
            <a:r>
              <a:rPr lang="zh-CN" altLang="en-US" sz="1400"/>
              <a:t>零件</a:t>
            </a:r>
            <a:r>
              <a:rPr lang="en-US" altLang="zh-CN" sz="1400"/>
              <a:t>   </a:t>
            </a:r>
            <a:r>
              <a:rPr lang="zh-CN" altLang="en-US" sz="1400"/>
              <a:t>号：SLT0002547</a:t>
            </a:r>
            <a:endParaRPr lang="zh-CN" altLang="en-US" sz="1400"/>
          </a:p>
        </p:txBody>
      </p:sp>
      <p:sp>
        <p:nvSpPr>
          <p:cNvPr id="10" name="文本框 9"/>
          <p:cNvSpPr txBox="1"/>
          <p:nvPr/>
        </p:nvSpPr>
        <p:spPr>
          <a:xfrm>
            <a:off x="3176905" y="1414780"/>
            <a:ext cx="2783205" cy="95313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p>
            <a:r>
              <a:rPr lang="zh-CN" altLang="en-US" sz="1400"/>
              <a:t>零件状态：借用</a:t>
            </a:r>
            <a:endParaRPr lang="zh-CN" altLang="en-US" sz="1400"/>
          </a:p>
          <a:p>
            <a:r>
              <a:rPr lang="zh-CN" altLang="en-US" sz="1400"/>
              <a:t>工艺路线：河北自制</a:t>
            </a:r>
            <a:endParaRPr lang="zh-CN" altLang="en-US" sz="1400"/>
          </a:p>
          <a:p>
            <a:r>
              <a:rPr lang="zh-CN" altLang="en-US" sz="1400"/>
              <a:t>零件名称：驾驶员靠背下弯管</a:t>
            </a:r>
            <a:endParaRPr lang="zh-CN" altLang="en-US" sz="1400"/>
          </a:p>
          <a:p>
            <a:r>
              <a:rPr lang="zh-CN" altLang="en-US" sz="1400"/>
              <a:t>零件</a:t>
            </a:r>
            <a:r>
              <a:rPr lang="en-US" altLang="zh-CN" sz="1400"/>
              <a:t>   </a:t>
            </a:r>
            <a:r>
              <a:rPr lang="zh-CN" altLang="en-US" sz="1400"/>
              <a:t>号：SLT0002552</a:t>
            </a:r>
            <a:endParaRPr lang="zh-CN" altLang="en-US" sz="1400"/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5990590" y="1450975"/>
            <a:ext cx="0" cy="4680000"/>
          </a:xfrm>
          <a:prstGeom prst="line">
            <a:avLst/>
          </a:prstGeom>
          <a:ln w="12700" cmpd="sng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309" r="1"/>
          <a:stretch>
            <a:fillRect/>
          </a:stretch>
        </p:blipFill>
        <p:spPr>
          <a:xfrm>
            <a:off x="221615" y="4005580"/>
            <a:ext cx="623570" cy="848995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图片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309" r="1"/>
          <a:stretch>
            <a:fillRect/>
          </a:stretch>
        </p:blipFill>
        <p:spPr>
          <a:xfrm>
            <a:off x="1445260" y="3213100"/>
            <a:ext cx="641985" cy="873125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5260" y="4581525"/>
            <a:ext cx="714375" cy="92519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cxnSp>
        <p:nvCxnSpPr>
          <p:cNvPr id="97" name="肘形连接符 96"/>
          <p:cNvCxnSpPr>
            <a:stCxn id="39" idx="3"/>
            <a:endCxn id="33" idx="1"/>
          </p:cNvCxnSpPr>
          <p:nvPr/>
        </p:nvCxnSpPr>
        <p:spPr>
          <a:xfrm flipV="1">
            <a:off x="845185" y="3649980"/>
            <a:ext cx="600075" cy="780415"/>
          </a:xfrm>
          <a:prstGeom prst="bentConnector3">
            <a:avLst>
              <a:gd name="adj1" fmla="val 50053"/>
            </a:avLst>
          </a:prstGeom>
          <a:ln w="6350">
            <a:solidFill>
              <a:srgbClr val="92D050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 11"/>
          <p:cNvCxnSpPr>
            <a:stCxn id="39" idx="3"/>
            <a:endCxn id="36" idx="1"/>
          </p:cNvCxnSpPr>
          <p:nvPr/>
        </p:nvCxnSpPr>
        <p:spPr>
          <a:xfrm>
            <a:off x="845185" y="4430395"/>
            <a:ext cx="600075" cy="614045"/>
          </a:xfrm>
          <a:prstGeom prst="bentConnector3">
            <a:avLst>
              <a:gd name="adj1" fmla="val 50053"/>
            </a:avLst>
          </a:prstGeom>
          <a:ln w="6350">
            <a:solidFill>
              <a:srgbClr val="92D050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3" name="图片 1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4610" y="3789045"/>
            <a:ext cx="1436370" cy="880745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6156325" y="1485900"/>
            <a:ext cx="2783205" cy="953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1400"/>
              <a:t>零件状态：</a:t>
            </a:r>
            <a:r>
              <a:rPr lang="zh-CN" altLang="en-US" sz="1400"/>
              <a:t>新开</a:t>
            </a:r>
            <a:endParaRPr lang="zh-CN" altLang="en-US" sz="1400"/>
          </a:p>
          <a:p>
            <a:r>
              <a:rPr lang="zh-CN" altLang="en-US" sz="1400"/>
              <a:t>工艺路线：河北自制</a:t>
            </a:r>
            <a:endParaRPr lang="zh-CN" altLang="en-US" sz="1400"/>
          </a:p>
          <a:p>
            <a:r>
              <a:rPr lang="zh-CN" altLang="en-US" sz="1400"/>
              <a:t>零件名称：驾驶员座垫后横梁</a:t>
            </a:r>
            <a:endParaRPr lang="zh-CN" altLang="en-US" sz="1400"/>
          </a:p>
          <a:p>
            <a:r>
              <a:rPr lang="zh-CN" altLang="en-US" sz="1400"/>
              <a:t>零件</a:t>
            </a:r>
            <a:r>
              <a:rPr lang="en-US" altLang="zh-CN" sz="1400"/>
              <a:t>   </a:t>
            </a:r>
            <a:r>
              <a:rPr lang="zh-CN" altLang="en-US" sz="1400"/>
              <a:t>号：SLT0011600</a:t>
            </a:r>
            <a:endParaRPr lang="zh-CN" altLang="en-US" sz="1400"/>
          </a:p>
        </p:txBody>
      </p:sp>
      <p:pic>
        <p:nvPicPr>
          <p:cNvPr id="45" name="图片 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7" t="7735"/>
          <a:stretch>
            <a:fillRect/>
          </a:stretch>
        </p:blipFill>
        <p:spPr>
          <a:xfrm>
            <a:off x="6948805" y="3789045"/>
            <a:ext cx="1041400" cy="99441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2156460" y="3357245"/>
            <a:ext cx="8896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B340LA</a:t>
            </a:r>
            <a:endParaRPr lang="zh-CN" altLang="en-US" sz="1200"/>
          </a:p>
          <a:p>
            <a:r>
              <a:rPr lang="zh-CN" altLang="en-US" sz="1200"/>
              <a:t>φ25×2.0</a:t>
            </a:r>
            <a:endParaRPr lang="zh-CN" altLang="en-US" sz="1200"/>
          </a:p>
        </p:txBody>
      </p:sp>
      <p:sp>
        <p:nvSpPr>
          <p:cNvPr id="15" name="文本框 14"/>
          <p:cNvSpPr txBox="1"/>
          <p:nvPr/>
        </p:nvSpPr>
        <p:spPr>
          <a:xfrm>
            <a:off x="2189480" y="4869180"/>
            <a:ext cx="8896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Q195 φ20×1.5</a:t>
            </a:r>
            <a:endParaRPr lang="zh-CN" altLang="en-US" sz="1200"/>
          </a:p>
        </p:txBody>
      </p:sp>
      <p:sp>
        <p:nvSpPr>
          <p:cNvPr id="17" name="文本框 16"/>
          <p:cNvSpPr txBox="1"/>
          <p:nvPr/>
        </p:nvSpPr>
        <p:spPr>
          <a:xfrm>
            <a:off x="4211955" y="4854575"/>
            <a:ext cx="8896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Q235 φ20×1.5</a:t>
            </a:r>
            <a:endParaRPr lang="zh-CN" altLang="en-US" sz="1200"/>
          </a:p>
        </p:txBody>
      </p:sp>
      <p:sp>
        <p:nvSpPr>
          <p:cNvPr id="18" name="文本框 17"/>
          <p:cNvSpPr txBox="1"/>
          <p:nvPr/>
        </p:nvSpPr>
        <p:spPr>
          <a:xfrm>
            <a:off x="7020560" y="4941570"/>
            <a:ext cx="8896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/>
              <a:t>Q235 φ22×2.0</a:t>
            </a:r>
            <a:endParaRPr lang="zh-CN" altLang="en-US" sz="120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1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C.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生产能力规划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349885" y="1340485"/>
          <a:ext cx="8443595" cy="4892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775"/>
                <a:gridCol w="1388110"/>
                <a:gridCol w="1369695"/>
                <a:gridCol w="1203960"/>
                <a:gridCol w="695325"/>
                <a:gridCol w="694690"/>
                <a:gridCol w="954405"/>
                <a:gridCol w="1524635"/>
              </a:tblGrid>
              <a:tr h="7683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序号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ym typeface="+mn-ea"/>
                        </a:rPr>
                        <a:t>零件</a:t>
                      </a:r>
                      <a:r>
                        <a:rPr lang="zh-CN" altLang="en-US" sz="1600" dirty="0">
                          <a:sym typeface="+mn-ea"/>
                        </a:rPr>
                        <a:t>图号</a:t>
                      </a:r>
                      <a:endParaRPr lang="zh-CN" altLang="en-US" sz="16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零件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名称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图示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节拍</a:t>
                      </a: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min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人数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50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量份生产时间</a:t>
                      </a: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min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备注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673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/>
                        <a:t>1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/>
                        <a:t>JSJY551G2501</a:t>
                      </a:r>
                      <a:endParaRPr lang="zh-CN" altLang="en-US" sz="1600" b="0" dirty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/>
                        <a:t>驾驶员座总成</a:t>
                      </a:r>
                      <a:endParaRPr lang="zh-CN" altLang="en-US" sz="1600" b="0" dirty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11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100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装配工装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生产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889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/>
                        <a:t>SLT0001628</a:t>
                      </a:r>
                      <a:endParaRPr lang="zh-CN" altLang="en-US" sz="1600" b="0" dirty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/>
                        <a:t>驾驶员靠背泡沫总成</a:t>
                      </a:r>
                      <a:endParaRPr lang="zh-CN" altLang="en-US" sz="1600" b="0" dirty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7.5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18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375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单套模具，</a:t>
                      </a: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7.5min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一圈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78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3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>
                          <a:latin typeface="+mn-ea"/>
                        </a:rPr>
                        <a:t>SLT0011589</a:t>
                      </a: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sym typeface="+mn-ea"/>
                        </a:rPr>
                        <a:t>驾驶员靠背焊接骨架总成</a:t>
                      </a: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4.5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225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78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4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>
                          <a:latin typeface="+mn-ea"/>
                        </a:rPr>
                        <a:t>SLT0002790</a:t>
                      </a: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 dirty="0">
                          <a:latin typeface="+mn-ea"/>
                        </a:rPr>
                        <a:t>驾驶员靠背弯管总成</a:t>
                      </a: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1.8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4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90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+mn-ea"/>
                          <a:ea typeface="+mn-ea"/>
                        </a:rPr>
                        <a:t>下料</a:t>
                      </a:r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-</a:t>
                      </a:r>
                      <a:r>
                        <a:rPr lang="zh-CN" altLang="en-US" sz="1400" dirty="0">
                          <a:latin typeface="+mn-ea"/>
                          <a:ea typeface="+mn-ea"/>
                        </a:rPr>
                        <a:t>弯管</a:t>
                      </a:r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-</a:t>
                      </a:r>
                      <a:r>
                        <a:rPr lang="zh-CN" altLang="en-US" sz="1400" dirty="0">
                          <a:latin typeface="+mn-ea"/>
                          <a:ea typeface="+mn-ea"/>
                        </a:rPr>
                        <a:t>压头枕</a:t>
                      </a:r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-</a:t>
                      </a:r>
                      <a:r>
                        <a:rPr lang="zh-CN" altLang="en-US" sz="1400" dirty="0">
                          <a:latin typeface="+mn-ea"/>
                          <a:ea typeface="+mn-ea"/>
                        </a:rPr>
                        <a:t>压扁</a:t>
                      </a:r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-</a:t>
                      </a:r>
                      <a:r>
                        <a:rPr lang="zh-CN" altLang="en-US" sz="1400" dirty="0">
                          <a:latin typeface="+mn-ea"/>
                          <a:ea typeface="+mn-ea"/>
                        </a:rPr>
                        <a:t>冲孔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78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5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>
                          <a:latin typeface="+mn-ea"/>
                        </a:rPr>
                        <a:t>SLT0002552</a:t>
                      </a: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 dirty="0">
                          <a:latin typeface="+mn-ea"/>
                        </a:rPr>
                        <a:t>驾驶员靠背下弯管</a:t>
                      </a: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1.8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3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90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下料</a:t>
                      </a: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-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弯管</a:t>
                      </a: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-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切弧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78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6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 dirty="0">
                          <a:latin typeface="+mn-ea"/>
                        </a:rPr>
                        <a:t>靠背下连接板电泳总成</a:t>
                      </a: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90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7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90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1.5</a:t>
                      </a:r>
                      <a:r>
                        <a:rPr lang="zh-CN" altLang="en-US" sz="1200" dirty="0">
                          <a:latin typeface="+mn-ea"/>
                          <a:ea typeface="+mn-ea"/>
                        </a:rPr>
                        <a:t>小时一圈，</a:t>
                      </a:r>
                      <a:r>
                        <a:rPr lang="en-US" altLang="zh-CN" sz="1200" dirty="0">
                          <a:latin typeface="+mn-ea"/>
                          <a:ea typeface="+mn-ea"/>
                        </a:rPr>
                        <a:t>50</a:t>
                      </a:r>
                      <a:r>
                        <a:rPr lang="zh-CN" altLang="en-US" sz="1200" dirty="0">
                          <a:latin typeface="+mn-ea"/>
                          <a:ea typeface="+mn-ea"/>
                        </a:rPr>
                        <a:t>个同时挂在电泳线上</a:t>
                      </a:r>
                      <a:endParaRPr lang="zh-CN" altLang="en-US" sz="1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Rectangle 284"/>
          <p:cNvSpPr>
            <a:spLocks noChangeArrowheads="1"/>
          </p:cNvSpPr>
          <p:nvPr/>
        </p:nvSpPr>
        <p:spPr bwMode="auto">
          <a:xfrm>
            <a:off x="349885" y="764540"/>
            <a:ext cx="7164388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p>
            <a:r>
              <a:rPr lang="en-US" altLang="zh-CN" sz="1800" b="1">
                <a:latin typeface="方正兰亭黑_GBK"/>
                <a:ea typeface="方正兰亭黑_GBK"/>
                <a:cs typeface="方正兰亭黑_GBK"/>
              </a:rPr>
              <a:t>C.1 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</a:rPr>
              <a:t>生产能力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</a:rPr>
              <a:t>规划</a:t>
            </a:r>
            <a:endParaRPr lang="zh-CN" altLang="en-US" sz="1800" b="1">
              <a:latin typeface="方正兰亭黑_GBK"/>
              <a:ea typeface="方正兰亭黑_GBK"/>
              <a:cs typeface="方正兰亭黑_GBK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445" y="2277110"/>
            <a:ext cx="384810" cy="4419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958" y="2996883"/>
            <a:ext cx="311785" cy="368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69410" y="3717290"/>
            <a:ext cx="247650" cy="323850"/>
          </a:xfrm>
          <a:prstGeom prst="rect">
            <a:avLst/>
          </a:prstGeom>
          <a:noFill/>
        </p:spPr>
      </p:pic>
      <p:pic>
        <p:nvPicPr>
          <p:cNvPr id="39" name="图片 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309" r="1"/>
          <a:stretch>
            <a:fillRect/>
          </a:stretch>
        </p:blipFill>
        <p:spPr>
          <a:xfrm>
            <a:off x="4284345" y="4365625"/>
            <a:ext cx="236220" cy="32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图片 18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5119370"/>
            <a:ext cx="354330" cy="21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图片 1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0833" y="5733415"/>
            <a:ext cx="451485" cy="3187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1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C.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生产能力规划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349885" y="1340485"/>
          <a:ext cx="8443595" cy="4881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775"/>
                <a:gridCol w="1388110"/>
                <a:gridCol w="1369695"/>
                <a:gridCol w="1203960"/>
                <a:gridCol w="695325"/>
                <a:gridCol w="694690"/>
                <a:gridCol w="954405"/>
                <a:gridCol w="1524635"/>
              </a:tblGrid>
              <a:tr h="7683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序号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ym typeface="+mn-ea"/>
                        </a:rPr>
                        <a:t>零件</a:t>
                      </a:r>
                      <a:r>
                        <a:rPr lang="zh-CN" altLang="en-US" sz="1600" dirty="0">
                          <a:sym typeface="+mn-ea"/>
                        </a:rPr>
                        <a:t>图号</a:t>
                      </a:r>
                      <a:endParaRPr lang="zh-CN" altLang="en-US" sz="16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零件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名称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图示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节拍</a:t>
                      </a: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min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人数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50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量份生产时间</a:t>
                      </a: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min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备注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673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/>
                        <a:t>7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/>
                        <a:t>SLT0011600</a:t>
                      </a:r>
                      <a:endParaRPr lang="zh-CN" altLang="en-US" sz="1600" b="0" dirty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/>
                        <a:t>驾驶员座垫后横梁</a:t>
                      </a:r>
                      <a:endParaRPr lang="zh-CN" altLang="en-US" sz="1600" b="0" dirty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1.8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90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下料</a:t>
                      </a: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-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弯管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673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8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/>
                        <a:t>SLT0011608</a:t>
                      </a:r>
                      <a:endParaRPr lang="zh-CN" altLang="en-US" sz="1600" b="0" dirty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/>
                        <a:t>底座总成（含滑轨）</a:t>
                      </a:r>
                      <a:endParaRPr lang="zh-CN" altLang="en-US" sz="1600" b="0" dirty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14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200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889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9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SLT0011615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下底板焊接总成电泳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1.5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7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90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dirty="0">
                          <a:latin typeface="+mn-ea"/>
                          <a:sym typeface="+mn-ea"/>
                        </a:rPr>
                        <a:t>1.5</a:t>
                      </a:r>
                      <a:r>
                        <a:rPr lang="zh-CN" altLang="en-US" sz="1200" dirty="0">
                          <a:latin typeface="+mn-ea"/>
                          <a:sym typeface="+mn-ea"/>
                        </a:rPr>
                        <a:t>小时一圈，</a:t>
                      </a:r>
                      <a:r>
                        <a:rPr lang="en-US" altLang="zh-CN" sz="1200" dirty="0">
                          <a:latin typeface="+mn-ea"/>
                          <a:sym typeface="+mn-ea"/>
                        </a:rPr>
                        <a:t>50</a:t>
                      </a:r>
                      <a:r>
                        <a:rPr lang="zh-CN" altLang="en-US" sz="1200" dirty="0">
                          <a:latin typeface="+mn-ea"/>
                          <a:sym typeface="+mn-ea"/>
                        </a:rPr>
                        <a:t>个同时挂在电泳线上</a:t>
                      </a:r>
                      <a:endParaRPr lang="zh-CN" altLang="en-US" sz="1200" dirty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/>
                </a:tc>
              </a:tr>
              <a:tr h="678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10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SLT0011619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上盖板焊接总成电泳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1.2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7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90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dirty="0">
                          <a:latin typeface="+mn-ea"/>
                          <a:sym typeface="+mn-ea"/>
                        </a:rPr>
                        <a:t>1.5</a:t>
                      </a:r>
                      <a:r>
                        <a:rPr lang="zh-CN" altLang="en-US" sz="1200" dirty="0">
                          <a:latin typeface="+mn-ea"/>
                          <a:sym typeface="+mn-ea"/>
                        </a:rPr>
                        <a:t>小时一圈，</a:t>
                      </a:r>
                      <a:r>
                        <a:rPr lang="en-US" altLang="zh-CN" sz="1200" dirty="0">
                          <a:latin typeface="+mn-ea"/>
                          <a:sym typeface="+mn-ea"/>
                        </a:rPr>
                        <a:t>50</a:t>
                      </a:r>
                      <a:r>
                        <a:rPr lang="zh-CN" altLang="en-US" sz="1200" dirty="0">
                          <a:latin typeface="+mn-ea"/>
                          <a:sym typeface="+mn-ea"/>
                        </a:rPr>
                        <a:t>个同时挂在电泳线上</a:t>
                      </a:r>
                      <a:endParaRPr lang="zh-CN" altLang="en-US" sz="1200" dirty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/>
                </a:tc>
              </a:tr>
              <a:tr h="678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11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SLT0010571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绞架焊接总成电泳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7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90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dirty="0">
                          <a:latin typeface="+mn-ea"/>
                          <a:sym typeface="+mn-ea"/>
                        </a:rPr>
                        <a:t>1.5</a:t>
                      </a:r>
                      <a:r>
                        <a:rPr lang="zh-CN" altLang="en-US" sz="1200" dirty="0">
                          <a:latin typeface="+mn-ea"/>
                          <a:sym typeface="+mn-ea"/>
                        </a:rPr>
                        <a:t>小时一圈，</a:t>
                      </a:r>
                      <a:r>
                        <a:rPr lang="en-US" altLang="zh-CN" sz="1200" dirty="0">
                          <a:latin typeface="+mn-ea"/>
                          <a:sym typeface="+mn-ea"/>
                        </a:rPr>
                        <a:t>50</a:t>
                      </a:r>
                      <a:r>
                        <a:rPr lang="zh-CN" altLang="en-US" sz="1200" dirty="0">
                          <a:latin typeface="+mn-ea"/>
                          <a:sym typeface="+mn-ea"/>
                        </a:rPr>
                        <a:t>个同时挂在电泳线上</a:t>
                      </a:r>
                      <a:endParaRPr lang="zh-CN" altLang="en-US" sz="1200" dirty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/>
                </a:tc>
              </a:tr>
              <a:tr h="678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12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SLT0010562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绞架焊接总成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Rectangle 284"/>
          <p:cNvSpPr>
            <a:spLocks noChangeArrowheads="1"/>
          </p:cNvSpPr>
          <p:nvPr/>
        </p:nvSpPr>
        <p:spPr bwMode="auto">
          <a:xfrm>
            <a:off x="349885" y="764540"/>
            <a:ext cx="7164388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p>
            <a:r>
              <a:rPr lang="en-US" altLang="zh-CN" sz="1800" b="1">
                <a:latin typeface="方正兰亭黑_GBK"/>
                <a:ea typeface="方正兰亭黑_GBK"/>
                <a:cs typeface="方正兰亭黑_GBK"/>
              </a:rPr>
              <a:t>C.1 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</a:rPr>
              <a:t>生产能力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</a:rPr>
              <a:t>规划</a:t>
            </a:r>
            <a:endParaRPr lang="zh-CN" altLang="en-US" sz="1800" b="1">
              <a:latin typeface="方正兰亭黑_GBK"/>
              <a:ea typeface="方正兰亭黑_GBK"/>
              <a:cs typeface="方正兰亭黑_GBK"/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705" y="2997200"/>
            <a:ext cx="365760" cy="30226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4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6705" y="5661660"/>
            <a:ext cx="412750" cy="321310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4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0195" y="5070475"/>
            <a:ext cx="412750" cy="321310"/>
          </a:xfrm>
          <a:prstGeom prst="rect">
            <a:avLst/>
          </a:prstGeom>
        </p:spPr>
      </p:pic>
      <p:pic>
        <p:nvPicPr>
          <p:cNvPr id="162" name="图片 1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55" y="3789045"/>
            <a:ext cx="287020" cy="20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" name="图片 1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6715" y="4423410"/>
            <a:ext cx="333375" cy="28448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7" t="7735"/>
          <a:stretch>
            <a:fillRect/>
          </a:stretch>
        </p:blipFill>
        <p:spPr>
          <a:xfrm>
            <a:off x="4211638" y="2348548"/>
            <a:ext cx="334645" cy="31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1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D.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生产设备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投入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302260" y="1351915"/>
          <a:ext cx="8359140" cy="3168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005"/>
                <a:gridCol w="1862455"/>
                <a:gridCol w="851535"/>
                <a:gridCol w="1196340"/>
                <a:gridCol w="3900805"/>
              </a:tblGrid>
              <a:tr h="8839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序号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ym typeface="+mn-ea"/>
                        </a:rPr>
                        <a:t>工装</a:t>
                      </a:r>
                      <a:r>
                        <a:rPr lang="zh-CN" altLang="en-US" sz="1600" dirty="0">
                          <a:sym typeface="+mn-ea"/>
                        </a:rPr>
                        <a:t>名称</a:t>
                      </a:r>
                      <a:endParaRPr lang="zh-CN" altLang="en-US" sz="16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数量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图示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备注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7613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dirty="0">
                          <a:latin typeface="+mn-ea"/>
                        </a:rPr>
                        <a:t>工装</a:t>
                      </a:r>
                      <a:r>
                        <a:rPr lang="zh-CN" altLang="en-US" sz="1600" b="0" dirty="0">
                          <a:latin typeface="+mn-ea"/>
                        </a:rPr>
                        <a:t>托盘</a:t>
                      </a: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26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13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正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/13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副，暂未投入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7213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dirty="0">
                          <a:latin typeface="+mn-ea"/>
                        </a:rPr>
                        <a:t>气密检测</a:t>
                      </a:r>
                      <a:r>
                        <a:rPr lang="zh-CN" altLang="en-US" sz="1600" b="0" dirty="0">
                          <a:latin typeface="+mn-ea"/>
                        </a:rPr>
                        <a:t>设备</a:t>
                      </a: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暂未投入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8020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3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0" dirty="0">
                          <a:latin typeface="+mn-ea"/>
                        </a:rPr>
                        <a:t>电检</a:t>
                      </a:r>
                      <a:r>
                        <a:rPr lang="zh-CN" altLang="en-US" sz="1600" b="0" dirty="0">
                          <a:latin typeface="+mn-ea"/>
                        </a:rPr>
                        <a:t>设备</a:t>
                      </a: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暂未投入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Rectangle 284"/>
          <p:cNvSpPr>
            <a:spLocks noChangeArrowheads="1"/>
          </p:cNvSpPr>
          <p:nvPr/>
        </p:nvSpPr>
        <p:spPr bwMode="auto">
          <a:xfrm>
            <a:off x="323850" y="764540"/>
            <a:ext cx="7164388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p>
            <a:r>
              <a:rPr lang="en-US" altLang="zh-CN" sz="1800" b="1">
                <a:latin typeface="方正兰亭黑_GBK"/>
                <a:ea typeface="方正兰亭黑_GBK"/>
                <a:cs typeface="方正兰亭黑_GBK"/>
              </a:rPr>
              <a:t>D.1 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</a:rPr>
              <a:t>生产设备投入</a:t>
            </a:r>
            <a:endParaRPr lang="zh-CN" altLang="en-US" sz="1800" b="1">
              <a:latin typeface="方正兰亭黑_GBK"/>
              <a:ea typeface="方正兰亭黑_GBK"/>
              <a:cs typeface="方正兰亭黑_GBK"/>
            </a:endParaRPr>
          </a:p>
        </p:txBody>
      </p:sp>
      <p:pic>
        <p:nvPicPr>
          <p:cNvPr id="123983" name="Picture 5" descr="F:\feiq\冯敬乾(089E014AEC56)\株洲图片\微信图片_20190829093526.jpg"/>
          <p:cNvPicPr>
            <a:picLocks noChangeAspect="1"/>
          </p:cNvPicPr>
          <p:nvPr/>
        </p:nvPicPr>
        <p:blipFill>
          <a:blip r:embed="rId3"/>
          <a:srcRect l="826" t="29826" r="990" b="18193"/>
          <a:stretch>
            <a:fillRect/>
          </a:stretch>
        </p:blipFill>
        <p:spPr>
          <a:xfrm>
            <a:off x="3780155" y="2348865"/>
            <a:ext cx="658495" cy="572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984" name="图片 20" descr="606476962541904174.jpg"/>
          <p:cNvPicPr>
            <a:picLocks noChangeAspect="1"/>
          </p:cNvPicPr>
          <p:nvPr/>
        </p:nvPicPr>
        <p:blipFill>
          <a:blip r:embed="rId4"/>
          <a:srcRect l="23347" t="6815" r="21191" b="401"/>
          <a:stretch>
            <a:fillRect/>
          </a:stretch>
        </p:blipFill>
        <p:spPr>
          <a:xfrm>
            <a:off x="3903345" y="3068955"/>
            <a:ext cx="377190" cy="581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985" name="Picture 20"/>
          <p:cNvPicPr/>
          <p:nvPr/>
        </p:nvPicPr>
        <p:blipFill>
          <a:blip r:embed="rId5"/>
          <a:stretch>
            <a:fillRect/>
          </a:stretch>
        </p:blipFill>
        <p:spPr>
          <a:xfrm>
            <a:off x="3851910" y="3798253"/>
            <a:ext cx="458788" cy="60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1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、模、夹、治具投入</a:t>
            </a:r>
            <a:endParaRPr lang="zh-CN" altLang="en-US" sz="2400" b="1">
              <a:latin typeface="方正兰亭黑_GBK"/>
              <a:ea typeface="方正兰亭黑_GBK"/>
              <a:cs typeface="方正兰亭黑_GBK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323850" y="1341120"/>
          <a:ext cx="8365490" cy="5010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5620"/>
                <a:gridCol w="1400810"/>
                <a:gridCol w="1496695"/>
                <a:gridCol w="1114425"/>
                <a:gridCol w="826135"/>
                <a:gridCol w="3011805"/>
              </a:tblGrid>
              <a:tr h="5816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序号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ym typeface="+mn-ea"/>
                        </a:rPr>
                        <a:t>零件</a:t>
                      </a:r>
                      <a:r>
                        <a:rPr lang="zh-CN" altLang="en-US" sz="1600" dirty="0">
                          <a:sym typeface="+mn-ea"/>
                        </a:rPr>
                        <a:t>图号</a:t>
                      </a:r>
                      <a:endParaRPr lang="zh-CN" altLang="en-US" sz="16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零件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名称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图示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模夹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治数量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sym typeface="+mn-ea"/>
                        </a:rPr>
                        <a:t>模夹治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184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>
                          <a:latin typeface="+mn-ea"/>
                        </a:rPr>
                        <a:t>JSJY551G2501</a:t>
                      </a: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>
                          <a:latin typeface="+mn-ea"/>
                        </a:rPr>
                        <a:t>驾驶员座总成</a:t>
                      </a: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座椅总装装配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治具，在成都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投入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102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>
                          <a:latin typeface="+mn-ea"/>
                        </a:rPr>
                        <a:t>SLT0011608</a:t>
                      </a: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>
                          <a:latin typeface="+mn-ea"/>
                        </a:rPr>
                        <a:t>底座总成（含滑轨）</a:t>
                      </a: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底座装配治具，在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河北投入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102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3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>
                          <a:latin typeface="+mn-ea"/>
                        </a:rPr>
                        <a:t>SLT0011589</a:t>
                      </a: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>
                          <a:latin typeface="+mn-ea"/>
                        </a:rPr>
                        <a:t>驾驶员靠背焊接骨架总成</a:t>
                      </a: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+mn-ea"/>
                          <a:ea typeface="+mn-ea"/>
                        </a:rPr>
                        <a:t>焊接</a:t>
                      </a:r>
                      <a:r>
                        <a:rPr lang="en-US" altLang="zh-CN" sz="1600" dirty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600" dirty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scaled="0"/>
                          </a:gradFill>
                          <a:latin typeface="+mn-ea"/>
                          <a:ea typeface="+mn-ea"/>
                        </a:rPr>
                        <a:t>序借用现有轻卡减震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焊接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序开发简易焊接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夹具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000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4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>
                          <a:latin typeface="+mn-ea"/>
                        </a:rPr>
                        <a:t>靠背下连接板焊接总成</a:t>
                      </a: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焊接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序开发简易焊接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夹具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000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5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>
                          <a:latin typeface="+mn-ea"/>
                        </a:rPr>
                        <a:t>滑轨与上盖板焊接总成</a:t>
                      </a:r>
                      <a:r>
                        <a:rPr lang="zh-CN" altLang="en-US" sz="1600" b="0" dirty="0">
                          <a:latin typeface="+mn-ea"/>
                        </a:rPr>
                        <a:t>焊接</a:t>
                      </a: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简易焊接夹具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固定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000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6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坐垫横梁与底座</a:t>
                      </a:r>
                      <a:r>
                        <a:rPr lang="zh-CN" altLang="en-US" sz="1600">
                          <a:sym typeface="+mn-ea"/>
                        </a:rPr>
                        <a:t>焊接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简易焊接夹具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固定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284"/>
          <p:cNvSpPr>
            <a:spLocks noChangeArrowheads="1"/>
          </p:cNvSpPr>
          <p:nvPr/>
        </p:nvSpPr>
        <p:spPr bwMode="auto">
          <a:xfrm>
            <a:off x="250825" y="765175"/>
            <a:ext cx="4176713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p>
            <a:r>
              <a:rPr lang="en-US" altLang="zh-CN" sz="1800" b="1">
                <a:ea typeface="方正兰亭黑_GBK"/>
                <a:cs typeface="Arial" panose="020B0604020202020204" pitchFamily="34" charset="0"/>
              </a:rPr>
              <a:t>E.1 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模、夹、治具</a:t>
            </a:r>
            <a:r>
              <a:rPr lang="zh-CN" altLang="en-US" sz="1800" b="1">
                <a:ea typeface="方正兰亭黑_GBK"/>
                <a:cs typeface="Arial" panose="020B0604020202020204" pitchFamily="34" charset="0"/>
              </a:rPr>
              <a:t>投入</a:t>
            </a:r>
            <a:endParaRPr lang="en-US" altLang="zh-CN" sz="1800" b="1">
              <a:ea typeface="方正兰亭黑_GBK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445" y="1988820"/>
            <a:ext cx="384810" cy="441960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63695" y="3286125"/>
            <a:ext cx="247650" cy="323850"/>
          </a:xfrm>
          <a:prstGeom prst="rect">
            <a:avLst/>
          </a:prstGeom>
          <a:noFill/>
        </p:spPr>
      </p:pic>
      <p:pic>
        <p:nvPicPr>
          <p:cNvPr id="182" name="图片 1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1778" y="3860800"/>
            <a:ext cx="451485" cy="318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5585" y="2707005"/>
            <a:ext cx="365760" cy="302260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4163695" y="4509135"/>
            <a:ext cx="321945" cy="332105"/>
            <a:chOff x="1190" y="4606"/>
            <a:chExt cx="3264" cy="341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90" y="4606"/>
              <a:ext cx="3264" cy="341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28" name="直接连接符 27"/>
            <p:cNvCxnSpPr/>
            <p:nvPr/>
          </p:nvCxnSpPr>
          <p:spPr>
            <a:xfrm>
              <a:off x="4025" y="5543"/>
              <a:ext cx="0" cy="34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3846" y="5543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3855" y="5883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060" y="6760"/>
              <a:ext cx="0" cy="34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3881" y="6760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3890" y="7100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1587" y="5555"/>
              <a:ext cx="0" cy="34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1588" y="5555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1579" y="5895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1587" y="6784"/>
              <a:ext cx="0" cy="34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588" y="6778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579" y="7130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4163695" y="5139690"/>
            <a:ext cx="319405" cy="340995"/>
            <a:chOff x="1417" y="4722"/>
            <a:chExt cx="3728" cy="353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17" y="4722"/>
              <a:ext cx="3729" cy="353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1" name="直接连接符 10"/>
            <p:cNvCxnSpPr/>
            <p:nvPr/>
          </p:nvCxnSpPr>
          <p:spPr>
            <a:xfrm flipH="1">
              <a:off x="4390" y="6307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4365" y="6421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2097" y="5883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2097" y="6080"/>
              <a:ext cx="170" cy="0"/>
            </a:xfrm>
            <a:prstGeom prst="line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1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84"/>
          <p:cNvSpPr>
            <a:spLocks noChangeArrowheads="1"/>
          </p:cNvSpPr>
          <p:nvPr/>
        </p:nvSpPr>
        <p:spPr bwMode="auto">
          <a:xfrm>
            <a:off x="179388" y="765175"/>
            <a:ext cx="4176712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altLang="zh-CN" sz="1800" b="1">
                <a:ea typeface="方正兰亭黑_GBK"/>
                <a:cs typeface="Arial" panose="020B0604020202020204" pitchFamily="34" charset="0"/>
              </a:rPr>
              <a:t>G.1 </a:t>
            </a:r>
            <a:r>
              <a:rPr lang="zh-CN" altLang="en-US" sz="1800" b="1">
                <a:ea typeface="方正兰亭黑_GBK"/>
                <a:cs typeface="Arial" panose="020B0604020202020204" pitchFamily="34" charset="0"/>
              </a:rPr>
              <a:t>自制</a:t>
            </a:r>
            <a:r>
              <a:rPr lang="zh-CN" altLang="en-US" sz="1800" b="1">
                <a:ea typeface="方正兰亭黑_GBK"/>
                <a:cs typeface="Arial" panose="020B0604020202020204" pitchFamily="34" charset="0"/>
              </a:rPr>
              <a:t>件包装物流</a:t>
            </a:r>
            <a:r>
              <a:rPr lang="zh-CN" altLang="en-US" sz="1800" b="1">
                <a:ea typeface="方正兰亭黑_GBK"/>
                <a:cs typeface="Arial" panose="020B0604020202020204" pitchFamily="34" charset="0"/>
              </a:rPr>
              <a:t>规划</a:t>
            </a:r>
            <a:endParaRPr lang="zh-CN" altLang="en-US" sz="1800" b="1">
              <a:ea typeface="方正兰亭黑_GBK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G.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包装物流规划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323850" y="1341120"/>
          <a:ext cx="836549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417"/>
                <a:gridCol w="1058853"/>
                <a:gridCol w="1256452"/>
                <a:gridCol w="667299"/>
                <a:gridCol w="941705"/>
                <a:gridCol w="634540"/>
                <a:gridCol w="678815"/>
                <a:gridCol w="1188720"/>
                <a:gridCol w="1526689"/>
              </a:tblGrid>
              <a:tr h="3987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/>
                        <a:t>序号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sym typeface="+mn-ea"/>
                        </a:rPr>
                        <a:t>零件</a:t>
                      </a:r>
                      <a:r>
                        <a:rPr lang="zh-CN" altLang="en-US" sz="1400" dirty="0">
                          <a:sym typeface="+mn-ea"/>
                        </a:rPr>
                        <a:t>图号</a:t>
                      </a:r>
                      <a:endParaRPr lang="zh-CN" altLang="en-US" sz="1400" dirty="0"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+mn-ea"/>
                          <a:ea typeface="+mn-ea"/>
                        </a:rPr>
                        <a:t>零件</a:t>
                      </a:r>
                      <a:r>
                        <a:rPr lang="zh-CN" altLang="en-US" sz="1400" dirty="0">
                          <a:latin typeface="+mn-ea"/>
                          <a:ea typeface="+mn-ea"/>
                        </a:rPr>
                        <a:t>名称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+mn-ea"/>
                          <a:ea typeface="+mn-ea"/>
                        </a:rPr>
                        <a:t>包装形式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+mn-ea"/>
                          <a:ea typeface="+mn-ea"/>
                        </a:rPr>
                        <a:t>包装</a:t>
                      </a:r>
                      <a:r>
                        <a:rPr lang="zh-CN" altLang="en-US" sz="1400" dirty="0">
                          <a:latin typeface="+mn-ea"/>
                          <a:ea typeface="+mn-ea"/>
                        </a:rPr>
                        <a:t>内尺寸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+mn-ea"/>
                          <a:ea typeface="+mn-ea"/>
                        </a:rPr>
                        <a:t>包装数量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+mn-ea"/>
                          <a:sym typeface="+mn-ea"/>
                        </a:rPr>
                        <a:t>运输形式</a:t>
                      </a:r>
                      <a:endParaRPr lang="zh-CN" altLang="en-US" sz="1400" dirty="0">
                        <a:latin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+mn-ea"/>
                          <a:sym typeface="+mn-ea"/>
                        </a:rPr>
                        <a:t>发货地</a:t>
                      </a:r>
                      <a:r>
                        <a:rPr lang="en-US" altLang="zh-CN" sz="1400" dirty="0">
                          <a:latin typeface="+mn-ea"/>
                          <a:sym typeface="+mn-ea"/>
                        </a:rPr>
                        <a:t>-</a:t>
                      </a:r>
                      <a:r>
                        <a:rPr lang="zh-CN" altLang="en-US" sz="1400" dirty="0">
                          <a:latin typeface="+mn-ea"/>
                          <a:sym typeface="+mn-ea"/>
                        </a:rPr>
                        <a:t>终止地</a:t>
                      </a:r>
                      <a:endParaRPr lang="zh-CN" altLang="en-US" sz="1400" dirty="0">
                        <a:latin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+mn-ea"/>
                          <a:sym typeface="+mn-ea"/>
                        </a:rPr>
                        <a:t>备注</a:t>
                      </a:r>
                      <a:endParaRPr lang="zh-CN" altLang="en-US" sz="1400" dirty="0">
                        <a:latin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19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latin typeface="+mn-ea"/>
                        </a:rPr>
                        <a:t>JSJY551G2501</a:t>
                      </a:r>
                      <a:endParaRPr lang="zh-CN" altLang="en-US" sz="14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latin typeface="+mn-ea"/>
                        </a:rPr>
                        <a:t>驾驶员座总成</a:t>
                      </a:r>
                      <a:endParaRPr lang="zh-CN" altLang="en-US" sz="14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+mn-ea"/>
                          <a:ea typeface="+mn-ea"/>
                        </a:rPr>
                        <a:t>纸箱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540*500*740</a:t>
                      </a: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货车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成都工厂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主机厂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2</a:t>
                      </a: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latin typeface="+mn-ea"/>
                        </a:rPr>
                        <a:t>SLT0001628</a:t>
                      </a:r>
                      <a:endParaRPr lang="zh-CN" altLang="en-US" sz="14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latin typeface="+mn-ea"/>
                        </a:rPr>
                        <a:t>驾驶员靠背泡沫总成</a:t>
                      </a:r>
                      <a:endParaRPr lang="zh-CN" altLang="en-US" sz="14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+mn-ea"/>
                          <a:ea typeface="+mn-ea"/>
                        </a:rPr>
                        <a:t>纸箱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590*490*710</a:t>
                      </a: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5</a:t>
                      </a: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货车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+mn-ea"/>
                          <a:sym typeface="+mn-ea"/>
                        </a:rPr>
                        <a:t>河北工厂</a:t>
                      </a:r>
                      <a:r>
                        <a:rPr lang="en-US" altLang="zh-CN" sz="1400" dirty="0">
                          <a:latin typeface="+mn-ea"/>
                          <a:sym typeface="+mn-ea"/>
                        </a:rPr>
                        <a:t>-</a:t>
                      </a:r>
                      <a:r>
                        <a:rPr lang="zh-CN" altLang="en-US" sz="1400" dirty="0">
                          <a:latin typeface="+mn-ea"/>
                          <a:sym typeface="+mn-ea"/>
                        </a:rPr>
                        <a:t>成都工厂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/>
                </a:tc>
              </a:tr>
              <a:tr h="4533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3</a:t>
                      </a: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latin typeface="+mn-ea"/>
                        </a:rPr>
                        <a:t>SLT0011589</a:t>
                      </a:r>
                      <a:endParaRPr lang="zh-CN" altLang="en-US" sz="14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latin typeface="+mn-ea"/>
                        </a:rPr>
                        <a:t>驾驶员靠背焊接骨架总成</a:t>
                      </a:r>
                      <a:endParaRPr lang="zh-CN" altLang="en-US" sz="14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+mn-ea"/>
                          <a:ea typeface="+mn-ea"/>
                        </a:rPr>
                        <a:t>纸箱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660*470*220</a:t>
                      </a: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2</a:t>
                      </a: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货车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河北工厂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成都工厂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4</a:t>
                      </a: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latin typeface="+mn-ea"/>
                        </a:rPr>
                        <a:t>SLT0011608</a:t>
                      </a:r>
                      <a:endParaRPr lang="zh-CN" altLang="en-US" sz="14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latin typeface="+mn-ea"/>
                        </a:rPr>
                        <a:t>底座总成（含滑轨）</a:t>
                      </a:r>
                      <a:endParaRPr lang="zh-CN" altLang="en-US" sz="14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+mn-ea"/>
                          <a:ea typeface="+mn-ea"/>
                        </a:rPr>
                        <a:t>纸箱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510*415*170</a:t>
                      </a: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货车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河北工厂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-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成都工厂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/>
                </a:tc>
              </a:tr>
              <a:tr h="4337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5</a:t>
                      </a: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SLT0002693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驾驶员头枕骨架泡沫总成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+mn-ea"/>
                          <a:ea typeface="+mn-ea"/>
                        </a:rPr>
                        <a:t>纸箱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货车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+mn-ea"/>
                          <a:sym typeface="+mn-ea"/>
                        </a:rPr>
                        <a:t>河北工厂</a:t>
                      </a:r>
                      <a:r>
                        <a:rPr lang="en-US" altLang="zh-CN" sz="1400" dirty="0">
                          <a:latin typeface="+mn-ea"/>
                          <a:sym typeface="+mn-ea"/>
                        </a:rPr>
                        <a:t>-</a:t>
                      </a:r>
                      <a:r>
                        <a:rPr lang="zh-CN" altLang="en-US" sz="1400" dirty="0">
                          <a:latin typeface="+mn-ea"/>
                          <a:sym typeface="+mn-ea"/>
                        </a:rPr>
                        <a:t>成都工厂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6</a:t>
                      </a: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SCS0004029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头枕主插管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+mn-ea"/>
                          <a:sym typeface="+mn-ea"/>
                        </a:rPr>
                        <a:t>纸箱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+mn-ea"/>
                          <a:sym typeface="+mn-ea"/>
                        </a:rPr>
                        <a:t>河北工厂</a:t>
                      </a:r>
                      <a:r>
                        <a:rPr lang="en-US" altLang="zh-CN" sz="1400" dirty="0">
                          <a:latin typeface="+mn-ea"/>
                          <a:sym typeface="+mn-ea"/>
                        </a:rPr>
                        <a:t>-</a:t>
                      </a:r>
                      <a:r>
                        <a:rPr lang="zh-CN" altLang="en-US" sz="1400" dirty="0">
                          <a:latin typeface="+mn-ea"/>
                          <a:sym typeface="+mn-ea"/>
                        </a:rPr>
                        <a:t>成都工厂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/>
                </a:tc>
              </a:tr>
              <a:tr h="4337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7</a:t>
                      </a: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SCS0004036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头枕副插管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+mn-ea"/>
                          <a:sym typeface="+mn-ea"/>
                        </a:rPr>
                        <a:t>纸箱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+mn-ea"/>
                          <a:sym typeface="+mn-ea"/>
                        </a:rPr>
                        <a:t>河北工厂</a:t>
                      </a:r>
                      <a:r>
                        <a:rPr lang="en-US" altLang="zh-CN" sz="1400" dirty="0">
                          <a:latin typeface="+mn-ea"/>
                          <a:sym typeface="+mn-ea"/>
                        </a:rPr>
                        <a:t>-</a:t>
                      </a:r>
                      <a:r>
                        <a:rPr lang="zh-CN" altLang="en-US" sz="1400" dirty="0">
                          <a:latin typeface="+mn-ea"/>
                          <a:sym typeface="+mn-ea"/>
                        </a:rPr>
                        <a:t>成都工厂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/>
                </a:tc>
              </a:tr>
              <a:tr h="4337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+mn-ea"/>
                          <a:ea typeface="+mn-ea"/>
                        </a:rPr>
                        <a:t>8</a:t>
                      </a: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latin typeface="+mn-ea"/>
                        </a:rPr>
                        <a:t>SLT0010345</a:t>
                      </a:r>
                      <a:endParaRPr lang="zh-CN" altLang="en-US" sz="14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latin typeface="+mn-ea"/>
                        </a:rPr>
                        <a:t>驾驶员调角器手柄</a:t>
                      </a:r>
                      <a:endParaRPr lang="zh-CN" altLang="en-US" sz="14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+mn-ea"/>
                          <a:sym typeface="+mn-ea"/>
                        </a:rPr>
                        <a:t>纸箱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+mn-ea"/>
                          <a:sym typeface="+mn-ea"/>
                        </a:rPr>
                        <a:t>河北工厂</a:t>
                      </a:r>
                      <a:r>
                        <a:rPr lang="en-US" altLang="zh-CN" sz="1400" dirty="0">
                          <a:latin typeface="+mn-ea"/>
                          <a:sym typeface="+mn-ea"/>
                        </a:rPr>
                        <a:t>-</a:t>
                      </a:r>
                      <a:r>
                        <a:rPr lang="zh-CN" altLang="en-US" sz="1400" dirty="0">
                          <a:latin typeface="+mn-ea"/>
                          <a:sym typeface="+mn-ea"/>
                        </a:rPr>
                        <a:t>成都工厂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214282" y="142852"/>
            <a:ext cx="57610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1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1524635" y="1701165"/>
            <a:ext cx="51238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、产品输入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、工艺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路线规划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、生产能力规划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、生产设备投入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、模、夹、治具投入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、包装物流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规划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1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84"/>
          <p:cNvSpPr>
            <a:spLocks noChangeArrowheads="1"/>
          </p:cNvSpPr>
          <p:nvPr/>
        </p:nvSpPr>
        <p:spPr bwMode="auto">
          <a:xfrm>
            <a:off x="179705" y="765175"/>
            <a:ext cx="4286250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800" b="1">
                <a:ea typeface="方正兰亭黑_GBK"/>
                <a:cs typeface="Arial" panose="020B0604020202020204" pitchFamily="34" charset="0"/>
              </a:rPr>
              <a:t>G.1.1 </a:t>
            </a:r>
            <a:r>
              <a:rPr lang="zh-CN" altLang="en-US" sz="1800" b="1">
                <a:ea typeface="方正兰亭黑_GBK"/>
                <a:cs typeface="Arial" panose="020B0604020202020204" pitchFamily="34" charset="0"/>
              </a:rPr>
              <a:t>包装物流规划</a:t>
            </a:r>
            <a:r>
              <a:rPr lang="en-US" altLang="zh-CN" sz="1800" b="1">
                <a:ea typeface="方正兰亭黑_GBK"/>
                <a:cs typeface="Arial" panose="020B0604020202020204" pitchFamily="34" charset="0"/>
              </a:rPr>
              <a:t>-</a:t>
            </a:r>
            <a:r>
              <a:rPr lang="zh-CN" altLang="en-US" sz="1800" dirty="0">
                <a:latin typeface="+mn-ea"/>
                <a:sym typeface="+mn-ea"/>
              </a:rPr>
              <a:t>驾驶员座总成</a:t>
            </a:r>
            <a:endParaRPr lang="zh-CN" altLang="en-US" sz="1800" b="1">
              <a:ea typeface="方正兰亭黑_GBK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G.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包装物流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规划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6803" name="Text Box 15"/>
          <p:cNvSpPr txBox="1">
            <a:spLocks noChangeArrowheads="1"/>
          </p:cNvSpPr>
          <p:nvPr/>
        </p:nvSpPr>
        <p:spPr bwMode="auto">
          <a:xfrm>
            <a:off x="252095" y="1196975"/>
            <a:ext cx="8252460" cy="159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汽车货箱尺寸：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4.2/6.8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米箱式货车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纸箱尺寸：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纸箱包装（</a:t>
            </a:r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个），内尺寸</a:t>
            </a:r>
            <a:r>
              <a:rPr lang="en-US" altLang="zh-CN" sz="1400" dirty="0">
                <a:latin typeface="+mn-ea"/>
                <a:ea typeface="+mn-ea"/>
                <a:sym typeface="+mn-ea"/>
              </a:rPr>
              <a:t>540*500*740</a:t>
            </a:r>
            <a:r>
              <a:rPr lang="zh-CN" altLang="en-US" sz="1400" dirty="0">
                <a:latin typeface="+mn-ea"/>
                <a:ea typeface="+mn-ea"/>
                <a:sym typeface="+mn-ea"/>
              </a:rPr>
              <a:t>，外尺寸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货车装载数量：</a:t>
            </a:r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米箱式货车装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套座椅，</a:t>
            </a:r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米箱式货车装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66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套座椅；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运输距离：成都工厂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重汽铁马，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300km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单程运费：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/4.2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/6.8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/9.6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179705" y="2860040"/>
          <a:ext cx="8359140" cy="3335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575"/>
                <a:gridCol w="1381125"/>
                <a:gridCol w="1419225"/>
                <a:gridCol w="1388745"/>
                <a:gridCol w="2871470"/>
              </a:tblGrid>
              <a:tr h="5880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零部件图片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ym typeface="+mn-ea"/>
                        </a:rPr>
                        <a:t>包装</a:t>
                      </a:r>
                      <a:r>
                        <a:rPr lang="zh-CN" altLang="en-US" sz="1600" dirty="0">
                          <a:sym typeface="+mn-ea"/>
                        </a:rPr>
                        <a:t>图片</a:t>
                      </a:r>
                      <a:endParaRPr lang="zh-CN" altLang="en-US" sz="16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内部排列图片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包装整体图片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图纸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37350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3735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4.2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米的箱式货车装</a:t>
                      </a: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42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个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座椅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 hMerge="1"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sym typeface="+mn-ea"/>
                        </a:rPr>
                        <a:t>6.8</a:t>
                      </a:r>
                      <a:r>
                        <a:rPr lang="zh-CN" altLang="en-US" sz="1600" dirty="0">
                          <a:latin typeface="+mn-ea"/>
                          <a:sym typeface="+mn-ea"/>
                        </a:rPr>
                        <a:t>米的箱式货车装</a:t>
                      </a:r>
                      <a:r>
                        <a:rPr lang="en-US" altLang="zh-CN" sz="1600" dirty="0">
                          <a:latin typeface="+mn-ea"/>
                          <a:sym typeface="+mn-ea"/>
                        </a:rPr>
                        <a:t>132</a:t>
                      </a:r>
                      <a:r>
                        <a:rPr lang="zh-CN" altLang="en-US" sz="1600" dirty="0">
                          <a:latin typeface="+mn-ea"/>
                          <a:sym typeface="+mn-ea"/>
                        </a:rPr>
                        <a:t>个座椅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5" y="3717290"/>
            <a:ext cx="827405" cy="9505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220" y="3645535"/>
            <a:ext cx="906145" cy="968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20" y="3599815"/>
            <a:ext cx="881380" cy="10598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955" y="3645535"/>
            <a:ext cx="960755" cy="1004570"/>
          </a:xfrm>
          <a:prstGeom prst="rect">
            <a:avLst/>
          </a:prstGeom>
        </p:spPr>
      </p:pic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516370" y="3661410"/>
          <a:ext cx="9715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showAsIcon="1" r:id="rId7" imgW="971550" imgH="952500" progId="Package">
                  <p:embed/>
                </p:oleObj>
              </mc:Choice>
              <mc:Fallback>
                <p:oleObj name="" showAsIcon="1" r:id="rId7" imgW="971550" imgH="952500" progId="Package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16370" y="3661410"/>
                        <a:ext cx="97155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5830" y="5013325"/>
            <a:ext cx="1505585" cy="10350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8715" y="4938395"/>
            <a:ext cx="1910080" cy="11842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1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84"/>
          <p:cNvSpPr>
            <a:spLocks noChangeArrowheads="1"/>
          </p:cNvSpPr>
          <p:nvPr/>
        </p:nvSpPr>
        <p:spPr bwMode="auto">
          <a:xfrm>
            <a:off x="179705" y="765175"/>
            <a:ext cx="6042025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800" b="1">
                <a:ea typeface="方正兰亭黑_GBK"/>
                <a:cs typeface="Arial" panose="020B0604020202020204" pitchFamily="34" charset="0"/>
              </a:rPr>
              <a:t>G.1.2 </a:t>
            </a:r>
            <a:r>
              <a:rPr lang="zh-CN" altLang="en-US" sz="1800" b="1">
                <a:ea typeface="方正兰亭黑_GBK"/>
                <a:cs typeface="Arial" panose="020B0604020202020204" pitchFamily="34" charset="0"/>
              </a:rPr>
              <a:t>包装物流规划</a:t>
            </a:r>
            <a:r>
              <a:rPr lang="en-US" altLang="zh-CN" sz="1800" b="1">
                <a:ea typeface="方正兰亭黑_GBK"/>
                <a:cs typeface="Arial" panose="020B0604020202020204" pitchFamily="34" charset="0"/>
              </a:rPr>
              <a:t>-</a:t>
            </a:r>
            <a:r>
              <a:rPr lang="zh-CN" altLang="en-US" sz="1800" dirty="0">
                <a:latin typeface="+mn-ea"/>
                <a:sym typeface="+mn-ea"/>
              </a:rPr>
              <a:t>驾驶员靠背泡沫总成</a:t>
            </a:r>
            <a:endParaRPr lang="zh-CN" altLang="en-US" sz="1800" b="1">
              <a:ea typeface="方正兰亭黑_GBK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G.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包装物流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规划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6803" name="Text Box 15"/>
          <p:cNvSpPr txBox="1">
            <a:spLocks noChangeArrowheads="1"/>
          </p:cNvSpPr>
          <p:nvPr/>
        </p:nvSpPr>
        <p:spPr bwMode="auto">
          <a:xfrm>
            <a:off x="323849" y="1321753"/>
            <a:ext cx="75342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汽车货箱尺寸：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9.6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米箱式货车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纸箱尺寸：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纸箱包装（</a:t>
            </a:r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个）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货车装载数量：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套座椅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每车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运输距离：河北工厂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成都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工厂，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1900km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323850" y="2925445"/>
          <a:ext cx="8359140" cy="1952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575"/>
                <a:gridCol w="1381125"/>
                <a:gridCol w="1419225"/>
                <a:gridCol w="1388745"/>
                <a:gridCol w="2871470"/>
              </a:tblGrid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零部件图片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ym typeface="+mn-ea"/>
                        </a:rPr>
                        <a:t>包装</a:t>
                      </a:r>
                      <a:r>
                        <a:rPr lang="zh-CN" altLang="en-US" sz="1600" dirty="0">
                          <a:sym typeface="+mn-ea"/>
                        </a:rPr>
                        <a:t>图片</a:t>
                      </a:r>
                      <a:endParaRPr lang="zh-CN" altLang="en-US" sz="16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内部排列图片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包装整体图片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图纸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37350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" y="3789045"/>
            <a:ext cx="735330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0" y="3610610"/>
            <a:ext cx="1081405" cy="10674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210" y="3573145"/>
            <a:ext cx="1099820" cy="11417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205" y="3676650"/>
            <a:ext cx="1017905" cy="1001395"/>
          </a:xfrm>
          <a:prstGeom prst="rect">
            <a:avLst/>
          </a:prstGeom>
        </p:spPr>
      </p:pic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696075" y="3645535"/>
          <a:ext cx="1418590" cy="1068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showAsIcon="1" r:id="rId7" imgW="971550" imgH="952500" progId="Package">
                  <p:embed/>
                </p:oleObj>
              </mc:Choice>
              <mc:Fallback>
                <p:oleObj name="" showAsIcon="1" r:id="rId7" imgW="971550" imgH="952500" progId="Package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96075" y="3645535"/>
                        <a:ext cx="1418590" cy="1068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1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84"/>
          <p:cNvSpPr>
            <a:spLocks noChangeArrowheads="1"/>
          </p:cNvSpPr>
          <p:nvPr/>
        </p:nvSpPr>
        <p:spPr bwMode="auto">
          <a:xfrm>
            <a:off x="179705" y="765175"/>
            <a:ext cx="6257925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800" b="1">
                <a:ea typeface="方正兰亭黑_GBK"/>
                <a:cs typeface="Arial" panose="020B0604020202020204" pitchFamily="34" charset="0"/>
              </a:rPr>
              <a:t>G.1.3 </a:t>
            </a:r>
            <a:r>
              <a:rPr lang="zh-CN" altLang="en-US" sz="1800" b="1">
                <a:ea typeface="方正兰亭黑_GBK"/>
                <a:cs typeface="Arial" panose="020B0604020202020204" pitchFamily="34" charset="0"/>
              </a:rPr>
              <a:t>包装物流规划</a:t>
            </a:r>
            <a:r>
              <a:rPr lang="en-US" altLang="zh-CN" sz="1800" b="1">
                <a:ea typeface="方正兰亭黑_GBK"/>
                <a:cs typeface="Arial" panose="020B0604020202020204" pitchFamily="34" charset="0"/>
              </a:rPr>
              <a:t>-</a:t>
            </a:r>
            <a:r>
              <a:rPr lang="zh-CN" altLang="en-US" sz="1800" dirty="0">
                <a:latin typeface="+mn-ea"/>
                <a:sym typeface="+mn-ea"/>
              </a:rPr>
              <a:t>驾驶员靠背焊接骨架总成</a:t>
            </a:r>
            <a:endParaRPr lang="zh-CN" altLang="en-US" sz="1800" b="1">
              <a:ea typeface="方正兰亭黑_GBK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G.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包装物流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规划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6803" name="Text Box 15"/>
          <p:cNvSpPr txBox="1">
            <a:spLocks noChangeArrowheads="1"/>
          </p:cNvSpPr>
          <p:nvPr/>
        </p:nvSpPr>
        <p:spPr bwMode="auto">
          <a:xfrm>
            <a:off x="323849" y="1321753"/>
            <a:ext cx="75342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汽车货箱尺寸：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9.6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米箱式货车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纸箱尺寸：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纸箱包装（</a:t>
            </a:r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个）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货车装载数量：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套座椅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每车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运输距离：河北工厂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成都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工厂，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1900km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323850" y="2925445"/>
          <a:ext cx="8359140" cy="1952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575"/>
                <a:gridCol w="1381125"/>
                <a:gridCol w="1419225"/>
                <a:gridCol w="1388745"/>
                <a:gridCol w="2871470"/>
              </a:tblGrid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零部件图片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ym typeface="+mn-ea"/>
                        </a:rPr>
                        <a:t>包装</a:t>
                      </a:r>
                      <a:r>
                        <a:rPr lang="zh-CN" altLang="en-US" sz="1600" dirty="0">
                          <a:sym typeface="+mn-ea"/>
                        </a:rPr>
                        <a:t>图片</a:t>
                      </a:r>
                      <a:endParaRPr lang="zh-CN" altLang="en-US" sz="16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内部排列图片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包装整体图片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图纸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37350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" y="3717290"/>
            <a:ext cx="775970" cy="100520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390" y="3789045"/>
            <a:ext cx="967740" cy="779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785" y="3772535"/>
            <a:ext cx="991235" cy="8940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3425" y="3762375"/>
            <a:ext cx="923925" cy="806450"/>
          </a:xfrm>
          <a:prstGeom prst="rect">
            <a:avLst/>
          </a:prstGeom>
        </p:spPr>
      </p:pic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334125" y="3861435"/>
          <a:ext cx="1524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showAsIcon="1" r:id="rId7" imgW="971550" imgH="952500" progId="Package">
                  <p:embed/>
                </p:oleObj>
              </mc:Choice>
              <mc:Fallback>
                <p:oleObj name="" showAsIcon="1" r:id="rId7" imgW="971550" imgH="952500" progId="Package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34125" y="3861435"/>
                        <a:ext cx="15240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23849" y="4940618"/>
            <a:ext cx="7534275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备注：两个靠背骨架用硬泡沫或气泡袋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隔开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1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84"/>
          <p:cNvSpPr>
            <a:spLocks noChangeArrowheads="1"/>
          </p:cNvSpPr>
          <p:nvPr/>
        </p:nvSpPr>
        <p:spPr bwMode="auto">
          <a:xfrm>
            <a:off x="179705" y="765175"/>
            <a:ext cx="6257925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800" b="1">
                <a:ea typeface="方正兰亭黑_GBK"/>
                <a:cs typeface="Arial" panose="020B0604020202020204" pitchFamily="34" charset="0"/>
              </a:rPr>
              <a:t>G.1.4 </a:t>
            </a:r>
            <a:r>
              <a:rPr lang="zh-CN" altLang="en-US" sz="1800" b="1">
                <a:ea typeface="方正兰亭黑_GBK"/>
                <a:cs typeface="Arial" panose="020B0604020202020204" pitchFamily="34" charset="0"/>
              </a:rPr>
              <a:t>包装物流规划</a:t>
            </a:r>
            <a:r>
              <a:rPr lang="en-US" altLang="zh-CN" sz="1800" b="1">
                <a:ea typeface="方正兰亭黑_GBK"/>
                <a:cs typeface="Arial" panose="020B0604020202020204" pitchFamily="34" charset="0"/>
              </a:rPr>
              <a:t>-</a:t>
            </a:r>
            <a:r>
              <a:rPr lang="zh-CN" altLang="en-US" sz="1800" dirty="0">
                <a:latin typeface="+mn-ea"/>
                <a:sym typeface="+mn-ea"/>
              </a:rPr>
              <a:t>底座总成</a:t>
            </a:r>
            <a:endParaRPr lang="zh-CN" altLang="en-US" sz="1800" b="1">
              <a:ea typeface="方正兰亭黑_GBK"/>
              <a:cs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G.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包装物流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规划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6803" name="Text Box 15"/>
          <p:cNvSpPr txBox="1">
            <a:spLocks noChangeArrowheads="1"/>
          </p:cNvSpPr>
          <p:nvPr/>
        </p:nvSpPr>
        <p:spPr bwMode="auto">
          <a:xfrm>
            <a:off x="323849" y="1321753"/>
            <a:ext cx="75342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汽车货箱尺寸：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9.6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米箱式货车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纸箱尺寸：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纸箱包装（</a:t>
            </a:r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个）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货车装载数量：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套座椅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每车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运输距离：河北工厂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成都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工厂，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1900km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323850" y="2925445"/>
          <a:ext cx="8359140" cy="1952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575"/>
                <a:gridCol w="1381125"/>
                <a:gridCol w="1419225"/>
                <a:gridCol w="1388745"/>
                <a:gridCol w="2871470"/>
              </a:tblGrid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零部件图片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ym typeface="+mn-ea"/>
                        </a:rPr>
                        <a:t>包装</a:t>
                      </a:r>
                      <a:r>
                        <a:rPr lang="zh-CN" altLang="en-US" sz="1600" dirty="0">
                          <a:sym typeface="+mn-ea"/>
                        </a:rPr>
                        <a:t>图片</a:t>
                      </a:r>
                      <a:endParaRPr lang="zh-CN" altLang="en-US" sz="16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内部排列图片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包装整体图片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图纸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37350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600" b="0" dirty="0">
                        <a:latin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5" y="3789045"/>
            <a:ext cx="997585" cy="868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390" y="3933190"/>
            <a:ext cx="906780" cy="6438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210" y="3789045"/>
            <a:ext cx="1000760" cy="7899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3880" y="3762375"/>
            <a:ext cx="1001395" cy="843915"/>
          </a:xfrm>
          <a:prstGeom prst="rect">
            <a:avLst/>
          </a:prstGeom>
        </p:spPr>
      </p:pic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696075" y="3653790"/>
          <a:ext cx="126619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showAsIcon="1" r:id="rId7" imgW="971550" imgH="952500" progId="Package">
                  <p:embed/>
                </p:oleObj>
              </mc:Choice>
              <mc:Fallback>
                <p:oleObj name="" showAsIcon="1" r:id="rId7" imgW="971550" imgH="952500" progId="Package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96075" y="3653790"/>
                        <a:ext cx="126619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611188" y="1196975"/>
            <a:ext cx="7848600" cy="0"/>
          </a:xfrm>
          <a:prstGeom prst="line">
            <a:avLst/>
          </a:prstGeom>
          <a:ln w="25400">
            <a:solidFill>
              <a:schemeClr val="bg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14" name="Picture 1" descr="厂标"/>
          <p:cNvPicPr>
            <a:picLocks noChangeAspect="1" noChangeArrowheads="1"/>
          </p:cNvPicPr>
          <p:nvPr/>
        </p:nvPicPr>
        <p:blipFill>
          <a:blip r:embed="rId1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214282" y="142852"/>
            <a:ext cx="576103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产品输入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750" y="1196975"/>
            <a:ext cx="6308090" cy="1476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项目代号：</a:t>
            </a:r>
            <a:r>
              <a:rPr lang="en-AU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项目名称：</a:t>
            </a:r>
            <a:r>
              <a:rPr lang="en-AU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>
                <a:latin typeface="方正兰亭粗黑_GBK"/>
                <a:ea typeface="方正兰亭粗黑_GBK"/>
                <a:cs typeface="方正兰亭粗黑_GBK"/>
                <a:sym typeface="+mn-ea"/>
              </a:rPr>
              <a:t>重庆铁马武警车座椅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目标产地：</a:t>
            </a:r>
            <a:r>
              <a:rPr lang="en-AU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成都工厂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时间：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产量信息：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年产量：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000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量份  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15695" y="5733415"/>
            <a:ext cx="1165225" cy="378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/>
              <a:t>主驾</a:t>
            </a:r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3068955"/>
            <a:ext cx="2066925" cy="23729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1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84"/>
          <p:cNvSpPr>
            <a:spLocks noChangeArrowheads="1"/>
          </p:cNvSpPr>
          <p:nvPr/>
        </p:nvSpPr>
        <p:spPr bwMode="auto">
          <a:xfrm>
            <a:off x="323850" y="764540"/>
            <a:ext cx="5451475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800" b="1">
                <a:latin typeface="方正兰亭黑_GBK"/>
                <a:ea typeface="方正兰亭黑_GBK"/>
                <a:cs typeface="方正兰亭黑_GBK"/>
              </a:rPr>
              <a:t>B.1 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</a:rPr>
              <a:t>工艺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</a:rPr>
              <a:t>路线规划：新开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</a:rPr>
              <a:t>零件自制</a:t>
            </a:r>
            <a:r>
              <a:rPr lang="en-US" altLang="zh-CN" sz="1800" b="1">
                <a:latin typeface="方正兰亭黑_GBK"/>
                <a:ea typeface="方正兰亭黑_GBK"/>
                <a:cs typeface="方正兰亭黑_GBK"/>
              </a:rPr>
              <a:t>/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</a:rPr>
              <a:t>外购分析</a:t>
            </a:r>
            <a:endParaRPr lang="zh-CN" altLang="en-US" sz="1800" b="1">
              <a:latin typeface="方正兰亭黑_GBK"/>
              <a:ea typeface="方正兰亭黑_GBK"/>
              <a:cs typeface="方正兰亭黑_GBK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B.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工艺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路线规划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395605" y="1392555"/>
          <a:ext cx="8253730" cy="46526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545"/>
                <a:gridCol w="1016635"/>
                <a:gridCol w="651510"/>
                <a:gridCol w="1687195"/>
                <a:gridCol w="4220845"/>
              </a:tblGrid>
              <a:tr h="3822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序号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ym typeface="+mn-ea"/>
                        </a:rPr>
                        <a:t>工序</a:t>
                      </a:r>
                      <a:endParaRPr lang="zh-CN" altLang="en-US" sz="16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件数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自制</a:t>
                      </a: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外购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备注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032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/>
                        <a:t>1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座椅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组装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成都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自制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025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模块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组装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河北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自制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032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3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发泡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sym typeface="+mn-ea"/>
                        </a:rPr>
                        <a:t>河北自制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032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4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缝纫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6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成都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外购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025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5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注塑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5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成都</a:t>
                      </a: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河北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外购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025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6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电泳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5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河北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自制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025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7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焊接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5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河北自制</a:t>
                      </a: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成都外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加工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625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8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弯管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3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sym typeface="+mn-ea"/>
                        </a:rPr>
                        <a:t>河北自制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625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9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外购件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84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sym typeface="+mn-ea"/>
                        </a:rPr>
                        <a:t>成都</a:t>
                      </a:r>
                      <a:r>
                        <a:rPr lang="en-US" altLang="zh-CN" sz="1600" dirty="0">
                          <a:latin typeface="+mn-ea"/>
                          <a:sym typeface="+mn-ea"/>
                        </a:rPr>
                        <a:t>/</a:t>
                      </a:r>
                      <a:r>
                        <a:rPr lang="zh-CN" altLang="en-US" sz="1600" dirty="0">
                          <a:latin typeface="+mn-ea"/>
                          <a:sym typeface="+mn-ea"/>
                        </a:rPr>
                        <a:t>河北外购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6258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合计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2170" y="2700020"/>
            <a:ext cx="1629410" cy="1871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2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84"/>
          <p:cNvSpPr>
            <a:spLocks noChangeArrowheads="1"/>
          </p:cNvSpPr>
          <p:nvPr/>
        </p:nvSpPr>
        <p:spPr bwMode="auto">
          <a:xfrm>
            <a:off x="323850" y="764540"/>
            <a:ext cx="5451475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800" b="1">
                <a:latin typeface="方正兰亭黑_GBK"/>
                <a:ea typeface="方正兰亭黑_GBK"/>
                <a:cs typeface="方正兰亭黑_GBK"/>
              </a:rPr>
              <a:t>B.2.1 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</a:rPr>
              <a:t>工艺路线规划：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</a:rPr>
              <a:t>座椅组装</a:t>
            </a:r>
            <a:endParaRPr lang="zh-CN" altLang="en-US" sz="1800" b="1">
              <a:latin typeface="方正兰亭黑_GBK"/>
              <a:ea typeface="方正兰亭黑_GBK"/>
              <a:cs typeface="方正兰亭黑_GBK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B.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工艺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路线规划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323850" y="1320800"/>
          <a:ext cx="3792855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555"/>
                <a:gridCol w="1851025"/>
                <a:gridCol w="878840"/>
                <a:gridCol w="559435"/>
              </a:tblGrid>
              <a:tr h="243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序号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零件名称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自制</a:t>
                      </a: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数量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1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头枕骨架泡沫总成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成都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2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头枕护面总成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成都外购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3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头枕迷彩保护套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成都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4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头枕主插管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成都外购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5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头枕副插管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成都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6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驾驶员靠背焊接骨架总成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河北</a:t>
                      </a: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自制</a:t>
                      </a:r>
                      <a:endParaRPr lang="zh-CN" altLang="en-US" sz="1000" dirty="0">
                        <a:latin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7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驾驶员调角器手柄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成都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8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驾驶员座垫护面总成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成都外购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9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驾驶员坐垫</a:t>
                      </a:r>
                      <a:r>
                        <a:rPr lang="zh-CN" altLang="en-US" sz="1000" dirty="0">
                          <a:sym typeface="+mn-ea"/>
                        </a:rPr>
                        <a:t>迷彩保护套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成都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10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驾驶员座垫泡沫总成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成都外购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11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底座总成（含滑轨）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河北自制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12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坐垫横梁电泳总成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成都外购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349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13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安全带插锁总成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成都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14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驾驶员靠背护面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成都外购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15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靠背迷彩保护套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成都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16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驾驶员靠背泡沫总成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河北自制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17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卷收器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随车件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18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其他件</a:t>
                      </a:r>
                      <a:r>
                        <a:rPr lang="en-US" altLang="zh-CN" sz="1000" dirty="0">
                          <a:sym typeface="+mn-ea"/>
                        </a:rPr>
                        <a:t>/</a:t>
                      </a:r>
                      <a:r>
                        <a:rPr lang="zh-CN" altLang="en-US" sz="1000" dirty="0">
                          <a:sym typeface="+mn-ea"/>
                        </a:rPr>
                        <a:t>标准件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成都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68035" y="1859915"/>
            <a:ext cx="436880" cy="5556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80605" y="1942148"/>
            <a:ext cx="361950" cy="306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88125" y="1859598"/>
            <a:ext cx="361950" cy="306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1" name="Picture 108" descr="36"/>
          <p:cNvPicPr>
            <a:picLocks noChangeAspect="1" noChangeArrowheads="1"/>
          </p:cNvPicPr>
          <p:nvPr/>
        </p:nvPicPr>
        <p:blipFill>
          <a:blip r:embed="rId6" cstate="print"/>
          <a:srcRect l="25627" t="10168" r="18106" b="7204"/>
          <a:stretch>
            <a:fillRect/>
          </a:stretch>
        </p:blipFill>
        <p:spPr>
          <a:xfrm>
            <a:off x="8116570" y="2724150"/>
            <a:ext cx="161290" cy="28003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2" name="Picture 109" descr="35"/>
          <p:cNvPicPr>
            <a:picLocks noChangeAspect="1" noChangeArrowheads="1"/>
          </p:cNvPicPr>
          <p:nvPr/>
        </p:nvPicPr>
        <p:blipFill>
          <a:blip r:embed="rId7" cstate="print"/>
          <a:srcRect l="28018" t="10330" r="7516" b="9505"/>
          <a:stretch>
            <a:fillRect/>
          </a:stretch>
        </p:blipFill>
        <p:spPr>
          <a:xfrm>
            <a:off x="8116253" y="2132965"/>
            <a:ext cx="200025" cy="27622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190173" y="3071813"/>
            <a:ext cx="257175" cy="335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953" y="2349183"/>
            <a:ext cx="311785" cy="368935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</p:pic>
      <p:pic>
        <p:nvPicPr>
          <p:cNvPr id="14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190173" y="3718243"/>
            <a:ext cx="257175" cy="335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2090" y="4961890"/>
            <a:ext cx="448310" cy="33909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3935" y="5358765"/>
            <a:ext cx="365760" cy="302260"/>
          </a:xfrm>
          <a:prstGeom prst="rect">
            <a:avLst/>
          </a:prstGeom>
        </p:spPr>
      </p:pic>
      <p:pic>
        <p:nvPicPr>
          <p:cNvPr id="134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804025" y="5368290"/>
            <a:ext cx="337820" cy="271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47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435215" y="5300980"/>
            <a:ext cx="409575" cy="262255"/>
          </a:xfrm>
          <a:prstGeom prst="rect">
            <a:avLst/>
          </a:prstGeom>
          <a:noFill/>
        </p:spPr>
      </p:pic>
      <p:pic>
        <p:nvPicPr>
          <p:cNvPr id="148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763510" y="4797425"/>
            <a:ext cx="409575" cy="2622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44" name="图片 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28305" y="4104005"/>
            <a:ext cx="255270" cy="359410"/>
          </a:xfrm>
          <a:prstGeom prst="rect">
            <a:avLst/>
          </a:prstGeom>
          <a:noFill/>
          <a:ln w="9525">
            <a:solidFill>
              <a:srgbClr val="92D050"/>
            </a:solidFill>
          </a:ln>
        </p:spPr>
      </p:pic>
      <p:pic>
        <p:nvPicPr>
          <p:cNvPr id="145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5250180" y="4364990"/>
            <a:ext cx="197485" cy="290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0" name="文本框 29"/>
          <p:cNvSpPr txBox="1"/>
          <p:nvPr/>
        </p:nvSpPr>
        <p:spPr>
          <a:xfrm>
            <a:off x="5868035" y="1519555"/>
            <a:ext cx="358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32" name="文本框 31"/>
          <p:cNvSpPr txBox="1"/>
          <p:nvPr/>
        </p:nvSpPr>
        <p:spPr>
          <a:xfrm>
            <a:off x="6588125" y="1463675"/>
            <a:ext cx="358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33" name="文本框 32"/>
          <p:cNvSpPr txBox="1"/>
          <p:nvPr/>
        </p:nvSpPr>
        <p:spPr>
          <a:xfrm>
            <a:off x="7404735" y="1519555"/>
            <a:ext cx="358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34" name="文本框 33"/>
          <p:cNvSpPr txBox="1"/>
          <p:nvPr/>
        </p:nvSpPr>
        <p:spPr>
          <a:xfrm>
            <a:off x="8388350" y="1988820"/>
            <a:ext cx="358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35" name="文本框 34"/>
          <p:cNvSpPr txBox="1"/>
          <p:nvPr/>
        </p:nvSpPr>
        <p:spPr>
          <a:xfrm>
            <a:off x="8460105" y="2679700"/>
            <a:ext cx="368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</a:t>
            </a:r>
            <a:endParaRPr lang="en-US" altLang="zh-CN"/>
          </a:p>
        </p:txBody>
      </p:sp>
      <p:sp>
        <p:nvSpPr>
          <p:cNvPr id="36" name="文本框 35"/>
          <p:cNvSpPr txBox="1"/>
          <p:nvPr/>
        </p:nvSpPr>
        <p:spPr>
          <a:xfrm>
            <a:off x="8460105" y="3370580"/>
            <a:ext cx="337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</a:t>
            </a:r>
            <a:endParaRPr lang="en-US" altLang="zh-CN"/>
          </a:p>
        </p:txBody>
      </p:sp>
      <p:sp>
        <p:nvSpPr>
          <p:cNvPr id="37" name="文本框 36"/>
          <p:cNvSpPr txBox="1"/>
          <p:nvPr/>
        </p:nvSpPr>
        <p:spPr>
          <a:xfrm>
            <a:off x="8491220" y="4095115"/>
            <a:ext cx="337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</a:t>
            </a:r>
            <a:endParaRPr lang="en-US" altLang="zh-CN"/>
          </a:p>
        </p:txBody>
      </p:sp>
      <p:sp>
        <p:nvSpPr>
          <p:cNvPr id="38" name="文本框 37"/>
          <p:cNvSpPr txBox="1"/>
          <p:nvPr/>
        </p:nvSpPr>
        <p:spPr>
          <a:xfrm>
            <a:off x="8277860" y="4752340"/>
            <a:ext cx="337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8</a:t>
            </a:r>
            <a:endParaRPr lang="en-US" altLang="zh-CN"/>
          </a:p>
        </p:txBody>
      </p:sp>
      <p:sp>
        <p:nvSpPr>
          <p:cNvPr id="39" name="文本框 38"/>
          <p:cNvSpPr txBox="1"/>
          <p:nvPr/>
        </p:nvSpPr>
        <p:spPr>
          <a:xfrm>
            <a:off x="7844790" y="5445125"/>
            <a:ext cx="337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9</a:t>
            </a:r>
            <a:endParaRPr lang="en-US" altLang="zh-CN"/>
          </a:p>
        </p:txBody>
      </p:sp>
      <p:sp>
        <p:nvSpPr>
          <p:cNvPr id="40" name="文本框 39"/>
          <p:cNvSpPr txBox="1"/>
          <p:nvPr/>
        </p:nvSpPr>
        <p:spPr>
          <a:xfrm>
            <a:off x="6858000" y="5661025"/>
            <a:ext cx="440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10</a:t>
            </a:r>
            <a:endParaRPr lang="en-US" altLang="zh-CN"/>
          </a:p>
        </p:txBody>
      </p:sp>
      <p:sp>
        <p:nvSpPr>
          <p:cNvPr id="41" name="文本框 40"/>
          <p:cNvSpPr txBox="1"/>
          <p:nvPr/>
        </p:nvSpPr>
        <p:spPr>
          <a:xfrm>
            <a:off x="6009005" y="5732780"/>
            <a:ext cx="440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</a:t>
            </a:r>
            <a:endParaRPr lang="en-US" altLang="zh-CN"/>
          </a:p>
        </p:txBody>
      </p:sp>
      <p:sp>
        <p:nvSpPr>
          <p:cNvPr id="42" name="文本框 41"/>
          <p:cNvSpPr txBox="1"/>
          <p:nvPr/>
        </p:nvSpPr>
        <p:spPr>
          <a:xfrm>
            <a:off x="5234940" y="5368290"/>
            <a:ext cx="440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12</a:t>
            </a:r>
            <a:endParaRPr lang="en-US" altLang="zh-CN"/>
          </a:p>
        </p:txBody>
      </p:sp>
      <p:sp>
        <p:nvSpPr>
          <p:cNvPr id="43" name="文本框 42"/>
          <p:cNvSpPr txBox="1"/>
          <p:nvPr/>
        </p:nvSpPr>
        <p:spPr>
          <a:xfrm>
            <a:off x="4749800" y="4429125"/>
            <a:ext cx="440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13</a:t>
            </a:r>
            <a:endParaRPr lang="en-US" altLang="zh-CN"/>
          </a:p>
        </p:txBody>
      </p:sp>
      <p:sp>
        <p:nvSpPr>
          <p:cNvPr id="44" name="文本框 43"/>
          <p:cNvSpPr txBox="1"/>
          <p:nvPr/>
        </p:nvSpPr>
        <p:spPr>
          <a:xfrm>
            <a:off x="4716145" y="3685540"/>
            <a:ext cx="440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14</a:t>
            </a:r>
            <a:endParaRPr lang="en-US" altLang="zh-CN"/>
          </a:p>
        </p:txBody>
      </p:sp>
      <p:sp>
        <p:nvSpPr>
          <p:cNvPr id="45" name="文本框 44"/>
          <p:cNvSpPr txBox="1"/>
          <p:nvPr/>
        </p:nvSpPr>
        <p:spPr>
          <a:xfrm>
            <a:off x="4716145" y="3072130"/>
            <a:ext cx="440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15</a:t>
            </a:r>
            <a:endParaRPr lang="en-US" altLang="zh-CN"/>
          </a:p>
        </p:txBody>
      </p:sp>
      <p:sp>
        <p:nvSpPr>
          <p:cNvPr id="46" name="文本框 45"/>
          <p:cNvSpPr txBox="1"/>
          <p:nvPr/>
        </p:nvSpPr>
        <p:spPr>
          <a:xfrm>
            <a:off x="4851400" y="2348865"/>
            <a:ext cx="440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16</a:t>
            </a:r>
            <a:endParaRPr lang="en-US" altLang="zh-CN"/>
          </a:p>
        </p:txBody>
      </p:sp>
      <p:cxnSp>
        <p:nvCxnSpPr>
          <p:cNvPr id="47" name="直接箭头连接符 46"/>
          <p:cNvCxnSpPr>
            <a:stCxn id="14" idx="3"/>
          </p:cNvCxnSpPr>
          <p:nvPr/>
        </p:nvCxnSpPr>
        <p:spPr>
          <a:xfrm>
            <a:off x="5647055" y="2533650"/>
            <a:ext cx="869315" cy="8953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13" idx="3"/>
          </p:cNvCxnSpPr>
          <p:nvPr/>
        </p:nvCxnSpPr>
        <p:spPr>
          <a:xfrm>
            <a:off x="5447665" y="3239770"/>
            <a:ext cx="996950" cy="3333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>
            <a:stCxn id="149" idx="3"/>
          </p:cNvCxnSpPr>
          <p:nvPr/>
        </p:nvCxnSpPr>
        <p:spPr>
          <a:xfrm flipV="1">
            <a:off x="5447665" y="3717290"/>
            <a:ext cx="996950" cy="16891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145" idx="3"/>
          </p:cNvCxnSpPr>
          <p:nvPr/>
        </p:nvCxnSpPr>
        <p:spPr>
          <a:xfrm flipV="1">
            <a:off x="5447665" y="4005580"/>
            <a:ext cx="852805" cy="5048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57" idx="0"/>
          </p:cNvCxnSpPr>
          <p:nvPr/>
        </p:nvCxnSpPr>
        <p:spPr>
          <a:xfrm flipV="1">
            <a:off x="5516245" y="4361180"/>
            <a:ext cx="784225" cy="60071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64" idx="0"/>
          </p:cNvCxnSpPr>
          <p:nvPr/>
        </p:nvCxnSpPr>
        <p:spPr>
          <a:xfrm flipV="1">
            <a:off x="6266815" y="4427855"/>
            <a:ext cx="177800" cy="93091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stCxn id="2" idx="2"/>
          </p:cNvCxnSpPr>
          <p:nvPr/>
        </p:nvCxnSpPr>
        <p:spPr>
          <a:xfrm>
            <a:off x="6086475" y="2415540"/>
            <a:ext cx="574040" cy="5099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10" idx="2"/>
          </p:cNvCxnSpPr>
          <p:nvPr/>
        </p:nvCxnSpPr>
        <p:spPr>
          <a:xfrm>
            <a:off x="6769100" y="2166620"/>
            <a:ext cx="35560" cy="6146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stCxn id="9" idx="2"/>
          </p:cNvCxnSpPr>
          <p:nvPr/>
        </p:nvCxnSpPr>
        <p:spPr>
          <a:xfrm flipH="1">
            <a:off x="6948805" y="2249170"/>
            <a:ext cx="612775" cy="5321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>
            <a:stCxn id="11" idx="1"/>
          </p:cNvCxnSpPr>
          <p:nvPr/>
        </p:nvCxnSpPr>
        <p:spPr>
          <a:xfrm flipH="1">
            <a:off x="6964680" y="2864485"/>
            <a:ext cx="1151890" cy="2044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 flipH="1">
            <a:off x="6732270" y="2348865"/>
            <a:ext cx="1368425" cy="7200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stCxn id="18" idx="1"/>
          </p:cNvCxnSpPr>
          <p:nvPr/>
        </p:nvCxnSpPr>
        <p:spPr>
          <a:xfrm flipH="1">
            <a:off x="6948805" y="3535045"/>
            <a:ext cx="1167765" cy="1822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stCxn id="144" idx="1"/>
          </p:cNvCxnSpPr>
          <p:nvPr/>
        </p:nvCxnSpPr>
        <p:spPr>
          <a:xfrm flipH="1" flipV="1">
            <a:off x="7092315" y="4005580"/>
            <a:ext cx="935990" cy="2781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148" idx="0"/>
          </p:cNvCxnSpPr>
          <p:nvPr/>
        </p:nvCxnSpPr>
        <p:spPr>
          <a:xfrm flipH="1" flipV="1">
            <a:off x="6948805" y="4221480"/>
            <a:ext cx="1019810" cy="5759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stCxn id="147" idx="0"/>
          </p:cNvCxnSpPr>
          <p:nvPr/>
        </p:nvCxnSpPr>
        <p:spPr>
          <a:xfrm flipH="1" flipV="1">
            <a:off x="6732270" y="4221480"/>
            <a:ext cx="908050" cy="10795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134" idx="0"/>
          </p:cNvCxnSpPr>
          <p:nvPr/>
        </p:nvCxnSpPr>
        <p:spPr>
          <a:xfrm flipH="1" flipV="1">
            <a:off x="6588760" y="4293235"/>
            <a:ext cx="384175" cy="10750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3935" y="5358765"/>
            <a:ext cx="365760" cy="30226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435215" y="5300980"/>
            <a:ext cx="409575" cy="2622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16570" y="3352800"/>
            <a:ext cx="281305" cy="36449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7365" y="2947035"/>
            <a:ext cx="2108200" cy="1835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2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84"/>
          <p:cNvSpPr>
            <a:spLocks noChangeArrowheads="1"/>
          </p:cNvSpPr>
          <p:nvPr/>
        </p:nvSpPr>
        <p:spPr bwMode="auto">
          <a:xfrm>
            <a:off x="323850" y="764540"/>
            <a:ext cx="5451475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800" b="1">
                <a:latin typeface="方正兰亭黑_GBK"/>
                <a:ea typeface="方正兰亭黑_GBK"/>
                <a:cs typeface="方正兰亭黑_GBK"/>
              </a:rPr>
              <a:t>B.2.2 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</a:rPr>
              <a:t>工艺路线规划：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</a:rPr>
              <a:t>模块组装</a:t>
            </a:r>
            <a:endParaRPr lang="zh-CN" altLang="en-US" sz="1800" b="1">
              <a:latin typeface="方正兰亭黑_GBK"/>
              <a:ea typeface="方正兰亭黑_GBK"/>
              <a:cs typeface="方正兰亭黑_GBK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B.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工艺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路线规划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323850" y="1320800"/>
          <a:ext cx="3792855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555"/>
                <a:gridCol w="1851025"/>
                <a:gridCol w="878840"/>
                <a:gridCol w="559435"/>
              </a:tblGrid>
              <a:tr h="243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序号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零件名称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自制</a:t>
                      </a: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数量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1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上盖板焊接总成电泳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河北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自制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2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轻卡座椅气囊总成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安路普</a:t>
                      </a: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自制</a:t>
                      </a:r>
                      <a:endParaRPr lang="zh-CN" altLang="en-US" sz="1000" dirty="0">
                        <a:latin typeface="+mn-ea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3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绞架焊接总成电泳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河北自制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4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下底板焊接总成电泳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河北自制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5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尼龙滚轮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河北外购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4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6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轻卡座椅悬浮阀气路总成-无腰托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安路普自制</a:t>
                      </a:r>
                      <a:endParaRPr lang="zh-CN" altLang="en-US" sz="1000" dirty="0">
                        <a:latin typeface="+mn-ea"/>
                        <a:sym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noFill/>
                  </a:tcPr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7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阻尼连接轴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河北外购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2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8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阻尼器总成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河北外购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9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直线阀连接轴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河北外购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10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下限位块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河北外购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2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11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上限位块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河北外购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2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noFill/>
                  </a:tcPr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12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驾驶员滑轨U型把手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河北外购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1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13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驾驶员滑轨总成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河北外购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2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14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上盖板固定块组件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河北外购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2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15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下底板固定块组件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河北外购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latin typeface="+mn-ea"/>
                          <a:ea typeface="+mn-ea"/>
                        </a:rPr>
                        <a:t>2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139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000" dirty="0">
                          <a:sym typeface="+mn-ea"/>
                        </a:rPr>
                        <a:t>16</a:t>
                      </a:r>
                      <a:endParaRPr lang="en-US" altLang="zh-CN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000" dirty="0">
                          <a:sym typeface="+mn-ea"/>
                        </a:rPr>
                        <a:t>其他件</a:t>
                      </a:r>
                      <a:r>
                        <a:rPr lang="en-US" altLang="zh-CN" sz="1000" dirty="0">
                          <a:sym typeface="+mn-ea"/>
                        </a:rPr>
                        <a:t>/</a:t>
                      </a:r>
                      <a:r>
                        <a:rPr lang="zh-CN" altLang="en-US" sz="1000" dirty="0">
                          <a:sym typeface="+mn-ea"/>
                        </a:rPr>
                        <a:t>标准件</a:t>
                      </a:r>
                      <a:endParaRPr lang="zh-CN" altLang="en-US" sz="10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河北外购</a:t>
                      </a: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0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0" name="文本框 29"/>
          <p:cNvSpPr txBox="1"/>
          <p:nvPr/>
        </p:nvSpPr>
        <p:spPr>
          <a:xfrm>
            <a:off x="5587365" y="1490345"/>
            <a:ext cx="360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32" name="文本框 31"/>
          <p:cNvSpPr txBox="1"/>
          <p:nvPr/>
        </p:nvSpPr>
        <p:spPr>
          <a:xfrm>
            <a:off x="6588125" y="1463675"/>
            <a:ext cx="358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33" name="文本框 32"/>
          <p:cNvSpPr txBox="1"/>
          <p:nvPr/>
        </p:nvSpPr>
        <p:spPr>
          <a:xfrm>
            <a:off x="7563485" y="1772920"/>
            <a:ext cx="358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34" name="文本框 33"/>
          <p:cNvSpPr txBox="1"/>
          <p:nvPr/>
        </p:nvSpPr>
        <p:spPr>
          <a:xfrm>
            <a:off x="8604885" y="2753995"/>
            <a:ext cx="358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35" name="文本框 34"/>
          <p:cNvSpPr txBox="1"/>
          <p:nvPr/>
        </p:nvSpPr>
        <p:spPr>
          <a:xfrm>
            <a:off x="8460105" y="4015740"/>
            <a:ext cx="368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</a:t>
            </a:r>
            <a:endParaRPr lang="en-US" altLang="zh-CN"/>
          </a:p>
        </p:txBody>
      </p:sp>
      <p:sp>
        <p:nvSpPr>
          <p:cNvPr id="36" name="文本框 35"/>
          <p:cNvSpPr txBox="1"/>
          <p:nvPr/>
        </p:nvSpPr>
        <p:spPr>
          <a:xfrm>
            <a:off x="8244840" y="4941570"/>
            <a:ext cx="337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</a:t>
            </a:r>
            <a:endParaRPr lang="en-US" altLang="zh-CN"/>
          </a:p>
        </p:txBody>
      </p:sp>
      <p:sp>
        <p:nvSpPr>
          <p:cNvPr id="37" name="文本框 36"/>
          <p:cNvSpPr txBox="1"/>
          <p:nvPr/>
        </p:nvSpPr>
        <p:spPr>
          <a:xfrm>
            <a:off x="7628890" y="5521325"/>
            <a:ext cx="337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</a:t>
            </a:r>
            <a:endParaRPr lang="en-US" altLang="zh-CN"/>
          </a:p>
        </p:txBody>
      </p:sp>
      <p:sp>
        <p:nvSpPr>
          <p:cNvPr id="38" name="文本框 37"/>
          <p:cNvSpPr txBox="1"/>
          <p:nvPr/>
        </p:nvSpPr>
        <p:spPr>
          <a:xfrm>
            <a:off x="6754495" y="5695950"/>
            <a:ext cx="337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8</a:t>
            </a:r>
            <a:endParaRPr lang="en-US" altLang="zh-CN"/>
          </a:p>
        </p:txBody>
      </p:sp>
      <p:sp>
        <p:nvSpPr>
          <p:cNvPr id="39" name="文本框 38"/>
          <p:cNvSpPr txBox="1"/>
          <p:nvPr/>
        </p:nvSpPr>
        <p:spPr>
          <a:xfrm>
            <a:off x="5948045" y="5661660"/>
            <a:ext cx="337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9</a:t>
            </a:r>
            <a:endParaRPr lang="en-US" altLang="zh-CN"/>
          </a:p>
        </p:txBody>
      </p:sp>
      <p:sp>
        <p:nvSpPr>
          <p:cNvPr id="40" name="文本框 39"/>
          <p:cNvSpPr txBox="1"/>
          <p:nvPr/>
        </p:nvSpPr>
        <p:spPr>
          <a:xfrm>
            <a:off x="5146675" y="5733415"/>
            <a:ext cx="440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10</a:t>
            </a:r>
            <a:endParaRPr lang="en-US" altLang="zh-CN"/>
          </a:p>
        </p:txBody>
      </p:sp>
      <p:sp>
        <p:nvSpPr>
          <p:cNvPr id="41" name="文本框 40"/>
          <p:cNvSpPr txBox="1"/>
          <p:nvPr/>
        </p:nvSpPr>
        <p:spPr>
          <a:xfrm>
            <a:off x="4500245" y="4878070"/>
            <a:ext cx="440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</a:t>
            </a:r>
            <a:endParaRPr lang="en-US" altLang="zh-CN"/>
          </a:p>
        </p:txBody>
      </p:sp>
      <p:sp>
        <p:nvSpPr>
          <p:cNvPr id="42" name="文本框 41"/>
          <p:cNvSpPr txBox="1"/>
          <p:nvPr/>
        </p:nvSpPr>
        <p:spPr>
          <a:xfrm>
            <a:off x="4356100" y="2992755"/>
            <a:ext cx="440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14</a:t>
            </a:r>
            <a:endParaRPr lang="en-US" altLang="zh-CN"/>
          </a:p>
        </p:txBody>
      </p:sp>
      <p:sp>
        <p:nvSpPr>
          <p:cNvPr id="43" name="文本框 42"/>
          <p:cNvSpPr txBox="1"/>
          <p:nvPr/>
        </p:nvSpPr>
        <p:spPr>
          <a:xfrm>
            <a:off x="4428490" y="2385695"/>
            <a:ext cx="440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15</a:t>
            </a:r>
            <a:endParaRPr lang="en-US" altLang="zh-CN"/>
          </a:p>
        </p:txBody>
      </p:sp>
      <p:cxnSp>
        <p:nvCxnSpPr>
          <p:cNvPr id="47" name="直接箭头连接符 46"/>
          <p:cNvCxnSpPr>
            <a:stCxn id="23" idx="2"/>
          </p:cNvCxnSpPr>
          <p:nvPr/>
        </p:nvCxnSpPr>
        <p:spPr>
          <a:xfrm flipH="1">
            <a:off x="6648450" y="2248535"/>
            <a:ext cx="153035" cy="15481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>
            <a:stCxn id="65" idx="3"/>
          </p:cNvCxnSpPr>
          <p:nvPr/>
        </p:nvCxnSpPr>
        <p:spPr>
          <a:xfrm>
            <a:off x="5224780" y="3177540"/>
            <a:ext cx="1075690" cy="68389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24" idx="3"/>
          </p:cNvCxnSpPr>
          <p:nvPr/>
        </p:nvCxnSpPr>
        <p:spPr>
          <a:xfrm flipV="1">
            <a:off x="5346065" y="4221480"/>
            <a:ext cx="882650" cy="8216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25" idx="0"/>
          </p:cNvCxnSpPr>
          <p:nvPr/>
        </p:nvCxnSpPr>
        <p:spPr>
          <a:xfrm flipV="1">
            <a:off x="5636895" y="4221480"/>
            <a:ext cx="735330" cy="10782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29" idx="0"/>
          </p:cNvCxnSpPr>
          <p:nvPr/>
        </p:nvCxnSpPr>
        <p:spPr>
          <a:xfrm flipV="1">
            <a:off x="6318250" y="4221480"/>
            <a:ext cx="126365" cy="114046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5940425" y="2235200"/>
            <a:ext cx="648335" cy="112204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>
            <a:stCxn id="21" idx="1"/>
          </p:cNvCxnSpPr>
          <p:nvPr/>
        </p:nvCxnSpPr>
        <p:spPr>
          <a:xfrm flipH="1">
            <a:off x="7020560" y="2321560"/>
            <a:ext cx="453390" cy="125158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>
            <a:stCxn id="26" idx="1"/>
          </p:cNvCxnSpPr>
          <p:nvPr/>
        </p:nvCxnSpPr>
        <p:spPr>
          <a:xfrm flipH="1" flipV="1">
            <a:off x="7092315" y="3717290"/>
            <a:ext cx="874395" cy="4876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stCxn id="20" idx="1"/>
          </p:cNvCxnSpPr>
          <p:nvPr/>
        </p:nvCxnSpPr>
        <p:spPr>
          <a:xfrm flipH="1">
            <a:off x="7308850" y="2962275"/>
            <a:ext cx="863600" cy="6108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stCxn id="31" idx="3"/>
          </p:cNvCxnSpPr>
          <p:nvPr/>
        </p:nvCxnSpPr>
        <p:spPr>
          <a:xfrm>
            <a:off x="5346065" y="2524125"/>
            <a:ext cx="1170305" cy="9772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 flipH="1" flipV="1">
            <a:off x="6804660" y="4005580"/>
            <a:ext cx="1151890" cy="71945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 flipH="1" flipV="1">
            <a:off x="6804660" y="4149090"/>
            <a:ext cx="864235" cy="10801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27" idx="0"/>
          </p:cNvCxnSpPr>
          <p:nvPr/>
        </p:nvCxnSpPr>
        <p:spPr>
          <a:xfrm flipH="1" flipV="1">
            <a:off x="6661150" y="4330065"/>
            <a:ext cx="398145" cy="9163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525" y="1858645"/>
            <a:ext cx="419735" cy="3765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50" y="2781300"/>
            <a:ext cx="360045" cy="3619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3950" y="2141220"/>
            <a:ext cx="374650" cy="36004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2260" y="4556760"/>
            <a:ext cx="444500" cy="46990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8760" y="1858645"/>
            <a:ext cx="424815" cy="38989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0620" y="4856480"/>
            <a:ext cx="385445" cy="37274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6235" y="5299710"/>
            <a:ext cx="401320" cy="42291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6710" y="4005580"/>
            <a:ext cx="493395" cy="39814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6415" y="5246370"/>
            <a:ext cx="365760" cy="44577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55230" y="5157470"/>
            <a:ext cx="367030" cy="36385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56325" y="5361940"/>
            <a:ext cx="323215" cy="29908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8080" y="2348865"/>
            <a:ext cx="387985" cy="35052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69180" y="2997200"/>
            <a:ext cx="355600" cy="36004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69180" y="3667760"/>
            <a:ext cx="360045" cy="34798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9" name="直接箭头连接符 8"/>
          <p:cNvCxnSpPr>
            <a:stCxn id="3" idx="3"/>
          </p:cNvCxnSpPr>
          <p:nvPr/>
        </p:nvCxnSpPr>
        <p:spPr>
          <a:xfrm>
            <a:off x="5229225" y="3841750"/>
            <a:ext cx="711200" cy="1968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11" idx="3"/>
          </p:cNvCxnSpPr>
          <p:nvPr/>
        </p:nvCxnSpPr>
        <p:spPr>
          <a:xfrm flipV="1">
            <a:off x="5264150" y="4293235"/>
            <a:ext cx="676275" cy="1638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69180" y="4293235"/>
            <a:ext cx="394970" cy="3270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4356100" y="4293235"/>
            <a:ext cx="440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12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4356100" y="3680460"/>
            <a:ext cx="440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13</a:t>
            </a:r>
            <a:endParaRPr lang="en-US" altLang="zh-CN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1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B.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工艺路线规划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Rectangle 284"/>
          <p:cNvSpPr>
            <a:spLocks noChangeArrowheads="1"/>
          </p:cNvSpPr>
          <p:nvPr/>
        </p:nvSpPr>
        <p:spPr bwMode="auto">
          <a:xfrm>
            <a:off x="349885" y="764540"/>
            <a:ext cx="7164388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p>
            <a:r>
              <a:rPr lang="en-US" altLang="zh-CN" sz="1800" b="1">
                <a:latin typeface="方正兰亭黑_GBK"/>
                <a:ea typeface="方正兰亭黑_GBK"/>
                <a:cs typeface="方正兰亭黑_GBK"/>
              </a:rPr>
              <a:t>B.2.3 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  <a:sym typeface="+mn-ea"/>
              </a:rPr>
              <a:t>工艺路线规划：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  <a:sym typeface="+mn-ea"/>
              </a:rPr>
              <a:t>发泡</a:t>
            </a:r>
            <a:endParaRPr lang="zh-CN" altLang="en-US" sz="1800" b="1">
              <a:latin typeface="方正兰亭黑_GBK"/>
              <a:ea typeface="方正兰亭黑_GBK"/>
              <a:cs typeface="方正兰亭黑_GBK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" y="3284855"/>
            <a:ext cx="2101850" cy="234315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H="1">
            <a:off x="4404995" y="1340485"/>
            <a:ext cx="0" cy="4680000"/>
          </a:xfrm>
          <a:prstGeom prst="line">
            <a:avLst/>
          </a:prstGeom>
          <a:ln w="12700" cmpd="sng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67995" y="1412875"/>
            <a:ext cx="3858260" cy="119888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零件状态：</a:t>
            </a:r>
            <a:r>
              <a:rPr lang="zh-CN" altLang="en-US"/>
              <a:t>借用</a:t>
            </a:r>
            <a:endParaRPr lang="zh-CN" altLang="en-US"/>
          </a:p>
          <a:p>
            <a:r>
              <a:rPr lang="zh-CN" altLang="en-US"/>
              <a:t>工艺路线：河北</a:t>
            </a:r>
            <a:r>
              <a:rPr lang="zh-CN" altLang="en-US"/>
              <a:t>自制</a:t>
            </a:r>
            <a:endParaRPr lang="zh-CN" altLang="en-US"/>
          </a:p>
          <a:p>
            <a:r>
              <a:rPr lang="zh-CN" altLang="en-US"/>
              <a:t>零件</a:t>
            </a:r>
            <a:r>
              <a:rPr lang="zh-CN" altLang="en-US"/>
              <a:t>名称：驾驶员靠背泡沫总成</a:t>
            </a:r>
            <a:endParaRPr lang="zh-CN" altLang="en-US"/>
          </a:p>
          <a:p>
            <a:r>
              <a:rPr lang="zh-CN" altLang="en-US"/>
              <a:t>零件</a:t>
            </a:r>
            <a:r>
              <a:rPr lang="en-US" altLang="zh-CN"/>
              <a:t>   </a:t>
            </a:r>
            <a:r>
              <a:rPr lang="zh-CN" altLang="en-US"/>
              <a:t>号：SLT0001628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750435" y="1360805"/>
            <a:ext cx="3858260" cy="1198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/>
              <a:t>零件状态：</a:t>
            </a:r>
            <a:r>
              <a:rPr lang="zh-CN" altLang="en-US"/>
              <a:t>新开</a:t>
            </a:r>
            <a:endParaRPr lang="zh-CN" altLang="en-US"/>
          </a:p>
          <a:p>
            <a:r>
              <a:rPr lang="zh-CN" altLang="en-US"/>
              <a:t>工艺路线：成都</a:t>
            </a:r>
            <a:r>
              <a:rPr lang="zh-CN" altLang="en-US"/>
              <a:t>外购</a:t>
            </a:r>
            <a:endParaRPr lang="zh-CN" altLang="en-US"/>
          </a:p>
          <a:p>
            <a:r>
              <a:rPr lang="zh-CN" altLang="en-US"/>
              <a:t>零件</a:t>
            </a:r>
            <a:r>
              <a:rPr lang="zh-CN" altLang="en-US"/>
              <a:t>名称：驾驶员座垫泡沫总成</a:t>
            </a:r>
            <a:endParaRPr lang="zh-CN" altLang="en-US"/>
          </a:p>
          <a:p>
            <a:r>
              <a:rPr lang="zh-CN" altLang="en-US"/>
              <a:t>零件</a:t>
            </a:r>
            <a:r>
              <a:rPr lang="en-US" altLang="zh-CN"/>
              <a:t>   </a:t>
            </a:r>
            <a:r>
              <a:rPr lang="zh-CN" altLang="en-US"/>
              <a:t>号：</a:t>
            </a:r>
            <a:r>
              <a:rPr lang="en-US" altLang="zh-CN"/>
              <a:t> </a:t>
            </a:r>
            <a:r>
              <a:rPr lang="zh-CN" altLang="en-US"/>
              <a:t>SLT0011623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235" y="3295015"/>
            <a:ext cx="2143760" cy="22891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1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B.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工艺路线规划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Rectangle 284"/>
          <p:cNvSpPr>
            <a:spLocks noChangeArrowheads="1"/>
          </p:cNvSpPr>
          <p:nvPr/>
        </p:nvSpPr>
        <p:spPr bwMode="auto">
          <a:xfrm>
            <a:off x="349885" y="764540"/>
            <a:ext cx="7164388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p>
            <a:r>
              <a:rPr lang="en-US" altLang="zh-CN" sz="1800" b="1">
                <a:latin typeface="方正兰亭黑_GBK"/>
                <a:ea typeface="方正兰亭黑_GBK"/>
                <a:cs typeface="方正兰亭黑_GBK"/>
              </a:rPr>
              <a:t>B.2.4 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  <a:sym typeface="+mn-ea"/>
              </a:rPr>
              <a:t>工艺路线规划：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  <a:sym typeface="+mn-ea"/>
              </a:rPr>
              <a:t>缝纫</a:t>
            </a:r>
            <a:endParaRPr lang="zh-CN" altLang="en-US" sz="1800" b="1">
              <a:latin typeface="方正兰亭黑_GBK"/>
              <a:ea typeface="方正兰亭黑_GBK"/>
              <a:cs typeface="方正兰亭黑_GBK"/>
              <a:sym typeface="+mn-ea"/>
            </a:endParaRPr>
          </a:p>
        </p:txBody>
      </p:sp>
      <p:graphicFrame>
        <p:nvGraphicFramePr>
          <p:cNvPr id="11" name="表格 10"/>
          <p:cNvGraphicFramePr/>
          <p:nvPr>
            <p:custDataLst>
              <p:tags r:id="rId2"/>
            </p:custDataLst>
          </p:nvPr>
        </p:nvGraphicFramePr>
        <p:xfrm>
          <a:off x="349885" y="1400175"/>
          <a:ext cx="8366125" cy="44786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2465"/>
                <a:gridCol w="1523365"/>
                <a:gridCol w="2368550"/>
                <a:gridCol w="1172210"/>
                <a:gridCol w="1145540"/>
                <a:gridCol w="1483995"/>
              </a:tblGrid>
              <a:tr h="4533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序号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ym typeface="+mn-ea"/>
                        </a:rPr>
                        <a:t>零件</a:t>
                      </a:r>
                      <a:r>
                        <a:rPr lang="zh-CN" altLang="en-US" sz="1600" dirty="0">
                          <a:sym typeface="+mn-ea"/>
                        </a:rPr>
                        <a:t>号</a:t>
                      </a:r>
                      <a:endParaRPr lang="zh-CN" altLang="en-US" sz="16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零件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名称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零件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状态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自制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外购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图片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6534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/>
                        <a:t>1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SLT0011583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/>
                        <a:t>驾驶员头枕护面总成</a:t>
                      </a:r>
                      <a:endParaRPr lang="zh-CN" altLang="en-US" sz="1600" b="0" dirty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新开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成都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外购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743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SLT0011584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/>
                        <a:t>头枕迷彩保护套</a:t>
                      </a:r>
                      <a:endParaRPr lang="zh-CN" altLang="en-US" sz="1600" b="0" dirty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新开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sym typeface="+mn-ea"/>
                        </a:rPr>
                        <a:t>成都外购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743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3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SLT0011587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/>
                        <a:t>驾驶员靠背护面</a:t>
                      </a:r>
                      <a:endParaRPr lang="zh-CN" altLang="en-US" sz="1600" b="0" dirty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新开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成都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外购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743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4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SLT0011588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/>
                        <a:t>靠背迷彩保护套</a:t>
                      </a:r>
                      <a:endParaRPr lang="zh-CN" altLang="en-US" sz="1600" b="0" dirty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新开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sym typeface="+mn-ea"/>
                        </a:rPr>
                        <a:t>成都外购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743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5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SLT0011634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/>
                        <a:t>驾驶员座垫护面总成</a:t>
                      </a:r>
                      <a:endParaRPr lang="zh-CN" altLang="en-US" sz="1600" b="0" dirty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新开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成都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外购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743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6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SLT0011635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/>
                        <a:t>驾驶员坐垫迷彩保护套</a:t>
                      </a:r>
                      <a:endParaRPr lang="zh-CN" altLang="en-US" sz="1600" b="0" dirty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新开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sym typeface="+mn-ea"/>
                        </a:rPr>
                        <a:t>成都外购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32700" y="4653280"/>
            <a:ext cx="618490" cy="396240"/>
          </a:xfrm>
          <a:prstGeom prst="rect">
            <a:avLst/>
          </a:prstGeom>
          <a:noFill/>
        </p:spPr>
      </p:pic>
      <p:pic>
        <p:nvPicPr>
          <p:cNvPr id="17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14590" y="1916430"/>
            <a:ext cx="555625" cy="471170"/>
          </a:xfrm>
          <a:prstGeom prst="rect">
            <a:avLst/>
          </a:prstGeom>
          <a:noFill/>
        </p:spPr>
      </p:pic>
      <p:pic>
        <p:nvPicPr>
          <p:cNvPr id="17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68260" y="3261360"/>
            <a:ext cx="401955" cy="523875"/>
          </a:xfrm>
          <a:prstGeom prst="rect">
            <a:avLst/>
          </a:prstGeom>
          <a:noFill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96505" y="2636520"/>
            <a:ext cx="555625" cy="471170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40650" y="3938905"/>
            <a:ext cx="401955" cy="523875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40650" y="5373370"/>
            <a:ext cx="618490" cy="3962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425" y="6449144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表单编号</a:t>
            </a:r>
            <a:r>
              <a:rPr lang="zh-CN" altLang="en-US" sz="900"/>
              <a:t>：</a:t>
            </a:r>
            <a:r>
              <a:rPr lang="en-US" altLang="zh-CN" sz="900"/>
              <a:t>GR-61-00-106(</a:t>
            </a:r>
            <a:r>
              <a:rPr lang="en-US" altLang="zh-CN" sz="900" dirty="0"/>
              <a:t>A/0)                     </a:t>
            </a:r>
            <a:r>
              <a:rPr lang="zh-CN" altLang="en-US" sz="900" dirty="0"/>
              <a:t>光华荣昌              纸张：</a:t>
            </a:r>
            <a:r>
              <a:rPr lang="en-US" altLang="zh-CN" sz="900" dirty="0"/>
              <a:t>A4</a:t>
            </a:r>
            <a:r>
              <a:rPr lang="zh-CN" altLang="en-US" sz="900" dirty="0"/>
              <a:t>（</a:t>
            </a:r>
            <a:r>
              <a:rPr lang="en-US" altLang="zh-CN" sz="900" dirty="0"/>
              <a:t>210×297</a:t>
            </a:r>
            <a:r>
              <a:rPr lang="zh-CN" altLang="en-US" sz="900" dirty="0"/>
              <a:t>）</a:t>
            </a:r>
            <a:endParaRPr lang="zh-CN" altLang="en-US" sz="900" dirty="0"/>
          </a:p>
        </p:txBody>
      </p:sp>
      <p:pic>
        <p:nvPicPr>
          <p:cNvPr id="6" name="Picture 1" descr="厂标"/>
          <p:cNvPicPr>
            <a:picLocks noChangeAspect="1" noChangeArrowheads="1"/>
          </p:cNvPicPr>
          <p:nvPr/>
        </p:nvPicPr>
        <p:blipFill>
          <a:blip r:embed="rId1" cstate="print"/>
          <a:srcRect r="36688" b="45331"/>
          <a:stretch>
            <a:fillRect/>
          </a:stretch>
        </p:blipFill>
        <p:spPr bwMode="auto">
          <a:xfrm>
            <a:off x="6648450" y="6491311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B.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工艺路线规划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Rectangle 284"/>
          <p:cNvSpPr>
            <a:spLocks noChangeArrowheads="1"/>
          </p:cNvSpPr>
          <p:nvPr/>
        </p:nvSpPr>
        <p:spPr bwMode="auto">
          <a:xfrm>
            <a:off x="349885" y="764540"/>
            <a:ext cx="7164388" cy="368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p>
            <a:r>
              <a:rPr lang="en-US" altLang="zh-CN" sz="1800" b="1">
                <a:latin typeface="方正兰亭黑_GBK"/>
                <a:ea typeface="方正兰亭黑_GBK"/>
                <a:cs typeface="方正兰亭黑_GBK"/>
              </a:rPr>
              <a:t>B.2.5 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  <a:sym typeface="+mn-ea"/>
              </a:rPr>
              <a:t>工艺路线规划：</a:t>
            </a:r>
            <a:r>
              <a:rPr lang="zh-CN" altLang="en-US" sz="1800" b="1">
                <a:latin typeface="方正兰亭黑_GBK"/>
                <a:ea typeface="方正兰亭黑_GBK"/>
                <a:cs typeface="方正兰亭黑_GBK"/>
                <a:sym typeface="+mn-ea"/>
              </a:rPr>
              <a:t>注塑</a:t>
            </a:r>
            <a:endParaRPr lang="zh-CN" altLang="en-US" sz="1800" b="1">
              <a:latin typeface="方正兰亭黑_GBK"/>
              <a:ea typeface="方正兰亭黑_GBK"/>
              <a:cs typeface="方正兰亭黑_GBK"/>
              <a:sym typeface="+mn-ea"/>
            </a:endParaRPr>
          </a:p>
        </p:txBody>
      </p:sp>
      <p:graphicFrame>
        <p:nvGraphicFramePr>
          <p:cNvPr id="11" name="表格 10"/>
          <p:cNvGraphicFramePr/>
          <p:nvPr>
            <p:custDataLst>
              <p:tags r:id="rId2"/>
            </p:custDataLst>
          </p:nvPr>
        </p:nvGraphicFramePr>
        <p:xfrm>
          <a:off x="349885" y="1400175"/>
          <a:ext cx="8366125" cy="44786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2465"/>
                <a:gridCol w="1523365"/>
                <a:gridCol w="2368550"/>
                <a:gridCol w="1172210"/>
                <a:gridCol w="1145540"/>
                <a:gridCol w="1483995"/>
              </a:tblGrid>
              <a:tr h="4533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序号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ym typeface="+mn-ea"/>
                        </a:rPr>
                        <a:t>零件</a:t>
                      </a:r>
                      <a:r>
                        <a:rPr lang="zh-CN" altLang="en-US" sz="1600" dirty="0">
                          <a:sym typeface="+mn-ea"/>
                        </a:rPr>
                        <a:t>号</a:t>
                      </a:r>
                      <a:endParaRPr lang="zh-CN" altLang="en-US" sz="16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零件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名称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零件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状态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自制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外购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/>
                        <a:t>图片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6534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/>
                        <a:t>1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SCS0004029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头枕主插管</a:t>
                      </a:r>
                      <a:endParaRPr 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借用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成都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外购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743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SCS0004036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头枕副插管</a:t>
                      </a:r>
                      <a:endParaRPr 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借用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sym typeface="+mn-ea"/>
                        </a:rPr>
                        <a:t>成都外购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743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3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BCL0010006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气管卡扣</a:t>
                      </a:r>
                      <a:endParaRPr 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借用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河北外购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743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4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SHT0001187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尼龙滚轮</a:t>
                      </a:r>
                      <a:endParaRPr 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借用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sym typeface="+mn-ea"/>
                        </a:rPr>
                        <a:t>河北</a:t>
                      </a:r>
                      <a:r>
                        <a:rPr lang="zh-CN" altLang="en-US" sz="1600" dirty="0">
                          <a:latin typeface="+mn-ea"/>
                          <a:sym typeface="+mn-ea"/>
                        </a:rPr>
                        <a:t>外购</a:t>
                      </a:r>
                      <a:endParaRPr lang="zh-CN" altLang="en-US" sz="1600" dirty="0">
                        <a:latin typeface="+mn-ea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743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5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SLT0010345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驾驶员调角器手柄</a:t>
                      </a:r>
                      <a:endParaRPr 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借用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成都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外购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5" name="Picture 108" descr="36"/>
          <p:cNvPicPr>
            <a:picLocks noChangeAspect="1" noChangeArrowheads="1"/>
          </p:cNvPicPr>
          <p:nvPr/>
        </p:nvPicPr>
        <p:blipFill>
          <a:blip r:embed="rId3" cstate="print"/>
          <a:srcRect l="25627" t="10168" r="18106" b="7204"/>
          <a:stretch>
            <a:fillRect/>
          </a:stretch>
        </p:blipFill>
        <p:spPr>
          <a:xfrm>
            <a:off x="7668260" y="2636520"/>
            <a:ext cx="234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109" descr="35"/>
          <p:cNvPicPr>
            <a:picLocks noChangeAspect="1" noChangeArrowheads="1"/>
          </p:cNvPicPr>
          <p:nvPr/>
        </p:nvPicPr>
        <p:blipFill>
          <a:blip r:embed="rId4" cstate="print"/>
          <a:srcRect l="28018" t="10330" r="7516" b="9505"/>
          <a:stretch>
            <a:fillRect/>
          </a:stretch>
        </p:blipFill>
        <p:spPr>
          <a:xfrm>
            <a:off x="7703185" y="1982470"/>
            <a:ext cx="292735" cy="40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icture 111" descr="8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667943" y="4004628"/>
            <a:ext cx="407035" cy="38227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178" name="图片 1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4448" y="3316288"/>
            <a:ext cx="351155" cy="3505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9" name="图片 1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333" y="4724718"/>
            <a:ext cx="255270" cy="359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TABLE_BEAUTIFY" val="smartTable{6b39e351-f725-425c-8f02-06c3d4cdc694}"/>
</p:tagLst>
</file>

<file path=ppt/tags/tag10.xml><?xml version="1.0" encoding="utf-8"?>
<p:tagLst xmlns:p="http://schemas.openxmlformats.org/presentationml/2006/main">
  <p:tag name="KSO_WM_UNIT_TABLE_BEAUTIFY" val="smartTable{bb616326-0a97-43b3-b276-06f880d652e1}"/>
  <p:tag name="TABLE_ENDDRAG_ORIGIN_RECT" val="664*222"/>
  <p:tag name="TABLE_ENDDRAG_RECT" val="25*73*664*222"/>
</p:tagLst>
</file>

<file path=ppt/tags/tag11.xml><?xml version="1.0" encoding="utf-8"?>
<p:tagLst xmlns:p="http://schemas.openxmlformats.org/presentationml/2006/main">
  <p:tag name="KSO_WM_UNIT_TABLE_BEAUTIFY" val="smartTable{bb616326-0a97-43b3-b276-06f880d652e1}"/>
  <p:tag name="TABLE_ENDDRAG_ORIGIN_RECT" val="658*249"/>
  <p:tag name="TABLE_ENDDRAG_RECT" val="23*106*658*249"/>
</p:tagLst>
</file>

<file path=ppt/tags/tag12.xml><?xml version="1.0" encoding="utf-8"?>
<p:tagLst xmlns:p="http://schemas.openxmlformats.org/presentationml/2006/main">
  <p:tag name="KSO_WM_UNIT_TABLE_BEAUTIFY" val="smartTable{bb616326-0a97-43b3-b276-06f880d652e1}"/>
  <p:tag name="TABLE_ENDDRAG_ORIGIN_RECT" val="658*305"/>
  <p:tag name="TABLE_ENDDRAG_RECT" val="25*117*658*305"/>
</p:tagLst>
</file>

<file path=ppt/tags/tag13.xml><?xml version="1.0" encoding="utf-8"?>
<p:tagLst xmlns:p="http://schemas.openxmlformats.org/presentationml/2006/main">
  <p:tag name="KSO_WM_UNIT_TABLE_BEAUTIFY" val="smartTable{bb616326-0a97-43b3-b276-06f880d652e1}"/>
  <p:tag name="TABLE_ENDDRAG_ORIGIN_RECT" val="658*305"/>
  <p:tag name="TABLE_ENDDRAG_RECT" val="25*117*658*305"/>
</p:tagLst>
</file>

<file path=ppt/tags/tag14.xml><?xml version="1.0" encoding="utf-8"?>
<p:tagLst xmlns:p="http://schemas.openxmlformats.org/presentationml/2006/main">
  <p:tag name="KSO_WM_UNIT_TABLE_BEAUTIFY" val="smartTable{bb616326-0a97-43b3-b276-06f880d652e1}"/>
  <p:tag name="TABLE_ENDDRAG_ORIGIN_RECT" val="658*177"/>
  <p:tag name="TABLE_ENDDRAG_RECT" val="25*232*658*177"/>
</p:tagLst>
</file>

<file path=ppt/tags/tag15.xml><?xml version="1.0" encoding="utf-8"?>
<p:tagLst xmlns:p="http://schemas.openxmlformats.org/presentationml/2006/main">
  <p:tag name="KSO_WM_UNIT_TABLE_BEAUTIFY" val="smartTable{bb616326-0a97-43b3-b276-06f880d652e1}"/>
  <p:tag name="TABLE_ENDDRAG_ORIGIN_RECT" val="658*177"/>
  <p:tag name="TABLE_ENDDRAG_RECT" val="25*232*658*177"/>
</p:tagLst>
</file>

<file path=ppt/tags/tag16.xml><?xml version="1.0" encoding="utf-8"?>
<p:tagLst xmlns:p="http://schemas.openxmlformats.org/presentationml/2006/main">
  <p:tag name="KSO_WM_UNIT_TABLE_BEAUTIFY" val="smartTable{bb616326-0a97-43b3-b276-06f880d652e1}"/>
  <p:tag name="TABLE_ENDDRAG_ORIGIN_RECT" val="658*177"/>
  <p:tag name="TABLE_ENDDRAG_RECT" val="25*232*658*177"/>
</p:tagLst>
</file>

<file path=ppt/tags/tag17.xml><?xml version="1.0" encoding="utf-8"?>
<p:tagLst xmlns:p="http://schemas.openxmlformats.org/presentationml/2006/main">
  <p:tag name="KSO_WM_UNIT_TABLE_BEAUTIFY" val="smartTable{bb616326-0a97-43b3-b276-06f880d652e1}"/>
  <p:tag name="TABLE_ENDDRAG_ORIGIN_RECT" val="658*177"/>
  <p:tag name="TABLE_ENDDRAG_RECT" val="25*232*658*177"/>
</p:tagLst>
</file>

<file path=ppt/tags/tag18.xml><?xml version="1.0" encoding="utf-8"?>
<p:tagLst xmlns:p="http://schemas.openxmlformats.org/presentationml/2006/main">
  <p:tag name="COMMONDATA" val="eyJoZGlkIjoiMjdjOGViZWFhMmEzODEzYjc1OTZiMjc2N2YxNGJmODgifQ=="/>
</p:tagLst>
</file>

<file path=ppt/tags/tag2.xml><?xml version="1.0" encoding="utf-8"?>
<p:tagLst xmlns:p="http://schemas.openxmlformats.org/presentationml/2006/main">
  <p:tag name="KSO_WM_UNIT_TABLE_BEAUTIFY" val="smartTable{ae14ffb5-a422-4db0-aacb-2f3b06b34e0b}"/>
</p:tagLst>
</file>

<file path=ppt/tags/tag3.xml><?xml version="1.0" encoding="utf-8"?>
<p:tagLst xmlns:p="http://schemas.openxmlformats.org/presentationml/2006/main">
  <p:tag name="KSO_WM_UNIT_TABLE_BEAUTIFY" val="smartTable{bb616326-0a97-43b3-b276-06f880d652e1}"/>
  <p:tag name="TABLE_ENDDRAG_ORIGIN_RECT" val="649*156"/>
  <p:tag name="TABLE_ENDDRAG_RECT" val="31*109*649*157"/>
</p:tagLst>
</file>

<file path=ppt/tags/tag4.xml><?xml version="1.0" encoding="utf-8"?>
<p:tagLst xmlns:p="http://schemas.openxmlformats.org/presentationml/2006/main">
  <p:tag name="KSO_WM_UNIT_TABLE_BEAUTIFY" val="smartTable{bb616326-0a97-43b3-b276-06f880d652e1}"/>
  <p:tag name="TABLE_ENDDRAG_ORIGIN_RECT" val="298*369"/>
  <p:tag name="TABLE_ENDDRAG_RECT" val="166*78*298*369"/>
</p:tagLst>
</file>

<file path=ppt/tags/tag5.xml><?xml version="1.0" encoding="utf-8"?>
<p:tagLst xmlns:p="http://schemas.openxmlformats.org/presentationml/2006/main">
  <p:tag name="KSO_WM_UNIT_TABLE_BEAUTIFY" val="smartTable{bb616326-0a97-43b3-b276-06f880d652e1}"/>
  <p:tag name="TABLE_ENDDRAG_ORIGIN_RECT" val="298*369"/>
  <p:tag name="TABLE_ENDDRAG_RECT" val="166*78*298*369"/>
</p:tagLst>
</file>

<file path=ppt/tags/tag6.xml><?xml version="1.0" encoding="utf-8"?>
<p:tagLst xmlns:p="http://schemas.openxmlformats.org/presentationml/2006/main">
  <p:tag name="KSO_WM_UNIT_TABLE_BEAUTIFY" val="smartTable{bb616326-0a97-43b3-b276-06f880d652e1}"/>
  <p:tag name="TABLE_ENDDRAG_ORIGIN_RECT" val="658*215"/>
  <p:tag name="TABLE_ENDDRAG_RECT" val="27*110*658*216"/>
</p:tagLst>
</file>

<file path=ppt/tags/tag7.xml><?xml version="1.0" encoding="utf-8"?>
<p:tagLst xmlns:p="http://schemas.openxmlformats.org/presentationml/2006/main">
  <p:tag name="KSO_WM_UNIT_TABLE_BEAUTIFY" val="smartTable{bb616326-0a97-43b3-b276-06f880d652e1}"/>
  <p:tag name="TABLE_ENDDRAG_ORIGIN_RECT" val="658*215"/>
  <p:tag name="TABLE_ENDDRAG_RECT" val="27*110*658*216"/>
</p:tagLst>
</file>

<file path=ppt/tags/tag8.xml><?xml version="1.0" encoding="utf-8"?>
<p:tagLst xmlns:p="http://schemas.openxmlformats.org/presentationml/2006/main">
  <p:tag name="KSO_WM_UNIT_TABLE_BEAUTIFY" val="smartTable{bb616326-0a97-43b3-b276-06f880d652e1}"/>
  <p:tag name="TABLE_ENDDRAG_ORIGIN_RECT" val="658*215"/>
  <p:tag name="TABLE_ENDDRAG_RECT" val="27*110*658*216"/>
</p:tagLst>
</file>

<file path=ppt/tags/tag9.xml><?xml version="1.0" encoding="utf-8"?>
<p:tagLst xmlns:p="http://schemas.openxmlformats.org/presentationml/2006/main">
  <p:tag name="KSO_WM_UNIT_TABLE_BEAUTIFY" val="smartTable{bb616326-0a97-43b3-b276-06f880d652e1}"/>
  <p:tag name="TABLE_ENDDRAG_ORIGIN_RECT" val="664*222"/>
  <p:tag name="TABLE_ENDDRAG_RECT" val="25*73*664*22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5565</Words>
  <Application>WPS 演示</Application>
  <PresentationFormat>全屏显示(4:3)</PresentationFormat>
  <Paragraphs>1339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楷体_GB2312</vt:lpstr>
      <vt:lpstr>方正兰亭粗黑_GBK</vt:lpstr>
      <vt:lpstr>黑体</vt:lpstr>
      <vt:lpstr>微软雅黑</vt:lpstr>
      <vt:lpstr>方正兰亭黑_GBK</vt:lpstr>
      <vt:lpstr>Malgun Gothic</vt:lpstr>
      <vt:lpstr>Arial Unicode MS</vt:lpstr>
      <vt:lpstr>新宋体</vt:lpstr>
      <vt:lpstr>Office 主题</vt:lpstr>
      <vt:lpstr>Package</vt:lpstr>
      <vt:lpstr>Package</vt:lpstr>
      <vt:lpstr>Package</vt:lpstr>
      <vt:lpstr>Package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冯敬乾</cp:lastModifiedBy>
  <cp:revision>1975</cp:revision>
  <dcterms:created xsi:type="dcterms:W3CDTF">2013-01-09T01:05:00Z</dcterms:created>
  <dcterms:modified xsi:type="dcterms:W3CDTF">2022-08-28T09:01:31Z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ECB902A15F3645BE877A6A3F2F06E997</vt:lpwstr>
  </property>
  <property fmtid="{D5CDD505-2E9C-101B-9397-08002B2CF9AE}" pid="3" name="KSOProductBuildVer">
    <vt:lpwstr>2052-11.1.0.12313</vt:lpwstr>
  </property>
</Properties>
</file>