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9" r:id="rId2"/>
    <p:sldId id="320" r:id="rId3"/>
  </p:sldIdLst>
  <p:sldSz cx="9144000" cy="6858000" type="screen4x3"/>
  <p:notesSz cx="9866313" cy="6735763"/>
  <p:custDataLst>
    <p:tags r:id="rId6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70">
          <p15:clr>
            <a:srgbClr val="A4A3A4"/>
          </p15:clr>
        </p15:guide>
        <p15:guide id="2" pos="285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33">
          <p15:clr>
            <a:srgbClr val="A4A3A4"/>
          </p15:clr>
        </p15:guide>
        <p15:guide id="2" pos="30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656" y="48"/>
      </p:cViewPr>
      <p:guideLst>
        <p:guide orient="horz" pos="2070"/>
        <p:guide pos="285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440" y="-90"/>
      </p:cViewPr>
      <p:guideLst>
        <p:guide orient="horz" pos="2033"/>
        <p:guide pos="30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16537-AB4F-4068-B728-D8DC9FBDCB50}" type="datetimeFigureOut">
              <a:rPr lang="zh-CN" altLang="en-US" smtClean="0"/>
              <a:t>2022/9/2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08D40-7BC8-4744-A42E-68B5548F88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33E0BB9-4548-40C8-BA3B-A624A0D082BB}" type="datetimeFigureOut">
              <a:rPr lang="zh-CN" altLang="en-US"/>
              <a:t>2022/9/2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504825"/>
            <a:ext cx="33702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82DD672-220D-474D-9C43-C27A5F691E81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DBFEC-9F3A-463A-8538-6B29353ECC26}" type="datetimeFigureOut">
              <a:rPr lang="zh-CN" altLang="en-US"/>
              <a:t>2022/9/2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5645C-B281-4748-8AFA-5D8E0E4A3914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DCE9A-AA6A-4FAC-9EE5-B5184E49DD40}" type="datetimeFigureOut">
              <a:rPr lang="zh-CN" altLang="en-US"/>
              <a:t>2022/9/2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C67F2-74A2-4683-92E1-B1E66145741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3BF29-913D-413B-91B0-133848C30AE9}" type="datetimeFigureOut">
              <a:rPr lang="zh-CN" altLang="en-US"/>
              <a:t>2022/9/2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06397-3A2A-44B6-962B-40FC7A3C363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0" y="642938"/>
            <a:ext cx="9144000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0" y="6356350"/>
            <a:ext cx="9144000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228600" y="6419850"/>
            <a:ext cx="4843463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zh-CN" b="1" dirty="0">
                <a:latin typeface="+mj-ea"/>
                <a:ea typeface="+mj-ea"/>
              </a:rPr>
              <a:t>—— </a:t>
            </a:r>
            <a:r>
              <a:rPr lang="zh-CN" altLang="en-US" b="1" dirty="0">
                <a:latin typeface="+mj-ea"/>
                <a:ea typeface="+mj-ea"/>
              </a:rPr>
              <a:t>诚信赢得天下  科技成就未来 </a:t>
            </a:r>
            <a:r>
              <a:rPr lang="en-US" altLang="zh-CN" b="1" dirty="0">
                <a:latin typeface="+mj-ea"/>
                <a:ea typeface="+mj-ea"/>
              </a:rPr>
              <a:t>——</a:t>
            </a:r>
            <a:endParaRPr lang="ko-KR" altLang="en-US" b="1" dirty="0">
              <a:latin typeface="+mj-ea"/>
              <a:ea typeface="+mj-ea"/>
            </a:endParaRP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  <a:t>2022/9/2</a:t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6E8C8-FBC5-4243-9CA0-4C0FBD7D4715}" type="slidenum">
              <a:rPr lang="zh-CN" altLang="en-US"/>
              <a:t>‹#›</a:t>
            </a:fld>
            <a:endParaRPr lang="zh-CN" altLang="en-US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76180"/>
            <a:ext cx="36480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1833B-5CDE-44F7-8CD5-952F8F0C7DE1}" type="slidenum">
              <a:rPr lang="zh-CN" altLang="en-US"/>
              <a:t>‹#›</a:t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XA封面页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2420007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14" name="内容占位符 13"/>
          <p:cNvSpPr>
            <a:spLocks noGrp="1"/>
          </p:cNvSpPr>
          <p:nvPr>
            <p:ph sz="quarter" idx="10"/>
          </p:nvPr>
        </p:nvSpPr>
        <p:spPr>
          <a:xfrm>
            <a:off x="914400" y="3762703"/>
            <a:ext cx="7315200" cy="1139114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2000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2010-06-10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16B37-B743-4B41-91DD-02EBED5006E3}" type="slidenum">
              <a:rPr lang="zh-CN" altLang="en-US"/>
              <a:t>‹#›</a:t>
            </a:fld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北京北汽模塑科技有限公司 </a:t>
            </a:r>
            <a:r>
              <a:rPr lang="en-US" altLang="zh-CN"/>
              <a:t>Beijing Beiqi Mould&amp;Plastic Technology Co,Ltd</a:t>
            </a:r>
            <a:endParaRPr lang="zh-CN" alt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3B4A-0125-4CC8-83B2-D88E706B3D55}" type="datetimeFigureOut">
              <a:rPr lang="zh-CN" altLang="en-US"/>
              <a:t>2022/9/2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CB9AF-88C4-47BF-8910-4532C3CC711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5CD90-00E9-445E-8243-DD19E7ED826E}" type="datetimeFigureOut">
              <a:rPr lang="zh-CN" altLang="en-US"/>
              <a:t>2022/9/2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D5122-104C-4C14-96CC-C41C601E5832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3218E-EE4A-4928-988A-899E0D2C9A80}" type="datetimeFigureOut">
              <a:rPr lang="zh-CN" altLang="en-US"/>
              <a:t>2022/9/2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12483-DE99-41FA-A501-2D3759712C7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7951-6377-47FE-B482-9E8A78911F9C}" type="datetimeFigureOut">
              <a:rPr lang="zh-CN" altLang="en-US"/>
              <a:t>2022/9/2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55894-7AD1-4C3A-BE27-B19BF83B6207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436F4-41DF-4610-9301-C6366A85E8B7}" type="datetimeFigureOut">
              <a:rPr lang="zh-CN" altLang="en-US"/>
              <a:t>2022/9/2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580BF-C96D-4C09-8EA0-7AB91A2D0CD6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C517C-34BB-40E7-9168-EC64ECFF93CE}" type="datetimeFigureOut">
              <a:rPr lang="zh-CN" altLang="en-US"/>
              <a:t>2022/9/2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A797D-A7D6-47D3-9286-EAD73C1E9125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91CC0-575E-4745-AF69-5DBED961D0AD}" type="datetimeFigureOut">
              <a:rPr lang="zh-CN" altLang="en-US"/>
              <a:t>2022/9/2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42D14-8B71-4D33-95D0-319000D0ACC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8D2C6-B700-4537-96AE-4B15DBF65FC5}" type="datetimeFigureOut">
              <a:rPr lang="zh-CN" altLang="en-US"/>
              <a:t>2022/9/2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EC7-DBDB-462E-900D-A4A79C65BA9D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07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4E7755C-E641-44F1-A9E9-0F681158FD38}" type="datetimeFigureOut">
              <a:rPr lang="zh-CN" altLang="en-US"/>
              <a:t>2022/9/2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53D0D-2066-4047-83A4-4AAF2A13820B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02-2022&#24180;&#39033;&#30446;\29-&#37325;&#24198;&#38081;&#39532;\&#25968;&#25454;0824\&#25645;&#24314;3D&#25968;&#25454;\3D\SLT0011621.CATPart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wmf"/><Relationship Id="rId5" Type="http://schemas.openxmlformats.org/officeDocument/2006/relationships/oleObject" Target="file:///C:\Users\Administrator\Desktop\SLT0010539_A.CATPart" TargetMode="Externa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02-2022&#24180;&#39033;&#30446;\29-&#37325;&#24198;&#38081;&#39532;\&#25968;&#25454;0824\&#25645;&#24314;3D&#25968;&#25454;\3D\SLT0011617.CATPart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wmf"/><Relationship Id="rId5" Type="http://schemas.openxmlformats.org/officeDocument/2006/relationships/oleObject" Target="file:///C:\Users\Administrator\Desktop\SLT0010545_A.CATPart" TargetMode="Externa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62425" y="6449144"/>
            <a:ext cx="4572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00" dirty="0"/>
              <a:t>表单编号</a:t>
            </a:r>
            <a:r>
              <a:rPr lang="zh-CN" altLang="en-US" sz="900"/>
              <a:t>：</a:t>
            </a:r>
            <a:r>
              <a:rPr lang="en-US" altLang="zh-CN" sz="900"/>
              <a:t>GR-61-00-106(</a:t>
            </a:r>
            <a:r>
              <a:rPr lang="en-US" altLang="zh-CN" sz="900" dirty="0"/>
              <a:t>A/0)                     </a:t>
            </a:r>
            <a:r>
              <a:rPr lang="zh-CN" altLang="en-US" sz="900" dirty="0"/>
              <a:t>光华荣昌              纸张：</a:t>
            </a:r>
            <a:r>
              <a:rPr lang="en-US" altLang="zh-CN" sz="900" dirty="0"/>
              <a:t>A4</a:t>
            </a:r>
            <a:r>
              <a:rPr lang="zh-CN" altLang="en-US" sz="900" dirty="0"/>
              <a:t>（</a:t>
            </a:r>
            <a:r>
              <a:rPr lang="en-US" altLang="zh-CN" sz="900" dirty="0"/>
              <a:t>210×297</a:t>
            </a:r>
            <a:r>
              <a:rPr lang="zh-CN" altLang="en-US" sz="900" dirty="0"/>
              <a:t>）</a:t>
            </a:r>
          </a:p>
        </p:txBody>
      </p:sp>
      <p:pic>
        <p:nvPicPr>
          <p:cNvPr id="6" name="Picture 1" descr="厂标"/>
          <p:cNvPicPr>
            <a:picLocks noChangeAspect="1" noChangeArrowheads="1"/>
          </p:cNvPicPr>
          <p:nvPr/>
        </p:nvPicPr>
        <p:blipFill>
          <a:blip r:embed="rId2" cstate="print"/>
          <a:srcRect r="36688" b="45331"/>
          <a:stretch>
            <a:fillRect/>
          </a:stretch>
        </p:blipFill>
        <p:spPr bwMode="auto">
          <a:xfrm>
            <a:off x="6648450" y="6491311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284"/>
          <p:cNvSpPr>
            <a:spLocks noChangeArrowheads="1"/>
          </p:cNvSpPr>
          <p:nvPr/>
        </p:nvSpPr>
        <p:spPr bwMode="auto">
          <a:xfrm>
            <a:off x="349885" y="764540"/>
            <a:ext cx="7164388" cy="3683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</a:ln>
        </p:spPr>
        <p:txBody>
          <a:bodyPr>
            <a:spAutoFit/>
          </a:bodyPr>
          <a:lstStyle/>
          <a:p>
            <a:r>
              <a:rPr lang="zh-CN" altLang="en-US" sz="1800" b="1" dirty="0">
                <a:latin typeface="方正兰亭黑_GBK"/>
                <a:ea typeface="方正兰亭黑_GBK"/>
                <a:cs typeface="方正兰亭黑_GBK"/>
              </a:rPr>
              <a:t>重庆铁马</a:t>
            </a:r>
            <a:r>
              <a:rPr lang="en-US" altLang="zh-CN" sz="1800" b="1" dirty="0">
                <a:latin typeface="方正兰亭黑_GBK"/>
                <a:ea typeface="方正兰亭黑_GBK"/>
                <a:cs typeface="方正兰亭黑_GBK"/>
              </a:rPr>
              <a:t>-</a:t>
            </a:r>
            <a:r>
              <a:rPr lang="zh-CN" altLang="en-US" sz="1800" b="1" dirty="0">
                <a:latin typeface="方正兰亭黑_GBK"/>
                <a:ea typeface="方正兰亭黑_GBK"/>
                <a:cs typeface="方正兰亭黑_GBK"/>
              </a:rPr>
              <a:t>减震器上盖板变化说明</a:t>
            </a:r>
          </a:p>
        </p:txBody>
      </p:sp>
      <p:sp>
        <p:nvSpPr>
          <p:cNvPr id="2" name="Rectangle 284">
            <a:extLst>
              <a:ext uri="{FF2B5EF4-FFF2-40B4-BE49-F238E27FC236}">
                <a16:creationId xmlns:a16="http://schemas.microsoft.com/office/drawing/2014/main" id="{785DA232-86CE-0C2C-CC1E-A5B94962A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885" y="1556792"/>
            <a:ext cx="3069987" cy="646331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1800" b="1" dirty="0">
                <a:latin typeface="方正兰亭黑_GBK"/>
                <a:ea typeface="方正兰亭黑_GBK"/>
                <a:cs typeface="方正兰亭黑_GBK"/>
              </a:rPr>
              <a:t>原状态</a:t>
            </a:r>
            <a:r>
              <a:rPr lang="en-US" altLang="zh-CN" sz="1800" b="1" dirty="0">
                <a:latin typeface="方正兰亭黑_GBK"/>
                <a:ea typeface="方正兰亭黑_GBK"/>
                <a:cs typeface="方正兰亭黑_GBK"/>
              </a:rPr>
              <a:t>-</a:t>
            </a:r>
            <a:r>
              <a:rPr lang="zh-CN" altLang="en-US" sz="1800" b="1" dirty="0">
                <a:latin typeface="方正兰亭黑_GBK"/>
                <a:ea typeface="方正兰亭黑_GBK"/>
                <a:cs typeface="方正兰亭黑_GBK"/>
              </a:rPr>
              <a:t>一汽轻卡减震项目</a:t>
            </a:r>
            <a:endParaRPr lang="en-US" altLang="zh-CN" sz="1800" b="1" dirty="0">
              <a:latin typeface="方正兰亭黑_GBK"/>
              <a:ea typeface="方正兰亭黑_GBK"/>
              <a:cs typeface="方正兰亭黑_GBK"/>
            </a:endParaRPr>
          </a:p>
          <a:p>
            <a:r>
              <a:rPr lang="zh-CN" altLang="en-US" b="1" dirty="0">
                <a:latin typeface="方正兰亭黑_GBK"/>
                <a:ea typeface="方正兰亭黑_GBK"/>
                <a:cs typeface="方正兰亭黑_GBK"/>
              </a:rPr>
              <a:t>零件号：</a:t>
            </a:r>
            <a:r>
              <a:rPr lang="en-US" altLang="zh-CN" b="1" dirty="0">
                <a:latin typeface="方正兰亭黑_GBK"/>
                <a:ea typeface="方正兰亭黑_GBK"/>
                <a:cs typeface="方正兰亭黑_GBK"/>
              </a:rPr>
              <a:t>SLT0010539</a:t>
            </a:r>
            <a:endParaRPr lang="zh-CN" altLang="en-US" sz="1800" b="1" dirty="0">
              <a:latin typeface="方正兰亭黑_GBK"/>
              <a:ea typeface="方正兰亭黑_GBK"/>
              <a:cs typeface="方正兰亭黑_GBK"/>
            </a:endParaRPr>
          </a:p>
        </p:txBody>
      </p:sp>
      <p:sp>
        <p:nvSpPr>
          <p:cNvPr id="5" name="Rectangle 284">
            <a:extLst>
              <a:ext uri="{FF2B5EF4-FFF2-40B4-BE49-F238E27FC236}">
                <a16:creationId xmlns:a16="http://schemas.microsoft.com/office/drawing/2014/main" id="{9401B992-F70E-A5A2-ABEE-8459C64A2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3456" y="1556792"/>
            <a:ext cx="3069987" cy="646331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1800" b="1" dirty="0">
                <a:latin typeface="方正兰亭黑_GBK"/>
                <a:ea typeface="方正兰亭黑_GBK"/>
                <a:cs typeface="方正兰亭黑_GBK"/>
              </a:rPr>
              <a:t>新状态</a:t>
            </a:r>
            <a:r>
              <a:rPr lang="en-US" altLang="zh-CN" sz="1800" b="1" dirty="0">
                <a:latin typeface="方正兰亭黑_GBK"/>
                <a:ea typeface="方正兰亭黑_GBK"/>
                <a:cs typeface="方正兰亭黑_GBK"/>
              </a:rPr>
              <a:t>-</a:t>
            </a:r>
            <a:r>
              <a:rPr lang="zh-CN" altLang="en-US" sz="1800" b="1" dirty="0">
                <a:latin typeface="方正兰亭黑_GBK"/>
                <a:ea typeface="方正兰亭黑_GBK"/>
                <a:cs typeface="方正兰亭黑_GBK"/>
              </a:rPr>
              <a:t>重庆铁马</a:t>
            </a:r>
            <a:endParaRPr lang="en-US" altLang="zh-CN" sz="1800" b="1" dirty="0">
              <a:latin typeface="方正兰亭黑_GBK"/>
              <a:ea typeface="方正兰亭黑_GBK"/>
              <a:cs typeface="方正兰亭黑_GBK"/>
            </a:endParaRPr>
          </a:p>
          <a:p>
            <a:r>
              <a:rPr lang="zh-CN" altLang="en-US" b="1" dirty="0">
                <a:latin typeface="方正兰亭黑_GBK"/>
                <a:ea typeface="方正兰亭黑_GBK"/>
                <a:cs typeface="方正兰亭黑_GBK"/>
              </a:rPr>
              <a:t>零件号：</a:t>
            </a:r>
            <a:r>
              <a:rPr lang="en-US" altLang="zh-CN" b="1" dirty="0">
                <a:latin typeface="方正兰亭黑_GBK"/>
                <a:ea typeface="方正兰亭黑_GBK"/>
                <a:cs typeface="方正兰亭黑_GBK"/>
              </a:rPr>
              <a:t>SLT0011621</a:t>
            </a:r>
            <a:endParaRPr lang="zh-CN" altLang="en-US" sz="1800" b="1" dirty="0">
              <a:latin typeface="方正兰亭黑_GBK"/>
              <a:ea typeface="方正兰亭黑_GBK"/>
              <a:cs typeface="方正兰亭黑_GBK"/>
            </a:endParaRPr>
          </a:p>
        </p:txBody>
      </p: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63B85B3C-2758-533E-C7BF-E50A9A5CFB32}"/>
              </a:ext>
            </a:extLst>
          </p:cNvPr>
          <p:cNvGrpSpPr/>
          <p:nvPr/>
        </p:nvGrpSpPr>
        <p:grpSpPr>
          <a:xfrm>
            <a:off x="5581553" y="2460431"/>
            <a:ext cx="2133792" cy="2712914"/>
            <a:chOff x="5581553" y="2460431"/>
            <a:chExt cx="2133792" cy="2712914"/>
          </a:xfrm>
        </p:grpSpPr>
        <p:graphicFrame>
          <p:nvGraphicFramePr>
            <p:cNvPr id="7" name="对象 6">
              <a:extLst>
                <a:ext uri="{FF2B5EF4-FFF2-40B4-BE49-F238E27FC236}">
                  <a16:creationId xmlns:a16="http://schemas.microsoft.com/office/drawing/2014/main" id="{44BA9461-301F-2B32-08FC-E7000C9DBCA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04558021"/>
                </p:ext>
              </p:extLst>
            </p:nvPr>
          </p:nvGraphicFramePr>
          <p:xfrm>
            <a:off x="5581553" y="2460431"/>
            <a:ext cx="2133792" cy="27129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零件" r:id="rId3" imgW="982440" imgH="1249920" progId="CATIA.Part">
                    <p:link updateAutomatic="1"/>
                  </p:oleObj>
                </mc:Choice>
                <mc:Fallback>
                  <p:oleObj name="零件" r:id="rId3" imgW="982440" imgH="1249920" progId="CATIA.Part">
                    <p:link updateAutomatic="1"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581553" y="2460431"/>
                          <a:ext cx="2133792" cy="271291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椭圆 7">
              <a:extLst>
                <a:ext uri="{FF2B5EF4-FFF2-40B4-BE49-F238E27FC236}">
                  <a16:creationId xmlns:a16="http://schemas.microsoft.com/office/drawing/2014/main" id="{E3956C4A-943C-F970-BA82-295A06DB1869}"/>
                </a:ext>
              </a:extLst>
            </p:cNvPr>
            <p:cNvSpPr/>
            <p:nvPr/>
          </p:nvSpPr>
          <p:spPr>
            <a:xfrm>
              <a:off x="5940152" y="3039826"/>
              <a:ext cx="358599" cy="43204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椭圆 8">
              <a:extLst>
                <a:ext uri="{FF2B5EF4-FFF2-40B4-BE49-F238E27FC236}">
                  <a16:creationId xmlns:a16="http://schemas.microsoft.com/office/drawing/2014/main" id="{34B6DF8F-1CB4-1896-B3E4-562A0B10F4D3}"/>
                </a:ext>
              </a:extLst>
            </p:cNvPr>
            <p:cNvSpPr/>
            <p:nvPr/>
          </p:nvSpPr>
          <p:spPr>
            <a:xfrm>
              <a:off x="6881088" y="3046874"/>
              <a:ext cx="358599" cy="43204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>
              <a:extLst>
                <a:ext uri="{FF2B5EF4-FFF2-40B4-BE49-F238E27FC236}">
                  <a16:creationId xmlns:a16="http://schemas.microsoft.com/office/drawing/2014/main" id="{03F78FC1-67B2-8858-3620-6A61EFC0888E}"/>
                </a:ext>
              </a:extLst>
            </p:cNvPr>
            <p:cNvSpPr/>
            <p:nvPr/>
          </p:nvSpPr>
          <p:spPr>
            <a:xfrm>
              <a:off x="6917784" y="3921117"/>
              <a:ext cx="358599" cy="43204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3" name="椭圆 12">
              <a:extLst>
                <a:ext uri="{FF2B5EF4-FFF2-40B4-BE49-F238E27FC236}">
                  <a16:creationId xmlns:a16="http://schemas.microsoft.com/office/drawing/2014/main" id="{812610E3-F845-B52C-4446-6D1A69D30A6C}"/>
                </a:ext>
              </a:extLst>
            </p:cNvPr>
            <p:cNvSpPr/>
            <p:nvPr/>
          </p:nvSpPr>
          <p:spPr>
            <a:xfrm>
              <a:off x="5972921" y="3923874"/>
              <a:ext cx="358599" cy="43204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graphicFrame>
        <p:nvGraphicFramePr>
          <p:cNvPr id="15" name="对象 14">
            <a:extLst>
              <a:ext uri="{FF2B5EF4-FFF2-40B4-BE49-F238E27FC236}">
                <a16:creationId xmlns:a16="http://schemas.microsoft.com/office/drawing/2014/main" id="{EBDEE1D6-08FB-474A-C63D-8146948C96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598834"/>
              </p:ext>
            </p:extLst>
          </p:nvPr>
        </p:nvGraphicFramePr>
        <p:xfrm>
          <a:off x="1070056" y="2294661"/>
          <a:ext cx="2034933" cy="2878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零件" r:id="rId5" imgW="716040" imgH="1012320" progId="CATIA.Part">
                  <p:link updateAutomatic="1"/>
                </p:oleObj>
              </mc:Choice>
              <mc:Fallback>
                <p:oleObj name="零件" r:id="rId5" imgW="716040" imgH="1012320" progId="CATIA.Par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70056" y="2294661"/>
                        <a:ext cx="2034933" cy="28786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箭头: 右 16">
            <a:extLst>
              <a:ext uri="{FF2B5EF4-FFF2-40B4-BE49-F238E27FC236}">
                <a16:creationId xmlns:a16="http://schemas.microsoft.com/office/drawing/2014/main" id="{07A9E8C6-7999-C839-069F-62EB7022FE44}"/>
              </a:ext>
            </a:extLst>
          </p:cNvPr>
          <p:cNvSpPr/>
          <p:nvPr/>
        </p:nvSpPr>
        <p:spPr>
          <a:xfrm>
            <a:off x="3419872" y="3471874"/>
            <a:ext cx="1800200" cy="6463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Rectangle 284">
            <a:extLst>
              <a:ext uri="{FF2B5EF4-FFF2-40B4-BE49-F238E27FC236}">
                <a16:creationId xmlns:a16="http://schemas.microsoft.com/office/drawing/2014/main" id="{B29CD997-B6B3-45DA-6BE8-9E07A267B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7824" y="5255725"/>
            <a:ext cx="5400600" cy="369332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1800" b="1" dirty="0">
                <a:latin typeface="方正兰亭黑_GBK"/>
                <a:ea typeface="方正兰亭黑_GBK"/>
                <a:cs typeface="方正兰亭黑_GBK"/>
              </a:rPr>
              <a:t>标红圈的位置开</a:t>
            </a:r>
            <a:r>
              <a:rPr lang="en-US" altLang="zh-CN" sz="1800" b="1" dirty="0">
                <a:latin typeface="方正兰亭黑_GBK"/>
                <a:ea typeface="方正兰亭黑_GBK"/>
                <a:cs typeface="方正兰亭黑_GBK"/>
              </a:rPr>
              <a:t>4</a:t>
            </a:r>
            <a:r>
              <a:rPr lang="zh-CN" altLang="en-US" sz="1800" b="1" dirty="0">
                <a:latin typeface="方正兰亭黑_GBK"/>
                <a:ea typeface="方正兰亭黑_GBK"/>
                <a:cs typeface="方正兰亭黑_GBK"/>
              </a:rPr>
              <a:t>个豁口，可采用激光切割的形式。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62425" y="6449144"/>
            <a:ext cx="4572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00" dirty="0"/>
              <a:t>表单编号</a:t>
            </a:r>
            <a:r>
              <a:rPr lang="zh-CN" altLang="en-US" sz="900"/>
              <a:t>：</a:t>
            </a:r>
            <a:r>
              <a:rPr lang="en-US" altLang="zh-CN" sz="900"/>
              <a:t>GR-61-00-106(</a:t>
            </a:r>
            <a:r>
              <a:rPr lang="en-US" altLang="zh-CN" sz="900" dirty="0"/>
              <a:t>A/0)                     </a:t>
            </a:r>
            <a:r>
              <a:rPr lang="zh-CN" altLang="en-US" sz="900" dirty="0"/>
              <a:t>光华荣昌              纸张：</a:t>
            </a:r>
            <a:r>
              <a:rPr lang="en-US" altLang="zh-CN" sz="900" dirty="0"/>
              <a:t>A4</a:t>
            </a:r>
            <a:r>
              <a:rPr lang="zh-CN" altLang="en-US" sz="900" dirty="0"/>
              <a:t>（</a:t>
            </a:r>
            <a:r>
              <a:rPr lang="en-US" altLang="zh-CN" sz="900" dirty="0"/>
              <a:t>210×297</a:t>
            </a:r>
            <a:r>
              <a:rPr lang="zh-CN" altLang="en-US" sz="900" dirty="0"/>
              <a:t>）</a:t>
            </a:r>
          </a:p>
        </p:txBody>
      </p:sp>
      <p:pic>
        <p:nvPicPr>
          <p:cNvPr id="6" name="Picture 1" descr="厂标"/>
          <p:cNvPicPr>
            <a:picLocks noChangeAspect="1" noChangeArrowheads="1"/>
          </p:cNvPicPr>
          <p:nvPr/>
        </p:nvPicPr>
        <p:blipFill>
          <a:blip r:embed="rId2" cstate="print"/>
          <a:srcRect r="36688" b="45331"/>
          <a:stretch>
            <a:fillRect/>
          </a:stretch>
        </p:blipFill>
        <p:spPr bwMode="auto">
          <a:xfrm>
            <a:off x="6648450" y="6491311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284"/>
          <p:cNvSpPr>
            <a:spLocks noChangeArrowheads="1"/>
          </p:cNvSpPr>
          <p:nvPr/>
        </p:nvSpPr>
        <p:spPr bwMode="auto">
          <a:xfrm>
            <a:off x="349885" y="764540"/>
            <a:ext cx="7164388" cy="36830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</a:ln>
        </p:spPr>
        <p:txBody>
          <a:bodyPr>
            <a:spAutoFit/>
          </a:bodyPr>
          <a:lstStyle/>
          <a:p>
            <a:r>
              <a:rPr lang="zh-CN" altLang="en-US" sz="1800" b="1" dirty="0">
                <a:latin typeface="方正兰亭黑_GBK"/>
                <a:ea typeface="方正兰亭黑_GBK"/>
                <a:cs typeface="方正兰亭黑_GBK"/>
              </a:rPr>
              <a:t>重庆铁马</a:t>
            </a:r>
            <a:r>
              <a:rPr lang="en-US" altLang="zh-CN" sz="1800" b="1" dirty="0">
                <a:latin typeface="方正兰亭黑_GBK"/>
                <a:ea typeface="方正兰亭黑_GBK"/>
                <a:cs typeface="方正兰亭黑_GBK"/>
              </a:rPr>
              <a:t>-</a:t>
            </a:r>
            <a:r>
              <a:rPr lang="zh-CN" altLang="en-US" sz="1800" b="1" dirty="0">
                <a:latin typeface="方正兰亭黑_GBK"/>
                <a:ea typeface="方正兰亭黑_GBK"/>
                <a:cs typeface="方正兰亭黑_GBK"/>
              </a:rPr>
              <a:t>减震器下底板变化说明</a:t>
            </a:r>
          </a:p>
        </p:txBody>
      </p:sp>
      <p:sp>
        <p:nvSpPr>
          <p:cNvPr id="2" name="Rectangle 284">
            <a:extLst>
              <a:ext uri="{FF2B5EF4-FFF2-40B4-BE49-F238E27FC236}">
                <a16:creationId xmlns:a16="http://schemas.microsoft.com/office/drawing/2014/main" id="{785DA232-86CE-0C2C-CC1E-A5B94962A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885" y="1556792"/>
            <a:ext cx="3069987" cy="646331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1800" b="1" dirty="0">
                <a:latin typeface="方正兰亭黑_GBK"/>
                <a:ea typeface="方正兰亭黑_GBK"/>
                <a:cs typeface="方正兰亭黑_GBK"/>
              </a:rPr>
              <a:t>原状态</a:t>
            </a:r>
            <a:r>
              <a:rPr lang="en-US" altLang="zh-CN" sz="1800" b="1" dirty="0">
                <a:latin typeface="方正兰亭黑_GBK"/>
                <a:ea typeface="方正兰亭黑_GBK"/>
                <a:cs typeface="方正兰亭黑_GBK"/>
              </a:rPr>
              <a:t>-</a:t>
            </a:r>
            <a:r>
              <a:rPr lang="zh-CN" altLang="en-US" sz="1800" b="1" dirty="0">
                <a:latin typeface="方正兰亭黑_GBK"/>
                <a:ea typeface="方正兰亭黑_GBK"/>
                <a:cs typeface="方正兰亭黑_GBK"/>
              </a:rPr>
              <a:t>一汽轻卡减震项目</a:t>
            </a:r>
            <a:endParaRPr lang="en-US" altLang="zh-CN" sz="1800" b="1" dirty="0">
              <a:latin typeface="方正兰亭黑_GBK"/>
              <a:ea typeface="方正兰亭黑_GBK"/>
              <a:cs typeface="方正兰亭黑_GBK"/>
            </a:endParaRPr>
          </a:p>
          <a:p>
            <a:r>
              <a:rPr lang="zh-CN" altLang="en-US" b="1" dirty="0">
                <a:latin typeface="方正兰亭黑_GBK"/>
                <a:ea typeface="方正兰亭黑_GBK"/>
                <a:cs typeface="方正兰亭黑_GBK"/>
              </a:rPr>
              <a:t>零件号：</a:t>
            </a:r>
            <a:r>
              <a:rPr lang="en-US" altLang="zh-CN" b="1" dirty="0">
                <a:latin typeface="方正兰亭黑_GBK"/>
                <a:ea typeface="方正兰亭黑_GBK"/>
                <a:cs typeface="方正兰亭黑_GBK"/>
              </a:rPr>
              <a:t>SLT0010545</a:t>
            </a:r>
            <a:endParaRPr lang="zh-CN" altLang="en-US" sz="1800" b="1" dirty="0">
              <a:latin typeface="方正兰亭黑_GBK"/>
              <a:ea typeface="方正兰亭黑_GBK"/>
              <a:cs typeface="方正兰亭黑_GBK"/>
            </a:endParaRPr>
          </a:p>
        </p:txBody>
      </p:sp>
      <p:sp>
        <p:nvSpPr>
          <p:cNvPr id="5" name="Rectangle 284">
            <a:extLst>
              <a:ext uri="{FF2B5EF4-FFF2-40B4-BE49-F238E27FC236}">
                <a16:creationId xmlns:a16="http://schemas.microsoft.com/office/drawing/2014/main" id="{9401B992-F70E-A5A2-ABEE-8459C64A2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3456" y="1556792"/>
            <a:ext cx="3069987" cy="646331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1800" b="1" dirty="0">
                <a:latin typeface="方正兰亭黑_GBK"/>
                <a:ea typeface="方正兰亭黑_GBK"/>
                <a:cs typeface="方正兰亭黑_GBK"/>
              </a:rPr>
              <a:t>新状态</a:t>
            </a:r>
            <a:r>
              <a:rPr lang="en-US" altLang="zh-CN" sz="1800" b="1" dirty="0">
                <a:latin typeface="方正兰亭黑_GBK"/>
                <a:ea typeface="方正兰亭黑_GBK"/>
                <a:cs typeface="方正兰亭黑_GBK"/>
              </a:rPr>
              <a:t>-</a:t>
            </a:r>
            <a:r>
              <a:rPr lang="zh-CN" altLang="en-US" sz="1800" b="1" dirty="0">
                <a:latin typeface="方正兰亭黑_GBK"/>
                <a:ea typeface="方正兰亭黑_GBK"/>
                <a:cs typeface="方正兰亭黑_GBK"/>
              </a:rPr>
              <a:t>重庆铁马</a:t>
            </a:r>
            <a:endParaRPr lang="en-US" altLang="zh-CN" sz="1800" b="1" dirty="0">
              <a:latin typeface="方正兰亭黑_GBK"/>
              <a:ea typeface="方正兰亭黑_GBK"/>
              <a:cs typeface="方正兰亭黑_GBK"/>
            </a:endParaRPr>
          </a:p>
          <a:p>
            <a:r>
              <a:rPr lang="zh-CN" altLang="en-US" b="1" dirty="0">
                <a:latin typeface="方正兰亭黑_GBK"/>
                <a:ea typeface="方正兰亭黑_GBK"/>
                <a:cs typeface="方正兰亭黑_GBK"/>
              </a:rPr>
              <a:t>零件号：</a:t>
            </a:r>
            <a:r>
              <a:rPr lang="en-US" altLang="zh-CN" b="1" dirty="0">
                <a:latin typeface="方正兰亭黑_GBK"/>
                <a:ea typeface="方正兰亭黑_GBK"/>
                <a:cs typeface="方正兰亭黑_GBK"/>
              </a:rPr>
              <a:t>SLT0011617</a:t>
            </a:r>
            <a:endParaRPr lang="zh-CN" altLang="en-US" sz="1800" b="1" dirty="0">
              <a:latin typeface="方正兰亭黑_GBK"/>
              <a:ea typeface="方正兰亭黑_GBK"/>
              <a:cs typeface="方正兰亭黑_GBK"/>
            </a:endParaRPr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F0A67439-BF00-90A6-57F5-45EFF6830476}"/>
              </a:ext>
            </a:extLst>
          </p:cNvPr>
          <p:cNvGrpSpPr/>
          <p:nvPr/>
        </p:nvGrpSpPr>
        <p:grpSpPr>
          <a:xfrm>
            <a:off x="5568168" y="2214006"/>
            <a:ext cx="2160561" cy="2886894"/>
            <a:chOff x="5568168" y="2214006"/>
            <a:chExt cx="2160561" cy="2886894"/>
          </a:xfrm>
        </p:grpSpPr>
        <p:graphicFrame>
          <p:nvGraphicFramePr>
            <p:cNvPr id="3" name="对象 2">
              <a:extLst>
                <a:ext uri="{FF2B5EF4-FFF2-40B4-BE49-F238E27FC236}">
                  <a16:creationId xmlns:a16="http://schemas.microsoft.com/office/drawing/2014/main" id="{6A085CF5-D5CF-CC3A-8E99-3E9070E3C00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99910672"/>
                </p:ext>
              </p:extLst>
            </p:nvPr>
          </p:nvGraphicFramePr>
          <p:xfrm>
            <a:off x="5568168" y="2214006"/>
            <a:ext cx="2160561" cy="28868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零件" r:id="rId3" imgW="930600" imgH="1243080" progId="CATIA.Part">
                    <p:link updateAutomatic="1"/>
                  </p:oleObj>
                </mc:Choice>
                <mc:Fallback>
                  <p:oleObj name="零件" r:id="rId3" imgW="930600" imgH="1243080" progId="CATIA.Part">
                    <p:link updateAutomatic="1"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568168" y="2214006"/>
                          <a:ext cx="2160561" cy="288689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椭圆 7">
              <a:extLst>
                <a:ext uri="{FF2B5EF4-FFF2-40B4-BE49-F238E27FC236}">
                  <a16:creationId xmlns:a16="http://schemas.microsoft.com/office/drawing/2014/main" id="{E3956C4A-943C-F970-BA82-295A06DB1869}"/>
                </a:ext>
              </a:extLst>
            </p:cNvPr>
            <p:cNvSpPr/>
            <p:nvPr/>
          </p:nvSpPr>
          <p:spPr>
            <a:xfrm>
              <a:off x="5738475" y="3113580"/>
              <a:ext cx="358599" cy="43204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椭圆 8">
              <a:extLst>
                <a:ext uri="{FF2B5EF4-FFF2-40B4-BE49-F238E27FC236}">
                  <a16:creationId xmlns:a16="http://schemas.microsoft.com/office/drawing/2014/main" id="{34B6DF8F-1CB4-1896-B3E4-562A0B10F4D3}"/>
                </a:ext>
              </a:extLst>
            </p:cNvPr>
            <p:cNvSpPr/>
            <p:nvPr/>
          </p:nvSpPr>
          <p:spPr>
            <a:xfrm>
              <a:off x="7074706" y="3124619"/>
              <a:ext cx="358599" cy="43204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>
              <a:extLst>
                <a:ext uri="{FF2B5EF4-FFF2-40B4-BE49-F238E27FC236}">
                  <a16:creationId xmlns:a16="http://schemas.microsoft.com/office/drawing/2014/main" id="{03F78FC1-67B2-8858-3620-6A61EFC0888E}"/>
                </a:ext>
              </a:extLst>
            </p:cNvPr>
            <p:cNvSpPr/>
            <p:nvPr/>
          </p:nvSpPr>
          <p:spPr>
            <a:xfrm>
              <a:off x="7074705" y="4062871"/>
              <a:ext cx="358599" cy="43204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3" name="椭圆 12">
              <a:extLst>
                <a:ext uri="{FF2B5EF4-FFF2-40B4-BE49-F238E27FC236}">
                  <a16:creationId xmlns:a16="http://schemas.microsoft.com/office/drawing/2014/main" id="{812610E3-F845-B52C-4446-6D1A69D30A6C}"/>
                </a:ext>
              </a:extLst>
            </p:cNvPr>
            <p:cNvSpPr/>
            <p:nvPr/>
          </p:nvSpPr>
          <p:spPr>
            <a:xfrm>
              <a:off x="5771244" y="3997628"/>
              <a:ext cx="358599" cy="43204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17" name="箭头: 右 16">
            <a:extLst>
              <a:ext uri="{FF2B5EF4-FFF2-40B4-BE49-F238E27FC236}">
                <a16:creationId xmlns:a16="http://schemas.microsoft.com/office/drawing/2014/main" id="{07A9E8C6-7999-C839-069F-62EB7022FE44}"/>
              </a:ext>
            </a:extLst>
          </p:cNvPr>
          <p:cNvSpPr/>
          <p:nvPr/>
        </p:nvSpPr>
        <p:spPr>
          <a:xfrm>
            <a:off x="3419872" y="3471874"/>
            <a:ext cx="1800200" cy="6463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Rectangle 284">
            <a:extLst>
              <a:ext uri="{FF2B5EF4-FFF2-40B4-BE49-F238E27FC236}">
                <a16:creationId xmlns:a16="http://schemas.microsoft.com/office/drawing/2014/main" id="{B29CD997-B6B3-45DA-6BE8-9E07A267B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7824" y="5255725"/>
            <a:ext cx="5400600" cy="369332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1800" b="1" dirty="0">
                <a:latin typeface="方正兰亭黑_GBK"/>
                <a:ea typeface="方正兰亭黑_GBK"/>
                <a:cs typeface="方正兰亭黑_GBK"/>
              </a:rPr>
              <a:t>标红圈的位置开</a:t>
            </a:r>
            <a:r>
              <a:rPr lang="en-US" altLang="zh-CN" sz="1800" b="1" dirty="0">
                <a:latin typeface="方正兰亭黑_GBK"/>
                <a:ea typeface="方正兰亭黑_GBK"/>
                <a:cs typeface="方正兰亭黑_GBK"/>
              </a:rPr>
              <a:t>4</a:t>
            </a:r>
            <a:r>
              <a:rPr lang="zh-CN" altLang="en-US" sz="1800" b="1" dirty="0">
                <a:latin typeface="方正兰亭黑_GBK"/>
                <a:ea typeface="方正兰亭黑_GBK"/>
                <a:cs typeface="方正兰亭黑_GBK"/>
              </a:rPr>
              <a:t>个豁口，可采用激光切割的形式。</a:t>
            </a:r>
          </a:p>
        </p:txBody>
      </p:sp>
      <p:graphicFrame>
        <p:nvGraphicFramePr>
          <p:cNvPr id="12" name="对象 11">
            <a:extLst>
              <a:ext uri="{FF2B5EF4-FFF2-40B4-BE49-F238E27FC236}">
                <a16:creationId xmlns:a16="http://schemas.microsoft.com/office/drawing/2014/main" id="{67EBAA12-FAC4-01BB-6AB2-6B71E61FA2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085442"/>
              </p:ext>
            </p:extLst>
          </p:nvPr>
        </p:nvGraphicFramePr>
        <p:xfrm>
          <a:off x="1058848" y="2470459"/>
          <a:ext cx="1872208" cy="2517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零件" r:id="rId5" imgW="778320" imgH="1046880" progId="CATIA.Part">
                  <p:link updateAutomatic="1"/>
                </p:oleObj>
              </mc:Choice>
              <mc:Fallback>
                <p:oleObj name="零件" r:id="rId5" imgW="778320" imgH="1046880" progId="CATIA.Par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58848" y="2470459"/>
                        <a:ext cx="1872208" cy="25179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952314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Tc1MWY1NmQ5MWEwNDA3Njk0NGFmODQ3ZmYzMGE0OWU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rgbClr val="FF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130</Words>
  <Application>Microsoft Office PowerPoint</Application>
  <PresentationFormat>全屏显示(4:3)</PresentationFormat>
  <Paragraphs>14</Paragraphs>
  <Slides>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链接</vt:lpstr>
      </vt:variant>
      <vt:variant>
        <vt:i4>4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맑은 고딕</vt:lpstr>
      <vt:lpstr>方正兰亭黑_GBK</vt:lpstr>
      <vt:lpstr>宋体</vt:lpstr>
      <vt:lpstr>Arial</vt:lpstr>
      <vt:lpstr>Calibri</vt:lpstr>
      <vt:lpstr>Office 主题</vt:lpstr>
      <vt:lpstr>E:\02-2022年项目\29-重庆铁马\数据0824\搭建3D数据\3D\SLT0011621.CATPart</vt:lpstr>
      <vt:lpstr>C:\Users\Administrator\Desktop\SLT0010539_A.CATPart</vt:lpstr>
      <vt:lpstr>E:\02-2022年项目\29-重庆铁马\数据0824\搭建3D数据\3D\SLT0011617.CATPart</vt:lpstr>
      <vt:lpstr>C:\Users\Administrator\Desktop\SLT0010545_A.CATPart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1984</cp:revision>
  <dcterms:created xsi:type="dcterms:W3CDTF">2013-01-09T01:05:00Z</dcterms:created>
  <dcterms:modified xsi:type="dcterms:W3CDTF">2022-09-02T05:23:50Z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ECB902A15F3645BE877A6A3F2F06E997</vt:lpwstr>
  </property>
  <property fmtid="{D5CDD505-2E9C-101B-9397-08002B2CF9AE}" pid="3" name="KSOProductBuildVer">
    <vt:lpwstr>2052-11.1.0.12313</vt:lpwstr>
  </property>
</Properties>
</file>