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495" r:id="rId2"/>
    <p:sldId id="651" r:id="rId3"/>
    <p:sldId id="652" r:id="rId4"/>
    <p:sldId id="681" r:id="rId5"/>
    <p:sldId id="682" r:id="rId6"/>
    <p:sldId id="684" r:id="rId7"/>
    <p:sldId id="699" r:id="rId8"/>
    <p:sldId id="700" r:id="rId9"/>
    <p:sldId id="701" r:id="rId10"/>
    <p:sldId id="687" r:id="rId11"/>
    <p:sldId id="688" r:id="rId12"/>
    <p:sldId id="702" r:id="rId13"/>
    <p:sldId id="703" r:id="rId14"/>
    <p:sldId id="704" r:id="rId15"/>
    <p:sldId id="705" r:id="rId16"/>
    <p:sldId id="691" r:id="rId17"/>
    <p:sldId id="692" r:id="rId18"/>
    <p:sldId id="706" r:id="rId19"/>
    <p:sldId id="707" r:id="rId20"/>
    <p:sldId id="708" r:id="rId21"/>
    <p:sldId id="695" r:id="rId22"/>
    <p:sldId id="696" r:id="rId23"/>
    <p:sldId id="709" r:id="rId24"/>
    <p:sldId id="710" r:id="rId25"/>
    <p:sldId id="711" r:id="rId26"/>
    <p:sldId id="712" r:id="rId27"/>
    <p:sldId id="500" r:id="rId28"/>
  </p:sldIdLst>
  <p:sldSz cx="9144000" cy="6858000" type="screen4x3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006" autoAdjust="0"/>
    <p:restoredTop sz="95501" autoAdjust="0"/>
  </p:normalViewPr>
  <p:slideViewPr>
    <p:cSldViewPr>
      <p:cViewPr>
        <p:scale>
          <a:sx n="90" d="100"/>
          <a:sy n="90" d="100"/>
        </p:scale>
        <p:origin x="-804" y="-78"/>
      </p:cViewPr>
      <p:guideLst>
        <p:guide orient="horz" pos="2917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3318" y="-72"/>
      </p:cViewPr>
      <p:guideLst>
        <p:guide orient="horz" pos="2961"/>
        <p:guide pos="215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0"/>
            </a:lvl1pPr>
          </a:lstStyle>
          <a:p>
            <a:fld id="{0F9B84EA-7D68-4D60-9CB1-D50884785D1C}" type="datetimeFigureOut">
              <a:rPr lang="zh-CN" altLang="en-US" smtClean="0"/>
              <a:pPr/>
              <a:t>2022/8/9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6363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294" y="9720804"/>
            <a:ext cx="3076363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FF55C3A3-3317-496C-81C7-F9BCE6D133AD}" type="datetimeFigureOut">
              <a:rPr lang="de-DE" smtClean="0"/>
              <a:pPr/>
              <a:t>09.08.2022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1B491DF5-03FC-477B-990E-D568CC29E168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10</a:t>
            </a:fld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12</a:t>
            </a:fld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14</a:t>
            </a:fld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15</a:t>
            </a:fld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16</a:t>
            </a:fld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17</a:t>
            </a:fld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18</a:t>
            </a:fld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19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20</a:t>
            </a:fld>
            <a:endParaRPr lang="de-D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21</a:t>
            </a:fld>
            <a:endParaRPr lang="de-D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22</a:t>
            </a:fld>
            <a:endParaRPr lang="de-DE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23</a:t>
            </a:fld>
            <a:endParaRPr lang="de-DE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24</a:t>
            </a:fld>
            <a:endParaRPr lang="de-D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25</a:t>
            </a:fld>
            <a:endParaRPr lang="de-DE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26</a:t>
            </a:fld>
            <a:endParaRPr lang="de-DE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27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91DF5-03FC-477B-990E-D568CC29E168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10"/>
          <p:cNvCxnSpPr/>
          <p:nvPr/>
        </p:nvCxnSpPr>
        <p:spPr>
          <a:xfrm>
            <a:off x="500034" y="642918"/>
            <a:ext cx="7407704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>
            <a:extLst>
              <a:ext uri="{FF2B5EF4-FFF2-40B4-BE49-F238E27FC236}">
                <a16:creationId xmlns:a16="http://schemas.microsoft.com/office/drawing/2014/main" xmlns="" id="{84728C77-6574-49A7-A659-B526DD866DD5}"/>
              </a:ext>
            </a:extLst>
          </p:cNvPr>
          <p:cNvSpPr txBox="1"/>
          <p:nvPr/>
        </p:nvSpPr>
        <p:spPr>
          <a:xfrm>
            <a:off x="4357686" y="4500570"/>
            <a:ext cx="368498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 制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1600" b="0" i="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repare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审 批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Check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批 准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b="0" i="0" kern="1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pprove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 间  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en-US" altLang="zh-CN" sz="1600" u="sng" baseline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16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 本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Version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6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01            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AF02968-B8A2-4F4D-A58D-8C13F4D427DA}"/>
              </a:ext>
            </a:extLst>
          </p:cNvPr>
          <p:cNvSpPr/>
          <p:nvPr/>
        </p:nvSpPr>
        <p:spPr>
          <a:xfrm>
            <a:off x="1643042" y="1857364"/>
            <a:ext cx="55835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G3</a:t>
            </a:r>
            <a:r>
              <a:rPr lang="zh-CN" altLang="en-US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主驾驶标配仿真</a:t>
            </a:r>
            <a:r>
              <a:rPr lang="zh-CN" altLang="en-US" sz="3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en-US" sz="3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报告</a:t>
            </a:r>
            <a:endParaRPr lang="en-US" altLang="zh-CN" sz="3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LJY\202202\TO_customer_2\G3_P1_10\01_FC\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143116"/>
            <a:ext cx="2745956" cy="3152764"/>
          </a:xfrm>
          <a:prstGeom prst="rect">
            <a:avLst/>
          </a:prstGeom>
          <a:noFill/>
        </p:spPr>
      </p:pic>
      <p:sp>
        <p:nvSpPr>
          <p:cNvPr id="9" name="Text Box 81">
            <a:extLst>
              <a:ext uri="{FF2B5EF4-FFF2-40B4-BE49-F238E27FC236}">
                <a16:creationId xmlns:a16="http://schemas.microsoft.com/office/drawing/2014/main" xmlns="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7720437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对整个座椅施加一个不小于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20g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的纵向水平减速度或者加速度，持续时间为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30ms.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xmlns="" id="{E1CCFB33-9719-4499-BEA7-B10E57EAA2B9}"/>
              </a:ext>
            </a:extLst>
          </p:cNvPr>
          <p:cNvCxnSpPr>
            <a:cxnSpLocks/>
          </p:cNvCxnSpPr>
          <p:nvPr/>
        </p:nvCxnSpPr>
        <p:spPr>
          <a:xfrm rot="10800000">
            <a:off x="1285852" y="3714752"/>
            <a:ext cx="428628" cy="1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1357290" y="328612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2928926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6786578" y="5857892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加速度曲线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428868"/>
            <a:ext cx="3929090" cy="27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="" xmlns:a16="http://schemas.microsoft.com/office/drawing/2014/main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428736"/>
            <a:ext cx="7215238" cy="42862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对座椅施加</a:t>
            </a:r>
            <a:r>
              <a:rPr lang="en-US" altLang="zh-CN" dirty="0" smtClean="0"/>
              <a:t>20g</a:t>
            </a:r>
            <a:r>
              <a:rPr lang="zh-CN" altLang="en-US" dirty="0" smtClean="0"/>
              <a:t>加速度后，座椅能够支撑，未发生撕裂，试验合格。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2143108" y="571501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整椅变形图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6143636" y="578645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骨架变形图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Picture 4" descr="D:\LJY\202202\TO_customer_2\G3_P1_10\02_RC\02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071678"/>
            <a:ext cx="3233726" cy="3233726"/>
          </a:xfrm>
          <a:prstGeom prst="rect">
            <a:avLst/>
          </a:prstGeom>
          <a:noFill/>
        </p:spPr>
      </p:pic>
      <p:pic>
        <p:nvPicPr>
          <p:cNvPr id="8197" name="Picture 5" descr="D:\LJY\202202\TO_customer_2\G3_P1_10\02_RC\02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143116"/>
            <a:ext cx="3143240" cy="314324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0.0016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9220" name="Picture 4" descr="D:\LJY\202202\TO_customer_2\G3_P1_10\02_RC\03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571612"/>
            <a:ext cx="3141818" cy="2880000"/>
          </a:xfrm>
          <a:prstGeom prst="rect">
            <a:avLst/>
          </a:prstGeom>
          <a:noFill/>
        </p:spPr>
      </p:pic>
      <p:pic>
        <p:nvPicPr>
          <p:cNvPr id="9221" name="Picture 5" descr="D:\LJY\202202\TO_customer_2\G3_P1_10\02_RC\03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3" y="1857364"/>
            <a:ext cx="3291429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471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0001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0244" name="Picture 4" descr="D:\LJY\202202\TO_customer_2\G3_P1_10\02_RC\05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571612"/>
            <a:ext cx="2880000" cy="2880000"/>
          </a:xfrm>
          <a:prstGeom prst="rect">
            <a:avLst/>
          </a:prstGeom>
          <a:noFill/>
        </p:spPr>
      </p:pic>
      <p:pic>
        <p:nvPicPr>
          <p:cNvPr id="10245" name="Picture 5" descr="D:\LJY\202202\TO_customer_2\G3_P1_10\02_RC\05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1714488"/>
            <a:ext cx="3744000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487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0.0032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1266" name="Picture 2" descr="D:\LJY\202202\TO_customer_2\G3_P1_10\02_RC\06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571612"/>
            <a:ext cx="3141818" cy="2880000"/>
          </a:xfrm>
          <a:prstGeom prst="rect">
            <a:avLst/>
          </a:prstGeom>
          <a:noFill/>
        </p:spPr>
      </p:pic>
      <p:pic>
        <p:nvPicPr>
          <p:cNvPr id="11267" name="Picture 3" descr="D:\LJY\202202\TO_customer_2\G3_P1_10\02_RC\06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785926"/>
            <a:ext cx="3154286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aphicFrame>
        <p:nvGraphicFramePr>
          <p:cNvPr id="7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484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0.0033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9" name="Picture 2" descr="D:\LJY\202202\TO_customer_2\G3_P1_10\02_RC\04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571612"/>
            <a:ext cx="3403636" cy="2880000"/>
          </a:xfrm>
          <a:prstGeom prst="rect">
            <a:avLst/>
          </a:prstGeom>
          <a:noFill/>
        </p:spPr>
      </p:pic>
      <p:pic>
        <p:nvPicPr>
          <p:cNvPr id="11" name="Picture 3" descr="D:\LJY\202202\TO_customer_2\G3_P1_10\02_RC\04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643050"/>
            <a:ext cx="3840000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:a16="http://schemas.microsoft.com/office/drawing/2014/main" xmlns="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8143932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4.1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利用人体背模以相对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点产生向后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373Nm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力矩作用，形成新的基准线，如右图所示。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在头枕顶部向下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65mm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处，通过直径为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165mm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的头型，施加一个垂直于新的基准线的初始负荷，大小相对于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点的力矩为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373Nm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。确定与头型相切并与新的基准线平行的切线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测定最大后移量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为切线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与新的基准线的距离。在以上加载以后，座椅或座椅靠背未出现损坏，再次对模型施加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890N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外载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头枕静压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0" name="Picture 2" descr="D:\LJY\202202\TO_customer_2\G3_P1_10\03_HP\0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928934"/>
            <a:ext cx="2619367" cy="345756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="" xmlns:a16="http://schemas.microsoft.com/office/drawing/2014/main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en-US" altLang="zh-CN" dirty="0" smtClean="0"/>
              <a:t>373Nm</a:t>
            </a:r>
            <a:r>
              <a:rPr lang="zh-CN" altLang="en-US" dirty="0" smtClean="0"/>
              <a:t>加完成后：座椅</a:t>
            </a:r>
            <a:r>
              <a:rPr lang="en-US" altLang="zh-CN" dirty="0" smtClean="0"/>
              <a:t>X</a:t>
            </a:r>
            <a:r>
              <a:rPr lang="zh-CN" altLang="en-US" dirty="0" smtClean="0"/>
              <a:t>（头型切线到</a:t>
            </a:r>
            <a:r>
              <a:rPr lang="en-US" altLang="zh-CN" dirty="0" smtClean="0"/>
              <a:t>R1</a:t>
            </a:r>
            <a:r>
              <a:rPr lang="zh-CN" altLang="en-US" dirty="0" smtClean="0"/>
              <a:t>基准线）位移</a:t>
            </a:r>
            <a:r>
              <a:rPr lang="zh-CN" altLang="en-US" dirty="0" smtClean="0"/>
              <a:t>为</a:t>
            </a:r>
            <a:r>
              <a:rPr lang="en-US" altLang="zh-CN" dirty="0" smtClean="0"/>
              <a:t>2</a:t>
            </a:r>
            <a:r>
              <a:rPr lang="en-US" altLang="zh-CN" dirty="0" smtClean="0"/>
              <a:t>mm</a:t>
            </a:r>
            <a:r>
              <a:rPr lang="zh-CN" altLang="en-US" dirty="0" smtClean="0"/>
              <a:t>，载荷加载到</a:t>
            </a:r>
            <a:r>
              <a:rPr lang="en-US" altLang="zh-CN" dirty="0" smtClean="0"/>
              <a:t>890N</a:t>
            </a:r>
            <a:r>
              <a:rPr lang="zh-CN" altLang="en-US" dirty="0" smtClean="0"/>
              <a:t>后，座椅头枕、座椅固定装置、调节装置、移位折叠装置或锁止装置均无失效。合格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Picture 2" descr="D:\LJY\202202\G3_TO_customer\G3_P1_68EN2531-00010\03_HP\HP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000240"/>
            <a:ext cx="7391417" cy="439796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215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4338" name="Picture 2" descr="D:\LJY\202202\TO_customer_2\G3_P1_10\03_HP\03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285860"/>
            <a:ext cx="3200400" cy="3200400"/>
          </a:xfrm>
          <a:prstGeom prst="rect">
            <a:avLst/>
          </a:prstGeom>
          <a:noFill/>
        </p:spPr>
      </p:pic>
      <p:pic>
        <p:nvPicPr>
          <p:cNvPr id="14339" name="Picture 3" descr="D:\LJY\202202\TO_customer_2\G3_P1_10\03_HP\03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285860"/>
            <a:ext cx="3200400" cy="304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246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5362" name="Picture 2" descr="D:\LJY\202202\TO_customer_2\G3_P1_10\03_HP\04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500174"/>
            <a:ext cx="3005134" cy="3005134"/>
          </a:xfrm>
          <a:prstGeom prst="rect">
            <a:avLst/>
          </a:prstGeom>
          <a:noFill/>
        </p:spPr>
      </p:pic>
      <p:pic>
        <p:nvPicPr>
          <p:cNvPr id="15363" name="Picture 3" descr="D:\LJY\202202\TO_customer_2\G3_P1_10\03_HP\04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500174"/>
            <a:ext cx="3071834" cy="293827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357430"/>
            <a:ext cx="407196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总体分析结果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Tx/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头枕静压试验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安全带固定点强度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7DD26B0-6384-4F27-8C16-744F588EF417}"/>
              </a:ext>
            </a:extLst>
          </p:cNvPr>
          <p:cNvSpPr/>
          <p:nvPr/>
        </p:nvSpPr>
        <p:spPr>
          <a:xfrm>
            <a:off x="3571868" y="13572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2.0/1.5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328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6386" name="Picture 2" descr="D:\LJY\202202\TO_customer_2\G3_P1_10\03_HP\05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643050"/>
            <a:ext cx="3276180" cy="2790820"/>
          </a:xfrm>
          <a:prstGeom prst="rect">
            <a:avLst/>
          </a:prstGeom>
          <a:noFill/>
        </p:spPr>
      </p:pic>
      <p:pic>
        <p:nvPicPr>
          <p:cNvPr id="16387" name="Picture 3" descr="D:\LJY\202202\TO_customer_2\G3_P1_10\03_HP\05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500174"/>
            <a:ext cx="3588757" cy="29241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1">
            <a:extLst>
              <a:ext uri="{FF2B5EF4-FFF2-40B4-BE49-F238E27FC236}">
                <a16:creationId xmlns:a16="http://schemas.microsoft.com/office/drawing/2014/main" xmlns="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8143932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5.1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对肩模和臀膜同时施加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4500N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载荷，方向水平向上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10°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，对座椅施加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6.6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倍惯性力载荷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2600N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，方向水平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0°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。</a:t>
            </a:r>
            <a:endParaRPr lang="en-US" altLang="zh-CN" sz="1600" kern="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安全带固定点强度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0" name="Picture 2" descr="D:\LJY\202202\TO_customer_2\G3_P1_10\04_SBA\0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214554"/>
            <a:ext cx="3786198" cy="416481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="" xmlns:a16="http://schemas.microsoft.com/office/drawing/2014/main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加载后，上固定</a:t>
            </a:r>
            <a:r>
              <a:rPr lang="zh-CN" altLang="en-US" dirty="0" smtClean="0"/>
              <a:t>点未超出</a:t>
            </a:r>
            <a:r>
              <a:rPr lang="en-US" altLang="zh-CN" dirty="0" smtClean="0"/>
              <a:t>H</a:t>
            </a:r>
            <a:r>
              <a:rPr lang="zh-CN" altLang="en-US" dirty="0" smtClean="0"/>
              <a:t>点向前倾斜</a:t>
            </a:r>
            <a:r>
              <a:rPr lang="en-US" altLang="zh-CN" dirty="0" smtClean="0"/>
              <a:t>10°</a:t>
            </a:r>
            <a:r>
              <a:rPr lang="zh-CN" altLang="en-US" dirty="0" smtClean="0"/>
              <a:t>的参考面，</a:t>
            </a:r>
            <a:r>
              <a:rPr lang="zh-CN" altLang="en-US" dirty="0" smtClean="0"/>
              <a:t>且不存在</a:t>
            </a:r>
            <a:r>
              <a:rPr lang="zh-CN" altLang="en-US" dirty="0" smtClean="0"/>
              <a:t>零件失效</a:t>
            </a:r>
            <a:r>
              <a:rPr lang="zh-CN" altLang="en-US" dirty="0" smtClean="0"/>
              <a:t>。合格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4" name="Picture 2" descr="D:\LJY\202202\TO_customer_2\G3_P1_10\04_SBA\02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285992"/>
            <a:ext cx="2883305" cy="3724268"/>
          </a:xfrm>
          <a:prstGeom prst="rect">
            <a:avLst/>
          </a:prstGeom>
          <a:noFill/>
        </p:spPr>
      </p:pic>
      <p:pic>
        <p:nvPicPr>
          <p:cNvPr id="18435" name="Picture 3" descr="D:\LJY\202202\TO_customer_2\G3_P1_10\04_SBA\02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000240"/>
            <a:ext cx="3500462" cy="41255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="" xmlns:a16="http://schemas.microsoft.com/office/drawing/2014/main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214422"/>
            <a:ext cx="8143932" cy="64294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上固定点位移为</a:t>
            </a:r>
            <a:r>
              <a:rPr lang="en-US" altLang="zh-CN" dirty="0" smtClean="0"/>
              <a:t>124mm</a:t>
            </a:r>
            <a:r>
              <a:rPr lang="zh-CN" altLang="en-US" dirty="0" smtClean="0"/>
              <a:t>，未超出</a:t>
            </a:r>
            <a:r>
              <a:rPr lang="en-US" altLang="zh-CN" dirty="0" smtClean="0"/>
              <a:t>H</a:t>
            </a:r>
            <a:r>
              <a:rPr lang="zh-CN" altLang="en-US" dirty="0" smtClean="0"/>
              <a:t>点向前倾斜</a:t>
            </a:r>
            <a:r>
              <a:rPr lang="en-US" altLang="zh-CN" dirty="0" smtClean="0"/>
              <a:t>10°</a:t>
            </a:r>
            <a:r>
              <a:rPr lang="zh-CN" altLang="en-US" dirty="0" smtClean="0"/>
              <a:t>的</a:t>
            </a:r>
            <a:r>
              <a:rPr lang="zh-CN" altLang="en-US" dirty="0" smtClean="0"/>
              <a:t>参考面。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8" name="Picture 2" descr="D:\LJY\202202\TO_customer_2\G3_P1_10\04_SBA\02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928802"/>
            <a:ext cx="6429363" cy="447423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487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0.0036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21506" name="Picture 2" descr="D:\LJY\202202\TO_customer_2\G3_P1_10\04_SBA\03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500174"/>
            <a:ext cx="3403636" cy="2880000"/>
          </a:xfrm>
          <a:prstGeom prst="rect">
            <a:avLst/>
          </a:prstGeom>
          <a:noFill/>
        </p:spPr>
      </p:pic>
      <p:pic>
        <p:nvPicPr>
          <p:cNvPr id="21507" name="Picture 3" descr="D:\LJY\202202\TO_customer_2\G3_P1_10\04_SBA\03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571612"/>
            <a:ext cx="3291429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480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0.003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22530" name="Picture 2" descr="D:\LJY\202202\TO_customer_2\G3_P1_10\04_SBA\04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643050"/>
            <a:ext cx="2880000" cy="2880000"/>
          </a:xfrm>
          <a:prstGeom prst="rect">
            <a:avLst/>
          </a:prstGeom>
          <a:noFill/>
        </p:spPr>
      </p:pic>
      <p:pic>
        <p:nvPicPr>
          <p:cNvPr id="22531" name="Picture 3" descr="D:\LJY\202202\TO_customer_2\G3_P1_10\04_SBA\04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785926"/>
            <a:ext cx="3154286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2.0/1.5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493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20484" name="Picture 4" descr="D:\LJY\202202\TO_customer_2\G3_P1_10\04_SBA\05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643050"/>
            <a:ext cx="3506087" cy="2880000"/>
          </a:xfrm>
          <a:prstGeom prst="rect">
            <a:avLst/>
          </a:prstGeom>
          <a:noFill/>
        </p:spPr>
      </p:pic>
      <p:pic>
        <p:nvPicPr>
          <p:cNvPr id="20485" name="Picture 5" descr="D:\LJY\202202\TO_customer_2\G3_P1_10\04_SBA\05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714488"/>
            <a:ext cx="3665455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8992" y="2357430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de-DE" altLang="zh-CN" b="1" dirty="0" smtClean="0">
                <a:latin typeface="Corbel" panose="020B0503020204020204" pitchFamily="34" charset="0"/>
              </a:rPr>
              <a:t>Thank you</a:t>
            </a:r>
          </a:p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latin typeface="Corbel" panose="020B0503020204020204" pitchFamily="34" charset="0"/>
                <a:ea typeface="华文楷体" panose="02010600040101010101" pitchFamily="2" charset="-122"/>
                <a:cs typeface="Calibri" panose="020F0502020204030204" pitchFamily="34" charset="0"/>
              </a:rPr>
              <a:t>谢谢</a:t>
            </a:r>
            <a:endParaRPr lang="zh-CN" altLang="de-DE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华文楷体" panose="02010600040101010101" pitchFamily="2" charset="-122"/>
              <a:cs typeface="Calibri" panose="020F0502020204030204" pitchFamily="34" charset="0"/>
            </a:endParaRPr>
          </a:p>
          <a:p>
            <a:pPr algn="r">
              <a:spcBef>
                <a:spcPct val="0"/>
              </a:spcBef>
              <a:spcAft>
                <a:spcPct val="0"/>
              </a:spcAft>
            </a:pPr>
            <a:endParaRPr lang="zh-CN" altLang="de-DE" dirty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C20D873-ACF0-4831-AC3A-4B3A7BD31929}"/>
              </a:ext>
            </a:extLst>
          </p:cNvPr>
          <p:cNvSpPr/>
          <p:nvPr/>
        </p:nvSpPr>
        <p:spPr>
          <a:xfrm>
            <a:off x="285720" y="785794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总体分析结果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00034" y="1357298"/>
          <a:ext cx="8215371" cy="5214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1143008"/>
                <a:gridCol w="2683313"/>
                <a:gridCol w="2450199"/>
                <a:gridCol w="1153033"/>
              </a:tblGrid>
              <a:tr h="58370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序号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试验名称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试验要求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CAE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结果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结论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前碰试验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试验过程中或试验后，座椅骨架、座椅固定装置，调节装置、移位装置及其锁止装置均不应失效，允许产生在碰撞过程中不会增加伤害程度的永久变形（包括裂纹）且能承受规定载荷。</a:t>
                      </a:r>
                      <a:endParaRPr lang="zh-CN" altLang="en-US" sz="14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座椅安装支架撕裂</a:t>
                      </a:r>
                      <a:r>
                        <a:rPr lang="zh-CN" altLang="en-US" sz="1400" dirty="0" smtClean="0"/>
                        <a:t>，能够有力</a:t>
                      </a:r>
                      <a:r>
                        <a:rPr lang="zh-CN" altLang="en-US" sz="1400" dirty="0" smtClean="0"/>
                        <a:t>支撑座椅，</a:t>
                      </a:r>
                      <a:r>
                        <a:rPr lang="zh-CN" altLang="en-US" sz="1400" dirty="0" smtClean="0"/>
                        <a:t>试验合格。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后碰试验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座椅安装支架撕裂</a:t>
                      </a:r>
                      <a:r>
                        <a:rPr lang="zh-CN" altLang="en-US" sz="1400" dirty="0" smtClean="0"/>
                        <a:t>，能够有力</a:t>
                      </a:r>
                      <a:r>
                        <a:rPr lang="zh-CN" altLang="en-US" sz="1400" dirty="0" smtClean="0"/>
                        <a:t>支撑座椅，</a:t>
                      </a:r>
                      <a:r>
                        <a:rPr lang="zh-CN" altLang="en-US" sz="1400" dirty="0" smtClean="0"/>
                        <a:t>试验合格。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头枕静压试验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头型的最大后移量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X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应小于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102mm,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 头枕及其固定装置在</a:t>
                      </a:r>
                      <a:r>
                        <a:rPr lang="en-US" altLang="zh-CN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890N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的载荷下不被损坏。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373Nm</a:t>
                      </a:r>
                      <a:r>
                        <a:rPr lang="zh-CN" altLang="en-US" sz="1400" dirty="0" smtClean="0"/>
                        <a:t>加完成后：座椅</a:t>
                      </a:r>
                      <a:r>
                        <a:rPr lang="en-US" altLang="zh-CN" sz="1400" dirty="0" smtClean="0"/>
                        <a:t>X</a:t>
                      </a:r>
                      <a:r>
                        <a:rPr lang="zh-CN" altLang="en-US" sz="1400" dirty="0" smtClean="0"/>
                        <a:t>（头型切线到</a:t>
                      </a:r>
                      <a:r>
                        <a:rPr lang="en-US" altLang="zh-CN" sz="1400" dirty="0" smtClean="0"/>
                        <a:t>R1</a:t>
                      </a:r>
                      <a:r>
                        <a:rPr lang="zh-CN" altLang="en-US" sz="1400" dirty="0" smtClean="0"/>
                        <a:t>基准线）位移</a:t>
                      </a:r>
                      <a:r>
                        <a:rPr lang="zh-CN" altLang="en-US" sz="1400" dirty="0" smtClean="0"/>
                        <a:t>为</a:t>
                      </a:r>
                      <a:r>
                        <a:rPr lang="en-US" altLang="zh-CN" sz="1400" dirty="0" smtClean="0"/>
                        <a:t>2mm</a:t>
                      </a:r>
                      <a:r>
                        <a:rPr lang="zh-CN" altLang="en-US" sz="1400" dirty="0" smtClean="0"/>
                        <a:t>，载荷加载到</a:t>
                      </a:r>
                      <a:r>
                        <a:rPr lang="en-US" altLang="zh-CN" sz="1400" dirty="0" smtClean="0"/>
                        <a:t>890N</a:t>
                      </a:r>
                      <a:r>
                        <a:rPr lang="zh-CN" altLang="en-US" sz="1400" dirty="0" smtClean="0"/>
                        <a:t>后，座椅头枕、座椅固定装置、调节装置、移位折叠装置或锁止装置均无失效。合格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06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</a:rPr>
                        <a:t>安全带固定点强度试验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上固定点不超过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H</a:t>
                      </a: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点向前</a:t>
                      </a:r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10°</a:t>
                      </a: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参考面，且</a:t>
                      </a:r>
                      <a:r>
                        <a:rPr lang="zh-CN" altLang="en-US" sz="1400" kern="0" dirty="0" smtClean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试验过程中或试验后，所有固定点能够承受规定载荷，允许固定点或周围有永久变形或撕裂、裂纹。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加载后，上固定</a:t>
                      </a:r>
                      <a:r>
                        <a:rPr lang="zh-CN" altLang="en-US" sz="1400" dirty="0" smtClean="0"/>
                        <a:t>点未超出</a:t>
                      </a:r>
                      <a:r>
                        <a:rPr lang="en-US" altLang="zh-CN" sz="1400" dirty="0" smtClean="0"/>
                        <a:t>H</a:t>
                      </a:r>
                      <a:r>
                        <a:rPr lang="zh-CN" altLang="en-US" sz="1400" dirty="0" smtClean="0"/>
                        <a:t>点向前倾斜</a:t>
                      </a:r>
                      <a:r>
                        <a:rPr lang="en-US" altLang="zh-CN" sz="1400" dirty="0" smtClean="0"/>
                        <a:t>10°</a:t>
                      </a:r>
                      <a:r>
                        <a:rPr lang="zh-CN" altLang="en-US" sz="1400" dirty="0" smtClean="0"/>
                        <a:t>的参考面，</a:t>
                      </a:r>
                      <a:r>
                        <a:rPr lang="zh-CN" altLang="en-US" sz="1400" dirty="0" smtClean="0"/>
                        <a:t>且不存在</a:t>
                      </a:r>
                      <a:r>
                        <a:rPr lang="zh-CN" altLang="en-US" sz="1400" dirty="0" smtClean="0"/>
                        <a:t>零件失效</a:t>
                      </a:r>
                      <a:r>
                        <a:rPr lang="zh-CN" altLang="en-US" sz="1400" dirty="0" smtClean="0"/>
                        <a:t>。合格。</a:t>
                      </a:r>
                      <a:endParaRPr lang="en-US" altLang="zh-CN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OK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LJY\202202\TO_customer_2\G3_P1_10\01_FC\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285992"/>
            <a:ext cx="2900354" cy="3330036"/>
          </a:xfrm>
          <a:prstGeom prst="rect">
            <a:avLst/>
          </a:prstGeom>
          <a:noFill/>
        </p:spPr>
      </p:pic>
      <p:sp>
        <p:nvSpPr>
          <p:cNvPr id="9" name="Text Box 81">
            <a:extLst>
              <a:ext uri="{FF2B5EF4-FFF2-40B4-BE49-F238E27FC236}">
                <a16:creationId xmlns:a16="http://schemas.microsoft.com/office/drawing/2014/main" xmlns="" id="{988CD1D0-2609-41CD-878A-7D492BA31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34" y="1285860"/>
            <a:ext cx="7720437" cy="121444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2.1  </a:t>
            </a:r>
            <a:r>
              <a:rPr lang="zh-CN" altLang="en-US" sz="16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模型</a:t>
            </a:r>
            <a:r>
              <a:rPr lang="zh-CN" altLang="en-US" sz="16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加载：</a:t>
            </a:r>
            <a:endParaRPr lang="en-US" altLang="zh-CN" sz="1600" b="1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对整个座椅施加一个不小于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20g</a:t>
            </a:r>
            <a:r>
              <a:rPr lang="zh-CN" altLang="en-US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的纵向水平减速度或者加速度，持续时间为</a:t>
            </a:r>
            <a:r>
              <a:rPr lang="en-US" altLang="zh-CN" sz="1600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30ms.</a:t>
            </a:r>
          </a:p>
          <a:p>
            <a:pPr lvl="0" fontAlgn="ctr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xmlns="" id="{E1CCFB33-9719-4499-BEA7-B10E57EAA2B9}"/>
              </a:ext>
            </a:extLst>
          </p:cNvPr>
          <p:cNvCxnSpPr>
            <a:cxnSpLocks/>
          </p:cNvCxnSpPr>
          <p:nvPr/>
        </p:nvCxnSpPr>
        <p:spPr>
          <a:xfrm>
            <a:off x="1285852" y="3714752"/>
            <a:ext cx="571504" cy="15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1071538" y="321468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2928926" y="5929330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6786578" y="5857892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加速度曲线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EB0F1F3-254B-410A-955F-D43CCB80F216}"/>
              </a:ext>
            </a:extLst>
          </p:cNvPr>
          <p:cNvSpPr/>
          <p:nvPr/>
        </p:nvSpPr>
        <p:spPr>
          <a:xfrm>
            <a:off x="285720" y="857232"/>
            <a:ext cx="71232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前碰试验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CAE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分析结果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428868"/>
            <a:ext cx="3929090" cy="27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1">
            <a:extLst>
              <a:ext uri="{FF2B5EF4-FFF2-40B4-BE49-F238E27FC236}">
                <a16:creationId xmlns="" xmlns:a16="http://schemas.microsoft.com/office/drawing/2014/main" id="{90CA5A75-C8A0-47D4-9307-992C59681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96" y="1428736"/>
            <a:ext cx="6643734" cy="42862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defPPr>
              <a:defRPr lang="zh-CN"/>
            </a:defPPr>
            <a:lvl1pPr indent="0" fontAlgn="auto">
              <a:spcBef>
                <a:spcPts val="0"/>
              </a:spcBef>
              <a:spcAft>
                <a:spcPts val="0"/>
              </a:spcAft>
              <a:defRPr sz="1600" ker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  <a:lvl2pPr indent="0">
              <a:defRPr sz="1100"/>
            </a:lvl2pPr>
            <a:lvl3pPr indent="0">
              <a:defRPr sz="1100"/>
            </a:lvl3pPr>
            <a:lvl4pPr indent="0">
              <a:defRPr sz="1100"/>
            </a:lvl4pPr>
            <a:lvl5pPr indent="0">
              <a:defRPr sz="1100"/>
            </a:lvl5pPr>
            <a:lvl6pPr indent="0">
              <a:defRPr sz="1100"/>
            </a:lvl6pPr>
            <a:lvl7pPr indent="0">
              <a:defRPr sz="1100"/>
            </a:lvl7pPr>
            <a:lvl8pPr indent="0">
              <a:defRPr sz="1100"/>
            </a:lvl8pPr>
            <a:lvl9pPr indent="0">
              <a:defRPr sz="1100"/>
            </a:lvl9pPr>
          </a:lstStyle>
          <a:p>
            <a:r>
              <a:rPr lang="zh-CN" altLang="en-US" dirty="0" smtClean="0"/>
              <a:t>对座椅施加</a:t>
            </a:r>
            <a:r>
              <a:rPr lang="en-US" altLang="zh-CN" dirty="0" smtClean="0"/>
              <a:t>20g</a:t>
            </a:r>
            <a:r>
              <a:rPr lang="zh-CN" altLang="en-US" dirty="0" smtClean="0"/>
              <a:t>加速度后，座椅能够支撑，未发生撕裂，试验合格。</a:t>
            </a:r>
            <a:endParaRPr lang="en-US" altLang="zh-CN" dirty="0" smtClean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D3B382E-46CE-43D2-A870-CD03E1FEC356}"/>
              </a:ext>
            </a:extLst>
          </p:cNvPr>
          <p:cNvSpPr/>
          <p:nvPr/>
        </p:nvSpPr>
        <p:spPr>
          <a:xfrm>
            <a:off x="285720" y="857232"/>
            <a:ext cx="79208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整体变形图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2143108" y="5715016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整椅变形图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21A3DF9E-BB51-423A-9BBF-79742C1EF2D7}"/>
              </a:ext>
            </a:extLst>
          </p:cNvPr>
          <p:cNvSpPr txBox="1"/>
          <p:nvPr/>
        </p:nvSpPr>
        <p:spPr>
          <a:xfrm>
            <a:off x="6143636" y="5786454"/>
            <a:ext cx="1214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骨架变形图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D:\LJY\202202\TO_customer_2\G3_P1_10\01_FC\02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928802"/>
            <a:ext cx="2949099" cy="3457564"/>
          </a:xfrm>
          <a:prstGeom prst="rect">
            <a:avLst/>
          </a:prstGeom>
          <a:noFill/>
        </p:spPr>
      </p:pic>
      <p:pic>
        <p:nvPicPr>
          <p:cNvPr id="3" name="Picture 3" descr="D:\LJY\202202\TO_customer_2\G3_P1_10\01_FC\02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000240"/>
            <a:ext cx="2838440" cy="324393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484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0.002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3074" name="Picture 2" descr="D:\LJY\202202\TO_customer_2\G3_P1_10\01_FC\03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571612"/>
            <a:ext cx="3444811" cy="3071806"/>
          </a:xfrm>
          <a:prstGeom prst="rect">
            <a:avLst/>
          </a:prstGeom>
          <a:noFill/>
        </p:spPr>
      </p:pic>
      <p:pic>
        <p:nvPicPr>
          <p:cNvPr id="3075" name="Picture 3" descr="D:\LJY\202202\TO_customer_2\G3_P1_10\01_FC\03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857364"/>
            <a:ext cx="2819392" cy="271095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409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0.00124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4098" name="Picture 2" descr="D:\LJY\202202\TO_customer_2\G3_P1_10\01_FC\04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500174"/>
            <a:ext cx="3484488" cy="2862258"/>
          </a:xfrm>
          <a:prstGeom prst="rect">
            <a:avLst/>
          </a:prstGeom>
          <a:noFill/>
        </p:spPr>
      </p:pic>
      <p:pic>
        <p:nvPicPr>
          <p:cNvPr id="4099" name="Picture 3" descr="D:\LJY\202202\TO_customer_2\G3_P1_10\01_FC\04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3" y="1571612"/>
            <a:ext cx="3548776" cy="30718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2.0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487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5122" name="Picture 2" descr="D:\LJY\202202\TO_customer_2\G3_P1_10\01_FC\05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500174"/>
            <a:ext cx="4006957" cy="2880000"/>
          </a:xfrm>
          <a:prstGeom prst="rect">
            <a:avLst/>
          </a:prstGeom>
          <a:noFill/>
        </p:spPr>
      </p:pic>
      <p:pic>
        <p:nvPicPr>
          <p:cNvPr id="5125" name="Picture 5" descr="D:\LJY\202202\TO_customer_2\G3_P1_10\01_FC\05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500174"/>
            <a:ext cx="4080000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7240FE-AE62-43EE-B2BB-BFE01891F738}"/>
              </a:ext>
            </a:extLst>
          </p:cNvPr>
          <p:cNvSpPr/>
          <p:nvPr/>
        </p:nvSpPr>
        <p:spPr>
          <a:xfrm>
            <a:off x="142845" y="78579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零件的应力应变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云图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61228"/>
              </p:ext>
            </p:extLst>
          </p:nvPr>
        </p:nvGraphicFramePr>
        <p:xfrm>
          <a:off x="3929058" y="4714884"/>
          <a:ext cx="4864524" cy="1762188"/>
        </p:xfrm>
        <a:graphic>
          <a:graphicData uri="http://schemas.openxmlformats.org/drawingml/2006/table">
            <a:tbl>
              <a:tblPr/>
              <a:tblGrid>
                <a:gridCol w="693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0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46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383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157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306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零件厚度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Thickness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1.5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零件材料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Material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QSTE420TM</a:t>
                      </a:r>
                      <a:endParaRPr kumimoji="0" lang="en-US" altLang="zh-CN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结果应力应变值                                            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Results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760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真实屈服应力                         </a:t>
                      </a: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Yield Strength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485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48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真实极限应力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UTS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685MPa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零件最大应力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Max. 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stress</a:t>
                      </a:r>
                      <a:r>
                        <a:rPr kumimoji="0" lang="en-US" altLang="zh-CN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386</a:t>
                      </a: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MPa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8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真实极限塑性应变</a:t>
                      </a:r>
                      <a:endParaRPr kumimoji="0" lang="en-US" altLang="zh-CN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+mn-cs"/>
                        </a:rPr>
                        <a:t>True Plastic Strain 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0.19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零件最大应变</a:t>
                      </a:r>
                      <a:endParaRPr kumimoji="0" lang="en-US" altLang="zh-CN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Max. </a:t>
                      </a:r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strain </a:t>
                      </a:r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in component</a:t>
                      </a: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0.0035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388" marR="9388" marT="9388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" name="Text Box 81"/>
          <p:cNvSpPr txBox="1">
            <a:spLocks noChangeArrowheads="1"/>
          </p:cNvSpPr>
          <p:nvPr/>
        </p:nvSpPr>
        <p:spPr bwMode="auto">
          <a:xfrm>
            <a:off x="6000760" y="785794"/>
            <a:ext cx="2357454" cy="35719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wrap="square" lIns="36576" tIns="27432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000"/>
            </a:pPr>
            <a:r>
              <a:rPr lang="en-US" altLang="zh-CN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FEA </a:t>
            </a:r>
            <a:r>
              <a:rPr lang="zh-CN" altLang="en-US" sz="1800" b="1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结论</a:t>
            </a:r>
            <a:r>
              <a:rPr lang="zh-CN" altLang="en-US" sz="1800" b="1" kern="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：</a:t>
            </a:r>
            <a:r>
              <a:rPr lang="en-US" altLang="zh-CN" sz="18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OK</a:t>
            </a:r>
            <a:endParaRPr lang="en-US" altLang="zh-CN" sz="1800" b="1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6146" name="Picture 2" descr="D:\LJY\202202\TO_customer_2\G3_P1_10\01_FC\06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571612"/>
            <a:ext cx="3506087" cy="2880000"/>
          </a:xfrm>
          <a:prstGeom prst="rect">
            <a:avLst/>
          </a:prstGeom>
          <a:noFill/>
        </p:spPr>
      </p:pic>
      <p:pic>
        <p:nvPicPr>
          <p:cNvPr id="6147" name="Picture 3" descr="D:\LJY\202202\TO_customer_2\G3_P1_10\01_FC\06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643050"/>
            <a:ext cx="3534545" cy="2880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1537</Words>
  <Application>WPS 演示</Application>
  <PresentationFormat>全屏显示(4:3)</PresentationFormat>
  <Paragraphs>408</Paragraphs>
  <Slides>27</Slides>
  <Notes>27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Larissa-Design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Brastkar</dc:creator>
  <cp:lastModifiedBy>DELL</cp:lastModifiedBy>
  <cp:revision>1347</cp:revision>
  <cp:lastPrinted>2015-12-04T12:34:00Z</cp:lastPrinted>
  <dcterms:created xsi:type="dcterms:W3CDTF">2010-09-20T11:05:00Z</dcterms:created>
  <dcterms:modified xsi:type="dcterms:W3CDTF">2022-08-09T13:46:17Z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3EF3022B9AA349DC930BE9AA6CC43595</vt:lpwstr>
  </property>
</Properties>
</file>