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33" r:id="rId3"/>
    <p:sldId id="384" r:id="rId4"/>
    <p:sldId id="399" r:id="rId5"/>
    <p:sldId id="449" r:id="rId6"/>
    <p:sldId id="450" r:id="rId7"/>
    <p:sldId id="407" r:id="rId8"/>
    <p:sldId id="452" r:id="rId9"/>
    <p:sldId id="451" r:id="rId10"/>
    <p:sldId id="453" r:id="rId11"/>
    <p:sldId id="454" r:id="rId12"/>
  </p:sldIdLst>
  <p:sldSz cx="12190413" cy="6858000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1919"/>
    <a:srgbClr val="10F82C"/>
    <a:srgbClr val="998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86417" autoAdjust="0"/>
  </p:normalViewPr>
  <p:slideViewPr>
    <p:cSldViewPr>
      <p:cViewPr>
        <p:scale>
          <a:sx n="100" d="100"/>
          <a:sy n="100" d="100"/>
        </p:scale>
        <p:origin x="438" y="432"/>
      </p:cViewPr>
      <p:guideLst>
        <p:guide orient="horz" pos="2160"/>
        <p:guide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pPr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pPr>
                <a:defRPr/>
              </a:pPr>
              <a:t>2022/9/7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7638" y="504825"/>
            <a:ext cx="4491037" cy="2527300"/>
          </a:xfrm>
          <a:ln/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FCA956-FCF2-4C3B-8BB9-40BEACDB7C6C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8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4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7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10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34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27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70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5" y="547094"/>
            <a:ext cx="12190413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5" y="6595764"/>
            <a:ext cx="12190413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pPr>
                <a:defRPr/>
              </a:pPr>
              <a:t>2022/9/7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9508" y="44627"/>
            <a:ext cx="3312369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 txBox="1">
            <a:spLocks/>
          </p:cNvSpPr>
          <p:nvPr userDrawn="1"/>
        </p:nvSpPr>
        <p:spPr>
          <a:xfrm>
            <a:off x="9047534" y="652534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379AD9D7-DD06-4573-98D3-F9AAF1DD7A61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>
                <a:defRPr/>
              </a:pPr>
              <a:t>‹#›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pPr>
                <a:defRPr/>
              </a:pPr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521" y="1600203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pPr>
                <a:defRPr/>
              </a:pPr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3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5973" y="4083839"/>
            <a:ext cx="12190413" cy="1095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028" name="Rectangle 19"/>
          <p:cNvSpPr>
            <a:spLocks noChangeArrowheads="1"/>
          </p:cNvSpPr>
          <p:nvPr/>
        </p:nvSpPr>
        <p:spPr bwMode="auto">
          <a:xfrm>
            <a:off x="1558702" y="4256831"/>
            <a:ext cx="10269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北奔</a:t>
            </a:r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V3ET</a:t>
            </a:r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座椅产品技术方案</a:t>
            </a:r>
          </a:p>
        </p:txBody>
      </p:sp>
      <p:graphicFrame>
        <p:nvGraphicFramePr>
          <p:cNvPr id="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76292"/>
              </p:ext>
            </p:extLst>
          </p:nvPr>
        </p:nvGraphicFramePr>
        <p:xfrm>
          <a:off x="3638078" y="5377762"/>
          <a:ext cx="6628537" cy="1075575"/>
        </p:xfrm>
        <a:graphic>
          <a:graphicData uri="http://schemas.openxmlformats.org/drawingml/2006/table">
            <a:tbl>
              <a:tblPr/>
              <a:tblGrid>
                <a:gridCol w="250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公司 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版本号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Version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V1.0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日期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Date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2022.09.06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21692"/>
              </p:ext>
            </p:extLst>
          </p:nvPr>
        </p:nvGraphicFramePr>
        <p:xfrm>
          <a:off x="841376" y="332658"/>
          <a:ext cx="10874279" cy="371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419048" imgH="2466667" progId="StaticDib">
                  <p:embed/>
                </p:oleObj>
              </mc:Choice>
              <mc:Fallback>
                <p:oleObj name="Picture" r:id="rId3" imgW="5419048" imgH="2466667" progId="StaticDib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6" y="332658"/>
                        <a:ext cx="10874279" cy="371438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1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新开焊接工装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E495A5-A0BE-DD8D-5041-BDCFF95A6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85" y="3672168"/>
            <a:ext cx="5616624" cy="24934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9A65EC-000F-3685-A54B-29A322660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50" y="1048159"/>
            <a:ext cx="5616624" cy="26285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4B84A2-1BBB-4F8A-9B87-B11309A8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58" y="1052736"/>
            <a:ext cx="5400600" cy="51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85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新开焊接工装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2D87E1-6066-B324-C5C0-5DF350D2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52" y="1124744"/>
            <a:ext cx="4996464" cy="48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63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>
            <a:spLocks/>
          </p:cNvSpPr>
          <p:nvPr/>
        </p:nvSpPr>
        <p:spPr bwMode="auto">
          <a:xfrm>
            <a:off x="1203507" y="2339183"/>
            <a:ext cx="1949196" cy="2093912"/>
          </a:xfrm>
          <a:custGeom>
            <a:avLst/>
            <a:gdLst>
              <a:gd name="T0" fmla="*/ 2147483647 w 2055"/>
              <a:gd name="T1" fmla="*/ 2147483647 h 3548"/>
              <a:gd name="T2" fmla="*/ 0 w 2055"/>
              <a:gd name="T3" fmla="*/ 2147483647 h 3548"/>
              <a:gd name="T4" fmla="*/ 0 w 2055"/>
              <a:gd name="T5" fmla="*/ 0 h 3548"/>
              <a:gd name="T6" fmla="*/ 2147483647 w 2055"/>
              <a:gd name="T7" fmla="*/ 0 h 3548"/>
              <a:gd name="T8" fmla="*/ 2147483647 w 2055"/>
              <a:gd name="T9" fmla="*/ 2147483647 h 3548"/>
              <a:gd name="T10" fmla="*/ 2147483647 w 2055"/>
              <a:gd name="T11" fmla="*/ 2147483647 h 3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5"/>
              <a:gd name="T19" fmla="*/ 0 h 3548"/>
              <a:gd name="T20" fmla="*/ 2055 w 2055"/>
              <a:gd name="T21" fmla="*/ 3548 h 3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5" h="3548">
                <a:moveTo>
                  <a:pt x="2055" y="3548"/>
                </a:moveTo>
                <a:lnTo>
                  <a:pt x="0" y="3548"/>
                </a:lnTo>
                <a:lnTo>
                  <a:pt x="0" y="0"/>
                </a:lnTo>
                <a:lnTo>
                  <a:pt x="2055" y="0"/>
                </a:lnTo>
                <a:cubicBezTo>
                  <a:pt x="1407" y="317"/>
                  <a:pt x="959" y="992"/>
                  <a:pt x="959" y="1774"/>
                </a:cubicBezTo>
                <a:cubicBezTo>
                  <a:pt x="959" y="2555"/>
                  <a:pt x="1407" y="3231"/>
                  <a:pt x="2055" y="35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Freeform 19"/>
          <p:cNvSpPr/>
          <p:nvPr/>
        </p:nvSpPr>
        <p:spPr bwMode="auto">
          <a:xfrm>
            <a:off x="3396816" y="1124745"/>
            <a:ext cx="2344961" cy="5157788"/>
          </a:xfrm>
          <a:custGeom>
            <a:avLst/>
            <a:gdLst>
              <a:gd name="T0" fmla="*/ 0 w 1703"/>
              <a:gd name="T1" fmla="*/ 0 h 9079"/>
              <a:gd name="T2" fmla="*/ 1703 w 1703"/>
              <a:gd name="T3" fmla="*/ 4539 h 9079"/>
              <a:gd name="T4" fmla="*/ 0 w 1703"/>
              <a:gd name="T5" fmla="*/ 9079 h 9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3" h="9079">
                <a:moveTo>
                  <a:pt x="0" y="0"/>
                </a:moveTo>
                <a:cubicBezTo>
                  <a:pt x="1060" y="1213"/>
                  <a:pt x="1703" y="2801"/>
                  <a:pt x="1703" y="4539"/>
                </a:cubicBezTo>
                <a:cubicBezTo>
                  <a:pt x="1703" y="6277"/>
                  <a:pt x="1060" y="7865"/>
                  <a:pt x="0" y="9079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1612" tIns="40806" rIns="81612" bIns="40806"/>
          <a:lstStyle/>
          <a:p>
            <a:pPr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8" name="组合 41"/>
          <p:cNvGrpSpPr>
            <a:grpSpLocks/>
          </p:cNvGrpSpPr>
          <p:nvPr/>
        </p:nvGrpSpPr>
        <p:grpSpPr bwMode="auto">
          <a:xfrm>
            <a:off x="4799062" y="2017003"/>
            <a:ext cx="640588" cy="547901"/>
            <a:chOff x="3977132" y="808412"/>
            <a:chExt cx="767867" cy="729541"/>
          </a:xfrm>
        </p:grpSpPr>
        <p:sp>
          <p:nvSpPr>
            <p:cNvPr id="39" name="椭圆 6"/>
            <p:cNvSpPr>
              <a:spLocks noChangeAspect="1"/>
            </p:cNvSpPr>
            <p:nvPr/>
          </p:nvSpPr>
          <p:spPr bwMode="auto">
            <a:xfrm>
              <a:off x="3977132" y="80841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4104176" y="839961"/>
              <a:ext cx="490159" cy="638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4799062" y="4653136"/>
            <a:ext cx="768249" cy="546100"/>
            <a:chOff x="4683558" y="1724102"/>
            <a:chExt cx="767867" cy="729541"/>
          </a:xfrm>
        </p:grpSpPr>
        <p:sp>
          <p:nvSpPr>
            <p:cNvPr id="42" name="椭圆 7"/>
            <p:cNvSpPr>
              <a:spLocks noChangeAspect="1"/>
            </p:cNvSpPr>
            <p:nvPr/>
          </p:nvSpPr>
          <p:spPr bwMode="auto">
            <a:xfrm>
              <a:off x="4683558" y="172410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25"/>
            <p:cNvSpPr txBox="1">
              <a:spLocks noChangeArrowheads="1"/>
            </p:cNvSpPr>
            <p:nvPr/>
          </p:nvSpPr>
          <p:spPr bwMode="auto">
            <a:xfrm>
              <a:off x="4858017" y="1749344"/>
              <a:ext cx="408709" cy="64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2331548" y="2480471"/>
            <a:ext cx="1963461" cy="18113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12" tIns="40806" rIns="81612" bIns="40806"/>
          <a:lstStyle/>
          <a:p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" name="组合 36"/>
          <p:cNvGrpSpPr>
            <a:grpSpLocks/>
          </p:cNvGrpSpPr>
          <p:nvPr/>
        </p:nvGrpSpPr>
        <p:grpSpPr bwMode="auto">
          <a:xfrm>
            <a:off x="5439650" y="2029853"/>
            <a:ext cx="2991860" cy="455293"/>
            <a:chOff x="5856700" y="3636990"/>
            <a:chExt cx="4303190" cy="608501"/>
          </a:xfrm>
        </p:grpSpPr>
        <p:sp>
          <p:nvSpPr>
            <p:cNvPr id="52" name="圆角矩形 15"/>
            <p:cNvSpPr>
              <a:spLocks noChangeArrowheads="1"/>
            </p:cNvSpPr>
            <p:nvPr/>
          </p:nvSpPr>
          <p:spPr bwMode="auto">
            <a:xfrm>
              <a:off x="5856700" y="3636998"/>
              <a:ext cx="4303190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TextBox 44"/>
            <p:cNvSpPr txBox="1"/>
            <p:nvPr/>
          </p:nvSpPr>
          <p:spPr>
            <a:xfrm>
              <a:off x="6310370" y="3636990"/>
              <a:ext cx="3642783" cy="591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客户输入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67311" y="4746260"/>
            <a:ext cx="2929731" cy="473543"/>
            <a:chOff x="5819474" y="4208394"/>
            <a:chExt cx="5017963" cy="473543"/>
          </a:xfrm>
        </p:grpSpPr>
        <p:sp>
          <p:nvSpPr>
            <p:cNvPr id="54" name="圆角矩形 15"/>
            <p:cNvSpPr>
              <a:spLocks noChangeArrowheads="1"/>
            </p:cNvSpPr>
            <p:nvPr/>
          </p:nvSpPr>
          <p:spPr bwMode="auto">
            <a:xfrm>
              <a:off x="5819474" y="4208394"/>
              <a:ext cx="5017963" cy="4552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TextBox 44"/>
            <p:cNvSpPr txBox="1"/>
            <p:nvPr/>
          </p:nvSpPr>
          <p:spPr bwMode="auto">
            <a:xfrm>
              <a:off x="7563683" y="4239660"/>
              <a:ext cx="1529540" cy="442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</a:p>
          </p:txBody>
        </p:sp>
      </p:grpSp>
      <p:sp>
        <p:nvSpPr>
          <p:cNvPr id="56" name="TextBox 44"/>
          <p:cNvSpPr txBox="1"/>
          <p:nvPr/>
        </p:nvSpPr>
        <p:spPr bwMode="auto">
          <a:xfrm>
            <a:off x="2903075" y="3154570"/>
            <a:ext cx="893019" cy="442277"/>
          </a:xfrm>
          <a:prstGeom prst="rect">
            <a:avLst/>
          </a:prstGeom>
          <a:noFill/>
          <a:ln>
            <a:noFill/>
          </a:ln>
        </p:spPr>
        <p:txBody>
          <a:bodyPr wrap="none" lIns="108816" tIns="54408" rIns="108816" bIns="5440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400" b="1" spc="2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8E3CF3D-4A4F-4150-9145-E0C209C68AC4}"/>
              </a:ext>
            </a:extLst>
          </p:cNvPr>
          <p:cNvGrpSpPr/>
          <p:nvPr/>
        </p:nvGrpSpPr>
        <p:grpSpPr>
          <a:xfrm>
            <a:off x="5741777" y="3399757"/>
            <a:ext cx="2929731" cy="473543"/>
            <a:chOff x="5819474" y="4208394"/>
            <a:chExt cx="5017963" cy="473543"/>
          </a:xfrm>
        </p:grpSpPr>
        <p:sp>
          <p:nvSpPr>
            <p:cNvPr id="19" name="圆角矩形 15">
              <a:extLst>
                <a:ext uri="{FF2B5EF4-FFF2-40B4-BE49-F238E27FC236}">
                  <a16:creationId xmlns:a16="http://schemas.microsoft.com/office/drawing/2014/main" id="{29635B88-B0B1-4E6F-A469-D5545732E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474" y="4208394"/>
              <a:ext cx="5017963" cy="4552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44">
              <a:extLst>
                <a:ext uri="{FF2B5EF4-FFF2-40B4-BE49-F238E27FC236}">
                  <a16:creationId xmlns:a16="http://schemas.microsoft.com/office/drawing/2014/main" id="{97E6D47D-D561-4827-9D4D-DD0A26171B6D}"/>
                </a:ext>
              </a:extLst>
            </p:cNvPr>
            <p:cNvSpPr txBox="1"/>
            <p:nvPr/>
          </p:nvSpPr>
          <p:spPr bwMode="auto">
            <a:xfrm>
              <a:off x="6558803" y="4239660"/>
              <a:ext cx="3539302" cy="442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产品技术方案</a:t>
              </a:r>
              <a:endPara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C431704-0B37-4A1A-A7F6-9EAAAF8E9BEA}"/>
              </a:ext>
            </a:extLst>
          </p:cNvPr>
          <p:cNvGrpSpPr>
            <a:grpSpLocks/>
          </p:cNvGrpSpPr>
          <p:nvPr/>
        </p:nvGrpSpPr>
        <p:grpSpPr bwMode="auto">
          <a:xfrm>
            <a:off x="4980175" y="3399757"/>
            <a:ext cx="768249" cy="546100"/>
            <a:chOff x="4683558" y="1724102"/>
            <a:chExt cx="767867" cy="729541"/>
          </a:xfrm>
        </p:grpSpPr>
        <p:sp>
          <p:nvSpPr>
            <p:cNvPr id="22" name="椭圆 7">
              <a:extLst>
                <a:ext uri="{FF2B5EF4-FFF2-40B4-BE49-F238E27FC236}">
                  <a16:creationId xmlns:a16="http://schemas.microsoft.com/office/drawing/2014/main" id="{06753300-723B-4121-B80C-BDCB541DE1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3558" y="172410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388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2C203066-1F28-4CB9-8F67-E8E5F55DB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8017" y="1749344"/>
              <a:ext cx="408709" cy="64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4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6" y="629925"/>
            <a:ext cx="1767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项目信息</a:t>
            </a:r>
          </a:p>
        </p:txBody>
      </p:sp>
      <p:sp>
        <p:nvSpPr>
          <p:cNvPr id="11" name="矩形 10"/>
          <p:cNvSpPr/>
          <p:nvPr/>
        </p:nvSpPr>
        <p:spPr>
          <a:xfrm>
            <a:off x="694606" y="963992"/>
            <a:ext cx="8352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+mn-ea"/>
                <a:ea typeface="+mn-ea"/>
              </a:rPr>
              <a:t>车型代号：</a:t>
            </a:r>
            <a:r>
              <a:rPr lang="en-AU" altLang="zh-CN" dirty="0">
                <a:latin typeface="+mn-ea"/>
                <a:ea typeface="+mn-ea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ZY2238</a:t>
            </a:r>
            <a:endParaRPr lang="zh-CN" altLang="zh-CN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zh-CN" dirty="0">
                <a:latin typeface="+mn-ea"/>
                <a:ea typeface="+mn-ea"/>
              </a:rPr>
              <a:t>目标市场：</a:t>
            </a:r>
            <a:r>
              <a:rPr lang="en-AU" altLang="zh-CN" dirty="0">
                <a:latin typeface="+mn-ea"/>
                <a:ea typeface="+mn-ea"/>
              </a:rPr>
              <a:t>    </a:t>
            </a:r>
            <a:r>
              <a:rPr lang="zh-CN" altLang="zh-CN" dirty="0">
                <a:latin typeface="+mn-ea"/>
                <a:ea typeface="+mn-ea"/>
              </a:rPr>
              <a:t>中国市场</a:t>
            </a:r>
          </a:p>
          <a:p>
            <a:r>
              <a:rPr lang="zh-CN" altLang="zh-CN" dirty="0">
                <a:latin typeface="+mn-ea"/>
                <a:ea typeface="+mn-ea"/>
              </a:rPr>
              <a:t>目标产地：</a:t>
            </a:r>
            <a:r>
              <a:rPr lang="en-AU" altLang="zh-CN" dirty="0">
                <a:latin typeface="+mn-ea"/>
                <a:ea typeface="+mn-ea"/>
              </a:rPr>
              <a:t>    </a:t>
            </a:r>
            <a:r>
              <a:rPr lang="zh-CN" altLang="en-US" dirty="0">
                <a:latin typeface="+mn-ea"/>
                <a:ea typeface="+mn-ea"/>
              </a:rPr>
              <a:t>内蒙古包头</a:t>
            </a:r>
            <a:endParaRPr lang="zh-CN" altLang="zh-CN" dirty="0">
              <a:latin typeface="+mn-ea"/>
              <a:ea typeface="+mn-ea"/>
            </a:endParaRPr>
          </a:p>
          <a:p>
            <a:r>
              <a:rPr lang="zh-CN" altLang="en-US" dirty="0">
                <a:latin typeface="+mn-ea"/>
                <a:ea typeface="+mn-ea"/>
              </a:rPr>
              <a:t>预估</a:t>
            </a:r>
            <a:r>
              <a:rPr lang="zh-CN" altLang="zh-CN" dirty="0">
                <a:latin typeface="+mn-ea"/>
                <a:ea typeface="+mn-ea"/>
              </a:rPr>
              <a:t>销量：</a:t>
            </a:r>
            <a:r>
              <a:rPr lang="en-AU" altLang="zh-CN" dirty="0">
                <a:latin typeface="+mn-ea"/>
                <a:ea typeface="+mn-ea"/>
              </a:rPr>
              <a:t>    </a:t>
            </a:r>
            <a:r>
              <a:rPr lang="zh-CN" altLang="en-US" dirty="0">
                <a:latin typeface="+mn-ea"/>
                <a:ea typeface="+mn-ea"/>
              </a:rPr>
              <a:t>见下表</a:t>
            </a:r>
            <a:endParaRPr lang="en-US" altLang="zh-CN" dirty="0">
              <a:latin typeface="+mn-ea"/>
              <a:ea typeface="+mn-ea"/>
            </a:endParaRPr>
          </a:p>
          <a:p>
            <a:r>
              <a:rPr lang="zh-CN" altLang="en-US" dirty="0">
                <a:latin typeface="+mn-ea"/>
                <a:ea typeface="+mn-ea"/>
              </a:rPr>
              <a:t>产品配置：    见下表</a:t>
            </a:r>
            <a:endParaRPr lang="en-US" altLang="zh-CN" dirty="0">
              <a:latin typeface="+mn-ea"/>
              <a:ea typeface="+mn-ea"/>
            </a:endParaRPr>
          </a:p>
          <a:p>
            <a:r>
              <a:rPr lang="en-US" altLang="zh-CN" dirty="0">
                <a:latin typeface="+mn-ea"/>
                <a:ea typeface="+mn-ea"/>
              </a:rPr>
              <a:t>SOP</a:t>
            </a:r>
            <a:r>
              <a:rPr lang="zh-CN" altLang="en-US" dirty="0">
                <a:latin typeface="+mn-ea"/>
                <a:ea typeface="+mn-ea"/>
              </a:rPr>
              <a:t>时间：    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2022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日   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563F0C6-60A2-C8F7-6FC7-B47C80FFE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95885"/>
              </p:ext>
            </p:extLst>
          </p:nvPr>
        </p:nvGraphicFramePr>
        <p:xfrm>
          <a:off x="242871" y="2754006"/>
          <a:ext cx="11704670" cy="36273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9338">
                  <a:extLst>
                    <a:ext uri="{9D8B030D-6E8A-4147-A177-3AD203B41FA5}">
                      <a16:colId xmlns:a16="http://schemas.microsoft.com/office/drawing/2014/main" val="1191016642"/>
                    </a:ext>
                  </a:extLst>
                </a:gridCol>
                <a:gridCol w="1658204">
                  <a:extLst>
                    <a:ext uri="{9D8B030D-6E8A-4147-A177-3AD203B41FA5}">
                      <a16:colId xmlns:a16="http://schemas.microsoft.com/office/drawing/2014/main" val="1657752573"/>
                    </a:ext>
                  </a:extLst>
                </a:gridCol>
                <a:gridCol w="1914633">
                  <a:extLst>
                    <a:ext uri="{9D8B030D-6E8A-4147-A177-3AD203B41FA5}">
                      <a16:colId xmlns:a16="http://schemas.microsoft.com/office/drawing/2014/main" val="2424736873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1815216354"/>
                    </a:ext>
                  </a:extLst>
                </a:gridCol>
                <a:gridCol w="1531855">
                  <a:extLst>
                    <a:ext uri="{9D8B030D-6E8A-4147-A177-3AD203B41FA5}">
                      <a16:colId xmlns:a16="http://schemas.microsoft.com/office/drawing/2014/main" val="2078640388"/>
                    </a:ext>
                  </a:extLst>
                </a:gridCol>
              </a:tblGrid>
              <a:tr h="60455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零件号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零件名称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+mn-ea"/>
                          <a:ea typeface="+mn-ea"/>
                        </a:rPr>
                        <a:t>配置说明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产量（台</a:t>
                      </a:r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年）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02057079"/>
                  </a:ext>
                </a:extLst>
              </a:tr>
              <a:tr h="604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881 910 14 01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+mn-ea"/>
                          <a:ea typeface="+mn-ea"/>
                        </a:rPr>
                        <a:t>驾驶员座椅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>
                          <a:effectLst/>
                          <a:latin typeface="+mn-ea"/>
                          <a:ea typeface="+mn-ea"/>
                        </a:rPr>
                        <a:t>标准版 水平调节 速降 减震调整 高度调整 靠背调节 腰部支撑（</a:t>
                      </a:r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600" u="none" strike="noStrike">
                          <a:effectLst/>
                          <a:latin typeface="+mn-ea"/>
                          <a:ea typeface="+mn-ea"/>
                        </a:rPr>
                        <a:t>气囊）  三点安全带 单扶手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8000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782537158"/>
                  </a:ext>
                </a:extLst>
              </a:tr>
              <a:tr h="604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881 910 15 01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驾驶员座椅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>
                          <a:effectLst/>
                          <a:latin typeface="+mn-ea"/>
                          <a:ea typeface="+mn-ea"/>
                        </a:rPr>
                        <a:t>四季版  标准增加通风加热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500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873849137"/>
                  </a:ext>
                </a:extLst>
              </a:tr>
              <a:tr h="604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881 910 16 01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驾驶员座椅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北方版  标准版增加加热功能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1500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1444238444"/>
                  </a:ext>
                </a:extLst>
              </a:tr>
              <a:tr h="604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881 910 17 01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驾驶员座椅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南方版  标准版增加通风功能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500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1063674308"/>
                  </a:ext>
                </a:extLst>
              </a:tr>
              <a:tr h="604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881 910 04 03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+mn-ea"/>
                          <a:ea typeface="+mn-ea"/>
                        </a:rPr>
                        <a:t>副驾驶员座椅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通用副司机 靠背角度调节 座椅前后调节 带安全带锁扣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11000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58013517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E6AC23B-420F-DC11-9694-10ACD45098CD}"/>
              </a:ext>
            </a:extLst>
          </p:cNvPr>
          <p:cNvSpPr txBox="1"/>
          <p:nvPr/>
        </p:nvSpPr>
        <p:spPr>
          <a:xfrm>
            <a:off x="6566627" y="794221"/>
            <a:ext cx="29523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DVP</a:t>
            </a:r>
          </a:p>
          <a:p>
            <a:r>
              <a:rPr lang="zh-CN" altLang="en-US" dirty="0"/>
              <a:t>自愿认证</a:t>
            </a:r>
            <a:r>
              <a:rPr lang="en-US" altLang="zh-CN" dirty="0"/>
              <a:t>OR</a:t>
            </a:r>
            <a:r>
              <a:rPr lang="zh-CN" altLang="en-US" dirty="0"/>
              <a:t>自我声明</a:t>
            </a:r>
            <a:endParaRPr lang="en-US" altLang="zh-CN" dirty="0"/>
          </a:p>
          <a:p>
            <a:r>
              <a:rPr lang="en-US" altLang="zh-CN" dirty="0"/>
              <a:t>CAE</a:t>
            </a:r>
          </a:p>
          <a:p>
            <a:r>
              <a:rPr lang="en-US" altLang="zh-CN" dirty="0"/>
              <a:t> SOP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7760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4" y="522198"/>
            <a:ext cx="11776678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客户车身：凸地板车身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0C922BC-7007-49E9-B538-BFE22D3E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0539B3-49AB-FAD4-BED0-A8F7851F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862" y="521447"/>
            <a:ext cx="7488832" cy="6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22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4" y="629925"/>
            <a:ext cx="443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主驾功能点检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四季版（最高配）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691ED66-A3BE-44FC-B50B-1D3EFB6F2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FAADEC5-FCB3-3DBA-221E-2557DAD67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06572"/>
              </p:ext>
            </p:extLst>
          </p:nvPr>
        </p:nvGraphicFramePr>
        <p:xfrm>
          <a:off x="242078" y="999257"/>
          <a:ext cx="5453370" cy="5526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170">
                  <a:extLst>
                    <a:ext uri="{9D8B030D-6E8A-4147-A177-3AD203B41FA5}">
                      <a16:colId xmlns:a16="http://schemas.microsoft.com/office/drawing/2014/main" val="815930033"/>
                    </a:ext>
                  </a:extLst>
                </a:gridCol>
                <a:gridCol w="1983200">
                  <a:extLst>
                    <a:ext uri="{9D8B030D-6E8A-4147-A177-3AD203B41FA5}">
                      <a16:colId xmlns:a16="http://schemas.microsoft.com/office/drawing/2014/main" val="1828150624"/>
                    </a:ext>
                  </a:extLst>
                </a:gridCol>
                <a:gridCol w="2575000">
                  <a:extLst>
                    <a:ext uri="{9D8B030D-6E8A-4147-A177-3AD203B41FA5}">
                      <a16:colId xmlns:a16="http://schemas.microsoft.com/office/drawing/2014/main" val="2046688753"/>
                    </a:ext>
                  </a:extLst>
                </a:gridCol>
              </a:tblGrid>
              <a:tr h="6285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座椅配置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参数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00358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</a:rPr>
                        <a:t>水平调节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0-200mm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44160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速降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100-0mm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599686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减震调整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88560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高度调整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0-100mm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062009"/>
                  </a:ext>
                </a:extLst>
              </a:tr>
              <a:tr h="707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靠背调节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设计靠背角度</a:t>
                      </a:r>
                      <a:r>
                        <a:rPr lang="en-US" altLang="zh-CN" sz="1400" dirty="0"/>
                        <a:t>15°</a:t>
                      </a:r>
                    </a:p>
                    <a:p>
                      <a:pPr algn="ctr"/>
                      <a:r>
                        <a:rPr lang="zh-CN" altLang="en-US" sz="1400" dirty="0"/>
                        <a:t>设计位置向前</a:t>
                      </a:r>
                      <a:r>
                        <a:rPr lang="en-US" altLang="zh-CN" sz="1400" dirty="0"/>
                        <a:t>35°</a:t>
                      </a:r>
                      <a:r>
                        <a:rPr lang="zh-CN" altLang="en-US" sz="1400" dirty="0"/>
                        <a:t>、向后</a:t>
                      </a:r>
                      <a:r>
                        <a:rPr lang="en-US" altLang="zh-CN" sz="1400" dirty="0"/>
                        <a:t>35°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974607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通风加热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高</a:t>
                      </a:r>
                      <a:r>
                        <a:rPr lang="en-US" altLang="zh-CN" sz="1400" dirty="0"/>
                        <a:t>-</a:t>
                      </a:r>
                      <a:r>
                        <a:rPr lang="zh-CN" altLang="en-US" sz="1400" dirty="0"/>
                        <a:t>低</a:t>
                      </a:r>
                      <a:r>
                        <a:rPr lang="en-US" altLang="zh-CN" sz="1400" dirty="0"/>
                        <a:t>- </a:t>
                      </a:r>
                      <a:r>
                        <a:rPr lang="zh-CN" altLang="en-US" sz="1400" dirty="0"/>
                        <a:t>停</a:t>
                      </a:r>
                      <a:r>
                        <a:rPr lang="en-US" altLang="zh-CN" sz="1400" dirty="0"/>
                        <a:t>-</a:t>
                      </a:r>
                      <a:r>
                        <a:rPr lang="zh-CN" altLang="en-US" sz="1400" dirty="0"/>
                        <a:t>低</a:t>
                      </a:r>
                      <a:r>
                        <a:rPr lang="en-US" altLang="zh-CN" sz="1400" dirty="0"/>
                        <a:t>-</a:t>
                      </a:r>
                      <a:r>
                        <a:rPr lang="zh-CN" altLang="en-US" sz="1400" dirty="0"/>
                        <a:t>高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347264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腰部支撑（</a:t>
                      </a:r>
                      <a:r>
                        <a:rPr lang="en-US" altLang="zh-CN" sz="1400" dirty="0"/>
                        <a:t>2</a:t>
                      </a:r>
                      <a:r>
                        <a:rPr lang="zh-CN" altLang="en-US" sz="1400" dirty="0"/>
                        <a:t>气囊）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157090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三点式安全带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100266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单扶手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643949"/>
                  </a:ext>
                </a:extLst>
              </a:tr>
            </a:tbl>
          </a:graphicData>
        </a:graphic>
      </p:graphicFrame>
      <p:grpSp>
        <p:nvGrpSpPr>
          <p:cNvPr id="84" name="组合 83">
            <a:extLst>
              <a:ext uri="{FF2B5EF4-FFF2-40B4-BE49-F238E27FC236}">
                <a16:creationId xmlns:a16="http://schemas.microsoft.com/office/drawing/2014/main" id="{D81ECBAD-AFED-ED8C-0042-89A01BD2E399}"/>
              </a:ext>
            </a:extLst>
          </p:cNvPr>
          <p:cNvGrpSpPr/>
          <p:nvPr/>
        </p:nvGrpSpPr>
        <p:grpSpPr>
          <a:xfrm>
            <a:off x="6167214" y="814591"/>
            <a:ext cx="5044311" cy="5610976"/>
            <a:chOff x="5912158" y="836713"/>
            <a:chExt cx="5044311" cy="5610976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26495E0-3C0B-4E19-EFAC-5BC7BA01D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610" t="1701" r="16471" b="1701"/>
            <a:stretch/>
          </p:blipFill>
          <p:spPr>
            <a:xfrm>
              <a:off x="6690560" y="836713"/>
              <a:ext cx="3370993" cy="5184573"/>
            </a:xfrm>
            <a:prstGeom prst="rect">
              <a:avLst/>
            </a:prstGeom>
          </p:spPr>
        </p:pic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45FA7B38-DF24-FFD3-7D74-8E9B9054A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0326" y="5237442"/>
              <a:ext cx="624809" cy="80984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E8D940D-3549-A972-1CEF-5FDA4B06E1F4}"/>
                </a:ext>
              </a:extLst>
            </p:cNvPr>
            <p:cNvSpPr txBox="1"/>
            <p:nvPr/>
          </p:nvSpPr>
          <p:spPr>
            <a:xfrm>
              <a:off x="6299427" y="6078357"/>
              <a:ext cx="3911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1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32ECBE24-4A64-002B-1F93-53BD68C43F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2436" y="4891496"/>
              <a:ext cx="1298589" cy="1936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9D607183-7E73-EE3C-D5AC-D8362CB4E2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7513" y="4941322"/>
              <a:ext cx="1657249" cy="103627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693DEE7C-741E-494F-9636-24839999E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8111" y="4966185"/>
              <a:ext cx="938786" cy="103740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D8C3EDFB-D267-86D6-D274-A67085EE8C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26458" y="5046601"/>
              <a:ext cx="301404" cy="103175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ED6E6FE3-D4EE-1FF5-CBDD-45C895EF57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4175" y="5046601"/>
              <a:ext cx="323117" cy="102912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776F111F-71FE-CBF5-C102-113B871FBD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3040" y="2109768"/>
              <a:ext cx="1046459" cy="90554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A99F9A4-86F8-8AC6-DE19-A6502DDC1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96832" y="4301365"/>
              <a:ext cx="1152667" cy="22149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0279A6C-6399-E9D3-A66F-83CD096ACCE7}"/>
                </a:ext>
              </a:extLst>
            </p:cNvPr>
            <p:cNvSpPr txBox="1"/>
            <p:nvPr/>
          </p:nvSpPr>
          <p:spPr>
            <a:xfrm>
              <a:off x="5912158" y="2348757"/>
              <a:ext cx="366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9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1D79A22-606D-1859-53D5-CF2B115BEA75}"/>
                </a:ext>
              </a:extLst>
            </p:cNvPr>
            <p:cNvSpPr txBox="1"/>
            <p:nvPr/>
          </p:nvSpPr>
          <p:spPr>
            <a:xfrm>
              <a:off x="9496790" y="6019497"/>
              <a:ext cx="366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4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5D6B742-602E-5ED2-D7B7-564026CBBD04}"/>
                </a:ext>
              </a:extLst>
            </p:cNvPr>
            <p:cNvSpPr txBox="1"/>
            <p:nvPr/>
          </p:nvSpPr>
          <p:spPr>
            <a:xfrm>
              <a:off x="10628431" y="5996550"/>
              <a:ext cx="3280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5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401E34D-DFC6-9EB5-CA83-C4A68630A904}"/>
                </a:ext>
              </a:extLst>
            </p:cNvPr>
            <p:cNvSpPr txBox="1"/>
            <p:nvPr/>
          </p:nvSpPr>
          <p:spPr>
            <a:xfrm>
              <a:off x="10581025" y="4922365"/>
              <a:ext cx="366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6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DD9740B-4F89-F36B-2C3A-B5BC441A63AE}"/>
                </a:ext>
              </a:extLst>
            </p:cNvPr>
            <p:cNvSpPr txBox="1"/>
            <p:nvPr/>
          </p:nvSpPr>
          <p:spPr>
            <a:xfrm>
              <a:off x="10581025" y="4141527"/>
              <a:ext cx="366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7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4A1E77C-98BC-C1F0-F671-6FD220AD26BB}"/>
                </a:ext>
              </a:extLst>
            </p:cNvPr>
            <p:cNvSpPr txBox="1"/>
            <p:nvPr/>
          </p:nvSpPr>
          <p:spPr>
            <a:xfrm>
              <a:off x="10581025" y="2830650"/>
              <a:ext cx="366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8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DEEC5F4-69AD-2819-DD77-75D94226CFF6}"/>
                </a:ext>
              </a:extLst>
            </p:cNvPr>
            <p:cNvSpPr txBox="1"/>
            <p:nvPr/>
          </p:nvSpPr>
          <p:spPr>
            <a:xfrm>
              <a:off x="7630842" y="6075728"/>
              <a:ext cx="366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2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1029592-38F6-7DED-361E-FF2A750E290A}"/>
                </a:ext>
              </a:extLst>
            </p:cNvPr>
            <p:cNvSpPr txBox="1"/>
            <p:nvPr/>
          </p:nvSpPr>
          <p:spPr>
            <a:xfrm>
              <a:off x="8563816" y="6075728"/>
              <a:ext cx="366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ea typeface="+mn-ea"/>
                </a:rPr>
                <a:t>3</a:t>
              </a:r>
              <a:endParaRPr lang="zh-CN" altLang="en-US" b="1" dirty="0">
                <a:latin typeface="+mn-ea"/>
                <a:ea typeface="+mn-ea"/>
              </a:endParaRPr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3F246DFC-91F0-76D5-C3F4-D243A620D354}"/>
                </a:ext>
              </a:extLst>
            </p:cNvPr>
            <p:cNvCxnSpPr>
              <a:cxnSpLocks/>
            </p:cNvCxnSpPr>
            <p:nvPr/>
          </p:nvCxnSpPr>
          <p:spPr>
            <a:xfrm>
              <a:off x="6197371" y="2533423"/>
              <a:ext cx="1443833" cy="96378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9636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9E77CD-A976-77B6-9E49-A912EC4D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19" y="629925"/>
            <a:ext cx="3714174" cy="5642687"/>
          </a:xfrm>
          <a:prstGeom prst="rect">
            <a:avLst/>
          </a:prstGeom>
        </p:spPr>
      </p:pic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84" y="629925"/>
            <a:ext cx="2631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副驾功能点检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E348730-B208-4035-948D-9330D312F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97791"/>
              </p:ext>
            </p:extLst>
          </p:nvPr>
        </p:nvGraphicFramePr>
        <p:xfrm>
          <a:off x="550590" y="1337735"/>
          <a:ext cx="3990337" cy="2537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957">
                  <a:extLst>
                    <a:ext uri="{9D8B030D-6E8A-4147-A177-3AD203B41FA5}">
                      <a16:colId xmlns:a16="http://schemas.microsoft.com/office/drawing/2014/main" val="815930033"/>
                    </a:ext>
                  </a:extLst>
                </a:gridCol>
                <a:gridCol w="1752085">
                  <a:extLst>
                    <a:ext uri="{9D8B030D-6E8A-4147-A177-3AD203B41FA5}">
                      <a16:colId xmlns:a16="http://schemas.microsoft.com/office/drawing/2014/main" val="1828150624"/>
                    </a:ext>
                  </a:extLst>
                </a:gridCol>
                <a:gridCol w="1395295">
                  <a:extLst>
                    <a:ext uri="{9D8B030D-6E8A-4147-A177-3AD203B41FA5}">
                      <a16:colId xmlns:a16="http://schemas.microsoft.com/office/drawing/2014/main" val="2046688753"/>
                    </a:ext>
                  </a:extLst>
                </a:gridCol>
              </a:tblGrid>
              <a:tr h="68751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座椅配置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参数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00358"/>
                  </a:ext>
                </a:extLst>
              </a:tr>
              <a:tr h="572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</a:rPr>
                        <a:t>靠背角度调节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44160"/>
                  </a:ext>
                </a:extLst>
              </a:tr>
              <a:tr h="5729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座椅前后调节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0-200mm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599686"/>
                  </a:ext>
                </a:extLst>
              </a:tr>
              <a:tr h="703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安全带锁扣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688560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A691ED66-A3BE-44FC-B50B-1D3EFB6F2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BCCFFE-CB4C-4B17-814C-6C66716014DA}"/>
              </a:ext>
            </a:extLst>
          </p:cNvPr>
          <p:cNvSpPr txBox="1"/>
          <p:nvPr/>
        </p:nvSpPr>
        <p:spPr>
          <a:xfrm>
            <a:off x="11103450" y="5908630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2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FF0B8E1-3201-4FAD-95FA-26C888C0E49C}"/>
              </a:ext>
            </a:extLst>
          </p:cNvPr>
          <p:cNvCxnSpPr>
            <a:cxnSpLocks/>
          </p:cNvCxnSpPr>
          <p:nvPr/>
        </p:nvCxnSpPr>
        <p:spPr>
          <a:xfrm flipH="1" flipV="1">
            <a:off x="9378989" y="5380889"/>
            <a:ext cx="1539156" cy="71240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30E4124-404B-0820-BBF6-6CC309FF5946}"/>
              </a:ext>
            </a:extLst>
          </p:cNvPr>
          <p:cNvCxnSpPr>
            <a:cxnSpLocks/>
          </p:cNvCxnSpPr>
          <p:nvPr/>
        </p:nvCxnSpPr>
        <p:spPr>
          <a:xfrm flipV="1">
            <a:off x="5655194" y="4588304"/>
            <a:ext cx="1765339" cy="352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2085F8D-8E7D-696F-BF37-DEEC17722393}"/>
              </a:ext>
            </a:extLst>
          </p:cNvPr>
          <p:cNvCxnSpPr>
            <a:cxnSpLocks/>
          </p:cNvCxnSpPr>
          <p:nvPr/>
        </p:nvCxnSpPr>
        <p:spPr>
          <a:xfrm flipH="1">
            <a:off x="8975526" y="1782108"/>
            <a:ext cx="2127924" cy="209291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B2BDF1B-E734-0A7F-606C-41FEF3345F92}"/>
              </a:ext>
            </a:extLst>
          </p:cNvPr>
          <p:cNvSpPr txBox="1"/>
          <p:nvPr/>
        </p:nvSpPr>
        <p:spPr>
          <a:xfrm>
            <a:off x="5143887" y="4764736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77161E-1F8E-277C-D620-498F69CFC2BA}"/>
              </a:ext>
            </a:extLst>
          </p:cNvPr>
          <p:cNvSpPr txBox="1"/>
          <p:nvPr/>
        </p:nvSpPr>
        <p:spPr>
          <a:xfrm>
            <a:off x="11103450" y="1412776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3</a:t>
            </a:r>
            <a:endParaRPr lang="zh-CN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28031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主驾座椅方案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2C873FB4-C4FC-18FE-46CB-36734DA23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60715"/>
              </p:ext>
            </p:extLst>
          </p:nvPr>
        </p:nvGraphicFramePr>
        <p:xfrm>
          <a:off x="202796" y="1003610"/>
          <a:ext cx="5164728" cy="5335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372">
                  <a:extLst>
                    <a:ext uri="{9D8B030D-6E8A-4147-A177-3AD203B41FA5}">
                      <a16:colId xmlns:a16="http://schemas.microsoft.com/office/drawing/2014/main" val="815930033"/>
                    </a:ext>
                  </a:extLst>
                </a:gridCol>
                <a:gridCol w="1446888">
                  <a:extLst>
                    <a:ext uri="{9D8B030D-6E8A-4147-A177-3AD203B41FA5}">
                      <a16:colId xmlns:a16="http://schemas.microsoft.com/office/drawing/2014/main" val="1828150624"/>
                    </a:ext>
                  </a:extLst>
                </a:gridCol>
                <a:gridCol w="1131862">
                  <a:extLst>
                    <a:ext uri="{9D8B030D-6E8A-4147-A177-3AD203B41FA5}">
                      <a16:colId xmlns:a16="http://schemas.microsoft.com/office/drawing/2014/main" val="2456953811"/>
                    </a:ext>
                  </a:extLst>
                </a:gridCol>
                <a:gridCol w="1864606">
                  <a:extLst>
                    <a:ext uri="{9D8B030D-6E8A-4147-A177-3AD203B41FA5}">
                      <a16:colId xmlns:a16="http://schemas.microsoft.com/office/drawing/2014/main" val="2046688753"/>
                    </a:ext>
                  </a:extLst>
                </a:gridCol>
              </a:tblGrid>
              <a:tr h="43872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零部件名称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单台用量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00358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</a:rPr>
                        <a:t>靠背总成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王牌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44160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扶手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王牌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620928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通风加热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M3000-S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412549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座垫发泡总成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M3000-S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103406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座盆总成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王牌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238232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底座模块化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J6L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9715740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滑轨总成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H20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311377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座椅底支架总成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新开、主副驾通用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8048577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调角器总成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M3000-S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599686"/>
                  </a:ext>
                </a:extLst>
              </a:tr>
              <a:tr h="4945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塑料件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现有基础上增加速降按钮开孔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100266"/>
                  </a:ext>
                </a:extLst>
              </a:tr>
              <a:tr h="437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安全带总成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王牌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185258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31477F2F-A013-D517-ADF6-B50C1B0D6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9" t="7604" r="6409" b="2751"/>
          <a:stretch/>
        </p:blipFill>
        <p:spPr>
          <a:xfrm>
            <a:off x="5367523" y="1067904"/>
            <a:ext cx="6480720" cy="5320310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BB6E59C-548D-7999-8C45-0D5347874F29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024310" y="1150542"/>
            <a:ext cx="2884245" cy="98231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912BB6E-A572-7B5E-AB7D-07FB20C4470C}"/>
              </a:ext>
            </a:extLst>
          </p:cNvPr>
          <p:cNvSpPr txBox="1"/>
          <p:nvPr/>
        </p:nvSpPr>
        <p:spPr>
          <a:xfrm>
            <a:off x="5658214" y="965876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363EF4A1-91F8-8FCC-EBB3-FDECAF611AC4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6008599" y="1926573"/>
            <a:ext cx="1974033" cy="75231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CDFA3D5-8455-54E5-E4E5-4A0425473424}"/>
              </a:ext>
            </a:extLst>
          </p:cNvPr>
          <p:cNvSpPr txBox="1"/>
          <p:nvPr/>
        </p:nvSpPr>
        <p:spPr>
          <a:xfrm>
            <a:off x="5642503" y="2365600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3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78009D8-BE95-A2A7-2368-5B3F0B6FE98B}"/>
              </a:ext>
            </a:extLst>
          </p:cNvPr>
          <p:cNvCxnSpPr>
            <a:cxnSpLocks/>
          </p:cNvCxnSpPr>
          <p:nvPr/>
        </p:nvCxnSpPr>
        <p:spPr>
          <a:xfrm>
            <a:off x="6021930" y="2644119"/>
            <a:ext cx="2119879" cy="8100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9C8BD395-D872-C951-F2C0-8A5E45BF6AB7}"/>
              </a:ext>
            </a:extLst>
          </p:cNvPr>
          <p:cNvSpPr txBox="1"/>
          <p:nvPr/>
        </p:nvSpPr>
        <p:spPr>
          <a:xfrm>
            <a:off x="5642026" y="4736445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5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7FA3498-B341-2FD9-BB51-B9E8C0C78C4B}"/>
              </a:ext>
            </a:extLst>
          </p:cNvPr>
          <p:cNvCxnSpPr>
            <a:cxnSpLocks/>
          </p:cNvCxnSpPr>
          <p:nvPr/>
        </p:nvCxnSpPr>
        <p:spPr>
          <a:xfrm>
            <a:off x="6088935" y="3358727"/>
            <a:ext cx="1247512" cy="97694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1F102B3F-6ED2-37CF-AA2F-F7899DFD6635}"/>
              </a:ext>
            </a:extLst>
          </p:cNvPr>
          <p:cNvSpPr txBox="1"/>
          <p:nvPr/>
        </p:nvSpPr>
        <p:spPr>
          <a:xfrm>
            <a:off x="5647995" y="3080232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4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9E745B9-F0BD-E0DB-1416-03EC47C9FC9D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6008122" y="4921111"/>
            <a:ext cx="1136084" cy="128619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BC725296-3351-AEAF-DF87-EE10F9A57310}"/>
              </a:ext>
            </a:extLst>
          </p:cNvPr>
          <p:cNvSpPr txBox="1"/>
          <p:nvPr/>
        </p:nvSpPr>
        <p:spPr>
          <a:xfrm>
            <a:off x="10959920" y="3358727"/>
            <a:ext cx="4785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10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AE0E0DC-CFBF-9B2B-15A2-9D58423D4338}"/>
              </a:ext>
            </a:extLst>
          </p:cNvPr>
          <p:cNvCxnSpPr>
            <a:cxnSpLocks/>
          </p:cNvCxnSpPr>
          <p:nvPr/>
        </p:nvCxnSpPr>
        <p:spPr>
          <a:xfrm flipH="1">
            <a:off x="10330616" y="1926573"/>
            <a:ext cx="690953" cy="62772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49BF6D3-0F37-9D21-1CC2-EDE9F182A933}"/>
              </a:ext>
            </a:extLst>
          </p:cNvPr>
          <p:cNvSpPr txBox="1"/>
          <p:nvPr/>
        </p:nvSpPr>
        <p:spPr>
          <a:xfrm>
            <a:off x="5642503" y="1741907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2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200CBD5-2D59-19B9-32B1-58F8B75BC917}"/>
              </a:ext>
            </a:extLst>
          </p:cNvPr>
          <p:cNvCxnSpPr>
            <a:cxnSpLocks/>
          </p:cNvCxnSpPr>
          <p:nvPr/>
        </p:nvCxnSpPr>
        <p:spPr>
          <a:xfrm flipH="1">
            <a:off x="10175987" y="3728059"/>
            <a:ext cx="905477" cy="110964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2F34291B-6DD2-78FC-F7B1-657580DC0A61}"/>
              </a:ext>
            </a:extLst>
          </p:cNvPr>
          <p:cNvSpPr txBox="1"/>
          <p:nvPr/>
        </p:nvSpPr>
        <p:spPr>
          <a:xfrm>
            <a:off x="5631385" y="5620334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6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D60915C-5EE8-BD3C-B143-2FF6705377BB}"/>
              </a:ext>
            </a:extLst>
          </p:cNvPr>
          <p:cNvCxnSpPr>
            <a:cxnSpLocks/>
          </p:cNvCxnSpPr>
          <p:nvPr/>
        </p:nvCxnSpPr>
        <p:spPr>
          <a:xfrm flipV="1">
            <a:off x="5997481" y="5399726"/>
            <a:ext cx="2074464" cy="44202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A12C232-340B-D129-0F2D-8D4BBC1BCB62}"/>
              </a:ext>
            </a:extLst>
          </p:cNvPr>
          <p:cNvSpPr txBox="1"/>
          <p:nvPr/>
        </p:nvSpPr>
        <p:spPr>
          <a:xfrm>
            <a:off x="5655834" y="6162036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7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5B56787-2DDA-1924-ABBA-4FB30DC4C69E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6021930" y="5817296"/>
            <a:ext cx="1650534" cy="52940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27DF7BB4-15D0-12A8-D053-DDE2400F491B}"/>
              </a:ext>
            </a:extLst>
          </p:cNvPr>
          <p:cNvSpPr txBox="1"/>
          <p:nvPr/>
        </p:nvSpPr>
        <p:spPr>
          <a:xfrm>
            <a:off x="10959920" y="5998126"/>
            <a:ext cx="366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8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C2751E6-356E-B7D7-B390-56DF5E750C10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8752560" y="6066555"/>
            <a:ext cx="2207360" cy="11623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B9DD5B82-A72A-2654-464F-A3CC332E6AB2}"/>
              </a:ext>
            </a:extLst>
          </p:cNvPr>
          <p:cNvSpPr txBox="1"/>
          <p:nvPr/>
        </p:nvSpPr>
        <p:spPr>
          <a:xfrm>
            <a:off x="10959920" y="5424378"/>
            <a:ext cx="5282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9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51310527-7E9F-3976-37D2-A92CF60595E1}"/>
              </a:ext>
            </a:extLst>
          </p:cNvPr>
          <p:cNvCxnSpPr>
            <a:cxnSpLocks/>
          </p:cNvCxnSpPr>
          <p:nvPr/>
        </p:nvCxnSpPr>
        <p:spPr>
          <a:xfrm flipH="1" flipV="1">
            <a:off x="8847662" y="4204476"/>
            <a:ext cx="2173907" cy="144421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B1F551B8-9E81-0A4B-4E7A-0DC8F8B6D945}"/>
              </a:ext>
            </a:extLst>
          </p:cNvPr>
          <p:cNvSpPr txBox="1"/>
          <p:nvPr/>
        </p:nvSpPr>
        <p:spPr>
          <a:xfrm>
            <a:off x="10934071" y="1662408"/>
            <a:ext cx="4785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11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D7F8A55F-43A4-3523-D653-DA168E139C9F}"/>
              </a:ext>
            </a:extLst>
          </p:cNvPr>
          <p:cNvCxnSpPr>
            <a:cxnSpLocks/>
          </p:cNvCxnSpPr>
          <p:nvPr/>
        </p:nvCxnSpPr>
        <p:spPr>
          <a:xfrm>
            <a:off x="6008599" y="5370663"/>
            <a:ext cx="903990" cy="2126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9B088433-4455-269F-64BE-1C6EBB1647A4}"/>
              </a:ext>
            </a:extLst>
          </p:cNvPr>
          <p:cNvCxnSpPr>
            <a:cxnSpLocks/>
          </p:cNvCxnSpPr>
          <p:nvPr/>
        </p:nvCxnSpPr>
        <p:spPr>
          <a:xfrm>
            <a:off x="5825551" y="4001143"/>
            <a:ext cx="418354" cy="12794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8871F811-C31B-4583-C672-1489DF43DB17}"/>
              </a:ext>
            </a:extLst>
          </p:cNvPr>
          <p:cNvSpPr txBox="1"/>
          <p:nvPr/>
        </p:nvSpPr>
        <p:spPr>
          <a:xfrm>
            <a:off x="5575498" y="5164817"/>
            <a:ext cx="446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10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823ECF82-346F-A9F2-31E2-ED4A5FC9A90A}"/>
              </a:ext>
            </a:extLst>
          </p:cNvPr>
          <p:cNvSpPr txBox="1"/>
          <p:nvPr/>
        </p:nvSpPr>
        <p:spPr>
          <a:xfrm>
            <a:off x="5561690" y="3671158"/>
            <a:ext cx="446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10</a:t>
            </a:r>
            <a:endParaRPr lang="zh-CN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91325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987EAE9B-876A-97A5-E36C-A3FE12BF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7153">
            <a:off x="9425670" y="3918098"/>
            <a:ext cx="2558963" cy="1832248"/>
          </a:xfrm>
          <a:prstGeom prst="rect">
            <a:avLst/>
          </a:prstGeom>
        </p:spPr>
      </p:pic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副驾座椅方案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2C873FB4-C4FC-18FE-46CB-36734DA23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78171"/>
              </p:ext>
            </p:extLst>
          </p:nvPr>
        </p:nvGraphicFramePr>
        <p:xfrm>
          <a:off x="262558" y="974050"/>
          <a:ext cx="5100480" cy="5558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9304">
                  <a:extLst>
                    <a:ext uri="{9D8B030D-6E8A-4147-A177-3AD203B41FA5}">
                      <a16:colId xmlns:a16="http://schemas.microsoft.com/office/drawing/2014/main" val="815930033"/>
                    </a:ext>
                  </a:extLst>
                </a:gridCol>
                <a:gridCol w="1492266">
                  <a:extLst>
                    <a:ext uri="{9D8B030D-6E8A-4147-A177-3AD203B41FA5}">
                      <a16:colId xmlns:a16="http://schemas.microsoft.com/office/drawing/2014/main" val="2046688753"/>
                    </a:ext>
                  </a:extLst>
                </a:gridCol>
                <a:gridCol w="1104814">
                  <a:extLst>
                    <a:ext uri="{9D8B030D-6E8A-4147-A177-3AD203B41FA5}">
                      <a16:colId xmlns:a16="http://schemas.microsoft.com/office/drawing/2014/main" val="91341552"/>
                    </a:ext>
                  </a:extLst>
                </a:gridCol>
                <a:gridCol w="1644096">
                  <a:extLst>
                    <a:ext uri="{9D8B030D-6E8A-4147-A177-3AD203B41FA5}">
                      <a16:colId xmlns:a16="http://schemas.microsoft.com/office/drawing/2014/main" val="1070432129"/>
                    </a:ext>
                  </a:extLst>
                </a:gridCol>
              </a:tblGrid>
              <a:tr h="61562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零件名称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单台用量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备注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00358"/>
                  </a:ext>
                </a:extLst>
              </a:tr>
              <a:tr h="4983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副司机座框焊接总成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在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M3000-S</a:t>
                      </a:r>
                      <a:r>
                        <a:rPr lang="zh-CN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副驾座框基础上改制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444160"/>
                  </a:ext>
                </a:extLst>
              </a:tr>
              <a:tr h="498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1-1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副司机支撑管总成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新开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7599686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1-2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小横梁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新开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068856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座椅底支架总成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新开、主副驾通用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7062009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2-1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前边板总成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3974607"/>
                  </a:ext>
                </a:extLst>
              </a:tr>
              <a:tr h="498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2-2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右边板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215709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2-3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后边板总成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100266"/>
                  </a:ext>
                </a:extLst>
              </a:tr>
              <a:tr h="498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2-4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左边板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3643949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滑轨总成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H20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5607945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其他未注绿色零部件均为</a:t>
                      </a:r>
                      <a:r>
                        <a:rPr lang="en-US" altLang="zh-CN" sz="1400" dirty="0"/>
                        <a:t>M3000-S</a:t>
                      </a:r>
                      <a:r>
                        <a:rPr lang="zh-CN" altLang="en-US" sz="1400" dirty="0"/>
                        <a:t>副驾（</a:t>
                      </a:r>
                      <a:r>
                        <a:rPr lang="en-US" altLang="zh-CN" sz="1400" dirty="0"/>
                        <a:t>DZ15221519969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31664664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DE568F1D-BB93-19A5-44FE-C965A6D25B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9" r="14690"/>
          <a:stretch/>
        </p:blipFill>
        <p:spPr>
          <a:xfrm>
            <a:off x="5719606" y="1196182"/>
            <a:ext cx="3115417" cy="484278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EC3DF0-4701-AD28-FE2D-5EF68DC1C9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2094" y="1014523"/>
            <a:ext cx="2758120" cy="2224927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496AA34-DA11-08FE-112D-5A4B9422CEE4}"/>
              </a:ext>
            </a:extLst>
          </p:cNvPr>
          <p:cNvCxnSpPr>
            <a:cxnSpLocks/>
          </p:cNvCxnSpPr>
          <p:nvPr/>
        </p:nvCxnSpPr>
        <p:spPr>
          <a:xfrm flipV="1">
            <a:off x="8339104" y="3068960"/>
            <a:ext cx="1428510" cy="12961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1FC023C-E097-53EA-F986-FD09BD8A6FFA}"/>
              </a:ext>
            </a:extLst>
          </p:cNvPr>
          <p:cNvCxnSpPr>
            <a:cxnSpLocks/>
          </p:cNvCxnSpPr>
          <p:nvPr/>
        </p:nvCxnSpPr>
        <p:spPr>
          <a:xfrm flipV="1">
            <a:off x="8627136" y="5112228"/>
            <a:ext cx="1356502" cy="40817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95D6C88-CEAA-F8E3-FE5D-010E4C8AB2B2}"/>
              </a:ext>
            </a:extLst>
          </p:cNvPr>
          <p:cNvCxnSpPr>
            <a:cxnSpLocks/>
          </p:cNvCxnSpPr>
          <p:nvPr/>
        </p:nvCxnSpPr>
        <p:spPr>
          <a:xfrm>
            <a:off x="8975526" y="1337596"/>
            <a:ext cx="833622" cy="98424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FFC864B-C8EE-6452-9ED2-26138B855902}"/>
              </a:ext>
            </a:extLst>
          </p:cNvPr>
          <p:cNvSpPr txBox="1"/>
          <p:nvPr/>
        </p:nvSpPr>
        <p:spPr>
          <a:xfrm>
            <a:off x="8627136" y="968264"/>
            <a:ext cx="693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1-1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8C536A-CBEA-4EF8-D552-185AC78B5C1F}"/>
              </a:ext>
            </a:extLst>
          </p:cNvPr>
          <p:cNvSpPr txBox="1"/>
          <p:nvPr/>
        </p:nvSpPr>
        <p:spPr>
          <a:xfrm>
            <a:off x="10564124" y="725578"/>
            <a:ext cx="693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1-2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A08E576-33C2-F335-A024-C68AA6504F03}"/>
              </a:ext>
            </a:extLst>
          </p:cNvPr>
          <p:cNvCxnSpPr>
            <a:cxnSpLocks/>
          </p:cNvCxnSpPr>
          <p:nvPr/>
        </p:nvCxnSpPr>
        <p:spPr>
          <a:xfrm flipH="1">
            <a:off x="10703718" y="1094910"/>
            <a:ext cx="72008" cy="62159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56FDE2F-99C3-4723-8311-740DEA54A6C6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308616" y="4453080"/>
            <a:ext cx="555989" cy="35347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B477E10-DC3B-BCEB-3786-DC5285480406}"/>
              </a:ext>
            </a:extLst>
          </p:cNvPr>
          <p:cNvCxnSpPr>
            <a:cxnSpLocks/>
          </p:cNvCxnSpPr>
          <p:nvPr/>
        </p:nvCxnSpPr>
        <p:spPr>
          <a:xfrm flipH="1">
            <a:off x="11257472" y="4077072"/>
            <a:ext cx="584117" cy="36239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35FC090-9757-45B2-62EB-AE8CB0A931D0}"/>
              </a:ext>
            </a:extLst>
          </p:cNvPr>
          <p:cNvCxnSpPr>
            <a:cxnSpLocks/>
          </p:cNvCxnSpPr>
          <p:nvPr/>
        </p:nvCxnSpPr>
        <p:spPr>
          <a:xfrm>
            <a:off x="10312950" y="3814462"/>
            <a:ext cx="197477" cy="48703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DCA88F2-C2C6-C532-92E3-FA49EC50213A}"/>
              </a:ext>
            </a:extLst>
          </p:cNvPr>
          <p:cNvCxnSpPr>
            <a:cxnSpLocks/>
          </p:cNvCxnSpPr>
          <p:nvPr/>
        </p:nvCxnSpPr>
        <p:spPr>
          <a:xfrm flipH="1" flipV="1">
            <a:off x="10799652" y="5112228"/>
            <a:ext cx="111146" cy="47701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4BB4E77A-BEF6-728F-685C-57DBA7F20A62}"/>
              </a:ext>
            </a:extLst>
          </p:cNvPr>
          <p:cNvSpPr txBox="1"/>
          <p:nvPr/>
        </p:nvSpPr>
        <p:spPr>
          <a:xfrm>
            <a:off x="8522106" y="2959271"/>
            <a:ext cx="6933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  <a:ea typeface="+mn-ea"/>
              </a:rPr>
              <a:t>1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EA82C2-D3A3-B104-579B-B07794DBAE82}"/>
              </a:ext>
            </a:extLst>
          </p:cNvPr>
          <p:cNvSpPr txBox="1"/>
          <p:nvPr/>
        </p:nvSpPr>
        <p:spPr>
          <a:xfrm>
            <a:off x="10719924" y="5675810"/>
            <a:ext cx="693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2-4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6849B43-FC75-143B-B71B-49859B068CB6}"/>
              </a:ext>
            </a:extLst>
          </p:cNvPr>
          <p:cNvSpPr txBox="1"/>
          <p:nvPr/>
        </p:nvSpPr>
        <p:spPr>
          <a:xfrm>
            <a:off x="8961942" y="4083748"/>
            <a:ext cx="693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2-1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8714213-1D58-D46A-5B5A-C628204DC103}"/>
              </a:ext>
            </a:extLst>
          </p:cNvPr>
          <p:cNvSpPr txBox="1"/>
          <p:nvPr/>
        </p:nvSpPr>
        <p:spPr>
          <a:xfrm>
            <a:off x="11510214" y="3629796"/>
            <a:ext cx="693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2-3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B357679-723A-FE5E-B898-6EBF90101C6F}"/>
              </a:ext>
            </a:extLst>
          </p:cNvPr>
          <p:cNvSpPr txBox="1"/>
          <p:nvPr/>
        </p:nvSpPr>
        <p:spPr>
          <a:xfrm>
            <a:off x="9998403" y="3359380"/>
            <a:ext cx="693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2-2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183E567-A27C-1C48-1A6D-D570DD83FAE0}"/>
              </a:ext>
            </a:extLst>
          </p:cNvPr>
          <p:cNvSpPr txBox="1"/>
          <p:nvPr/>
        </p:nvSpPr>
        <p:spPr>
          <a:xfrm>
            <a:off x="9230121" y="5405418"/>
            <a:ext cx="6933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  <a:ea typeface="+mn-ea"/>
              </a:rPr>
              <a:t>2</a:t>
            </a:r>
            <a:endParaRPr lang="zh-CN" altLang="en-US" sz="3200" b="1" dirty="0">
              <a:latin typeface="+mn-ea"/>
              <a:ea typeface="+mn-ea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986CA62-F00D-A7C4-9A53-63C9C1201179}"/>
              </a:ext>
            </a:extLst>
          </p:cNvPr>
          <p:cNvCxnSpPr>
            <a:cxnSpLocks/>
          </p:cNvCxnSpPr>
          <p:nvPr/>
        </p:nvCxnSpPr>
        <p:spPr>
          <a:xfrm flipV="1">
            <a:off x="6239222" y="5201330"/>
            <a:ext cx="761531" cy="6826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513BCFB6-8EFD-47AE-0A2A-D7810EAEA7A7}"/>
              </a:ext>
            </a:extLst>
          </p:cNvPr>
          <p:cNvSpPr txBox="1"/>
          <p:nvPr/>
        </p:nvSpPr>
        <p:spPr>
          <a:xfrm>
            <a:off x="5912260" y="5797493"/>
            <a:ext cx="6933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  <a:ea typeface="+mn-ea"/>
              </a:rPr>
              <a:t>3</a:t>
            </a:r>
            <a:endParaRPr lang="zh-CN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25022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新开焊接工装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0F5C143-068E-0997-2B2E-D4ED7C61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27103"/>
              </p:ext>
            </p:extLst>
          </p:nvPr>
        </p:nvGraphicFramePr>
        <p:xfrm>
          <a:off x="298562" y="1011932"/>
          <a:ext cx="11593288" cy="5282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113651734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714093561"/>
                    </a:ext>
                  </a:extLst>
                </a:gridCol>
                <a:gridCol w="5076564">
                  <a:extLst>
                    <a:ext uri="{9D8B030D-6E8A-4147-A177-3AD203B41FA5}">
                      <a16:colId xmlns:a16="http://schemas.microsoft.com/office/drawing/2014/main" val="4262773227"/>
                    </a:ext>
                  </a:extLst>
                </a:gridCol>
              </a:tblGrid>
              <a:tr h="966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图片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19643"/>
                  </a:ext>
                </a:extLst>
              </a:tr>
              <a:tr h="215829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n-ea"/>
                          <a:ea typeface="+mn-ea"/>
                        </a:rPr>
                        <a:t>1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副司机座框焊接总成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12154"/>
                  </a:ext>
                </a:extLst>
              </a:tr>
              <a:tr h="215829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n-ea"/>
                          <a:ea typeface="+mn-ea"/>
                        </a:rPr>
                        <a:t>2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座椅底支架总成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22462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7EBECB6-2C41-9586-9AA1-D6B469957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14" y="2046988"/>
            <a:ext cx="2520280" cy="20351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F2BC17-C924-E88A-849C-EBFA9398CA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3895" y="4161687"/>
            <a:ext cx="2967318" cy="21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358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85718</TotalTime>
  <Words>578</Words>
  <Application>Microsoft Office PowerPoint</Application>
  <PresentationFormat>自定义</PresentationFormat>
  <Paragraphs>244</Paragraphs>
  <Slides>11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Wingdings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3960</cp:revision>
  <cp:lastPrinted>2022-05-27T05:50:39Z</cp:lastPrinted>
  <dcterms:created xsi:type="dcterms:W3CDTF">2013-01-09T01:05:04Z</dcterms:created>
  <dcterms:modified xsi:type="dcterms:W3CDTF">2022-09-08T12:45:27Z</dcterms:modified>
</cp:coreProperties>
</file>