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wav" ContentType="audio/x-wav"/>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olors1.xml" ContentType="application/vnd.ms-office.chartcolorstyle+xml"/>
  <Override PartName="/ppt/charts/colors2.xml" ContentType="application/vnd.ms-office.chartcolorstyle+xml"/>
  <Override PartName="/ppt/charts/colors3.xml" ContentType="application/vnd.ms-office.chartcolorstyle+xml"/>
  <Override PartName="/ppt/charts/colors4.xml" ContentType="application/vnd.ms-office.chartcolorstyle+xml"/>
  <Override PartName="/ppt/charts/colors5.xml" ContentType="application/vnd.ms-office.chartcolorstyle+xml"/>
  <Override PartName="/ppt/charts/colors6.xml" ContentType="application/vnd.ms-office.chartcolorstyle+xml"/>
  <Override PartName="/ppt/charts/colors7.xml" ContentType="application/vnd.ms-office.chartcolorstyle+xml"/>
  <Override PartName="/ppt/charts/style1.xml" ContentType="application/vnd.ms-office.chartstyle+xml"/>
  <Override PartName="/ppt/charts/style2.xml" ContentType="application/vnd.ms-office.chartstyle+xml"/>
  <Override PartName="/ppt/charts/style3.xml" ContentType="application/vnd.ms-office.chartstyle+xml"/>
  <Override PartName="/ppt/charts/style4.xml" ContentType="application/vnd.ms-office.chartstyle+xml"/>
  <Override PartName="/ppt/charts/style5.xml" ContentType="application/vnd.ms-office.chartstyle+xml"/>
  <Override PartName="/ppt/charts/style6.xml" ContentType="application/vnd.ms-office.chartstyle+xml"/>
  <Override PartName="/ppt/charts/style7.xml" ContentType="application/vnd.ms-office.chartstyl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3" r:id="rId3"/>
    <p:sldMasterId id="2147483675" r:id="rId4"/>
  </p:sldMasterIdLst>
  <p:notesMasterIdLst>
    <p:notesMasterId r:id="rId6"/>
  </p:notesMasterIdLst>
  <p:handoutMasterIdLst>
    <p:handoutMasterId r:id="rId60"/>
  </p:handoutMasterIdLst>
  <p:sldIdLst>
    <p:sldId id="256" r:id="rId5"/>
    <p:sldId id="468" r:id="rId7"/>
    <p:sldId id="1145" r:id="rId8"/>
    <p:sldId id="1147" r:id="rId9"/>
    <p:sldId id="1148" r:id="rId10"/>
    <p:sldId id="1149" r:id="rId11"/>
    <p:sldId id="1150" r:id="rId12"/>
    <p:sldId id="1151" r:id="rId13"/>
    <p:sldId id="1152" r:id="rId14"/>
    <p:sldId id="1153" r:id="rId15"/>
    <p:sldId id="1154" r:id="rId16"/>
    <p:sldId id="1155" r:id="rId17"/>
    <p:sldId id="1156" r:id="rId18"/>
    <p:sldId id="1157" r:id="rId19"/>
    <p:sldId id="1158" r:id="rId20"/>
    <p:sldId id="1159" r:id="rId21"/>
    <p:sldId id="1160" r:id="rId22"/>
    <p:sldId id="1162" r:id="rId23"/>
    <p:sldId id="1164" r:id="rId24"/>
    <p:sldId id="1165" r:id="rId25"/>
    <p:sldId id="1198" r:id="rId26"/>
    <p:sldId id="592" r:id="rId27"/>
    <p:sldId id="671" r:id="rId28"/>
    <p:sldId id="673" r:id="rId29"/>
    <p:sldId id="674" r:id="rId30"/>
    <p:sldId id="675" r:id="rId31"/>
    <p:sldId id="676" r:id="rId32"/>
    <p:sldId id="677" r:id="rId33"/>
    <p:sldId id="1124" r:id="rId34"/>
    <p:sldId id="1236" r:id="rId35"/>
    <p:sldId id="1168" r:id="rId36"/>
    <p:sldId id="1199" r:id="rId37"/>
    <p:sldId id="1267" r:id="rId38"/>
    <p:sldId id="1268" r:id="rId39"/>
    <p:sldId id="1266" r:id="rId40"/>
    <p:sldId id="731" r:id="rId41"/>
    <p:sldId id="1304" r:id="rId42"/>
    <p:sldId id="1122" r:id="rId43"/>
    <p:sldId id="1287" r:id="rId44"/>
    <p:sldId id="812" r:id="rId45"/>
    <p:sldId id="1252" r:id="rId46"/>
    <p:sldId id="1253" r:id="rId47"/>
    <p:sldId id="1254" r:id="rId48"/>
    <p:sldId id="1255" r:id="rId49"/>
    <p:sldId id="1256" r:id="rId50"/>
    <p:sldId id="1257" r:id="rId51"/>
    <p:sldId id="1258" r:id="rId52"/>
    <p:sldId id="1200" r:id="rId53"/>
    <p:sldId id="1202" r:id="rId54"/>
    <p:sldId id="1203" r:id="rId55"/>
    <p:sldId id="1128" r:id="rId56"/>
    <p:sldId id="1129" r:id="rId57"/>
    <p:sldId id="1130" r:id="rId58"/>
    <p:sldId id="461" r:id="rId59"/>
  </p:sldIdLst>
  <p:sldSz cx="12192000" cy="6858000"/>
  <p:notesSz cx="6858000" cy="9144000"/>
  <p:custDataLst>
    <p:tags r:id="rId6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刘晓光" initials="LXG" lastIdx="1" clrIdx="0"/>
  <p:cmAuthor id="1" name="gaohuifang369@126.com" initials="g" lastIdx="192" clrIdx="0"/>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8C2D2"/>
    <a:srgbClr val="9BAABF"/>
    <a:srgbClr val="ACB9CA"/>
    <a:srgbClr val="CED5E0"/>
    <a:srgbClr val="788DA8"/>
    <a:srgbClr val="8497B0"/>
    <a:srgbClr val="ED7D31"/>
    <a:srgbClr val="51657F"/>
    <a:srgbClr val="9CABC0"/>
    <a:srgbClr val="6279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16" autoAdjust="0"/>
  </p:normalViewPr>
  <p:slideViewPr>
    <p:cSldViewPr snapToGrid="0">
      <p:cViewPr varScale="1">
        <p:scale>
          <a:sx n="93" d="100"/>
          <a:sy n="93" d="100"/>
        </p:scale>
        <p:origin x="84" y="264"/>
      </p:cViewPr>
      <p:guideLst>
        <p:guide orient="horz" pos="2046"/>
        <p:guide pos="383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5" Type="http://schemas.openxmlformats.org/officeDocument/2006/relationships/tags" Target="tags/tag161.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notesMaster" Target="notesMasters/notesMaster1.xml"/><Relationship Id="rId59" Type="http://schemas.openxmlformats.org/officeDocument/2006/relationships/slide" Target="slides/slide54.xml"/><Relationship Id="rId58" Type="http://schemas.openxmlformats.org/officeDocument/2006/relationships/slide" Target="slides/slide53.xml"/><Relationship Id="rId57" Type="http://schemas.openxmlformats.org/officeDocument/2006/relationships/slide" Target="slides/slide52.xml"/><Relationship Id="rId56" Type="http://schemas.openxmlformats.org/officeDocument/2006/relationships/slide" Target="slides/slide51.xml"/><Relationship Id="rId55" Type="http://schemas.openxmlformats.org/officeDocument/2006/relationships/slide" Target="slides/slide50.xml"/><Relationship Id="rId54" Type="http://schemas.openxmlformats.org/officeDocument/2006/relationships/slide" Target="slides/slide49.xml"/><Relationship Id="rId53" Type="http://schemas.openxmlformats.org/officeDocument/2006/relationships/slide" Target="slides/slide48.xml"/><Relationship Id="rId52" Type="http://schemas.openxmlformats.org/officeDocument/2006/relationships/slide" Target="slides/slide47.xml"/><Relationship Id="rId51" Type="http://schemas.openxmlformats.org/officeDocument/2006/relationships/slide" Target="slides/slide46.xml"/><Relationship Id="rId50" Type="http://schemas.openxmlformats.org/officeDocument/2006/relationships/slide" Target="slides/slide45.xml"/><Relationship Id="rId5" Type="http://schemas.openxmlformats.org/officeDocument/2006/relationships/slide" Target="slides/slide1.xml"/><Relationship Id="rId49" Type="http://schemas.openxmlformats.org/officeDocument/2006/relationships/slide" Target="slides/slide44.xml"/><Relationship Id="rId48" Type="http://schemas.openxmlformats.org/officeDocument/2006/relationships/slide" Target="slides/slide43.xml"/><Relationship Id="rId47" Type="http://schemas.openxmlformats.org/officeDocument/2006/relationships/slide" Target="slides/slide42.xml"/><Relationship Id="rId46" Type="http://schemas.openxmlformats.org/officeDocument/2006/relationships/slide" Target="slides/slide41.xml"/><Relationship Id="rId45" Type="http://schemas.openxmlformats.org/officeDocument/2006/relationships/slide" Target="slides/slide40.xml"/><Relationship Id="rId44" Type="http://schemas.openxmlformats.org/officeDocument/2006/relationships/slide" Target="slides/slide39.xml"/><Relationship Id="rId43" Type="http://schemas.openxmlformats.org/officeDocument/2006/relationships/slide" Target="slides/slide38.xml"/><Relationship Id="rId42" Type="http://schemas.openxmlformats.org/officeDocument/2006/relationships/slide" Target="slides/slide37.xml"/><Relationship Id="rId41" Type="http://schemas.openxmlformats.org/officeDocument/2006/relationships/slide" Target="slides/slide36.xml"/><Relationship Id="rId40" Type="http://schemas.openxmlformats.org/officeDocument/2006/relationships/slide" Target="slides/slide35.xml"/><Relationship Id="rId4" Type="http://schemas.openxmlformats.org/officeDocument/2006/relationships/slideMaster" Target="slideMasters/slideMaster3.xml"/><Relationship Id="rId39" Type="http://schemas.openxmlformats.org/officeDocument/2006/relationships/slide" Target="slides/slide34.xml"/><Relationship Id="rId38" Type="http://schemas.openxmlformats.org/officeDocument/2006/relationships/slide" Target="slides/slide33.xml"/><Relationship Id="rId37" Type="http://schemas.openxmlformats.org/officeDocument/2006/relationships/slide" Target="slides/slide32.xml"/><Relationship Id="rId36" Type="http://schemas.openxmlformats.org/officeDocument/2006/relationships/slide" Target="slides/slide31.xml"/><Relationship Id="rId35" Type="http://schemas.openxmlformats.org/officeDocument/2006/relationships/slide" Target="slides/slide30.xml"/><Relationship Id="rId34" Type="http://schemas.openxmlformats.org/officeDocument/2006/relationships/slide" Target="slides/slide29.xml"/><Relationship Id="rId33" Type="http://schemas.openxmlformats.org/officeDocument/2006/relationships/slide" Target="slides/slide28.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4" Type="http://schemas.microsoft.com/office/2011/relationships/chartColorStyle" Target="colors3.xml"/><Relationship Id="rId3" Type="http://schemas.microsoft.com/office/2011/relationships/chartStyle" Target="style3.xml"/><Relationship Id="rId2" Type="http://schemas.openxmlformats.org/officeDocument/2006/relationships/themeOverride" Target="../theme/themeOverride1.xml"/><Relationship Id="rId1" Type="http://schemas.openxmlformats.org/officeDocument/2006/relationships/oleObject" Target="file:///C:\Users\Administrator\Desktop\&#38647;&#36798;&#22270;.xlsx" TargetMode="External"/></Relationships>
</file>

<file path=ppt/charts/_rels/chart4.xml.rels><?xml version="1.0" encoding="UTF-8" standalone="yes"?>
<Relationships xmlns="http://schemas.openxmlformats.org/package/2006/relationships"><Relationship Id="rId4" Type="http://schemas.microsoft.com/office/2011/relationships/chartColorStyle" Target="colors4.xml"/><Relationship Id="rId3" Type="http://schemas.microsoft.com/office/2011/relationships/chartStyle" Target="style4.xml"/><Relationship Id="rId2" Type="http://schemas.openxmlformats.org/officeDocument/2006/relationships/themeOverride" Target="../theme/themeOverride2.xml"/><Relationship Id="rId1" Type="http://schemas.openxmlformats.org/officeDocument/2006/relationships/oleObject" Target="file:///C:\Users\LiuXinjie\Desktop\&#20154;&#21592;&#32467;&#26500;&#29616;&#29366;(1).xlsx" TargetMode="External"/></Relationships>
</file>

<file path=ppt/charts/_rels/chart5.xml.rels><?xml version="1.0" encoding="UTF-8" standalone="yes"?>
<Relationships xmlns="http://schemas.openxmlformats.org/package/2006/relationships"><Relationship Id="rId4" Type="http://schemas.microsoft.com/office/2011/relationships/chartColorStyle" Target="colors5.xml"/><Relationship Id="rId3" Type="http://schemas.microsoft.com/office/2011/relationships/chartStyle" Target="style5.xml"/><Relationship Id="rId2" Type="http://schemas.openxmlformats.org/officeDocument/2006/relationships/themeOverride" Target="../theme/themeOverride3.xml"/><Relationship Id="rId1" Type="http://schemas.openxmlformats.org/officeDocument/2006/relationships/oleObject" Target="file:///C:\Users\LiuXinjie\Desktop\&#20154;&#21592;&#32467;&#26500;&#29616;&#29366;(1).xlsx" TargetMode="External"/></Relationships>
</file>

<file path=ppt/charts/_rels/chart6.xml.rels><?xml version="1.0" encoding="UTF-8" standalone="yes"?>
<Relationships xmlns="http://schemas.openxmlformats.org/package/2006/relationships"><Relationship Id="rId4" Type="http://schemas.microsoft.com/office/2011/relationships/chartColorStyle" Target="colors6.xml"/><Relationship Id="rId3" Type="http://schemas.microsoft.com/office/2011/relationships/chartStyle" Target="style6.xml"/><Relationship Id="rId2" Type="http://schemas.openxmlformats.org/officeDocument/2006/relationships/themeOverride" Target="../theme/themeOverride4.xml"/><Relationship Id="rId1" Type="http://schemas.openxmlformats.org/officeDocument/2006/relationships/oleObject" Target="file:///C:\Users\LiuXinjie\Desktop\&#20154;&#21592;&#32467;&#26500;&#29616;&#29366;(1).xlsx" TargetMode="External"/></Relationships>
</file>

<file path=ppt/charts/_rels/chart7.xml.rels><?xml version="1.0" encoding="UTF-8" standalone="yes"?>
<Relationships xmlns="http://schemas.openxmlformats.org/package/2006/relationships"><Relationship Id="rId4" Type="http://schemas.microsoft.com/office/2011/relationships/chartColorStyle" Target="colors7.xml"/><Relationship Id="rId3" Type="http://schemas.microsoft.com/office/2011/relationships/chartStyle" Target="style7.xml"/><Relationship Id="rId2" Type="http://schemas.openxmlformats.org/officeDocument/2006/relationships/themeOverride" Target="../theme/themeOverride5.xml"/><Relationship Id="rId1" Type="http://schemas.openxmlformats.org/officeDocument/2006/relationships/oleObject" Target="file:///C:\Users\LiuXinjie\Desktop\&#20154;&#21592;&#32467;&#26500;&#29616;&#29366;(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920" b="0" i="0" u="none" strike="noStrike" kern="1200" spc="0" baseline="0">
                <a:solidFill>
                  <a:schemeClr val="accent1"/>
                </a:solidFill>
                <a:latin typeface="+mn-lt"/>
                <a:ea typeface="+mn-ea"/>
                <a:cs typeface="+mn-cs"/>
              </a:defRPr>
            </a:pPr>
            <a:r>
              <a:rPr lang="zh-CN"/>
              <a:t>企业现场管理文件水平</a:t>
            </a:r>
            <a:endParaRPr lang="zh-CN"/>
          </a:p>
        </c:rich>
      </c:tx>
      <c:layout/>
      <c:overlay val="0"/>
      <c:spPr>
        <a:noFill/>
        <a:ln>
          <a:noFill/>
        </a:ln>
        <a:effectLst/>
      </c:spPr>
    </c:title>
    <c:autoTitleDeleted val="0"/>
    <c:plotArea>
      <c:layout/>
      <c:radarChart>
        <c:radarStyle val="marker"/>
        <c:varyColors val="0"/>
        <c:ser>
          <c:idx val="0"/>
          <c:order val="0"/>
          <c:tx>
            <c:strRef>
              <c:f>Sheet1!$B$1</c:f>
              <c:strCache>
                <c:ptCount val="1"/>
                <c:pt idx="0">
                  <c:v>世界优秀企业</c:v>
                </c:pt>
              </c:strCache>
            </c:strRef>
          </c:tx>
          <c:spPr>
            <a:ln w="28575" cap="rnd">
              <a:solidFill>
                <a:schemeClr val="accent4"/>
              </a:solidFill>
              <a:round/>
            </a:ln>
            <a:effectLst/>
          </c:spPr>
          <c:marker>
            <c:symbol val="none"/>
          </c:marker>
          <c:dLbls>
            <c:delete val="1"/>
          </c:dLbls>
          <c:cat>
            <c:strRef>
              <c:f>Sheet1!$A$2:$A$6</c:f>
              <c:strCache>
                <c:ptCount val="5"/>
                <c:pt idx="0">
                  <c:v>质量文件</c:v>
                </c:pt>
                <c:pt idx="1">
                  <c:v>生产文件</c:v>
                </c:pt>
                <c:pt idx="2">
                  <c:v>物流文件</c:v>
                </c:pt>
                <c:pt idx="3">
                  <c:v>设备文件</c:v>
                </c:pt>
                <c:pt idx="4">
                  <c:v>内控文件</c:v>
                </c:pt>
              </c:strCache>
            </c:strRef>
          </c:cat>
          <c:val>
            <c:numRef>
              <c:f>Sheet1!$B$2:$B$6</c:f>
              <c:numCache>
                <c:formatCode>General</c:formatCode>
                <c:ptCount val="5"/>
                <c:pt idx="0">
                  <c:v>5</c:v>
                </c:pt>
                <c:pt idx="1">
                  <c:v>5</c:v>
                </c:pt>
                <c:pt idx="2">
                  <c:v>5</c:v>
                </c:pt>
                <c:pt idx="3">
                  <c:v>5</c:v>
                </c:pt>
                <c:pt idx="4">
                  <c:v>5</c:v>
                </c:pt>
              </c:numCache>
            </c:numRef>
          </c:val>
        </c:ser>
        <c:ser>
          <c:idx val="1"/>
          <c:order val="1"/>
          <c:tx>
            <c:strRef>
              <c:f>Sheet1!$C$1</c:f>
              <c:strCache>
                <c:ptCount val="1"/>
                <c:pt idx="0">
                  <c:v>友联机械</c:v>
                </c:pt>
              </c:strCache>
            </c:strRef>
          </c:tx>
          <c:spPr>
            <a:ln w="28575" cap="rnd">
              <a:solidFill>
                <a:srgbClr val="FF0000"/>
              </a:solidFill>
              <a:round/>
            </a:ln>
            <a:effectLst/>
          </c:spPr>
          <c:marker>
            <c:symbol val="none"/>
          </c:marker>
          <c:dLbls>
            <c:delete val="1"/>
          </c:dLbls>
          <c:cat>
            <c:strRef>
              <c:f>Sheet1!$A$2:$A$6</c:f>
              <c:strCache>
                <c:ptCount val="5"/>
                <c:pt idx="0">
                  <c:v>质量文件</c:v>
                </c:pt>
                <c:pt idx="1">
                  <c:v>生产文件</c:v>
                </c:pt>
                <c:pt idx="2">
                  <c:v>物流文件</c:v>
                </c:pt>
                <c:pt idx="3">
                  <c:v>设备文件</c:v>
                </c:pt>
                <c:pt idx="4">
                  <c:v>内控文件</c:v>
                </c:pt>
              </c:strCache>
            </c:strRef>
          </c:cat>
          <c:val>
            <c:numRef>
              <c:f>Sheet1!$C$2:$C$6</c:f>
              <c:numCache>
                <c:formatCode>General</c:formatCode>
                <c:ptCount val="5"/>
                <c:pt idx="0">
                  <c:v>2</c:v>
                </c:pt>
                <c:pt idx="1">
                  <c:v>1</c:v>
                </c:pt>
                <c:pt idx="2">
                  <c:v>1</c:v>
                </c:pt>
                <c:pt idx="3">
                  <c:v>1</c:v>
                </c:pt>
                <c:pt idx="4">
                  <c:v>2</c:v>
                </c:pt>
              </c:numCache>
            </c:numRef>
          </c:val>
        </c:ser>
        <c:dLbls>
          <c:showLegendKey val="0"/>
          <c:showVal val="0"/>
          <c:showCatName val="0"/>
          <c:showSerName val="0"/>
          <c:showPercent val="0"/>
          <c:showBubbleSize val="0"/>
        </c:dLbls>
        <c:axId val="392939392"/>
        <c:axId val="393035776"/>
      </c:radarChart>
      <c:catAx>
        <c:axId val="39293939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393035776"/>
        <c:crosses val="autoZero"/>
        <c:auto val="1"/>
        <c:lblAlgn val="ctr"/>
        <c:lblOffset val="100"/>
        <c:noMultiLvlLbl val="0"/>
      </c:catAx>
      <c:valAx>
        <c:axId val="3930357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392939392"/>
        <c:crosses val="autoZero"/>
        <c:crossBetween val="between"/>
      </c:valAx>
      <c:spPr>
        <a:noFill/>
        <a:ln>
          <a:noFill/>
        </a:ln>
        <a:effectLst/>
      </c:spPr>
    </c:plotArea>
    <c:legend>
      <c:legendPos val="r"/>
      <c:legendEntry>
        <c:idx val="1"/>
        <c:delete val="1"/>
      </c:legendEntry>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legend>
    <c:plotVisOnly val="1"/>
    <c:dispBlanksAs val="gap"/>
    <c:showDLblsOverMax val="0"/>
  </c:chart>
  <c:spPr>
    <a:noFill/>
    <a:ln>
      <a:noFill/>
    </a:ln>
    <a:effectLst/>
  </c:spPr>
  <c:txPr>
    <a:bodyPr/>
    <a:lstStyle/>
    <a:p>
      <a:pPr>
        <a:defRPr lang="zh-CN" sz="1600">
          <a:solidFill>
            <a:schemeClr val="accent1"/>
          </a:solidFill>
        </a:defRPr>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zh-CN" sz="1920" b="0" i="0" u="none" strike="noStrike" kern="1200" spc="0" baseline="0">
                <a:solidFill>
                  <a:schemeClr val="accent1"/>
                </a:solidFill>
                <a:latin typeface="+mn-lt"/>
                <a:ea typeface="+mn-ea"/>
                <a:cs typeface="+mn-cs"/>
              </a:defRPr>
            </a:pPr>
            <a:r>
              <a:rPr lang="zh-CN" dirty="0"/>
              <a:t>企业现场管理水平</a:t>
            </a:r>
            <a:endParaRPr lang="zh-CN" dirty="0"/>
          </a:p>
        </c:rich>
      </c:tx>
      <c:layout/>
      <c:overlay val="0"/>
      <c:spPr>
        <a:noFill/>
        <a:ln>
          <a:noFill/>
        </a:ln>
        <a:effectLst/>
      </c:spPr>
    </c:title>
    <c:autoTitleDeleted val="0"/>
    <c:plotArea>
      <c:layout/>
      <c:radarChart>
        <c:radarStyle val="marker"/>
        <c:varyColors val="0"/>
        <c:ser>
          <c:idx val="0"/>
          <c:order val="0"/>
          <c:tx>
            <c:strRef>
              <c:f>Sheet1!$B$1</c:f>
              <c:strCache>
                <c:ptCount val="1"/>
                <c:pt idx="0">
                  <c:v>世界优秀企业</c:v>
                </c:pt>
              </c:strCache>
            </c:strRef>
          </c:tx>
          <c:spPr>
            <a:ln w="28575" cap="rnd">
              <a:solidFill>
                <a:schemeClr val="accent4"/>
              </a:solidFill>
              <a:round/>
            </a:ln>
            <a:effectLst/>
          </c:spPr>
          <c:marker>
            <c:symbol val="none"/>
          </c:marker>
          <c:dLbls>
            <c:delete val="1"/>
          </c:dLbls>
          <c:cat>
            <c:strRef>
              <c:f>Sheet1!$A$2:$A$11</c:f>
              <c:strCache>
                <c:ptCount val="10"/>
                <c:pt idx="0">
                  <c:v>质量标准</c:v>
                </c:pt>
                <c:pt idx="1">
                  <c:v>质量遵守</c:v>
                </c:pt>
                <c:pt idx="2">
                  <c:v>配套管理</c:v>
                </c:pt>
                <c:pt idx="3">
                  <c:v>生产计划</c:v>
                </c:pt>
                <c:pt idx="4">
                  <c:v>标准作业</c:v>
                </c:pt>
                <c:pt idx="5">
                  <c:v>生产管理</c:v>
                </c:pt>
                <c:pt idx="6">
                  <c:v>现场管理</c:v>
                </c:pt>
                <c:pt idx="7">
                  <c:v>改善活动</c:v>
                </c:pt>
                <c:pt idx="8">
                  <c:v>在库管理</c:v>
                </c:pt>
                <c:pt idx="9">
                  <c:v>设备保全</c:v>
                </c:pt>
              </c:strCache>
            </c:strRef>
          </c:cat>
          <c:val>
            <c:numRef>
              <c:f>Sheet1!$B$2:$B$11</c:f>
              <c:numCache>
                <c:formatCode>General</c:formatCode>
                <c:ptCount val="10"/>
                <c:pt idx="0">
                  <c:v>5</c:v>
                </c:pt>
                <c:pt idx="1">
                  <c:v>5</c:v>
                </c:pt>
                <c:pt idx="2">
                  <c:v>5</c:v>
                </c:pt>
                <c:pt idx="3">
                  <c:v>5</c:v>
                </c:pt>
                <c:pt idx="4">
                  <c:v>5</c:v>
                </c:pt>
                <c:pt idx="5">
                  <c:v>5</c:v>
                </c:pt>
                <c:pt idx="6">
                  <c:v>5</c:v>
                </c:pt>
                <c:pt idx="7">
                  <c:v>5</c:v>
                </c:pt>
                <c:pt idx="8">
                  <c:v>5</c:v>
                </c:pt>
                <c:pt idx="9">
                  <c:v>5</c:v>
                </c:pt>
              </c:numCache>
            </c:numRef>
          </c:val>
        </c:ser>
        <c:ser>
          <c:idx val="1"/>
          <c:order val="1"/>
          <c:tx>
            <c:strRef>
              <c:f>Sheet1!$C$1</c:f>
              <c:strCache>
                <c:ptCount val="1"/>
                <c:pt idx="0">
                  <c:v>友联机械</c:v>
                </c:pt>
              </c:strCache>
            </c:strRef>
          </c:tx>
          <c:spPr>
            <a:ln w="28575" cap="rnd">
              <a:solidFill>
                <a:srgbClr val="FF0000"/>
              </a:solidFill>
              <a:round/>
            </a:ln>
            <a:effectLst/>
          </c:spPr>
          <c:marker>
            <c:symbol val="none"/>
          </c:marker>
          <c:dLbls>
            <c:delete val="1"/>
          </c:dLbls>
          <c:cat>
            <c:strRef>
              <c:f>Sheet1!$A$2:$A$11</c:f>
              <c:strCache>
                <c:ptCount val="10"/>
                <c:pt idx="0">
                  <c:v>质量标准</c:v>
                </c:pt>
                <c:pt idx="1">
                  <c:v>质量遵守</c:v>
                </c:pt>
                <c:pt idx="2">
                  <c:v>配套管理</c:v>
                </c:pt>
                <c:pt idx="3">
                  <c:v>生产计划</c:v>
                </c:pt>
                <c:pt idx="4">
                  <c:v>标准作业</c:v>
                </c:pt>
                <c:pt idx="5">
                  <c:v>生产管理</c:v>
                </c:pt>
                <c:pt idx="6">
                  <c:v>现场管理</c:v>
                </c:pt>
                <c:pt idx="7">
                  <c:v>改善活动</c:v>
                </c:pt>
                <c:pt idx="8">
                  <c:v>在库管理</c:v>
                </c:pt>
                <c:pt idx="9">
                  <c:v>设备保全</c:v>
                </c:pt>
              </c:strCache>
            </c:strRef>
          </c:cat>
          <c:val>
            <c:numRef>
              <c:f>Sheet1!$C$2:$C$11</c:f>
              <c:numCache>
                <c:formatCode>General</c:formatCode>
                <c:ptCount val="10"/>
                <c:pt idx="0">
                  <c:v>2</c:v>
                </c:pt>
                <c:pt idx="1">
                  <c:v>2</c:v>
                </c:pt>
                <c:pt idx="2">
                  <c:v>2</c:v>
                </c:pt>
                <c:pt idx="3">
                  <c:v>2</c:v>
                </c:pt>
                <c:pt idx="4">
                  <c:v>1</c:v>
                </c:pt>
                <c:pt idx="5">
                  <c:v>1</c:v>
                </c:pt>
                <c:pt idx="6">
                  <c:v>2</c:v>
                </c:pt>
                <c:pt idx="7">
                  <c:v>2</c:v>
                </c:pt>
                <c:pt idx="8">
                  <c:v>2</c:v>
                </c:pt>
                <c:pt idx="9">
                  <c:v>1</c:v>
                </c:pt>
              </c:numCache>
            </c:numRef>
          </c:val>
        </c:ser>
        <c:dLbls>
          <c:showLegendKey val="0"/>
          <c:showVal val="0"/>
          <c:showCatName val="0"/>
          <c:showSerName val="0"/>
          <c:showPercent val="0"/>
          <c:showBubbleSize val="0"/>
        </c:dLbls>
        <c:axId val="403482112"/>
        <c:axId val="403910016"/>
      </c:radarChart>
      <c:catAx>
        <c:axId val="403482112"/>
        <c:scaling>
          <c:orientation val="minMax"/>
        </c:scaling>
        <c:delete val="0"/>
        <c:axPos val="b"/>
        <c:numFmt formatCode="General" sourceLinked="1"/>
        <c:majorTickMark val="none"/>
        <c:minorTickMark val="none"/>
        <c:tickLblPos val="nextTo"/>
        <c:spPr>
          <a:noFill/>
          <a:ln w="25400" cap="flat" cmpd="sng" algn="ctr">
            <a:noFill/>
            <a:round/>
          </a:ln>
          <a:effectLst/>
        </c:spPr>
        <c:txPr>
          <a:bodyPr rot="-6000000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403910016"/>
        <c:crosses val="autoZero"/>
        <c:auto val="1"/>
        <c:lblAlgn val="ctr"/>
        <c:lblOffset val="100"/>
        <c:noMultiLvlLbl val="0"/>
      </c:catAx>
      <c:valAx>
        <c:axId val="4039100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txPr>
          <a:bodyPr rot="-60000000" spcFirstLastPara="0" vertOverflow="ellipsis" vert="horz" wrap="square" anchor="ctr" anchorCtr="1"/>
          <a:lstStyle/>
          <a:p>
            <a:pPr>
              <a:defRPr lang="zh-CN" sz="1600" b="0" i="0" u="none" strike="noStrike" kern="1200" baseline="0">
                <a:solidFill>
                  <a:schemeClr val="accent1"/>
                </a:solidFill>
                <a:latin typeface="+mn-lt"/>
                <a:ea typeface="+mn-ea"/>
                <a:cs typeface="+mn-cs"/>
              </a:defRPr>
            </a:pPr>
          </a:p>
        </c:txPr>
        <c:crossAx val="403482112"/>
        <c:crosses val="autoZero"/>
        <c:crossBetween val="between"/>
      </c:valAx>
      <c:spPr>
        <a:noFill/>
        <a:ln>
          <a:noFill/>
        </a:ln>
        <a:effectLst/>
      </c:spPr>
    </c:plotArea>
    <c:legend>
      <c:legendPos val="r"/>
      <c:legendEntry>
        <c:idx val="1"/>
        <c:delete val="1"/>
      </c:legendEntry>
      <c:layout/>
      <c:overlay val="0"/>
      <c:spPr>
        <a:noFill/>
        <a:ln>
          <a:noFill/>
        </a:ln>
        <a:effectLst/>
      </c:spPr>
      <c:txPr>
        <a:bodyPr rot="0" spcFirstLastPara="1" vertOverflow="ellipsis" vert="horz" wrap="square" anchor="ctr" anchorCtr="1"/>
        <a:lstStyle/>
        <a:p>
          <a:pPr>
            <a:defRPr lang="zh-CN" sz="1600" b="0" i="0" u="none" strike="noStrike" kern="1200" baseline="0">
              <a:solidFill>
                <a:schemeClr val="accent1"/>
              </a:solidFill>
              <a:latin typeface="+mn-lt"/>
              <a:ea typeface="+mn-ea"/>
              <a:cs typeface="+mn-cs"/>
            </a:defRPr>
          </a:pPr>
        </a:p>
      </c:txPr>
    </c:legend>
    <c:plotVisOnly val="1"/>
    <c:dispBlanksAs val="gap"/>
    <c:showDLblsOverMax val="0"/>
  </c:chart>
  <c:spPr>
    <a:noFill/>
    <a:ln>
      <a:noFill/>
    </a:ln>
    <a:effectLst/>
  </c:spPr>
  <c:txPr>
    <a:bodyPr/>
    <a:lstStyle/>
    <a:p>
      <a:pPr>
        <a:defRPr lang="zh-CN" sz="1600">
          <a:solidFill>
            <a:schemeClr val="accent1"/>
          </a:solidFill>
        </a:defRPr>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0" vertOverflow="ellipsis" vert="horz" wrap="square" anchor="ctr" anchorCtr="1" forceAA="0"/>
          <a:lstStyle/>
          <a:p>
            <a:pPr>
              <a:defRPr lang="zh-CN" sz="1600" b="0" i="0" u="none" strike="noStrike" kern="1200" spc="0" baseline="0">
                <a:solidFill>
                  <a:schemeClr val="tx1">
                    <a:lumMod val="65000"/>
                    <a:lumOff val="35000"/>
                  </a:schemeClr>
                </a:solidFill>
                <a:latin typeface="+mn-lt"/>
                <a:ea typeface="+mn-ea"/>
                <a:cs typeface="+mn-cs"/>
              </a:defRPr>
            </a:pPr>
            <a:r>
              <a:rPr sz="1600"/>
              <a:t>生产管理评价分析</a:t>
            </a:r>
            <a:endParaRPr sz="1600"/>
          </a:p>
        </c:rich>
      </c:tx>
      <c:layout/>
      <c:overlay val="0"/>
      <c:spPr>
        <a:noFill/>
        <a:ln>
          <a:noFill/>
        </a:ln>
        <a:effectLst/>
      </c:spPr>
    </c:title>
    <c:autoTitleDeleted val="0"/>
    <c:plotArea>
      <c:layout/>
      <c:radarChart>
        <c:radarStyle val="marker"/>
        <c:varyColors val="0"/>
        <c:ser>
          <c:idx val="0"/>
          <c:order val="0"/>
          <c:tx>
            <c:strRef>
              <c:f>[雷达图.xlsx]Sheet1!$E$4</c:f>
              <c:strCache>
                <c:ptCount val="1"/>
                <c:pt idx="0">
                  <c:v>标准</c:v>
                </c:pt>
              </c:strCache>
            </c:strRef>
          </c:tx>
          <c:spPr>
            <a:ln w="28575" cap="rnd">
              <a:solidFill>
                <a:schemeClr val="accent3">
                  <a:shade val="65000"/>
                </a:schemeClr>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500" b="0" i="0" u="none" strike="noStrike" kern="1200" baseline="0">
                    <a:solidFill>
                      <a:schemeClr val="tx1">
                        <a:lumMod val="75000"/>
                        <a:lumOff val="25000"/>
                      </a:schemeClr>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[雷达图.xlsx]Sheet1!$D$8:$D$47</c:f>
              <c:strCache>
                <c:ptCount val="40"/>
                <c:pt idx="0">
                  <c:v>工厂纲领（KPI)</c:v>
                </c:pt>
                <c:pt idx="1">
                  <c:v>产能规划（CRP)</c:v>
                </c:pt>
                <c:pt idx="2">
                  <c:v>产品分类表（PP)</c:v>
                </c:pt>
                <c:pt idx="3">
                  <c:v>工艺流程圈（PFD)</c:v>
                </c:pt>
                <c:pt idx="4">
                  <c:v>生产计划编排（APS)</c:v>
                </c:pt>
                <c:pt idx="5">
                  <c:v>物料清单（BOM)</c:v>
                </c:pt>
                <c:pt idx="6">
                  <c:v>物料需求计划（MRP)</c:v>
                </c:pt>
                <c:pt idx="7">
                  <c:v>可视化管理（VM)</c:v>
                </c:pt>
                <c:pt idx="8">
                  <c:v>价值流图（VSM)</c:v>
                </c:pt>
                <c:pt idx="9">
                  <c:v>按时交货（OTD)</c:v>
                </c:pt>
                <c:pt idx="10">
                  <c:v>所有工序效率（TT）</c:v>
                </c:pt>
                <c:pt idx="11">
                  <c:v>支付周期（LT）</c:v>
                </c:pt>
                <c:pt idx="12">
                  <c:v>单件流(OPF)/批量流(LP）</c:v>
                </c:pt>
                <c:pt idx="13">
                  <c:v>标准作业（SOP)</c:v>
                </c:pt>
                <c:pt idx="14">
                  <c:v>快速换产（SMED)</c:v>
                </c:pt>
                <c:pt idx="15">
                  <c:v>生产可动对应体制</c:v>
                </c:pt>
                <c:pt idx="16">
                  <c:v>少人化、一人多机</c:v>
                </c:pt>
                <c:pt idx="17">
                  <c:v>在制品管理（WIP)</c:v>
                </c:pt>
                <c:pt idx="18">
                  <c:v>统计过程控制（SPC)</c:v>
                </c:pt>
                <c:pt idx="19">
                  <c:v>设备综合效率（OEE)</c:v>
                </c:pt>
                <c:pt idx="20">
                  <c:v>平均故障间隔时间（MTBF)</c:v>
                </c:pt>
                <c:pt idx="21">
                  <c:v>平均故障维修时间（WTTR)</c:v>
                </c:pt>
                <c:pt idx="22">
                  <c:v>全面生产维修（TPM)</c:v>
                </c:pt>
                <c:pt idx="23">
                  <c:v>品质体系（TQM)</c:v>
                </c:pt>
                <c:pt idx="24">
                  <c:v>QC、QA、QM、QG的现场运营</c:v>
                </c:pt>
                <c:pt idx="25">
                  <c:v>统计质量控制（SQC)</c:v>
                </c:pt>
                <c:pt idx="26">
                  <c:v>一次合格率（FTY)</c:v>
                </c:pt>
                <c:pt idx="27">
                  <c:v>最终合格率（PFY）</c:v>
                </c:pt>
                <c:pt idx="28">
                  <c:v>不良质量成本（COPQ)</c:v>
                </c:pt>
                <c:pt idx="29">
                  <c:v>投入产出数据管理</c:v>
                </c:pt>
                <c:pt idx="30">
                  <c:v>材加不统计管理</c:v>
                </c:pt>
                <c:pt idx="31">
                  <c:v>先入先出管理（FIFO)</c:v>
                </c:pt>
                <c:pt idx="32">
                  <c:v>帐卡物一致性</c:v>
                </c:pt>
                <c:pt idx="33">
                  <c:v>成套化物流配送</c:v>
                </c:pt>
                <c:pt idx="34">
                  <c:v>周转器具与包装</c:v>
                </c:pt>
                <c:pt idx="35">
                  <c:v>公司整体人力资源体系</c:v>
                </c:pt>
                <c:pt idx="36">
                  <c:v>晋升考核机制</c:v>
                </c:pt>
                <c:pt idx="37">
                  <c:v>培训体系与人才育成机制</c:v>
                </c:pt>
                <c:pt idx="38">
                  <c:v>现场开展的人才培育活动</c:v>
                </c:pt>
                <c:pt idx="39">
                  <c:v>薪资激励模式与推行方法</c:v>
                </c:pt>
              </c:strCache>
            </c:strRef>
          </c:cat>
          <c:val>
            <c:numRef>
              <c:f>[雷达图.xlsx]Sheet1!$E$8:$E$47</c:f>
              <c:numCache>
                <c:formatCode>0</c:formatCode>
                <c:ptCount val="40"/>
                <c:pt idx="0">
                  <c:v>5</c:v>
                </c:pt>
                <c:pt idx="1">
                  <c:v>5</c:v>
                </c:pt>
                <c:pt idx="2">
                  <c:v>5</c:v>
                </c:pt>
                <c:pt idx="3">
                  <c:v>5</c:v>
                </c:pt>
                <c:pt idx="4">
                  <c:v>5</c:v>
                </c:pt>
                <c:pt idx="5">
                  <c:v>5</c:v>
                </c:pt>
                <c:pt idx="6">
                  <c:v>5</c:v>
                </c:pt>
                <c:pt idx="7">
                  <c:v>5</c:v>
                </c:pt>
                <c:pt idx="8">
                  <c:v>5</c:v>
                </c:pt>
                <c:pt idx="9">
                  <c:v>5</c:v>
                </c:pt>
                <c:pt idx="10">
                  <c:v>5</c:v>
                </c:pt>
                <c:pt idx="11">
                  <c:v>5</c:v>
                </c:pt>
                <c:pt idx="12">
                  <c:v>5</c:v>
                </c:pt>
                <c:pt idx="13">
                  <c:v>5</c:v>
                </c:pt>
                <c:pt idx="14">
                  <c:v>5</c:v>
                </c:pt>
                <c:pt idx="15">
                  <c:v>5</c:v>
                </c:pt>
                <c:pt idx="16">
                  <c:v>5</c:v>
                </c:pt>
                <c:pt idx="17">
                  <c:v>5</c:v>
                </c:pt>
                <c:pt idx="18">
                  <c:v>5</c:v>
                </c:pt>
                <c:pt idx="19">
                  <c:v>5</c:v>
                </c:pt>
                <c:pt idx="20">
                  <c:v>5</c:v>
                </c:pt>
                <c:pt idx="21">
                  <c:v>5</c:v>
                </c:pt>
                <c:pt idx="22">
                  <c:v>5</c:v>
                </c:pt>
                <c:pt idx="23">
                  <c:v>5</c:v>
                </c:pt>
                <c:pt idx="24">
                  <c:v>5</c:v>
                </c:pt>
                <c:pt idx="25">
                  <c:v>5</c:v>
                </c:pt>
                <c:pt idx="26">
                  <c:v>5</c:v>
                </c:pt>
                <c:pt idx="27">
                  <c:v>5</c:v>
                </c:pt>
                <c:pt idx="28">
                  <c:v>5</c:v>
                </c:pt>
                <c:pt idx="29">
                  <c:v>5</c:v>
                </c:pt>
                <c:pt idx="30">
                  <c:v>5</c:v>
                </c:pt>
                <c:pt idx="31">
                  <c:v>5</c:v>
                </c:pt>
                <c:pt idx="32">
                  <c:v>5</c:v>
                </c:pt>
                <c:pt idx="33">
                  <c:v>5</c:v>
                </c:pt>
                <c:pt idx="34">
                  <c:v>5</c:v>
                </c:pt>
                <c:pt idx="35">
                  <c:v>5</c:v>
                </c:pt>
                <c:pt idx="36">
                  <c:v>5</c:v>
                </c:pt>
                <c:pt idx="37">
                  <c:v>5</c:v>
                </c:pt>
                <c:pt idx="38">
                  <c:v>5</c:v>
                </c:pt>
                <c:pt idx="39">
                  <c:v>5</c:v>
                </c:pt>
              </c:numCache>
            </c:numRef>
          </c:val>
        </c:ser>
        <c:ser>
          <c:idx val="1"/>
          <c:order val="1"/>
          <c:tx>
            <c:strRef>
              <c:f>[雷达图.xlsx]Sheet1!$F$4</c:f>
              <c:strCache>
                <c:ptCount val="1"/>
                <c:pt idx="0">
                  <c:v>导入精益前</c:v>
                </c:pt>
              </c:strCache>
            </c:strRef>
          </c:tx>
          <c:spPr>
            <a:ln w="28575" cap="rnd">
              <a:solidFill>
                <a:schemeClr val="accent3"/>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500" b="0" i="0" u="none" strike="noStrike" kern="1200" baseline="0">
                    <a:solidFill>
                      <a:schemeClr val="tx1">
                        <a:lumMod val="75000"/>
                        <a:lumOff val="25000"/>
                      </a:schemeClr>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[雷达图.xlsx]Sheet1!$D$8:$D$47</c:f>
              <c:strCache>
                <c:ptCount val="40"/>
                <c:pt idx="0">
                  <c:v>工厂纲领（KPI)</c:v>
                </c:pt>
                <c:pt idx="1">
                  <c:v>产能规划（CRP)</c:v>
                </c:pt>
                <c:pt idx="2">
                  <c:v>产品分类表（PP)</c:v>
                </c:pt>
                <c:pt idx="3">
                  <c:v>工艺流程圈（PFD)</c:v>
                </c:pt>
                <c:pt idx="4">
                  <c:v>生产计划编排（APS)</c:v>
                </c:pt>
                <c:pt idx="5">
                  <c:v>物料清单（BOM)</c:v>
                </c:pt>
                <c:pt idx="6">
                  <c:v>物料需求计划（MRP)</c:v>
                </c:pt>
                <c:pt idx="7">
                  <c:v>可视化管理（VM)</c:v>
                </c:pt>
                <c:pt idx="8">
                  <c:v>价值流图（VSM)</c:v>
                </c:pt>
                <c:pt idx="9">
                  <c:v>按时交货（OTD)</c:v>
                </c:pt>
                <c:pt idx="10">
                  <c:v>所有工序效率（TT）</c:v>
                </c:pt>
                <c:pt idx="11">
                  <c:v>支付周期（LT）</c:v>
                </c:pt>
                <c:pt idx="12">
                  <c:v>单件流(OPF)/批量流(LP）</c:v>
                </c:pt>
                <c:pt idx="13">
                  <c:v>标准作业（SOP)</c:v>
                </c:pt>
                <c:pt idx="14">
                  <c:v>快速换产（SMED)</c:v>
                </c:pt>
                <c:pt idx="15">
                  <c:v>生产可动对应体制</c:v>
                </c:pt>
                <c:pt idx="16">
                  <c:v>少人化、一人多机</c:v>
                </c:pt>
                <c:pt idx="17">
                  <c:v>在制品管理（WIP)</c:v>
                </c:pt>
                <c:pt idx="18">
                  <c:v>统计过程控制（SPC)</c:v>
                </c:pt>
                <c:pt idx="19">
                  <c:v>设备综合效率（OEE)</c:v>
                </c:pt>
                <c:pt idx="20">
                  <c:v>平均故障间隔时间（MTBF)</c:v>
                </c:pt>
                <c:pt idx="21">
                  <c:v>平均故障维修时间（WTTR)</c:v>
                </c:pt>
                <c:pt idx="22">
                  <c:v>全面生产维修（TPM)</c:v>
                </c:pt>
                <c:pt idx="23">
                  <c:v>品质体系（TQM)</c:v>
                </c:pt>
                <c:pt idx="24">
                  <c:v>QC、QA、QM、QG的现场运营</c:v>
                </c:pt>
                <c:pt idx="25">
                  <c:v>统计质量控制（SQC)</c:v>
                </c:pt>
                <c:pt idx="26">
                  <c:v>一次合格率（FTY)</c:v>
                </c:pt>
                <c:pt idx="27">
                  <c:v>最终合格率（PFY）</c:v>
                </c:pt>
                <c:pt idx="28">
                  <c:v>不良质量成本（COPQ)</c:v>
                </c:pt>
                <c:pt idx="29">
                  <c:v>投入产出数据管理</c:v>
                </c:pt>
                <c:pt idx="30">
                  <c:v>材加不统计管理</c:v>
                </c:pt>
                <c:pt idx="31">
                  <c:v>先入先出管理（FIFO)</c:v>
                </c:pt>
                <c:pt idx="32">
                  <c:v>帐卡物一致性</c:v>
                </c:pt>
                <c:pt idx="33">
                  <c:v>成套化物流配送</c:v>
                </c:pt>
                <c:pt idx="34">
                  <c:v>周转器具与包装</c:v>
                </c:pt>
                <c:pt idx="35">
                  <c:v>公司整体人力资源体系</c:v>
                </c:pt>
                <c:pt idx="36">
                  <c:v>晋升考核机制</c:v>
                </c:pt>
                <c:pt idx="37">
                  <c:v>培训体系与人才育成机制</c:v>
                </c:pt>
                <c:pt idx="38">
                  <c:v>现场开展的人才培育活动</c:v>
                </c:pt>
                <c:pt idx="39">
                  <c:v>薪资激励模式与推行方法</c:v>
                </c:pt>
              </c:strCache>
            </c:strRef>
          </c:cat>
          <c:val>
            <c:numRef>
              <c:f>[雷达图.xlsx]Sheet1!$F$8:$F$47</c:f>
              <c:numCache>
                <c:formatCode>0</c:formatCode>
                <c:ptCount val="40"/>
                <c:pt idx="0">
                  <c:v>3</c:v>
                </c:pt>
                <c:pt idx="1">
                  <c:v>3</c:v>
                </c:pt>
                <c:pt idx="2">
                  <c:v>3</c:v>
                </c:pt>
                <c:pt idx="3">
                  <c:v>3</c:v>
                </c:pt>
                <c:pt idx="4">
                  <c:v>3</c:v>
                </c:pt>
                <c:pt idx="5">
                  <c:v>2</c:v>
                </c:pt>
                <c:pt idx="6">
                  <c:v>3</c:v>
                </c:pt>
                <c:pt idx="7">
                  <c:v>1</c:v>
                </c:pt>
                <c:pt idx="8">
                  <c:v>1</c:v>
                </c:pt>
                <c:pt idx="9">
                  <c:v>3</c:v>
                </c:pt>
                <c:pt idx="10">
                  <c:v>1</c:v>
                </c:pt>
                <c:pt idx="11">
                  <c:v>2</c:v>
                </c:pt>
                <c:pt idx="12">
                  <c:v>2</c:v>
                </c:pt>
                <c:pt idx="13">
                  <c:v>2</c:v>
                </c:pt>
                <c:pt idx="14">
                  <c:v>2</c:v>
                </c:pt>
                <c:pt idx="15">
                  <c:v>2</c:v>
                </c:pt>
                <c:pt idx="16">
                  <c:v>2</c:v>
                </c:pt>
                <c:pt idx="17">
                  <c:v>2</c:v>
                </c:pt>
                <c:pt idx="18">
                  <c:v>2</c:v>
                </c:pt>
                <c:pt idx="19">
                  <c:v>1</c:v>
                </c:pt>
                <c:pt idx="20">
                  <c:v>1</c:v>
                </c:pt>
                <c:pt idx="21">
                  <c:v>1</c:v>
                </c:pt>
                <c:pt idx="22">
                  <c:v>0</c:v>
                </c:pt>
                <c:pt idx="23">
                  <c:v>3</c:v>
                </c:pt>
                <c:pt idx="24">
                  <c:v>2</c:v>
                </c:pt>
                <c:pt idx="25">
                  <c:v>2</c:v>
                </c:pt>
                <c:pt idx="26">
                  <c:v>3</c:v>
                </c:pt>
                <c:pt idx="27">
                  <c:v>3</c:v>
                </c:pt>
                <c:pt idx="28">
                  <c:v>2</c:v>
                </c:pt>
                <c:pt idx="29">
                  <c:v>2</c:v>
                </c:pt>
                <c:pt idx="30">
                  <c:v>2</c:v>
                </c:pt>
                <c:pt idx="31">
                  <c:v>1</c:v>
                </c:pt>
                <c:pt idx="32">
                  <c:v>2</c:v>
                </c:pt>
                <c:pt idx="33">
                  <c:v>2</c:v>
                </c:pt>
                <c:pt idx="34">
                  <c:v>2</c:v>
                </c:pt>
                <c:pt idx="35">
                  <c:v>2</c:v>
                </c:pt>
                <c:pt idx="36">
                  <c:v>3</c:v>
                </c:pt>
                <c:pt idx="37">
                  <c:v>3</c:v>
                </c:pt>
                <c:pt idx="38">
                  <c:v>2</c:v>
                </c:pt>
                <c:pt idx="39">
                  <c:v>3</c:v>
                </c:pt>
              </c:numCache>
            </c:numRef>
          </c:val>
        </c:ser>
        <c:ser>
          <c:idx val="2"/>
          <c:order val="2"/>
          <c:tx>
            <c:strRef>
              <c:f>[雷达图.xlsx]Sheet1!$G$4</c:f>
              <c:strCache>
                <c:ptCount val="1"/>
                <c:pt idx="0">
                  <c:v>导入精益后</c:v>
                </c:pt>
              </c:strCache>
            </c:strRef>
          </c:tx>
          <c:spPr>
            <a:ln w="28575" cap="rnd">
              <a:solidFill>
                <a:schemeClr val="accent3">
                  <a:tint val="65000"/>
                </a:schemeClr>
              </a:solidFill>
              <a:round/>
            </a:ln>
            <a:effectLst/>
          </c:spPr>
          <c:marker>
            <c:symbol val="none"/>
          </c:marker>
          <c:dLbls>
            <c:numFmt formatCode="General" sourceLinked="1"/>
            <c:spPr>
              <a:noFill/>
              <a:ln>
                <a:noFill/>
              </a:ln>
              <a:effectLst/>
            </c:spPr>
            <c:txPr>
              <a:bodyPr rot="0" spcFirstLastPara="0" vertOverflow="ellipsis" vert="horz" wrap="square" lIns="38100" tIns="19050" rIns="38100" bIns="19050" anchor="ctr" anchorCtr="1"/>
              <a:lstStyle/>
              <a:p>
                <a:pPr>
                  <a:defRPr lang="zh-CN" sz="500" b="0" i="0" u="none" strike="noStrike" kern="1200" baseline="0">
                    <a:solidFill>
                      <a:schemeClr val="tx1">
                        <a:lumMod val="75000"/>
                        <a:lumOff val="25000"/>
                      </a:schemeClr>
                    </a:solidFill>
                    <a:latin typeface="+mn-lt"/>
                    <a:ea typeface="+mn-ea"/>
                    <a:cs typeface="+mn-cs"/>
                  </a:defRPr>
                </a:pPr>
              </a:p>
            </c:txPr>
            <c:showLegendKey val="0"/>
            <c:showVal val="1"/>
            <c:showCatName val="0"/>
            <c:showSerName val="0"/>
            <c:showPercent val="0"/>
            <c:showBubbleSize val="0"/>
            <c:showLeaderLines val="0"/>
            <c:extLst>
              <c:ext xmlns:c15="http://schemas.microsoft.com/office/drawing/2012/chart" uri="{CE6537A1-D6FC-4f65-9D91-7224C49458BB}">
                <c15:layout/>
                <c15:showLeaderLines val="0"/>
                <c15:leaderLines>
                  <c:spPr>
                    <a:ln w="9525" cap="flat" cmpd="sng" algn="ctr">
                      <a:solidFill>
                        <a:schemeClr val="tx1">
                          <a:lumMod val="35000"/>
                          <a:lumOff val="65000"/>
                        </a:schemeClr>
                      </a:solidFill>
                      <a:round/>
                    </a:ln>
                    <a:effectLst/>
                  </c:spPr>
                </c15:leaderLines>
              </c:ext>
            </c:extLst>
          </c:dLbls>
          <c:cat>
            <c:strRef>
              <c:f>[雷达图.xlsx]Sheet1!$D$8:$D$47</c:f>
              <c:strCache>
                <c:ptCount val="40"/>
                <c:pt idx="0">
                  <c:v>工厂纲领（KPI)</c:v>
                </c:pt>
                <c:pt idx="1">
                  <c:v>产能规划（CRP)</c:v>
                </c:pt>
                <c:pt idx="2">
                  <c:v>产品分类表（PP)</c:v>
                </c:pt>
                <c:pt idx="3">
                  <c:v>工艺流程圈（PFD)</c:v>
                </c:pt>
                <c:pt idx="4">
                  <c:v>生产计划编排（APS)</c:v>
                </c:pt>
                <c:pt idx="5">
                  <c:v>物料清单（BOM)</c:v>
                </c:pt>
                <c:pt idx="6">
                  <c:v>物料需求计划（MRP)</c:v>
                </c:pt>
                <c:pt idx="7">
                  <c:v>可视化管理（VM)</c:v>
                </c:pt>
                <c:pt idx="8">
                  <c:v>价值流图（VSM)</c:v>
                </c:pt>
                <c:pt idx="9">
                  <c:v>按时交货（OTD)</c:v>
                </c:pt>
                <c:pt idx="10">
                  <c:v>所有工序效率（TT）</c:v>
                </c:pt>
                <c:pt idx="11">
                  <c:v>支付周期（LT）</c:v>
                </c:pt>
                <c:pt idx="12">
                  <c:v>单件流(OPF)/批量流(LP）</c:v>
                </c:pt>
                <c:pt idx="13">
                  <c:v>标准作业（SOP)</c:v>
                </c:pt>
                <c:pt idx="14">
                  <c:v>快速换产（SMED)</c:v>
                </c:pt>
                <c:pt idx="15">
                  <c:v>生产可动对应体制</c:v>
                </c:pt>
                <c:pt idx="16">
                  <c:v>少人化、一人多机</c:v>
                </c:pt>
                <c:pt idx="17">
                  <c:v>在制品管理（WIP)</c:v>
                </c:pt>
                <c:pt idx="18">
                  <c:v>统计过程控制（SPC)</c:v>
                </c:pt>
                <c:pt idx="19">
                  <c:v>设备综合效率（OEE)</c:v>
                </c:pt>
                <c:pt idx="20">
                  <c:v>平均故障间隔时间（MTBF)</c:v>
                </c:pt>
                <c:pt idx="21">
                  <c:v>平均故障维修时间（WTTR)</c:v>
                </c:pt>
                <c:pt idx="22">
                  <c:v>全面生产维修（TPM)</c:v>
                </c:pt>
                <c:pt idx="23">
                  <c:v>品质体系（TQM)</c:v>
                </c:pt>
                <c:pt idx="24">
                  <c:v>QC、QA、QM、QG的现场运营</c:v>
                </c:pt>
                <c:pt idx="25">
                  <c:v>统计质量控制（SQC)</c:v>
                </c:pt>
                <c:pt idx="26">
                  <c:v>一次合格率（FTY)</c:v>
                </c:pt>
                <c:pt idx="27">
                  <c:v>最终合格率（PFY）</c:v>
                </c:pt>
                <c:pt idx="28">
                  <c:v>不良质量成本（COPQ)</c:v>
                </c:pt>
                <c:pt idx="29">
                  <c:v>投入产出数据管理</c:v>
                </c:pt>
                <c:pt idx="30">
                  <c:v>材加不统计管理</c:v>
                </c:pt>
                <c:pt idx="31">
                  <c:v>先入先出管理（FIFO)</c:v>
                </c:pt>
                <c:pt idx="32">
                  <c:v>帐卡物一致性</c:v>
                </c:pt>
                <c:pt idx="33">
                  <c:v>成套化物流配送</c:v>
                </c:pt>
                <c:pt idx="34">
                  <c:v>周转器具与包装</c:v>
                </c:pt>
                <c:pt idx="35">
                  <c:v>公司整体人力资源体系</c:v>
                </c:pt>
                <c:pt idx="36">
                  <c:v>晋升考核机制</c:v>
                </c:pt>
                <c:pt idx="37">
                  <c:v>培训体系与人才育成机制</c:v>
                </c:pt>
                <c:pt idx="38">
                  <c:v>现场开展的人才培育活动</c:v>
                </c:pt>
                <c:pt idx="39">
                  <c:v>薪资激励模式与推行方法</c:v>
                </c:pt>
              </c:strCache>
            </c:strRef>
          </c:cat>
          <c:val>
            <c:numRef>
              <c:f>[雷达图.xlsx]Sheet1!$G$8:$G$47</c:f>
              <c:numCache>
                <c:formatCode>General</c:formatCode>
                <c:ptCount val="40"/>
              </c:numCache>
            </c:numRef>
          </c:val>
        </c:ser>
        <c:dLbls>
          <c:showLegendKey val="0"/>
          <c:showVal val="0"/>
          <c:showCatName val="0"/>
          <c:showSerName val="0"/>
          <c:showPercent val="0"/>
          <c:showBubbleSize val="0"/>
        </c:dLbls>
        <c:axId val="343150049"/>
        <c:axId val="824746226"/>
      </c:radarChart>
      <c:catAx>
        <c:axId val="343150049"/>
        <c:scaling>
          <c:orientation val="minMax"/>
        </c:scaling>
        <c:delete val="0"/>
        <c:axPos val="b"/>
        <c:numFmt formatCode="General" sourceLinked="1"/>
        <c:majorTickMark val="none"/>
        <c:minorTickMark val="none"/>
        <c:tickLblPos val="nextTo"/>
        <c:spPr>
          <a:solidFill>
            <a:srgbClr val="ED7D31"/>
          </a:solidFill>
          <a:ln w="19050" cap="flat" cmpd="sng" algn="ctr">
            <a:solidFill>
              <a:sysClr val="window" lastClr="FFFFFF"/>
            </a:solidFill>
            <a:prstDash val="solid"/>
            <a:miter lim="800000"/>
          </a:ln>
          <a:effectLst/>
          <a:sp3d>
            <a:extrusionClr>
              <a:srgbClr val="FFFFFF"/>
            </a:extrusionClr>
            <a:contourClr>
              <a:srgbClr val="FFFFFF"/>
            </a:contourClr>
          </a:sp3d>
        </c:spPr>
        <c:txPr>
          <a:bodyPr rot="-60000000" spcFirstLastPara="0" vertOverflow="ellipsis" vert="horz" wrap="square" anchor="ctr" anchorCtr="1" forceAA="0"/>
          <a:lstStyle/>
          <a:p>
            <a:pPr>
              <a:defRPr lang="zh-CN" sz="500" b="0" i="0" u="none" strike="noStrike" kern="1200" baseline="0">
                <a:solidFill>
                  <a:schemeClr val="lt1"/>
                </a:solidFill>
                <a:latin typeface="+mn-lt"/>
                <a:ea typeface="+mn-ea"/>
                <a:cs typeface="+mn-cs"/>
              </a:defRPr>
            </a:pPr>
          </a:p>
        </c:txPr>
        <c:crossAx val="824746226"/>
        <c:crosses val="autoZero"/>
        <c:auto val="1"/>
        <c:lblAlgn val="ctr"/>
        <c:lblOffset val="100"/>
        <c:noMultiLvlLbl val="0"/>
      </c:catAx>
      <c:valAx>
        <c:axId val="82474622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one"/>
        <c:spPr>
          <a:noFill/>
          <a:ln>
            <a:noFill/>
          </a:ln>
          <a:effectLst/>
        </c:spPr>
        <c:txPr>
          <a:bodyPr rot="-60000000" spcFirstLastPara="0" vertOverflow="ellipsis" vert="horz" wrap="square" anchor="ctr" anchorCtr="1" forceAA="0"/>
          <a:lstStyle/>
          <a:p>
            <a:pPr>
              <a:defRPr lang="zh-CN" sz="500" b="0" i="0" u="none" strike="noStrike" kern="1200" baseline="0">
                <a:solidFill>
                  <a:schemeClr val="tx1">
                    <a:lumMod val="65000"/>
                    <a:lumOff val="35000"/>
                  </a:schemeClr>
                </a:solidFill>
                <a:latin typeface="+mn-lt"/>
                <a:ea typeface="+mn-ea"/>
                <a:cs typeface="+mn-cs"/>
              </a:defRPr>
            </a:pPr>
          </a:p>
        </c:txPr>
        <c:crossAx val="343150049"/>
        <c:crosses val="autoZero"/>
        <c:crossBetween val="between"/>
      </c:valAx>
      <c:spPr>
        <a:noFill/>
        <a:ln>
          <a:noFill/>
        </a:ln>
        <a:effectLst/>
      </c:spPr>
    </c:plotArea>
    <c:legend>
      <c:legendPos val="t"/>
      <c:legendEntry>
        <c:idx val="0"/>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1"/>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egendEntry>
        <c:idx val="2"/>
        <c:txPr>
          <a:bodyPr rot="0" spcFirstLastPara="0" vertOverflow="ellipsis" vert="horz" wrap="square" anchor="ctr" anchorCtr="1"/>
          <a:lstStyle/>
          <a:p>
            <a:pPr>
              <a:defRPr lang="zh-CN" sz="1200" b="0" i="0" u="none" strike="noStrike" kern="1200" baseline="0">
                <a:solidFill>
                  <a:schemeClr val="tx1">
                    <a:lumMod val="65000"/>
                    <a:lumOff val="35000"/>
                  </a:schemeClr>
                </a:solidFill>
                <a:latin typeface="+mn-lt"/>
                <a:ea typeface="+mn-ea"/>
                <a:cs typeface="+mn-cs"/>
              </a:defRPr>
            </a:pPr>
          </a:p>
        </c:txPr>
      </c:legendEntry>
      <c:layout>
        <c:manualLayout>
          <c:xMode val="edge"/>
          <c:yMode val="edge"/>
          <c:x val="0.158354646206309"/>
          <c:y val="0.16115234620707"/>
        </c:manualLayout>
      </c:layout>
      <c:overlay val="0"/>
      <c:spPr>
        <a:noFill/>
        <a:ln>
          <a:noFill/>
        </a:ln>
        <a:effectLst/>
      </c:spPr>
      <c:txPr>
        <a:bodyPr rot="0" spcFirstLastPara="0" vertOverflow="ellipsis" vert="horz" wrap="square" anchor="ctr" anchorCtr="1" forceAA="0"/>
        <a:lstStyle/>
        <a:p>
          <a:pPr>
            <a:defRPr lang="zh-CN" sz="1200" b="0" i="0" u="none" strike="noStrike" kern="1200" baseline="0">
              <a:solidFill>
                <a:schemeClr val="tx1">
                  <a:lumMod val="65000"/>
                  <a:lumOff val="35000"/>
                </a:schemeClr>
              </a:solidFill>
              <a:latin typeface="+mn-lt"/>
              <a:ea typeface="+mn-ea"/>
              <a:cs typeface="+mn-cs"/>
            </a:defRPr>
          </a:pPr>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lang="zh-CN" sz="500"/>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400"/>
              <a:t>经营管理团队</a:t>
            </a:r>
            <a:r>
              <a:rPr lang="zh-CN" altLang="en-US" sz="1400"/>
              <a:t>年龄结构</a:t>
            </a:r>
            <a:endParaRPr lang="zh-CN" sz="14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72222222222222"/>
          <c:y val="0.233333333333333"/>
          <c:w val="0.637222222222222"/>
          <c:h val="0.581481481481481"/>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年龄!$D$2:$G$2</c:f>
              <c:strCache>
                <c:ptCount val="4"/>
                <c:pt idx="0">
                  <c:v>0-25</c:v>
                </c:pt>
                <c:pt idx="1">
                  <c:v>26-34</c:v>
                </c:pt>
                <c:pt idx="2">
                  <c:v>35-44</c:v>
                </c:pt>
                <c:pt idx="3">
                  <c:v>45-65</c:v>
                </c:pt>
              </c:strCache>
            </c:strRef>
          </c:cat>
          <c:val>
            <c:numRef>
              <c:f>年龄!$D$3:$G$3</c:f>
              <c:numCache>
                <c:formatCode>General</c:formatCode>
                <c:ptCount val="4"/>
                <c:pt idx="0">
                  <c:v>0</c:v>
                </c:pt>
                <c:pt idx="1">
                  <c:v>18</c:v>
                </c:pt>
                <c:pt idx="2">
                  <c:v>21</c:v>
                </c:pt>
                <c:pt idx="3">
                  <c:v>1</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年龄!$D$2:$G$2</c:f>
              <c:strCache>
                <c:ptCount val="4"/>
                <c:pt idx="0">
                  <c:v>0-25</c:v>
                </c:pt>
                <c:pt idx="1">
                  <c:v>26-34</c:v>
                </c:pt>
                <c:pt idx="2">
                  <c:v>35-44</c:v>
                </c:pt>
                <c:pt idx="3">
                  <c:v>45-65</c:v>
                </c:pt>
              </c:strCache>
            </c:strRef>
          </c:cat>
          <c:val>
            <c:numRef>
              <c:f>年龄!$D$4:$G$4</c:f>
              <c:numCache>
                <c:formatCode>General</c:formatCode>
                <c:ptCount val="4"/>
                <c:pt idx="0">
                  <c:v>0</c:v>
                </c:pt>
                <c:pt idx="1" c:formatCode="0.0%">
                  <c:v>0.45</c:v>
                </c:pt>
                <c:pt idx="2" c:formatCode="0.0%">
                  <c:v>0.525</c:v>
                </c:pt>
                <c:pt idx="3" c:formatCode="0.0%">
                  <c:v>0.025</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8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400"/>
              <a:t>经营管理团队</a:t>
            </a:r>
            <a:r>
              <a:rPr lang="zh-CN" altLang="en-US" sz="1400"/>
              <a:t>学历比例</a:t>
            </a:r>
            <a:endParaRPr lang="zh-CN" sz="14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40581886057458"/>
          <c:y val="0.217915572859826"/>
          <c:w val="0.6525"/>
          <c:h val="0.586111111111111"/>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Pt>
            <c:idx val="5"/>
            <c:bubble3D val="0"/>
            <c:spPr>
              <a:solidFill>
                <a:schemeClr val="accent6"/>
              </a:solidFill>
              <a:ln>
                <a:noFill/>
              </a:ln>
              <a:effectLst>
                <a:outerShdw blurRad="254000" sx="102000" sy="102000" algn="ctr" rotWithShape="0">
                  <a:prstClr val="black">
                    <a:alpha val="20000"/>
                  </a:prstClr>
                </a:outerShdw>
              </a:effectLst>
              <a:scene3d>
                <a:camera prst="orthographicFront"/>
                <a:lightRig rig="threePt" dir="t"/>
              </a:scene3d>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学历!$D$2:$J$2</c:f>
              <c:strCache>
                <c:ptCount val="7"/>
                <c:pt idx="0">
                  <c:v>硕士</c:v>
                </c:pt>
                <c:pt idx="1">
                  <c:v>本科</c:v>
                </c:pt>
                <c:pt idx="2">
                  <c:v>大专</c:v>
                </c:pt>
                <c:pt idx="3">
                  <c:v>中专</c:v>
                </c:pt>
                <c:pt idx="4">
                  <c:v>高中</c:v>
                </c:pt>
                <c:pt idx="5">
                  <c:v>初中</c:v>
                </c:pt>
                <c:pt idx="6">
                  <c:v>小学</c:v>
                </c:pt>
              </c:strCache>
            </c:strRef>
          </c:cat>
          <c:val>
            <c:numRef>
              <c:f>学历!$D$3:$J$3</c:f>
              <c:numCache>
                <c:formatCode>General</c:formatCode>
                <c:ptCount val="7"/>
                <c:pt idx="0">
                  <c:v>0</c:v>
                </c:pt>
                <c:pt idx="1">
                  <c:v>10</c:v>
                </c:pt>
                <c:pt idx="2">
                  <c:v>21</c:v>
                </c:pt>
                <c:pt idx="3">
                  <c:v>2</c:v>
                </c:pt>
                <c:pt idx="4">
                  <c:v>3</c:v>
                </c:pt>
                <c:pt idx="5">
                  <c:v>4</c:v>
                </c:pt>
                <c:pt idx="6">
                  <c:v>0</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Pt>
            <c:idx val="5"/>
            <c:bubble3D val="0"/>
            <c:spPr>
              <a:solidFill>
                <a:schemeClr val="accent6"/>
              </a:solidFill>
              <a:ln>
                <a:noFill/>
              </a:ln>
              <a:effectLst>
                <a:outerShdw blurRad="254000" sx="102000" sy="102000" algn="ctr" rotWithShape="0">
                  <a:prstClr val="black">
                    <a:alpha val="20000"/>
                  </a:prstClr>
                </a:outerShdw>
              </a:effectLst>
              <a:scene3d>
                <a:camera prst="orthographicFront"/>
                <a:lightRig rig="threePt" dir="t"/>
              </a:scene3d>
              <a:sp3d/>
            </c:spPr>
          </c:dPt>
          <c:dPt>
            <c:idx val="6"/>
            <c:bubble3D val="0"/>
            <c:spPr>
              <a:solidFill>
                <a:schemeClr val="accent1">
                  <a:lumMod val="60000"/>
                </a:schemeClr>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学历!$D$2:$J$2</c:f>
              <c:strCache>
                <c:ptCount val="7"/>
                <c:pt idx="0">
                  <c:v>硕士</c:v>
                </c:pt>
                <c:pt idx="1">
                  <c:v>本科</c:v>
                </c:pt>
                <c:pt idx="2">
                  <c:v>大专</c:v>
                </c:pt>
                <c:pt idx="3">
                  <c:v>中专</c:v>
                </c:pt>
                <c:pt idx="4">
                  <c:v>高中</c:v>
                </c:pt>
                <c:pt idx="5">
                  <c:v>初中</c:v>
                </c:pt>
                <c:pt idx="6">
                  <c:v>小学</c:v>
                </c:pt>
              </c:strCache>
            </c:strRef>
          </c:cat>
          <c:val>
            <c:numRef>
              <c:f>学历!$D$4:$J$4</c:f>
              <c:numCache>
                <c:formatCode>0.00%</c:formatCode>
                <c:ptCount val="7"/>
                <c:pt idx="0">
                  <c:v>0</c:v>
                </c:pt>
                <c:pt idx="1">
                  <c:v>0.25</c:v>
                </c:pt>
                <c:pt idx="2">
                  <c:v>0.525</c:v>
                </c:pt>
                <c:pt idx="3">
                  <c:v>0.05</c:v>
                </c:pt>
                <c:pt idx="4">
                  <c:v>0.075</c:v>
                </c:pt>
                <c:pt idx="5">
                  <c:v>0.1</c:v>
                </c:pt>
                <c:pt idx="6">
                  <c:v>0</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4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400"/>
              <a:t>经营管理团队职称情况</a:t>
            </a:r>
            <a:endParaRPr lang="zh-CN" sz="14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18908695171418"/>
          <c:y val="0.263732650702613"/>
          <c:w val="0.597537401574803"/>
          <c:h val="0.580231481481482"/>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dLbl>
              <c:idx val="1"/>
              <c:layout>
                <c:manualLayout>
                  <c:x val="-0.0356124331465219"/>
                  <c:y val="0.0511216962077271"/>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dLbl>
              <c:idx val="2"/>
              <c:layout>
                <c:manualLayout>
                  <c:x val="-0.0183654870192224"/>
                  <c:y val="0.0785651793525809"/>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职称!$D$2:$G$2</c:f>
              <c:strCache>
                <c:ptCount val="4"/>
                <c:pt idx="0">
                  <c:v>高级职称</c:v>
                </c:pt>
                <c:pt idx="1">
                  <c:v>中级职称</c:v>
                </c:pt>
                <c:pt idx="2">
                  <c:v>初级职称</c:v>
                </c:pt>
                <c:pt idx="3">
                  <c:v>无职称</c:v>
                </c:pt>
              </c:strCache>
            </c:strRef>
          </c:cat>
          <c:val>
            <c:numRef>
              <c:f>职称!$D$3:$G$3</c:f>
              <c:numCache>
                <c:formatCode>General</c:formatCode>
                <c:ptCount val="4"/>
                <c:pt idx="0">
                  <c:v>2</c:v>
                </c:pt>
                <c:pt idx="1">
                  <c:v>2</c:v>
                </c:pt>
                <c:pt idx="2">
                  <c:v>1</c:v>
                </c:pt>
                <c:pt idx="3">
                  <c:v>36</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职称!$D$2:$G$2</c:f>
              <c:strCache>
                <c:ptCount val="4"/>
                <c:pt idx="0">
                  <c:v>高级职称</c:v>
                </c:pt>
                <c:pt idx="1">
                  <c:v>中级职称</c:v>
                </c:pt>
                <c:pt idx="2">
                  <c:v>初级职称</c:v>
                </c:pt>
                <c:pt idx="3">
                  <c:v>无职称</c:v>
                </c:pt>
              </c:strCache>
            </c:strRef>
          </c:cat>
          <c:val>
            <c:numRef>
              <c:f>职称!$D$4:$G$4</c:f>
              <c:numCache>
                <c:formatCode>0.00%</c:formatCode>
                <c:ptCount val="4"/>
                <c:pt idx="0">
                  <c:v>0.0487804878048781</c:v>
                </c:pt>
                <c:pt idx="1">
                  <c:v>0.0487804878048781</c:v>
                </c:pt>
                <c:pt idx="2">
                  <c:v>0.024390243902439</c:v>
                </c:pt>
                <c:pt idx="3">
                  <c:v>0.878048780487805</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zh-CN" sz="1600" b="1"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r>
              <a:rPr lang="zh-CN" sz="1600"/>
              <a:t>经营管理团队司龄情况</a:t>
            </a:r>
            <a:endParaRPr lang="zh-CN" sz="1600"/>
          </a:p>
        </c:rich>
      </c:tx>
      <c:layout/>
      <c:overlay val="0"/>
      <c:spPr>
        <a:noFill/>
        <a:ln>
          <a:noFill/>
        </a:ln>
        <a:effectLst/>
      </c:spPr>
    </c:title>
    <c:autoTitleDeleted val="0"/>
    <c:view3D>
      <c:rotX val="50"/>
      <c:rotY val="0"/>
      <c:depthPercent val="100"/>
      <c:rAngAx val="0"/>
    </c:view3D>
    <c:floor>
      <c:thickness val="0"/>
      <c:spPr>
        <a:noFill/>
        <a:ln>
          <a:noFill/>
        </a:ln>
        <a:effectLst/>
      </c:spPr>
    </c:floor>
    <c:sideWall>
      <c:thickness val="0"/>
      <c:spPr>
        <a:noFill/>
        <a:ln>
          <a:noFill/>
        </a:ln>
        <a:effectLst/>
      </c:spPr>
    </c:sideWall>
    <c:backWall>
      <c:thickness val="0"/>
      <c:spPr>
        <a:noFill/>
        <a:ln>
          <a:noFill/>
        </a:ln>
        <a:effectLst/>
      </c:spPr>
    </c:backWall>
    <c:plotArea>
      <c:layout>
        <c:manualLayout>
          <c:layoutTarget val="inner"/>
          <c:xMode val="edge"/>
          <c:yMode val="edge"/>
          <c:x val="0.138888888888889"/>
          <c:y val="0.242523330417031"/>
          <c:w val="0.595981846019248"/>
          <c:h val="0.558402595508895"/>
        </c:manualLayout>
      </c:layout>
      <c:pie3DChart>
        <c:varyColors val="1"/>
        <c:ser>
          <c:idx val="0"/>
          <c:order val="0"/>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Lbls>
            <c:dLbl>
              <c:idx val="2"/>
              <c:layout>
                <c:manualLayout>
                  <c:x val="-0.0446502739789105"/>
                  <c:y val="-0.122168993581685"/>
                </c:manualLayout>
              </c:layout>
              <c:dLblPos val="bestFit"/>
              <c:showLegendKey val="0"/>
              <c:showVal val="0"/>
              <c:showCatName val="0"/>
              <c:showSerName val="0"/>
              <c:showPercent val="1"/>
              <c:showBubbleSize val="0"/>
              <c:extLst>
                <c:ext xmlns:c15="http://schemas.microsoft.com/office/drawing/2012/chart" uri="{CE6537A1-D6FC-4f65-9D91-7224C49458BB}">
                  <c15:layout/>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司龄!$D$2:$H$2</c:f>
              <c:strCache>
                <c:ptCount val="5"/>
                <c:pt idx="0">
                  <c:v>0-1</c:v>
                </c:pt>
                <c:pt idx="1">
                  <c:v>1-3</c:v>
                </c:pt>
                <c:pt idx="2">
                  <c:v>4-5</c:v>
                </c:pt>
                <c:pt idx="3">
                  <c:v>6-8</c:v>
                </c:pt>
                <c:pt idx="4">
                  <c:v>8年以上</c:v>
                </c:pt>
              </c:strCache>
            </c:strRef>
          </c:cat>
          <c:val>
            <c:numRef>
              <c:f>司龄!$D$3:$H$3</c:f>
              <c:numCache>
                <c:formatCode>General</c:formatCode>
                <c:ptCount val="5"/>
                <c:pt idx="0">
                  <c:v>8</c:v>
                </c:pt>
                <c:pt idx="1">
                  <c:v>11</c:v>
                </c:pt>
                <c:pt idx="2">
                  <c:v>2</c:v>
                </c:pt>
                <c:pt idx="3">
                  <c:v>3</c:v>
                </c:pt>
                <c:pt idx="4">
                  <c:v>17</c:v>
                </c:pt>
              </c:numCache>
            </c:numRef>
          </c:val>
        </c:ser>
        <c:ser>
          <c:idx val="1"/>
          <c:order val="1"/>
          <c:spPr/>
          <c:explosion val="0"/>
          <c:dPt>
            <c:idx val="0"/>
            <c:bubble3D val="0"/>
            <c:spPr>
              <a:solidFill>
                <a:schemeClr val="accent1"/>
              </a:solidFill>
              <a:ln>
                <a:noFill/>
              </a:ln>
              <a:effectLst>
                <a:outerShdw blurRad="254000" sx="102000" sy="102000" algn="ctr" rotWithShape="0">
                  <a:prstClr val="black">
                    <a:alpha val="20000"/>
                  </a:prstClr>
                </a:outerShdw>
              </a:effectLst>
              <a:scene3d>
                <a:camera prst="orthographicFront"/>
                <a:lightRig rig="threePt" dir="t"/>
              </a:scene3d>
              <a:sp3d/>
            </c:spPr>
          </c:dPt>
          <c:dPt>
            <c:idx val="1"/>
            <c:bubble3D val="0"/>
            <c:spPr>
              <a:solidFill>
                <a:schemeClr val="accent2"/>
              </a:solidFill>
              <a:ln>
                <a:noFill/>
              </a:ln>
              <a:effectLst>
                <a:outerShdw blurRad="254000" sx="102000" sy="102000" algn="ctr" rotWithShape="0">
                  <a:prstClr val="black">
                    <a:alpha val="20000"/>
                  </a:prstClr>
                </a:outerShdw>
              </a:effectLst>
              <a:scene3d>
                <a:camera prst="orthographicFront"/>
                <a:lightRig rig="threePt" dir="t"/>
              </a:scene3d>
              <a:sp3d/>
            </c:spPr>
          </c:dPt>
          <c:dPt>
            <c:idx val="2"/>
            <c:bubble3D val="0"/>
            <c:spPr>
              <a:solidFill>
                <a:schemeClr val="accent3"/>
              </a:solidFill>
              <a:ln>
                <a:noFill/>
              </a:ln>
              <a:effectLst>
                <a:outerShdw blurRad="254000" sx="102000" sy="102000" algn="ctr" rotWithShape="0">
                  <a:prstClr val="black">
                    <a:alpha val="20000"/>
                  </a:prstClr>
                </a:outerShdw>
              </a:effectLst>
              <a:scene3d>
                <a:camera prst="orthographicFront"/>
                <a:lightRig rig="threePt" dir="t"/>
              </a:scene3d>
              <a:sp3d/>
            </c:spPr>
          </c:dPt>
          <c:dPt>
            <c:idx val="3"/>
            <c:bubble3D val="0"/>
            <c:spPr>
              <a:solidFill>
                <a:schemeClr val="accent4"/>
              </a:solidFill>
              <a:ln>
                <a:noFill/>
              </a:ln>
              <a:effectLst>
                <a:outerShdw blurRad="254000" sx="102000" sy="102000" algn="ctr" rotWithShape="0">
                  <a:prstClr val="black">
                    <a:alpha val="20000"/>
                  </a:prstClr>
                </a:outerShdw>
              </a:effectLst>
              <a:scene3d>
                <a:camera prst="orthographicFront"/>
                <a:lightRig rig="threePt" dir="t"/>
              </a:scene3d>
              <a:sp3d/>
            </c:spPr>
          </c:dPt>
          <c:dPt>
            <c:idx val="4"/>
            <c:bubble3D val="0"/>
            <c:spPr>
              <a:solidFill>
                <a:schemeClr val="accent5"/>
              </a:solidFill>
              <a:ln>
                <a:noFill/>
              </a:ln>
              <a:effectLst>
                <a:outerShdw blurRad="254000" sx="102000" sy="102000" algn="ctr" rotWithShape="0">
                  <a:prstClr val="black">
                    <a:alpha val="20000"/>
                  </a:prstClr>
                </a:outerShdw>
              </a:effectLst>
              <a:scene3d>
                <a:camera prst="orthographicFront"/>
                <a:lightRig rig="threePt" dir="t"/>
              </a:scene3d>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lstStyle/>
              <a:p>
                <a:pPr>
                  <a:defRPr lang="zh-CN" sz="1000" b="1" i="0" u="none" strike="noStrike" kern="1200" baseline="0">
                    <a:solidFill>
                      <a:schemeClr val="lt1"/>
                    </a:solidFill>
                    <a:latin typeface="宋体" panose="02010600030101010101" pitchFamily="2" charset="-122"/>
                    <a:ea typeface="宋体" panose="02010600030101010101" pitchFamily="2" charset="-122"/>
                    <a:cs typeface="+mn-cs"/>
                  </a:defRPr>
                </a:pPr>
              </a:p>
            </c:txPr>
            <c:dLblPos val="ctr"/>
            <c:showLegendKey val="0"/>
            <c:showVal val="0"/>
            <c:showCatName val="0"/>
            <c:showSerName val="0"/>
            <c:showPercent val="1"/>
            <c:showBubbleSize val="0"/>
            <c:showLeaderLines val="1"/>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司龄!$D$2:$H$2</c:f>
              <c:strCache>
                <c:ptCount val="5"/>
                <c:pt idx="0">
                  <c:v>0-1</c:v>
                </c:pt>
                <c:pt idx="1">
                  <c:v>1-3</c:v>
                </c:pt>
                <c:pt idx="2">
                  <c:v>4-5</c:v>
                </c:pt>
                <c:pt idx="3">
                  <c:v>6-8</c:v>
                </c:pt>
                <c:pt idx="4">
                  <c:v>8年以上</c:v>
                </c:pt>
              </c:strCache>
            </c:strRef>
          </c:cat>
          <c:val>
            <c:numRef>
              <c:f>司龄!$D$4:$H$4</c:f>
              <c:numCache>
                <c:formatCode>0.00%</c:formatCode>
                <c:ptCount val="5"/>
                <c:pt idx="0">
                  <c:v>0.195121951219512</c:v>
                </c:pt>
                <c:pt idx="1">
                  <c:v>0.268292682926829</c:v>
                </c:pt>
                <c:pt idx="2">
                  <c:v>0.0487804878048781</c:v>
                </c:pt>
                <c:pt idx="3">
                  <c:v>0.0731707317073171</c:v>
                </c:pt>
                <c:pt idx="4">
                  <c:v>0.414634146341463</c:v>
                </c:pt>
              </c:numCache>
            </c:numRef>
          </c:val>
        </c:ser>
        <c:dLbls>
          <c:showLegendKey val="0"/>
          <c:showVal val="0"/>
          <c:showCatName val="0"/>
          <c:showSerName val="0"/>
          <c:showPercent val="1"/>
          <c:showBubbleSize val="0"/>
        </c:dLbls>
      </c:pie3D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lang="zh-CN" sz="900" b="0" i="0" u="none" strike="noStrike" kern="1200" baseline="0">
              <a:solidFill>
                <a:schemeClr val="dk1">
                  <a:lumMod val="75000"/>
                  <a:lumOff val="25000"/>
                </a:schemeClr>
              </a:solidFill>
              <a:latin typeface="宋体" panose="02010600030101010101" pitchFamily="2" charset="-122"/>
              <a:ea typeface="宋体" panose="02010600030101010101" pitchFamily="2" charset="-122"/>
              <a:cs typeface="+mn-cs"/>
            </a:defRPr>
          </a:pP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lang="zh-CN">
          <a:latin typeface="宋体" panose="02010600030101010101" pitchFamily="2" charset="-122"/>
          <a:ea typeface="宋体" panose="02010600030101010101" pitchFamily="2" charset="-122"/>
        </a:defRPr>
      </a:pPr>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12</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12</a:t>
            </a: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B552D3-7380-4686-8545-357B772E9B66}"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35CB29-1D27-4301-BE44-894E56A4C551}"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935CB29-1D27-4301-BE44-894E56A4C551}"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火灾报告、图片</a:t>
            </a:r>
            <a:endParaRPr lang="en-US" altLang="zh-CN" dirty="0"/>
          </a:p>
          <a:p>
            <a:r>
              <a:rPr lang="zh-CN" altLang="en-US" sz="1200" dirty="0">
                <a:solidFill>
                  <a:schemeClr val="tx2"/>
                </a:solidFill>
                <a:latin typeface="微软雅黑" panose="020B0503020204020204" pitchFamily="34" charset="-122"/>
                <a:ea typeface="微软雅黑" panose="020B0503020204020204" pitchFamily="34" charset="-122"/>
              </a:rPr>
              <a:t>加强门卫的控制</a:t>
            </a:r>
            <a:r>
              <a:rPr lang="en-US" altLang="zh-CN" sz="1200" b="1" dirty="0">
                <a:solidFill>
                  <a:schemeClr val="tx2"/>
                </a:solidFill>
                <a:latin typeface="微软雅黑" panose="020B0503020204020204" pitchFamily="34" charset="-122"/>
                <a:ea typeface="微软雅黑" panose="020B0503020204020204" pitchFamily="34" charset="-122"/>
              </a:rPr>
              <a:t>——</a:t>
            </a:r>
            <a:r>
              <a:rPr lang="zh-CN" altLang="en-US" sz="1200" dirty="0">
                <a:solidFill>
                  <a:schemeClr val="tx2"/>
                </a:solidFill>
                <a:latin typeface="微软雅黑" panose="020B0503020204020204" pitchFamily="34" charset="-122"/>
                <a:ea typeface="微软雅黑" panose="020B0503020204020204" pitchFamily="34" charset="-122"/>
              </a:rPr>
              <a:t>刘新杰</a:t>
            </a:r>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C72D842-2DF9-457A-BA0E-B1582C1AC619}"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83.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91.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95.xml"/><Relationship Id="rId4" Type="http://schemas.openxmlformats.org/officeDocument/2006/relationships/tags" Target="../tags/tag94.xml"/><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104.xml"/><Relationship Id="rId6" Type="http://schemas.openxmlformats.org/officeDocument/2006/relationships/tags" Target="../tags/tag103.xml"/><Relationship Id="rId5" Type="http://schemas.openxmlformats.org/officeDocument/2006/relationships/tags" Target="../tags/tag102.xml"/><Relationship Id="rId4" Type="http://schemas.openxmlformats.org/officeDocument/2006/relationships/tags" Target="../tags/tag101.xml"/><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13.xml"/><Relationship Id="rId4" Type="http://schemas.openxmlformats.org/officeDocument/2006/relationships/tags" Target="../tags/tag112.xml"/><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C468EE1E-B0AC-4C94-8076-1F30B8A40A6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B15E0840-C1DD-4E16-AE9F-EDC8A80742DC}"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10CA884-CD3A-4549-A752-F418BE6255E2}"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quarter" idx="2"/>
          </p:nvPr>
        </p:nvSpPr>
        <p:spPr>
          <a:xfrm>
            <a:off x="6172200" y="1825625"/>
            <a:ext cx="5181600" cy="209867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内容占位符 4"/>
          <p:cNvSpPr>
            <a:spLocks noGrp="1"/>
          </p:cNvSpPr>
          <p:nvPr>
            <p:ph sz="quarter" idx="3"/>
          </p:nvPr>
        </p:nvSpPr>
        <p:spPr>
          <a:xfrm>
            <a:off x="6172200" y="4076700"/>
            <a:ext cx="5181600" cy="21002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2336799" y="74613"/>
            <a:ext cx="9448800" cy="762000"/>
          </a:xfrm>
          <a:prstGeom prst="rect">
            <a:avLst/>
          </a:prstGeo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882651" y="1484313"/>
            <a:ext cx="10363200" cy="4114800"/>
          </a:xfrm>
          <a:prstGeom prst="rect">
            <a:avLst/>
          </a:prstGeom>
        </p:spPr>
        <p:txBody>
          <a:bodyPr/>
          <a:lstStyle/>
          <a:p>
            <a:pPr marL="228600" marR="0" lvl="0" indent="-228600" algn="l" defTabSz="914400" rtl="0" eaLnBrk="0" fontAlgn="base" latinLnBrk="0" hangingPunct="0">
              <a:lnSpc>
                <a:spcPct val="90000"/>
              </a:lnSpc>
              <a:spcBef>
                <a:spcPts val="1000"/>
              </a:spcBef>
              <a:spcAft>
                <a:spcPct val="0"/>
              </a:spcAft>
              <a:buClrTx/>
              <a:buSzTx/>
              <a:buFont typeface="Arial" panose="020B0604020202020204" pitchFamily="34" charset="0"/>
              <a:buChar char="•"/>
              <a:defRPr/>
            </a:pPr>
            <a:endParaRPr kumimoji="0" lang="zh-CN" altLang="en-US" sz="2800" b="0" i="0" u="none" strike="noStrike" kern="1200" cap="none" spc="0" normalizeH="0" baseline="0" noProof="0">
              <a:ln>
                <a:noFill/>
              </a:ln>
              <a:solidFill>
                <a:schemeClr val="tx1"/>
              </a:solidFill>
              <a:effectLst/>
              <a:uLnTx/>
              <a:uFillTx/>
              <a:latin typeface="+mn-lt"/>
              <a:ea typeface="+mn-ea"/>
              <a:cs typeface="+mn-cs"/>
            </a:endParaRPr>
          </a:p>
        </p:txBody>
      </p:sp>
      <p:sp>
        <p:nvSpPr>
          <p:cNvPr id="9" name="Rectangle 15"/>
          <p:cNvSpPr>
            <a:spLocks noGrp="1" noChangeArrowheads="1"/>
          </p:cNvSpPr>
          <p:nvPr>
            <p:ph type="sldNum" sz="quarter" idx="4"/>
          </p:nvPr>
        </p:nvSpPr>
        <p:spPr>
          <a:xfrm>
            <a:off x="8737601" y="6356350"/>
            <a:ext cx="2844800" cy="365125"/>
          </a:xfrm>
          <a:prstGeom prst="rect">
            <a:avLst/>
          </a:prstGeom>
        </p:spPr>
        <p:txBody>
          <a:bodyPr/>
          <a:lstStyle/>
          <a:p>
            <a:pPr lvl="0" eaLnBrk="1" hangingPunct="1"/>
            <a:fld id="{9A0DB2DC-4C9A-4742-B13C-FB6460FD3503}" type="slidenum">
              <a:rPr lang="en-US" altLang="zh-CN" dirty="0">
                <a:latin typeface="Calibri" panose="020F0502020204030204" pitchFamily="34" charset="0"/>
              </a:rPr>
            </a:fld>
            <a:endParaRPr lang="en-US" altLang="zh-CN" dirty="0">
              <a:latin typeface="Calibri" panose="020F050202020403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BA27051-ABBE-4C09-928A-EE56F6DA1415}"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E86B6385-4F41-4859-ADE6-ECDB1B531D37}"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7B4E0DF3-D949-46A8-992B-CF96ACCF9E8B}"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D7A733AA-84F9-41E1-90E3-60BE74671195}" type="datetime1">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203BCFD5-3D13-4656-BB23-250AE454EEEC}" type="datetime1">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C71D935-ECE6-439B-9E8A-BA0693E3A0E9}" type="datetime1">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95E014F-D5FB-4B7E-B0A5-0266B277D7C9}"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560DE45-8F0E-4756-84CD-9BD97AA11B88}" type="datetime1">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818E69A-4B7F-4136-A303-9434AAAD637A}"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slideLayout" Target="../slideLayouts/slideLayout22.xml"/><Relationship Id="rId7" Type="http://schemas.openxmlformats.org/officeDocument/2006/relationships/slideLayout" Target="../slideLayouts/slideLayout21.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3" Type="http://schemas.openxmlformats.org/officeDocument/2006/relationships/slideLayout" Target="../slideLayouts/slideLayout17.xml"/><Relationship Id="rId2" Type="http://schemas.openxmlformats.org/officeDocument/2006/relationships/slideLayout" Target="../slideLayouts/slideLayout16.xml"/><Relationship Id="rId18" Type="http://schemas.openxmlformats.org/officeDocument/2006/relationships/theme" Target="../theme/theme2.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25.xml"/><Relationship Id="rId10" Type="http://schemas.openxmlformats.org/officeDocument/2006/relationships/slideLayout" Target="../slideLayouts/slideLayout24.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 Type="http://schemas.openxmlformats.org/officeDocument/2006/relationships/slideLayout" Target="../slideLayouts/slideLayout27.xml"/><Relationship Id="rId18" Type="http://schemas.openxmlformats.org/officeDocument/2006/relationships/theme" Target="../theme/theme3.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518E43-D7AA-43B9-B0A1-0247B9295B0F}" type="datetime1">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18E69A-4B7F-4136-A303-9434AAAD637A}"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2.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4.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35.xml"/></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vmlDrawing" Target="../drawings/vmlDrawing1.vml"/><Relationship Id="rId5" Type="http://schemas.openxmlformats.org/officeDocument/2006/relationships/slideLayout" Target="../slideLayouts/slideLayout7.xml"/><Relationship Id="rId4" Type="http://schemas.openxmlformats.org/officeDocument/2006/relationships/image" Target="../media/image2.png"/><Relationship Id="rId3" Type="http://schemas.openxmlformats.org/officeDocument/2006/relationships/tags" Target="../tags/tag137.xml"/><Relationship Id="rId2" Type="http://schemas.openxmlformats.org/officeDocument/2006/relationships/oleObject" Target="../embeddings/oleObject1.bin"/><Relationship Id="rId1" Type="http://schemas.openxmlformats.org/officeDocument/2006/relationships/tags" Target="../tags/tag13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xml"/><Relationship Id="rId2" Type="http://schemas.openxmlformats.org/officeDocument/2006/relationships/image" Target="../media/image5.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12.xml"/><Relationship Id="rId4" Type="http://schemas.openxmlformats.org/officeDocument/2006/relationships/image" Target="../media/image2.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24.xml.rels><?xml version="1.0" encoding="UTF-8" standalone="yes"?>
<Relationships xmlns="http://schemas.openxmlformats.org/package/2006/relationships"><Relationship Id="rId7" Type="http://schemas.openxmlformats.org/officeDocument/2006/relationships/notesSlide" Target="../notesSlides/notesSlide24.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2.jpeg"/><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26.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2.xml"/><Relationship Id="rId4" Type="http://schemas.openxmlformats.org/officeDocument/2006/relationships/image" Target="../media/image2.png"/><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chart" Target="../charts/chart1.xml"/></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image" Target="../media/image2.png"/><Relationship Id="rId2" Type="http://schemas.openxmlformats.org/officeDocument/2006/relationships/tags" Target="../tags/tag140.xml"/><Relationship Id="rId1" Type="http://schemas.openxmlformats.org/officeDocument/2006/relationships/chart" Target="../charts/chart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4.xml"/><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chart" Target="../charts/char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chart" Target="../charts/chart7.xml"/><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chart" Target="../charts/char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1.xml"/><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image" Target="../media/image2.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1.xml"/><Relationship Id="rId3" Type="http://schemas.openxmlformats.org/officeDocument/2006/relationships/image" Target="../media/image16.emf"/><Relationship Id="rId2" Type="http://schemas.openxmlformats.org/officeDocument/2006/relationships/image" Target="../media/image14.png"/><Relationship Id="rId1" Type="http://schemas.openxmlformats.org/officeDocument/2006/relationships/image" Target="../media/image2.png"/></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1.xml"/><Relationship Id="rId3" Type="http://schemas.openxmlformats.org/officeDocument/2006/relationships/image" Target="../media/image17.png"/><Relationship Id="rId2" Type="http://schemas.openxmlformats.org/officeDocument/2006/relationships/tags" Target="../tags/tag141.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22.jpeg"/><Relationship Id="rId4" Type="http://schemas.openxmlformats.org/officeDocument/2006/relationships/image" Target="../media/image21.jpeg"/><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slides/_rels/slide41.xml.rels><?xml version="1.0" encoding="UTF-8" standalone="yes"?>
<Relationships xmlns="http://schemas.openxmlformats.org/package/2006/relationships"><Relationship Id="rId9" Type="http://schemas.openxmlformats.org/officeDocument/2006/relationships/notesSlide" Target="../notesSlides/notesSlide36.xml"/><Relationship Id="rId8" Type="http://schemas.openxmlformats.org/officeDocument/2006/relationships/slideLayout" Target="../slideLayouts/slideLayout6.xml"/><Relationship Id="rId7" Type="http://schemas.openxmlformats.org/officeDocument/2006/relationships/tags" Target="../tags/tag148.xml"/><Relationship Id="rId6" Type="http://schemas.openxmlformats.org/officeDocument/2006/relationships/tags" Target="../tags/tag147.xml"/><Relationship Id="rId5" Type="http://schemas.openxmlformats.org/officeDocument/2006/relationships/tags" Target="../tags/tag146.xml"/><Relationship Id="rId4" Type="http://schemas.openxmlformats.org/officeDocument/2006/relationships/tags" Target="../tags/tag145.xml"/><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37.xml"/><Relationship Id="rId5" Type="http://schemas.openxmlformats.org/officeDocument/2006/relationships/slideLayout" Target="../slideLayouts/slideLayout6.xml"/><Relationship Id="rId4" Type="http://schemas.openxmlformats.org/officeDocument/2006/relationships/tags" Target="../tags/tag149.xml"/><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image" Target="../media/image23.jpe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6.xml"/><Relationship Id="rId3" Type="http://schemas.openxmlformats.org/officeDocument/2006/relationships/tags" Target="../tags/tag150.xml"/><Relationship Id="rId2" Type="http://schemas.openxmlformats.org/officeDocument/2006/relationships/image" Target="../media/image23.jpeg"/><Relationship Id="rId1" Type="http://schemas.openxmlformats.org/officeDocument/2006/relationships/image" Target="../media/image24.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6.xml"/><Relationship Id="rId3" Type="http://schemas.openxmlformats.org/officeDocument/2006/relationships/tags" Target="../tags/tag151.xml"/><Relationship Id="rId2" Type="http://schemas.openxmlformats.org/officeDocument/2006/relationships/image" Target="../media/image24.png"/><Relationship Id="rId1" Type="http://schemas.openxmlformats.org/officeDocument/2006/relationships/image" Target="../media/image23.jpeg"/></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0.xml"/><Relationship Id="rId6" Type="http://schemas.openxmlformats.org/officeDocument/2006/relationships/slideLayout" Target="../slideLayouts/slideLayout6.xml"/><Relationship Id="rId5" Type="http://schemas.openxmlformats.org/officeDocument/2006/relationships/tags" Target="../tags/tag152.xml"/><Relationship Id="rId4" Type="http://schemas.openxmlformats.org/officeDocument/2006/relationships/image" Target="../media/image29.png"/><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53.xml"/></Relationships>
</file>

<file path=ppt/slides/_rels/slide47.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1.xml"/><Relationship Id="rId3" Type="http://schemas.openxmlformats.org/officeDocument/2006/relationships/image" Target="../media/image2.png"/><Relationship Id="rId2" Type="http://schemas.openxmlformats.org/officeDocument/2006/relationships/image" Target="../media/image30.png"/><Relationship Id="rId1" Type="http://schemas.openxmlformats.org/officeDocument/2006/relationships/tags" Target="../tags/tag158.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2.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3.jpeg"/><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tags" Target="../tags/tag160.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7.png"/></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7.pn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image" Target="../media/image37.png"/></Relationships>
</file>

<file path=ppt/slides/_rels/slide54.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1.xml"/><Relationship Id="rId3" Type="http://schemas.openxmlformats.org/officeDocument/2006/relationships/audio" Target="../media/audio1.wav"/><Relationship Id="rId2" Type="http://schemas.openxmlformats.org/officeDocument/2006/relationships/image" Target="../media/image2.png"/><Relationship Id="rId1" Type="http://schemas.openxmlformats.org/officeDocument/2006/relationships/image" Target="../media/image3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28.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7.xml"/><Relationship Id="rId2" Type="http://schemas.openxmlformats.org/officeDocument/2006/relationships/image" Target="../media/image2.png"/><Relationship Id="rId1" Type="http://schemas.openxmlformats.org/officeDocument/2006/relationships/tags" Target="../tags/tag12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17"/>
          <p:cNvSpPr>
            <a:spLocks noChangeArrowheads="1"/>
          </p:cNvSpPr>
          <p:nvPr/>
        </p:nvSpPr>
        <p:spPr bwMode="gray">
          <a:xfrm>
            <a:off x="0" y="1845618"/>
            <a:ext cx="12190413" cy="2610226"/>
          </a:xfrm>
          <a:prstGeom prst="rect">
            <a:avLst/>
          </a:prstGeom>
          <a:solidFill>
            <a:schemeClr val="tx2"/>
          </a:solidFill>
          <a:ln w="9525">
            <a:noFill/>
            <a:miter lim="800000"/>
          </a:ln>
        </p:spPr>
        <p:txBody>
          <a:bodyPr wrap="none" anchor="ctr"/>
          <a:lstStyle/>
          <a:p>
            <a:pPr algn="ctr">
              <a:defRPr/>
            </a:pPr>
            <a:r>
              <a:rPr lang="zh-CN" altLang="zh-CN"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rPr>
              <a:t>河北工厂</a:t>
            </a:r>
            <a:r>
              <a:rPr lang="en-US" altLang="zh-CN"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rPr>
              <a:t>TPS</a:t>
            </a:r>
            <a:r>
              <a:rPr lang="zh-CN" altLang="en-US"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rPr>
              <a:t>精益制造三年实施方案</a:t>
            </a:r>
            <a:endParaRPr lang="zh-CN" altLang="en-US" sz="6000" b="1" dirty="0">
              <a:solidFill>
                <a:schemeClr val="bg1"/>
              </a:solidFill>
              <a:effectLst>
                <a:reflection blurRad="6350" stA="55000" endA="300" endPos="45500" dir="5400000" sy="-100000" algn="bl" rotWithShape="0"/>
              </a:effectLst>
              <a:latin typeface="微软雅黑" panose="020B0503020204020204" pitchFamily="34" charset="-122"/>
              <a:ea typeface="微软雅黑" panose="020B0503020204020204" pitchFamily="34" charset="-122"/>
              <a:cs typeface="+mj-cs"/>
              <a:sym typeface="+mn-ea"/>
            </a:endParaRPr>
          </a:p>
        </p:txBody>
      </p:sp>
      <p:sp>
        <p:nvSpPr>
          <p:cNvPr id="7" name="矩形 6"/>
          <p:cNvSpPr/>
          <p:nvPr/>
        </p:nvSpPr>
        <p:spPr>
          <a:xfrm>
            <a:off x="0" y="1712234"/>
            <a:ext cx="12190413" cy="45730"/>
          </a:xfrm>
          <a:prstGeom prst="rect">
            <a:avLst/>
          </a:prstGeom>
          <a:solidFill>
            <a:schemeClr val="tx2"/>
          </a:solidFill>
          <a:ln w="25400" cap="flat" cmpd="sng" algn="ctr">
            <a:noFill/>
            <a:prstDash val="solid"/>
          </a:ln>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8" name="文本框 18"/>
          <p:cNvSpPr txBox="1"/>
          <p:nvPr/>
        </p:nvSpPr>
        <p:spPr>
          <a:xfrm>
            <a:off x="141604" y="5024224"/>
            <a:ext cx="12190413" cy="398780"/>
          </a:xfrm>
          <a:prstGeom prst="rect">
            <a:avLst/>
          </a:prstGeom>
          <a:noFill/>
        </p:spPr>
        <p:txBody>
          <a:bodyPr wrap="square" rtlCol="0">
            <a:spAutoFit/>
          </a:bodyPr>
          <a:lstStyle/>
          <a:p>
            <a:pPr algn="ctr"/>
            <a:r>
              <a:rPr lang="zh-CN" altLang="en-US"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    汇报人： 庞军明               汇报日期：</a:t>
            </a:r>
            <a:r>
              <a:rPr lang="en-US" alt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rPr>
              <a:t>2022.9.22</a:t>
            </a:r>
            <a:endParaRPr lang="en-US" altLang="zh-CN" sz="2000" b="1" dirty="0">
              <a:solidFill>
                <a:schemeClr val="tx2"/>
              </a:solidFill>
              <a:latin typeface="微软雅黑" panose="020B0503020204020204" pitchFamily="34" charset="-122"/>
              <a:ea typeface="微软雅黑" panose="020B0503020204020204" pitchFamily="34" charset="-122"/>
              <a:cs typeface="华文中宋" panose="02010600040101010101" charset="-122"/>
            </a:endParaRPr>
          </a:p>
        </p:txBody>
      </p:sp>
      <p:pic>
        <p:nvPicPr>
          <p:cNvPr id="12" name="图片 11"/>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a:t>
            </a:r>
            <a:endParaRPr lang="en-US" altLang="zh-C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5"/>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4003" name="Group 3"/>
          <p:cNvGraphicFramePr>
            <a:graphicFrameLocks noGrp="1"/>
          </p:cNvGraphicFramePr>
          <p:nvPr>
            <p:custDataLst>
              <p:tags r:id="rId1"/>
            </p:custDataLst>
          </p:nvPr>
        </p:nvGraphicFramePr>
        <p:xfrm>
          <a:off x="201930" y="1043940"/>
          <a:ext cx="11395075" cy="5793740"/>
        </p:xfrm>
        <a:graphic>
          <a:graphicData uri="http://schemas.openxmlformats.org/drawingml/2006/table">
            <a:tbl>
              <a:tblPr/>
              <a:tblGrid>
                <a:gridCol w="1928495"/>
                <a:gridCol w="9466580"/>
              </a:tblGrid>
              <a:tr h="54864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生产、办公、生活</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现场管理“</a:t>
                      </a:r>
                      <a:r>
                        <a:rPr kumimoji="0" lang="en-US" altLang="zh-CN"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D”</a:t>
                      </a: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cPr/>
                </a:tc>
              </a:tr>
              <a:tr h="4616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645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定物品</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规定物品的属性、类别、用途及管理标准化原则</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21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定规格</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规定物品的尺寸、材质、收容数 </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02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定容器</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规定物品的存放容器，遵循容器、器具、场地使用效率及零部件防护无伤害最高原则</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404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定位置</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规定物品的摆放位置，遵循路径最短原则，有利于物品的取用，减少无效劳动时间</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6959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定周期</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规定物品的颁发、运送、容器回收时间及容器维护周期</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60642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定配送</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规定物品的配送方式、路径、工具等</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02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定标识</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规定物品标识，便于所有员工识别、取放、使用、维护及新进员工学习</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75628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定责任人</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规定各类物品及文件负责人，做到所有物品、文件有专人管理</a:t>
                      </a:r>
                      <a:endParaRPr kumimoji="0" lang="zh-CN" altLang="en-US" sz="16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bl>
          </a:graphicData>
        </a:graphic>
      </p:graphicFrame>
      <p:sp>
        <p:nvSpPr>
          <p:cNvPr id="133157" name="Text Box 36"/>
          <p:cNvSpPr txBox="1"/>
          <p:nvPr/>
        </p:nvSpPr>
        <p:spPr>
          <a:xfrm>
            <a:off x="1780223" y="559753"/>
            <a:ext cx="8062912"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en-US" altLang="zh-CN" sz="2000" dirty="0">
                <a:solidFill>
                  <a:srgbClr val="FF3300"/>
                </a:solidFill>
                <a:latin typeface="华文细黑" panose="02010600040101010101" pitchFamily="2" charset="-122"/>
                <a:ea typeface="华文细黑" panose="02010600040101010101" pitchFamily="2" charset="-122"/>
              </a:rPr>
              <a:t>8D”</a:t>
            </a:r>
            <a:r>
              <a:rPr lang="zh-CN" altLang="en-US" sz="2000" dirty="0">
                <a:latin typeface="华文细黑" panose="02010600040101010101" pitchFamily="2" charset="-122"/>
                <a:ea typeface="华文细黑" panose="02010600040101010101" pitchFamily="2" charset="-122"/>
              </a:rPr>
              <a:t> 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10</a:t>
            </a:r>
            <a:endParaRPr lang="en-US" altLang="zh-CN"/>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5027" name="Group 3"/>
          <p:cNvGraphicFramePr>
            <a:graphicFrameLocks noGrp="1"/>
          </p:cNvGraphicFramePr>
          <p:nvPr>
            <p:ph idx="1"/>
            <p:custDataLst>
              <p:tags r:id="rId1"/>
            </p:custDataLst>
          </p:nvPr>
        </p:nvGraphicFramePr>
        <p:xfrm>
          <a:off x="187960" y="1195705"/>
          <a:ext cx="11434445" cy="5636260"/>
        </p:xfrm>
        <a:graphic>
          <a:graphicData uri="http://schemas.openxmlformats.org/drawingml/2006/table">
            <a:tbl>
              <a:tblPr/>
              <a:tblGrid>
                <a:gridCol w="1744980"/>
                <a:gridCol w="9689465"/>
              </a:tblGrid>
              <a:tr h="52070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各类</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业务现场管理“</a:t>
                      </a:r>
                      <a:r>
                        <a:rPr kumimoji="0" lang="en-US" altLang="zh-CN"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定”</a:t>
                      </a: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hMerge="1">
                  <a:tcPr/>
                </a:tc>
              </a:tr>
              <a:tr h="4197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r h="89027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定业务</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业务规划与调整</a:t>
                      </a:r>
                      <a:r>
                        <a:rPr kumimoji="0" lang="zh-CN" altLang="en-US" sz="1400" b="1" i="0" u="none" strike="noStrike" cap="none" normalizeH="0" baseline="0" dirty="0" smtClean="0">
                          <a:ln>
                            <a:noFill/>
                          </a:ln>
                          <a:solidFill>
                            <a:srgbClr val="CC3300"/>
                          </a:solidFill>
                          <a:effectLst/>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1400" b="1" i="0" u="none" strike="noStrike" cap="none" normalizeH="0" baseline="0" dirty="0" smtClean="0">
                        <a:ln>
                          <a:noFill/>
                        </a:ln>
                        <a:solidFill>
                          <a:srgbClr val="CC330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1</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、依据业务的职能职责对全业务要素进行横向到边的分析与梳理。</a:t>
                      </a:r>
                      <a:endParaRPr kumimoji="0" lang="zh-CN" altLang="en-US" sz="14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2</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、根据业务发展的阶段及职能职责的变更，进行动态的业务规划与调整</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610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定要素</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业务细分</a:t>
                      </a:r>
                      <a:r>
                        <a:rPr kumimoji="0" lang="zh-CN" altLang="en-US" sz="1400" b="1" i="0" u="none" strike="noStrike" cap="none" normalizeH="0" baseline="0" dirty="0" smtClean="0">
                          <a:ln>
                            <a:noFill/>
                          </a:ln>
                          <a:solidFill>
                            <a:srgbClr val="CC3300"/>
                          </a:solidFill>
                          <a:effectLst/>
                          <a:latin typeface="Times New Roman" panose="02020603050405020304" pitchFamily="18" charset="0"/>
                          <a:ea typeface="宋体" panose="02010600030101010101" pitchFamily="2" charset="-122"/>
                          <a:cs typeface="Times New Roman" panose="02020603050405020304" pitchFamily="18" charset="0"/>
                        </a:rPr>
                        <a:t>：</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对全业务逐级进行要素分解、分析，纵向到底保证业务管理落地</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800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定流程</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建立各业务流程</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：对所有的业务要素建立管理制度，明确管理流程</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8166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定指标</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建立各业务指标</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：确定各项业务的管理指标及项目指标，并尽可能数据化、量化、阶段化。</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864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定标准</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制度的标准化</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：系统性管理业务，确认业务所用的制度、流程与模板。</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3911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定标识</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目视化管理</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：各项业务管理输入、过程与输出的目视化管理；</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40385">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定周期</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定义业务管理周期</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：明确各项业务管理流程及模板的使用、维护周期。</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016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定责任人</a:t>
                      </a:r>
                      <a:endParaRPr kumimoji="0" lang="zh-CN" altLang="en-US" sz="1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dirty="0" smtClean="0">
                          <a:ln>
                            <a:noFill/>
                          </a:ln>
                          <a:solidFill>
                            <a:srgbClr val="FF3300"/>
                          </a:solidFill>
                          <a:effectLst/>
                          <a:latin typeface="Times New Roman" panose="02020603050405020304" pitchFamily="18" charset="0"/>
                          <a:ea typeface="宋体" panose="02010600030101010101" pitchFamily="2" charset="-122"/>
                          <a:cs typeface="Times New Roman" panose="02020603050405020304" pitchFamily="18" charset="0"/>
                        </a:rPr>
                        <a:t>明确责任人</a:t>
                      </a:r>
                      <a:r>
                        <a:rPr kumimoji="0" lang="zh-CN" altLang="en-US" sz="1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：明确各业务输入、过程与输出各环节节点的责任人及业务协调人。</a:t>
                      </a:r>
                      <a:endParaRPr kumimoji="0" lang="zh-CN" altLang="en-US" sz="14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4181" name="Text Box 36"/>
          <p:cNvSpPr txBox="1"/>
          <p:nvPr/>
        </p:nvSpPr>
        <p:spPr>
          <a:xfrm>
            <a:off x="2157095" y="681355"/>
            <a:ext cx="7054850"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各类</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定”</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11</a:t>
            </a:r>
            <a:endParaRPr lang="en-US" altLang="zh-CN"/>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grpSp>
        <p:nvGrpSpPr>
          <p:cNvPr id="135212" name="Group 60"/>
          <p:cNvGrpSpPr/>
          <p:nvPr/>
        </p:nvGrpSpPr>
        <p:grpSpPr>
          <a:xfrm>
            <a:off x="6089540" y="1888490"/>
            <a:ext cx="5638275" cy="4470100"/>
            <a:chOff x="2891" y="1434"/>
            <a:chExt cx="3313" cy="2630"/>
          </a:xfrm>
        </p:grpSpPr>
        <p:sp>
          <p:nvSpPr>
            <p:cNvPr id="2660413" name="AutoShape 61"/>
            <p:cNvSpPr>
              <a:spLocks noChangeArrowheads="1"/>
            </p:cNvSpPr>
            <p:nvPr/>
          </p:nvSpPr>
          <p:spPr bwMode="invGray">
            <a:xfrm rot="19164500">
              <a:off x="4929" y="2264"/>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14" name="AutoShape 62"/>
            <p:cNvSpPr>
              <a:spLocks noChangeArrowheads="1"/>
            </p:cNvSpPr>
            <p:nvPr/>
          </p:nvSpPr>
          <p:spPr bwMode="invGray">
            <a:xfrm rot="2534336">
              <a:off x="4940" y="3129"/>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5218" name="AutoShape 63"/>
            <p:cNvSpPr/>
            <p:nvPr/>
          </p:nvSpPr>
          <p:spPr>
            <a:xfrm rot="-5400000">
              <a:off x="4425" y="2047"/>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19" name="AutoShape 64"/>
            <p:cNvSpPr/>
            <p:nvPr/>
          </p:nvSpPr>
          <p:spPr>
            <a:xfrm rot="8231565">
              <a:off x="3942" y="3129"/>
              <a:ext cx="401" cy="151"/>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60417" name="AutoShape 65"/>
            <p:cNvSpPr>
              <a:spLocks noChangeArrowheads="1"/>
            </p:cNvSpPr>
            <p:nvPr/>
          </p:nvSpPr>
          <p:spPr bwMode="invGray">
            <a:xfrm>
              <a:off x="5041" y="2677"/>
              <a:ext cx="369" cy="146"/>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5221" name="AutoShape 66"/>
            <p:cNvSpPr/>
            <p:nvPr/>
          </p:nvSpPr>
          <p:spPr>
            <a:xfrm rot="10800000">
              <a:off x="3750" y="2674"/>
              <a:ext cx="452" cy="146"/>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22" name="Oval 67"/>
            <p:cNvSpPr/>
            <p:nvPr/>
          </p:nvSpPr>
          <p:spPr>
            <a:xfrm>
              <a:off x="3644" y="2346"/>
              <a:ext cx="1962" cy="768"/>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5223" name="Group 68"/>
            <p:cNvGrpSpPr/>
            <p:nvPr/>
          </p:nvGrpSpPr>
          <p:grpSpPr>
            <a:xfrm>
              <a:off x="4475" y="1644"/>
              <a:ext cx="270" cy="304"/>
              <a:chOff x="1973" y="1706"/>
              <a:chExt cx="227" cy="227"/>
            </a:xfrm>
          </p:grpSpPr>
          <p:sp>
            <p:nvSpPr>
              <p:cNvPr id="2660421" name="Oval 6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22" name="Oval 7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5224" name="Group 71"/>
            <p:cNvGrpSpPr/>
            <p:nvPr/>
          </p:nvGrpSpPr>
          <p:grpSpPr>
            <a:xfrm>
              <a:off x="5247" y="1961"/>
              <a:ext cx="285" cy="293"/>
              <a:chOff x="3470" y="1706"/>
              <a:chExt cx="227" cy="227"/>
            </a:xfrm>
          </p:grpSpPr>
          <p:sp>
            <p:nvSpPr>
              <p:cNvPr id="2660424" name="Oval 72"/>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25" name="Oval 73"/>
              <p:cNvSpPr>
                <a:spLocks noChangeArrowheads="1"/>
              </p:cNvSpPr>
              <p:nvPr/>
            </p:nvSpPr>
            <p:spPr bwMode="blackGray">
              <a:xfrm>
                <a:off x="3481"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25" name="Group 74"/>
            <p:cNvGrpSpPr/>
            <p:nvPr/>
          </p:nvGrpSpPr>
          <p:grpSpPr>
            <a:xfrm>
              <a:off x="5473" y="2596"/>
              <a:ext cx="277" cy="280"/>
              <a:chOff x="3923" y="2659"/>
              <a:chExt cx="227" cy="227"/>
            </a:xfrm>
          </p:grpSpPr>
          <p:sp>
            <p:nvSpPr>
              <p:cNvPr id="2660427" name="Oval 75"/>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28" name="Oval 76"/>
              <p:cNvSpPr>
                <a:spLocks noChangeArrowheads="1"/>
              </p:cNvSpPr>
              <p:nvPr/>
            </p:nvSpPr>
            <p:spPr bwMode="blackGray">
              <a:xfrm>
                <a:off x="3932"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26" name="Group 77"/>
            <p:cNvGrpSpPr/>
            <p:nvPr/>
          </p:nvGrpSpPr>
          <p:grpSpPr>
            <a:xfrm>
              <a:off x="5201" y="3272"/>
              <a:ext cx="302" cy="322"/>
              <a:chOff x="3515" y="3521"/>
              <a:chExt cx="227" cy="227"/>
            </a:xfrm>
          </p:grpSpPr>
          <p:sp>
            <p:nvSpPr>
              <p:cNvPr id="2660430" name="Oval 78"/>
              <p:cNvSpPr>
                <a:spLocks noChangeArrowheads="1"/>
              </p:cNvSpPr>
              <p:nvPr/>
            </p:nvSpPr>
            <p:spPr bwMode="blackGray">
              <a:xfrm>
                <a:off x="3515" y="3521"/>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31" name="Oval 79"/>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5227" name="Oval 80"/>
            <p:cNvSpPr/>
            <p:nvPr/>
          </p:nvSpPr>
          <p:spPr>
            <a:xfrm>
              <a:off x="4397" y="2506"/>
              <a:ext cx="494" cy="501"/>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28" name="Oval 81"/>
            <p:cNvSpPr/>
            <p:nvPr/>
          </p:nvSpPr>
          <p:spPr>
            <a:xfrm>
              <a:off x="4397" y="2506"/>
              <a:ext cx="494" cy="501"/>
            </a:xfrm>
            <a:prstGeom prst="ellipse">
              <a:avLst/>
            </a:prstGeom>
            <a:gradFill rotWithShape="1">
              <a:gsLst>
                <a:gs pos="0">
                  <a:srgbClr val="FFCC00">
                    <a:alpha val="32001"/>
                  </a:srgbClr>
                </a:gs>
                <a:gs pos="100000">
                  <a:srgbClr val="765E00"/>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29" name="Oval 82"/>
            <p:cNvSpPr/>
            <p:nvPr/>
          </p:nvSpPr>
          <p:spPr>
            <a:xfrm>
              <a:off x="4200" y="2525"/>
              <a:ext cx="886" cy="463"/>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30" name="Oval 83"/>
            <p:cNvSpPr/>
            <p:nvPr/>
          </p:nvSpPr>
          <p:spPr>
            <a:xfrm>
              <a:off x="4201" y="2534"/>
              <a:ext cx="886" cy="463"/>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31" name="Oval 84"/>
            <p:cNvSpPr/>
            <p:nvPr/>
          </p:nvSpPr>
          <p:spPr>
            <a:xfrm>
              <a:off x="4244" y="2537"/>
              <a:ext cx="798" cy="438"/>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5232" name="Oval 85"/>
            <p:cNvSpPr/>
            <p:nvPr/>
          </p:nvSpPr>
          <p:spPr>
            <a:xfrm>
              <a:off x="4255" y="2381"/>
              <a:ext cx="772" cy="746"/>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3" name="Oval 86"/>
            <p:cNvSpPr/>
            <p:nvPr/>
          </p:nvSpPr>
          <p:spPr>
            <a:xfrm>
              <a:off x="4265" y="2386"/>
              <a:ext cx="754" cy="72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4" name="Oval 87"/>
            <p:cNvSpPr/>
            <p:nvPr/>
          </p:nvSpPr>
          <p:spPr>
            <a:xfrm>
              <a:off x="4273" y="2393"/>
              <a:ext cx="716" cy="67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5" name="Oval 88"/>
            <p:cNvSpPr/>
            <p:nvPr/>
          </p:nvSpPr>
          <p:spPr>
            <a:xfrm>
              <a:off x="4315" y="2411"/>
              <a:ext cx="637" cy="55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36" name="Text Box 89"/>
            <p:cNvSpPr txBox="1"/>
            <p:nvPr/>
          </p:nvSpPr>
          <p:spPr>
            <a:xfrm>
              <a:off x="4353" y="2587"/>
              <a:ext cx="572" cy="307"/>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zh-CN" altLang="en-US" sz="2800" b="0" dirty="0">
                  <a:solidFill>
                    <a:srgbClr val="0000FF"/>
                  </a:solidFill>
                  <a:latin typeface="黑体" panose="02010609060101010101" charset="-122"/>
                  <a:ea typeface="黑体" panose="02010609060101010101" charset="-122"/>
                </a:rPr>
                <a:t>流</a:t>
              </a:r>
              <a:endParaRPr lang="en-US" altLang="zh-CN" sz="2800" b="0" dirty="0">
                <a:solidFill>
                  <a:srgbClr val="0000FF"/>
                </a:solidFill>
                <a:latin typeface="黑体" panose="02010609060101010101" charset="-122"/>
                <a:ea typeface="黑体" panose="02010609060101010101" charset="-122"/>
              </a:endParaRPr>
            </a:p>
          </p:txBody>
        </p:sp>
        <p:sp>
          <p:nvSpPr>
            <p:cNvPr id="135237" name="Text Box 90"/>
            <p:cNvSpPr txBox="1"/>
            <p:nvPr/>
          </p:nvSpPr>
          <p:spPr>
            <a:xfrm>
              <a:off x="5387" y="1751"/>
              <a:ext cx="500" cy="198"/>
            </a:xfrm>
            <a:prstGeom prst="rect">
              <a:avLst/>
            </a:prstGeom>
            <a:noFill/>
            <a:ln w="9525">
              <a:noFill/>
            </a:ln>
          </p:spPr>
          <p:txBody>
            <a:bodyPr wrap="square">
              <a:spAutoFit/>
            </a:bodyPr>
            <a:p>
              <a:pPr eaLnBrk="0" hangingPunct="0">
                <a:buNone/>
              </a:pPr>
              <a:r>
                <a:rPr lang="zh-CN" altLang="en-US" sz="1600" b="0" dirty="0">
                  <a:latin typeface="黑体" panose="02010609060101010101" charset="-122"/>
                  <a:ea typeface="黑体" panose="02010609060101010101" charset="-122"/>
                </a:rPr>
                <a:t>人才流</a:t>
              </a:r>
              <a:endParaRPr lang="zh-CN" altLang="en-US" sz="1600" b="0" dirty="0">
                <a:latin typeface="黑体" panose="02010609060101010101" charset="-122"/>
                <a:ea typeface="黑体" panose="02010609060101010101" charset="-122"/>
              </a:endParaRPr>
            </a:p>
          </p:txBody>
        </p:sp>
        <p:sp>
          <p:nvSpPr>
            <p:cNvPr id="135238" name="Text Box 91"/>
            <p:cNvSpPr txBox="1"/>
            <p:nvPr/>
          </p:nvSpPr>
          <p:spPr>
            <a:xfrm>
              <a:off x="4365" y="1434"/>
              <a:ext cx="564"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业务流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5239" name="Text Box 92"/>
            <p:cNvSpPr txBox="1"/>
            <p:nvPr/>
          </p:nvSpPr>
          <p:spPr>
            <a:xfrm>
              <a:off x="5704" y="2596"/>
              <a:ext cx="500" cy="198"/>
            </a:xfrm>
            <a:prstGeom prst="rect">
              <a:avLst/>
            </a:prstGeom>
            <a:noFill/>
            <a:ln w="9525">
              <a:noFill/>
            </a:ln>
          </p:spPr>
          <p:txBody>
            <a:bodyPr wrap="square">
              <a:spAutoFit/>
            </a:bodyPr>
            <a:p>
              <a:pPr eaLnBrk="0" hangingPunct="0">
                <a:buNone/>
              </a:pPr>
              <a:r>
                <a:rPr lang="zh-CN" altLang="en-US" sz="1600" b="0" dirty="0">
                  <a:latin typeface="黑体" panose="02010609060101010101" charset="-122"/>
                  <a:ea typeface="黑体" panose="02010609060101010101" charset="-122"/>
                </a:rPr>
                <a:t>现金流</a:t>
              </a:r>
              <a:endParaRPr lang="zh-CN" altLang="en-US" sz="1600" b="0" dirty="0">
                <a:latin typeface="黑体" panose="02010609060101010101" charset="-122"/>
                <a:ea typeface="黑体" panose="02010609060101010101" charset="-122"/>
              </a:endParaRPr>
            </a:p>
          </p:txBody>
        </p:sp>
        <p:sp>
          <p:nvSpPr>
            <p:cNvPr id="135240" name="Text Box 93"/>
            <p:cNvSpPr txBox="1"/>
            <p:nvPr/>
          </p:nvSpPr>
          <p:spPr>
            <a:xfrm>
              <a:off x="5432" y="3458"/>
              <a:ext cx="500" cy="198"/>
            </a:xfrm>
            <a:prstGeom prst="rect">
              <a:avLst/>
            </a:prstGeom>
            <a:noFill/>
            <a:ln w="9525">
              <a:noFill/>
            </a:ln>
          </p:spPr>
          <p:txBody>
            <a:bodyPr wrap="square">
              <a:spAutoFit/>
            </a:bodyPr>
            <a:p>
              <a:pPr eaLnBrk="0" hangingPunct="0">
                <a:buNone/>
              </a:pPr>
              <a:r>
                <a:rPr lang="zh-CN" altLang="en-US" sz="1600" b="0" dirty="0">
                  <a:latin typeface="黑体" panose="02010609060101010101" charset="-122"/>
                  <a:ea typeface="黑体" panose="02010609060101010101" charset="-122"/>
                </a:rPr>
                <a:t>物品流</a:t>
              </a:r>
              <a:endParaRPr lang="zh-CN" altLang="en-US" sz="1600" b="0" dirty="0">
                <a:latin typeface="黑体" panose="02010609060101010101" charset="-122"/>
                <a:ea typeface="黑体" panose="02010609060101010101" charset="-122"/>
              </a:endParaRPr>
            </a:p>
          </p:txBody>
        </p:sp>
        <p:sp>
          <p:nvSpPr>
            <p:cNvPr id="135241" name="Text Box 94"/>
            <p:cNvSpPr txBox="1"/>
            <p:nvPr/>
          </p:nvSpPr>
          <p:spPr>
            <a:xfrm>
              <a:off x="3391" y="3503"/>
              <a:ext cx="500"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制造流</a:t>
              </a:r>
              <a:endParaRPr lang="zh-CN" altLang="en-US" sz="1600" b="0" dirty="0">
                <a:latin typeface="黑体" panose="02010609060101010101" charset="-122"/>
                <a:ea typeface="黑体" panose="02010609060101010101" charset="-122"/>
              </a:endParaRPr>
            </a:p>
          </p:txBody>
        </p:sp>
        <p:sp>
          <p:nvSpPr>
            <p:cNvPr id="135242" name="Text Box 95"/>
            <p:cNvSpPr txBox="1"/>
            <p:nvPr/>
          </p:nvSpPr>
          <p:spPr>
            <a:xfrm>
              <a:off x="4389" y="3866"/>
              <a:ext cx="500"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品质流</a:t>
              </a:r>
              <a:endParaRPr lang="zh-CN" altLang="en-US" sz="1600" b="0" dirty="0">
                <a:latin typeface="黑体" panose="02010609060101010101" charset="-122"/>
                <a:ea typeface="黑体" panose="02010609060101010101" charset="-122"/>
              </a:endParaRPr>
            </a:p>
          </p:txBody>
        </p:sp>
        <p:grpSp>
          <p:nvGrpSpPr>
            <p:cNvPr id="135243" name="Group 96"/>
            <p:cNvGrpSpPr/>
            <p:nvPr/>
          </p:nvGrpSpPr>
          <p:grpSpPr>
            <a:xfrm>
              <a:off x="3795" y="3277"/>
              <a:ext cx="270" cy="303"/>
              <a:chOff x="1973" y="1706"/>
              <a:chExt cx="227" cy="227"/>
            </a:xfrm>
          </p:grpSpPr>
          <p:sp>
            <p:nvSpPr>
              <p:cNvPr id="2660449" name="Oval 97"/>
              <p:cNvSpPr>
                <a:spLocks noChangeArrowheads="1"/>
              </p:cNvSpPr>
              <p:nvPr/>
            </p:nvSpPr>
            <p:spPr bwMode="blackGray">
              <a:xfrm>
                <a:off x="1973" y="1706"/>
                <a:ext cx="225"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50" name="Oval 98"/>
              <p:cNvSpPr>
                <a:spLocks noChangeArrowheads="1"/>
              </p:cNvSpPr>
              <p:nvPr/>
            </p:nvSpPr>
            <p:spPr bwMode="blackGray">
              <a:xfrm>
                <a:off x="1984"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44" name="Group 99"/>
            <p:cNvGrpSpPr/>
            <p:nvPr/>
          </p:nvGrpSpPr>
          <p:grpSpPr>
            <a:xfrm>
              <a:off x="4523" y="3594"/>
              <a:ext cx="270" cy="304"/>
              <a:chOff x="1973" y="1706"/>
              <a:chExt cx="227" cy="227"/>
            </a:xfrm>
          </p:grpSpPr>
          <p:sp>
            <p:nvSpPr>
              <p:cNvPr id="2660452" name="Oval 10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53" name="Oval 10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5245" name="Rectangle 102" descr="蓝色面巾纸"/>
            <p:cNvSpPr/>
            <p:nvPr/>
          </p:nvSpPr>
          <p:spPr>
            <a:xfrm>
              <a:off x="4533" y="1616"/>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35246" name="Rectangle 103" descr="蓝色面巾纸"/>
            <p:cNvSpPr/>
            <p:nvPr/>
          </p:nvSpPr>
          <p:spPr>
            <a:xfrm>
              <a:off x="5304" y="1933"/>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35247" name="Rectangle 104" descr="蓝色面巾纸"/>
            <p:cNvSpPr/>
            <p:nvPr/>
          </p:nvSpPr>
          <p:spPr>
            <a:xfrm>
              <a:off x="5531" y="256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35248" name="Rectangle 105" descr="蓝色面巾纸"/>
            <p:cNvSpPr/>
            <p:nvPr/>
          </p:nvSpPr>
          <p:spPr>
            <a:xfrm>
              <a:off x="5259" y="327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35249" name="Rectangle 106" descr="蓝色面巾纸"/>
            <p:cNvSpPr/>
            <p:nvPr/>
          </p:nvSpPr>
          <p:spPr>
            <a:xfrm>
              <a:off x="4571" y="3562"/>
              <a:ext cx="211" cy="28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35250" name="Rectangle 107" descr="蓝色面巾纸"/>
            <p:cNvSpPr/>
            <p:nvPr/>
          </p:nvSpPr>
          <p:spPr>
            <a:xfrm>
              <a:off x="3823" y="324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135251" name="Group 108"/>
            <p:cNvGrpSpPr/>
            <p:nvPr/>
          </p:nvGrpSpPr>
          <p:grpSpPr>
            <a:xfrm>
              <a:off x="3770" y="1908"/>
              <a:ext cx="285" cy="293"/>
              <a:chOff x="3470" y="1706"/>
              <a:chExt cx="227" cy="227"/>
            </a:xfrm>
          </p:grpSpPr>
          <p:sp>
            <p:nvSpPr>
              <p:cNvPr id="2660461" name="Oval 109"/>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60462" name="Oval 110"/>
              <p:cNvSpPr>
                <a:spLocks noChangeArrowheads="1"/>
              </p:cNvSpPr>
              <p:nvPr/>
            </p:nvSpPr>
            <p:spPr bwMode="blackGray">
              <a:xfrm>
                <a:off x="3482"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5252" name="Group 111"/>
            <p:cNvGrpSpPr/>
            <p:nvPr/>
          </p:nvGrpSpPr>
          <p:grpSpPr>
            <a:xfrm>
              <a:off x="3465" y="2596"/>
              <a:ext cx="285" cy="293"/>
              <a:chOff x="3470" y="1706"/>
              <a:chExt cx="227" cy="227"/>
            </a:xfrm>
          </p:grpSpPr>
          <p:sp>
            <p:nvSpPr>
              <p:cNvPr id="2660464" name="Oval 11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0465" name="Oval 113"/>
              <p:cNvSpPr>
                <a:spLocks noChangeArrowheads="1"/>
              </p:cNvSpPr>
              <p:nvPr/>
            </p:nvSpPr>
            <p:spPr bwMode="blackGray">
              <a:xfrm>
                <a:off x="3481"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35253" name="AutoShape 114"/>
            <p:cNvSpPr/>
            <p:nvPr/>
          </p:nvSpPr>
          <p:spPr>
            <a:xfrm rot="5400000">
              <a:off x="4441" y="3356"/>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54" name="AutoShape 115"/>
            <p:cNvSpPr/>
            <p:nvPr/>
          </p:nvSpPr>
          <p:spPr>
            <a:xfrm rot="-7865391">
              <a:off x="3897" y="2268"/>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5255" name="Text Box 116"/>
            <p:cNvSpPr txBox="1"/>
            <p:nvPr/>
          </p:nvSpPr>
          <p:spPr>
            <a:xfrm>
              <a:off x="3262" y="1797"/>
              <a:ext cx="564"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信息流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5256" name="Text Box 117"/>
            <p:cNvSpPr txBox="1"/>
            <p:nvPr/>
          </p:nvSpPr>
          <p:spPr>
            <a:xfrm>
              <a:off x="2891" y="2637"/>
              <a:ext cx="500" cy="198"/>
            </a:xfrm>
            <a:prstGeom prst="rect">
              <a:avLst/>
            </a:prstGeom>
            <a:noFill/>
            <a:ln w="9525">
              <a:noFill/>
            </a:ln>
          </p:spPr>
          <p:txBody>
            <a:bodyPr wrap="square">
              <a:spAutoFit/>
            </a:bodyPr>
            <a:p>
              <a:pPr algn="r" eaLnBrk="0" hangingPunct="0">
                <a:buNone/>
              </a:pPr>
              <a:r>
                <a:rPr lang="zh-CN" altLang="en-US" sz="1600" b="0" dirty="0">
                  <a:latin typeface="黑体" panose="02010609060101010101" charset="-122"/>
                  <a:ea typeface="黑体" panose="02010609060101010101" charset="-122"/>
                </a:rPr>
                <a:t>时间流</a:t>
              </a:r>
              <a:endParaRPr lang="zh-CN" altLang="en-US" sz="1600" b="0" dirty="0">
                <a:latin typeface="黑体" panose="02010609060101010101" charset="-122"/>
                <a:ea typeface="黑体" panose="02010609060101010101" charset="-122"/>
              </a:endParaRPr>
            </a:p>
          </p:txBody>
        </p:sp>
      </p:grpSp>
      <p:sp>
        <p:nvSpPr>
          <p:cNvPr id="135213" name="Rectangle 118"/>
          <p:cNvSpPr/>
          <p:nvPr/>
        </p:nvSpPr>
        <p:spPr>
          <a:xfrm>
            <a:off x="1739900" y="1196658"/>
            <a:ext cx="2663825" cy="56515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spcBef>
                <a:spcPct val="50000"/>
              </a:spcBef>
              <a:buNone/>
            </a:pPr>
            <a:r>
              <a:rPr lang="zh-CN" altLang="en-US" sz="2000" dirty="0">
                <a:solidFill>
                  <a:srgbClr val="FF3300"/>
                </a:solidFill>
                <a:latin typeface="宋体" panose="02010600030101010101" pitchFamily="2" charset="-122"/>
              </a:rPr>
              <a:t>生产现场响应</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现</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sp>
        <p:nvSpPr>
          <p:cNvPr id="135214" name="Text Box 119"/>
          <p:cNvSpPr txBox="1"/>
          <p:nvPr/>
        </p:nvSpPr>
        <p:spPr>
          <a:xfrm>
            <a:off x="7152323" y="1172528"/>
            <a:ext cx="2954337" cy="574675"/>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p>
            <a:pPr algn="ctr" defTabSz="967105">
              <a:lnSpc>
                <a:spcPct val="130000"/>
              </a:lnSpc>
              <a:buNone/>
            </a:pPr>
            <a:r>
              <a:rPr lang="zh-CN" altLang="en-US" sz="2000" dirty="0">
                <a:solidFill>
                  <a:srgbClr val="FF3300"/>
                </a:solidFill>
                <a:latin typeface="宋体" panose="02010600030101010101" pitchFamily="2" charset="-122"/>
              </a:rPr>
              <a:t>过程周期</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流</a:t>
            </a:r>
            <a:r>
              <a:rPr lang="zh-CN" altLang="en-US" sz="2000" dirty="0">
                <a:solidFill>
                  <a:srgbClr val="FF3300"/>
                </a:solidFill>
                <a:latin typeface="华文细黑" panose="02010600040101010101" pitchFamily="2" charset="-122"/>
              </a:rPr>
              <a:t>”</a:t>
            </a:r>
            <a:r>
              <a:rPr lang="zh-CN" altLang="en-US" sz="2000" dirty="0">
                <a:solidFill>
                  <a:srgbClr val="FF3300"/>
                </a:solidFill>
                <a:latin typeface="宋体" panose="02010600030101010101" pitchFamily="2" charset="-122"/>
              </a:rPr>
              <a:t>管理</a:t>
            </a:r>
            <a:endParaRPr lang="zh-CN" altLang="en-US" sz="2000" dirty="0">
              <a:solidFill>
                <a:srgbClr val="FF3300"/>
              </a:solidFill>
              <a:latin typeface="宋体" panose="02010600030101010101" pitchFamily="2" charset="-122"/>
            </a:endParaRPr>
          </a:p>
        </p:txBody>
      </p:sp>
      <p:sp>
        <p:nvSpPr>
          <p:cNvPr id="135215" name="Rectangle 120"/>
          <p:cNvSpPr/>
          <p:nvPr/>
        </p:nvSpPr>
        <p:spPr>
          <a:xfrm>
            <a:off x="154940" y="592138"/>
            <a:ext cx="38004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zh-CN" altLang="en-US" sz="2000" dirty="0">
                <a:solidFill>
                  <a:srgbClr val="000000"/>
                </a:solidFill>
                <a:latin typeface="华文细黑" panose="02010600040101010101" pitchFamily="2" charset="-122"/>
                <a:ea typeface="华文细黑" panose="02010600040101010101" pitchFamily="2" charset="-122"/>
              </a:rPr>
              <a:t> </a:t>
            </a:r>
            <a:r>
              <a:rPr lang="en-US" altLang="zh-CN" sz="2000" dirty="0">
                <a:solidFill>
                  <a:srgbClr val="FF3300"/>
                </a:solidFill>
                <a:latin typeface="华文细黑" panose="02010600040101010101" pitchFamily="2" charset="-122"/>
                <a:ea typeface="华文细黑" panose="02010600040101010101" pitchFamily="2" charset="-122"/>
              </a:rPr>
              <a:t>3)    8</a:t>
            </a:r>
            <a:r>
              <a:rPr lang="zh-CN" altLang="en-US" sz="2000" dirty="0">
                <a:solidFill>
                  <a:srgbClr val="FF3300"/>
                </a:solidFill>
                <a:latin typeface="华文细黑" panose="02010600040101010101" pitchFamily="2" charset="-122"/>
                <a:ea typeface="华文细黑" panose="02010600040101010101" pitchFamily="2" charset="-122"/>
              </a:rPr>
              <a:t>现</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流</a:t>
            </a:r>
            <a:r>
              <a:rPr lang="zh-CN" altLang="en-US" sz="2000" dirty="0">
                <a:latin typeface="华文细黑" panose="02010600040101010101" pitchFamily="2" charset="-122"/>
                <a:ea typeface="华文细黑" panose="02010600040101010101" pitchFamily="2" charset="-122"/>
              </a:rPr>
              <a:t>全业务重新解读</a:t>
            </a:r>
            <a:endParaRPr lang="zh-CN" altLang="en-US" sz="2000" dirty="0">
              <a:latin typeface="华文细黑" panose="02010600040101010101" pitchFamily="2" charset="-122"/>
              <a:ea typeface="华文细黑" panose="02010600040101010101" pitchFamily="2" charset="-122"/>
            </a:endParaRPr>
          </a:p>
        </p:txBody>
      </p:sp>
      <p:grpSp>
        <p:nvGrpSpPr>
          <p:cNvPr id="25" name="Group 60"/>
          <p:cNvGrpSpPr/>
          <p:nvPr/>
        </p:nvGrpSpPr>
        <p:grpSpPr>
          <a:xfrm>
            <a:off x="341550" y="1880946"/>
            <a:ext cx="5498723" cy="4449704"/>
            <a:chOff x="2969" y="1446"/>
            <a:chExt cx="3231" cy="2618"/>
          </a:xfrm>
        </p:grpSpPr>
        <p:sp>
          <p:nvSpPr>
            <p:cNvPr id="26" name="AutoShape 61"/>
            <p:cNvSpPr>
              <a:spLocks noChangeArrowheads="1"/>
            </p:cNvSpPr>
            <p:nvPr/>
          </p:nvSpPr>
          <p:spPr bwMode="invGray">
            <a:xfrm rot="19164500">
              <a:off x="4929" y="2264"/>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7" name="AutoShape 62"/>
            <p:cNvSpPr>
              <a:spLocks noChangeArrowheads="1"/>
            </p:cNvSpPr>
            <p:nvPr/>
          </p:nvSpPr>
          <p:spPr bwMode="invGray">
            <a:xfrm rot="2534336">
              <a:off x="4940" y="3129"/>
              <a:ext cx="402"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8" name="AutoShape 63"/>
            <p:cNvSpPr/>
            <p:nvPr/>
          </p:nvSpPr>
          <p:spPr>
            <a:xfrm rot="-5400000">
              <a:off x="4425" y="2047"/>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9" name="AutoShape 64"/>
            <p:cNvSpPr/>
            <p:nvPr/>
          </p:nvSpPr>
          <p:spPr>
            <a:xfrm rot="8231565">
              <a:off x="3942" y="3129"/>
              <a:ext cx="401" cy="151"/>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30" name="AutoShape 65"/>
            <p:cNvSpPr>
              <a:spLocks noChangeArrowheads="1"/>
            </p:cNvSpPr>
            <p:nvPr/>
          </p:nvSpPr>
          <p:spPr bwMode="invGray">
            <a:xfrm>
              <a:off x="5041" y="2677"/>
              <a:ext cx="369" cy="146"/>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31" name="AutoShape 66"/>
            <p:cNvSpPr/>
            <p:nvPr/>
          </p:nvSpPr>
          <p:spPr>
            <a:xfrm rot="10800000">
              <a:off x="3750" y="2674"/>
              <a:ext cx="452" cy="146"/>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32" name="Oval 67"/>
            <p:cNvSpPr/>
            <p:nvPr/>
          </p:nvSpPr>
          <p:spPr>
            <a:xfrm>
              <a:off x="3644" y="2346"/>
              <a:ext cx="1962" cy="768"/>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33" name="Group 68"/>
            <p:cNvGrpSpPr/>
            <p:nvPr/>
          </p:nvGrpSpPr>
          <p:grpSpPr>
            <a:xfrm>
              <a:off x="4475" y="1644"/>
              <a:ext cx="270" cy="304"/>
              <a:chOff x="1973" y="1706"/>
              <a:chExt cx="227" cy="227"/>
            </a:xfrm>
          </p:grpSpPr>
          <p:sp>
            <p:nvSpPr>
              <p:cNvPr id="34" name="Oval 6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35" name="Oval 7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36" name="Group 71"/>
            <p:cNvGrpSpPr/>
            <p:nvPr/>
          </p:nvGrpSpPr>
          <p:grpSpPr>
            <a:xfrm>
              <a:off x="5247" y="1961"/>
              <a:ext cx="285" cy="293"/>
              <a:chOff x="3470" y="1706"/>
              <a:chExt cx="227" cy="227"/>
            </a:xfrm>
          </p:grpSpPr>
          <p:sp>
            <p:nvSpPr>
              <p:cNvPr id="37" name="Oval 72"/>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38" name="Oval 73"/>
              <p:cNvSpPr>
                <a:spLocks noChangeArrowheads="1"/>
              </p:cNvSpPr>
              <p:nvPr/>
            </p:nvSpPr>
            <p:spPr bwMode="blackGray">
              <a:xfrm>
                <a:off x="3481"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39" name="Group 74"/>
            <p:cNvGrpSpPr/>
            <p:nvPr/>
          </p:nvGrpSpPr>
          <p:grpSpPr>
            <a:xfrm>
              <a:off x="5473" y="2596"/>
              <a:ext cx="277" cy="280"/>
              <a:chOff x="3923" y="2659"/>
              <a:chExt cx="227" cy="227"/>
            </a:xfrm>
          </p:grpSpPr>
          <p:sp>
            <p:nvSpPr>
              <p:cNvPr id="40" name="Oval 75"/>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41" name="Oval 76"/>
              <p:cNvSpPr>
                <a:spLocks noChangeArrowheads="1"/>
              </p:cNvSpPr>
              <p:nvPr/>
            </p:nvSpPr>
            <p:spPr bwMode="blackGray">
              <a:xfrm>
                <a:off x="3932"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42" name="Group 77"/>
            <p:cNvGrpSpPr/>
            <p:nvPr/>
          </p:nvGrpSpPr>
          <p:grpSpPr>
            <a:xfrm>
              <a:off x="5201" y="3272"/>
              <a:ext cx="302" cy="322"/>
              <a:chOff x="3515" y="3521"/>
              <a:chExt cx="227" cy="227"/>
            </a:xfrm>
          </p:grpSpPr>
          <p:sp>
            <p:nvSpPr>
              <p:cNvPr id="43" name="Oval 78"/>
              <p:cNvSpPr>
                <a:spLocks noChangeArrowheads="1"/>
              </p:cNvSpPr>
              <p:nvPr/>
            </p:nvSpPr>
            <p:spPr bwMode="blackGray">
              <a:xfrm>
                <a:off x="3515" y="3521"/>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44" name="Oval 79"/>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45" name="Oval 80"/>
            <p:cNvSpPr/>
            <p:nvPr/>
          </p:nvSpPr>
          <p:spPr>
            <a:xfrm>
              <a:off x="4397" y="2506"/>
              <a:ext cx="494" cy="501"/>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6" name="Oval 81"/>
            <p:cNvSpPr/>
            <p:nvPr/>
          </p:nvSpPr>
          <p:spPr>
            <a:xfrm>
              <a:off x="4397" y="2506"/>
              <a:ext cx="494" cy="501"/>
            </a:xfrm>
            <a:prstGeom prst="ellipse">
              <a:avLst/>
            </a:prstGeom>
            <a:gradFill rotWithShape="1">
              <a:gsLst>
                <a:gs pos="0">
                  <a:srgbClr val="FFCC00">
                    <a:alpha val="32001"/>
                  </a:srgbClr>
                </a:gs>
                <a:gs pos="100000">
                  <a:srgbClr val="765E00"/>
                </a:gs>
              </a:gsLst>
              <a:lin ang="2700000" scaled="1"/>
              <a:tileRect/>
            </a:gradFill>
            <a:ln w="38100">
              <a:noFill/>
            </a:ln>
          </p:spPr>
          <p:txBody>
            <a:bodyPr wrap="squar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7" name="Oval 82"/>
            <p:cNvSpPr/>
            <p:nvPr/>
          </p:nvSpPr>
          <p:spPr>
            <a:xfrm>
              <a:off x="4200" y="2525"/>
              <a:ext cx="886" cy="463"/>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8" name="Oval 83"/>
            <p:cNvSpPr/>
            <p:nvPr/>
          </p:nvSpPr>
          <p:spPr>
            <a:xfrm>
              <a:off x="4201" y="2534"/>
              <a:ext cx="886" cy="463"/>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49" name="Oval 84"/>
            <p:cNvSpPr/>
            <p:nvPr/>
          </p:nvSpPr>
          <p:spPr>
            <a:xfrm>
              <a:off x="4244" y="2537"/>
              <a:ext cx="798" cy="438"/>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50" name="Oval 85"/>
            <p:cNvSpPr/>
            <p:nvPr/>
          </p:nvSpPr>
          <p:spPr>
            <a:xfrm>
              <a:off x="4255" y="2381"/>
              <a:ext cx="772" cy="746"/>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1" name="Oval 86"/>
            <p:cNvSpPr/>
            <p:nvPr/>
          </p:nvSpPr>
          <p:spPr>
            <a:xfrm>
              <a:off x="4265" y="2386"/>
              <a:ext cx="754" cy="726"/>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2" name="Oval 87"/>
            <p:cNvSpPr/>
            <p:nvPr/>
          </p:nvSpPr>
          <p:spPr>
            <a:xfrm>
              <a:off x="4273" y="2393"/>
              <a:ext cx="716" cy="67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3" name="Oval 88"/>
            <p:cNvSpPr/>
            <p:nvPr/>
          </p:nvSpPr>
          <p:spPr>
            <a:xfrm>
              <a:off x="4315" y="2411"/>
              <a:ext cx="637" cy="55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54" name="Text Box 89"/>
            <p:cNvSpPr txBox="1"/>
            <p:nvPr/>
          </p:nvSpPr>
          <p:spPr>
            <a:xfrm>
              <a:off x="4353" y="2587"/>
              <a:ext cx="572" cy="307"/>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zh-CN" altLang="en-US" sz="2800" b="0" dirty="0">
                  <a:solidFill>
                    <a:srgbClr val="0000FF"/>
                  </a:solidFill>
                  <a:latin typeface="黑体" panose="02010609060101010101" charset="-122"/>
                  <a:ea typeface="黑体" panose="02010609060101010101" charset="-122"/>
                </a:rPr>
                <a:t>流</a:t>
              </a:r>
              <a:endParaRPr lang="en-US" altLang="zh-CN" sz="2800" b="0" dirty="0">
                <a:solidFill>
                  <a:srgbClr val="0000FF"/>
                </a:solidFill>
                <a:latin typeface="黑体" panose="02010609060101010101" charset="-122"/>
                <a:ea typeface="黑体" panose="02010609060101010101" charset="-122"/>
              </a:endParaRPr>
            </a:p>
          </p:txBody>
        </p:sp>
        <p:sp>
          <p:nvSpPr>
            <p:cNvPr id="60" name="Text Box 95"/>
            <p:cNvSpPr txBox="1"/>
            <p:nvPr/>
          </p:nvSpPr>
          <p:spPr>
            <a:xfrm>
              <a:off x="4389" y="3866"/>
              <a:ext cx="50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现法</a:t>
              </a:r>
              <a:endParaRPr lang="zh-CN" altLang="en-US" sz="1600" b="0" dirty="0">
                <a:latin typeface="黑体" panose="02010609060101010101" charset="-122"/>
                <a:ea typeface="黑体" panose="02010609060101010101" charset="-122"/>
              </a:endParaRPr>
            </a:p>
          </p:txBody>
        </p:sp>
        <p:grpSp>
          <p:nvGrpSpPr>
            <p:cNvPr id="61" name="Group 96"/>
            <p:cNvGrpSpPr/>
            <p:nvPr/>
          </p:nvGrpSpPr>
          <p:grpSpPr>
            <a:xfrm>
              <a:off x="3795" y="3277"/>
              <a:ext cx="270" cy="303"/>
              <a:chOff x="1973" y="1706"/>
              <a:chExt cx="227" cy="227"/>
            </a:xfrm>
          </p:grpSpPr>
          <p:sp>
            <p:nvSpPr>
              <p:cNvPr id="62" name="Oval 97"/>
              <p:cNvSpPr>
                <a:spLocks noChangeArrowheads="1"/>
              </p:cNvSpPr>
              <p:nvPr/>
            </p:nvSpPr>
            <p:spPr bwMode="blackGray">
              <a:xfrm>
                <a:off x="1973" y="1706"/>
                <a:ext cx="225"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63" name="Oval 98"/>
              <p:cNvSpPr>
                <a:spLocks noChangeArrowheads="1"/>
              </p:cNvSpPr>
              <p:nvPr/>
            </p:nvSpPr>
            <p:spPr bwMode="blackGray">
              <a:xfrm>
                <a:off x="1984"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64" name="Group 99"/>
            <p:cNvGrpSpPr/>
            <p:nvPr/>
          </p:nvGrpSpPr>
          <p:grpSpPr>
            <a:xfrm>
              <a:off x="4523" y="3594"/>
              <a:ext cx="270" cy="304"/>
              <a:chOff x="1973" y="1706"/>
              <a:chExt cx="227" cy="227"/>
            </a:xfrm>
          </p:grpSpPr>
          <p:sp>
            <p:nvSpPr>
              <p:cNvPr id="65" name="Oval 10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66" name="Oval 10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67" name="Rectangle 102" descr="蓝色面巾纸"/>
            <p:cNvSpPr/>
            <p:nvPr/>
          </p:nvSpPr>
          <p:spPr>
            <a:xfrm>
              <a:off x="4533" y="1616"/>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68" name="Rectangle 103" descr="蓝色面巾纸"/>
            <p:cNvSpPr/>
            <p:nvPr/>
          </p:nvSpPr>
          <p:spPr>
            <a:xfrm>
              <a:off x="5304" y="1933"/>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69" name="Rectangle 104" descr="蓝色面巾纸"/>
            <p:cNvSpPr/>
            <p:nvPr/>
          </p:nvSpPr>
          <p:spPr>
            <a:xfrm>
              <a:off x="5531" y="256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70" name="Rectangle 105" descr="蓝色面巾纸"/>
            <p:cNvSpPr/>
            <p:nvPr/>
          </p:nvSpPr>
          <p:spPr>
            <a:xfrm>
              <a:off x="5259" y="327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71" name="Rectangle 106" descr="蓝色面巾纸"/>
            <p:cNvSpPr/>
            <p:nvPr/>
          </p:nvSpPr>
          <p:spPr>
            <a:xfrm>
              <a:off x="4571" y="3562"/>
              <a:ext cx="211" cy="28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72" name="Rectangle 107" descr="蓝色面巾纸"/>
            <p:cNvSpPr/>
            <p:nvPr/>
          </p:nvSpPr>
          <p:spPr>
            <a:xfrm>
              <a:off x="3823" y="3249"/>
              <a:ext cx="186" cy="285"/>
            </a:xfrm>
            <a:prstGeom prst="rect">
              <a:avLst/>
            </a:prstGeom>
            <a:noFill/>
            <a:ln w="9525">
              <a:noFill/>
            </a:ln>
          </p:spPr>
          <p:txBody>
            <a:bodyPr wrap="squar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73" name="Group 108"/>
            <p:cNvGrpSpPr/>
            <p:nvPr/>
          </p:nvGrpSpPr>
          <p:grpSpPr>
            <a:xfrm>
              <a:off x="3770" y="1908"/>
              <a:ext cx="285" cy="293"/>
              <a:chOff x="3470" y="1706"/>
              <a:chExt cx="227" cy="227"/>
            </a:xfrm>
          </p:grpSpPr>
          <p:sp>
            <p:nvSpPr>
              <p:cNvPr id="74" name="Oval 109"/>
              <p:cNvSpPr>
                <a:spLocks noChangeArrowheads="1"/>
              </p:cNvSpPr>
              <p:nvPr/>
            </p:nvSpPr>
            <p:spPr bwMode="blackGray">
              <a:xfrm>
                <a:off x="3470" y="1706"/>
                <a:ext cx="226"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75" name="Oval 110"/>
              <p:cNvSpPr>
                <a:spLocks noChangeArrowheads="1"/>
              </p:cNvSpPr>
              <p:nvPr/>
            </p:nvSpPr>
            <p:spPr bwMode="blackGray">
              <a:xfrm>
                <a:off x="3482" y="1725"/>
                <a:ext cx="139"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76" name="Group 111"/>
            <p:cNvGrpSpPr/>
            <p:nvPr/>
          </p:nvGrpSpPr>
          <p:grpSpPr>
            <a:xfrm>
              <a:off x="3465" y="2596"/>
              <a:ext cx="285" cy="293"/>
              <a:chOff x="3470" y="1706"/>
              <a:chExt cx="227" cy="227"/>
            </a:xfrm>
          </p:grpSpPr>
          <p:sp>
            <p:nvSpPr>
              <p:cNvPr id="77" name="Oval 11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78" name="Oval 113"/>
              <p:cNvSpPr>
                <a:spLocks noChangeArrowheads="1"/>
              </p:cNvSpPr>
              <p:nvPr/>
            </p:nvSpPr>
            <p:spPr bwMode="blackGray">
              <a:xfrm>
                <a:off x="3481"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79" name="AutoShape 114"/>
            <p:cNvSpPr/>
            <p:nvPr/>
          </p:nvSpPr>
          <p:spPr>
            <a:xfrm rot="5400000">
              <a:off x="4441" y="3356"/>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80" name="AutoShape 115"/>
            <p:cNvSpPr/>
            <p:nvPr/>
          </p:nvSpPr>
          <p:spPr>
            <a:xfrm rot="-7865391">
              <a:off x="3897" y="2268"/>
              <a:ext cx="402" cy="152"/>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83" name="Text Box 95"/>
            <p:cNvSpPr txBox="1"/>
            <p:nvPr/>
          </p:nvSpPr>
          <p:spPr>
            <a:xfrm>
              <a:off x="5384" y="3491"/>
              <a:ext cx="50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现人</a:t>
              </a:r>
              <a:endParaRPr lang="zh-CN" altLang="en-US" sz="1600" b="0" dirty="0">
                <a:latin typeface="黑体" panose="02010609060101010101" charset="-122"/>
                <a:ea typeface="黑体" panose="02010609060101010101" charset="-122"/>
              </a:endParaRPr>
            </a:p>
          </p:txBody>
        </p:sp>
        <p:sp>
          <p:nvSpPr>
            <p:cNvPr id="84" name="Text Box 95"/>
            <p:cNvSpPr txBox="1"/>
            <p:nvPr/>
          </p:nvSpPr>
          <p:spPr>
            <a:xfrm>
              <a:off x="5750" y="2643"/>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现实</a:t>
              </a:r>
              <a:endParaRPr lang="zh-CN" altLang="en-US" sz="1600" b="0" dirty="0">
                <a:latin typeface="黑体" panose="02010609060101010101" charset="-122"/>
                <a:ea typeface="黑体" panose="02010609060101010101" charset="-122"/>
              </a:endParaRPr>
            </a:p>
          </p:txBody>
        </p:sp>
        <p:sp>
          <p:nvSpPr>
            <p:cNvPr id="85" name="Text Box 95"/>
            <p:cNvSpPr txBox="1"/>
            <p:nvPr/>
          </p:nvSpPr>
          <p:spPr>
            <a:xfrm>
              <a:off x="5396" y="1736"/>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现物</a:t>
              </a:r>
              <a:endParaRPr lang="zh-CN" altLang="en-US" sz="1600" b="0" dirty="0">
                <a:latin typeface="黑体" panose="02010609060101010101" charset="-122"/>
                <a:ea typeface="黑体" panose="02010609060101010101" charset="-122"/>
              </a:endParaRPr>
            </a:p>
          </p:txBody>
        </p:sp>
        <p:sp>
          <p:nvSpPr>
            <p:cNvPr id="86" name="Text Box 95"/>
            <p:cNvSpPr txBox="1"/>
            <p:nvPr/>
          </p:nvSpPr>
          <p:spPr>
            <a:xfrm>
              <a:off x="4386" y="1446"/>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现场</a:t>
              </a:r>
              <a:endParaRPr lang="zh-CN" altLang="en-US" sz="1600" b="0" dirty="0">
                <a:latin typeface="黑体" panose="02010609060101010101" charset="-122"/>
                <a:ea typeface="黑体" panose="02010609060101010101" charset="-122"/>
              </a:endParaRPr>
            </a:p>
          </p:txBody>
        </p:sp>
        <p:sp>
          <p:nvSpPr>
            <p:cNvPr id="87" name="Text Box 95"/>
            <p:cNvSpPr txBox="1"/>
            <p:nvPr/>
          </p:nvSpPr>
          <p:spPr>
            <a:xfrm>
              <a:off x="3300" y="1861"/>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现期</a:t>
              </a:r>
              <a:endParaRPr lang="zh-CN" altLang="en-US" sz="1600" b="0" dirty="0">
                <a:latin typeface="黑体" panose="02010609060101010101" charset="-122"/>
                <a:ea typeface="黑体" panose="02010609060101010101" charset="-122"/>
              </a:endParaRPr>
            </a:p>
          </p:txBody>
        </p:sp>
        <p:sp>
          <p:nvSpPr>
            <p:cNvPr id="88" name="Text Box 95"/>
            <p:cNvSpPr txBox="1"/>
            <p:nvPr/>
          </p:nvSpPr>
          <p:spPr>
            <a:xfrm>
              <a:off x="2969" y="2641"/>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现策</a:t>
              </a:r>
              <a:endParaRPr lang="zh-CN" altLang="en-US" sz="1600" b="0" dirty="0">
                <a:latin typeface="黑体" panose="02010609060101010101" charset="-122"/>
                <a:ea typeface="黑体" panose="02010609060101010101" charset="-122"/>
              </a:endParaRPr>
            </a:p>
          </p:txBody>
        </p:sp>
        <p:sp>
          <p:nvSpPr>
            <p:cNvPr id="89" name="Text Box 95"/>
            <p:cNvSpPr txBox="1"/>
            <p:nvPr/>
          </p:nvSpPr>
          <p:spPr>
            <a:xfrm>
              <a:off x="3373" y="3475"/>
              <a:ext cx="450" cy="198"/>
            </a:xfrm>
            <a:prstGeom prst="rect">
              <a:avLst/>
            </a:prstGeom>
            <a:noFill/>
            <a:ln w="9525">
              <a:noFill/>
            </a:ln>
          </p:spPr>
          <p:txBody>
            <a:bodyPr wrap="square">
              <a:spAutoFit/>
            </a:bodyPr>
            <a:p>
              <a:pPr algn="ctr" eaLnBrk="0" hangingPunct="0">
                <a:buNone/>
              </a:pPr>
              <a:r>
                <a:rPr lang="zh-CN" altLang="en-US" sz="1600" b="0" dirty="0">
                  <a:latin typeface="黑体" panose="02010609060101010101" charset="-122"/>
                  <a:ea typeface="黑体" panose="02010609060101010101" charset="-122"/>
                </a:rPr>
                <a:t>现因</a:t>
              </a:r>
              <a:endParaRPr lang="zh-CN" altLang="en-US" sz="1600" b="0" dirty="0">
                <a:latin typeface="黑体" panose="02010609060101010101" charset="-122"/>
                <a:ea typeface="黑体" panose="02010609060101010101" charset="-122"/>
              </a:endParaRPr>
            </a:p>
          </p:txBody>
        </p:sp>
      </p:grpSp>
      <p:pic>
        <p:nvPicPr>
          <p:cNvPr id="90" name="图片 89"/>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12</a:t>
            </a:r>
            <a:endParaRPr lang="en-US" altLang="zh-CN"/>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5"/>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7075" name="Group 3"/>
          <p:cNvGraphicFramePr>
            <a:graphicFrameLocks noGrp="1"/>
          </p:cNvGraphicFramePr>
          <p:nvPr>
            <p:custDataLst>
              <p:tags r:id="rId1"/>
            </p:custDataLst>
          </p:nvPr>
        </p:nvGraphicFramePr>
        <p:xfrm>
          <a:off x="130175" y="855980"/>
          <a:ext cx="11436350" cy="5741670"/>
        </p:xfrm>
        <a:graphic>
          <a:graphicData uri="http://schemas.openxmlformats.org/drawingml/2006/table">
            <a:tbl>
              <a:tblPr/>
              <a:tblGrid>
                <a:gridCol w="1920240"/>
                <a:gridCol w="9516110"/>
              </a:tblGrid>
              <a:tr h="4972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生产现场响应</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现</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hMerge="1">
                  <a:tcPr/>
                </a:tc>
              </a:tr>
              <a:tr h="4324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r h="4984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现场 </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异常发生后，相关单位管理人员必须在第一时间内赶赴异常发生的场所、地点</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54990">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现物</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相关单位管理人员在现场调查异常发生的实物以及具体位置</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54990">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现实</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相关单位管理人员通过现场、现物对异常发生的现状、经过进行调查</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55625">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现人</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通过在现场调查后判定异常发生的责任人，实行首期问责制</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0245">
                <a:tc>
                  <a:txBody>
                    <a:bodyPr/>
                    <a:lstStyle/>
                    <a:p>
                      <a:pPr marL="0" marR="0" lvl="0" indent="0" algn="ctr" defTabSz="914400" rtl="0" eaLnBrk="1" fontAlgn="base" latinLnBrk="0" hangingPunct="1">
                        <a:lnSpc>
                          <a:spcPct val="130000"/>
                        </a:lnSpc>
                        <a:spcBef>
                          <a:spcPct val="5000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现法</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从人、机、料、法、环五要素调查有无作业的流程、标准以及是否按流程、标准执行</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0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现因</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用</a:t>
                      </a:r>
                      <a:r>
                        <a:rPr kumimoji="0" lang="en-US" altLang="zh-CN"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TPS</a:t>
                      </a: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先进的分析手法从人、机、料、法、环五要素分析、确认产生的真正末端原因</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02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现策</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根据分析产生的真正末端原因，用先进的</a:t>
                      </a:r>
                      <a:r>
                        <a:rPr kumimoji="0" lang="en-US" altLang="zh-CN"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TPS</a:t>
                      </a: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改善方法制定相应的临时措施及永久措施。</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772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现期</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根据相应的对策，制定整改计划，明确异常解决的周期。</a:t>
                      </a:r>
                      <a:endParaRPr kumimoji="0" lang="zh-CN" altLang="en-US" sz="16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6229" name="Rectangle 38"/>
          <p:cNvSpPr/>
          <p:nvPr/>
        </p:nvSpPr>
        <p:spPr>
          <a:xfrm>
            <a:off x="4259580" y="362903"/>
            <a:ext cx="34575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000000"/>
                </a:solidFill>
                <a:latin typeface="华文细黑" panose="02010600040101010101" pitchFamily="2" charset="-122"/>
                <a:ea typeface="华文细黑" panose="02010600040101010101" pitchFamily="2" charset="-122"/>
              </a:rPr>
              <a:t> </a:t>
            </a:r>
            <a:r>
              <a:rPr lang="zh-CN" altLang="en-US" sz="2000" dirty="0">
                <a:solidFill>
                  <a:srgbClr val="FF3300"/>
                </a:solidFill>
                <a:latin typeface="华文细黑" panose="02010600040101010101" pitchFamily="2" charset="-122"/>
                <a:ea typeface="华文细黑" panose="02010600040101010101" pitchFamily="2" charset="-122"/>
              </a:rPr>
              <a:t>生产现场响应</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现</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13</a:t>
            </a:r>
            <a:endParaRPr lang="en-US" altLang="zh-CN"/>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8099" name="Group 3"/>
          <p:cNvGraphicFramePr>
            <a:graphicFrameLocks noGrp="1"/>
          </p:cNvGraphicFramePr>
          <p:nvPr>
            <p:ph idx="1"/>
            <p:custDataLst>
              <p:tags r:id="rId1"/>
            </p:custDataLst>
          </p:nvPr>
        </p:nvGraphicFramePr>
        <p:xfrm>
          <a:off x="318770" y="732155"/>
          <a:ext cx="11362690" cy="5864860"/>
        </p:xfrm>
        <a:graphic>
          <a:graphicData uri="http://schemas.openxmlformats.org/drawingml/2006/table">
            <a:tbl>
              <a:tblPr/>
              <a:tblGrid>
                <a:gridCol w="1625600"/>
                <a:gridCol w="9737090"/>
              </a:tblGrid>
              <a:tr h="49339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rPr>
                        <a:t>过程周期“</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rPr>
                        <a:t>流”管理</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解读</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（过程周期时间及价值评价要素）</a:t>
                      </a:r>
                      <a:endPar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cPr/>
                </a:tc>
              </a:tr>
              <a:tr h="3981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39751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业务流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建立在业务流程、标准、周期不断改善基础上，贯穿于横向、纵向高效顺畅的业务运行</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293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人才流</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建立在共同企业文化和理念基础上的追求学习、创新、执行、团队协作与个人发展，人员规划与管理。</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039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现金流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1</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、贯穿于经营全过程周期（研发、生产准备、采购、生产、销售）时间管理基础上的资金流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2</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、建立在经营各环节资金（成本）要素科学、细化的分解基础上的过程周期管理</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39814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物品流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建立在业务流与品质流基础之上的物资流，与主流相关联的设施与流程管理同步的流动</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230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品质流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建立在不断缩短过程周期时间基础上的各业务制造环节产品质量、业务运行质量、人员素质的有机结合运作</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10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制造流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贯穿于产品设计研发、制造及经营管理全业务、全过程的产品质量与业务质量的输出与传递的价值流。</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210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时间流</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所有的业务都要明确业务衔接接口的时间节点，流程与标准的使用与维护周期，体现的是业务的效率与标准作业。</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106997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信息流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1</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、根据经营管理水平不同的阶段制定相应科学管理的方针指标体系，分解方针指标体系建立与传递</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2</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、对经营管理指标动态管理维护与修订</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1009650" algn="l"/>
                        </a:tabLst>
                      </a:pP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3</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、对制造过程周期全业务信息采集、归纳、提炼、传递、修订、反馈、再循环的全过程，并充分运用</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IT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手段高效、准确、共享、应用。</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7253" name="Rectangle 44"/>
          <p:cNvSpPr/>
          <p:nvPr/>
        </p:nvSpPr>
        <p:spPr>
          <a:xfrm>
            <a:off x="4271645" y="239395"/>
            <a:ext cx="3455988"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000000"/>
                </a:solidFill>
                <a:latin typeface="华文细黑" panose="02010600040101010101" pitchFamily="2" charset="-122"/>
                <a:ea typeface="华文细黑" panose="02010600040101010101" pitchFamily="2" charset="-122"/>
              </a:rPr>
              <a:t> </a:t>
            </a:r>
            <a:r>
              <a:rPr lang="zh-CN" altLang="en-US" sz="2000" dirty="0">
                <a:solidFill>
                  <a:srgbClr val="FF3300"/>
                </a:solidFill>
                <a:latin typeface="华文细黑" panose="02010600040101010101" pitchFamily="2" charset="-122"/>
                <a:ea typeface="华文细黑" panose="02010600040101010101" pitchFamily="2" charset="-122"/>
              </a:rPr>
              <a:t>过程周期“</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流”管理</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14</a:t>
            </a:r>
            <a:endParaRPr lang="en-US" altLang="zh-CN"/>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sp>
        <p:nvSpPr>
          <p:cNvPr id="2663427" name="AutoShape 3"/>
          <p:cNvSpPr>
            <a:spLocks noChangeArrowheads="1"/>
          </p:cNvSpPr>
          <p:nvPr/>
        </p:nvSpPr>
        <p:spPr bwMode="invGray">
          <a:xfrm rot="19164500">
            <a:off x="4144010" y="3644900"/>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28" name="AutoShape 4"/>
          <p:cNvSpPr>
            <a:spLocks noChangeArrowheads="1"/>
          </p:cNvSpPr>
          <p:nvPr/>
        </p:nvSpPr>
        <p:spPr bwMode="invGray">
          <a:xfrm rot="2534336">
            <a:off x="4161473" y="5018088"/>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45" name="AutoShape 5"/>
          <p:cNvSpPr/>
          <p:nvPr/>
        </p:nvSpPr>
        <p:spPr>
          <a:xfrm rot="-5400000">
            <a:off x="3343910" y="3300413"/>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46" name="AutoShape 6"/>
          <p:cNvSpPr/>
          <p:nvPr/>
        </p:nvSpPr>
        <p:spPr>
          <a:xfrm rot="8231565">
            <a:off x="2578735" y="5018088"/>
            <a:ext cx="635000" cy="239712"/>
          </a:xfrm>
          <a:prstGeom prst="rightArrow">
            <a:avLst>
              <a:gd name="adj1" fmla="val 35166"/>
              <a:gd name="adj2" fmla="val 107272"/>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63431" name="AutoShape 7"/>
          <p:cNvSpPr>
            <a:spLocks noChangeArrowheads="1"/>
          </p:cNvSpPr>
          <p:nvPr/>
        </p:nvSpPr>
        <p:spPr bwMode="invGray">
          <a:xfrm>
            <a:off x="4321810" y="4300538"/>
            <a:ext cx="658813" cy="231775"/>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48" name="AutoShape 8"/>
          <p:cNvSpPr/>
          <p:nvPr/>
        </p:nvSpPr>
        <p:spPr>
          <a:xfrm rot="10800000">
            <a:off x="2272348" y="4295775"/>
            <a:ext cx="719137" cy="231775"/>
          </a:xfrm>
          <a:prstGeom prst="rightArrow">
            <a:avLst>
              <a:gd name="adj1" fmla="val 35166"/>
              <a:gd name="adj2" fmla="val 125646"/>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49" name="Oval 9"/>
          <p:cNvSpPr/>
          <p:nvPr/>
        </p:nvSpPr>
        <p:spPr>
          <a:xfrm>
            <a:off x="2104073" y="3774829"/>
            <a:ext cx="3116262"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8250" name="Group 10"/>
          <p:cNvGrpSpPr/>
          <p:nvPr/>
        </p:nvGrpSpPr>
        <p:grpSpPr>
          <a:xfrm>
            <a:off x="3424873" y="2660650"/>
            <a:ext cx="427037" cy="482600"/>
            <a:chOff x="1973" y="1706"/>
            <a:chExt cx="227" cy="227"/>
          </a:xfrm>
        </p:grpSpPr>
        <p:sp>
          <p:nvSpPr>
            <p:cNvPr id="2663435" name="Oval 1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36" name="Oval 1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8251" name="Group 13"/>
          <p:cNvGrpSpPr/>
          <p:nvPr/>
        </p:nvGrpSpPr>
        <p:grpSpPr>
          <a:xfrm>
            <a:off x="4647248" y="3163888"/>
            <a:ext cx="454025" cy="465137"/>
            <a:chOff x="3470" y="1706"/>
            <a:chExt cx="227" cy="227"/>
          </a:xfrm>
        </p:grpSpPr>
        <p:sp>
          <p:nvSpPr>
            <p:cNvPr id="2663438" name="Oval 1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39" name="Oval 15"/>
            <p:cNvSpPr>
              <a:spLocks noChangeArrowheads="1"/>
            </p:cNvSpPr>
            <p:nvPr/>
          </p:nvSpPr>
          <p:spPr bwMode="blackGray">
            <a:xfrm>
              <a:off x="3480"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52" name="Group 16"/>
          <p:cNvGrpSpPr/>
          <p:nvPr/>
        </p:nvGrpSpPr>
        <p:grpSpPr>
          <a:xfrm>
            <a:off x="5007610" y="4171950"/>
            <a:ext cx="439738" cy="444500"/>
            <a:chOff x="3923" y="2659"/>
            <a:chExt cx="227" cy="227"/>
          </a:xfrm>
        </p:grpSpPr>
        <p:sp>
          <p:nvSpPr>
            <p:cNvPr id="2663441" name="Oval 17"/>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42" name="Oval 18"/>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53" name="Group 19"/>
          <p:cNvGrpSpPr/>
          <p:nvPr/>
        </p:nvGrpSpPr>
        <p:grpSpPr>
          <a:xfrm>
            <a:off x="4575810" y="5245100"/>
            <a:ext cx="479425" cy="511175"/>
            <a:chOff x="3515" y="3521"/>
            <a:chExt cx="227" cy="227"/>
          </a:xfrm>
        </p:grpSpPr>
        <p:sp>
          <p:nvSpPr>
            <p:cNvPr id="2663444" name="Oval 20"/>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45" name="Oval 21"/>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254" name="Oval 22"/>
          <p:cNvSpPr/>
          <p:nvPr/>
        </p:nvSpPr>
        <p:spPr>
          <a:xfrm>
            <a:off x="3298938" y="4029156"/>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5" name="Oval 23"/>
          <p:cNvSpPr/>
          <p:nvPr/>
        </p:nvSpPr>
        <p:spPr>
          <a:xfrm>
            <a:off x="3298938" y="4029156"/>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6" name="Oval 24"/>
          <p:cNvSpPr/>
          <p:nvPr/>
        </p:nvSpPr>
        <p:spPr>
          <a:xfrm>
            <a:off x="2986723" y="4058914"/>
            <a:ext cx="1408112"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7" name="Oval 25"/>
          <p:cNvSpPr/>
          <p:nvPr/>
        </p:nvSpPr>
        <p:spPr>
          <a:xfrm>
            <a:off x="2988310" y="4073201"/>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8" name="Oval 26"/>
          <p:cNvSpPr/>
          <p:nvPr/>
        </p:nvSpPr>
        <p:spPr>
          <a:xfrm>
            <a:off x="3054985" y="4078906"/>
            <a:ext cx="1268413"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59" name="Oval 27"/>
          <p:cNvSpPr/>
          <p:nvPr/>
        </p:nvSpPr>
        <p:spPr>
          <a:xfrm>
            <a:off x="3074035" y="3830638"/>
            <a:ext cx="1225550"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0" name="Oval 28"/>
          <p:cNvSpPr/>
          <p:nvPr/>
        </p:nvSpPr>
        <p:spPr>
          <a:xfrm>
            <a:off x="3089910" y="3838575"/>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1" name="Oval 29"/>
          <p:cNvSpPr/>
          <p:nvPr/>
        </p:nvSpPr>
        <p:spPr>
          <a:xfrm>
            <a:off x="3102610" y="3849688"/>
            <a:ext cx="1136650"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2" name="Oval 30"/>
          <p:cNvSpPr/>
          <p:nvPr/>
        </p:nvSpPr>
        <p:spPr>
          <a:xfrm>
            <a:off x="3169285" y="3878263"/>
            <a:ext cx="1011238"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63" name="Text Box 31"/>
          <p:cNvSpPr txBox="1"/>
          <p:nvPr/>
        </p:nvSpPr>
        <p:spPr>
          <a:xfrm>
            <a:off x="3229610" y="4157663"/>
            <a:ext cx="908050" cy="521970"/>
          </a:xfrm>
          <a:prstGeom prst="rect">
            <a:avLst/>
          </a:prstGeom>
          <a:noFill/>
          <a:ln w="9525">
            <a:noFill/>
          </a:ln>
        </p:spPr>
        <p:txBody>
          <a:bodyPr>
            <a:spAutoFit/>
          </a:bodyPr>
          <a:p>
            <a:pPr algn="ctr" eaLnBrk="0" hangingPunct="0">
              <a:buNone/>
            </a:pPr>
            <a:r>
              <a:rPr lang="zh-CN" altLang="en-US" sz="1400" dirty="0">
                <a:solidFill>
                  <a:srgbClr val="0000FF"/>
                </a:solidFill>
                <a:latin typeface="黑体" panose="02010609060101010101" charset="-122"/>
                <a:ea typeface="黑体" panose="02010609060101010101" charset="-122"/>
              </a:rPr>
              <a:t>生产现场</a:t>
            </a:r>
            <a:r>
              <a:rPr lang="en-US" altLang="zh-CN" sz="1400" dirty="0">
                <a:solidFill>
                  <a:srgbClr val="0000FF"/>
                </a:solidFill>
                <a:latin typeface="黑体" panose="02010609060101010101" charset="-122"/>
                <a:ea typeface="黑体" panose="02010609060101010101" charset="-122"/>
              </a:rPr>
              <a:t>8</a:t>
            </a:r>
            <a:r>
              <a:rPr lang="zh-CN" altLang="en-US" sz="1400" dirty="0">
                <a:solidFill>
                  <a:srgbClr val="0000FF"/>
                </a:solidFill>
                <a:latin typeface="黑体" panose="02010609060101010101" charset="-122"/>
                <a:ea typeface="黑体" panose="02010609060101010101" charset="-122"/>
              </a:rPr>
              <a:t>大浪费</a:t>
            </a:r>
            <a:endParaRPr lang="zh-CN" altLang="en-US" sz="1400" b="0" dirty="0">
              <a:solidFill>
                <a:srgbClr val="0000FF"/>
              </a:solidFill>
              <a:latin typeface="黑体" panose="02010609060101010101" charset="-122"/>
              <a:ea typeface="黑体" panose="02010609060101010101" charset="-122"/>
            </a:endParaRPr>
          </a:p>
        </p:txBody>
      </p:sp>
      <p:sp>
        <p:nvSpPr>
          <p:cNvPr id="138264" name="Text Box 32"/>
          <p:cNvSpPr txBox="1"/>
          <p:nvPr/>
        </p:nvSpPr>
        <p:spPr>
          <a:xfrm>
            <a:off x="5028248" y="2874963"/>
            <a:ext cx="8940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生产过剩</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265" name="Text Box 33"/>
          <p:cNvSpPr txBox="1"/>
          <p:nvPr/>
        </p:nvSpPr>
        <p:spPr>
          <a:xfrm>
            <a:off x="2641918" y="2349500"/>
            <a:ext cx="18719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业务管理不善的浪费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138266" name="Text Box 34"/>
          <p:cNvSpPr txBox="1"/>
          <p:nvPr/>
        </p:nvSpPr>
        <p:spPr>
          <a:xfrm>
            <a:off x="5375910" y="4149725"/>
            <a:ext cx="8940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停工等待</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267" name="Text Box 35"/>
          <p:cNvSpPr txBox="1"/>
          <p:nvPr/>
        </p:nvSpPr>
        <p:spPr>
          <a:xfrm>
            <a:off x="4879023" y="5645150"/>
            <a:ext cx="1071880" cy="306705"/>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搬运的浪费</a:t>
            </a:r>
            <a:endParaRPr lang="zh-CN" altLang="en-US" sz="1400" b="0" dirty="0">
              <a:latin typeface="黑体" panose="02010609060101010101" charset="-122"/>
              <a:ea typeface="黑体" panose="02010609060101010101" charset="-122"/>
            </a:endParaRPr>
          </a:p>
        </p:txBody>
      </p:sp>
      <p:sp>
        <p:nvSpPr>
          <p:cNvPr id="138268" name="Text Box 36"/>
          <p:cNvSpPr txBox="1"/>
          <p:nvPr/>
        </p:nvSpPr>
        <p:spPr>
          <a:xfrm>
            <a:off x="1424305" y="5638800"/>
            <a:ext cx="10718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库存的浪费</a:t>
            </a:r>
            <a:endParaRPr lang="zh-CN" altLang="en-US" sz="1400" b="0" dirty="0">
              <a:latin typeface="黑体" panose="02010609060101010101" charset="-122"/>
              <a:ea typeface="黑体" panose="02010609060101010101" charset="-122"/>
            </a:endParaRPr>
          </a:p>
        </p:txBody>
      </p:sp>
      <p:sp>
        <p:nvSpPr>
          <p:cNvPr id="138269" name="Text Box 37"/>
          <p:cNvSpPr txBox="1"/>
          <p:nvPr/>
        </p:nvSpPr>
        <p:spPr>
          <a:xfrm>
            <a:off x="2873693" y="6264275"/>
            <a:ext cx="17830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加工过程本身的浪费</a:t>
            </a:r>
            <a:endParaRPr lang="zh-CN" altLang="en-US" sz="1400" b="0" dirty="0">
              <a:latin typeface="黑体" panose="02010609060101010101" charset="-122"/>
              <a:ea typeface="黑体" panose="02010609060101010101" charset="-122"/>
            </a:endParaRPr>
          </a:p>
        </p:txBody>
      </p:sp>
      <p:grpSp>
        <p:nvGrpSpPr>
          <p:cNvPr id="138270" name="Group 38"/>
          <p:cNvGrpSpPr/>
          <p:nvPr/>
        </p:nvGrpSpPr>
        <p:grpSpPr>
          <a:xfrm>
            <a:off x="2343785" y="5253038"/>
            <a:ext cx="428625" cy="481012"/>
            <a:chOff x="1973" y="1706"/>
            <a:chExt cx="227" cy="227"/>
          </a:xfrm>
        </p:grpSpPr>
        <p:sp>
          <p:nvSpPr>
            <p:cNvPr id="2663463" name="Oval 3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64" name="Oval 40"/>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71" name="Group 41"/>
          <p:cNvGrpSpPr/>
          <p:nvPr/>
        </p:nvGrpSpPr>
        <p:grpSpPr>
          <a:xfrm>
            <a:off x="3499485" y="5756275"/>
            <a:ext cx="428625" cy="482600"/>
            <a:chOff x="1973" y="1706"/>
            <a:chExt cx="227" cy="227"/>
          </a:xfrm>
        </p:grpSpPr>
        <p:sp>
          <p:nvSpPr>
            <p:cNvPr id="2663466" name="Oval 42"/>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67" name="Oval 43"/>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272" name="Rectangle 44" descr="蓝色面巾纸"/>
          <p:cNvSpPr/>
          <p:nvPr/>
        </p:nvSpPr>
        <p:spPr>
          <a:xfrm>
            <a:off x="3522028" y="2651125"/>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1</a:t>
            </a:r>
            <a:endParaRPr lang="en-US" altLang="zh-CN" sz="1400" dirty="0">
              <a:latin typeface="宋体" panose="02010600030101010101" pitchFamily="2" charset="-122"/>
            </a:endParaRPr>
          </a:p>
        </p:txBody>
      </p:sp>
      <p:sp>
        <p:nvSpPr>
          <p:cNvPr id="138273" name="Rectangle 45" descr="蓝色面巾纸"/>
          <p:cNvSpPr/>
          <p:nvPr/>
        </p:nvSpPr>
        <p:spPr>
          <a:xfrm>
            <a:off x="4745991" y="315436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2</a:t>
            </a:r>
            <a:endParaRPr lang="zh-CN" altLang="en-US" sz="1400" dirty="0">
              <a:latin typeface="宋体" panose="02010600030101010101" pitchFamily="2" charset="-122"/>
            </a:endParaRPr>
          </a:p>
        </p:txBody>
      </p:sp>
      <p:sp>
        <p:nvSpPr>
          <p:cNvPr id="138274" name="Rectangle 46" descr="蓝色面巾纸"/>
          <p:cNvSpPr/>
          <p:nvPr/>
        </p:nvSpPr>
        <p:spPr>
          <a:xfrm>
            <a:off x="5106353" y="416401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3</a:t>
            </a:r>
            <a:endParaRPr lang="zh-CN" altLang="en-US" sz="1400" dirty="0">
              <a:latin typeface="宋体" panose="02010600030101010101" pitchFamily="2" charset="-122"/>
            </a:endParaRPr>
          </a:p>
        </p:txBody>
      </p:sp>
      <p:sp>
        <p:nvSpPr>
          <p:cNvPr id="138275" name="Rectangle 47" descr="蓝色面巾纸"/>
          <p:cNvSpPr/>
          <p:nvPr/>
        </p:nvSpPr>
        <p:spPr>
          <a:xfrm>
            <a:off x="4674553" y="5291138"/>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4</a:t>
            </a:r>
            <a:endParaRPr lang="zh-CN" altLang="en-US" sz="1400" dirty="0">
              <a:latin typeface="宋体" panose="02010600030101010101" pitchFamily="2" charset="-122"/>
            </a:endParaRPr>
          </a:p>
        </p:txBody>
      </p:sp>
      <p:sp>
        <p:nvSpPr>
          <p:cNvPr id="138276" name="Rectangle 48" descr="蓝色面巾纸"/>
          <p:cNvSpPr/>
          <p:nvPr/>
        </p:nvSpPr>
        <p:spPr>
          <a:xfrm>
            <a:off x="3575685" y="5705475"/>
            <a:ext cx="334963" cy="444500"/>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5</a:t>
            </a:r>
            <a:endParaRPr lang="zh-CN" altLang="en-US" sz="1400" dirty="0">
              <a:latin typeface="宋体" panose="02010600030101010101" pitchFamily="2" charset="-122"/>
            </a:endParaRPr>
          </a:p>
        </p:txBody>
      </p:sp>
      <p:sp>
        <p:nvSpPr>
          <p:cNvPr id="138277" name="Rectangle 49" descr="蓝色面巾纸"/>
          <p:cNvSpPr/>
          <p:nvPr/>
        </p:nvSpPr>
        <p:spPr>
          <a:xfrm>
            <a:off x="2395697" y="524351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6</a:t>
            </a:r>
            <a:endParaRPr lang="zh-CN" altLang="en-US" sz="1400" dirty="0">
              <a:latin typeface="宋体" panose="02010600030101010101" pitchFamily="2" charset="-122"/>
            </a:endParaRPr>
          </a:p>
        </p:txBody>
      </p:sp>
      <p:grpSp>
        <p:nvGrpSpPr>
          <p:cNvPr id="138278" name="Group 50"/>
          <p:cNvGrpSpPr/>
          <p:nvPr/>
        </p:nvGrpSpPr>
        <p:grpSpPr>
          <a:xfrm>
            <a:off x="2304098" y="3079750"/>
            <a:ext cx="452437" cy="465138"/>
            <a:chOff x="3470" y="1706"/>
            <a:chExt cx="227" cy="227"/>
          </a:xfrm>
        </p:grpSpPr>
        <p:sp>
          <p:nvSpPr>
            <p:cNvPr id="2663475" name="Oval 5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8</a:t>
              </a:r>
              <a:endParaRPr lang="en-US" altLang="zh-CN" sz="1400" dirty="0">
                <a:latin typeface="宋体" panose="02010600030101010101" pitchFamily="2" charset="-122"/>
              </a:endParaRPr>
            </a:p>
          </p:txBody>
        </p:sp>
        <p:sp>
          <p:nvSpPr>
            <p:cNvPr id="2663476" name="Oval 5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79" name="Group 53"/>
          <p:cNvGrpSpPr/>
          <p:nvPr/>
        </p:nvGrpSpPr>
        <p:grpSpPr>
          <a:xfrm>
            <a:off x="1819910" y="4171950"/>
            <a:ext cx="452438" cy="465138"/>
            <a:chOff x="3470" y="1706"/>
            <a:chExt cx="227" cy="227"/>
          </a:xfrm>
        </p:grpSpPr>
        <p:sp>
          <p:nvSpPr>
            <p:cNvPr id="2663478" name="Oval 5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79" name="Oval 55"/>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7</a:t>
              </a:r>
              <a:endParaRPr lang="en-US" altLang="zh-CN" sz="1400" dirty="0">
                <a:latin typeface="宋体" panose="02010600030101010101" pitchFamily="2" charset="-122"/>
              </a:endParaRPr>
            </a:p>
          </p:txBody>
        </p:sp>
      </p:grpSp>
      <p:sp>
        <p:nvSpPr>
          <p:cNvPr id="138280" name="AutoShape 56"/>
          <p:cNvSpPr/>
          <p:nvPr/>
        </p:nvSpPr>
        <p:spPr>
          <a:xfrm rot="5400000">
            <a:off x="3369310" y="5378450"/>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81" name="AutoShape 57"/>
          <p:cNvSpPr/>
          <p:nvPr/>
        </p:nvSpPr>
        <p:spPr>
          <a:xfrm rot="-7865391">
            <a:off x="2505710" y="3651250"/>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82" name="Text Box 58"/>
          <p:cNvSpPr txBox="1"/>
          <p:nvPr/>
        </p:nvSpPr>
        <p:spPr>
          <a:xfrm>
            <a:off x="1057593" y="4149725"/>
            <a:ext cx="8940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多余动作</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的浪费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138283" name="Text Box 59"/>
          <p:cNvSpPr txBox="1"/>
          <p:nvPr/>
        </p:nvSpPr>
        <p:spPr>
          <a:xfrm>
            <a:off x="1498918" y="2930525"/>
            <a:ext cx="8940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制造不良</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的浪费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2663484" name="AutoShape 60"/>
          <p:cNvSpPr>
            <a:spLocks noChangeArrowheads="1"/>
          </p:cNvSpPr>
          <p:nvPr/>
        </p:nvSpPr>
        <p:spPr bwMode="invGray">
          <a:xfrm rot="19164500">
            <a:off x="9320848" y="3580130"/>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85" name="AutoShape 61"/>
          <p:cNvSpPr>
            <a:spLocks noChangeArrowheads="1"/>
          </p:cNvSpPr>
          <p:nvPr/>
        </p:nvSpPr>
        <p:spPr bwMode="invGray">
          <a:xfrm rot="2534336">
            <a:off x="9795193" y="4937443"/>
            <a:ext cx="635000" cy="239713"/>
          </a:xfrm>
          <a:prstGeom prst="rightArrow">
            <a:avLst>
              <a:gd name="adj1" fmla="val 35167"/>
              <a:gd name="adj2" fmla="val 107541"/>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86" name="AutoShape 62"/>
          <p:cNvSpPr/>
          <p:nvPr/>
        </p:nvSpPr>
        <p:spPr>
          <a:xfrm rot="-5400000">
            <a:off x="8471853" y="3249613"/>
            <a:ext cx="638175" cy="239712"/>
          </a:xfrm>
          <a:prstGeom prst="rightArrow">
            <a:avLst>
              <a:gd name="adj1" fmla="val 35166"/>
              <a:gd name="adj2" fmla="val 10780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87" name="AutoShape 63"/>
          <p:cNvSpPr/>
          <p:nvPr/>
        </p:nvSpPr>
        <p:spPr>
          <a:xfrm rot="8231565">
            <a:off x="7567930" y="4939348"/>
            <a:ext cx="636588"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63488" name="AutoShape 64"/>
          <p:cNvSpPr>
            <a:spLocks noChangeArrowheads="1"/>
          </p:cNvSpPr>
          <p:nvPr/>
        </p:nvSpPr>
        <p:spPr bwMode="invGray">
          <a:xfrm>
            <a:off x="9626283" y="4249738"/>
            <a:ext cx="658813" cy="231775"/>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8289" name="AutoShape 65"/>
          <p:cNvSpPr/>
          <p:nvPr/>
        </p:nvSpPr>
        <p:spPr>
          <a:xfrm rot="10800000">
            <a:off x="7444105" y="4244975"/>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290" name="Oval 66"/>
          <p:cNvSpPr/>
          <p:nvPr/>
        </p:nvSpPr>
        <p:spPr>
          <a:xfrm>
            <a:off x="7378065" y="3724029"/>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8291" name="Group 67"/>
          <p:cNvGrpSpPr/>
          <p:nvPr/>
        </p:nvGrpSpPr>
        <p:grpSpPr>
          <a:xfrm>
            <a:off x="8609648" y="2630170"/>
            <a:ext cx="430212" cy="482600"/>
            <a:chOff x="1973" y="1706"/>
            <a:chExt cx="227" cy="227"/>
          </a:xfrm>
        </p:grpSpPr>
        <p:sp>
          <p:nvSpPr>
            <p:cNvPr id="2663492" name="Oval 6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93" name="Oval 69"/>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4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8292" name="Group 70"/>
          <p:cNvGrpSpPr/>
          <p:nvPr/>
        </p:nvGrpSpPr>
        <p:grpSpPr>
          <a:xfrm>
            <a:off x="9776778" y="3113088"/>
            <a:ext cx="452437" cy="465137"/>
            <a:chOff x="3470" y="1706"/>
            <a:chExt cx="227" cy="227"/>
          </a:xfrm>
        </p:grpSpPr>
        <p:sp>
          <p:nvSpPr>
            <p:cNvPr id="2663495" name="Oval 7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96" name="Oval 7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93" name="Group 73"/>
          <p:cNvGrpSpPr/>
          <p:nvPr/>
        </p:nvGrpSpPr>
        <p:grpSpPr>
          <a:xfrm>
            <a:off x="10339705" y="4112260"/>
            <a:ext cx="438150" cy="444500"/>
            <a:chOff x="3923" y="2659"/>
            <a:chExt cx="227" cy="227"/>
          </a:xfrm>
        </p:grpSpPr>
        <p:sp>
          <p:nvSpPr>
            <p:cNvPr id="2663498" name="Oval 74"/>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499" name="Oval 75"/>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294" name="Group 76"/>
          <p:cNvGrpSpPr/>
          <p:nvPr/>
        </p:nvGrpSpPr>
        <p:grpSpPr>
          <a:xfrm>
            <a:off x="10181273" y="5198110"/>
            <a:ext cx="479425" cy="511175"/>
            <a:chOff x="3515" y="3521"/>
            <a:chExt cx="227" cy="227"/>
          </a:xfrm>
        </p:grpSpPr>
        <p:sp>
          <p:nvSpPr>
            <p:cNvPr id="2663501" name="Oval 77"/>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02" name="Oval 78"/>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295" name="Oval 79"/>
          <p:cNvSpPr/>
          <p:nvPr/>
        </p:nvSpPr>
        <p:spPr>
          <a:xfrm>
            <a:off x="8194228" y="3978356"/>
            <a:ext cx="783216"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6" name="Oval 80"/>
          <p:cNvSpPr/>
          <p:nvPr/>
        </p:nvSpPr>
        <p:spPr>
          <a:xfrm>
            <a:off x="8194228" y="3978356"/>
            <a:ext cx="783216"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7" name="Oval 81"/>
          <p:cNvSpPr/>
          <p:nvPr/>
        </p:nvSpPr>
        <p:spPr>
          <a:xfrm>
            <a:off x="8070850" y="4008114"/>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8" name="Oval 82"/>
          <p:cNvSpPr/>
          <p:nvPr/>
        </p:nvSpPr>
        <p:spPr>
          <a:xfrm>
            <a:off x="8101648" y="4022401"/>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299" name="Oval 83"/>
          <p:cNvSpPr/>
          <p:nvPr/>
        </p:nvSpPr>
        <p:spPr>
          <a:xfrm>
            <a:off x="8111490" y="4028106"/>
            <a:ext cx="1268413"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8300" name="Oval 84"/>
          <p:cNvSpPr/>
          <p:nvPr/>
        </p:nvSpPr>
        <p:spPr>
          <a:xfrm>
            <a:off x="8149273" y="3783013"/>
            <a:ext cx="1225550"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1" name="Oval 85"/>
          <p:cNvSpPr/>
          <p:nvPr/>
        </p:nvSpPr>
        <p:spPr>
          <a:xfrm>
            <a:off x="8299768" y="3789680"/>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2" name="Oval 86"/>
          <p:cNvSpPr/>
          <p:nvPr/>
        </p:nvSpPr>
        <p:spPr>
          <a:xfrm>
            <a:off x="8256588" y="3796983"/>
            <a:ext cx="1136650"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3" name="Oval 87"/>
          <p:cNvSpPr/>
          <p:nvPr/>
        </p:nvSpPr>
        <p:spPr>
          <a:xfrm>
            <a:off x="8319453" y="3838258"/>
            <a:ext cx="1011237"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04" name="Text Box 88"/>
          <p:cNvSpPr txBox="1"/>
          <p:nvPr/>
        </p:nvSpPr>
        <p:spPr>
          <a:xfrm>
            <a:off x="8357553" y="4106863"/>
            <a:ext cx="909637" cy="521970"/>
          </a:xfrm>
          <a:prstGeom prst="rect">
            <a:avLst/>
          </a:prstGeom>
          <a:noFill/>
          <a:ln w="9525">
            <a:noFill/>
          </a:ln>
        </p:spPr>
        <p:txBody>
          <a:bodyPr>
            <a:spAutoFit/>
          </a:bodyPr>
          <a:p>
            <a:pPr algn="ctr" eaLnBrk="0" hangingPunct="0">
              <a:buNone/>
            </a:pPr>
            <a:r>
              <a:rPr lang="zh-CN" altLang="en-US" sz="1400" dirty="0">
                <a:solidFill>
                  <a:srgbClr val="0000FF"/>
                </a:solidFill>
                <a:latin typeface="黑体" panose="02010609060101010101" charset="-122"/>
                <a:ea typeface="黑体" panose="02010609060101010101" charset="-122"/>
              </a:rPr>
              <a:t>业务现场</a:t>
            </a:r>
            <a:r>
              <a:rPr lang="en-US" altLang="zh-CN" sz="1400" dirty="0">
                <a:solidFill>
                  <a:srgbClr val="0000FF"/>
                </a:solidFill>
                <a:latin typeface="黑体" panose="02010609060101010101" charset="-122"/>
                <a:ea typeface="黑体" panose="02010609060101010101" charset="-122"/>
              </a:rPr>
              <a:t>8</a:t>
            </a:r>
            <a:r>
              <a:rPr lang="zh-CN" altLang="en-US" sz="1400" dirty="0">
                <a:solidFill>
                  <a:srgbClr val="0000FF"/>
                </a:solidFill>
                <a:latin typeface="黑体" panose="02010609060101010101" charset="-122"/>
                <a:ea typeface="黑体" panose="02010609060101010101" charset="-122"/>
              </a:rPr>
              <a:t>大浪费</a:t>
            </a:r>
            <a:endParaRPr lang="en-US" altLang="zh-CN" sz="1400" b="0" dirty="0">
              <a:solidFill>
                <a:srgbClr val="0000FF"/>
              </a:solidFill>
              <a:latin typeface="黑体" panose="02010609060101010101" charset="-122"/>
              <a:ea typeface="黑体" panose="02010609060101010101" charset="-122"/>
            </a:endParaRPr>
          </a:p>
        </p:txBody>
      </p:sp>
      <p:sp>
        <p:nvSpPr>
          <p:cNvPr id="138305" name="Text Box 89"/>
          <p:cNvSpPr txBox="1"/>
          <p:nvPr/>
        </p:nvSpPr>
        <p:spPr>
          <a:xfrm>
            <a:off x="10145078" y="2911475"/>
            <a:ext cx="7162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闲置的</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浪费</a:t>
            </a:r>
            <a:endParaRPr lang="zh-CN" altLang="en-US" sz="1400" b="0" dirty="0">
              <a:latin typeface="黑体" panose="02010609060101010101" charset="-122"/>
              <a:ea typeface="黑体" panose="02010609060101010101" charset="-122"/>
            </a:endParaRPr>
          </a:p>
        </p:txBody>
      </p:sp>
      <p:sp>
        <p:nvSpPr>
          <p:cNvPr id="138306" name="Text Box 90"/>
          <p:cNvSpPr txBox="1"/>
          <p:nvPr/>
        </p:nvSpPr>
        <p:spPr>
          <a:xfrm>
            <a:off x="7914323" y="2303463"/>
            <a:ext cx="17830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业务管理不善的浪费</a:t>
            </a:r>
            <a:endParaRPr lang="en-US" altLang="zh-CN" sz="1400" b="0" dirty="0">
              <a:latin typeface="黑体" panose="02010609060101010101" charset="-122"/>
              <a:ea typeface="黑体" panose="02010609060101010101" charset="-122"/>
            </a:endParaRPr>
          </a:p>
        </p:txBody>
      </p:sp>
      <p:sp>
        <p:nvSpPr>
          <p:cNvPr id="138307" name="Text Box 91"/>
          <p:cNvSpPr txBox="1"/>
          <p:nvPr/>
        </p:nvSpPr>
        <p:spPr>
          <a:xfrm>
            <a:off x="10791825" y="4120833"/>
            <a:ext cx="8940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协调不利</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308" name="Text Box 92"/>
          <p:cNvSpPr txBox="1"/>
          <p:nvPr/>
        </p:nvSpPr>
        <p:spPr>
          <a:xfrm>
            <a:off x="10703243" y="5445125"/>
            <a:ext cx="7162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等待的</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浪费</a:t>
            </a:r>
            <a:endParaRPr lang="zh-CN" altLang="en-US" sz="1400" b="0" dirty="0">
              <a:latin typeface="黑体" panose="02010609060101010101" charset="-122"/>
              <a:ea typeface="黑体" panose="02010609060101010101" charset="-122"/>
            </a:endParaRPr>
          </a:p>
        </p:txBody>
      </p:sp>
      <p:sp>
        <p:nvSpPr>
          <p:cNvPr id="138309" name="Text Box 93"/>
          <p:cNvSpPr txBox="1"/>
          <p:nvPr/>
        </p:nvSpPr>
        <p:spPr>
          <a:xfrm>
            <a:off x="6637655" y="5543233"/>
            <a:ext cx="8940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管理成本</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的浪费</a:t>
            </a:r>
            <a:endParaRPr lang="zh-CN" altLang="en-US" sz="1400" b="0" dirty="0">
              <a:latin typeface="黑体" panose="02010609060101010101" charset="-122"/>
              <a:ea typeface="黑体" panose="02010609060101010101" charset="-122"/>
            </a:endParaRPr>
          </a:p>
        </p:txBody>
      </p:sp>
      <p:sp>
        <p:nvSpPr>
          <p:cNvPr id="138310" name="Text Box 94"/>
          <p:cNvSpPr txBox="1"/>
          <p:nvPr/>
        </p:nvSpPr>
        <p:spPr>
          <a:xfrm>
            <a:off x="8609648" y="6025833"/>
            <a:ext cx="1071880" cy="306705"/>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低效的浪费</a:t>
            </a:r>
            <a:endParaRPr lang="zh-CN" altLang="en-US" sz="1400" b="0" dirty="0">
              <a:latin typeface="黑体" panose="02010609060101010101" charset="-122"/>
              <a:ea typeface="黑体" panose="02010609060101010101" charset="-122"/>
            </a:endParaRPr>
          </a:p>
        </p:txBody>
      </p:sp>
      <p:grpSp>
        <p:nvGrpSpPr>
          <p:cNvPr id="138311" name="Group 95"/>
          <p:cNvGrpSpPr/>
          <p:nvPr/>
        </p:nvGrpSpPr>
        <p:grpSpPr>
          <a:xfrm>
            <a:off x="7379018" y="5178108"/>
            <a:ext cx="430212" cy="481012"/>
            <a:chOff x="1973" y="1706"/>
            <a:chExt cx="227" cy="227"/>
          </a:xfrm>
        </p:grpSpPr>
        <p:sp>
          <p:nvSpPr>
            <p:cNvPr id="2663520" name="Oval 96"/>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21" name="Oval 97"/>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312" name="Group 98"/>
          <p:cNvGrpSpPr/>
          <p:nvPr/>
        </p:nvGrpSpPr>
        <p:grpSpPr>
          <a:xfrm>
            <a:off x="8849043" y="5472430"/>
            <a:ext cx="428625" cy="482600"/>
            <a:chOff x="1973" y="1706"/>
            <a:chExt cx="227" cy="227"/>
          </a:xfrm>
        </p:grpSpPr>
        <p:sp>
          <p:nvSpPr>
            <p:cNvPr id="2663523" name="Oval 9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24" name="Oval 10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8313" name="Rectangle 101" descr="蓝色面巾纸"/>
          <p:cNvSpPr/>
          <p:nvPr/>
        </p:nvSpPr>
        <p:spPr>
          <a:xfrm>
            <a:off x="8650764" y="2600325"/>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1</a:t>
            </a:r>
            <a:endParaRPr lang="en-US" altLang="zh-CN" sz="1400" dirty="0">
              <a:latin typeface="宋体" panose="02010600030101010101" pitchFamily="2" charset="-122"/>
            </a:endParaRPr>
          </a:p>
        </p:txBody>
      </p:sp>
      <p:sp>
        <p:nvSpPr>
          <p:cNvPr id="138314" name="Rectangle 102" descr="蓝色面巾纸"/>
          <p:cNvSpPr/>
          <p:nvPr/>
        </p:nvSpPr>
        <p:spPr>
          <a:xfrm>
            <a:off x="9874727" y="310356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2</a:t>
            </a:r>
            <a:endParaRPr lang="zh-CN" altLang="en-US" sz="1400" dirty="0">
              <a:latin typeface="宋体" panose="02010600030101010101" pitchFamily="2" charset="-122"/>
            </a:endParaRPr>
          </a:p>
        </p:txBody>
      </p:sp>
      <p:sp>
        <p:nvSpPr>
          <p:cNvPr id="138315" name="Rectangle 103" descr="蓝色面巾纸"/>
          <p:cNvSpPr/>
          <p:nvPr/>
        </p:nvSpPr>
        <p:spPr>
          <a:xfrm>
            <a:off x="10422890" y="4113213"/>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3</a:t>
            </a:r>
            <a:endParaRPr lang="zh-CN" altLang="en-US" sz="1400" dirty="0">
              <a:latin typeface="宋体" panose="02010600030101010101" pitchFamily="2" charset="-122"/>
            </a:endParaRPr>
          </a:p>
        </p:txBody>
      </p:sp>
      <p:sp>
        <p:nvSpPr>
          <p:cNvPr id="138316" name="Rectangle 104" descr="蓝色面巾纸"/>
          <p:cNvSpPr/>
          <p:nvPr/>
        </p:nvSpPr>
        <p:spPr>
          <a:xfrm>
            <a:off x="10299065" y="5240338"/>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4</a:t>
            </a:r>
            <a:endParaRPr lang="zh-CN" altLang="en-US" sz="1400" dirty="0">
              <a:latin typeface="宋体" panose="02010600030101010101" pitchFamily="2" charset="-122"/>
            </a:endParaRPr>
          </a:p>
        </p:txBody>
      </p:sp>
      <p:sp>
        <p:nvSpPr>
          <p:cNvPr id="138317" name="Rectangle 105" descr="蓝色面巾纸"/>
          <p:cNvSpPr/>
          <p:nvPr/>
        </p:nvSpPr>
        <p:spPr>
          <a:xfrm>
            <a:off x="8898573" y="5441315"/>
            <a:ext cx="333375" cy="444500"/>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5</a:t>
            </a:r>
            <a:endParaRPr lang="zh-CN" altLang="en-US" sz="1400" dirty="0">
              <a:latin typeface="宋体" panose="02010600030101010101" pitchFamily="2" charset="-122"/>
            </a:endParaRPr>
          </a:p>
        </p:txBody>
      </p:sp>
      <p:sp>
        <p:nvSpPr>
          <p:cNvPr id="138318" name="Rectangle 106" descr="蓝色面巾纸"/>
          <p:cNvSpPr/>
          <p:nvPr/>
        </p:nvSpPr>
        <p:spPr>
          <a:xfrm>
            <a:off x="7449821" y="5178108"/>
            <a:ext cx="281940" cy="444500"/>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400" dirty="0">
                <a:latin typeface="宋体" panose="02010600030101010101" pitchFamily="2" charset="-122"/>
              </a:rPr>
              <a:t>6</a:t>
            </a:r>
            <a:endParaRPr lang="zh-CN" altLang="en-US" sz="1400" dirty="0">
              <a:latin typeface="宋体" panose="02010600030101010101" pitchFamily="2" charset="-122"/>
            </a:endParaRPr>
          </a:p>
        </p:txBody>
      </p:sp>
      <p:grpSp>
        <p:nvGrpSpPr>
          <p:cNvPr id="138319" name="Group 107"/>
          <p:cNvGrpSpPr/>
          <p:nvPr/>
        </p:nvGrpSpPr>
        <p:grpSpPr>
          <a:xfrm>
            <a:off x="7358063" y="2966085"/>
            <a:ext cx="450850" cy="465138"/>
            <a:chOff x="3470" y="1706"/>
            <a:chExt cx="227" cy="227"/>
          </a:xfrm>
        </p:grpSpPr>
        <p:sp>
          <p:nvSpPr>
            <p:cNvPr id="2663532" name="Oval 108"/>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8</a:t>
              </a:r>
              <a:endParaRPr lang="en-US" altLang="zh-CN" sz="1400" dirty="0">
                <a:latin typeface="宋体" panose="02010600030101010101" pitchFamily="2" charset="-122"/>
              </a:endParaRPr>
            </a:p>
          </p:txBody>
        </p:sp>
        <p:sp>
          <p:nvSpPr>
            <p:cNvPr id="2663533" name="Oval 109"/>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8320" name="Group 110"/>
          <p:cNvGrpSpPr/>
          <p:nvPr/>
        </p:nvGrpSpPr>
        <p:grpSpPr>
          <a:xfrm>
            <a:off x="7079298" y="4121150"/>
            <a:ext cx="452437" cy="465138"/>
            <a:chOff x="3470" y="1706"/>
            <a:chExt cx="227" cy="227"/>
          </a:xfrm>
        </p:grpSpPr>
        <p:sp>
          <p:nvSpPr>
            <p:cNvPr id="2663535" name="Oval 11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63536" name="Oval 112"/>
            <p:cNvSpPr>
              <a:spLocks noChangeArrowheads="1"/>
            </p:cNvSpPr>
            <p:nvPr/>
          </p:nvSpPr>
          <p:spPr bwMode="blackGray">
            <a:xfrm>
              <a:off x="3515"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400" dirty="0">
                  <a:latin typeface="宋体" panose="02010600030101010101" pitchFamily="2" charset="-122"/>
                </a:rPr>
                <a:t>7</a:t>
              </a:r>
              <a:endParaRPr lang="en-US" altLang="zh-CN" sz="1400" dirty="0">
                <a:latin typeface="宋体" panose="02010600030101010101" pitchFamily="2" charset="-122"/>
              </a:endParaRPr>
            </a:p>
          </p:txBody>
        </p:sp>
      </p:grpSp>
      <p:sp>
        <p:nvSpPr>
          <p:cNvPr id="138321" name="AutoShape 113"/>
          <p:cNvSpPr/>
          <p:nvPr/>
        </p:nvSpPr>
        <p:spPr>
          <a:xfrm rot="5400000">
            <a:off x="8734108" y="510349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22" name="AutoShape 114"/>
          <p:cNvSpPr/>
          <p:nvPr/>
        </p:nvSpPr>
        <p:spPr>
          <a:xfrm rot="-7865391">
            <a:off x="7632383" y="343852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8323" name="Text Box 115"/>
          <p:cNvSpPr txBox="1"/>
          <p:nvPr/>
        </p:nvSpPr>
        <p:spPr>
          <a:xfrm>
            <a:off x="6727825" y="2610485"/>
            <a:ext cx="716280" cy="521970"/>
          </a:xfrm>
          <a:prstGeom prst="rect">
            <a:avLst/>
          </a:prstGeom>
          <a:noFill/>
          <a:ln w="9525">
            <a:noFill/>
          </a:ln>
        </p:spPr>
        <p:txBody>
          <a:bodyPr wrap="none">
            <a:spAutoFit/>
          </a:bodyPr>
          <a:p>
            <a:pPr algn="r" eaLnBrk="0" hangingPunct="0">
              <a:buNone/>
            </a:pPr>
            <a:r>
              <a:rPr lang="zh-CN" altLang="en-US" sz="1400" b="0" dirty="0">
                <a:latin typeface="黑体" panose="02010609060101010101" charset="-122"/>
                <a:ea typeface="黑体" panose="02010609060101010101" charset="-122"/>
              </a:rPr>
              <a:t>无序的</a:t>
            </a:r>
            <a:endParaRPr lang="zh-CN" altLang="en-US" sz="1400" b="0" dirty="0">
              <a:latin typeface="黑体" panose="02010609060101010101" charset="-122"/>
              <a:ea typeface="黑体" panose="02010609060101010101" charset="-122"/>
            </a:endParaRPr>
          </a:p>
          <a:p>
            <a:pPr algn="r" eaLnBrk="0" hangingPunct="0">
              <a:buNone/>
            </a:pPr>
            <a:r>
              <a:rPr lang="zh-CN" altLang="en-US" sz="1400" b="0" dirty="0">
                <a:latin typeface="黑体" panose="02010609060101010101" charset="-122"/>
                <a:ea typeface="黑体" panose="02010609060101010101" charset="-122"/>
              </a:rPr>
              <a:t>浪费</a:t>
            </a:r>
            <a:r>
              <a:rPr lang="zh-CN" altLang="en-US" sz="1400" dirty="0">
                <a:latin typeface="黑体" panose="02010609060101010101" charset="-122"/>
                <a:ea typeface="黑体" panose="02010609060101010101" charset="-122"/>
              </a:rPr>
              <a:t> </a:t>
            </a:r>
            <a:endParaRPr lang="en-US" altLang="zh-CN" sz="1400" dirty="0">
              <a:latin typeface="黑体" panose="02010609060101010101" charset="-122"/>
              <a:ea typeface="黑体" panose="02010609060101010101" charset="-122"/>
            </a:endParaRPr>
          </a:p>
        </p:txBody>
      </p:sp>
      <p:sp>
        <p:nvSpPr>
          <p:cNvPr id="138324" name="Text Box 116"/>
          <p:cNvSpPr txBox="1"/>
          <p:nvPr/>
        </p:nvSpPr>
        <p:spPr>
          <a:xfrm>
            <a:off x="6461760" y="4149725"/>
            <a:ext cx="716280" cy="521970"/>
          </a:xfrm>
          <a:prstGeom prst="rect">
            <a:avLst/>
          </a:prstGeom>
          <a:noFill/>
          <a:ln w="9525">
            <a:noFill/>
          </a:ln>
        </p:spPr>
        <p:txBody>
          <a:bodyPr wrap="none">
            <a:spAutoFit/>
          </a:bodyPr>
          <a:p>
            <a:pPr eaLnBrk="0" hangingPunct="0">
              <a:buNone/>
            </a:pPr>
            <a:r>
              <a:rPr lang="zh-CN" altLang="en-US" sz="1400" b="0" dirty="0">
                <a:latin typeface="黑体" panose="02010609060101010101" charset="-122"/>
                <a:ea typeface="黑体" panose="02010609060101010101" charset="-122"/>
              </a:rPr>
              <a:t>失职的</a:t>
            </a:r>
            <a:endParaRPr lang="zh-CN" altLang="en-US" sz="1400" b="0" dirty="0">
              <a:latin typeface="黑体" panose="02010609060101010101" charset="-122"/>
              <a:ea typeface="黑体" panose="02010609060101010101" charset="-122"/>
            </a:endParaRPr>
          </a:p>
          <a:p>
            <a:pPr eaLnBrk="0" hangingPunct="0">
              <a:buNone/>
            </a:pPr>
            <a:r>
              <a:rPr lang="zh-CN" altLang="en-US" sz="1400" b="0" dirty="0">
                <a:latin typeface="黑体" panose="02010609060101010101" charset="-122"/>
                <a:ea typeface="黑体" panose="02010609060101010101" charset="-122"/>
              </a:rPr>
              <a:t>浪费</a:t>
            </a:r>
            <a:endParaRPr lang="zh-CN" altLang="en-US" sz="1400" b="0" dirty="0">
              <a:latin typeface="黑体" panose="02010609060101010101" charset="-122"/>
              <a:ea typeface="黑体" panose="02010609060101010101" charset="-122"/>
            </a:endParaRPr>
          </a:p>
        </p:txBody>
      </p:sp>
      <p:sp>
        <p:nvSpPr>
          <p:cNvPr id="138325" name="Rectangle 117"/>
          <p:cNvSpPr/>
          <p:nvPr/>
        </p:nvSpPr>
        <p:spPr>
          <a:xfrm>
            <a:off x="2252028" y="1236980"/>
            <a:ext cx="2527300"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buNone/>
            </a:pPr>
            <a:r>
              <a:rPr lang="zh-CN" altLang="en-US" sz="2000" dirty="0">
                <a:solidFill>
                  <a:srgbClr val="FF3300"/>
                </a:solidFill>
                <a:latin typeface="宋体" panose="02010600030101010101" pitchFamily="2" charset="-122"/>
              </a:rPr>
              <a:t>生产现场 </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大浪费</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sp>
        <p:nvSpPr>
          <p:cNvPr id="138326" name="Rectangle 118"/>
          <p:cNvSpPr/>
          <p:nvPr/>
        </p:nvSpPr>
        <p:spPr>
          <a:xfrm>
            <a:off x="7533640" y="1236663"/>
            <a:ext cx="2528888"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buNone/>
            </a:pPr>
            <a:r>
              <a:rPr lang="zh-CN" altLang="en-US" sz="2000" dirty="0">
                <a:solidFill>
                  <a:srgbClr val="FF3300"/>
                </a:solidFill>
                <a:latin typeface="宋体" panose="02010600030101010101" pitchFamily="2" charset="-122"/>
              </a:rPr>
              <a:t>业务现场管理 </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大浪费</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sp>
        <p:nvSpPr>
          <p:cNvPr id="138327" name="Rectangle 119"/>
          <p:cNvSpPr/>
          <p:nvPr/>
        </p:nvSpPr>
        <p:spPr>
          <a:xfrm>
            <a:off x="2756535" y="475933"/>
            <a:ext cx="55276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en-US" altLang="zh-CN" sz="2000" dirty="0">
                <a:latin typeface="华文细黑" panose="02010600040101010101" pitchFamily="2" charset="-122"/>
                <a:ea typeface="华文细黑" panose="02010600040101010101" pitchFamily="2" charset="-122"/>
              </a:rPr>
              <a:t>4)  8</a:t>
            </a:r>
            <a:r>
              <a:rPr lang="zh-CN" altLang="en-US" sz="2000" dirty="0">
                <a:latin typeface="华文细黑" panose="02010600040101010101" pitchFamily="2" charset="-122"/>
                <a:ea typeface="华文细黑" panose="02010600040101010101" pitchFamily="2" charset="-122"/>
              </a:rPr>
              <a:t>大浪费从</a:t>
            </a:r>
            <a:r>
              <a:rPr lang="zh-CN" altLang="en-US" sz="2000" dirty="0">
                <a:solidFill>
                  <a:srgbClr val="FF3300"/>
                </a:solidFill>
                <a:latin typeface="华文细黑" panose="02010600040101010101" pitchFamily="2" charset="-122"/>
                <a:ea typeface="华文细黑" panose="02010600040101010101" pitchFamily="2" charset="-122"/>
              </a:rPr>
              <a:t>生产现场</a:t>
            </a:r>
            <a:r>
              <a:rPr lang="zh-CN" altLang="en-US" sz="2000" dirty="0">
                <a:latin typeface="华文细黑" panose="02010600040101010101" pitchFamily="2" charset="-122"/>
                <a:ea typeface="华文细黑" panose="02010600040101010101" pitchFamily="2" charset="-122"/>
              </a:rPr>
              <a:t>到</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zh-CN" altLang="en-US" sz="2000" dirty="0">
                <a:latin typeface="华文细黑" panose="02010600040101010101" pitchFamily="2" charset="-122"/>
                <a:ea typeface="华文细黑" panose="02010600040101010101" pitchFamily="2" charset="-122"/>
              </a:rPr>
              <a:t>重新解读</a:t>
            </a:r>
            <a:endParaRPr lang="zh-CN" altLang="en-US" sz="2000" dirty="0">
              <a:latin typeface="华文细黑" panose="02010600040101010101" pitchFamily="2" charset="-122"/>
              <a:ea typeface="华文细黑" panose="02010600040101010101" pitchFamily="2" charset="-122"/>
            </a:endParaRPr>
          </a:p>
        </p:txBody>
      </p:sp>
      <p:pic>
        <p:nvPicPr>
          <p:cNvPr id="41" name="图片 4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15</a:t>
            </a:r>
            <a:endParaRPr lang="en-US" altLang="zh-CN"/>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90147" name="Group 3"/>
          <p:cNvGraphicFramePr>
            <a:graphicFrameLocks noGrp="1"/>
          </p:cNvGraphicFramePr>
          <p:nvPr>
            <p:ph idx="1"/>
            <p:custDataLst>
              <p:tags r:id="rId1"/>
            </p:custDataLst>
          </p:nvPr>
        </p:nvGraphicFramePr>
        <p:xfrm>
          <a:off x="391160" y="777875"/>
          <a:ext cx="11368405" cy="5728335"/>
        </p:xfrm>
        <a:graphic>
          <a:graphicData uri="http://schemas.openxmlformats.org/drawingml/2006/table">
            <a:tbl>
              <a:tblPr/>
              <a:tblGrid>
                <a:gridCol w="2291715"/>
                <a:gridCol w="9076690"/>
              </a:tblGrid>
              <a:tr h="50038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生产现场</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大浪费</a:t>
                      </a:r>
                      <a:endPar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hMerge="1">
                  <a:tcPr/>
                </a:tc>
              </a:tr>
              <a:tr h="40513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8356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业务管理不善的浪费</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企业管理的第一大浪费，是造成其它浪费的万恶之源，包含各业务价值链运行规划、计划、制度、流程等不完善、不科学，各种人为因素造成人、机、料、法、环的浪费。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99250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生产过剩的浪费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生产多于需求或生产快于需求</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endPar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包含两层含义：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一种是在规定的时间内生产了过剩的产品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另一种是比规定时间提前完成了生产任务</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47942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停工等待的浪费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由于缺件、作业不均衡、计划不合理、品质不良、设备故障等造成的人和设备的空闲。</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0482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搬运的浪费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物流规划、工艺布局不合理造成的二次搬运、过度搬运的浪费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0228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加工过程本身的浪费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产品在制造过程中隐藏着的看似需要但实际上确实不必要的精密加工，造成资源的浪费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8674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库存的浪费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由于过多的原材料、在制品或最终成品而导致的较长的前置期、造成资金占用及额外的管理费用。</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6769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多余动作的浪费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对产品不产生价值的任何人员和设备的动作</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0579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制造不良的浪费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生产出瑕疵品或必须返工的产品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139301" name="Rectangle 38"/>
          <p:cNvSpPr/>
          <p:nvPr/>
        </p:nvSpPr>
        <p:spPr>
          <a:xfrm>
            <a:off x="3626485" y="286385"/>
            <a:ext cx="4897438"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FF3300"/>
                </a:solidFill>
                <a:latin typeface="华文细黑" panose="02010600040101010101" pitchFamily="2" charset="-122"/>
                <a:ea typeface="华文细黑" panose="02010600040101010101" pitchFamily="2" charset="-122"/>
              </a:rPr>
              <a:t>生产现场</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大浪费</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16</a:t>
            </a:r>
            <a:endParaRPr lang="en-US" altLang="zh-CN"/>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91171" name="Group 3"/>
          <p:cNvGraphicFramePr>
            <a:graphicFrameLocks noGrp="1"/>
          </p:cNvGraphicFramePr>
          <p:nvPr>
            <p:ph idx="1"/>
            <p:custDataLst>
              <p:tags r:id="rId1"/>
            </p:custDataLst>
          </p:nvPr>
        </p:nvGraphicFramePr>
        <p:xfrm>
          <a:off x="314325" y="854075"/>
          <a:ext cx="11408410" cy="5638165"/>
        </p:xfrm>
        <a:graphic>
          <a:graphicData uri="http://schemas.openxmlformats.org/drawingml/2006/table">
            <a:tbl>
              <a:tblPr/>
              <a:tblGrid>
                <a:gridCol w="2508250"/>
                <a:gridCol w="8900160"/>
              </a:tblGrid>
              <a:tr h="49466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业务现场管理</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大浪费</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hMerge="1">
                  <a:tcPr/>
                </a:tc>
              </a:tr>
              <a:tr h="399415">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66"/>
                    </a:solidFill>
                  </a:tcPr>
                </a:tc>
              </a:tr>
              <a:tr h="57848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业务管理不善的浪费</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企业管理的第一大浪费，是造成其它浪费的万恶之源，包含业务管理制度、流程不完善、不科学，各种人为因素造成人、机、料、法、环的浪费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7975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闲置的浪费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管理工作的库存浪费，业务管理要素不能得到有效利用的闲置浪费。包括固定资产的闲置、职能的闲置或重叠、人员及信息的闲置</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7912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协调不利的浪费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管理中相互配合、协调不利，造成工作停滞浪费。包括工作进程的协调不力，业务流程的协调不力，信息传递的协调不力。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4737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等待的浪费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等待上级的指示。等待下级的汇报。等待外部的回复。等待生产现场的联系。</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37210">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低效的浪费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包括两层含义，其一是指工作的低效率或者无效率；其二是指错误的工作造成的负效率</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9118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管理成本的浪费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具体表现为职能部门未分解工厂指标或指标设定不合理，计划执行不严肃，计划监督管理不到位</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3436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失职的浪费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表现为没有履行自身的职能职责或是工作虽然干了，但是不主动，不认真，敷衍了事，缺乏责任人心，不追求最好的效果。</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696595">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无序的浪费</a:t>
                      </a:r>
                      <a:endParaRPr kumimoji="0" lang="zh-CN" altLang="en-US" sz="1400" b="0"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职能职责不清造成的无序、业务能力低下造成的无序、流程不清造成的无序，有章不循造成的无序</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bl>
          </a:graphicData>
        </a:graphic>
      </p:graphicFrame>
      <p:sp>
        <p:nvSpPr>
          <p:cNvPr id="140325" name="Rectangle 38"/>
          <p:cNvSpPr/>
          <p:nvPr/>
        </p:nvSpPr>
        <p:spPr>
          <a:xfrm>
            <a:off x="3646805" y="348298"/>
            <a:ext cx="4897438"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Char char="Ø"/>
            </a:pP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大浪费</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17</a:t>
            </a:r>
            <a:endParaRPr lang="en-US" altLang="zh-CN"/>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026" name="Rectangle 2" hidden="1"/>
          <p:cNvGraphicFramePr/>
          <p:nvPr>
            <p:custDataLst>
              <p:tags r:id="rId1"/>
            </p:custDataLst>
          </p:nvPr>
        </p:nvGraphicFramePr>
        <p:xfrm>
          <a:off x="1149985" y="0"/>
          <a:ext cx="158750" cy="158750"/>
        </p:xfrm>
        <a:graphic>
          <a:graphicData uri="http://schemas.openxmlformats.org/presentationml/2006/ole">
            <mc:AlternateContent xmlns:mc="http://schemas.openxmlformats.org/markup-compatibility/2006">
              <mc:Choice xmlns:v="urn:schemas-microsoft-com:vml" Requires="v">
                <p:oleObj spid="_x0000_s3076" name="" r:id="rId2" imgW="0" imgH="0" progId="">
                  <p:embed/>
                </p:oleObj>
              </mc:Choice>
              <mc:Fallback>
                <p:oleObj name="" r:id="rId2" imgW="0" imgH="0" progId="">
                  <p:embed/>
                  <p:pic>
                    <p:nvPicPr>
                      <p:cNvPr id="0" name="图片 3075"/>
                      <p:cNvPicPr/>
                      <p:nvPr/>
                    </p:nvPicPr>
                    <p:blipFill>
                      <a:blip/>
                      <a:stretch>
                        <a:fillRect/>
                      </a:stretch>
                    </p:blipFill>
                    <p:spPr>
                      <a:xfrm>
                        <a:off x="1149985" y="0"/>
                        <a:ext cx="158750" cy="158750"/>
                      </a:xfrm>
                      <a:prstGeom prst="rect">
                        <a:avLst/>
                      </a:prstGeom>
                      <a:noFill/>
                      <a:ln w="38100">
                        <a:noFill/>
                        <a:miter/>
                      </a:ln>
                    </p:spPr>
                  </p:pic>
                </p:oleObj>
              </mc:Fallback>
            </mc:AlternateContent>
          </a:graphicData>
        </a:graphic>
      </p:graphicFrame>
      <p:sp>
        <p:nvSpPr>
          <p:cNvPr id="1027" name="Rectangle 3" hidden="1"/>
          <p:cNvSpPr/>
          <p:nvPr>
            <p:custDataLst>
              <p:tags r:id="rId3"/>
            </p:custDataLst>
          </p:nvPr>
        </p:nvSpPr>
        <p:spPr>
          <a:xfrm>
            <a:off x="1143635" y="0"/>
            <a:ext cx="171450" cy="158750"/>
          </a:xfrm>
          <a:prstGeom prst="rect">
            <a:avLst/>
          </a:prstGeom>
          <a:noFill/>
          <a:ln w="9525" cap="flat" cmpd="sng">
            <a:solidFill>
              <a:schemeClr val="tx1"/>
            </a:solidFill>
            <a:prstDash val="solid"/>
            <a:miter/>
            <a:headEnd type="none" w="med" len="med"/>
            <a:tailEnd type="none" w="med" len="med"/>
          </a:ln>
        </p:spPr>
        <p:txBody>
          <a:bodyPr wrap="none" lIns="25400" tIns="0" rIns="25400" bIns="0" anchor="ctr" anchorCtr="0"/>
          <a:p>
            <a:pPr>
              <a:buNone/>
            </a:pPr>
            <a:r>
              <a:rPr lang="en-US" altLang="zh-CN" sz="1400" dirty="0">
                <a:solidFill>
                  <a:schemeClr val="tx2"/>
                </a:solidFill>
                <a:latin typeface="微软雅黑" panose="020B0503020204020204" pitchFamily="34" charset="-122"/>
                <a:ea typeface="微软雅黑" panose="020B0503020204020204" pitchFamily="34" charset="-122"/>
              </a:rPr>
              <a:t>1,500</a:t>
            </a:r>
            <a:endParaRPr lang="en-US" altLang="zh-CN" sz="1400" dirty="0">
              <a:solidFill>
                <a:schemeClr val="tx2"/>
              </a:solidFill>
              <a:latin typeface="微软雅黑" panose="020B0503020204020204" pitchFamily="34" charset="-122"/>
              <a:ea typeface="微软雅黑" panose="020B0503020204020204" pitchFamily="34" charset="-122"/>
            </a:endParaRPr>
          </a:p>
        </p:txBody>
      </p:sp>
      <p:sp>
        <p:nvSpPr>
          <p:cNvPr id="1028" name="Line 5"/>
          <p:cNvSpPr/>
          <p:nvPr/>
        </p:nvSpPr>
        <p:spPr>
          <a:xfrm>
            <a:off x="1181735" y="1989138"/>
            <a:ext cx="9786938" cy="0"/>
          </a:xfrm>
          <a:prstGeom prst="line">
            <a:avLst/>
          </a:prstGeom>
          <a:ln w="28575" cap="flat" cmpd="sng">
            <a:solidFill>
              <a:srgbClr val="660066"/>
            </a:solidFill>
            <a:prstDash val="dashDot"/>
            <a:headEnd type="none" w="med" len="med"/>
            <a:tailEnd type="none" w="med" len="med"/>
          </a:ln>
        </p:spPr>
      </p:sp>
      <p:sp>
        <p:nvSpPr>
          <p:cNvPr id="558086" name="Rectangle 6"/>
          <p:cNvSpPr>
            <a:spLocks noChangeArrowheads="1"/>
          </p:cNvSpPr>
          <p:nvPr/>
        </p:nvSpPr>
        <p:spPr bwMode="auto">
          <a:xfrm>
            <a:off x="1594485" y="1273969"/>
            <a:ext cx="8931275" cy="368300"/>
          </a:xfrm>
          <a:prstGeom prst="rect">
            <a:avLst/>
          </a:prstGeom>
          <a:noFill/>
          <a:ln w="9525">
            <a:noFill/>
            <a:miter lim="800000"/>
          </a:ln>
          <a:effectLst/>
        </p:spPr>
        <p:txBody>
          <a:bodyPr anchor="ctr">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ea"/>
                <a:ea typeface="+mn-ea"/>
                <a:cs typeface="+mn-cs"/>
              </a:rPr>
              <a:t>  质量改进项目分为</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8D</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项目、</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5D</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项目、</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3D</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项目，由质量分析改进科统一管理  </a:t>
            </a:r>
            <a:endParaRPr kumimoji="0" lang="zh-CN" altLang="en-US" sz="1800" b="1" i="0" u="none" strike="noStrike" kern="1200" cap="none" spc="0" normalizeH="0" baseline="0" noProof="0" dirty="0">
              <a:ln>
                <a:noFill/>
              </a:ln>
              <a:solidFill>
                <a:schemeClr val="tx1"/>
              </a:solidFill>
              <a:effectLst/>
              <a:uLnTx/>
              <a:uFillTx/>
              <a:latin typeface="+mn-ea"/>
              <a:ea typeface="+mn-ea"/>
              <a:cs typeface="+mn-cs"/>
            </a:endParaRPr>
          </a:p>
        </p:txBody>
      </p:sp>
      <p:sp>
        <p:nvSpPr>
          <p:cNvPr id="558087" name="Rectangle 7"/>
          <p:cNvSpPr>
            <a:spLocks noChangeArrowheads="1"/>
          </p:cNvSpPr>
          <p:nvPr/>
        </p:nvSpPr>
        <p:spPr bwMode="auto">
          <a:xfrm>
            <a:off x="1337310" y="2060893"/>
            <a:ext cx="2672080" cy="2091690"/>
          </a:xfrm>
          <a:prstGeom prst="rect">
            <a:avLst/>
          </a:prstGeom>
          <a:solidFill>
            <a:srgbClr val="BBE0E3"/>
          </a:solidFill>
          <a:ln w="9525">
            <a:noFill/>
            <a:miter lim="800000"/>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      8D</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工作程序</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建立多功能（跨部门）小组</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详细说明所要解决的问题</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确定和实施临时处理措施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寻找和确定根本原因</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验证并确定纠正措施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6D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实施永久性纠正措施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7D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预防类似问题的再次发生</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8D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总结和激励 </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558088" name="Rectangle 8"/>
          <p:cNvSpPr>
            <a:spLocks noChangeArrowheads="1"/>
          </p:cNvSpPr>
          <p:nvPr/>
        </p:nvSpPr>
        <p:spPr bwMode="auto">
          <a:xfrm>
            <a:off x="1337310" y="4235927"/>
            <a:ext cx="2672080" cy="1445260"/>
          </a:xfrm>
          <a:prstGeom prst="rect">
            <a:avLst/>
          </a:prstGeom>
          <a:solidFill>
            <a:srgbClr val="BBE0E3"/>
          </a:solidFill>
          <a:ln w="9525">
            <a:noFill/>
            <a:miter lim="800000"/>
          </a:ln>
          <a:effec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      5D</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工作程序</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1D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建立多功能（跨部门）小组</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详细说明所要解决的问题</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3D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确定和实施临时处理措施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寻找和确定根本原因</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验证并确定纠正措施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558089" name="Rectangle 9"/>
          <p:cNvSpPr>
            <a:spLocks noChangeArrowheads="1"/>
          </p:cNvSpPr>
          <p:nvPr/>
        </p:nvSpPr>
        <p:spPr bwMode="auto">
          <a:xfrm>
            <a:off x="1337310" y="5775167"/>
            <a:ext cx="2714625" cy="1014730"/>
          </a:xfrm>
          <a:prstGeom prst="rect">
            <a:avLst/>
          </a:prstGeom>
          <a:solidFill>
            <a:srgbClr val="BBE0E3"/>
          </a:solidFill>
          <a:ln w="9525">
            <a:noFill/>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      3D</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工作程序</a:t>
            </a:r>
            <a:r>
              <a:rPr kumimoji="0" lang="zh-CN" altLang="en-US" sz="1800" b="0" i="0" u="none" strike="noStrike" kern="1200" cap="none" spc="0" normalizeH="0" baseline="0" noProof="0" dirty="0">
                <a:ln>
                  <a:noFill/>
                </a:ln>
                <a:solidFill>
                  <a:schemeClr val="tx1"/>
                </a:solidFill>
                <a:effectLst/>
                <a:uLnTx/>
                <a:uFillTx/>
                <a:latin typeface="+mn-ea"/>
                <a:ea typeface="+mn-ea"/>
                <a:cs typeface="+mn-cs"/>
              </a:rPr>
              <a:t> </a:t>
            </a:r>
            <a:endParaRPr kumimoji="0" lang="en-US" altLang="zh-CN"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2D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详细说明所要解决的问题</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4D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寻找和确定根本原因</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819150" algn="l"/>
              </a:tabLst>
              <a:defRPr/>
            </a:pPr>
            <a:r>
              <a:rPr kumimoji="0" lang="en-US" altLang="zh-CN" sz="1400" b="0" i="0" u="none" strike="noStrike" kern="1200" cap="none" spc="0" normalizeH="0" baseline="0" noProof="0" dirty="0">
                <a:ln>
                  <a:noFill/>
                </a:ln>
                <a:solidFill>
                  <a:schemeClr val="tx1"/>
                </a:solidFill>
                <a:effectLst/>
                <a:uLnTx/>
                <a:uFillTx/>
                <a:latin typeface="+mn-ea"/>
                <a:ea typeface="+mn-ea"/>
                <a:cs typeface="+mn-cs"/>
              </a:rPr>
              <a:t>5D  </a:t>
            </a:r>
            <a:r>
              <a:rPr kumimoji="0" lang="zh-CN" altLang="en-US" sz="1400" b="0" i="0" u="none" strike="noStrike" kern="1200" cap="none" spc="0" normalizeH="0" baseline="0" noProof="0" dirty="0">
                <a:ln>
                  <a:noFill/>
                </a:ln>
                <a:solidFill>
                  <a:schemeClr val="tx1"/>
                </a:solidFill>
                <a:effectLst/>
                <a:uLnTx/>
                <a:uFillTx/>
                <a:latin typeface="+mn-ea"/>
                <a:ea typeface="+mn-ea"/>
                <a:cs typeface="+mn-cs"/>
              </a:rPr>
              <a:t>验证并确定纠正措施</a:t>
            </a:r>
            <a:endParaRPr kumimoji="0" lang="zh-CN" altLang="en-US" sz="1400" b="0" i="0" u="none" strike="noStrike" kern="1200" cap="none" spc="0" normalizeH="0" baseline="0" noProof="0" dirty="0">
              <a:ln>
                <a:noFill/>
              </a:ln>
              <a:solidFill>
                <a:schemeClr val="tx1"/>
              </a:solidFill>
              <a:effectLst/>
              <a:uLnTx/>
              <a:uFillTx/>
              <a:latin typeface="+mn-ea"/>
              <a:ea typeface="+mn-ea"/>
              <a:cs typeface="+mn-cs"/>
            </a:endParaRPr>
          </a:p>
        </p:txBody>
      </p:sp>
      <p:sp>
        <p:nvSpPr>
          <p:cNvPr id="1033" name="AutoShape 10"/>
          <p:cNvSpPr/>
          <p:nvPr/>
        </p:nvSpPr>
        <p:spPr>
          <a:xfrm>
            <a:off x="4094798" y="4508500"/>
            <a:ext cx="468312" cy="576263"/>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endParaRPr lang="zh-CN" altLang="en-US" dirty="0">
              <a:latin typeface="Times New Roman" panose="02020603050405020304" pitchFamily="18" charset="0"/>
            </a:endParaRPr>
          </a:p>
        </p:txBody>
      </p:sp>
      <p:sp>
        <p:nvSpPr>
          <p:cNvPr id="1034" name="AutoShape 11"/>
          <p:cNvSpPr/>
          <p:nvPr/>
        </p:nvSpPr>
        <p:spPr>
          <a:xfrm>
            <a:off x="4094798" y="2852738"/>
            <a:ext cx="468312" cy="576262"/>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endParaRPr lang="zh-CN" altLang="en-US" dirty="0">
              <a:latin typeface="Times New Roman" panose="02020603050405020304" pitchFamily="18" charset="0"/>
            </a:endParaRPr>
          </a:p>
        </p:txBody>
      </p:sp>
      <p:sp>
        <p:nvSpPr>
          <p:cNvPr id="558092" name="Rectangle 12"/>
          <p:cNvSpPr>
            <a:spLocks noChangeArrowheads="1"/>
          </p:cNvSpPr>
          <p:nvPr/>
        </p:nvSpPr>
        <p:spPr bwMode="auto">
          <a:xfrm>
            <a:off x="4769485" y="2344897"/>
            <a:ext cx="6007100" cy="1410970"/>
          </a:xfrm>
          <a:prstGeom prst="rect">
            <a:avLst/>
          </a:prstGeom>
          <a:solidFill>
            <a:srgbClr val="CCFFFF"/>
          </a:solidFill>
          <a:ln w="9525">
            <a:noFill/>
            <a:miter lim="800000"/>
          </a:ln>
          <a:effectLst/>
        </p:spPr>
        <p:txBody>
          <a:bodyPr anchor="ctr">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mn-cs"/>
              </a:rPr>
              <a:t>       </a:t>
            </a:r>
            <a:r>
              <a:rPr kumimoji="0" lang="en-US" altLang="zh-CN" sz="1800" b="1" i="0" u="none" strike="noStrike" kern="1200" cap="none" spc="0" normalizeH="0" baseline="0" noProof="0">
                <a:ln>
                  <a:noFill/>
                </a:ln>
                <a:solidFill>
                  <a:srgbClr val="FF0000"/>
                </a:solidFill>
                <a:effectLst/>
                <a:uLnTx/>
                <a:uFillTx/>
                <a:latin typeface="+mn-ea"/>
                <a:ea typeface="+mn-ea"/>
                <a:cs typeface="+mn-cs"/>
              </a:rPr>
              <a:t>8D</a:t>
            </a:r>
            <a:r>
              <a:rPr kumimoji="0" lang="zh-CN" altLang="en-US" sz="1800" b="1" i="0" u="none" strike="noStrike" kern="1200" cap="none" spc="0" normalizeH="0" baseline="0" noProof="0">
                <a:ln>
                  <a:noFill/>
                </a:ln>
                <a:solidFill>
                  <a:srgbClr val="FF0000"/>
                </a:solidFill>
                <a:effectLst/>
                <a:uLnTx/>
                <a:uFillTx/>
                <a:latin typeface="+mn-ea"/>
                <a:ea typeface="+mn-ea"/>
                <a:cs typeface="+mn-cs"/>
              </a:rPr>
              <a:t>立项     （月度调度）</a:t>
            </a:r>
            <a:endParaRPr kumimoji="0" lang="zh-CN" altLang="en-US" sz="1800" b="1" i="0" u="none" strike="noStrike" kern="1200" cap="none" spc="0" normalizeH="0" baseline="0" noProof="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3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根据年度市场可靠性质量指标的决算、预算，经公司质量管理部组织评审后确立工厂年度的</a:t>
            </a:r>
            <a:r>
              <a:rPr kumimoji="0" lang="en-US" altLang="zh-CN" sz="1600" b="0" i="0" u="none" strike="noStrike" kern="1200" cap="none" spc="0" normalizeH="0" baseline="0" noProof="0">
                <a:ln>
                  <a:noFill/>
                </a:ln>
                <a:solidFill>
                  <a:schemeClr val="tx1"/>
                </a:solidFill>
                <a:effectLst/>
                <a:uLnTx/>
                <a:uFillTx/>
                <a:latin typeface="+mn-ea"/>
                <a:ea typeface="+mn-ea"/>
                <a:cs typeface="+mn-cs"/>
              </a:rPr>
              <a:t>8D</a:t>
            </a:r>
            <a:r>
              <a:rPr kumimoji="0" lang="zh-CN" altLang="en-US" sz="1600" b="0" i="0" u="none" strike="noStrike" kern="1200" cap="none" spc="0" normalizeH="0" baseline="0" noProof="0">
                <a:ln>
                  <a:noFill/>
                </a:ln>
                <a:solidFill>
                  <a:schemeClr val="tx1"/>
                </a:solidFill>
                <a:effectLst/>
                <a:uLnTx/>
                <a:uFillTx/>
                <a:latin typeface="+mn-ea"/>
                <a:ea typeface="+mn-ea"/>
                <a:cs typeface="+mn-cs"/>
              </a:rPr>
              <a:t>改进项目，项目实施后，根据可靠性指标跟踪情况滚动立项。</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58093" name="Rectangle 13"/>
          <p:cNvSpPr>
            <a:spLocks noChangeArrowheads="1"/>
          </p:cNvSpPr>
          <p:nvPr/>
        </p:nvSpPr>
        <p:spPr bwMode="auto">
          <a:xfrm>
            <a:off x="4801235" y="4074319"/>
            <a:ext cx="5975350" cy="1308100"/>
          </a:xfrm>
          <a:prstGeom prst="rect">
            <a:avLst/>
          </a:prstGeom>
          <a:solidFill>
            <a:srgbClr val="CCFFFF"/>
          </a:solidFill>
          <a:ln w="9525" algn="ctr">
            <a:noFill/>
            <a:miter lim="800000"/>
          </a:ln>
          <a:effectLst/>
        </p:spPr>
        <p:txBody>
          <a:bodyPr anchor="ct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mn-ea"/>
                <a:ea typeface="+mn-ea"/>
                <a:cs typeface="+mn-cs"/>
              </a:rPr>
              <a:t>      5D</a:t>
            </a:r>
            <a:r>
              <a:rPr kumimoji="0" lang="zh-CN" altLang="en-US" sz="1800" b="1" i="0" u="none" strike="noStrike" kern="1200" cap="none" spc="0" normalizeH="0" baseline="0" noProof="0">
                <a:ln>
                  <a:noFill/>
                </a:ln>
                <a:solidFill>
                  <a:srgbClr val="FF0000"/>
                </a:solidFill>
                <a:effectLst/>
                <a:uLnTx/>
                <a:uFillTx/>
                <a:latin typeface="+mn-ea"/>
                <a:ea typeface="+mn-ea"/>
                <a:cs typeface="+mn-cs"/>
              </a:rPr>
              <a:t>立项      （周度调度）</a:t>
            </a:r>
            <a:endParaRPr kumimoji="0" lang="zh-CN" altLang="en-US" sz="1800" b="1" i="0" u="none" strike="noStrike" kern="1200" cap="none" spc="0" normalizeH="0" baseline="0" noProof="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工厂根据市场信息、制造过程信息的统计分析，对影响指标的主要故障模式及异常故障模式确立工厂</a:t>
            </a:r>
            <a:r>
              <a:rPr kumimoji="0" lang="en-US" altLang="zh-CN" sz="1600" b="0" i="0" u="none" strike="noStrike" kern="1200" cap="none" spc="0" normalizeH="0" baseline="0" noProof="0">
                <a:ln>
                  <a:noFill/>
                </a:ln>
                <a:solidFill>
                  <a:schemeClr val="tx1"/>
                </a:solidFill>
                <a:effectLst/>
                <a:uLnTx/>
                <a:uFillTx/>
                <a:latin typeface="+mn-ea"/>
                <a:ea typeface="+mn-ea"/>
                <a:cs typeface="+mn-cs"/>
              </a:rPr>
              <a:t>5D</a:t>
            </a:r>
            <a:r>
              <a:rPr kumimoji="0" lang="zh-CN" altLang="en-US" sz="1600" b="0" i="0" u="none" strike="noStrike" kern="1200" cap="none" spc="0" normalizeH="0" baseline="0" noProof="0">
                <a:ln>
                  <a:noFill/>
                </a:ln>
                <a:solidFill>
                  <a:schemeClr val="tx1"/>
                </a:solidFill>
                <a:effectLst/>
                <a:uLnTx/>
                <a:uFillTx/>
                <a:latin typeface="+mn-ea"/>
                <a:ea typeface="+mn-ea"/>
                <a:cs typeface="+mn-cs"/>
              </a:rPr>
              <a:t>项目，参照公司</a:t>
            </a:r>
            <a:r>
              <a:rPr kumimoji="0" lang="en-US" altLang="zh-CN" sz="1600" b="0" i="0" u="none" strike="noStrike" kern="1200" cap="none" spc="0" normalizeH="0" baseline="0" noProof="0">
                <a:ln>
                  <a:noFill/>
                </a:ln>
                <a:solidFill>
                  <a:schemeClr val="tx1"/>
                </a:solidFill>
                <a:effectLst/>
                <a:uLnTx/>
                <a:uFillTx/>
                <a:latin typeface="+mn-ea"/>
                <a:ea typeface="+mn-ea"/>
                <a:cs typeface="+mn-cs"/>
              </a:rPr>
              <a:t>8D</a:t>
            </a:r>
            <a:r>
              <a:rPr kumimoji="0" lang="zh-CN" altLang="en-US" sz="1600" b="0" i="0" u="none" strike="noStrike" kern="1200" cap="none" spc="0" normalizeH="0" baseline="0" noProof="0">
                <a:ln>
                  <a:noFill/>
                </a:ln>
                <a:solidFill>
                  <a:schemeClr val="tx1"/>
                </a:solidFill>
                <a:effectLst/>
                <a:uLnTx/>
                <a:uFillTx/>
                <a:latin typeface="+mn-ea"/>
                <a:ea typeface="+mn-ea"/>
                <a:cs typeface="+mn-cs"/>
              </a:rPr>
              <a:t>项目工作程序开展工作。 </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558094" name="Rectangle 14"/>
          <p:cNvSpPr>
            <a:spLocks noChangeArrowheads="1"/>
          </p:cNvSpPr>
          <p:nvPr/>
        </p:nvSpPr>
        <p:spPr bwMode="auto">
          <a:xfrm>
            <a:off x="4801235" y="5507832"/>
            <a:ext cx="5975350" cy="1308100"/>
          </a:xfrm>
          <a:prstGeom prst="rect">
            <a:avLst/>
          </a:prstGeom>
          <a:solidFill>
            <a:srgbClr val="CCFFFF"/>
          </a:solidFill>
          <a:ln w="9525" algn="ctr">
            <a:noFill/>
            <a:miter lim="800000"/>
          </a:ln>
          <a:effectLst/>
        </p:spPr>
        <p:txBody>
          <a:bodyPr anchor="ct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800" b="1" i="0" u="none" strike="noStrike" kern="1200" cap="none" spc="0" normalizeH="0" baseline="0" noProof="0">
                <a:ln>
                  <a:noFill/>
                </a:ln>
                <a:solidFill>
                  <a:srgbClr val="FF0000"/>
                </a:solidFill>
                <a:effectLst/>
                <a:uLnTx/>
                <a:uFillTx/>
                <a:latin typeface="+mn-ea"/>
                <a:ea typeface="+mn-ea"/>
                <a:cs typeface="+mn-cs"/>
              </a:rPr>
              <a:t>      3D</a:t>
            </a:r>
            <a:r>
              <a:rPr kumimoji="0" lang="zh-CN" altLang="en-US" sz="1800" b="1" i="0" u="none" strike="noStrike" kern="1200" cap="none" spc="0" normalizeH="0" baseline="0" noProof="0">
                <a:ln>
                  <a:noFill/>
                </a:ln>
                <a:solidFill>
                  <a:srgbClr val="FF0000"/>
                </a:solidFill>
                <a:effectLst/>
                <a:uLnTx/>
                <a:uFillTx/>
                <a:latin typeface="+mn-ea"/>
                <a:ea typeface="+mn-ea"/>
                <a:cs typeface="+mn-cs"/>
              </a:rPr>
              <a:t>立项         （周度调度）</a:t>
            </a:r>
            <a:endParaRPr kumimoji="0" lang="zh-CN" altLang="en-US" sz="1800" b="1" i="0" u="none" strike="noStrike" kern="1200" cap="none" spc="0" normalizeH="0" baseline="0" noProof="0">
              <a:ln>
                <a:noFill/>
              </a:ln>
              <a:solidFill>
                <a:srgbClr val="FF0000"/>
              </a:solidFill>
              <a:effectLst/>
              <a:uLnTx/>
              <a:uFillTx/>
              <a:latin typeface="+mn-ea"/>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600" b="0" i="0" u="none" strike="noStrike" kern="1200" cap="none" spc="0" normalizeH="0" baseline="0" noProof="0">
                <a:ln>
                  <a:noFill/>
                </a:ln>
                <a:solidFill>
                  <a:schemeClr val="tx1"/>
                </a:solidFill>
                <a:effectLst/>
                <a:uLnTx/>
                <a:uFillTx/>
                <a:latin typeface="+mn-ea"/>
                <a:ea typeface="+mn-ea"/>
                <a:cs typeface="+mn-cs"/>
              </a:rPr>
              <a:t>A) </a:t>
            </a:r>
            <a:r>
              <a:rPr kumimoji="0" lang="zh-CN" altLang="en-US" sz="1600" b="0" i="0" u="none" strike="noStrike" kern="1200" cap="none" spc="0" normalizeH="0" baseline="0" noProof="0">
                <a:ln>
                  <a:noFill/>
                </a:ln>
                <a:solidFill>
                  <a:schemeClr val="tx1"/>
                </a:solidFill>
                <a:effectLst/>
                <a:uLnTx/>
                <a:uFillTx/>
                <a:latin typeface="+mn-ea"/>
                <a:ea typeface="+mn-ea"/>
                <a:cs typeface="+mn-cs"/>
              </a:rPr>
              <a:t>根据影响质量门指标的主要故障模式，短期无法解决的问题确立</a:t>
            </a:r>
            <a:r>
              <a:rPr kumimoji="0" lang="en-US" altLang="zh-CN" sz="1600" b="0" i="0" u="none" strike="noStrike" kern="1200" cap="none" spc="0" normalizeH="0" baseline="0" noProof="0">
                <a:ln>
                  <a:noFill/>
                </a:ln>
                <a:solidFill>
                  <a:schemeClr val="tx1"/>
                </a:solidFill>
                <a:effectLst/>
                <a:uLnTx/>
                <a:uFillTx/>
                <a:latin typeface="+mn-ea"/>
                <a:ea typeface="+mn-ea"/>
                <a:cs typeface="+mn-cs"/>
              </a:rPr>
              <a:t>3D</a:t>
            </a:r>
            <a:r>
              <a:rPr kumimoji="0" lang="zh-CN" altLang="en-US" sz="1600" b="0" i="0" u="none" strike="noStrike" kern="1200" cap="none" spc="0" normalizeH="0" baseline="0" noProof="0">
                <a:ln>
                  <a:noFill/>
                </a:ln>
                <a:solidFill>
                  <a:schemeClr val="tx1"/>
                </a:solidFill>
                <a:effectLst/>
                <a:uLnTx/>
                <a:uFillTx/>
                <a:latin typeface="+mn-ea"/>
                <a:ea typeface="+mn-ea"/>
                <a:cs typeface="+mn-cs"/>
              </a:rPr>
              <a:t>改进项目；</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a:p>
            <a:pPr marL="0" marR="0" lvl="0" indent="0" algn="l" defTabSz="914400" rtl="0" eaLnBrk="1" fontAlgn="base" latinLnBrk="0" hangingPunct="1">
              <a:lnSpc>
                <a:spcPct val="120000"/>
              </a:lnSpc>
              <a:spcBef>
                <a:spcPct val="0"/>
              </a:spcBef>
              <a:spcAft>
                <a:spcPct val="0"/>
              </a:spcAft>
              <a:buClrTx/>
              <a:buSzTx/>
              <a:buFontTx/>
              <a:buNone/>
              <a:defRPr/>
            </a:pPr>
            <a:r>
              <a:rPr kumimoji="0" lang="zh-CN" altLang="en-US" sz="1600" b="0" i="0" u="none" strike="noStrike" kern="1200" cap="none" spc="0" normalizeH="0" baseline="0" noProof="0">
                <a:ln>
                  <a:noFill/>
                </a:ln>
                <a:solidFill>
                  <a:schemeClr val="tx1"/>
                </a:solidFill>
                <a:effectLst/>
                <a:uLnTx/>
                <a:uFillTx/>
                <a:latin typeface="+mn-ea"/>
                <a:ea typeface="+mn-ea"/>
                <a:cs typeface="+mn-cs"/>
              </a:rPr>
              <a:t>  </a:t>
            </a:r>
            <a:r>
              <a:rPr kumimoji="0" lang="en-US" altLang="zh-CN" sz="1600" b="0" i="0" u="none" strike="noStrike" kern="1200" cap="none" spc="0" normalizeH="0" baseline="0" noProof="0">
                <a:ln>
                  <a:noFill/>
                </a:ln>
                <a:solidFill>
                  <a:schemeClr val="tx1"/>
                </a:solidFill>
                <a:effectLst/>
                <a:uLnTx/>
                <a:uFillTx/>
                <a:latin typeface="+mn-ea"/>
                <a:ea typeface="+mn-ea"/>
                <a:cs typeface="+mn-cs"/>
              </a:rPr>
              <a:t>B)</a:t>
            </a:r>
            <a:r>
              <a:rPr kumimoji="0" lang="zh-CN" altLang="en-US" sz="1600" b="0" i="0" u="none" strike="noStrike" kern="1200" cap="none" spc="0" normalizeH="0" baseline="0" noProof="0">
                <a:ln>
                  <a:noFill/>
                </a:ln>
                <a:solidFill>
                  <a:schemeClr val="tx1"/>
                </a:solidFill>
                <a:effectLst/>
                <a:uLnTx/>
                <a:uFillTx/>
                <a:latin typeface="+mn-ea"/>
                <a:ea typeface="+mn-ea"/>
                <a:cs typeface="+mn-cs"/>
              </a:rPr>
              <a:t>市场突发的单一质量问题，确立</a:t>
            </a:r>
            <a:r>
              <a:rPr kumimoji="0" lang="en-US" altLang="zh-CN" sz="1600" b="0" i="0" u="none" strike="noStrike" kern="1200" cap="none" spc="0" normalizeH="0" baseline="0" noProof="0">
                <a:ln>
                  <a:noFill/>
                </a:ln>
                <a:solidFill>
                  <a:schemeClr val="tx1"/>
                </a:solidFill>
                <a:effectLst/>
                <a:uLnTx/>
                <a:uFillTx/>
                <a:latin typeface="+mn-ea"/>
                <a:ea typeface="+mn-ea"/>
                <a:cs typeface="+mn-cs"/>
              </a:rPr>
              <a:t>3D</a:t>
            </a:r>
            <a:r>
              <a:rPr kumimoji="0" lang="zh-CN" altLang="en-US" sz="1600" b="0" i="0" u="none" strike="noStrike" kern="1200" cap="none" spc="0" normalizeH="0" baseline="0" noProof="0">
                <a:ln>
                  <a:noFill/>
                </a:ln>
                <a:solidFill>
                  <a:schemeClr val="tx1"/>
                </a:solidFill>
                <a:effectLst/>
                <a:uLnTx/>
                <a:uFillTx/>
                <a:latin typeface="+mn-ea"/>
                <a:ea typeface="+mn-ea"/>
                <a:cs typeface="+mn-cs"/>
              </a:rPr>
              <a:t>改进项目。 </a:t>
            </a:r>
            <a:endParaRPr kumimoji="0" lang="zh-CN" altLang="en-US" sz="1600" b="0" i="0" u="none" strike="noStrike" kern="1200" cap="none" spc="0" normalizeH="0" baseline="0" noProof="0">
              <a:ln>
                <a:noFill/>
              </a:ln>
              <a:solidFill>
                <a:schemeClr val="tx1"/>
              </a:solidFill>
              <a:effectLst/>
              <a:uLnTx/>
              <a:uFillTx/>
              <a:latin typeface="+mn-ea"/>
              <a:ea typeface="+mn-ea"/>
              <a:cs typeface="+mn-cs"/>
            </a:endParaRPr>
          </a:p>
        </p:txBody>
      </p:sp>
      <p:sp>
        <p:nvSpPr>
          <p:cNvPr id="1038" name="AutoShape 15"/>
          <p:cNvSpPr/>
          <p:nvPr/>
        </p:nvSpPr>
        <p:spPr>
          <a:xfrm>
            <a:off x="4094798" y="5805488"/>
            <a:ext cx="468312" cy="576262"/>
          </a:xfrm>
          <a:prstGeom prst="rightArrow">
            <a:avLst>
              <a:gd name="adj1" fmla="val 50000"/>
              <a:gd name="adj2" fmla="val 2500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buNone/>
            </a:pPr>
            <a:endParaRPr lang="zh-CN" altLang="en-US" dirty="0">
              <a:latin typeface="Times New Roman" panose="02020603050405020304" pitchFamily="18" charset="0"/>
            </a:endParaRPr>
          </a:p>
        </p:txBody>
      </p:sp>
      <p:sp>
        <p:nvSpPr>
          <p:cNvPr id="558096" name="Rectangle 3"/>
          <p:cNvSpPr>
            <a:spLocks noChangeArrowheads="1"/>
          </p:cNvSpPr>
          <p:nvPr/>
        </p:nvSpPr>
        <p:spPr bwMode="gray">
          <a:xfrm>
            <a:off x="1403985" y="854075"/>
            <a:ext cx="2619375" cy="360363"/>
          </a:xfrm>
          <a:prstGeom prst="rect">
            <a:avLst/>
          </a:prstGeom>
          <a:noFill/>
          <a:ln w="38100" algn="ctr">
            <a:noFill/>
            <a:miter lim="800000"/>
          </a:ln>
          <a:effectLst>
            <a:prstShdw prst="shdw17" dist="12700">
              <a:schemeClr val="bg2"/>
            </a:prstShdw>
          </a:effectLst>
        </p:spPr>
        <p:txBody>
          <a:bodyPr wrap="none" lIns="91425" tIns="45714" rIns="91425" bIns="45714" anchor="ctr"/>
          <a:lstStyle/>
          <a:p>
            <a:pPr marL="342900" marR="0" lvl="0" indent="-342900" algn="l" defTabSz="913130" rtl="0" eaLnBrk="1" fontAlgn="base" latinLnBrk="1" hangingPunct="1">
              <a:lnSpc>
                <a:spcPct val="100000"/>
              </a:lnSpc>
              <a:spcBef>
                <a:spcPct val="0"/>
              </a:spcBef>
              <a:spcAft>
                <a:spcPct val="0"/>
              </a:spcAft>
              <a:buClrTx/>
              <a:buSzTx/>
              <a:buFont typeface="Wingdings" panose="05000000000000000000" pitchFamily="2" charset="2"/>
              <a:buChar char="Ø"/>
              <a:defRPr/>
            </a:pP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质量改进方法创新</a:t>
            </a:r>
            <a:endParaRPr kumimoji="0" lang="zh-CN" altLang="en-US" sz="1800" b="1" i="1" u="none" strike="noStrike" kern="1200" cap="none" spc="0" normalizeH="0" baseline="0" noProof="0" dirty="0">
              <a:ln>
                <a:noFill/>
              </a:ln>
              <a:solidFill>
                <a:srgbClr val="FF0000"/>
              </a:solidFill>
              <a:effectLst/>
              <a:uLnTx/>
              <a:uFillTx/>
              <a:latin typeface="+mn-ea"/>
              <a:ea typeface="+mn-ea"/>
              <a:cs typeface="+mn-cs"/>
            </a:endParaRPr>
          </a:p>
        </p:txBody>
      </p:sp>
      <p:pic>
        <p:nvPicPr>
          <p:cNvPr id="11" name="图片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18</a:t>
            </a:r>
            <a:endParaRPr lang="en-US" altLang="zh-CN"/>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灯片编号占位符 6"/>
          <p:cNvSpPr txBox="1">
            <a:spLocks noGrp="1"/>
          </p:cNvSpPr>
          <p:nvPr/>
        </p:nvSpPr>
        <p:spPr bwMode="auto">
          <a:xfrm>
            <a:off x="8735060" y="0"/>
            <a:ext cx="2312988" cy="476250"/>
          </a:xfrm>
          <a:prstGeom prst="rect">
            <a:avLst/>
          </a:prstGeom>
          <a:noFill/>
          <a:ln w="9525">
            <a:noFill/>
            <a:miter lim="800000"/>
          </a:ln>
        </p:spPr>
        <p:txBody>
          <a:bodyPr lIns="91429" tIns="45715" rIns="91429" bIns="45715"/>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cxnSp>
        <p:nvCxnSpPr>
          <p:cNvPr id="49156" name="直接连接符 6"/>
          <p:cNvCxnSpPr/>
          <p:nvPr/>
        </p:nvCxnSpPr>
        <p:spPr>
          <a:xfrm>
            <a:off x="1415098" y="1557338"/>
            <a:ext cx="9217025" cy="1587"/>
          </a:xfrm>
          <a:prstGeom prst="line">
            <a:avLst/>
          </a:prstGeom>
          <a:ln w="31750" cap="flat" cmpd="sng">
            <a:solidFill>
              <a:srgbClr val="800080"/>
            </a:solidFill>
            <a:prstDash val="dashDot"/>
            <a:headEnd type="none" w="med" len="med"/>
            <a:tailEnd type="none" w="med" len="med"/>
          </a:ln>
        </p:spPr>
      </p:cxnSp>
      <p:grpSp>
        <p:nvGrpSpPr>
          <p:cNvPr id="49157" name="Group 4"/>
          <p:cNvGrpSpPr/>
          <p:nvPr/>
        </p:nvGrpSpPr>
        <p:grpSpPr>
          <a:xfrm>
            <a:off x="1151890" y="1628775"/>
            <a:ext cx="9769475" cy="5184775"/>
            <a:chOff x="103" y="935"/>
            <a:chExt cx="5582" cy="3266"/>
          </a:xfrm>
        </p:grpSpPr>
        <p:sp>
          <p:nvSpPr>
            <p:cNvPr id="49158" name="AutoShape 5"/>
            <p:cNvSpPr/>
            <p:nvPr/>
          </p:nvSpPr>
          <p:spPr>
            <a:xfrm>
              <a:off x="2629" y="1405"/>
              <a:ext cx="209" cy="2569"/>
            </a:xfrm>
            <a:prstGeom prst="leftBrace">
              <a:avLst>
                <a:gd name="adj1" fmla="val 102432"/>
                <a:gd name="adj2" fmla="val 50000"/>
              </a:avLst>
            </a:prstGeom>
            <a:noFill/>
            <a:ln w="25400" cap="flat" cmpd="sng">
              <a:solidFill>
                <a:srgbClr val="FF6600"/>
              </a:solidFill>
              <a:prstDash val="solid"/>
              <a:headEnd type="none" w="med" len="med"/>
              <a:tailEnd type="none" w="med" len="med"/>
            </a:ln>
            <a:effectLst>
              <a:prstShdw prst="shdw17" dist="17961" dir="2699999">
                <a:srgbClr val="993D00"/>
              </a:prstShdw>
            </a:effectLst>
          </p:spPr>
          <p:txBody>
            <a:bodyPr lIns="91429" tIns="45715" rIns="91429" bIns="45715" anchor="ctr" anchorCtr="0"/>
            <a:p>
              <a:pPr algn="ctr" latinLnBrk="1">
                <a:buNone/>
              </a:pPr>
              <a:endParaRPr lang="zh-CN" altLang="en-US" sz="1600" dirty="0">
                <a:solidFill>
                  <a:srgbClr val="FFFFFF"/>
                </a:solidFill>
                <a:latin typeface="宋体" panose="02010600030101010101" pitchFamily="2" charset="-122"/>
              </a:endParaRPr>
            </a:p>
          </p:txBody>
        </p:sp>
        <p:grpSp>
          <p:nvGrpSpPr>
            <p:cNvPr id="49159" name="Group 6"/>
            <p:cNvGrpSpPr/>
            <p:nvPr/>
          </p:nvGrpSpPr>
          <p:grpSpPr>
            <a:xfrm>
              <a:off x="103" y="1389"/>
              <a:ext cx="2442" cy="2585"/>
              <a:chOff x="112" y="1389"/>
              <a:chExt cx="2645" cy="2585"/>
            </a:xfrm>
          </p:grpSpPr>
          <p:sp>
            <p:nvSpPr>
              <p:cNvPr id="49169" name="Rectangle 7"/>
              <p:cNvSpPr/>
              <p:nvPr/>
            </p:nvSpPr>
            <p:spPr>
              <a:xfrm>
                <a:off x="112" y="1389"/>
                <a:ext cx="2642" cy="2585"/>
              </a:xfrm>
              <a:prstGeom prst="rect">
                <a:avLst/>
              </a:prstGeom>
              <a:gradFill rotWithShape="1">
                <a:gsLst>
                  <a:gs pos="0">
                    <a:srgbClr val="CCFFFF"/>
                  </a:gs>
                  <a:gs pos="100000">
                    <a:srgbClr val="99FFCC"/>
                  </a:gs>
                </a:gsLst>
                <a:lin ang="5400000" scaled="1"/>
                <a:tileRect/>
              </a:gradFill>
              <a:ln w="9525" cap="flat" cmpd="sng">
                <a:solidFill>
                  <a:srgbClr val="0000FF"/>
                </a:solidFill>
                <a:prstDash val="solid"/>
                <a:miter/>
                <a:headEnd type="none" w="med" len="med"/>
                <a:tailEnd type="none" w="med" len="med"/>
              </a:ln>
              <a:effectLst>
                <a:prstShdw prst="shdw17" dist="17961" dir="2699999">
                  <a:srgbClr val="000099"/>
                </a:prstShdw>
              </a:effectLst>
            </p:spPr>
            <p:txBody>
              <a:bodyPr wrap="none" lIns="91429" tIns="45715" rIns="91429" bIns="45715" anchor="ctr" anchorCtr="0"/>
              <a:p>
                <a:pPr algn="ctr">
                  <a:buNone/>
                </a:pPr>
                <a:endParaRPr lang="zh-CN" altLang="en-US" sz="1800" b="0" dirty="0">
                  <a:latin typeface="Arial" panose="020B0604020202020204" pitchFamily="34" charset="0"/>
                </a:endParaRPr>
              </a:p>
            </p:txBody>
          </p:sp>
          <p:sp>
            <p:nvSpPr>
              <p:cNvPr id="49170" name="Oval 8"/>
              <p:cNvSpPr/>
              <p:nvPr/>
            </p:nvSpPr>
            <p:spPr>
              <a:xfrm>
                <a:off x="115" y="1409"/>
                <a:ext cx="2642" cy="2545"/>
              </a:xfrm>
              <a:prstGeom prst="ellipse">
                <a:avLst/>
              </a:prstGeom>
              <a:solidFill>
                <a:srgbClr val="3366FF">
                  <a:alpha val="25098"/>
                </a:srgbClr>
              </a:solidFill>
              <a:ln w="9525" cap="flat" cmpd="sng">
                <a:solidFill>
                  <a:schemeClr val="tx1"/>
                </a:solidFill>
                <a:prstDash val="solid"/>
                <a:miter/>
                <a:headEnd type="none" w="med" len="med"/>
                <a:tailEnd type="none" w="med" len="med"/>
              </a:ln>
            </p:spPr>
            <p:txBody>
              <a:bodyPr lIns="91429" tIns="45715" rIns="91429" bIns="45715" anchor="ctr" anchorCtr="0">
                <a:spAutoFit/>
              </a:bodyPr>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a:p>
                <a:pPr algn="ctr">
                  <a:buNone/>
                </a:pPr>
                <a:endParaRPr lang="zh-CN" altLang="en-US" sz="1800" b="0" dirty="0">
                  <a:latin typeface="Arial" panose="020B0604020202020204" pitchFamily="34" charset="0"/>
                </a:endParaRPr>
              </a:p>
            </p:txBody>
          </p:sp>
          <p:grpSp>
            <p:nvGrpSpPr>
              <p:cNvPr id="49171" name="Group 9"/>
              <p:cNvGrpSpPr/>
              <p:nvPr/>
            </p:nvGrpSpPr>
            <p:grpSpPr>
              <a:xfrm>
                <a:off x="455" y="1516"/>
                <a:ext cx="1998" cy="2056"/>
                <a:chOff x="1908" y="1242"/>
                <a:chExt cx="1989" cy="2020"/>
              </a:xfrm>
            </p:grpSpPr>
            <p:sp>
              <p:nvSpPr>
                <p:cNvPr id="49176" name="Oval 10"/>
                <p:cNvSpPr/>
                <p:nvPr/>
              </p:nvSpPr>
              <p:spPr>
                <a:xfrm>
                  <a:off x="1977" y="1480"/>
                  <a:ext cx="1776" cy="1728"/>
                </a:xfrm>
                <a:prstGeom prst="ellipse">
                  <a:avLst/>
                </a:prstGeom>
                <a:solidFill>
                  <a:srgbClr val="FFFF00"/>
                </a:solidFill>
                <a:ln w="6350" cap="flat" cmpd="sng">
                  <a:solidFill>
                    <a:schemeClr val="tx1"/>
                  </a:solidFill>
                  <a:prstDash val="solid"/>
                  <a:miter/>
                  <a:headEnd type="none" w="med" len="med"/>
                  <a:tailEnd type="none" w="med" len="med"/>
                </a:ln>
              </p:spPr>
              <p:txBody>
                <a:bodyPr wrap="none" lIns="91429" tIns="45715" rIns="91429" bIns="45715" anchor="ctr" anchorCtr="0"/>
                <a:p>
                  <a:pPr algn="ctr" latinLnBrk="1">
                    <a:buNone/>
                  </a:pPr>
                  <a:endParaRPr lang="zh-CN" altLang="en-US" sz="1600" dirty="0">
                    <a:solidFill>
                      <a:srgbClr val="FFFFFF"/>
                    </a:solidFill>
                    <a:latin typeface="宋体" panose="02010600030101010101" pitchFamily="2" charset="-122"/>
                  </a:endParaRPr>
                </a:p>
              </p:txBody>
            </p:sp>
            <p:sp>
              <p:nvSpPr>
                <p:cNvPr id="49177" name="Line 11"/>
                <p:cNvSpPr/>
                <p:nvPr/>
              </p:nvSpPr>
              <p:spPr>
                <a:xfrm>
                  <a:off x="1985" y="2344"/>
                  <a:ext cx="1776" cy="0"/>
                </a:xfrm>
                <a:prstGeom prst="line">
                  <a:avLst/>
                </a:prstGeom>
                <a:ln w="6350" cap="rnd" cmpd="sng">
                  <a:solidFill>
                    <a:srgbClr val="C0C0C0"/>
                  </a:solidFill>
                  <a:prstDash val="sysDot"/>
                  <a:headEnd type="none" w="med" len="med"/>
                  <a:tailEnd type="none" w="med" len="med"/>
                </a:ln>
              </p:spPr>
            </p:sp>
            <p:sp>
              <p:nvSpPr>
                <p:cNvPr id="49178" name="Line 12"/>
                <p:cNvSpPr/>
                <p:nvPr/>
              </p:nvSpPr>
              <p:spPr>
                <a:xfrm>
                  <a:off x="2897" y="1480"/>
                  <a:ext cx="0" cy="1728"/>
                </a:xfrm>
                <a:prstGeom prst="line">
                  <a:avLst/>
                </a:prstGeom>
                <a:ln w="6350" cap="rnd" cmpd="sng">
                  <a:solidFill>
                    <a:srgbClr val="C0C0C0"/>
                  </a:solidFill>
                  <a:prstDash val="sysDot"/>
                  <a:headEnd type="none" w="med" len="med"/>
                  <a:tailEnd type="none" w="med" len="med"/>
                </a:ln>
              </p:spPr>
            </p:sp>
            <p:sp>
              <p:nvSpPr>
                <p:cNvPr id="49179" name="Text Box 13"/>
                <p:cNvSpPr txBox="1"/>
                <p:nvPr/>
              </p:nvSpPr>
              <p:spPr>
                <a:xfrm rot="2512027">
                  <a:off x="2947" y="1824"/>
                  <a:ext cx="950" cy="246"/>
                </a:xfrm>
                <a:prstGeom prst="rect">
                  <a:avLst/>
                </a:prstGeom>
                <a:noFill/>
                <a:ln w="9525">
                  <a:noFill/>
                </a:ln>
              </p:spPr>
              <p:txBody>
                <a:bodyPr lIns="91429" tIns="45715" rIns="91429" bIns="45715">
                  <a:spAutoFit/>
                </a:bodyPr>
                <a:p>
                  <a:pPr algn="ctr">
                    <a:spcBef>
                      <a:spcPct val="50000"/>
                    </a:spcBef>
                    <a:buNone/>
                  </a:pPr>
                  <a:r>
                    <a:rPr lang="zh-CN" altLang="en-US" sz="2000" dirty="0">
                      <a:latin typeface="Arial" panose="020B0604020202020204" pitchFamily="34" charset="0"/>
                      <a:cs typeface="Arial" panose="020B0604020202020204" pitchFamily="34" charset="0"/>
                    </a:rPr>
                    <a:t>评价日常化</a:t>
                  </a:r>
                  <a:endParaRPr lang="zh-CN" altLang="en-US" sz="2000" dirty="0">
                    <a:latin typeface="Arial" panose="020B0604020202020204" pitchFamily="34" charset="0"/>
                    <a:ea typeface="Arial" panose="020B0604020202020204" pitchFamily="34" charset="0"/>
                  </a:endParaRPr>
                </a:p>
              </p:txBody>
            </p:sp>
            <p:sp>
              <p:nvSpPr>
                <p:cNvPr id="49180" name="Text Box 14"/>
                <p:cNvSpPr txBox="1"/>
                <p:nvPr/>
              </p:nvSpPr>
              <p:spPr>
                <a:xfrm rot="-2848488">
                  <a:off x="2849" y="2591"/>
                  <a:ext cx="1115" cy="226"/>
                </a:xfrm>
                <a:prstGeom prst="rect">
                  <a:avLst/>
                </a:prstGeom>
                <a:noFill/>
                <a:ln w="9525">
                  <a:noFill/>
                </a:ln>
              </p:spPr>
              <p:txBody>
                <a:bodyPr lIns="91429" tIns="45715" rIns="91429" bIns="45715">
                  <a:spAutoFit/>
                </a:bodyPr>
                <a:p>
                  <a:pPr algn="ctr">
                    <a:spcBef>
                      <a:spcPct val="50000"/>
                    </a:spcBef>
                    <a:buNone/>
                  </a:pPr>
                  <a:r>
                    <a:rPr lang="zh-CN" altLang="en-US" sz="1800" dirty="0">
                      <a:latin typeface="Arial" panose="020B0604020202020204" pitchFamily="34" charset="0"/>
                      <a:cs typeface="Arial" panose="020B0604020202020204" pitchFamily="34" charset="0"/>
                    </a:rPr>
                    <a:t>维护日常化</a:t>
                  </a:r>
                  <a:endParaRPr lang="zh-CN" altLang="en-US" sz="1800" dirty="0">
                    <a:latin typeface="Arial" panose="020B0604020202020204" pitchFamily="34" charset="0"/>
                    <a:ea typeface="Arial" panose="020B0604020202020204" pitchFamily="34" charset="0"/>
                  </a:endParaRPr>
                </a:p>
              </p:txBody>
            </p:sp>
            <p:sp>
              <p:nvSpPr>
                <p:cNvPr id="49181" name="Text Box 15"/>
                <p:cNvSpPr txBox="1"/>
                <p:nvPr/>
              </p:nvSpPr>
              <p:spPr>
                <a:xfrm rot="2512027">
                  <a:off x="1908" y="2605"/>
                  <a:ext cx="999" cy="227"/>
                </a:xfrm>
                <a:prstGeom prst="rect">
                  <a:avLst/>
                </a:prstGeom>
                <a:noFill/>
                <a:ln w="9525">
                  <a:noFill/>
                </a:ln>
              </p:spPr>
              <p:txBody>
                <a:bodyPr lIns="91429" tIns="45715" rIns="91429" bIns="45715">
                  <a:spAutoFit/>
                </a:bodyPr>
                <a:p>
                  <a:pPr algn="ctr">
                    <a:spcBef>
                      <a:spcPct val="50000"/>
                    </a:spcBef>
                    <a:buNone/>
                  </a:pPr>
                  <a:r>
                    <a:rPr lang="zh-CN" altLang="en-US" sz="1800" dirty="0">
                      <a:latin typeface="Arial" panose="020B0604020202020204" pitchFamily="34" charset="0"/>
                      <a:cs typeface="Arial" panose="020B0604020202020204" pitchFamily="34" charset="0"/>
                    </a:rPr>
                    <a:t>改善日常化</a:t>
                  </a:r>
                  <a:endParaRPr lang="zh-CN" altLang="en-US" sz="1800" dirty="0">
                    <a:latin typeface="Arial" panose="020B0604020202020204" pitchFamily="34" charset="0"/>
                    <a:ea typeface="Arial" panose="020B0604020202020204" pitchFamily="34" charset="0"/>
                  </a:endParaRPr>
                </a:p>
              </p:txBody>
            </p:sp>
            <p:sp>
              <p:nvSpPr>
                <p:cNvPr id="49182" name="Rectangle 16"/>
                <p:cNvSpPr/>
                <p:nvPr/>
              </p:nvSpPr>
              <p:spPr>
                <a:xfrm rot="-2932776">
                  <a:off x="1950" y="1627"/>
                  <a:ext cx="996" cy="226"/>
                </a:xfrm>
                <a:prstGeom prst="rect">
                  <a:avLst/>
                </a:prstGeom>
                <a:noFill/>
                <a:ln w="9525">
                  <a:noFill/>
                </a:ln>
              </p:spPr>
              <p:txBody>
                <a:bodyPr lIns="91429" tIns="45715" rIns="91429" bIns="45715">
                  <a:spAutoFit/>
                </a:bodyPr>
                <a:p>
                  <a:pPr>
                    <a:buNone/>
                  </a:pPr>
                  <a:r>
                    <a:rPr lang="zh-CN" altLang="en-US" sz="1800" dirty="0">
                      <a:latin typeface="Arial" panose="020B0604020202020204" pitchFamily="34" charset="0"/>
                      <a:cs typeface="Arial" panose="020B0604020202020204" pitchFamily="34" charset="0"/>
                    </a:rPr>
                    <a:t>检查日常化</a:t>
                  </a:r>
                  <a:endParaRPr lang="zh-CN" altLang="en-US" sz="1800" dirty="0">
                    <a:latin typeface="Arial" panose="020B0604020202020204" pitchFamily="34" charset="0"/>
                    <a:ea typeface="Arial" panose="020B0604020202020204" pitchFamily="34" charset="0"/>
                  </a:endParaRPr>
                </a:p>
              </p:txBody>
            </p:sp>
            <p:sp>
              <p:nvSpPr>
                <p:cNvPr id="49183" name="Oval 17"/>
                <p:cNvSpPr/>
                <p:nvPr/>
              </p:nvSpPr>
              <p:spPr>
                <a:xfrm>
                  <a:off x="2361" y="1864"/>
                  <a:ext cx="960" cy="960"/>
                </a:xfrm>
                <a:prstGeom prst="ellipse">
                  <a:avLst/>
                </a:prstGeom>
                <a:gradFill rotWithShape="1">
                  <a:gsLst>
                    <a:gs pos="0">
                      <a:srgbClr val="3366FF"/>
                    </a:gs>
                    <a:gs pos="100000">
                      <a:srgbClr val="182F76"/>
                    </a:gs>
                  </a:gsLst>
                  <a:lin ang="5400000" scaled="1"/>
                  <a:tileRect/>
                </a:gradFill>
                <a:ln w="6350" cap="flat" cmpd="sng">
                  <a:solidFill>
                    <a:schemeClr val="tx1"/>
                  </a:solidFill>
                  <a:prstDash val="solid"/>
                  <a:miter/>
                  <a:headEnd type="none" w="med" len="med"/>
                  <a:tailEnd type="none" w="med" len="med"/>
                </a:ln>
              </p:spPr>
              <p:txBody>
                <a:bodyPr wrap="none" lIns="91429" tIns="45715" rIns="91429" bIns="45715" anchor="ctr" anchorCtr="0"/>
                <a:p>
                  <a:pPr algn="ctr" latinLnBrk="1">
                    <a:buNone/>
                  </a:pPr>
                  <a:endParaRPr lang="zh-CN" altLang="en-US" sz="1600" dirty="0">
                    <a:solidFill>
                      <a:srgbClr val="FFFFFF"/>
                    </a:solidFill>
                    <a:latin typeface="宋体" panose="02010600030101010101" pitchFamily="2" charset="-122"/>
                  </a:endParaRPr>
                </a:p>
              </p:txBody>
            </p:sp>
            <p:sp>
              <p:nvSpPr>
                <p:cNvPr id="49184" name="Text Box 18"/>
                <p:cNvSpPr txBox="1"/>
                <p:nvPr/>
              </p:nvSpPr>
              <p:spPr>
                <a:xfrm>
                  <a:off x="2265" y="2167"/>
                  <a:ext cx="1151" cy="437"/>
                </a:xfrm>
                <a:prstGeom prst="rect">
                  <a:avLst/>
                </a:prstGeom>
                <a:noFill/>
                <a:ln w="9525">
                  <a:noFill/>
                </a:ln>
              </p:spPr>
              <p:txBody>
                <a:bodyPr lIns="91429" tIns="45715" rIns="91429" bIns="45715">
                  <a:spAutoFit/>
                </a:bodyPr>
                <a:p>
                  <a:pPr algn="ctr">
                    <a:buNone/>
                  </a:pPr>
                  <a:r>
                    <a:rPr lang="en-US" altLang="zh-CN" sz="2000" dirty="0">
                      <a:solidFill>
                        <a:schemeClr val="bg1"/>
                      </a:solidFill>
                      <a:latin typeface="Arial" panose="020B0604020202020204" pitchFamily="34" charset="0"/>
                      <a:cs typeface="Arial" panose="020B0604020202020204" pitchFamily="34" charset="0"/>
                    </a:rPr>
                    <a:t>8S8D</a:t>
                  </a:r>
                  <a:r>
                    <a:rPr lang="zh-CN" altLang="en-US" sz="2000" dirty="0">
                      <a:solidFill>
                        <a:schemeClr val="bg1"/>
                      </a:solidFill>
                      <a:latin typeface="Arial" panose="020B0604020202020204" pitchFamily="34" charset="0"/>
                      <a:cs typeface="Arial" panose="020B0604020202020204" pitchFamily="34" charset="0"/>
                    </a:rPr>
                    <a:t>现场</a:t>
                  </a:r>
                  <a:endParaRPr lang="zh-CN" altLang="en-US" sz="2000" dirty="0">
                    <a:solidFill>
                      <a:schemeClr val="bg1"/>
                    </a:solidFill>
                    <a:latin typeface="Arial" panose="020B0604020202020204" pitchFamily="34" charset="0"/>
                    <a:cs typeface="Arial" panose="020B0604020202020204" pitchFamily="34" charset="0"/>
                  </a:endParaRPr>
                </a:p>
                <a:p>
                  <a:pPr algn="ctr">
                    <a:buNone/>
                  </a:pPr>
                  <a:r>
                    <a:rPr lang="zh-CN" altLang="en-US" sz="2000" dirty="0">
                      <a:solidFill>
                        <a:schemeClr val="bg1"/>
                      </a:solidFill>
                      <a:latin typeface="Arial" panose="020B0604020202020204" pitchFamily="34" charset="0"/>
                      <a:cs typeface="Arial" panose="020B0604020202020204" pitchFamily="34" charset="0"/>
                    </a:rPr>
                    <a:t>管理</a:t>
                  </a:r>
                  <a:endParaRPr lang="zh-CN" altLang="en-US" sz="2000" dirty="0">
                    <a:solidFill>
                      <a:schemeClr val="bg1"/>
                    </a:solidFill>
                    <a:latin typeface="Arial" panose="020B0604020202020204" pitchFamily="34" charset="0"/>
                    <a:ea typeface="Arial" panose="020B0604020202020204" pitchFamily="34" charset="0"/>
                  </a:endParaRPr>
                </a:p>
              </p:txBody>
            </p:sp>
          </p:grpSp>
          <p:sp>
            <p:nvSpPr>
              <p:cNvPr id="49172" name="Text Box 19"/>
              <p:cNvSpPr txBox="1"/>
              <p:nvPr/>
            </p:nvSpPr>
            <p:spPr>
              <a:xfrm>
                <a:off x="157" y="3650"/>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改善</a:t>
                </a:r>
                <a:endParaRPr lang="zh-CN" altLang="en-US" sz="1800" dirty="0">
                  <a:latin typeface="Arial" panose="020B0604020202020204" pitchFamily="34" charset="0"/>
                </a:endParaRPr>
              </a:p>
            </p:txBody>
          </p:sp>
          <p:sp>
            <p:nvSpPr>
              <p:cNvPr id="49173" name="Text Box 20"/>
              <p:cNvSpPr txBox="1"/>
              <p:nvPr/>
            </p:nvSpPr>
            <p:spPr>
              <a:xfrm>
                <a:off x="2299" y="1481"/>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评价</a:t>
                </a:r>
                <a:endParaRPr lang="zh-CN" altLang="en-US" sz="1800" dirty="0">
                  <a:latin typeface="Arial" panose="020B0604020202020204" pitchFamily="34" charset="0"/>
                </a:endParaRPr>
              </a:p>
            </p:txBody>
          </p:sp>
          <p:sp>
            <p:nvSpPr>
              <p:cNvPr id="49174" name="Text Box 21"/>
              <p:cNvSpPr txBox="1"/>
              <p:nvPr/>
            </p:nvSpPr>
            <p:spPr>
              <a:xfrm>
                <a:off x="157" y="1481"/>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检查</a:t>
                </a:r>
                <a:endParaRPr lang="zh-CN" altLang="en-US" sz="1800" dirty="0">
                  <a:latin typeface="Arial" panose="020B0604020202020204" pitchFamily="34" charset="0"/>
                </a:endParaRPr>
              </a:p>
            </p:txBody>
          </p:sp>
          <p:sp>
            <p:nvSpPr>
              <p:cNvPr id="49175" name="Text Box 22"/>
              <p:cNvSpPr txBox="1"/>
              <p:nvPr/>
            </p:nvSpPr>
            <p:spPr>
              <a:xfrm>
                <a:off x="2253" y="3641"/>
                <a:ext cx="402" cy="231"/>
              </a:xfrm>
              <a:prstGeom prst="rect">
                <a:avLst/>
              </a:prstGeom>
              <a:noFill/>
              <a:ln w="9525">
                <a:noFill/>
              </a:ln>
              <a:effectLst>
                <a:prstShdw prst="shdw17" dist="17961" dir="2699999">
                  <a:srgbClr val="708688"/>
                </a:prstShdw>
              </a:effectLst>
            </p:spPr>
            <p:txBody>
              <a:bodyPr wrap="square" lIns="91429" tIns="45715" rIns="91429" bIns="45715">
                <a:spAutoFit/>
              </a:bodyPr>
              <a:p>
                <a:pPr>
                  <a:buNone/>
                </a:pPr>
                <a:r>
                  <a:rPr lang="zh-CN" altLang="en-US" sz="1800" dirty="0">
                    <a:latin typeface="Arial" panose="020B0604020202020204" pitchFamily="34" charset="0"/>
                  </a:rPr>
                  <a:t>维护</a:t>
                </a:r>
                <a:endParaRPr lang="zh-CN" altLang="en-US" sz="1800" dirty="0">
                  <a:latin typeface="Arial" panose="020B0604020202020204" pitchFamily="34" charset="0"/>
                </a:endParaRPr>
              </a:p>
            </p:txBody>
          </p:sp>
        </p:grpSp>
        <p:sp>
          <p:nvSpPr>
            <p:cNvPr id="49160" name="AutoShape 23"/>
            <p:cNvSpPr/>
            <p:nvPr/>
          </p:nvSpPr>
          <p:spPr>
            <a:xfrm>
              <a:off x="2922" y="935"/>
              <a:ext cx="2763" cy="3266"/>
            </a:xfrm>
            <a:prstGeom prst="roundRect">
              <a:avLst>
                <a:gd name="adj" fmla="val 3384"/>
              </a:avLst>
            </a:prstGeom>
            <a:solidFill>
              <a:srgbClr val="CCECFF"/>
            </a:soli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endParaRPr lang="zh-CN" altLang="en-US" sz="1400" dirty="0">
                <a:latin typeface="华文细黑" panose="02010600040101010101" pitchFamily="2" charset="-122"/>
                <a:ea typeface="华文细黑" panose="02010600040101010101" pitchFamily="2" charset="-122"/>
              </a:endParaRPr>
            </a:p>
          </p:txBody>
        </p:sp>
        <p:sp>
          <p:nvSpPr>
            <p:cNvPr id="49161" name="Rectangle 24"/>
            <p:cNvSpPr/>
            <p:nvPr/>
          </p:nvSpPr>
          <p:spPr>
            <a:xfrm>
              <a:off x="3030" y="1367"/>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检查日常化</a:t>
              </a:r>
              <a:endParaRPr lang="zh-CN" altLang="en-US" sz="1600" dirty="0">
                <a:latin typeface="华文细黑" panose="02010600040101010101" pitchFamily="2" charset="-122"/>
                <a:ea typeface="华文细黑" panose="02010600040101010101" pitchFamily="2" charset="-122"/>
              </a:endParaRPr>
            </a:p>
          </p:txBody>
        </p:sp>
        <p:sp>
          <p:nvSpPr>
            <p:cNvPr id="49162" name="Rectangle 25"/>
            <p:cNvSpPr/>
            <p:nvPr/>
          </p:nvSpPr>
          <p:spPr>
            <a:xfrm>
              <a:off x="3030" y="2279"/>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评价日常化</a:t>
              </a:r>
              <a:endParaRPr lang="zh-CN" altLang="en-US" sz="1600" dirty="0">
                <a:latin typeface="华文细黑" panose="02010600040101010101" pitchFamily="2" charset="-122"/>
                <a:ea typeface="华文细黑" panose="02010600040101010101" pitchFamily="2" charset="-122"/>
              </a:endParaRPr>
            </a:p>
          </p:txBody>
        </p:sp>
        <p:sp>
          <p:nvSpPr>
            <p:cNvPr id="49163" name="Rectangle 26"/>
            <p:cNvSpPr/>
            <p:nvPr/>
          </p:nvSpPr>
          <p:spPr>
            <a:xfrm>
              <a:off x="3030" y="3095"/>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维护日常化</a:t>
              </a:r>
              <a:endParaRPr lang="zh-CN" altLang="en-US" sz="1600" dirty="0">
                <a:latin typeface="华文细黑" panose="02010600040101010101" pitchFamily="2" charset="-122"/>
                <a:ea typeface="华文细黑" panose="02010600040101010101" pitchFamily="2" charset="-122"/>
              </a:endParaRPr>
            </a:p>
          </p:txBody>
        </p:sp>
        <p:sp>
          <p:nvSpPr>
            <p:cNvPr id="49164" name="Rectangle 27"/>
            <p:cNvSpPr/>
            <p:nvPr/>
          </p:nvSpPr>
          <p:spPr>
            <a:xfrm>
              <a:off x="3030" y="3767"/>
              <a:ext cx="812" cy="278"/>
            </a:xfrm>
            <a:prstGeom prst="rect">
              <a:avLst/>
            </a:prstGeom>
            <a:solidFill>
              <a:srgbClr val="FFFF66"/>
            </a:solidFill>
            <a:ln w="25400" cap="flat" cmpd="sng">
              <a:solidFill>
                <a:srgbClr val="0000FF"/>
              </a:solidFill>
              <a:prstDash val="solid"/>
              <a:miter/>
              <a:headEnd type="none" w="med" len="med"/>
              <a:tailEnd type="none" w="med" len="med"/>
            </a:ln>
          </p:spPr>
          <p:txBody>
            <a:bodyPr lIns="91429" tIns="45715" rIns="91429" bIns="45715" anchor="ctr" anchorCtr="0"/>
            <a:p>
              <a:pPr algn="ctr">
                <a:lnSpc>
                  <a:spcPct val="125000"/>
                </a:lnSpc>
                <a:buNone/>
              </a:pPr>
              <a:r>
                <a:rPr lang="zh-CN" altLang="en-US" sz="1600" dirty="0">
                  <a:latin typeface="华文细黑" panose="02010600040101010101" pitchFamily="2" charset="-122"/>
                  <a:ea typeface="华文细黑" panose="02010600040101010101" pitchFamily="2" charset="-122"/>
                </a:rPr>
                <a:t>改善日常化</a:t>
              </a:r>
              <a:endParaRPr lang="zh-CN" altLang="en-US" sz="1600" dirty="0">
                <a:latin typeface="华文细黑" panose="02010600040101010101" pitchFamily="2" charset="-122"/>
                <a:ea typeface="华文细黑" panose="02010600040101010101" pitchFamily="2" charset="-122"/>
              </a:endParaRPr>
            </a:p>
          </p:txBody>
        </p:sp>
        <p:sp>
          <p:nvSpPr>
            <p:cNvPr id="49165" name="AutoShape 28"/>
            <p:cNvSpPr/>
            <p:nvPr/>
          </p:nvSpPr>
          <p:spPr>
            <a:xfrm>
              <a:off x="3989" y="2025"/>
              <a:ext cx="1675" cy="888"/>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1</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TPS</a:t>
              </a:r>
              <a:r>
                <a:rPr lang="zh-CN" altLang="en-US" sz="1400" dirty="0">
                  <a:latin typeface="华文细黑" panose="02010600040101010101" pitchFamily="2" charset="-122"/>
                  <a:ea typeface="华文细黑" panose="02010600040101010101" pitchFamily="2" charset="-122"/>
                </a:rPr>
                <a:t>推进科每日对生产区域“</a:t>
              </a:r>
              <a:r>
                <a:rPr lang="en-US" altLang="zh-CN" sz="1400" dirty="0">
                  <a:latin typeface="华文细黑" panose="02010600040101010101" pitchFamily="2" charset="-122"/>
                  <a:ea typeface="华文细黑" panose="02010600040101010101" pitchFamily="2" charset="-122"/>
                </a:rPr>
                <a:t>8S8D” </a:t>
              </a:r>
              <a:r>
                <a:rPr lang="zh-CN" altLang="en-US" sz="1400" dirty="0">
                  <a:latin typeface="华文细黑" panose="02010600040101010101" pitchFamily="2" charset="-122"/>
                  <a:ea typeface="华文细黑" panose="02010600040101010101" pitchFamily="2" charset="-122"/>
                </a:rPr>
                <a:t>检查结果进行通报及整改计划；</a:t>
              </a:r>
              <a:endParaRPr lang="zh-CN" altLang="en-US" sz="1400" dirty="0">
                <a:latin typeface="华文细黑" panose="02010600040101010101" pitchFamily="2" charset="-122"/>
                <a:ea typeface="华文细黑" panose="02010600040101010101" pitchFamily="2" charset="-122"/>
              </a:endParaRPr>
            </a:p>
            <a:p>
              <a:pPr defTabSz="967105">
                <a:spcBef>
                  <a:spcPct val="30000"/>
                </a:spcBef>
                <a:buNone/>
              </a:pPr>
              <a:r>
                <a:rPr lang="en-US" altLang="zh-CN" sz="1400" dirty="0">
                  <a:latin typeface="华文细黑" panose="02010600040101010101" pitchFamily="2" charset="-122"/>
                  <a:ea typeface="华文细黑" panose="02010600040101010101" pitchFamily="2" charset="-122"/>
                </a:rPr>
                <a:t>2</a:t>
              </a:r>
              <a:r>
                <a:rPr lang="zh-CN" altLang="en-US" sz="1400" dirty="0">
                  <a:latin typeface="华文细黑" panose="02010600040101010101" pitchFamily="2" charset="-122"/>
                  <a:ea typeface="华文细黑" panose="02010600040101010101" pitchFamily="2" charset="-122"/>
                </a:rPr>
                <a:t>、物流管理科每日对物料配送运行情况进行通报</a:t>
              </a:r>
              <a:r>
                <a:rPr lang="en-US" altLang="zh-CN" sz="1400" dirty="0">
                  <a:latin typeface="华文细黑" panose="02010600040101010101" pitchFamily="2" charset="-122"/>
                  <a:ea typeface="华文细黑" panose="02010600040101010101" pitchFamily="2" charset="-122"/>
                </a:rPr>
                <a:t>;</a:t>
              </a:r>
              <a:endParaRPr lang="en-US" altLang="zh-CN" sz="1400" dirty="0">
                <a:latin typeface="华文细黑" panose="02010600040101010101" pitchFamily="2" charset="-122"/>
                <a:ea typeface="华文细黑" panose="02010600040101010101" pitchFamily="2" charset="-122"/>
              </a:endParaRPr>
            </a:p>
          </p:txBody>
        </p:sp>
        <p:sp>
          <p:nvSpPr>
            <p:cNvPr id="49166" name="AutoShape 29"/>
            <p:cNvSpPr/>
            <p:nvPr/>
          </p:nvSpPr>
          <p:spPr>
            <a:xfrm>
              <a:off x="3989" y="2959"/>
              <a:ext cx="1633" cy="635"/>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22</a:t>
              </a:r>
              <a:r>
                <a:rPr lang="zh-CN" altLang="en-US" sz="1400" dirty="0">
                  <a:latin typeface="华文细黑" panose="02010600040101010101" pitchFamily="2" charset="-122"/>
                  <a:ea typeface="华文细黑" panose="02010600040101010101" pitchFamily="2" charset="-122"/>
                </a:rPr>
                <a:t>年</a:t>
              </a:r>
              <a:r>
                <a:rPr lang="en-US" altLang="zh-CN" sz="1400" dirty="0">
                  <a:latin typeface="华文细黑" panose="02010600040101010101" pitchFamily="2" charset="-122"/>
                  <a:ea typeface="华文细黑" panose="02010600040101010101" pitchFamily="2" charset="-122"/>
                </a:rPr>
                <a:t>10</a:t>
              </a:r>
              <a:r>
                <a:rPr lang="zh-CN" altLang="en-US" sz="1400" dirty="0">
                  <a:latin typeface="华文细黑" panose="02010600040101010101" pitchFamily="2" charset="-122"/>
                  <a:ea typeface="华文细黑" panose="02010600040101010101" pitchFamily="2" charset="-122"/>
                </a:rPr>
                <a:t>月</a:t>
              </a:r>
              <a:r>
                <a:rPr lang="en-US" altLang="zh-CN" sz="1400" dirty="0">
                  <a:latin typeface="华文细黑" panose="02010600040101010101" pitchFamily="2" charset="-122"/>
                  <a:ea typeface="华文细黑" panose="02010600040101010101" pitchFamily="2" charset="-122"/>
                </a:rPr>
                <a:t>-12</a:t>
              </a:r>
              <a:r>
                <a:rPr lang="zh-CN" altLang="en-US" sz="1400" dirty="0">
                  <a:latin typeface="华文细黑" panose="02010600040101010101" pitchFamily="2" charset="-122"/>
                  <a:ea typeface="华文细黑" panose="02010600040101010101" pitchFamily="2" charset="-122"/>
                </a:rPr>
                <a:t>月 各单位依据“</a:t>
              </a:r>
              <a:r>
                <a:rPr lang="en-US" altLang="zh-CN" sz="1400" dirty="0">
                  <a:latin typeface="华文细黑" panose="02010600040101010101" pitchFamily="2" charset="-122"/>
                  <a:ea typeface="华文细黑" panose="02010600040101010101" pitchFamily="2" charset="-122"/>
                </a:rPr>
                <a:t>8S8D”</a:t>
              </a:r>
              <a:r>
                <a:rPr lang="zh-CN" altLang="en-US" sz="1400" dirty="0">
                  <a:latin typeface="华文细黑" panose="02010600040101010101" pitchFamily="2" charset="-122"/>
                  <a:ea typeface="华文细黑" panose="02010600040101010101" pitchFamily="2" charset="-122"/>
                </a:rPr>
                <a:t>标识、标准进行日常维护、添加； </a:t>
              </a:r>
              <a:endParaRPr lang="zh-CN" altLang="en-US" sz="1400" dirty="0">
                <a:latin typeface="华文细黑" panose="02010600040101010101" pitchFamily="2" charset="-122"/>
                <a:ea typeface="华文细黑" panose="02010600040101010101" pitchFamily="2" charset="-122"/>
              </a:endParaRPr>
            </a:p>
          </p:txBody>
        </p:sp>
        <p:sp>
          <p:nvSpPr>
            <p:cNvPr id="49167" name="AutoShape 30"/>
            <p:cNvSpPr/>
            <p:nvPr/>
          </p:nvSpPr>
          <p:spPr>
            <a:xfrm>
              <a:off x="3989" y="3653"/>
              <a:ext cx="1633" cy="498"/>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22</a:t>
              </a:r>
              <a:r>
                <a:rPr lang="zh-CN" altLang="en-US" sz="1400" dirty="0">
                  <a:latin typeface="华文细黑" panose="02010600040101010101" pitchFamily="2" charset="-122"/>
                  <a:ea typeface="华文细黑" panose="02010600040101010101" pitchFamily="2" charset="-122"/>
                </a:rPr>
                <a:t>年</a:t>
              </a:r>
              <a:r>
                <a:rPr lang="en-US" altLang="zh-CN" sz="1400" dirty="0">
                  <a:latin typeface="华文细黑" panose="02010600040101010101" pitchFamily="2" charset="-122"/>
                  <a:ea typeface="华文细黑" panose="02010600040101010101" pitchFamily="2" charset="-122"/>
                </a:rPr>
                <a:t>10</a:t>
              </a:r>
              <a:r>
                <a:rPr lang="zh-CN" altLang="en-US" sz="1400" dirty="0">
                  <a:latin typeface="华文细黑" panose="02010600040101010101" pitchFamily="2" charset="-122"/>
                  <a:ea typeface="华文细黑" panose="02010600040101010101" pitchFamily="2" charset="-122"/>
                </a:rPr>
                <a:t>月至</a:t>
              </a:r>
              <a:r>
                <a:rPr lang="en-US" altLang="zh-CN" sz="1400" dirty="0">
                  <a:latin typeface="华文细黑" panose="02010600040101010101" pitchFamily="2" charset="-122"/>
                  <a:ea typeface="华文细黑" panose="02010600040101010101" pitchFamily="2" charset="-122"/>
                </a:rPr>
                <a:t>12</a:t>
              </a:r>
              <a:r>
                <a:rPr lang="zh-CN" altLang="en-US" sz="1400" dirty="0">
                  <a:latin typeface="华文细黑" panose="02010600040101010101" pitchFamily="2" charset="-122"/>
                  <a:ea typeface="华文细黑" panose="02010600040101010101" pitchFamily="2" charset="-122"/>
                </a:rPr>
                <a:t>月份各单位推行“</a:t>
              </a:r>
              <a:r>
                <a:rPr lang="en-US" altLang="zh-CN" sz="1400" dirty="0">
                  <a:latin typeface="华文细黑" panose="02010600040101010101" pitchFamily="2" charset="-122"/>
                  <a:ea typeface="华文细黑" panose="02010600040101010101" pitchFamily="2" charset="-122"/>
                </a:rPr>
                <a:t>8S8D”</a:t>
              </a:r>
              <a:r>
                <a:rPr lang="zh-CN" altLang="en-US" sz="1400" dirty="0">
                  <a:latin typeface="华文细黑" panose="02010600040101010101" pitchFamily="2" charset="-122"/>
                  <a:ea typeface="华文细黑" panose="02010600040101010101" pitchFamily="2" charset="-122"/>
                </a:rPr>
                <a:t>改善项目；</a:t>
              </a:r>
              <a:endParaRPr lang="zh-CN" altLang="en-US" sz="1400" dirty="0">
                <a:latin typeface="华文细黑" panose="02010600040101010101" pitchFamily="2" charset="-122"/>
                <a:ea typeface="华文细黑" panose="02010600040101010101" pitchFamily="2" charset="-122"/>
              </a:endParaRPr>
            </a:p>
          </p:txBody>
        </p:sp>
        <p:sp>
          <p:nvSpPr>
            <p:cNvPr id="49168" name="AutoShape 31"/>
            <p:cNvSpPr/>
            <p:nvPr/>
          </p:nvSpPr>
          <p:spPr>
            <a:xfrm>
              <a:off x="3989" y="1031"/>
              <a:ext cx="1654" cy="948"/>
            </a:xfrm>
            <a:prstGeom prst="roundRect">
              <a:avLst>
                <a:gd name="adj" fmla="val 16667"/>
              </a:avLst>
            </a:prstGeom>
            <a:gradFill rotWithShape="1">
              <a:gsLst>
                <a:gs pos="0">
                  <a:srgbClr val="CCFFFF"/>
                </a:gs>
                <a:gs pos="100000">
                  <a:srgbClr val="99FFCC"/>
                </a:gs>
              </a:gsLst>
              <a:lin ang="5400000" scaled="1"/>
              <a:tileRect/>
            </a:gradFill>
            <a:ln w="9525" cap="flat" cmpd="sng">
              <a:solidFill>
                <a:srgbClr val="0000FF"/>
              </a:solidFill>
              <a:prstDash val="solid"/>
              <a:headEnd type="none" w="med" len="med"/>
              <a:tailEnd type="none" w="med" len="med"/>
            </a:ln>
          </p:spPr>
          <p:txBody>
            <a:bodyPr lIns="96687" tIns="82791" rIns="96687" bIns="82791" anchor="ctr" anchorCtr="0"/>
            <a:p>
              <a:pPr defTabSz="967105">
                <a:spcBef>
                  <a:spcPct val="30000"/>
                </a:spcBef>
                <a:buNone/>
              </a:pPr>
              <a:r>
                <a:rPr lang="en-US" altLang="zh-CN" sz="1400" dirty="0">
                  <a:latin typeface="华文细黑" panose="02010600040101010101" pitchFamily="2" charset="-122"/>
                  <a:ea typeface="华文细黑" panose="02010600040101010101" pitchFamily="2" charset="-122"/>
                </a:rPr>
                <a:t>1</a:t>
              </a:r>
              <a:r>
                <a:rPr lang="zh-CN" altLang="en-US" sz="1400" dirty="0">
                  <a:latin typeface="华文细黑" panose="02010600040101010101" pitchFamily="2" charset="-122"/>
                  <a:ea typeface="华文细黑" panose="02010600040101010101" pitchFamily="2" charset="-122"/>
                </a:rPr>
                <a:t>、</a:t>
              </a:r>
              <a:r>
                <a:rPr lang="en-US" altLang="zh-CN" sz="1400" dirty="0">
                  <a:latin typeface="华文细黑" panose="02010600040101010101" pitchFamily="2" charset="-122"/>
                  <a:ea typeface="华文细黑" panose="02010600040101010101" pitchFamily="2" charset="-122"/>
                </a:rPr>
                <a:t>TPS</a:t>
              </a:r>
              <a:r>
                <a:rPr lang="zh-CN" altLang="en-US" sz="1400" dirty="0">
                  <a:latin typeface="华文细黑" panose="02010600040101010101" pitchFamily="2" charset="-122"/>
                  <a:ea typeface="华文细黑" panose="02010600040101010101" pitchFamily="2" charset="-122"/>
                </a:rPr>
                <a:t>推进科定期对生产区域“</a:t>
              </a:r>
              <a:r>
                <a:rPr lang="en-US" altLang="zh-CN" sz="1400" dirty="0">
                  <a:latin typeface="华文细黑" panose="02010600040101010101" pitchFamily="2" charset="-122"/>
                  <a:ea typeface="华文细黑" panose="02010600040101010101" pitchFamily="2" charset="-122"/>
                </a:rPr>
                <a:t>8S8D”</a:t>
              </a:r>
              <a:r>
                <a:rPr lang="zh-CN" altLang="en-US" sz="1400" dirty="0">
                  <a:latin typeface="华文细黑" panose="02010600040101010101" pitchFamily="2" charset="-122"/>
                  <a:ea typeface="华文细黑" panose="02010600040101010101" pitchFamily="2" charset="-122"/>
                </a:rPr>
                <a:t>进行检查；</a:t>
              </a:r>
              <a:endParaRPr lang="zh-CN" altLang="en-US" sz="1400" dirty="0">
                <a:latin typeface="华文细黑" panose="02010600040101010101" pitchFamily="2" charset="-122"/>
                <a:ea typeface="华文细黑" panose="02010600040101010101" pitchFamily="2" charset="-122"/>
              </a:endParaRPr>
            </a:p>
            <a:p>
              <a:pPr defTabSz="967105">
                <a:spcBef>
                  <a:spcPct val="30000"/>
                </a:spcBef>
                <a:buNone/>
              </a:pPr>
              <a:r>
                <a:rPr lang="en-US" altLang="zh-CN" sz="1400" dirty="0">
                  <a:latin typeface="华文细黑" panose="02010600040101010101" pitchFamily="2" charset="-122"/>
                  <a:ea typeface="华文细黑" panose="02010600040101010101" pitchFamily="2" charset="-122"/>
                </a:rPr>
                <a:t>2</a:t>
              </a:r>
              <a:r>
                <a:rPr lang="zh-CN" altLang="en-US" sz="1400" dirty="0">
                  <a:latin typeface="华文细黑" panose="02010600040101010101" pitchFamily="2" charset="-122"/>
                  <a:ea typeface="华文细黑" panose="02010600040101010101" pitchFamily="2" charset="-122"/>
                </a:rPr>
                <a:t>、物流管理科每日对物料配送的定量、定置进行检查</a:t>
              </a:r>
              <a:r>
                <a:rPr lang="en-US" altLang="zh-CN" sz="1400" dirty="0">
                  <a:latin typeface="华文细黑" panose="02010600040101010101" pitchFamily="2" charset="-122"/>
                  <a:ea typeface="华文细黑" panose="02010600040101010101" pitchFamily="2" charset="-122"/>
                </a:rPr>
                <a:t>.</a:t>
              </a:r>
              <a:endParaRPr lang="en-US" altLang="zh-CN" sz="1400" dirty="0">
                <a:latin typeface="华文细黑" panose="02010600040101010101" pitchFamily="2" charset="-122"/>
                <a:ea typeface="华文细黑" panose="02010600040101010101" pitchFamily="2" charset="-122"/>
              </a:endParaRPr>
            </a:p>
          </p:txBody>
        </p:sp>
      </p:gr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770" y="126190"/>
            <a:ext cx="3519055" cy="494430"/>
          </a:xfrm>
          <a:prstGeom prst="rect">
            <a:avLst/>
          </a:prstGeom>
          <a:noFill/>
          <a:ln>
            <a:noFill/>
          </a:ln>
        </p:spPr>
      </p:pic>
      <p:sp>
        <p:nvSpPr>
          <p:cNvPr id="3" name="Rectangle 2" descr="蓝色面巾纸"/>
          <p:cNvSpPr/>
          <p:nvPr/>
        </p:nvSpPr>
        <p:spPr>
          <a:xfrm>
            <a:off x="937260" y="662305"/>
            <a:ext cx="9490075" cy="829310"/>
          </a:xfrm>
          <a:prstGeom prst="rect">
            <a:avLst/>
          </a:prstGeom>
          <a:noFill/>
          <a:ln w="9525">
            <a:noFill/>
          </a:ln>
        </p:spPr>
        <p:txBody>
          <a:bodyPr lIns="96687" tIns="82791" rIns="96687" bIns="82791">
            <a:spAutoFit/>
          </a:bodyPr>
          <a:p>
            <a:pPr defTabSz="967105">
              <a:lnSpc>
                <a:spcPct val="120000"/>
              </a:lnSpc>
              <a:buClr>
                <a:srgbClr val="FF3300"/>
              </a:buClr>
              <a:buNone/>
            </a:pPr>
            <a:r>
              <a:rPr lang="zh-CN" altLang="en-US" sz="1800" b="1" i="1" dirty="0">
                <a:solidFill>
                  <a:schemeClr val="accent2"/>
                </a:solidFill>
                <a:latin typeface="新宋体" panose="02010609030101010101" charset="-122"/>
                <a:ea typeface="新宋体" panose="02010609030101010101" charset="-122"/>
              </a:rPr>
              <a:t>     </a:t>
            </a:r>
            <a:r>
              <a:rPr lang="zh-CN" altLang="en-US" sz="1800" b="1" i="1" dirty="0">
                <a:solidFill>
                  <a:schemeClr val="accent2"/>
                </a:solidFill>
                <a:latin typeface="华文细黑" panose="02010600040101010101" pitchFamily="2" charset="-122"/>
                <a:ea typeface="华文细黑" panose="02010600040101010101" pitchFamily="2" charset="-122"/>
              </a:rPr>
              <a:t>建立</a:t>
            </a:r>
            <a:r>
              <a:rPr lang="en-US" altLang="zh-CN" sz="1800" b="1" i="1" dirty="0">
                <a:solidFill>
                  <a:schemeClr val="accent2"/>
                </a:solidFill>
                <a:latin typeface="华文细黑" panose="02010600040101010101" pitchFamily="2" charset="-122"/>
                <a:ea typeface="华文细黑" panose="02010600040101010101" pitchFamily="2" charset="-122"/>
              </a:rPr>
              <a:t>TPS</a:t>
            </a:r>
            <a:r>
              <a:rPr lang="zh-CN" altLang="en-US" sz="1800" b="1" i="1" dirty="0">
                <a:solidFill>
                  <a:schemeClr val="accent2"/>
                </a:solidFill>
                <a:latin typeface="华文细黑" panose="02010600040101010101" pitchFamily="2" charset="-122"/>
                <a:ea typeface="华文细黑" panose="02010600040101010101" pitchFamily="2" charset="-122"/>
              </a:rPr>
              <a:t>标准管理机制，推行</a:t>
            </a:r>
            <a:r>
              <a:rPr lang="en-US" altLang="zh-CN" sz="1800" b="1" i="1" dirty="0">
                <a:solidFill>
                  <a:srgbClr val="FF3300"/>
                </a:solidFill>
                <a:latin typeface="华文细黑" panose="02010600040101010101" pitchFamily="2" charset="-122"/>
                <a:ea typeface="华文细黑" panose="02010600040101010101" pitchFamily="2" charset="-122"/>
              </a:rPr>
              <a:t>6S6D</a:t>
            </a:r>
            <a:r>
              <a:rPr lang="zh-CN" altLang="en-US" sz="1800" b="1" i="1" dirty="0">
                <a:solidFill>
                  <a:srgbClr val="FF3300"/>
                </a:solidFill>
                <a:latin typeface="华文细黑" panose="02010600040101010101" pitchFamily="2" charset="-122"/>
                <a:ea typeface="华文细黑" panose="02010600040101010101" pitchFamily="2" charset="-122"/>
              </a:rPr>
              <a:t>现场标准</a:t>
            </a:r>
            <a:r>
              <a:rPr lang="zh-CN" altLang="en-US" sz="1800" b="1" i="1" dirty="0">
                <a:solidFill>
                  <a:schemeClr val="accent2"/>
                </a:solidFill>
                <a:latin typeface="华文细黑" panose="02010600040101010101" pitchFamily="2" charset="-122"/>
                <a:ea typeface="华文细黑" panose="02010600040101010101" pitchFamily="2" charset="-122"/>
              </a:rPr>
              <a:t>管理基础上，持续改善形成以检查日常化、评价日常化、维护日常化、改善日常化的</a:t>
            </a:r>
            <a:r>
              <a:rPr lang="en-US" altLang="zh-CN" sz="1800" b="1" i="1" dirty="0">
                <a:solidFill>
                  <a:srgbClr val="FF3300"/>
                </a:solidFill>
                <a:latin typeface="华文细黑" panose="02010600040101010101" pitchFamily="2" charset="-122"/>
                <a:ea typeface="华文细黑" panose="02010600040101010101" pitchFamily="2" charset="-122"/>
              </a:rPr>
              <a:t>8S8D</a:t>
            </a:r>
            <a:r>
              <a:rPr lang="zh-CN" altLang="en-US" sz="1800" b="1" i="1" dirty="0">
                <a:solidFill>
                  <a:srgbClr val="FF3300"/>
                </a:solidFill>
                <a:latin typeface="华文细黑" panose="02010600040101010101" pitchFamily="2" charset="-122"/>
                <a:ea typeface="华文细黑" panose="02010600040101010101" pitchFamily="2" charset="-122"/>
              </a:rPr>
              <a:t>现场标准</a:t>
            </a:r>
            <a:r>
              <a:rPr lang="zh-CN" altLang="en-US" sz="1800" b="1" i="1" dirty="0">
                <a:solidFill>
                  <a:schemeClr val="accent2"/>
                </a:solidFill>
                <a:latin typeface="华文细黑" panose="02010600040101010101" pitchFamily="2" charset="-122"/>
                <a:ea typeface="华文细黑" panose="02010600040101010101" pitchFamily="2" charset="-122"/>
              </a:rPr>
              <a:t>管理。</a:t>
            </a:r>
            <a:endParaRPr lang="zh-CN" altLang="en-US" sz="1800" b="1" i="1" dirty="0">
              <a:solidFill>
                <a:schemeClr val="accent2"/>
              </a:solidFill>
              <a:latin typeface="华文细黑" panose="02010600040101010101" pitchFamily="2" charset="-122"/>
              <a:ea typeface="华文细黑" panose="02010600040101010101" pitchFamily="2" charset="-122"/>
            </a:endParaRPr>
          </a:p>
        </p:txBody>
      </p:sp>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19</a:t>
            </a:r>
            <a:endParaRPr lang="en-US" altLang="zh-CN"/>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任意多边形 39"/>
          <p:cNvSpPr/>
          <p:nvPr/>
        </p:nvSpPr>
        <p:spPr>
          <a:xfrm rot="18895834">
            <a:off x="2546919" y="-327976"/>
            <a:ext cx="7389881" cy="7460278"/>
          </a:xfrm>
          <a:custGeom>
            <a:avLst/>
            <a:gdLst>
              <a:gd name="connsiteX0" fmla="*/ 7389881 w 7389881"/>
              <a:gd name="connsiteY0" fmla="*/ 2616819 h 7460278"/>
              <a:gd name="connsiteX1" fmla="*/ 7119477 w 7389881"/>
              <a:gd name="connsiteY1" fmla="*/ 2886568 h 7460278"/>
              <a:gd name="connsiteX2" fmla="*/ 7119477 w 7389881"/>
              <a:gd name="connsiteY2" fmla="*/ 2642538 h 7460278"/>
              <a:gd name="connsiteX3" fmla="*/ 7119477 w 7389881"/>
              <a:gd name="connsiteY3" fmla="*/ 2345760 h 7460278"/>
              <a:gd name="connsiteX4" fmla="*/ 7119477 w 7389881"/>
              <a:gd name="connsiteY4" fmla="*/ 2345760 h 7460278"/>
              <a:gd name="connsiteX5" fmla="*/ 7119477 w 7389881"/>
              <a:gd name="connsiteY5" fmla="*/ 2345759 h 7460278"/>
              <a:gd name="connsiteX6" fmla="*/ 6700787 w 7389881"/>
              <a:gd name="connsiteY6" fmla="*/ 1926053 h 7460278"/>
              <a:gd name="connsiteX7" fmla="*/ 6700787 w 7389881"/>
              <a:gd name="connsiteY7" fmla="*/ 1926054 h 7460278"/>
              <a:gd name="connsiteX8" fmla="*/ 7119477 w 7389881"/>
              <a:gd name="connsiteY8" fmla="*/ 2345760 h 7460278"/>
              <a:gd name="connsiteX9" fmla="*/ 7119477 w 7389881"/>
              <a:gd name="connsiteY9" fmla="*/ 2642538 h 7460278"/>
              <a:gd name="connsiteX10" fmla="*/ 7119477 w 7389881"/>
              <a:gd name="connsiteY10" fmla="*/ 2886569 h 7460278"/>
              <a:gd name="connsiteX11" fmla="*/ 2534668 w 7389881"/>
              <a:gd name="connsiteY11" fmla="*/ 7460278 h 7460278"/>
              <a:gd name="connsiteX12" fmla="*/ 1845574 w 7389881"/>
              <a:gd name="connsiteY12" fmla="*/ 6769512 h 7460278"/>
              <a:gd name="connsiteX13" fmla="*/ 1845574 w 7389881"/>
              <a:gd name="connsiteY13" fmla="*/ 6769512 h 7460278"/>
              <a:gd name="connsiteX14" fmla="*/ 1 w 7389881"/>
              <a:gd name="connsiteY14" fmla="*/ 4919460 h 7460278"/>
              <a:gd name="connsiteX15" fmla="*/ 0 w 7389881"/>
              <a:gd name="connsiteY15" fmla="*/ 1 h 7460278"/>
              <a:gd name="connsiteX16" fmla="*/ 4779396 w 7389881"/>
              <a:gd name="connsiteY16" fmla="*/ 0 h 7460278"/>
              <a:gd name="connsiteX17" fmla="*/ 5468490 w 7389881"/>
              <a:gd name="connsiteY17" fmla="*/ 690766 h 7460278"/>
              <a:gd name="connsiteX18" fmla="*/ 5468490 w 7389881"/>
              <a:gd name="connsiteY18" fmla="*/ 690766 h 7460278"/>
              <a:gd name="connsiteX19" fmla="*/ 6430383 w 7389881"/>
              <a:gd name="connsiteY19" fmla="*/ 1654994 h 7460278"/>
              <a:gd name="connsiteX20" fmla="*/ 6430383 w 7389881"/>
              <a:gd name="connsiteY20" fmla="*/ 1654993 h 746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89881" h="7460278">
                <a:moveTo>
                  <a:pt x="7389881" y="2616819"/>
                </a:moveTo>
                <a:lnTo>
                  <a:pt x="7119477" y="2886568"/>
                </a:lnTo>
                <a:lnTo>
                  <a:pt x="7119477" y="2642538"/>
                </a:lnTo>
                <a:lnTo>
                  <a:pt x="7119477" y="2345760"/>
                </a:lnTo>
                <a:lnTo>
                  <a:pt x="7119477" y="2345760"/>
                </a:lnTo>
                <a:lnTo>
                  <a:pt x="7119477" y="2345759"/>
                </a:lnTo>
                <a:close/>
                <a:moveTo>
                  <a:pt x="6700787" y="1926053"/>
                </a:moveTo>
                <a:lnTo>
                  <a:pt x="6700787" y="1926054"/>
                </a:lnTo>
                <a:lnTo>
                  <a:pt x="7119477" y="2345760"/>
                </a:lnTo>
                <a:lnTo>
                  <a:pt x="7119477" y="2642538"/>
                </a:lnTo>
                <a:lnTo>
                  <a:pt x="7119477" y="2886569"/>
                </a:lnTo>
                <a:lnTo>
                  <a:pt x="2534668" y="7460278"/>
                </a:lnTo>
                <a:lnTo>
                  <a:pt x="1845574" y="6769512"/>
                </a:lnTo>
                <a:lnTo>
                  <a:pt x="1845574" y="6769512"/>
                </a:lnTo>
                <a:lnTo>
                  <a:pt x="1" y="4919460"/>
                </a:lnTo>
                <a:lnTo>
                  <a:pt x="0" y="1"/>
                </a:lnTo>
                <a:lnTo>
                  <a:pt x="4779396" y="0"/>
                </a:lnTo>
                <a:lnTo>
                  <a:pt x="5468490" y="690766"/>
                </a:lnTo>
                <a:lnTo>
                  <a:pt x="5468490" y="690766"/>
                </a:lnTo>
                <a:lnTo>
                  <a:pt x="6430383" y="1654994"/>
                </a:lnTo>
                <a:lnTo>
                  <a:pt x="6430383" y="1654993"/>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21" name="TextBox 59"/>
          <p:cNvSpPr txBox="1">
            <a:spLocks noChangeArrowheads="1"/>
          </p:cNvSpPr>
          <p:nvPr/>
        </p:nvSpPr>
        <p:spPr bwMode="auto">
          <a:xfrm>
            <a:off x="583756" y="2375230"/>
            <a:ext cx="2741213" cy="1414780"/>
          </a:xfrm>
          <a:prstGeom prst="rect">
            <a:avLst/>
          </a:prstGeom>
          <a:noFill/>
          <a:ln>
            <a:noFill/>
          </a:ln>
        </p:spPr>
        <p:txBody>
          <a:bodyPr wrap="square" anchor="ctr">
            <a:spAutoFit/>
            <a:scene3d>
              <a:camera prst="orthographicFront"/>
              <a:lightRig rig="threePt" dir="t"/>
            </a:scene3d>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defTabSz="914400">
              <a:defRPr/>
            </a:pPr>
            <a:r>
              <a:rPr lang="zh-CN" altLang="en-US" sz="5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目录</a:t>
            </a:r>
            <a:endParaRPr lang="en-US" altLang="zh-CN" sz="5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defTabSz="914400">
              <a:defRPr/>
            </a:pPr>
            <a:r>
              <a:rPr lang="en-US" altLang="zh-CN" sz="3200" b="1" kern="0" dirty="0">
                <a:solidFill>
                  <a:schemeClr val="bg1"/>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rPr>
              <a:t>CONTENTS</a:t>
            </a:r>
            <a:endParaRPr lang="en-US" altLang="zh-CN" sz="3200" b="1" kern="0" dirty="0">
              <a:solidFill>
                <a:schemeClr val="bg1"/>
              </a:solidFill>
              <a:effectLst>
                <a:outerShdw blurRad="38100" dist="19050" dir="2700000" algn="tl" rotWithShape="0">
                  <a:schemeClr val="dk1">
                    <a:alpha val="40000"/>
                  </a:schemeClr>
                </a:outerShdw>
              </a:effectLst>
              <a:latin typeface="Impact" panose="020B0806030902050204" pitchFamily="34" charset="0"/>
              <a:ea typeface="微软雅黑" panose="020B0503020204020204" pitchFamily="34" charset="-122"/>
            </a:endParaRPr>
          </a:p>
        </p:txBody>
      </p:sp>
      <p:sp>
        <p:nvSpPr>
          <p:cNvPr id="22" name="TextBox 64"/>
          <p:cNvSpPr txBox="1"/>
          <p:nvPr/>
        </p:nvSpPr>
        <p:spPr>
          <a:xfrm>
            <a:off x="3552753" y="864475"/>
            <a:ext cx="263398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1</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改善新理念</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cs typeface="Arial" panose="020B0604020202020204" pitchFamily="34" charset="0"/>
              <a:sym typeface="+mn-ea"/>
            </a:endParaRPr>
          </a:p>
        </p:txBody>
      </p:sp>
      <p:sp>
        <p:nvSpPr>
          <p:cNvPr id="2" name="TextBox 64"/>
          <p:cNvSpPr txBox="1"/>
          <p:nvPr/>
        </p:nvSpPr>
        <p:spPr>
          <a:xfrm>
            <a:off x="3519098" y="1626475"/>
            <a:ext cx="232791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2、</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TPS推行</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步骤</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3" name="TextBox 64"/>
          <p:cNvSpPr txBox="1"/>
          <p:nvPr/>
        </p:nvSpPr>
        <p:spPr>
          <a:xfrm>
            <a:off x="3541323" y="3422255"/>
            <a:ext cx="400939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4、</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生产线场现状调查与分析</a:t>
            </a:r>
            <a:endPar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5" name="TextBox 64"/>
          <p:cNvSpPr txBox="1"/>
          <p:nvPr/>
        </p:nvSpPr>
        <p:spPr>
          <a:xfrm>
            <a:off x="3543228" y="2486900"/>
            <a:ext cx="294005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3、</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TPS推进</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组织架构</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6" name="TextBox 64"/>
          <p:cNvSpPr txBox="1"/>
          <p:nvPr/>
        </p:nvSpPr>
        <p:spPr>
          <a:xfrm>
            <a:off x="3552753" y="5067540"/>
            <a:ext cx="339725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6、</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标杆建立与成果验收</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4" name="TextBox 64"/>
          <p:cNvSpPr txBox="1"/>
          <p:nvPr/>
        </p:nvSpPr>
        <p:spPr>
          <a:xfrm>
            <a:off x="3552753" y="4218545"/>
            <a:ext cx="3552190" cy="860425"/>
          </a:xfrm>
          <a:prstGeom prst="rect">
            <a:avLst/>
          </a:prstGeom>
          <a:noFill/>
        </p:spPr>
        <p:txBody>
          <a:bodyPr wrap="none" rtlCol="0">
            <a:spAutoFit/>
            <a:scene3d>
              <a:camera prst="orthographicFront"/>
              <a:lightRig rig="threePt" dir="t"/>
            </a:scene3d>
          </a:bodyPr>
          <a:lstStyle>
            <a:defPPr>
              <a:defRPr lang="zh-CN"/>
            </a:defPPr>
            <a:lvl1pPr>
              <a:defRPr sz="1800">
                <a:solidFill>
                  <a:schemeClr val="tx1">
                    <a:lumMod val="75000"/>
                    <a:lumOff val="25000"/>
                  </a:schemeClr>
                </a:solidFill>
              </a:defRPr>
            </a:lvl1pPr>
          </a:lstStyle>
          <a:p>
            <a:pPr marL="457200" lvl="0" indent="-457200" algn="l" defTabSz="0">
              <a:lnSpc>
                <a:spcPts val="6000"/>
              </a:lnSpc>
              <a:buClrTx/>
              <a:buSzTx/>
              <a:buFontTx/>
              <a:tabLst>
                <a:tab pos="4456430" algn="l"/>
              </a:tabLst>
            </a:pP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5、</a:t>
            </a:r>
            <a:r>
              <a:rPr lang="en-US" altLang="zh-CN"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TPS改善</a:t>
            </a:r>
            <a:r>
              <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rPr>
              <a:t>三年实施纲要</a:t>
            </a:r>
            <a:endParaRPr lang="zh-CN" altLang="en-US" sz="2400" b="1" dirty="0">
              <a:solidFill>
                <a:schemeClr val="bg1"/>
              </a:solidFill>
              <a:effectLst>
                <a:outerShdw blurRad="38100" dist="19050" dir="2700000" algn="tl" rotWithShape="0">
                  <a:schemeClr val="dk1">
                    <a:alpha val="40000"/>
                  </a:schemeClr>
                </a:outerShdw>
              </a:effectLst>
              <a:latin typeface="宋体" panose="02010600030101010101" pitchFamily="2" charset="-122"/>
              <a:ea typeface="宋体" panose="02010600030101010101" pitchFamily="2" charset="-122"/>
              <a:sym typeface="+mn-ea"/>
            </a:endParaRPr>
          </a:p>
        </p:txBody>
      </p:sp>
      <p:sp>
        <p:nvSpPr>
          <p:cNvPr id="7" name="圆角矩形 6"/>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a:t>
            </a:r>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lt">
                                    <p:tmPct val="18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 calcmode="lin" valueType="num">
                                      <p:cBhvr>
                                        <p:cTn id="9" dur="500" fill="hold"/>
                                        <p:tgtEl>
                                          <p:spTgt spid="21"/>
                                        </p:tgtEl>
                                        <p:attrNameLst>
                                          <p:attrName>ppt_x</p:attrName>
                                        </p:attrNameLst>
                                      </p:cBhvr>
                                      <p:tavLst>
                                        <p:tav tm="0">
                                          <p:val>
                                            <p:fltVal val="0.5"/>
                                          </p:val>
                                        </p:tav>
                                        <p:tav tm="100000">
                                          <p:val>
                                            <p:strVal val="#ppt_x"/>
                                          </p:val>
                                        </p:tav>
                                      </p:tavLst>
                                    </p:anim>
                                    <p:anim calcmode="lin" valueType="num">
                                      <p:cBhvr>
                                        <p:cTn id="10" dur="500" fill="hold"/>
                                        <p:tgtEl>
                                          <p:spTgt spid="21"/>
                                        </p:tgtEl>
                                        <p:attrNameLst>
                                          <p:attrName>ppt_y</p:attrName>
                                        </p:attrNameLst>
                                      </p:cBhvr>
                                      <p:tavLst>
                                        <p:tav tm="0">
                                          <p:val>
                                            <p:fltVal val="0.5"/>
                                          </p:val>
                                        </p:tav>
                                        <p:tav tm="100000">
                                          <p:val>
                                            <p:strVal val="#ppt_y"/>
                                          </p:val>
                                        </p:tav>
                                      </p:tavLst>
                                    </p:anim>
                                  </p:childTnLst>
                                </p:cTn>
                              </p:par>
                            </p:childTnLst>
                          </p:cTn>
                        </p:par>
                        <p:par>
                          <p:cTn id="11" fill="hold">
                            <p:stCondLst>
                              <p:cond delay="1309"/>
                            </p:stCondLst>
                            <p:childTnLst>
                              <p:par>
                                <p:cTn id="12" presetID="2" presetClass="entr" presetSubtype="2"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additive="base">
                                        <p:cTn id="14" dur="500" fill="hold"/>
                                        <p:tgtEl>
                                          <p:spTgt spid="40"/>
                                        </p:tgtEl>
                                        <p:attrNameLst>
                                          <p:attrName>ppt_x</p:attrName>
                                        </p:attrNameLst>
                                      </p:cBhvr>
                                      <p:tavLst>
                                        <p:tav tm="0">
                                          <p:val>
                                            <p:strVal val="1+#ppt_w/2"/>
                                          </p:val>
                                        </p:tav>
                                        <p:tav tm="100000">
                                          <p:val>
                                            <p:strVal val="#ppt_x"/>
                                          </p:val>
                                        </p:tav>
                                      </p:tavLst>
                                    </p:anim>
                                    <p:anim calcmode="lin" valueType="num">
                                      <p:cBhvr additive="base">
                                        <p:cTn id="15" dur="500" fill="hold"/>
                                        <p:tgtEl>
                                          <p:spTgt spid="40"/>
                                        </p:tgtEl>
                                        <p:attrNameLst>
                                          <p:attrName>ppt_y</p:attrName>
                                        </p:attrNameLst>
                                      </p:cBhvr>
                                      <p:tavLst>
                                        <p:tav tm="0">
                                          <p:val>
                                            <p:strVal val="#ppt_y"/>
                                          </p:val>
                                        </p:tav>
                                        <p:tav tm="100000">
                                          <p:val>
                                            <p:strVal val="#ppt_y"/>
                                          </p:val>
                                        </p:tav>
                                      </p:tavLst>
                                    </p:anim>
                                  </p:childTnLst>
                                </p:cTn>
                              </p:par>
                            </p:childTnLst>
                          </p:cTn>
                        </p:par>
                        <p:par>
                          <p:cTn id="16" fill="hold">
                            <p:stCondLst>
                              <p:cond delay="1809"/>
                            </p:stCondLst>
                            <p:childTnLst>
                              <p:par>
                                <p:cTn id="17" presetID="14" presetClass="entr" presetSubtype="1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randombar(horizontal)">
                                      <p:cBhvr>
                                        <p:cTn id="19" dur="500"/>
                                        <p:tgtEl>
                                          <p:spTgt spid="22"/>
                                        </p:tgtEl>
                                      </p:cBhvr>
                                    </p:animEffect>
                                  </p:childTnLst>
                                </p:cTn>
                              </p:par>
                            </p:childTnLst>
                          </p:cTn>
                        </p:par>
                        <p:par>
                          <p:cTn id="20" fill="hold">
                            <p:stCondLst>
                              <p:cond delay="2309"/>
                            </p:stCondLst>
                            <p:childTnLst>
                              <p:par>
                                <p:cTn id="21" presetID="14"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randombar(horizontal)">
                                      <p:cBhvr>
                                        <p:cTn id="23" dur="500"/>
                                        <p:tgtEl>
                                          <p:spTgt spid="2"/>
                                        </p:tgtEl>
                                      </p:cBhvr>
                                    </p:animEffect>
                                  </p:childTnLst>
                                </p:cTn>
                              </p:par>
                            </p:childTnLst>
                          </p:cTn>
                        </p:par>
                        <p:par>
                          <p:cTn id="24" fill="hold">
                            <p:stCondLst>
                              <p:cond delay="2809"/>
                            </p:stCondLst>
                            <p:childTnLst>
                              <p:par>
                                <p:cTn id="25" presetID="14" presetClass="entr" presetSubtype="10"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randombar(horizontal)">
                                      <p:cBhvr>
                                        <p:cTn id="27" dur="500"/>
                                        <p:tgtEl>
                                          <p:spTgt spid="3"/>
                                        </p:tgtEl>
                                      </p:cBhvr>
                                    </p:animEffect>
                                  </p:childTnLst>
                                </p:cTn>
                              </p:par>
                            </p:childTnLst>
                          </p:cTn>
                        </p:par>
                        <p:par>
                          <p:cTn id="28" fill="hold">
                            <p:stCondLst>
                              <p:cond delay="3309"/>
                            </p:stCondLst>
                            <p:childTnLst>
                              <p:par>
                                <p:cTn id="29" presetID="14" presetClass="entr" presetSubtype="10"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randombar(horizontal)">
                                      <p:cBhvr>
                                        <p:cTn id="31" dur="500"/>
                                        <p:tgtEl>
                                          <p:spTgt spid="5"/>
                                        </p:tgtEl>
                                      </p:cBhvr>
                                    </p:animEffect>
                                  </p:childTnLst>
                                </p:cTn>
                              </p:par>
                            </p:childTnLst>
                          </p:cTn>
                        </p:par>
                        <p:par>
                          <p:cTn id="32" fill="hold">
                            <p:stCondLst>
                              <p:cond delay="3809"/>
                            </p:stCondLst>
                            <p:childTnLst>
                              <p:par>
                                <p:cTn id="33" presetID="14" presetClass="entr" presetSubtype="1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4309"/>
                            </p:stCondLst>
                            <p:childTnLst>
                              <p:par>
                                <p:cTn id="37" presetID="14" presetClass="entr" presetSubtype="10"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randombar(horizont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0" grpId="0" bldLvl="0" animBg="1"/>
      <p:bldP spid="22" grpId="0"/>
      <p:bldP spid="2" grpId="0"/>
      <p:bldP spid="3" grpId="0"/>
      <p:bldP spid="5" grpId="0"/>
      <p:bldP spid="6"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874395" y="1031875"/>
            <a:ext cx="11317605" cy="5501005"/>
          </a:xfrm>
          <a:prstGeom prst="rect">
            <a:avLst/>
          </a:prstGeom>
          <a:noFill/>
          <a:effectLst>
            <a:outerShdw blurRad="50800" dist="38100" dir="2700000" algn="tl" rotWithShape="0">
              <a:prstClr val="black">
                <a:alpha val="40000"/>
              </a:prstClr>
            </a:outerShdw>
          </a:effectLst>
        </p:spPr>
        <p:txBody>
          <a:bodyPr wrap="square" bIns="5147945" rtlCol="0">
            <a:spAutoFit/>
          </a:bodyPr>
          <a:p>
            <a:r>
              <a:rPr lang="zh-CN" altLang="en-US" sz="2000" b="1" dirty="0" smtClean="0">
                <a:solidFill>
                  <a:schemeClr val="accent5">
                    <a:lumMod val="75000"/>
                  </a:schemeClr>
                </a:solidFill>
              </a:rPr>
              <a:t>企业消除浪费、提高经营及收益能力的途径</a:t>
            </a:r>
            <a:endParaRPr lang="zh-CN" altLang="en-US" sz="2000" b="1" dirty="0" smtClean="0">
              <a:solidFill>
                <a:schemeClr val="accent5">
                  <a:lumMod val="75000"/>
                </a:schemeClr>
              </a:solidFill>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91440" y="657225"/>
            <a:ext cx="3614420" cy="460375"/>
          </a:xfrm>
          <a:prstGeom prst="rect">
            <a:avLst/>
          </a:prstGeom>
          <a:noFill/>
        </p:spPr>
        <p:txBody>
          <a:bodyPr wrap="square" rtlCol="0">
            <a:spAutoFit/>
          </a:bodyPr>
          <a:p>
            <a:r>
              <a:rPr lang="en-US" altLang="zh-CN" sz="2400" b="1" dirty="0" smtClean="0">
                <a:solidFill>
                  <a:schemeClr val="tx1"/>
                </a:solidFill>
              </a:rPr>
              <a:t>TPS</a:t>
            </a:r>
            <a:r>
              <a:rPr lang="zh-CN" altLang="en-US" sz="2400" b="1" dirty="0" smtClean="0">
                <a:solidFill>
                  <a:schemeClr val="tx1"/>
                </a:solidFill>
              </a:rPr>
              <a:t>基础改善蓝图</a:t>
            </a:r>
            <a:endParaRPr lang="zh-CN" altLang="en-US" sz="2400" b="1" dirty="0" smtClean="0">
              <a:solidFill>
                <a:schemeClr val="tx1"/>
              </a:solidFill>
            </a:endParaRPr>
          </a:p>
        </p:txBody>
      </p:sp>
      <p:sp>
        <p:nvSpPr>
          <p:cNvPr id="4" name="文本框 3"/>
          <p:cNvSpPr txBox="1"/>
          <p:nvPr/>
        </p:nvSpPr>
        <p:spPr>
          <a:xfrm>
            <a:off x="785495" y="1879600"/>
            <a:ext cx="2671445" cy="805180"/>
          </a:xfrm>
          <a:prstGeom prst="rect">
            <a:avLst/>
          </a:prstGeom>
          <a:noFill/>
          <a:ln w="63500" cmpd="sng">
            <a:solidFill>
              <a:schemeClr val="accent2"/>
            </a:solidFill>
            <a:prstDash val="solid"/>
          </a:ln>
        </p:spPr>
        <p:txBody>
          <a:bodyPr wrap="square" bIns="144145" rtlCol="0">
            <a:spAutoFit/>
          </a:bodyPr>
          <a:p>
            <a:pPr algn="ctr"/>
            <a:r>
              <a:rPr lang="en-US" altLang="zh-CN" sz="2000" b="1" dirty="0" smtClean="0">
                <a:solidFill>
                  <a:schemeClr val="tx1"/>
                </a:solidFill>
              </a:rPr>
              <a:t> </a:t>
            </a:r>
            <a:r>
              <a:rPr lang="zh-CN" altLang="en-US" sz="2000" b="1" dirty="0" smtClean="0">
                <a:solidFill>
                  <a:schemeClr val="tx1"/>
                </a:solidFill>
              </a:rPr>
              <a:t>主要针对生产</a:t>
            </a:r>
            <a:endParaRPr lang="zh-CN" altLang="en-US" sz="2000" b="1" dirty="0" smtClean="0">
              <a:solidFill>
                <a:schemeClr val="tx1"/>
              </a:solidFill>
            </a:endParaRPr>
          </a:p>
          <a:p>
            <a:pPr algn="ctr"/>
            <a:r>
              <a:rPr lang="zh-CN" altLang="en-US" sz="2000" b="1" dirty="0" smtClean="0">
                <a:solidFill>
                  <a:schemeClr val="tx1"/>
                </a:solidFill>
              </a:rPr>
              <a:t>现场的八大浪费</a:t>
            </a:r>
            <a:endParaRPr lang="zh-CN" altLang="en-US" sz="2000" b="1" dirty="0" smtClean="0">
              <a:solidFill>
                <a:schemeClr val="tx1"/>
              </a:solidFill>
            </a:endParaRPr>
          </a:p>
        </p:txBody>
      </p:sp>
      <p:sp>
        <p:nvSpPr>
          <p:cNvPr id="5" name="文本框 4"/>
          <p:cNvSpPr txBox="1"/>
          <p:nvPr/>
        </p:nvSpPr>
        <p:spPr>
          <a:xfrm>
            <a:off x="3815080" y="1879600"/>
            <a:ext cx="2124710" cy="466725"/>
          </a:xfrm>
          <a:prstGeom prst="rect">
            <a:avLst/>
          </a:prstGeom>
          <a:solidFill>
            <a:schemeClr val="accent4">
              <a:lumMod val="40000"/>
              <a:lumOff val="60000"/>
            </a:schemeClr>
          </a:solidFill>
          <a:ln w="28575" cmpd="sng">
            <a:solidFill>
              <a:schemeClr val="accent1">
                <a:shade val="50000"/>
              </a:schemeClr>
            </a:solidFill>
            <a:prstDash val="solid"/>
          </a:ln>
        </p:spPr>
        <p:txBody>
          <a:bodyPr wrap="square" bIns="144145" rtlCol="0">
            <a:spAutoFit/>
          </a:bodyPr>
          <a:p>
            <a:pPr algn="ctr"/>
            <a:r>
              <a:rPr lang="zh-CN" altLang="en-US" b="1" dirty="0" smtClean="0">
                <a:solidFill>
                  <a:schemeClr val="tx1"/>
                </a:solidFill>
              </a:rPr>
              <a:t>利润</a:t>
            </a:r>
            <a:r>
              <a:rPr lang="en-US" altLang="zh-CN" b="1" dirty="0" smtClean="0">
                <a:solidFill>
                  <a:schemeClr val="tx1"/>
                </a:solidFill>
              </a:rPr>
              <a:t>=</a:t>
            </a:r>
            <a:r>
              <a:rPr lang="zh-CN" altLang="en-US" b="1" dirty="0" smtClean="0">
                <a:solidFill>
                  <a:schemeClr val="tx1"/>
                </a:solidFill>
              </a:rPr>
              <a:t>售价</a:t>
            </a:r>
            <a:r>
              <a:rPr lang="en-US" altLang="zh-CN" b="1" dirty="0" smtClean="0">
                <a:solidFill>
                  <a:schemeClr val="tx1"/>
                </a:solidFill>
              </a:rPr>
              <a:t>-</a:t>
            </a:r>
            <a:r>
              <a:rPr lang="zh-CN" altLang="en-US" b="1" dirty="0" smtClean="0">
                <a:solidFill>
                  <a:schemeClr val="tx1"/>
                </a:solidFill>
              </a:rPr>
              <a:t>成本</a:t>
            </a:r>
            <a:endParaRPr lang="zh-CN" altLang="en-US" b="1" dirty="0" smtClean="0">
              <a:solidFill>
                <a:schemeClr val="tx1"/>
              </a:solidFill>
            </a:endParaRPr>
          </a:p>
        </p:txBody>
      </p:sp>
      <p:sp>
        <p:nvSpPr>
          <p:cNvPr id="6" name="文本框 5"/>
          <p:cNvSpPr txBox="1"/>
          <p:nvPr/>
        </p:nvSpPr>
        <p:spPr>
          <a:xfrm>
            <a:off x="6102350" y="1304925"/>
            <a:ext cx="2383790" cy="368300"/>
          </a:xfrm>
          <a:prstGeom prst="rect">
            <a:avLst/>
          </a:prstGeom>
          <a:solidFill>
            <a:srgbClr val="FF0000"/>
          </a:solidFill>
        </p:spPr>
        <p:txBody>
          <a:bodyPr wrap="square" rtlCol="0">
            <a:spAutoFit/>
          </a:bodyPr>
          <a:p>
            <a:r>
              <a:rPr lang="zh-CN" altLang="en-US" b="1" dirty="0" smtClean="0">
                <a:solidFill>
                  <a:schemeClr val="bg1"/>
                </a:solidFill>
              </a:rPr>
              <a:t>企业与个人价值实现</a:t>
            </a:r>
            <a:endParaRPr lang="zh-CN" altLang="en-US" b="1" dirty="0" smtClean="0">
              <a:solidFill>
                <a:schemeClr val="bg1"/>
              </a:solidFill>
            </a:endParaRPr>
          </a:p>
        </p:txBody>
      </p:sp>
      <p:sp>
        <p:nvSpPr>
          <p:cNvPr id="8" name="右箭头 7"/>
          <p:cNvSpPr/>
          <p:nvPr/>
        </p:nvSpPr>
        <p:spPr>
          <a:xfrm>
            <a:off x="5939790" y="1845945"/>
            <a:ext cx="497840" cy="534035"/>
          </a:xfrm>
          <a:prstGeom prst="rightArrow">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437630" y="1929130"/>
            <a:ext cx="1712595" cy="368300"/>
          </a:xfrm>
          <a:prstGeom prst="rect">
            <a:avLst/>
          </a:prstGeom>
          <a:solidFill>
            <a:srgbClr val="FF0000"/>
          </a:solidFill>
        </p:spPr>
        <p:txBody>
          <a:bodyPr wrap="square" rtlCol="0">
            <a:spAutoFit/>
          </a:bodyPr>
          <a:p>
            <a:r>
              <a:rPr lang="en-US" altLang="zh-CN" b="1" dirty="0" smtClean="0">
                <a:solidFill>
                  <a:schemeClr val="bg1"/>
                </a:solidFill>
              </a:rPr>
              <a:t>  </a:t>
            </a:r>
            <a:r>
              <a:rPr lang="zh-CN" altLang="en-US" b="1" dirty="0" smtClean="0">
                <a:solidFill>
                  <a:schemeClr val="bg1"/>
                </a:solidFill>
              </a:rPr>
              <a:t>利润提高</a:t>
            </a:r>
            <a:endParaRPr lang="zh-CN" altLang="en-US" b="1" dirty="0" smtClean="0">
              <a:solidFill>
                <a:schemeClr val="bg1"/>
              </a:solidFill>
            </a:endParaRPr>
          </a:p>
        </p:txBody>
      </p:sp>
      <p:sp>
        <p:nvSpPr>
          <p:cNvPr id="13" name="上箭头 12"/>
          <p:cNvSpPr/>
          <p:nvPr/>
        </p:nvSpPr>
        <p:spPr>
          <a:xfrm>
            <a:off x="7094220" y="1673225"/>
            <a:ext cx="400685" cy="2794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上箭头 14"/>
          <p:cNvSpPr/>
          <p:nvPr/>
        </p:nvSpPr>
        <p:spPr>
          <a:xfrm>
            <a:off x="7039610" y="2297430"/>
            <a:ext cx="509905" cy="26733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437630" y="2564765"/>
            <a:ext cx="1784985" cy="368300"/>
          </a:xfrm>
          <a:prstGeom prst="rect">
            <a:avLst/>
          </a:prstGeom>
          <a:solidFill>
            <a:srgbClr val="ED7D31"/>
          </a:solidFill>
        </p:spPr>
        <p:txBody>
          <a:bodyPr wrap="square" rtlCol="0">
            <a:spAutoFit/>
          </a:bodyPr>
          <a:p>
            <a:r>
              <a:rPr lang="en-US" altLang="zh-CN" b="1" dirty="0" smtClean="0">
                <a:solidFill>
                  <a:schemeClr val="tx1"/>
                </a:solidFill>
              </a:rPr>
              <a:t>   </a:t>
            </a:r>
            <a:r>
              <a:rPr lang="zh-CN" altLang="en-US" b="1" dirty="0" smtClean="0">
                <a:solidFill>
                  <a:schemeClr val="tx1"/>
                </a:solidFill>
              </a:rPr>
              <a:t>降低成本</a:t>
            </a:r>
            <a:endParaRPr lang="zh-CN" altLang="en-US" b="1" dirty="0" smtClean="0">
              <a:solidFill>
                <a:schemeClr val="tx1"/>
              </a:solidFill>
            </a:endParaRPr>
          </a:p>
        </p:txBody>
      </p:sp>
      <p:sp>
        <p:nvSpPr>
          <p:cNvPr id="17" name="文本框 16"/>
          <p:cNvSpPr txBox="1"/>
          <p:nvPr/>
        </p:nvSpPr>
        <p:spPr>
          <a:xfrm>
            <a:off x="6437630" y="3200400"/>
            <a:ext cx="2032000" cy="368300"/>
          </a:xfrm>
          <a:prstGeom prst="rect">
            <a:avLst/>
          </a:prstGeom>
          <a:solidFill>
            <a:schemeClr val="accent4">
              <a:lumMod val="40000"/>
              <a:lumOff val="60000"/>
            </a:schemeClr>
          </a:solidFill>
        </p:spPr>
        <p:txBody>
          <a:bodyPr wrap="square" rtlCol="0">
            <a:spAutoFit/>
          </a:bodyPr>
          <a:p>
            <a:r>
              <a:rPr lang="zh-CN" altLang="en-US" b="1" dirty="0" smtClean="0">
                <a:solidFill>
                  <a:schemeClr val="tx1"/>
                </a:solidFill>
              </a:rPr>
              <a:t>彻底消除一切浪费</a:t>
            </a:r>
            <a:endParaRPr lang="zh-CN" altLang="en-US" b="1" dirty="0" smtClean="0">
              <a:solidFill>
                <a:schemeClr val="tx1"/>
              </a:solidFill>
            </a:endParaRPr>
          </a:p>
        </p:txBody>
      </p:sp>
      <p:sp>
        <p:nvSpPr>
          <p:cNvPr id="18" name="上箭头 17"/>
          <p:cNvSpPr/>
          <p:nvPr/>
        </p:nvSpPr>
        <p:spPr>
          <a:xfrm>
            <a:off x="7027545" y="2933065"/>
            <a:ext cx="534035" cy="266700"/>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右箭头 18"/>
          <p:cNvSpPr/>
          <p:nvPr/>
        </p:nvSpPr>
        <p:spPr>
          <a:xfrm>
            <a:off x="6031865" y="2583815"/>
            <a:ext cx="425450" cy="412750"/>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右箭头 19"/>
          <p:cNvSpPr/>
          <p:nvPr/>
        </p:nvSpPr>
        <p:spPr>
          <a:xfrm>
            <a:off x="6055995" y="3228340"/>
            <a:ext cx="376555" cy="400685"/>
          </a:xfrm>
          <a:prstGeom prst="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椭圆 20"/>
          <p:cNvSpPr/>
          <p:nvPr/>
        </p:nvSpPr>
        <p:spPr>
          <a:xfrm>
            <a:off x="4004310" y="2620645"/>
            <a:ext cx="2027555" cy="3397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400">
                <a:solidFill>
                  <a:schemeClr val="tx1"/>
                </a:solidFill>
              </a:rPr>
              <a:t>提高利润的</a:t>
            </a:r>
            <a:r>
              <a:rPr lang="zh-CN" altLang="en-US" sz="1400">
                <a:solidFill>
                  <a:srgbClr val="FF0000"/>
                </a:solidFill>
              </a:rPr>
              <a:t>途径</a:t>
            </a:r>
            <a:endParaRPr lang="zh-CN" altLang="en-US" sz="1400">
              <a:solidFill>
                <a:srgbClr val="FF0000"/>
              </a:solidFill>
            </a:endParaRPr>
          </a:p>
        </p:txBody>
      </p:sp>
      <p:sp>
        <p:nvSpPr>
          <p:cNvPr id="22" name="椭圆 21"/>
          <p:cNvSpPr/>
          <p:nvPr/>
        </p:nvSpPr>
        <p:spPr>
          <a:xfrm>
            <a:off x="3982085" y="3276600"/>
            <a:ext cx="2037080" cy="3346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sz="1400">
                <a:solidFill>
                  <a:schemeClr val="tx1"/>
                </a:solidFill>
              </a:rPr>
              <a:t>降低成本的</a:t>
            </a:r>
            <a:r>
              <a:rPr lang="zh-CN" altLang="zh-CN" sz="1400">
                <a:solidFill>
                  <a:srgbClr val="FF0000"/>
                </a:solidFill>
              </a:rPr>
              <a:t>手段</a:t>
            </a:r>
            <a:endParaRPr lang="zh-CN" altLang="zh-CN" sz="1400">
              <a:solidFill>
                <a:srgbClr val="FF0000"/>
              </a:solidFill>
            </a:endParaRPr>
          </a:p>
        </p:txBody>
      </p:sp>
      <p:sp>
        <p:nvSpPr>
          <p:cNvPr id="23" name="上箭头 22"/>
          <p:cNvSpPr/>
          <p:nvPr/>
        </p:nvSpPr>
        <p:spPr>
          <a:xfrm>
            <a:off x="7093585" y="3545205"/>
            <a:ext cx="400685" cy="278765"/>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2060575" y="3948430"/>
            <a:ext cx="1105535" cy="337185"/>
          </a:xfrm>
          <a:prstGeom prst="rect">
            <a:avLst/>
          </a:prstGeom>
          <a:solidFill>
            <a:schemeClr val="accent6"/>
          </a:solidFill>
        </p:spPr>
        <p:txBody>
          <a:bodyPr wrap="square" rtlCol="0">
            <a:spAutoFit/>
          </a:bodyPr>
          <a:p>
            <a:pPr algn="ctr"/>
            <a:r>
              <a:rPr lang="zh-CN" altLang="en-US" sz="1600" dirty="0" smtClean="0">
                <a:solidFill>
                  <a:schemeClr val="tx1"/>
                </a:solidFill>
              </a:rPr>
              <a:t>管理不善</a:t>
            </a:r>
            <a:endParaRPr lang="zh-CN" altLang="en-US" sz="1600" dirty="0" smtClean="0">
              <a:solidFill>
                <a:schemeClr val="tx1"/>
              </a:solidFill>
            </a:endParaRPr>
          </a:p>
        </p:txBody>
      </p:sp>
      <p:sp>
        <p:nvSpPr>
          <p:cNvPr id="34" name="矩形 33"/>
          <p:cNvSpPr/>
          <p:nvPr/>
        </p:nvSpPr>
        <p:spPr>
          <a:xfrm>
            <a:off x="3226435" y="3982085"/>
            <a:ext cx="1140460" cy="3403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过量生产</a:t>
            </a:r>
            <a:endParaRPr lang="zh-CN" altLang="en-US" sz="1600">
              <a:solidFill>
                <a:schemeClr val="tx1"/>
              </a:solidFill>
            </a:endParaRPr>
          </a:p>
        </p:txBody>
      </p:sp>
      <p:sp>
        <p:nvSpPr>
          <p:cNvPr id="35" name="文本框 34"/>
          <p:cNvSpPr txBox="1"/>
          <p:nvPr/>
        </p:nvSpPr>
        <p:spPr>
          <a:xfrm>
            <a:off x="4428490" y="3994785"/>
            <a:ext cx="1103630" cy="337185"/>
          </a:xfrm>
          <a:prstGeom prst="rect">
            <a:avLst/>
          </a:prstGeom>
          <a:solidFill>
            <a:schemeClr val="accent6"/>
          </a:solidFill>
        </p:spPr>
        <p:txBody>
          <a:bodyPr wrap="square" rtlCol="0">
            <a:spAutoFit/>
          </a:bodyPr>
          <a:p>
            <a:pPr algn="ctr"/>
            <a:r>
              <a:rPr lang="zh-CN" altLang="en-US" sz="1600" dirty="0" smtClean="0">
                <a:solidFill>
                  <a:schemeClr val="tx1"/>
                </a:solidFill>
              </a:rPr>
              <a:t>库存过剩</a:t>
            </a:r>
            <a:endParaRPr lang="zh-CN" altLang="en-US" sz="1600" dirty="0" smtClean="0">
              <a:solidFill>
                <a:schemeClr val="tx1"/>
              </a:solidFill>
            </a:endParaRPr>
          </a:p>
        </p:txBody>
      </p:sp>
      <p:sp>
        <p:nvSpPr>
          <p:cNvPr id="36" name="文本框 35"/>
          <p:cNvSpPr txBox="1"/>
          <p:nvPr/>
        </p:nvSpPr>
        <p:spPr>
          <a:xfrm>
            <a:off x="5593715" y="3994785"/>
            <a:ext cx="1238250" cy="337185"/>
          </a:xfrm>
          <a:prstGeom prst="rect">
            <a:avLst/>
          </a:prstGeom>
          <a:solidFill>
            <a:schemeClr val="accent6"/>
          </a:solidFill>
        </p:spPr>
        <p:txBody>
          <a:bodyPr wrap="square" rtlCol="0">
            <a:spAutoFit/>
          </a:bodyPr>
          <a:p>
            <a:r>
              <a:rPr lang="zh-CN" altLang="en-US" sz="1600" dirty="0" smtClean="0">
                <a:solidFill>
                  <a:schemeClr val="tx1"/>
                </a:solidFill>
              </a:rPr>
              <a:t>不良品返工</a:t>
            </a:r>
            <a:endParaRPr lang="zh-CN" altLang="en-US" sz="1600" dirty="0" smtClean="0">
              <a:solidFill>
                <a:schemeClr val="tx1"/>
              </a:solidFill>
            </a:endParaRPr>
          </a:p>
        </p:txBody>
      </p:sp>
      <p:sp>
        <p:nvSpPr>
          <p:cNvPr id="37" name="矩形 36"/>
          <p:cNvSpPr/>
          <p:nvPr/>
        </p:nvSpPr>
        <p:spPr>
          <a:xfrm>
            <a:off x="6893560" y="3982720"/>
            <a:ext cx="1210310" cy="3524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600">
                <a:solidFill>
                  <a:schemeClr val="tx1"/>
                </a:solidFill>
              </a:rPr>
              <a:t>加工的浪费</a:t>
            </a:r>
            <a:endParaRPr lang="zh-CN" altLang="en-US" sz="1600">
              <a:solidFill>
                <a:schemeClr val="tx1"/>
              </a:solidFill>
            </a:endParaRPr>
          </a:p>
        </p:txBody>
      </p:sp>
      <p:sp>
        <p:nvSpPr>
          <p:cNvPr id="38" name="文本框 37"/>
          <p:cNvSpPr txBox="1"/>
          <p:nvPr/>
        </p:nvSpPr>
        <p:spPr>
          <a:xfrm>
            <a:off x="8165465" y="3970020"/>
            <a:ext cx="901700" cy="337185"/>
          </a:xfrm>
          <a:prstGeom prst="rect">
            <a:avLst/>
          </a:prstGeom>
          <a:solidFill>
            <a:schemeClr val="accent6"/>
          </a:solidFill>
        </p:spPr>
        <p:txBody>
          <a:bodyPr wrap="square" rtlCol="0">
            <a:spAutoFit/>
          </a:bodyPr>
          <a:p>
            <a:pPr algn="ctr"/>
            <a:r>
              <a:rPr lang="zh-CN" altLang="en-US" sz="1600" dirty="0" smtClean="0">
                <a:solidFill>
                  <a:schemeClr val="tx1"/>
                </a:solidFill>
              </a:rPr>
              <a:t>等待</a:t>
            </a:r>
            <a:endParaRPr lang="zh-CN" altLang="en-US" sz="1600" dirty="0" smtClean="0">
              <a:solidFill>
                <a:schemeClr val="tx1"/>
              </a:solidFill>
            </a:endParaRPr>
          </a:p>
        </p:txBody>
      </p:sp>
      <p:sp>
        <p:nvSpPr>
          <p:cNvPr id="39" name="文本框 38"/>
          <p:cNvSpPr txBox="1"/>
          <p:nvPr/>
        </p:nvSpPr>
        <p:spPr>
          <a:xfrm>
            <a:off x="9145905" y="3970020"/>
            <a:ext cx="953770" cy="368300"/>
          </a:xfrm>
          <a:prstGeom prst="rect">
            <a:avLst/>
          </a:prstGeom>
          <a:solidFill>
            <a:schemeClr val="accent6"/>
          </a:solidFill>
        </p:spPr>
        <p:txBody>
          <a:bodyPr wrap="square" rtlCol="0">
            <a:spAutoFit/>
          </a:bodyPr>
          <a:p>
            <a:pPr algn="ctr"/>
            <a:r>
              <a:rPr lang="zh-CN" altLang="en-US" dirty="0" smtClean="0">
                <a:solidFill>
                  <a:schemeClr val="tx1"/>
                </a:solidFill>
              </a:rPr>
              <a:t>搬运</a:t>
            </a:r>
            <a:endParaRPr lang="zh-CN" altLang="en-US" dirty="0" smtClean="0">
              <a:solidFill>
                <a:schemeClr val="tx1"/>
              </a:solidFill>
            </a:endParaRPr>
          </a:p>
        </p:txBody>
      </p:sp>
      <p:sp>
        <p:nvSpPr>
          <p:cNvPr id="40" name="文本框 39"/>
          <p:cNvSpPr txBox="1"/>
          <p:nvPr/>
        </p:nvSpPr>
        <p:spPr>
          <a:xfrm>
            <a:off x="10189845" y="3957955"/>
            <a:ext cx="1017270" cy="337185"/>
          </a:xfrm>
          <a:prstGeom prst="rect">
            <a:avLst/>
          </a:prstGeom>
          <a:solidFill>
            <a:schemeClr val="accent6"/>
          </a:solidFill>
        </p:spPr>
        <p:txBody>
          <a:bodyPr wrap="square" rtlCol="0">
            <a:spAutoFit/>
          </a:bodyPr>
          <a:p>
            <a:pPr algn="ctr"/>
            <a:r>
              <a:rPr lang="zh-CN" altLang="en-US" sz="1600" dirty="0" smtClean="0">
                <a:solidFill>
                  <a:schemeClr val="tx1"/>
                </a:solidFill>
              </a:rPr>
              <a:t>多余动作</a:t>
            </a:r>
            <a:endParaRPr lang="zh-CN" altLang="en-US" sz="1600" dirty="0" smtClean="0">
              <a:solidFill>
                <a:schemeClr val="tx1"/>
              </a:solidFill>
            </a:endParaRPr>
          </a:p>
        </p:txBody>
      </p:sp>
      <p:sp>
        <p:nvSpPr>
          <p:cNvPr id="41" name="椭圆 40"/>
          <p:cNvSpPr/>
          <p:nvPr/>
        </p:nvSpPr>
        <p:spPr>
          <a:xfrm>
            <a:off x="412750" y="3935095"/>
            <a:ext cx="1408430" cy="3873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solidFill>
                  <a:schemeClr val="tx1"/>
                </a:solidFill>
              </a:rPr>
              <a:t>8</a:t>
            </a:r>
            <a:r>
              <a:rPr lang="zh-CN" altLang="en-US">
                <a:solidFill>
                  <a:schemeClr val="tx1"/>
                </a:solidFill>
              </a:rPr>
              <a:t>大浪费</a:t>
            </a:r>
            <a:endParaRPr lang="zh-CN" altLang="en-US">
              <a:solidFill>
                <a:schemeClr val="tx1"/>
              </a:solidFill>
            </a:endParaRPr>
          </a:p>
        </p:txBody>
      </p:sp>
      <p:sp>
        <p:nvSpPr>
          <p:cNvPr id="42" name="文本框 41"/>
          <p:cNvSpPr txBox="1"/>
          <p:nvPr/>
        </p:nvSpPr>
        <p:spPr>
          <a:xfrm>
            <a:off x="2047875" y="4285615"/>
            <a:ext cx="1116965" cy="1482725"/>
          </a:xfrm>
          <a:prstGeom prst="rect">
            <a:avLst/>
          </a:prstGeom>
          <a:solidFill>
            <a:schemeClr val="accent1">
              <a:lumMod val="60000"/>
              <a:lumOff val="40000"/>
            </a:schemeClr>
          </a:solidFill>
        </p:spPr>
        <p:txBody>
          <a:bodyPr wrap="square" bIns="360045" rtlCol="0">
            <a:spAutoFit/>
          </a:bodyPr>
          <a:p>
            <a:r>
              <a:rPr lang="en-US" altLang="zh-CN" sz="1000" dirty="0" smtClean="0">
                <a:solidFill>
                  <a:schemeClr val="tx1"/>
                </a:solidFill>
              </a:rPr>
              <a:t>1.TPS“8.8”</a:t>
            </a:r>
            <a:r>
              <a:rPr lang="zh-CN" altLang="en-US" sz="1000" dirty="0" smtClean="0">
                <a:solidFill>
                  <a:schemeClr val="tx1"/>
                </a:solidFill>
              </a:rPr>
              <a:t>改善理念</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方针目标</a:t>
            </a:r>
            <a:r>
              <a:rPr lang="en-US" altLang="zh-CN" sz="1000" dirty="0" smtClean="0">
                <a:solidFill>
                  <a:schemeClr val="tx1"/>
                </a:solidFill>
              </a:rPr>
              <a:t>PPT</a:t>
            </a:r>
            <a:r>
              <a:rPr lang="zh-CN" altLang="en-US" sz="1000" dirty="0" smtClean="0">
                <a:solidFill>
                  <a:schemeClr val="tx1"/>
                </a:solidFill>
              </a:rPr>
              <a:t>分析改善法</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实情说明书</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小团队实施报告书</a:t>
            </a:r>
            <a:endParaRPr lang="zh-CN" altLang="en-US" sz="1000" dirty="0" smtClean="0">
              <a:solidFill>
                <a:schemeClr val="tx1"/>
              </a:solidFill>
            </a:endParaRPr>
          </a:p>
        </p:txBody>
      </p:sp>
      <p:sp>
        <p:nvSpPr>
          <p:cNvPr id="43" name="文本框 42"/>
          <p:cNvSpPr txBox="1"/>
          <p:nvPr/>
        </p:nvSpPr>
        <p:spPr>
          <a:xfrm>
            <a:off x="3244850" y="4307205"/>
            <a:ext cx="1104265" cy="1426845"/>
          </a:xfrm>
          <a:prstGeom prst="rect">
            <a:avLst/>
          </a:prstGeom>
          <a:solidFill>
            <a:schemeClr val="accent1">
              <a:lumMod val="60000"/>
              <a:lumOff val="40000"/>
            </a:schemeClr>
          </a:solidFill>
        </p:spPr>
        <p:txBody>
          <a:bodyPr wrap="square" tIns="71755" bIns="431800" rtlCol="0">
            <a:spAutoFit/>
          </a:bodyPr>
          <a:p>
            <a:r>
              <a:rPr lang="en-US" altLang="zh-CN" sz="1000" dirty="0" smtClean="0">
                <a:solidFill>
                  <a:schemeClr val="tx1"/>
                </a:solidFill>
              </a:rPr>
              <a:t>1.</a:t>
            </a:r>
            <a:r>
              <a:rPr lang="zh-CN" altLang="en-US" sz="1000" dirty="0" smtClean="0">
                <a:solidFill>
                  <a:schemeClr val="tx1"/>
                </a:solidFill>
              </a:rPr>
              <a:t>生产线</a:t>
            </a:r>
            <a:r>
              <a:rPr lang="zh-CN" sz="1000" dirty="0" smtClean="0">
                <a:solidFill>
                  <a:schemeClr val="tx1"/>
                </a:solidFill>
              </a:rPr>
              <a:t>柔性化</a:t>
            </a:r>
            <a:endParaRPr lang="zh-CN"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均衡生产</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工序间看板管理</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控动一个流生产</a:t>
            </a:r>
            <a:endParaRPr lang="zh-CN" altLang="en-US" sz="1000" dirty="0" smtClean="0">
              <a:solidFill>
                <a:schemeClr val="tx1"/>
              </a:solidFill>
            </a:endParaRPr>
          </a:p>
        </p:txBody>
      </p:sp>
      <p:sp>
        <p:nvSpPr>
          <p:cNvPr id="44" name="文本框 43"/>
          <p:cNvSpPr txBox="1"/>
          <p:nvPr/>
        </p:nvSpPr>
        <p:spPr>
          <a:xfrm>
            <a:off x="4440555" y="4344670"/>
            <a:ext cx="1080770" cy="1371600"/>
          </a:xfrm>
          <a:prstGeom prst="rect">
            <a:avLst/>
          </a:prstGeom>
          <a:solidFill>
            <a:schemeClr val="accent1">
              <a:lumMod val="60000"/>
              <a:lumOff val="40000"/>
            </a:schemeClr>
          </a:solidFill>
        </p:spPr>
        <p:txBody>
          <a:bodyPr wrap="square" bIns="864235" rtlCol="0">
            <a:spAutoFit/>
          </a:bodyPr>
          <a:p>
            <a:r>
              <a:rPr lang="en-US" altLang="zh-CN" sz="1000" dirty="0" smtClean="0">
                <a:solidFill>
                  <a:schemeClr val="tx1"/>
                </a:solidFill>
              </a:rPr>
              <a:t>1.</a:t>
            </a:r>
            <a:r>
              <a:rPr lang="zh-CN" altLang="en-US" sz="1000" dirty="0" smtClean="0">
                <a:solidFill>
                  <a:schemeClr val="tx1"/>
                </a:solidFill>
              </a:rPr>
              <a:t>看板管理</a:t>
            </a:r>
            <a:endParaRPr lang="zh-CN" altLang="en-US" sz="1000" dirty="0" smtClean="0">
              <a:solidFill>
                <a:schemeClr val="tx1"/>
              </a:solidFill>
            </a:endParaRPr>
          </a:p>
          <a:p>
            <a:r>
              <a:rPr lang="en-US" altLang="zh-CN" sz="1000" dirty="0" smtClean="0">
                <a:solidFill>
                  <a:schemeClr val="tx1"/>
                </a:solidFill>
              </a:rPr>
              <a:t>2.5</a:t>
            </a:r>
            <a:r>
              <a:rPr lang="zh-CN" altLang="en-US" sz="1000" dirty="0" smtClean="0">
                <a:solidFill>
                  <a:schemeClr val="tx1"/>
                </a:solidFill>
              </a:rPr>
              <a:t>定</a:t>
            </a:r>
            <a:r>
              <a:rPr lang="en-US" altLang="zh-CN" sz="1000" dirty="0" smtClean="0">
                <a:solidFill>
                  <a:schemeClr val="tx1"/>
                </a:solidFill>
              </a:rPr>
              <a:t>5S</a:t>
            </a:r>
            <a:r>
              <a:rPr lang="zh-CN" altLang="en-US" sz="1000" dirty="0" smtClean="0">
                <a:solidFill>
                  <a:schemeClr val="tx1"/>
                </a:solidFill>
              </a:rPr>
              <a:t>管理</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化小包装</a:t>
            </a:r>
            <a:endParaRPr lang="zh-CN" altLang="en-US" sz="1000" dirty="0" smtClean="0">
              <a:solidFill>
                <a:schemeClr val="tx1"/>
              </a:solidFill>
            </a:endParaRPr>
          </a:p>
        </p:txBody>
      </p:sp>
      <p:sp>
        <p:nvSpPr>
          <p:cNvPr id="45" name="文本框 44"/>
          <p:cNvSpPr txBox="1"/>
          <p:nvPr/>
        </p:nvSpPr>
        <p:spPr>
          <a:xfrm>
            <a:off x="5607050" y="4356735"/>
            <a:ext cx="1165860" cy="1308735"/>
          </a:xfrm>
          <a:prstGeom prst="rect">
            <a:avLst/>
          </a:prstGeom>
          <a:solidFill>
            <a:schemeClr val="accent1">
              <a:lumMod val="60000"/>
              <a:lumOff val="40000"/>
            </a:schemeClr>
          </a:solidFill>
        </p:spPr>
        <p:txBody>
          <a:bodyPr wrap="square" bIns="647700" rtlCol="0">
            <a:spAutoFit/>
          </a:bodyPr>
          <a:p>
            <a:r>
              <a:rPr lang="en-US" altLang="zh-CN" sz="1000" dirty="0" smtClean="0">
                <a:solidFill>
                  <a:schemeClr val="tx1"/>
                </a:solidFill>
              </a:rPr>
              <a:t>1.P.Pn</a:t>
            </a:r>
            <a:endParaRPr lang="en-US" altLang="zh-CN"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质量门控制</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急停装置</a:t>
            </a:r>
            <a:endParaRPr lang="zh-CN" altLang="en-US" sz="1000" dirty="0" smtClean="0">
              <a:solidFill>
                <a:schemeClr val="tx1"/>
              </a:solidFill>
            </a:endParaRPr>
          </a:p>
          <a:p>
            <a:r>
              <a:rPr lang="en-US" altLang="zh-CN" sz="1000" dirty="0" smtClean="0">
                <a:solidFill>
                  <a:schemeClr val="tx1"/>
                </a:solidFill>
              </a:rPr>
              <a:t>4.PCR</a:t>
            </a:r>
            <a:r>
              <a:rPr lang="zh-CN" altLang="en-US" sz="1000" dirty="0" smtClean="0">
                <a:solidFill>
                  <a:schemeClr val="tx1"/>
                </a:solidFill>
              </a:rPr>
              <a:t>报告</a:t>
            </a:r>
            <a:endParaRPr lang="zh-CN" altLang="en-US" sz="1000" dirty="0" smtClean="0">
              <a:solidFill>
                <a:schemeClr val="tx1"/>
              </a:solidFill>
            </a:endParaRPr>
          </a:p>
        </p:txBody>
      </p:sp>
      <p:sp>
        <p:nvSpPr>
          <p:cNvPr id="46" name="文本框 45"/>
          <p:cNvSpPr txBox="1"/>
          <p:nvPr/>
        </p:nvSpPr>
        <p:spPr>
          <a:xfrm>
            <a:off x="6893560" y="4337685"/>
            <a:ext cx="1190625" cy="1335405"/>
          </a:xfrm>
          <a:prstGeom prst="rect">
            <a:avLst/>
          </a:prstGeom>
          <a:solidFill>
            <a:schemeClr val="accent1">
              <a:lumMod val="60000"/>
              <a:lumOff val="40000"/>
            </a:schemeClr>
          </a:solidFill>
        </p:spPr>
        <p:txBody>
          <a:bodyPr wrap="square" bIns="828040" rtlCol="0">
            <a:spAutoFit/>
          </a:bodyPr>
          <a:p>
            <a:r>
              <a:rPr lang="en-US" altLang="zh-CN" sz="1000" dirty="0" smtClean="0">
                <a:solidFill>
                  <a:schemeClr val="tx1"/>
                </a:solidFill>
              </a:rPr>
              <a:t>1.</a:t>
            </a:r>
            <a:r>
              <a:rPr lang="zh-CN" altLang="en-US" sz="1000" dirty="0" smtClean="0">
                <a:solidFill>
                  <a:schemeClr val="tx1"/>
                </a:solidFill>
              </a:rPr>
              <a:t>快速换镜装置</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一人多机</a:t>
            </a:r>
            <a:endParaRPr lang="zh-CN" altLang="en-US" sz="1000" dirty="0" smtClean="0">
              <a:solidFill>
                <a:schemeClr val="tx1"/>
              </a:solidFill>
            </a:endParaRPr>
          </a:p>
          <a:p>
            <a:r>
              <a:rPr lang="en-US" altLang="zh-CN" sz="1000" dirty="0" smtClean="0">
                <a:solidFill>
                  <a:schemeClr val="tx1"/>
                </a:solidFill>
              </a:rPr>
              <a:t>3.TPM</a:t>
            </a:r>
            <a:r>
              <a:rPr lang="zh-CN" altLang="en-US" sz="1000" dirty="0" smtClean="0">
                <a:solidFill>
                  <a:schemeClr val="tx1"/>
                </a:solidFill>
              </a:rPr>
              <a:t>设备保全</a:t>
            </a:r>
            <a:endParaRPr lang="zh-CN" altLang="en-US" sz="1000" dirty="0" smtClean="0">
              <a:solidFill>
                <a:schemeClr val="tx1"/>
              </a:solidFill>
            </a:endParaRPr>
          </a:p>
        </p:txBody>
      </p:sp>
      <p:sp>
        <p:nvSpPr>
          <p:cNvPr id="47" name="文本框 46"/>
          <p:cNvSpPr txBox="1"/>
          <p:nvPr/>
        </p:nvSpPr>
        <p:spPr>
          <a:xfrm>
            <a:off x="8217535" y="4312285"/>
            <a:ext cx="849630" cy="1348105"/>
          </a:xfrm>
          <a:prstGeom prst="rect">
            <a:avLst/>
          </a:prstGeom>
          <a:solidFill>
            <a:schemeClr val="accent1">
              <a:lumMod val="60000"/>
              <a:lumOff val="40000"/>
            </a:schemeClr>
          </a:solidFill>
        </p:spPr>
        <p:txBody>
          <a:bodyPr wrap="square" bIns="71755" rtlCol="0">
            <a:spAutoFit/>
          </a:bodyPr>
          <a:p>
            <a:r>
              <a:rPr lang="en-US" altLang="zh-CN" sz="1000" dirty="0" smtClean="0">
                <a:solidFill>
                  <a:schemeClr val="tx1"/>
                </a:solidFill>
              </a:rPr>
              <a:t>1.</a:t>
            </a:r>
            <a:r>
              <a:rPr lang="zh-CN" altLang="en-US" sz="1000" dirty="0" smtClean="0">
                <a:solidFill>
                  <a:schemeClr val="tx1"/>
                </a:solidFill>
              </a:rPr>
              <a:t>布局调整</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节拍时间测定</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自动装置研究</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作业编程</a:t>
            </a:r>
            <a:endParaRPr lang="zh-CN" altLang="en-US" sz="1000" dirty="0" smtClean="0">
              <a:solidFill>
                <a:schemeClr val="tx1"/>
              </a:solidFill>
            </a:endParaRPr>
          </a:p>
          <a:p>
            <a:r>
              <a:rPr lang="en-US" altLang="zh-CN" sz="1000" dirty="0" smtClean="0">
                <a:solidFill>
                  <a:schemeClr val="tx1"/>
                </a:solidFill>
              </a:rPr>
              <a:t>5.</a:t>
            </a:r>
            <a:r>
              <a:rPr lang="zh-CN" altLang="en-US" sz="1000" dirty="0" smtClean="0">
                <a:solidFill>
                  <a:schemeClr val="tx1"/>
                </a:solidFill>
              </a:rPr>
              <a:t>多能工培训</a:t>
            </a:r>
            <a:endParaRPr lang="zh-CN" altLang="en-US" sz="1000" dirty="0" smtClean="0">
              <a:solidFill>
                <a:schemeClr val="tx1"/>
              </a:solidFill>
            </a:endParaRPr>
          </a:p>
        </p:txBody>
      </p:sp>
      <p:sp>
        <p:nvSpPr>
          <p:cNvPr id="48" name="文本框 47"/>
          <p:cNvSpPr txBox="1"/>
          <p:nvPr/>
        </p:nvSpPr>
        <p:spPr>
          <a:xfrm>
            <a:off x="9164955" y="4335145"/>
            <a:ext cx="934720" cy="1308735"/>
          </a:xfrm>
          <a:prstGeom prst="rect">
            <a:avLst/>
          </a:prstGeom>
          <a:solidFill>
            <a:schemeClr val="accent1">
              <a:lumMod val="60000"/>
              <a:lumOff val="40000"/>
            </a:schemeClr>
          </a:solidFill>
        </p:spPr>
        <p:txBody>
          <a:bodyPr wrap="square" bIns="647700" rtlCol="0">
            <a:spAutoFit/>
          </a:bodyPr>
          <a:p>
            <a:r>
              <a:rPr lang="en-US" altLang="zh-CN" sz="1000" dirty="0" smtClean="0">
                <a:solidFill>
                  <a:schemeClr val="tx1"/>
                </a:solidFill>
              </a:rPr>
              <a:t>1.</a:t>
            </a:r>
            <a:r>
              <a:rPr lang="zh-CN" altLang="en-US" sz="1000" dirty="0" smtClean="0">
                <a:solidFill>
                  <a:schemeClr val="tx1"/>
                </a:solidFill>
              </a:rPr>
              <a:t>回兑式工具</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直上工位</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布局调整</a:t>
            </a:r>
            <a:endParaRPr lang="zh-CN" altLang="en-US" sz="1000" dirty="0" smtClean="0">
              <a:solidFill>
                <a:schemeClr val="tx1"/>
              </a:solidFill>
            </a:endParaRPr>
          </a:p>
        </p:txBody>
      </p:sp>
      <p:sp>
        <p:nvSpPr>
          <p:cNvPr id="49" name="文本框 48"/>
          <p:cNvSpPr txBox="1"/>
          <p:nvPr/>
        </p:nvSpPr>
        <p:spPr>
          <a:xfrm>
            <a:off x="10208895" y="4261485"/>
            <a:ext cx="983615" cy="1390650"/>
          </a:xfrm>
          <a:prstGeom prst="rect">
            <a:avLst/>
          </a:prstGeom>
          <a:solidFill>
            <a:schemeClr val="accent1">
              <a:lumMod val="60000"/>
              <a:lumOff val="40000"/>
            </a:schemeClr>
          </a:solidFill>
        </p:spPr>
        <p:txBody>
          <a:bodyPr wrap="square" bIns="575945" rtlCol="0">
            <a:spAutoFit/>
          </a:bodyPr>
          <a:p>
            <a:r>
              <a:rPr lang="en-US" altLang="zh-CN" sz="1000" dirty="0" smtClean="0">
                <a:solidFill>
                  <a:schemeClr val="tx1"/>
                </a:solidFill>
              </a:rPr>
              <a:t>1.</a:t>
            </a:r>
            <a:r>
              <a:rPr lang="zh-CN" altLang="en-US" sz="1000" dirty="0" smtClean="0">
                <a:solidFill>
                  <a:schemeClr val="tx1"/>
                </a:solidFill>
              </a:rPr>
              <a:t>标准作业时间</a:t>
            </a:r>
            <a:endParaRPr lang="zh-CN" altLang="en-US" sz="1000" dirty="0" smtClean="0">
              <a:solidFill>
                <a:schemeClr val="tx1"/>
              </a:solidFill>
            </a:endParaRPr>
          </a:p>
          <a:p>
            <a:r>
              <a:rPr lang="en-US" altLang="zh-CN" sz="1000" dirty="0" smtClean="0">
                <a:solidFill>
                  <a:schemeClr val="tx1"/>
                </a:solidFill>
              </a:rPr>
              <a:t>2.</a:t>
            </a:r>
            <a:r>
              <a:rPr lang="zh-CN" altLang="en-US" sz="1000" dirty="0" smtClean="0">
                <a:solidFill>
                  <a:schemeClr val="tx1"/>
                </a:solidFill>
              </a:rPr>
              <a:t>布局改善</a:t>
            </a:r>
            <a:endParaRPr lang="zh-CN" altLang="en-US" sz="1000" dirty="0" smtClean="0">
              <a:solidFill>
                <a:schemeClr val="tx1"/>
              </a:solidFill>
            </a:endParaRPr>
          </a:p>
          <a:p>
            <a:r>
              <a:rPr lang="en-US" altLang="zh-CN" sz="1000" dirty="0" smtClean="0">
                <a:solidFill>
                  <a:schemeClr val="tx1"/>
                </a:solidFill>
              </a:rPr>
              <a:t>3.</a:t>
            </a:r>
            <a:r>
              <a:rPr lang="zh-CN" altLang="en-US" sz="1000" dirty="0" smtClean="0">
                <a:solidFill>
                  <a:schemeClr val="tx1"/>
                </a:solidFill>
              </a:rPr>
              <a:t>器具改善</a:t>
            </a:r>
            <a:endParaRPr lang="zh-CN" altLang="en-US" sz="1000" dirty="0" smtClean="0">
              <a:solidFill>
                <a:schemeClr val="tx1"/>
              </a:solidFill>
            </a:endParaRPr>
          </a:p>
          <a:p>
            <a:r>
              <a:rPr lang="en-US" altLang="zh-CN" sz="1000" dirty="0" smtClean="0">
                <a:solidFill>
                  <a:schemeClr val="tx1"/>
                </a:solidFill>
              </a:rPr>
              <a:t>4.</a:t>
            </a:r>
            <a:r>
              <a:rPr lang="zh-CN" altLang="en-US" sz="1000" dirty="0" smtClean="0">
                <a:solidFill>
                  <a:schemeClr val="tx1"/>
                </a:solidFill>
              </a:rPr>
              <a:t>标准作业</a:t>
            </a:r>
            <a:endParaRPr lang="zh-CN" altLang="en-US" sz="1000" dirty="0" smtClean="0">
              <a:solidFill>
                <a:schemeClr val="tx1"/>
              </a:solidFill>
            </a:endParaRPr>
          </a:p>
        </p:txBody>
      </p:sp>
      <p:sp>
        <p:nvSpPr>
          <p:cNvPr id="51" name="文本框 50"/>
          <p:cNvSpPr txBox="1"/>
          <p:nvPr/>
        </p:nvSpPr>
        <p:spPr>
          <a:xfrm>
            <a:off x="4135755" y="6238875"/>
            <a:ext cx="3678555" cy="460375"/>
          </a:xfrm>
          <a:prstGeom prst="rect">
            <a:avLst/>
          </a:prstGeom>
          <a:solidFill>
            <a:schemeClr val="accent1"/>
          </a:solidFill>
        </p:spPr>
        <p:txBody>
          <a:bodyPr wrap="square" rtlCol="0">
            <a:spAutoFit/>
          </a:bodyPr>
          <a:p>
            <a:pPr algn="ctr"/>
            <a:r>
              <a:rPr lang="zh-CN" altLang="en-US" sz="2400" b="1" dirty="0" smtClean="0">
                <a:solidFill>
                  <a:schemeClr val="tx1"/>
                </a:solidFill>
              </a:rPr>
              <a:t>全员参与的改善活动</a:t>
            </a:r>
            <a:endParaRPr lang="zh-CN" altLang="en-US" sz="2400" b="1" dirty="0" smtClean="0">
              <a:solidFill>
                <a:schemeClr val="tx1"/>
              </a:solidFill>
            </a:endParaRPr>
          </a:p>
        </p:txBody>
      </p:sp>
      <p:sp>
        <p:nvSpPr>
          <p:cNvPr id="52" name="文本框 51"/>
          <p:cNvSpPr txBox="1"/>
          <p:nvPr/>
        </p:nvSpPr>
        <p:spPr>
          <a:xfrm>
            <a:off x="2719070" y="6238875"/>
            <a:ext cx="1263015" cy="398780"/>
          </a:xfrm>
          <a:prstGeom prst="rect">
            <a:avLst/>
          </a:prstGeom>
          <a:solidFill>
            <a:schemeClr val="accent1"/>
          </a:solidFill>
        </p:spPr>
        <p:txBody>
          <a:bodyPr wrap="square" rtlCol="0">
            <a:spAutoFit/>
          </a:bodyPr>
          <a:p>
            <a:pPr algn="ctr"/>
            <a:r>
              <a:rPr lang="zh-CN" altLang="en-US" sz="2000" b="1" dirty="0" smtClean="0">
                <a:solidFill>
                  <a:srgbClr val="FFFF00"/>
                </a:solidFill>
              </a:rPr>
              <a:t>激励机制</a:t>
            </a:r>
            <a:endParaRPr lang="zh-CN" altLang="en-US" sz="2000" b="1" dirty="0" smtClean="0">
              <a:solidFill>
                <a:srgbClr val="FFFF00"/>
              </a:solidFill>
            </a:endParaRPr>
          </a:p>
        </p:txBody>
      </p:sp>
      <p:sp>
        <p:nvSpPr>
          <p:cNvPr id="53" name="椭圆 52"/>
          <p:cNvSpPr/>
          <p:nvPr/>
        </p:nvSpPr>
        <p:spPr>
          <a:xfrm>
            <a:off x="464185" y="4295140"/>
            <a:ext cx="1384300" cy="184594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1200">
                <a:solidFill>
                  <a:schemeClr val="tx1"/>
                </a:solidFill>
              </a:rPr>
              <a:t>改善方法</a:t>
            </a:r>
            <a:r>
              <a:rPr lang="zh-CN" altLang="en-US" sz="1200">
                <a:solidFill>
                  <a:srgbClr val="FF0000"/>
                </a:solidFill>
              </a:rPr>
              <a:t>思路及特点</a:t>
            </a:r>
            <a:r>
              <a:rPr lang="zh-CN" altLang="en-US" sz="1200">
                <a:solidFill>
                  <a:schemeClr val="tx1"/>
                </a:solidFill>
              </a:rPr>
              <a:t>：强制性暴露问题然后予以解决</a:t>
            </a:r>
            <a:endParaRPr lang="zh-CN" altLang="en-US" sz="1200">
              <a:solidFill>
                <a:schemeClr val="tx1"/>
              </a:solidFill>
            </a:endParaRPr>
          </a:p>
        </p:txBody>
      </p:sp>
      <p:sp>
        <p:nvSpPr>
          <p:cNvPr id="54" name="右箭头 53"/>
          <p:cNvSpPr/>
          <p:nvPr/>
        </p:nvSpPr>
        <p:spPr>
          <a:xfrm>
            <a:off x="1849120" y="5158740"/>
            <a:ext cx="211455" cy="437515"/>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5" name="右箭头 54"/>
          <p:cNvSpPr/>
          <p:nvPr/>
        </p:nvSpPr>
        <p:spPr>
          <a:xfrm>
            <a:off x="1821180" y="4296410"/>
            <a:ext cx="267335" cy="32766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20</a:t>
            </a:r>
            <a:endParaRPr lang="en-US" altLang="zh-CN"/>
          </a:p>
        </p:txBody>
      </p:sp>
      <p:cxnSp>
        <p:nvCxnSpPr>
          <p:cNvPr id="60" name="直接箭头连接符 59"/>
          <p:cNvCxnSpPr/>
          <p:nvPr/>
        </p:nvCxnSpPr>
        <p:spPr>
          <a:xfrm flipH="1">
            <a:off x="8571230" y="2085340"/>
            <a:ext cx="3018155" cy="9525"/>
          </a:xfrm>
          <a:prstGeom prst="straightConnector1">
            <a:avLst/>
          </a:prstGeom>
          <a:ln w="225425" cmpd="sng">
            <a:solidFill>
              <a:srgbClr val="ED7D31"/>
            </a:solidFill>
            <a:prstDash val="solid"/>
            <a:tailEnd type="arrow" w="med" len="med"/>
          </a:ln>
          <a:effectLst>
            <a:outerShdw blurRad="165100" dist="50800" dir="10800000" algn="ctr" rotWithShape="0">
              <a:srgbClr val="000000">
                <a:alpha val="43000"/>
              </a:srgbClr>
            </a:outerShdw>
          </a:effectLst>
          <a:scene3d>
            <a:camera prst="orthographicFront"/>
            <a:lightRig rig="threePt" dir="t"/>
          </a:scene3d>
          <a:sp3d contourW="12700"/>
        </p:spPr>
        <p:style>
          <a:lnRef idx="1">
            <a:schemeClr val="dk1"/>
          </a:lnRef>
          <a:fillRef idx="0">
            <a:schemeClr val="dk1"/>
          </a:fillRef>
          <a:effectRef idx="0">
            <a:schemeClr val="dk1"/>
          </a:effectRef>
          <a:fontRef idx="minor">
            <a:schemeClr val="tx1"/>
          </a:fontRef>
        </p:style>
      </p:cxnSp>
      <p:cxnSp>
        <p:nvCxnSpPr>
          <p:cNvPr id="61" name="直接连接符 60"/>
          <p:cNvCxnSpPr/>
          <p:nvPr/>
        </p:nvCxnSpPr>
        <p:spPr>
          <a:xfrm>
            <a:off x="11487150" y="2172970"/>
            <a:ext cx="40640" cy="4342130"/>
          </a:xfrm>
          <a:prstGeom prst="line">
            <a:avLst/>
          </a:prstGeom>
          <a:ln w="225425">
            <a:solidFill>
              <a:srgbClr val="ED7D31"/>
            </a:solidFill>
          </a:ln>
          <a:effectLst>
            <a:outerShdw blurRad="165100" dist="50800" dir="10800000" algn="ctr" rotWithShape="0">
              <a:srgbClr val="000000">
                <a:alpha val="43000"/>
              </a:srgbClr>
            </a:outerShdw>
          </a:effectLst>
          <a:scene3d>
            <a:camera prst="orthographicFront"/>
            <a:lightRig rig="threePt" dir="t"/>
          </a:scene3d>
          <a:sp3d contourW="12700"/>
        </p:spPr>
        <p:style>
          <a:lnRef idx="1">
            <a:schemeClr val="accent1"/>
          </a:lnRef>
          <a:fillRef idx="0">
            <a:schemeClr val="accent1"/>
          </a:fillRef>
          <a:effectRef idx="0">
            <a:schemeClr val="accent1"/>
          </a:effectRef>
          <a:fontRef idx="minor">
            <a:schemeClr val="tx1"/>
          </a:fontRef>
        </p:style>
      </p:cxnSp>
      <p:cxnSp>
        <p:nvCxnSpPr>
          <p:cNvPr id="62" name="直接箭头连接符 61"/>
          <p:cNvCxnSpPr/>
          <p:nvPr/>
        </p:nvCxnSpPr>
        <p:spPr>
          <a:xfrm flipH="1" flipV="1">
            <a:off x="8007985" y="6411595"/>
            <a:ext cx="3397885" cy="11430"/>
          </a:xfrm>
          <a:prstGeom prst="straightConnector1">
            <a:avLst/>
          </a:prstGeom>
          <a:ln w="225425" cmpd="sng">
            <a:solidFill>
              <a:srgbClr val="ED7D31"/>
            </a:solidFill>
            <a:prstDash val="solid"/>
            <a:tailEnd type="arrow" w="med" len="med"/>
          </a:ln>
          <a:effectLst>
            <a:outerShdw blurRad="165100" dist="50800" dir="10800000" algn="ctr" rotWithShape="0">
              <a:srgbClr val="000000">
                <a:alpha val="43000"/>
              </a:srgbClr>
            </a:outerShdw>
          </a:effectLst>
          <a:scene3d>
            <a:camera prst="orthographicFront"/>
            <a:lightRig rig="threePt" dir="t"/>
          </a:scene3d>
          <a:sp3d contourW="12700"/>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1270" y="55838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55245" y="603885"/>
            <a:ext cx="2598420" cy="460375"/>
          </a:xfrm>
          <a:prstGeom prst="rect">
            <a:avLst/>
          </a:prstGeom>
          <a:noFill/>
        </p:spPr>
        <p:txBody>
          <a:bodyPr wrap="square" rtlCol="0">
            <a:spAutoFit/>
          </a:bodyPr>
          <a:p>
            <a:r>
              <a:rPr lang="zh-CN" altLang="en-US" sz="2400" b="1" dirty="0" smtClean="0">
                <a:solidFill>
                  <a:schemeClr val="tx1"/>
                </a:solidFill>
              </a:rPr>
              <a:t>二：</a:t>
            </a:r>
            <a:r>
              <a:rPr lang="en-US" altLang="zh-CN" sz="2400" b="1" dirty="0" smtClean="0">
                <a:solidFill>
                  <a:schemeClr val="tx1"/>
                </a:solidFill>
              </a:rPr>
              <a:t>TPS</a:t>
            </a:r>
            <a:r>
              <a:rPr lang="zh-CN" altLang="en-US" sz="2400" b="1" dirty="0" smtClean="0">
                <a:solidFill>
                  <a:schemeClr val="tx1"/>
                </a:solidFill>
              </a:rPr>
              <a:t>推行步骤</a:t>
            </a:r>
            <a:endParaRPr lang="zh-CN" altLang="en-US" sz="2400" b="1" dirty="0" smtClean="0">
              <a:solidFill>
                <a:schemeClr val="tx1"/>
              </a:solidFill>
            </a:endParaRPr>
          </a:p>
        </p:txBody>
      </p:sp>
      <p:pic>
        <p:nvPicPr>
          <p:cNvPr id="4" name="图片 3"/>
          <p:cNvPicPr>
            <a:picLocks noChangeAspect="1"/>
          </p:cNvPicPr>
          <p:nvPr/>
        </p:nvPicPr>
        <p:blipFill>
          <a:blip r:embed="rId2"/>
          <a:srcRect t="4522" b="11543"/>
          <a:stretch>
            <a:fillRect/>
          </a:stretch>
        </p:blipFill>
        <p:spPr>
          <a:xfrm>
            <a:off x="5501005" y="1064260"/>
            <a:ext cx="6445250" cy="4744085"/>
          </a:xfrm>
          <a:prstGeom prst="rect">
            <a:avLst/>
          </a:prstGeom>
          <a:pattFill prst="pct60">
            <a:fgClr>
              <a:srgbClr val="FFFF00"/>
            </a:fgClr>
            <a:bgClr>
              <a:schemeClr val="bg1"/>
            </a:bgClr>
          </a:pattFill>
        </p:spPr>
      </p:pic>
      <p:sp>
        <p:nvSpPr>
          <p:cNvPr id="6" name="圆角矩形 5"/>
          <p:cNvSpPr/>
          <p:nvPr/>
        </p:nvSpPr>
        <p:spPr>
          <a:xfrm>
            <a:off x="7049770" y="6172835"/>
            <a:ext cx="898525" cy="387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初级</a:t>
            </a:r>
            <a:endParaRPr lang="zh-CN" altLang="en-US"/>
          </a:p>
        </p:txBody>
      </p:sp>
      <p:sp>
        <p:nvSpPr>
          <p:cNvPr id="8" name="圆角矩形 7"/>
          <p:cNvSpPr/>
          <p:nvPr/>
        </p:nvSpPr>
        <p:spPr>
          <a:xfrm>
            <a:off x="8688705" y="6172200"/>
            <a:ext cx="898525" cy="388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中级</a:t>
            </a:r>
            <a:endParaRPr lang="zh-CN" altLang="en-US"/>
          </a:p>
        </p:txBody>
      </p:sp>
      <p:sp>
        <p:nvSpPr>
          <p:cNvPr id="9" name="圆角矩形 8"/>
          <p:cNvSpPr/>
          <p:nvPr/>
        </p:nvSpPr>
        <p:spPr>
          <a:xfrm>
            <a:off x="10255250" y="6172200"/>
            <a:ext cx="898525" cy="3886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高级</a:t>
            </a:r>
            <a:endParaRPr lang="zh-CN" altLang="en-US"/>
          </a:p>
        </p:txBody>
      </p:sp>
      <p:sp>
        <p:nvSpPr>
          <p:cNvPr id="2" name="文本框 1"/>
          <p:cNvSpPr txBox="1"/>
          <p:nvPr/>
        </p:nvSpPr>
        <p:spPr>
          <a:xfrm>
            <a:off x="311150" y="1064260"/>
            <a:ext cx="4972050" cy="9426575"/>
          </a:xfrm>
          <a:prstGeom prst="rect">
            <a:avLst/>
          </a:prstGeom>
          <a:noFill/>
        </p:spPr>
        <p:txBody>
          <a:bodyPr wrap="square" bIns="3456305" rtlCol="0">
            <a:spAutoFit/>
          </a:bodyPr>
          <a:p>
            <a:endParaRPr lang="zh-CN" altLang="en-US" sz="2000" b="1" dirty="0" smtClean="0">
              <a:solidFill>
                <a:schemeClr val="tx1"/>
              </a:solidFill>
            </a:endParaRPr>
          </a:p>
          <a:p>
            <a:r>
              <a:rPr lang="zh-CN" altLang="en-US" sz="2000" b="1" dirty="0" smtClean="0">
                <a:solidFill>
                  <a:schemeClr val="tx1"/>
                </a:solidFill>
              </a:rPr>
              <a:t>步骤一：提高思想认识，强化组织领导</a:t>
            </a:r>
            <a:endParaRPr lang="zh-CN" altLang="en-US" sz="2000" b="1" dirty="0" smtClean="0">
              <a:solidFill>
                <a:schemeClr val="tx1"/>
              </a:solidFill>
            </a:endParaRPr>
          </a:p>
          <a:p>
            <a:endParaRPr lang="zh-CN" altLang="en-US" sz="2000" b="1" dirty="0" smtClean="0">
              <a:solidFill>
                <a:schemeClr val="tx1"/>
              </a:solidFill>
            </a:endParaRPr>
          </a:p>
          <a:p>
            <a:r>
              <a:rPr lang="en-US" altLang="zh-CN" sz="2000" b="1" dirty="0" smtClean="0">
                <a:sym typeface="+mn-ea"/>
              </a:rPr>
              <a:t>步骤二：成立项目领导和项目推行小组</a:t>
            </a:r>
            <a:endParaRPr lang="en-US" altLang="zh-CN" sz="2000" b="1" dirty="0" smtClean="0">
              <a:sym typeface="+mn-ea"/>
            </a:endParaRPr>
          </a:p>
          <a:p>
            <a:endParaRPr lang="en-US" altLang="zh-CN" sz="2000" b="1" dirty="0" smtClean="0">
              <a:solidFill>
                <a:schemeClr val="tx1"/>
              </a:solidFill>
            </a:endParaRPr>
          </a:p>
          <a:p>
            <a:r>
              <a:rPr lang="en-US" altLang="zh-CN" sz="2000" b="1" dirty="0" smtClean="0">
                <a:sym typeface="+mn-ea"/>
              </a:rPr>
              <a:t>步骤三：建立示范线,确定管理样板</a:t>
            </a:r>
            <a:endParaRPr lang="en-US" altLang="zh-CN" sz="2000" b="1" dirty="0" smtClean="0">
              <a:sym typeface="+mn-ea"/>
            </a:endParaRPr>
          </a:p>
          <a:p>
            <a:endParaRPr lang="en-US" altLang="zh-CN" sz="2000" b="1" dirty="0" smtClean="0">
              <a:sym typeface="+mn-ea"/>
            </a:endParaRPr>
          </a:p>
          <a:p>
            <a:r>
              <a:rPr lang="en-US" altLang="zh-CN" sz="2000" b="1" dirty="0" smtClean="0">
                <a:sym typeface="+mn-ea"/>
              </a:rPr>
              <a:t>步骤</a:t>
            </a:r>
            <a:r>
              <a:rPr lang="zh-CN" altLang="en-US" sz="2000" b="1" dirty="0" smtClean="0">
                <a:sym typeface="+mn-ea"/>
              </a:rPr>
              <a:t>四</a:t>
            </a:r>
            <a:r>
              <a:rPr lang="en-US" altLang="zh-CN" sz="2000" b="1" dirty="0" smtClean="0">
                <a:sym typeface="+mn-ea"/>
              </a:rPr>
              <a:t>：</a:t>
            </a:r>
            <a:r>
              <a:rPr lang="zh-CN" altLang="en-US" sz="2000" b="1" dirty="0" smtClean="0">
                <a:sym typeface="+mn-ea"/>
              </a:rPr>
              <a:t>现场改善从</a:t>
            </a:r>
            <a:r>
              <a:rPr lang="en-US" altLang="zh-CN" sz="2000" b="1" dirty="0" smtClean="0">
                <a:sym typeface="+mn-ea"/>
              </a:rPr>
              <a:t>8S</a:t>
            </a:r>
            <a:r>
              <a:rPr lang="zh-CN" altLang="en-US" sz="2000" b="1" dirty="0" smtClean="0">
                <a:sym typeface="+mn-ea"/>
              </a:rPr>
              <a:t>开始</a:t>
            </a:r>
            <a:endParaRPr lang="zh-CN" altLang="en-US" sz="2000" b="1" dirty="0" smtClean="0">
              <a:sym typeface="+mn-ea"/>
            </a:endParaRPr>
          </a:p>
          <a:p>
            <a:endParaRPr lang="en-US" altLang="zh-CN" sz="2000" b="1" dirty="0" smtClean="0">
              <a:solidFill>
                <a:schemeClr val="tx1"/>
              </a:solidFill>
            </a:endParaRPr>
          </a:p>
          <a:p>
            <a:r>
              <a:rPr lang="en-US" altLang="zh-CN" sz="2000" b="1" dirty="0" smtClean="0">
                <a:sym typeface="+mn-ea"/>
              </a:rPr>
              <a:t>步骤</a:t>
            </a:r>
            <a:r>
              <a:rPr lang="zh-CN" altLang="en-US" sz="2000" b="1" dirty="0" smtClean="0">
                <a:sym typeface="+mn-ea"/>
              </a:rPr>
              <a:t>五</a:t>
            </a:r>
            <a:r>
              <a:rPr lang="en-US" altLang="zh-CN" sz="2000" b="1" dirty="0" smtClean="0">
                <a:sym typeface="+mn-ea"/>
              </a:rPr>
              <a:t>：</a:t>
            </a:r>
            <a:r>
              <a:rPr lang="zh-CN" altLang="en-US" sz="2000" b="1" dirty="0" smtClean="0">
                <a:sym typeface="+mn-ea"/>
              </a:rPr>
              <a:t>绘制生产价值流程图</a:t>
            </a:r>
            <a:endParaRPr lang="zh-CN" altLang="en-US" sz="2000" b="1" dirty="0" smtClean="0">
              <a:sym typeface="+mn-ea"/>
            </a:endParaRPr>
          </a:p>
          <a:p>
            <a:endParaRPr lang="zh-CN" altLang="en-US" sz="2000" b="1" dirty="0" smtClean="0">
              <a:sym typeface="+mn-ea"/>
            </a:endParaRPr>
          </a:p>
          <a:p>
            <a:r>
              <a:rPr lang="en-US" altLang="zh-CN" sz="2000" b="1" dirty="0" smtClean="0">
                <a:sym typeface="+mn-ea"/>
              </a:rPr>
              <a:t>步骤</a:t>
            </a:r>
            <a:r>
              <a:rPr lang="zh-CN" altLang="en-US" sz="2000" b="1" dirty="0" smtClean="0">
                <a:sym typeface="+mn-ea"/>
              </a:rPr>
              <a:t>六</a:t>
            </a:r>
            <a:r>
              <a:rPr lang="en-US" altLang="zh-CN" sz="2000" b="1" dirty="0" smtClean="0">
                <a:sym typeface="+mn-ea"/>
              </a:rPr>
              <a:t>：</a:t>
            </a:r>
            <a:r>
              <a:rPr lang="zh-CN" altLang="en-US" sz="2000" b="1" dirty="0" smtClean="0">
                <a:sym typeface="+mn-ea"/>
              </a:rPr>
              <a:t>开展改进研讨会</a:t>
            </a:r>
            <a:endParaRPr lang="zh-CN" altLang="en-US" sz="2000" b="1" dirty="0" smtClean="0">
              <a:sym typeface="+mn-ea"/>
            </a:endParaRPr>
          </a:p>
          <a:p>
            <a:endParaRPr lang="en-US" altLang="zh-CN" sz="2000" b="1" dirty="0" smtClean="0">
              <a:solidFill>
                <a:schemeClr val="tx1"/>
              </a:solidFill>
            </a:endParaRPr>
          </a:p>
          <a:p>
            <a:r>
              <a:rPr lang="en-US" altLang="zh-CN" sz="2000" b="1" dirty="0" smtClean="0">
                <a:sym typeface="+mn-ea"/>
              </a:rPr>
              <a:t>步骤</a:t>
            </a:r>
            <a:r>
              <a:rPr lang="zh-CN" altLang="en-US" sz="2000" b="1" dirty="0" smtClean="0">
                <a:sym typeface="+mn-ea"/>
              </a:rPr>
              <a:t>七</a:t>
            </a:r>
            <a:r>
              <a:rPr lang="en-US" altLang="zh-CN" sz="2000" b="1" dirty="0" smtClean="0">
                <a:sym typeface="+mn-ea"/>
              </a:rPr>
              <a:t>：</a:t>
            </a:r>
            <a:r>
              <a:rPr lang="zh-CN" altLang="en-US" sz="2000" b="1" dirty="0" smtClean="0">
                <a:sym typeface="+mn-ea"/>
              </a:rPr>
              <a:t>以八大浪费为重点，消除生产浪费现象</a:t>
            </a:r>
            <a:endParaRPr lang="zh-CN" altLang="en-US" sz="2000" b="1" dirty="0" smtClean="0">
              <a:solidFill>
                <a:schemeClr val="tx1"/>
              </a:solidFill>
            </a:endParaRPr>
          </a:p>
          <a:p>
            <a:endParaRPr lang="zh-CN" altLang="en-US" sz="2000" b="1" dirty="0" smtClean="0">
              <a:solidFill>
                <a:schemeClr val="tx1"/>
              </a:solidFill>
            </a:endParaRPr>
          </a:p>
          <a:p>
            <a:endParaRPr lang="en-US" altLang="zh-CN" sz="2000" b="1" dirty="0" smtClean="0">
              <a:solidFill>
                <a:schemeClr val="tx1"/>
              </a:solidFill>
            </a:endParaRPr>
          </a:p>
          <a:p>
            <a:endParaRPr lang="zh-CN" altLang="en-US" sz="2000" b="1" dirty="0" smtClean="0">
              <a:solidFill>
                <a:schemeClr val="tx1"/>
              </a:solidFill>
            </a:endParaRPr>
          </a:p>
          <a:p>
            <a:pPr fontAlgn="auto">
              <a:lnSpc>
                <a:spcPct val="100000"/>
              </a:lnSpc>
              <a:spcBef>
                <a:spcPts val="600"/>
              </a:spcBef>
              <a:spcAft>
                <a:spcPts val="600"/>
              </a:spcAft>
            </a:pPr>
            <a:endParaRPr lang="zh-CN" altLang="en-US" sz="2000" b="1" dirty="0" smtClean="0">
              <a:solidFill>
                <a:schemeClr val="tx1"/>
              </a:solidFill>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21</a:t>
            </a:r>
            <a:endParaRPr lang="en-US" altLang="zh-CN"/>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7" name="文本框 6"/>
          <p:cNvSpPr txBox="1"/>
          <p:nvPr/>
        </p:nvSpPr>
        <p:spPr>
          <a:xfrm>
            <a:off x="55245" y="603885"/>
            <a:ext cx="4695825" cy="460375"/>
          </a:xfrm>
          <a:prstGeom prst="rect">
            <a:avLst/>
          </a:prstGeom>
          <a:noFill/>
        </p:spPr>
        <p:txBody>
          <a:bodyPr wrap="square" rtlCol="0">
            <a:spAutoFit/>
          </a:bodyPr>
          <a:p>
            <a:r>
              <a:rPr lang="zh-CN" altLang="en-US" sz="2400" b="1" dirty="0" smtClean="0">
                <a:solidFill>
                  <a:schemeClr val="tx1"/>
                </a:solidFill>
              </a:rPr>
              <a:t>三：</a:t>
            </a:r>
            <a:r>
              <a:rPr lang="en-US" altLang="zh-CN" sz="2400" b="1" dirty="0" smtClean="0">
                <a:solidFill>
                  <a:schemeClr val="tx1"/>
                </a:solidFill>
              </a:rPr>
              <a:t>TPS</a:t>
            </a:r>
            <a:r>
              <a:rPr lang="zh-CN" altLang="en-US" sz="2400" b="1" dirty="0" smtClean="0">
                <a:solidFill>
                  <a:schemeClr val="tx1"/>
                </a:solidFill>
              </a:rPr>
              <a:t>推行组织架构</a:t>
            </a:r>
            <a:endParaRPr lang="zh-CN" altLang="en-US" sz="2400" b="1" dirty="0" smtClean="0">
              <a:solidFill>
                <a:schemeClr val="tx1"/>
              </a:solidFill>
            </a:endParaRPr>
          </a:p>
        </p:txBody>
      </p:sp>
      <p:sp>
        <p:nvSpPr>
          <p:cNvPr id="2" name="圆角矩形 1"/>
          <p:cNvSpPr/>
          <p:nvPr/>
        </p:nvSpPr>
        <p:spPr>
          <a:xfrm>
            <a:off x="4459605" y="1292225"/>
            <a:ext cx="2265680" cy="664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TPS</a:t>
            </a:r>
            <a:r>
              <a:rPr lang="zh-CN" altLang="en-US"/>
              <a:t>负责人</a:t>
            </a:r>
            <a:endParaRPr lang="zh-CN" altLang="en-US"/>
          </a:p>
          <a:p>
            <a:pPr algn="ctr"/>
            <a:r>
              <a:rPr lang="zh-CN" altLang="en-US"/>
              <a:t>诸德春</a:t>
            </a:r>
            <a:endParaRPr lang="zh-CN" altLang="en-US"/>
          </a:p>
        </p:txBody>
      </p:sp>
      <p:cxnSp>
        <p:nvCxnSpPr>
          <p:cNvPr id="3" name="直接连接符 2"/>
          <p:cNvCxnSpPr/>
          <p:nvPr/>
        </p:nvCxnSpPr>
        <p:spPr>
          <a:xfrm flipH="1">
            <a:off x="5526405" y="195707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534795"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703580" y="2926715"/>
            <a:ext cx="10296000" cy="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a:off x="3322320" y="2905125"/>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H="1">
            <a:off x="4338955"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5429885"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50875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760222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864743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978154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6" name="圆角矩形 15"/>
          <p:cNvSpPr/>
          <p:nvPr/>
        </p:nvSpPr>
        <p:spPr>
          <a:xfrm>
            <a:off x="1198245" y="386588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总装厂</a:t>
            </a:r>
            <a:r>
              <a:rPr lang="en-US" altLang="zh-CN"/>
              <a:t> </a:t>
            </a:r>
            <a:endParaRPr lang="en-US" altLang="zh-CN"/>
          </a:p>
          <a:p>
            <a:pPr algn="ctr"/>
            <a:endParaRPr lang="en-US" altLang="zh-CN"/>
          </a:p>
          <a:p>
            <a:pPr algn="ctr"/>
            <a:r>
              <a:rPr lang="zh-CN" altLang="en-US"/>
              <a:t>庞军明</a:t>
            </a:r>
            <a:endParaRPr lang="zh-CN" altLang="en-US"/>
          </a:p>
        </p:txBody>
      </p:sp>
      <p:cxnSp>
        <p:nvCxnSpPr>
          <p:cNvPr id="17" name="直接连接符 16"/>
          <p:cNvCxnSpPr/>
          <p:nvPr/>
        </p:nvCxnSpPr>
        <p:spPr>
          <a:xfrm>
            <a:off x="5514975" y="2539365"/>
            <a:ext cx="1678305" cy="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18" name="圆角矩形 17"/>
          <p:cNvSpPr/>
          <p:nvPr/>
        </p:nvSpPr>
        <p:spPr>
          <a:xfrm>
            <a:off x="7193280" y="2176780"/>
            <a:ext cx="2265680" cy="664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TPS</a:t>
            </a:r>
            <a:r>
              <a:rPr lang="zh-CN" altLang="en-US"/>
              <a:t>推行助理</a:t>
            </a:r>
            <a:endParaRPr lang="zh-CN" altLang="en-US"/>
          </a:p>
          <a:p>
            <a:pPr algn="ctr"/>
            <a:r>
              <a:rPr lang="zh-CN" altLang="en-US"/>
              <a:t>刘思含</a:t>
            </a:r>
            <a:r>
              <a:rPr lang="en-US" altLang="zh-CN"/>
              <a:t> </a:t>
            </a:r>
            <a:r>
              <a:rPr lang="zh-CN" altLang="en-US"/>
              <a:t>庞军明</a:t>
            </a:r>
            <a:endParaRPr lang="zh-CN" altLang="en-US"/>
          </a:p>
        </p:txBody>
      </p:sp>
      <p:sp>
        <p:nvSpPr>
          <p:cNvPr id="19" name="圆角矩形 18"/>
          <p:cNvSpPr/>
          <p:nvPr/>
        </p:nvSpPr>
        <p:spPr>
          <a:xfrm>
            <a:off x="2961005" y="386588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生产管理部</a:t>
            </a:r>
            <a:r>
              <a:rPr lang="en-US" altLang="zh-CN"/>
              <a:t> </a:t>
            </a:r>
            <a:endParaRPr lang="en-US" altLang="zh-CN"/>
          </a:p>
          <a:p>
            <a:pPr algn="ctr"/>
            <a:r>
              <a:rPr lang="zh-CN" altLang="en-US"/>
              <a:t>云荣娟</a:t>
            </a:r>
            <a:endParaRPr lang="zh-CN" altLang="en-US"/>
          </a:p>
        </p:txBody>
      </p:sp>
      <p:sp>
        <p:nvSpPr>
          <p:cNvPr id="20" name="圆角矩形 19"/>
          <p:cNvSpPr/>
          <p:nvPr/>
        </p:nvSpPr>
        <p:spPr>
          <a:xfrm>
            <a:off x="3977005" y="3841115"/>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质量部</a:t>
            </a:r>
            <a:r>
              <a:rPr lang="en-US" altLang="zh-CN"/>
              <a:t> </a:t>
            </a:r>
            <a:endParaRPr lang="en-US" altLang="zh-CN"/>
          </a:p>
          <a:p>
            <a:pPr algn="ctr"/>
            <a:endParaRPr lang="en-US" altLang="zh-CN"/>
          </a:p>
          <a:p>
            <a:pPr algn="ctr"/>
            <a:r>
              <a:rPr lang="zh-CN" altLang="en-US"/>
              <a:t>陈</a:t>
            </a:r>
            <a:endParaRPr lang="zh-CN" altLang="en-US"/>
          </a:p>
          <a:p>
            <a:pPr algn="ctr"/>
            <a:endParaRPr lang="zh-CN" altLang="en-US"/>
          </a:p>
          <a:p>
            <a:pPr algn="ctr"/>
            <a:r>
              <a:rPr lang="zh-CN" altLang="en-US"/>
              <a:t>伟</a:t>
            </a:r>
            <a:endParaRPr lang="zh-CN" altLang="en-US"/>
          </a:p>
        </p:txBody>
      </p:sp>
      <p:sp>
        <p:nvSpPr>
          <p:cNvPr id="21" name="圆角矩形 20"/>
          <p:cNvSpPr/>
          <p:nvPr/>
        </p:nvSpPr>
        <p:spPr>
          <a:xfrm>
            <a:off x="508317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安环科</a:t>
            </a:r>
            <a:r>
              <a:rPr lang="en-US" altLang="zh-CN"/>
              <a:t> </a:t>
            </a:r>
            <a:endParaRPr lang="en-US" altLang="zh-CN"/>
          </a:p>
          <a:p>
            <a:pPr algn="ctr"/>
            <a:endParaRPr lang="en-US" altLang="zh-CN"/>
          </a:p>
          <a:p>
            <a:pPr algn="ctr"/>
            <a:r>
              <a:rPr lang="zh-CN" altLang="en-US"/>
              <a:t>董岗生</a:t>
            </a:r>
            <a:endParaRPr lang="zh-CN" altLang="en-US"/>
          </a:p>
        </p:txBody>
      </p:sp>
      <p:sp>
        <p:nvSpPr>
          <p:cNvPr id="22" name="圆角矩形 21"/>
          <p:cNvSpPr/>
          <p:nvPr/>
        </p:nvSpPr>
        <p:spPr>
          <a:xfrm>
            <a:off x="618172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销售部</a:t>
            </a:r>
            <a:endParaRPr lang="zh-CN" altLang="en-US"/>
          </a:p>
          <a:p>
            <a:pPr algn="ctr"/>
            <a:endParaRPr lang="en-US" altLang="zh-CN"/>
          </a:p>
          <a:p>
            <a:pPr algn="ctr"/>
            <a:r>
              <a:rPr lang="zh-CN" altLang="en-US"/>
              <a:t>张馀林</a:t>
            </a:r>
            <a:endParaRPr lang="zh-CN" altLang="en-US"/>
          </a:p>
        </p:txBody>
      </p:sp>
      <p:sp>
        <p:nvSpPr>
          <p:cNvPr id="23" name="圆角矩形 22"/>
          <p:cNvSpPr/>
          <p:nvPr/>
        </p:nvSpPr>
        <p:spPr>
          <a:xfrm>
            <a:off x="724979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生产管理部</a:t>
            </a:r>
            <a:r>
              <a:rPr lang="en-US" altLang="zh-CN"/>
              <a:t> </a:t>
            </a:r>
            <a:endParaRPr lang="en-US" altLang="zh-CN"/>
          </a:p>
          <a:p>
            <a:pPr algn="ctr"/>
            <a:r>
              <a:rPr lang="zh-CN" altLang="en-US"/>
              <a:t>苏</a:t>
            </a:r>
            <a:r>
              <a:rPr lang="en-US" altLang="zh-CN"/>
              <a:t>       </a:t>
            </a:r>
            <a:r>
              <a:rPr lang="zh-CN" altLang="en-US"/>
              <a:t>东</a:t>
            </a:r>
            <a:endParaRPr lang="zh-CN" altLang="en-US"/>
          </a:p>
        </p:txBody>
      </p:sp>
      <p:sp>
        <p:nvSpPr>
          <p:cNvPr id="24" name="圆角矩形 23"/>
          <p:cNvSpPr/>
          <p:nvPr/>
        </p:nvSpPr>
        <p:spPr>
          <a:xfrm>
            <a:off x="8336915"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综合部</a:t>
            </a:r>
            <a:r>
              <a:rPr lang="en-US" altLang="zh-CN"/>
              <a:t> </a:t>
            </a:r>
            <a:endParaRPr lang="en-US" altLang="zh-CN"/>
          </a:p>
          <a:p>
            <a:pPr algn="ctr"/>
            <a:endParaRPr lang="en-US" altLang="zh-CN"/>
          </a:p>
          <a:p>
            <a:pPr algn="ctr"/>
            <a:r>
              <a:rPr lang="zh-CN" altLang="en-US"/>
              <a:t>刘新杰</a:t>
            </a:r>
            <a:endParaRPr lang="zh-CN" altLang="en-US"/>
          </a:p>
        </p:txBody>
      </p:sp>
      <p:sp>
        <p:nvSpPr>
          <p:cNvPr id="25" name="圆角矩形 24"/>
          <p:cNvSpPr/>
          <p:nvPr/>
        </p:nvSpPr>
        <p:spPr>
          <a:xfrm>
            <a:off x="9434830"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项目部</a:t>
            </a:r>
            <a:r>
              <a:rPr lang="en-US" altLang="zh-CN"/>
              <a:t> </a:t>
            </a:r>
            <a:endParaRPr lang="en-US" altLang="zh-CN"/>
          </a:p>
          <a:p>
            <a:pPr algn="ctr"/>
            <a:endParaRPr lang="en-US" altLang="zh-CN"/>
          </a:p>
          <a:p>
            <a:pPr algn="ctr"/>
            <a:r>
              <a:rPr lang="zh-CN" altLang="en-US"/>
              <a:t>王文乐</a:t>
            </a:r>
            <a:endParaRPr lang="zh-CN" altLang="en-US"/>
          </a:p>
        </p:txBody>
      </p:sp>
      <p:cxnSp>
        <p:nvCxnSpPr>
          <p:cNvPr id="26" name="直接连接符 25"/>
          <p:cNvCxnSpPr/>
          <p:nvPr/>
        </p:nvCxnSpPr>
        <p:spPr>
          <a:xfrm>
            <a:off x="3848100" y="2185035"/>
            <a:ext cx="1678305" cy="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7" name="圆角矩形 26"/>
          <p:cNvSpPr/>
          <p:nvPr/>
        </p:nvSpPr>
        <p:spPr>
          <a:xfrm>
            <a:off x="1582420" y="1911350"/>
            <a:ext cx="2265680" cy="6648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TPS</a:t>
            </a:r>
            <a:r>
              <a:rPr lang="zh-CN" altLang="en-US"/>
              <a:t>推行总干事</a:t>
            </a:r>
            <a:endParaRPr lang="zh-CN" altLang="en-US"/>
          </a:p>
          <a:p>
            <a:pPr algn="ctr"/>
            <a:r>
              <a:rPr lang="zh-CN" altLang="en-US"/>
              <a:t>王</a:t>
            </a:r>
            <a:r>
              <a:rPr lang="en-US" altLang="zh-CN"/>
              <a:t>  </a:t>
            </a:r>
            <a:r>
              <a:rPr lang="zh-CN" altLang="en-US"/>
              <a:t>磊</a:t>
            </a:r>
            <a:endParaRPr lang="zh-CN" altLang="en-US"/>
          </a:p>
        </p:txBody>
      </p:sp>
      <p:cxnSp>
        <p:nvCxnSpPr>
          <p:cNvPr id="28" name="直接连接符 27"/>
          <p:cNvCxnSpPr/>
          <p:nvPr/>
        </p:nvCxnSpPr>
        <p:spPr>
          <a:xfrm flipH="1">
            <a:off x="10963910" y="289306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29" name="圆角矩形 28"/>
          <p:cNvSpPr/>
          <p:nvPr/>
        </p:nvSpPr>
        <p:spPr>
          <a:xfrm>
            <a:off x="10617200" y="382905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采购部</a:t>
            </a:r>
            <a:r>
              <a:rPr lang="en-US" altLang="zh-CN"/>
              <a:t> </a:t>
            </a:r>
            <a:endParaRPr lang="en-US" altLang="zh-CN"/>
          </a:p>
          <a:p>
            <a:pPr algn="ctr"/>
            <a:endParaRPr lang="en-US" altLang="zh-CN"/>
          </a:p>
          <a:p>
            <a:pPr algn="ctr"/>
            <a:r>
              <a:rPr lang="zh-CN" altLang="en-US"/>
              <a:t>葛雁宇</a:t>
            </a:r>
            <a:endParaRPr lang="zh-CN" altLang="en-US"/>
          </a:p>
        </p:txBody>
      </p:sp>
      <p:sp>
        <p:nvSpPr>
          <p:cNvPr id="30" name="圆角矩形 29"/>
          <p:cNvSpPr/>
          <p:nvPr/>
        </p:nvSpPr>
        <p:spPr>
          <a:xfrm>
            <a:off x="384810" y="3853815"/>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财务部</a:t>
            </a:r>
            <a:r>
              <a:rPr lang="en-US" altLang="zh-CN"/>
              <a:t> </a:t>
            </a:r>
            <a:endParaRPr lang="en-US" altLang="zh-CN"/>
          </a:p>
          <a:p>
            <a:pPr algn="ctr"/>
            <a:endParaRPr lang="en-US" altLang="zh-CN"/>
          </a:p>
          <a:p>
            <a:pPr algn="ctr"/>
            <a:r>
              <a:rPr lang="zh-CN" altLang="en-US"/>
              <a:t>谷朋坤</a:t>
            </a:r>
            <a:endParaRPr lang="zh-CN" altLang="en-US"/>
          </a:p>
        </p:txBody>
      </p:sp>
      <p:cxnSp>
        <p:nvCxnSpPr>
          <p:cNvPr id="31" name="直接连接符 30"/>
          <p:cNvCxnSpPr/>
          <p:nvPr/>
        </p:nvCxnSpPr>
        <p:spPr>
          <a:xfrm flipH="1">
            <a:off x="731520" y="2961005"/>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
        <p:nvSpPr>
          <p:cNvPr id="32" name="圆角矩形 3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22</a:t>
            </a:r>
            <a:endParaRPr lang="en-US" altLang="zh-CN"/>
          </a:p>
        </p:txBody>
      </p:sp>
      <p:sp>
        <p:nvSpPr>
          <p:cNvPr id="33" name="圆角矩形 32"/>
          <p:cNvSpPr/>
          <p:nvPr/>
        </p:nvSpPr>
        <p:spPr>
          <a:xfrm>
            <a:off x="2070100" y="3865880"/>
            <a:ext cx="693420" cy="20770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a:t>金属件厂</a:t>
            </a:r>
            <a:r>
              <a:rPr lang="en-US" altLang="zh-CN"/>
              <a:t> </a:t>
            </a:r>
            <a:endParaRPr lang="en-US" altLang="zh-CN"/>
          </a:p>
          <a:p>
            <a:pPr algn="ctr"/>
            <a:r>
              <a:rPr lang="zh-CN" altLang="en-US"/>
              <a:t>向利新</a:t>
            </a:r>
            <a:endParaRPr lang="zh-CN" altLang="en-US"/>
          </a:p>
        </p:txBody>
      </p:sp>
      <p:cxnSp>
        <p:nvCxnSpPr>
          <p:cNvPr id="34" name="直接连接符 33"/>
          <p:cNvCxnSpPr/>
          <p:nvPr/>
        </p:nvCxnSpPr>
        <p:spPr>
          <a:xfrm flipH="1">
            <a:off x="2398395" y="2928620"/>
            <a:ext cx="0" cy="936000"/>
          </a:xfrm>
          <a:prstGeom prst="line">
            <a:avLst/>
          </a:prstGeom>
          <a:ln w="34925" cmpd="sng">
            <a:solidFill>
              <a:schemeClr val="accent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TextBox 62"/>
          <p:cNvSpPr txBox="1"/>
          <p:nvPr/>
        </p:nvSpPr>
        <p:spPr>
          <a:xfrm>
            <a:off x="86360" y="3893820"/>
            <a:ext cx="11300460" cy="3291840"/>
          </a:xfrm>
          <a:prstGeom prst="rect">
            <a:avLst/>
          </a:prstGeom>
          <a:noFill/>
          <a:ln w="6350">
            <a:solidFill>
              <a:schemeClr val="bg1">
                <a:lumMod val="75000"/>
              </a:schemeClr>
            </a:solidFill>
          </a:ln>
        </p:spPr>
        <p:txBody>
          <a:bodyPr wrap="square" rtlCol="0">
            <a:spAutoFit/>
          </a:bodyPr>
          <a:lstStyle/>
          <a:p>
            <a:r>
              <a:rPr lang="zh-CN" altLang="en-US" sz="1600" b="0" dirty="0">
                <a:solidFill>
                  <a:srgbClr val="FF0000"/>
                </a:solidFill>
                <a:latin typeface="微软雅黑" panose="020B0503020204020204" pitchFamily="34" charset="-122"/>
                <a:ea typeface="微软雅黑" panose="020B0503020204020204" pitchFamily="34" charset="-122"/>
              </a:rPr>
              <a:t>问题点：</a:t>
            </a:r>
            <a:endParaRPr lang="en-US" altLang="zh-CN" sz="1600" b="0" dirty="0">
              <a:solidFill>
                <a:srgbClr val="FF0000"/>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生产现场备料区域堆积如山及流程</a:t>
            </a:r>
            <a:r>
              <a:rPr lang="zh-CN" altLang="en-US" sz="1600" dirty="0">
                <a:solidFill>
                  <a:srgbClr val="FF0000"/>
                </a:solidFill>
                <a:latin typeface="微软雅黑" panose="020B0503020204020204" pitchFamily="34" charset="-122"/>
                <a:ea typeface="微软雅黑" panose="020B0503020204020204" pitchFamily="34" charset="-122"/>
              </a:rPr>
              <a:t>需进一步完善</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按照产品工艺流程重新设计</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生产现场班组目视化看板需要进一步完善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现场生产指令看板，进度看板</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部分员工作业组合不合理</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线平衡，作业组合单件流编排；</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现场人员标准作业理解度稍弱，质量过程控、专业技能能力稍弱</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重新制定标准作业，质量门设定，多能工育成</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新人培养缺乏系统性规划</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--HR</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主导推进内部培训师，精益自主研人才的培训</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设备</a:t>
            </a:r>
            <a:r>
              <a:rPr lang="en-US" altLang="zh-CN" sz="1600" b="0" dirty="0">
                <a:solidFill>
                  <a:srgbClr val="FF0000"/>
                </a:solidFill>
                <a:latin typeface="微软雅黑" panose="020B0503020204020204" pitchFamily="34" charset="-122"/>
                <a:ea typeface="微软雅黑" panose="020B0503020204020204" pitchFamily="34" charset="-122"/>
              </a:rPr>
              <a:t>TPM</a:t>
            </a:r>
            <a:r>
              <a:rPr lang="zh-CN" altLang="en-US" sz="1600" b="0" dirty="0">
                <a:solidFill>
                  <a:srgbClr val="FF0000"/>
                </a:solidFill>
                <a:latin typeface="微软雅黑" panose="020B0503020204020204" pitchFamily="34" charset="-122"/>
                <a:ea typeface="微软雅黑" panose="020B0503020204020204" pitchFamily="34" charset="-122"/>
              </a:rPr>
              <a:t>活动缺乏，自主保全技能欠缺</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 a</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针对高频度换产，需要系统分析缩短换产时间；</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b.</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需要制定</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PM</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标准作业书；</a:t>
            </a:r>
            <a:endPar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marL="228600" indent="-228600">
              <a:lnSpc>
                <a:spcPct val="150000"/>
              </a:lnSpc>
              <a:buAutoNum type="arabicPeriod"/>
            </a:pPr>
            <a:r>
              <a:rPr lang="zh-CN" altLang="en-US" sz="1600" b="0" dirty="0">
                <a:solidFill>
                  <a:srgbClr val="FF0000"/>
                </a:solidFill>
                <a:latin typeface="微软雅黑" panose="020B0503020204020204" pitchFamily="34" charset="-122"/>
                <a:ea typeface="微软雅黑" panose="020B0503020204020204" pitchFamily="34" charset="-122"/>
              </a:rPr>
              <a:t>现场在制品有堆积掩盖各种问题；</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合理设计物流系统，现场</a:t>
            </a:r>
            <a:r>
              <a:rPr lang="en-US" altLang="zh-CN" sz="1600" b="0" dirty="0">
                <a:solidFill>
                  <a:schemeClr val="tx1">
                    <a:lumMod val="75000"/>
                    <a:lumOff val="25000"/>
                  </a:schemeClr>
                </a:solidFill>
                <a:latin typeface="微软雅黑" panose="020B0503020204020204" pitchFamily="34" charset="-122"/>
                <a:ea typeface="微软雅黑" panose="020B0503020204020204" pitchFamily="34" charset="-122"/>
              </a:rPr>
              <a:t>6S</a:t>
            </a:r>
            <a:r>
              <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rPr>
              <a:t>标准化，目视化</a:t>
            </a: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a:p>
            <a:pPr indent="0">
              <a:lnSpc>
                <a:spcPct val="150000"/>
              </a:lnSpc>
              <a:buNone/>
            </a:pPr>
            <a:endParaRPr lang="zh-CN" altLang="en-US" sz="1600" b="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57782" y="582447"/>
            <a:ext cx="6417945" cy="521970"/>
          </a:xfrm>
          <a:prstGeom prst="rect">
            <a:avLst/>
          </a:prstGeom>
          <a:noFill/>
        </p:spPr>
        <p:txBody>
          <a:bodyPr wrap="none" rtlCol="0" anchor="t">
            <a:spAutoFit/>
            <a:scene3d>
              <a:camera prst="orthographicFront"/>
              <a:lightRig rig="threePt" dir="t"/>
            </a:scene3d>
          </a:bodyPr>
          <a:lstStyle/>
          <a:p>
            <a:pPr eaLnBrk="0" fontAlgn="base" hangingPunct="0">
              <a:spcBef>
                <a:spcPct val="0"/>
              </a:spcBef>
              <a:spcAft>
                <a:spcPct val="0"/>
              </a:spcAft>
            </a:pPr>
            <a:r>
              <a:rPr lang="zh-CN" altLang="en-US" sz="2800" b="1" dirty="0">
                <a:effectLst>
                  <a:outerShdw blurRad="38100" dist="25400" dir="5400000" algn="ctr" rotWithShape="0">
                    <a:srgbClr val="6E747A">
                      <a:alpha val="43000"/>
                    </a:srgbClr>
                  </a:outerShdw>
                </a:effectLst>
                <a:latin typeface="+mj-lt"/>
                <a:ea typeface="+mj-ea"/>
                <a:cs typeface="+mj-cs"/>
              </a:rPr>
              <a:t>四：生产线场现状调查</a:t>
            </a:r>
            <a:r>
              <a:rPr lang="en-US" altLang="zh-CN" sz="2800" b="1" dirty="0">
                <a:effectLst>
                  <a:outerShdw blurRad="38100" dist="25400" dir="5400000" algn="ctr" rotWithShape="0">
                    <a:srgbClr val="6E747A">
                      <a:alpha val="43000"/>
                    </a:srgbClr>
                  </a:outerShdw>
                </a:effectLst>
                <a:latin typeface="+mj-lt"/>
                <a:ea typeface="+mj-ea"/>
                <a:cs typeface="+mj-cs"/>
              </a:rPr>
              <a:t>---</a:t>
            </a:r>
            <a:r>
              <a:rPr lang="zh-CN" altLang="en-US" sz="2800" b="1" dirty="0">
                <a:effectLst>
                  <a:outerShdw blurRad="38100" dist="25400" dir="5400000" algn="ctr" rotWithShape="0">
                    <a:srgbClr val="6E747A">
                      <a:alpha val="43000"/>
                    </a:srgbClr>
                  </a:outerShdw>
                </a:effectLst>
                <a:latin typeface="+mj-lt"/>
                <a:ea typeface="+mj-ea"/>
                <a:cs typeface="+mj-cs"/>
                <a:sym typeface="+mn-ea"/>
              </a:rPr>
              <a:t>车间现场布局</a:t>
            </a:r>
            <a:endParaRPr lang="zh-CN" altLang="en-US" sz="2800" b="1" dirty="0">
              <a:effectLst>
                <a:outerShdw blurRad="38100" dist="25400" dir="5400000" algn="ctr" rotWithShape="0">
                  <a:srgbClr val="6E747A">
                    <a:alpha val="43000"/>
                  </a:srgbClr>
                </a:outerShdw>
              </a:effectLst>
              <a:latin typeface="+mj-lt"/>
              <a:ea typeface="+mj-ea"/>
              <a:cs typeface="+mj-cs"/>
              <a:sym typeface="+mn-ea"/>
            </a:endParaRPr>
          </a:p>
        </p:txBody>
      </p:sp>
      <p:pic>
        <p:nvPicPr>
          <p:cNvPr id="4" name="图片 3" descr="e1ad517607647625398ac94f21a4c75"/>
          <p:cNvPicPr>
            <a:picLocks noChangeAspect="1"/>
          </p:cNvPicPr>
          <p:nvPr/>
        </p:nvPicPr>
        <p:blipFill>
          <a:blip r:embed="rId1"/>
          <a:stretch>
            <a:fillRect/>
          </a:stretch>
        </p:blipFill>
        <p:spPr>
          <a:xfrm>
            <a:off x="7590155" y="1156335"/>
            <a:ext cx="3796665" cy="2664460"/>
          </a:xfrm>
          <a:prstGeom prst="rect">
            <a:avLst/>
          </a:prstGeom>
        </p:spPr>
      </p:pic>
      <p:pic>
        <p:nvPicPr>
          <p:cNvPr id="5" name="图片 4" descr="993a5598f91b550556aa1818f76bb31"/>
          <p:cNvPicPr>
            <a:picLocks noChangeAspect="1"/>
          </p:cNvPicPr>
          <p:nvPr/>
        </p:nvPicPr>
        <p:blipFill>
          <a:blip r:embed="rId2"/>
          <a:stretch>
            <a:fillRect/>
          </a:stretch>
        </p:blipFill>
        <p:spPr>
          <a:xfrm>
            <a:off x="3700145" y="1156335"/>
            <a:ext cx="3804920" cy="2664460"/>
          </a:xfrm>
          <a:prstGeom prst="rect">
            <a:avLst/>
          </a:prstGeom>
        </p:spPr>
      </p:pic>
      <p:pic>
        <p:nvPicPr>
          <p:cNvPr id="6" name="图片 5" descr="c727a072e0df43165d99e89af7cac2a"/>
          <p:cNvPicPr>
            <a:picLocks noChangeAspect="1"/>
          </p:cNvPicPr>
          <p:nvPr/>
        </p:nvPicPr>
        <p:blipFill>
          <a:blip r:embed="rId3"/>
          <a:stretch>
            <a:fillRect/>
          </a:stretch>
        </p:blipFill>
        <p:spPr>
          <a:xfrm>
            <a:off x="171450" y="1155700"/>
            <a:ext cx="3443605" cy="2651125"/>
          </a:xfrm>
          <a:prstGeom prst="rect">
            <a:avLst/>
          </a:prstGeom>
        </p:spPr>
      </p:pic>
      <p:pic>
        <p:nvPicPr>
          <p:cNvPr id="11" name="图片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23</a:t>
            </a:r>
            <a:endParaRPr lang="en-US" altLang="zh-CN"/>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412115" y="705485"/>
            <a:ext cx="11256010" cy="5800090"/>
          </a:xfrm>
          <a:custGeom>
            <a:avLst/>
            <a:gdLst>
              <a:gd name="connsiteX0" fmla="*/ 0 w 12192000"/>
              <a:gd name="connsiteY0" fmla="*/ 6857999 h 6858000"/>
              <a:gd name="connsiteX1" fmla="*/ 12192000 w 12192000"/>
              <a:gd name="connsiteY1" fmla="*/ 6857999 h 6858000"/>
              <a:gd name="connsiteX2" fmla="*/ 12192000 w 12192000"/>
              <a:gd name="connsiteY2" fmla="*/ 0 h 6858000"/>
              <a:gd name="connsiteX3" fmla="*/ 0 w 12192000"/>
              <a:gd name="connsiteY3" fmla="*/ 0 h 6858000"/>
              <a:gd name="connsiteX4" fmla="*/ 0 w 12192000"/>
              <a:gd name="connsiteY4" fmla="*/ 6857999 h 6858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12192000" h="6858000">
                <a:moveTo>
                  <a:pt x="0" y="6857999"/>
                </a:moveTo>
                <a:lnTo>
                  <a:pt x="12192000" y="6857999"/>
                </a:lnTo>
                <a:lnTo>
                  <a:pt x="12192000" y="0"/>
                </a:lnTo>
                <a:lnTo>
                  <a:pt x="0" y="0"/>
                </a:lnTo>
                <a:lnTo>
                  <a:pt x="0" y="6857999"/>
                </a:lnTo>
              </a:path>
            </a:pathLst>
          </a:custGeom>
          <a:solidFill>
            <a:srgbClr val="FFFFF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25"/>
          </a:p>
        </p:txBody>
      </p:sp>
      <p:sp>
        <p:nvSpPr>
          <p:cNvPr id="6" name="Freeform 3"/>
          <p:cNvSpPr/>
          <p:nvPr/>
        </p:nvSpPr>
        <p:spPr>
          <a:xfrm>
            <a:off x="2702910" y="3316597"/>
            <a:ext cx="746425" cy="469146"/>
          </a:xfrm>
          <a:custGeom>
            <a:avLst/>
            <a:gdLst>
              <a:gd name="connsiteX0" fmla="*/ 0 w 918972"/>
              <a:gd name="connsiteY0" fmla="*/ 288797 h 577595"/>
              <a:gd name="connsiteX1" fmla="*/ 229742 w 918972"/>
              <a:gd name="connsiteY1" fmla="*/ 288797 h 577595"/>
              <a:gd name="connsiteX2" fmla="*/ 229742 w 918972"/>
              <a:gd name="connsiteY2" fmla="*/ 0 h 577595"/>
              <a:gd name="connsiteX3" fmla="*/ 689228 w 918972"/>
              <a:gd name="connsiteY3" fmla="*/ 0 h 577595"/>
              <a:gd name="connsiteX4" fmla="*/ 689228 w 918972"/>
              <a:gd name="connsiteY4" fmla="*/ 288797 h 577595"/>
              <a:gd name="connsiteX5" fmla="*/ 918972 w 918972"/>
              <a:gd name="connsiteY5" fmla="*/ 288797 h 577595"/>
              <a:gd name="connsiteX6" fmla="*/ 459486 w 918972"/>
              <a:gd name="connsiteY6" fmla="*/ 577595 h 577595"/>
              <a:gd name="connsiteX7" fmla="*/ 0 w 918972"/>
              <a:gd name="connsiteY7" fmla="*/ 288797 h 577595"/>
            </a:gdLst>
            <a:ahLst/>
            <a:cxnLst>
              <a:cxn ang="0">
                <a:pos x="connsiteX0" y="connsiteY0"/>
              </a:cxn>
              <a:cxn ang="1">
                <a:pos x="connsiteX1" y="connsiteY1"/>
              </a:cxn>
              <a:cxn ang="2">
                <a:pos x="connsiteX2" y="connsiteY2"/>
              </a:cxn>
              <a:cxn ang="3">
                <a:pos x="connsiteX3" y="connsiteY3"/>
              </a:cxn>
              <a:cxn ang="4">
                <a:pos x="connsiteX4" y="connsiteY4"/>
              </a:cxn>
              <a:cxn ang="5">
                <a:pos x="connsiteX5" y="connsiteY5"/>
              </a:cxn>
              <a:cxn ang="6">
                <a:pos x="connsiteX6" y="connsiteY6"/>
              </a:cxn>
              <a:cxn ang="7">
                <a:pos x="connsiteX7" y="connsiteY7"/>
              </a:cxn>
            </a:cxnLst>
            <a:rect l="l" t="t" r="r" b="b"/>
            <a:pathLst>
              <a:path w="918972" h="577595">
                <a:moveTo>
                  <a:pt x="0" y="288797"/>
                </a:moveTo>
                <a:lnTo>
                  <a:pt x="229742" y="288797"/>
                </a:lnTo>
                <a:lnTo>
                  <a:pt x="229742" y="0"/>
                </a:lnTo>
                <a:lnTo>
                  <a:pt x="689228" y="0"/>
                </a:lnTo>
                <a:lnTo>
                  <a:pt x="689228" y="288797"/>
                </a:lnTo>
                <a:lnTo>
                  <a:pt x="918972" y="288797"/>
                </a:lnTo>
                <a:lnTo>
                  <a:pt x="459486" y="577595"/>
                </a:lnTo>
                <a:lnTo>
                  <a:pt x="0" y="288797"/>
                </a:lnTo>
              </a:path>
            </a:pathLst>
          </a:custGeom>
          <a:solidFill>
            <a:srgbClr val="EC2D2D">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a:p>
        </p:txBody>
      </p:sp>
      <p:pic>
        <p:nvPicPr>
          <p:cNvPr id="8" name="Picture 3"/>
          <p:cNvPicPr>
            <a:picLocks noChangeAspect="1" noChangeArrowheads="1"/>
          </p:cNvPicPr>
          <p:nvPr/>
        </p:nvPicPr>
        <p:blipFill>
          <a:blip r:embed="rId1"/>
          <a:srcRect/>
          <a:stretch>
            <a:fillRect/>
          </a:stretch>
        </p:blipFill>
        <p:spPr bwMode="auto">
          <a:xfrm>
            <a:off x="546735" y="4332605"/>
            <a:ext cx="3695065" cy="2052955"/>
          </a:xfrm>
          <a:prstGeom prst="rect">
            <a:avLst/>
          </a:prstGeom>
          <a:noFill/>
        </p:spPr>
      </p:pic>
      <p:pic>
        <p:nvPicPr>
          <p:cNvPr id="9" name="Picture 3"/>
          <p:cNvPicPr>
            <a:picLocks noChangeAspect="1" noChangeArrowheads="1"/>
          </p:cNvPicPr>
          <p:nvPr/>
        </p:nvPicPr>
        <p:blipFill>
          <a:blip r:embed="rId2"/>
          <a:srcRect/>
          <a:stretch>
            <a:fillRect/>
          </a:stretch>
        </p:blipFill>
        <p:spPr bwMode="auto">
          <a:xfrm>
            <a:off x="4435475" y="3883025"/>
            <a:ext cx="2898775" cy="2248535"/>
          </a:xfrm>
          <a:prstGeom prst="rect">
            <a:avLst/>
          </a:prstGeom>
          <a:noFill/>
        </p:spPr>
      </p:pic>
      <p:pic>
        <p:nvPicPr>
          <p:cNvPr id="10" name="Picture 3"/>
          <p:cNvPicPr>
            <a:picLocks noChangeAspect="1" noChangeArrowheads="1"/>
          </p:cNvPicPr>
          <p:nvPr/>
        </p:nvPicPr>
        <p:blipFill>
          <a:blip r:embed="rId3"/>
          <a:srcRect/>
          <a:stretch>
            <a:fillRect/>
          </a:stretch>
        </p:blipFill>
        <p:spPr bwMode="auto">
          <a:xfrm>
            <a:off x="7344410" y="3789045"/>
            <a:ext cx="4131310" cy="2342515"/>
          </a:xfrm>
          <a:prstGeom prst="rect">
            <a:avLst/>
          </a:prstGeom>
          <a:noFill/>
        </p:spPr>
      </p:pic>
      <p:sp>
        <p:nvSpPr>
          <p:cNvPr id="12" name="TextBox 1"/>
          <p:cNvSpPr txBox="1"/>
          <p:nvPr/>
        </p:nvSpPr>
        <p:spPr>
          <a:xfrm>
            <a:off x="3807408" y="197412"/>
            <a:ext cx="4154170" cy="507365"/>
          </a:xfrm>
          <a:prstGeom prst="rect">
            <a:avLst/>
          </a:prstGeom>
          <a:noFill/>
        </p:spPr>
        <p:txBody>
          <a:bodyPr wrap="none" lIns="0" tIns="0" rIns="0" rtlCol="0">
            <a:spAutoFit/>
            <a:scene3d>
              <a:camera prst="orthographicFront"/>
              <a:lightRig rig="threePt" dir="t"/>
            </a:scene3d>
          </a:bodyPr>
          <a:lstStyle/>
          <a:p>
            <a:pPr>
              <a:lnSpc>
                <a:spcPts val="3600"/>
              </a:lnSpc>
            </a:pPr>
            <a:r>
              <a:rPr lang="en-US" altLang="zh-CN" sz="2270" b="1" dirty="0">
                <a:solidFill>
                  <a:schemeClr val="tx1"/>
                </a:solidFill>
                <a:effectLst/>
                <a:latin typeface="Times New Roman" panose="02020603050405020304" pitchFamily="18" charset="0"/>
                <a:cs typeface="Times New Roman" panose="02020603050405020304" pitchFamily="18" charset="0"/>
              </a:rPr>
              <a:t> </a:t>
            </a:r>
            <a:r>
              <a:rPr lang="en-US" altLang="zh-CN" sz="2270" b="1" dirty="0">
                <a:solidFill>
                  <a:schemeClr val="tx1"/>
                </a:solidFill>
                <a:effectLst/>
                <a:latin typeface="微软雅黑" panose="020B0503020204020204" pitchFamily="34" charset="-122"/>
                <a:cs typeface="微软雅黑" panose="020B0503020204020204" pitchFamily="34" charset="-122"/>
              </a:rPr>
              <a:t>现场的问题及对策——标准作业</a:t>
            </a:r>
            <a:endParaRPr lang="en-US" altLang="zh-CN" sz="2270" b="1" dirty="0">
              <a:solidFill>
                <a:schemeClr val="tx1"/>
              </a:solidFill>
              <a:effectLst/>
              <a:latin typeface="微软雅黑" panose="020B0503020204020204" pitchFamily="34" charset="-122"/>
              <a:cs typeface="微软雅黑" panose="020B0503020204020204" pitchFamily="34" charset="-122"/>
            </a:endParaRPr>
          </a:p>
        </p:txBody>
      </p:sp>
      <p:sp>
        <p:nvSpPr>
          <p:cNvPr id="14" name="TextBox 1"/>
          <p:cNvSpPr txBox="1"/>
          <p:nvPr/>
        </p:nvSpPr>
        <p:spPr>
          <a:xfrm>
            <a:off x="758740" y="3159089"/>
            <a:ext cx="2032000" cy="1250950"/>
          </a:xfrm>
          <a:prstGeom prst="rect">
            <a:avLst/>
          </a:prstGeom>
          <a:noFill/>
        </p:spPr>
        <p:txBody>
          <a:bodyPr wrap="none" lIns="0" tIns="0" rIns="0" rtlCol="0">
            <a:spAutoFit/>
          </a:bodyPr>
          <a:lstStyle/>
          <a:p>
            <a:pPr>
              <a:lnSpc>
                <a:spcPts val="2600"/>
              </a:lnSpc>
              <a:tabLst>
                <a:tab pos="508000" algn="l"/>
                <a:tab pos="977900" algn="l"/>
              </a:tabLst>
            </a:pPr>
            <a:r>
              <a:rPr lang="en-US" altLang="zh-CN" sz="1600" dirty="0">
                <a:solidFill>
                  <a:srgbClr val="000000"/>
                </a:solidFill>
                <a:latin typeface="微软雅黑" panose="020B0503020204020204" pitchFamily="34" charset="-122"/>
                <a:cs typeface="微软雅黑" panose="020B0503020204020204" pitchFamily="34" charset="-122"/>
              </a:rPr>
              <a:t>作业指导书不能够有效</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400"/>
              </a:lnSpc>
              <a:tabLst>
                <a:tab pos="508000" algn="l"/>
                <a:tab pos="977900" algn="l"/>
              </a:tabLst>
            </a:pPr>
            <a:r>
              <a:rPr lang="en-US" altLang="zh-CN" sz="1600" dirty="0"/>
              <a:t>	</a:t>
            </a:r>
            <a:r>
              <a:rPr lang="en-US" altLang="zh-CN" sz="1600" dirty="0">
                <a:solidFill>
                  <a:srgbClr val="000000"/>
                </a:solidFill>
                <a:latin typeface="微软雅黑" panose="020B0503020204020204" pitchFamily="34" charset="-122"/>
                <a:cs typeface="微软雅黑" panose="020B0503020204020204" pitchFamily="34" charset="-122"/>
              </a:rPr>
              <a:t>指导现场作业</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1000"/>
              </a:lnSpc>
            </a:pPr>
            <a:endParaRPr lang="en-US" altLang="zh-CN" sz="1625" dirty="0"/>
          </a:p>
          <a:p>
            <a:pPr>
              <a:lnSpc>
                <a:spcPts val="3400"/>
              </a:lnSpc>
              <a:tabLst>
                <a:tab pos="508000" algn="l"/>
                <a:tab pos="977900" algn="l"/>
              </a:tabLst>
            </a:pPr>
            <a:r>
              <a:rPr lang="en-US" altLang="zh-CN" sz="1625" dirty="0"/>
              <a:t>		</a:t>
            </a:r>
            <a:r>
              <a:rPr lang="en-US" altLang="zh-CN" sz="1630" b="1" dirty="0">
                <a:solidFill>
                  <a:srgbClr val="000000"/>
                </a:solidFill>
                <a:latin typeface="微软雅黑" panose="020B0503020204020204" pitchFamily="34" charset="-122"/>
                <a:cs typeface="微软雅黑" panose="020B0503020204020204" pitchFamily="34" charset="-122"/>
              </a:rPr>
              <a:t>作业要领书</a:t>
            </a:r>
            <a:endParaRPr lang="en-US" altLang="zh-CN" sz="1630" b="1" dirty="0">
              <a:solidFill>
                <a:srgbClr val="000000"/>
              </a:solidFill>
              <a:latin typeface="微软雅黑" panose="020B0503020204020204" pitchFamily="34" charset="-122"/>
              <a:cs typeface="微软雅黑" panose="020B0503020204020204" pitchFamily="34" charset="-122"/>
            </a:endParaRPr>
          </a:p>
        </p:txBody>
      </p:sp>
      <p:sp>
        <p:nvSpPr>
          <p:cNvPr id="15" name="TextBox 1"/>
          <p:cNvSpPr txBox="1"/>
          <p:nvPr/>
        </p:nvSpPr>
        <p:spPr>
          <a:xfrm>
            <a:off x="3436207" y="3303869"/>
            <a:ext cx="1016000" cy="686435"/>
          </a:xfrm>
          <a:prstGeom prst="rect">
            <a:avLst/>
          </a:prstGeom>
          <a:noFill/>
        </p:spPr>
        <p:txBody>
          <a:bodyPr wrap="none" lIns="0" tIns="0" rIns="0" rtlCol="0">
            <a:spAutoFit/>
          </a:bodyPr>
          <a:lstStyle/>
          <a:p>
            <a:pPr>
              <a:lnSpc>
                <a:spcPts val="2600"/>
              </a:lnSpc>
              <a:tabLst>
                <a:tab pos="127000" algn="l"/>
              </a:tabLst>
            </a:pPr>
            <a:r>
              <a:rPr lang="en-US" altLang="zh-CN" sz="1600" dirty="0">
                <a:solidFill>
                  <a:srgbClr val="000000"/>
                </a:solidFill>
                <a:latin typeface="微软雅黑" panose="020B0503020204020204" pitchFamily="34" charset="-122"/>
                <a:cs typeface="微软雅黑" panose="020B0503020204020204" pitchFamily="34" charset="-122"/>
              </a:rPr>
              <a:t>现场作业指</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400"/>
              </a:lnSpc>
              <a:tabLst>
                <a:tab pos="127000" algn="l"/>
              </a:tabLst>
            </a:pPr>
            <a:r>
              <a:rPr lang="en-US" altLang="zh-CN" sz="1600" dirty="0"/>
              <a:t>	</a:t>
            </a:r>
            <a:r>
              <a:rPr lang="en-US" altLang="zh-CN" sz="1600" dirty="0">
                <a:solidFill>
                  <a:srgbClr val="000000"/>
                </a:solidFill>
                <a:latin typeface="微软雅黑" panose="020B0503020204020204" pitchFamily="34" charset="-122"/>
                <a:cs typeface="微软雅黑" panose="020B0503020204020204" pitchFamily="34" charset="-122"/>
              </a:rPr>
              <a:t>导书欠缺</a:t>
            </a:r>
            <a:endParaRPr lang="en-US" altLang="zh-CN" sz="1600" dirty="0">
              <a:solidFill>
                <a:srgbClr val="000000"/>
              </a:solidFill>
              <a:latin typeface="微软雅黑" panose="020B0503020204020204" pitchFamily="34" charset="-122"/>
              <a:cs typeface="微软雅黑" panose="020B0503020204020204" pitchFamily="34" charset="-122"/>
            </a:endParaRPr>
          </a:p>
        </p:txBody>
      </p:sp>
      <p:sp>
        <p:nvSpPr>
          <p:cNvPr id="16" name="TextBox 1"/>
          <p:cNvSpPr txBox="1"/>
          <p:nvPr/>
        </p:nvSpPr>
        <p:spPr>
          <a:xfrm>
            <a:off x="4435475" y="704850"/>
            <a:ext cx="7039610" cy="2969260"/>
          </a:xfrm>
          <a:prstGeom prst="rect">
            <a:avLst/>
          </a:prstGeom>
          <a:noFill/>
        </p:spPr>
        <p:txBody>
          <a:bodyPr wrap="square" lIns="0" tIns="0" rIns="0" rtlCol="0">
            <a:spAutoFit/>
          </a:bodyPr>
          <a:lstStyle/>
          <a:p>
            <a:pPr>
              <a:lnSpc>
                <a:spcPts val="2000"/>
              </a:lnSpc>
              <a:tabLst>
                <a:tab pos="241300" algn="l"/>
              </a:tabLst>
            </a:pPr>
            <a:r>
              <a:rPr lang="en-US" altLang="zh-CN" sz="1600" b="1" dirty="0">
                <a:solidFill>
                  <a:srgbClr val="000000"/>
                </a:solidFill>
                <a:latin typeface="微软雅黑" panose="020B0503020204020204" pitchFamily="34" charset="-122"/>
                <a:cs typeface="微软雅黑" panose="020B0503020204020204" pitchFamily="34" charset="-122"/>
              </a:rPr>
              <a:t>问题点：</a:t>
            </a:r>
            <a:endParaRPr lang="en-US" altLang="zh-CN" sz="1600" b="1"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2000" dirty="0"/>
              <a:t>	</a:t>
            </a:r>
            <a:r>
              <a:rPr lang="en-US" altLang="zh-CN" sz="1600" dirty="0">
                <a:solidFill>
                  <a:srgbClr val="000000"/>
                </a:solidFill>
                <a:latin typeface="微软雅黑" panose="020B0503020204020204" pitchFamily="34" charset="-122"/>
                <a:cs typeface="微软雅黑" panose="020B0503020204020204" pitchFamily="34" charset="-122"/>
              </a:rPr>
              <a:t>现场标准作业缺失</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1600" b="1" dirty="0">
                <a:solidFill>
                  <a:srgbClr val="000000"/>
                </a:solidFill>
                <a:latin typeface="微软雅黑" panose="020B0503020204020204" pitchFamily="34" charset="-122"/>
                <a:cs typeface="微软雅黑" panose="020B0503020204020204" pitchFamily="34" charset="-122"/>
              </a:rPr>
              <a:t>对策：</a:t>
            </a:r>
            <a:endParaRPr lang="en-US" altLang="zh-CN" sz="1600" b="1"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1600" dirty="0">
                <a:solidFill>
                  <a:srgbClr val="000000"/>
                </a:solidFill>
                <a:latin typeface="微软雅黑" panose="020B0503020204020204" pitchFamily="34" charset="-122"/>
                <a:cs typeface="微软雅黑" panose="020B0503020204020204" pitchFamily="34" charset="-122"/>
              </a:rPr>
              <a:t>1、建立标准作业管理体系通过标准作业确定作业节拍，进而确定作业效率</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r>
              <a:rPr lang="en-US" altLang="zh-CN" sz="1600" dirty="0">
                <a:solidFill>
                  <a:srgbClr val="000000"/>
                </a:solidFill>
                <a:latin typeface="微软雅黑" panose="020B0503020204020204" pitchFamily="34" charset="-122"/>
                <a:cs typeface="微软雅黑" panose="020B0503020204020204" pitchFamily="34" charset="-122"/>
              </a:rPr>
              <a:t>2、通过培训员工，将员工作业由习惯作业逐渐变革为有标准的作业，作业标</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000"/>
              </a:lnSpc>
              <a:tabLst>
                <a:tab pos="63500" algn="l"/>
                <a:tab pos="4127500" algn="l"/>
              </a:tabLst>
            </a:pPr>
            <a:r>
              <a:rPr lang="en-US" altLang="zh-CN" sz="1600" dirty="0">
                <a:solidFill>
                  <a:srgbClr val="000000"/>
                </a:solidFill>
                <a:latin typeface="微软雅黑" panose="020B0503020204020204" pitchFamily="34" charset="-122"/>
                <a:cs typeface="微软雅黑" panose="020B0503020204020204" pitchFamily="34" charset="-122"/>
              </a:rPr>
              <a:t>准以工艺、设备为依据，以人为核心进行编制和贯彻。标准作业能够优化作</a:t>
            </a:r>
            <a:r>
              <a:rPr lang="en-US" altLang="zh-CN" sz="1600" dirty="0">
                <a:solidFill>
                  <a:srgbClr val="000000"/>
                </a:solidFill>
                <a:latin typeface="微软雅黑" panose="020B0503020204020204" pitchFamily="34" charset="-122"/>
                <a:cs typeface="微软雅黑" panose="020B0503020204020204" pitchFamily="34" charset="-122"/>
                <a:sym typeface="+mn-ea"/>
              </a:rPr>
              <a:t>业程序，逐步达到安全、准确、高效、省力的作业效果，同时能够实现技术</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63500" algn="l"/>
                <a:tab pos="4127500" algn="l"/>
              </a:tabLst>
            </a:pPr>
            <a:r>
              <a:rPr lang="en-US" altLang="zh-CN" sz="1600" dirty="0">
                <a:solidFill>
                  <a:srgbClr val="000000"/>
                </a:solidFill>
                <a:latin typeface="微软雅黑" panose="020B0503020204020204" pitchFamily="34" charset="-122"/>
                <a:cs typeface="微软雅黑" panose="020B0503020204020204" pitchFamily="34" charset="-122"/>
                <a:sym typeface="+mn-ea"/>
              </a:rPr>
              <a:t>储备，提高效率，防止再发，训练员工的目的。</a:t>
            </a:r>
            <a:endParaRPr lang="en-US" altLang="zh-CN" sz="1600" dirty="0">
              <a:solidFill>
                <a:srgbClr val="000000"/>
              </a:solidFill>
              <a:latin typeface="微软雅黑" panose="020B0503020204020204" pitchFamily="34" charset="-122"/>
              <a:cs typeface="微软雅黑" panose="020B0503020204020204" pitchFamily="34" charset="-122"/>
            </a:endParaRPr>
          </a:p>
          <a:p>
            <a:pPr>
              <a:lnSpc>
                <a:spcPts val="2800"/>
              </a:lnSpc>
              <a:tabLst>
                <a:tab pos="241300" algn="l"/>
              </a:tabLst>
            </a:pPr>
            <a:endParaRPr lang="en-US" altLang="zh-CN" sz="1600" dirty="0">
              <a:solidFill>
                <a:srgbClr val="000000"/>
              </a:solidFill>
              <a:latin typeface="微软雅黑" panose="020B0503020204020204" pitchFamily="34" charset="-122"/>
              <a:cs typeface="微软雅黑" panose="020B0503020204020204" pitchFamily="34" charset="-122"/>
            </a:endParaRPr>
          </a:p>
        </p:txBody>
      </p:sp>
      <p:sp>
        <p:nvSpPr>
          <p:cNvPr id="17" name="TextBox 1"/>
          <p:cNvSpPr txBox="1"/>
          <p:nvPr/>
        </p:nvSpPr>
        <p:spPr>
          <a:xfrm>
            <a:off x="5165725" y="3098165"/>
            <a:ext cx="6337935" cy="661035"/>
          </a:xfrm>
          <a:prstGeom prst="rect">
            <a:avLst/>
          </a:prstGeom>
          <a:noFill/>
        </p:spPr>
        <p:txBody>
          <a:bodyPr wrap="square" lIns="0" tIns="0" rIns="0" rtlCol="0">
            <a:spAutoFit/>
          </a:bodyPr>
          <a:lstStyle/>
          <a:p>
            <a:pPr>
              <a:lnSpc>
                <a:spcPts val="1000"/>
              </a:lnSpc>
            </a:pPr>
            <a:endParaRPr lang="en-US" altLang="zh-CN" sz="1625" dirty="0"/>
          </a:p>
          <a:p>
            <a:pPr>
              <a:lnSpc>
                <a:spcPts val="1000"/>
              </a:lnSpc>
            </a:pPr>
            <a:endParaRPr lang="en-US" altLang="zh-CN" sz="1625" dirty="0"/>
          </a:p>
          <a:p>
            <a:pPr>
              <a:lnSpc>
                <a:spcPts val="2800"/>
              </a:lnSpc>
              <a:tabLst>
                <a:tab pos="63500" algn="l"/>
                <a:tab pos="4127500" algn="l"/>
              </a:tabLst>
            </a:pPr>
            <a:r>
              <a:rPr lang="en-US" altLang="zh-CN" sz="1625" dirty="0"/>
              <a:t>	</a:t>
            </a:r>
            <a:r>
              <a:rPr lang="en-US" altLang="zh-CN" sz="1630" b="1" dirty="0">
                <a:solidFill>
                  <a:srgbClr val="000000"/>
                </a:solidFill>
                <a:latin typeface="微软雅黑" panose="020B0503020204020204" pitchFamily="34" charset="-122"/>
                <a:cs typeface="微软雅黑" panose="020B0503020204020204" pitchFamily="34" charset="-122"/>
              </a:rPr>
              <a:t>作业组合票</a:t>
            </a:r>
            <a:endParaRPr lang="en-US" altLang="zh-CN" sz="1630" b="1" dirty="0">
              <a:solidFill>
                <a:srgbClr val="000000"/>
              </a:solidFill>
              <a:latin typeface="微软雅黑" panose="020B0503020204020204" pitchFamily="34" charset="-122"/>
              <a:cs typeface="微软雅黑" panose="020B0503020204020204" pitchFamily="34" charset="-122"/>
            </a:endParaRPr>
          </a:p>
          <a:p>
            <a:pPr>
              <a:lnSpc>
                <a:spcPts val="0"/>
              </a:lnSpc>
              <a:tabLst>
                <a:tab pos="63500" algn="l"/>
                <a:tab pos="4127500" algn="l"/>
              </a:tabLst>
            </a:pPr>
            <a:r>
              <a:rPr lang="en-US" altLang="zh-CN" sz="1625" dirty="0"/>
              <a:t>		</a:t>
            </a:r>
            <a:r>
              <a:rPr lang="en-US" altLang="zh-CN" sz="1630" b="1" dirty="0">
                <a:solidFill>
                  <a:srgbClr val="000000"/>
                </a:solidFill>
                <a:latin typeface="微软雅黑" panose="020B0503020204020204" pitchFamily="34" charset="-122"/>
                <a:cs typeface="微软雅黑" panose="020B0503020204020204" pitchFamily="34" charset="-122"/>
              </a:rPr>
              <a:t>作业山积表</a:t>
            </a:r>
            <a:endParaRPr lang="en-US" altLang="zh-CN" sz="1630" b="1" dirty="0">
              <a:solidFill>
                <a:srgbClr val="000000"/>
              </a:solidFill>
              <a:latin typeface="微软雅黑" panose="020B0503020204020204" pitchFamily="34" charset="-122"/>
              <a:cs typeface="微软雅黑" panose="020B0503020204020204" pitchFamily="34" charset="-122"/>
            </a:endParaRPr>
          </a:p>
        </p:txBody>
      </p:sp>
      <p:sp>
        <p:nvSpPr>
          <p:cNvPr id="18" name="TextBox 1"/>
          <p:cNvSpPr txBox="1"/>
          <p:nvPr/>
        </p:nvSpPr>
        <p:spPr>
          <a:xfrm>
            <a:off x="3020060" y="3316605"/>
            <a:ext cx="299720" cy="417195"/>
          </a:xfrm>
          <a:prstGeom prst="rect">
            <a:avLst/>
          </a:prstGeom>
          <a:noFill/>
        </p:spPr>
        <p:txBody>
          <a:bodyPr wrap="square" lIns="0" tIns="0" rIns="0" rtlCol="0">
            <a:spAutoFit/>
          </a:bodyPr>
          <a:lstStyle/>
          <a:p>
            <a:pPr>
              <a:lnSpc>
                <a:spcPts val="1500"/>
              </a:lnSpc>
            </a:pPr>
            <a:r>
              <a:rPr lang="en-US" altLang="zh-CN" sz="1080" dirty="0">
                <a:solidFill>
                  <a:srgbClr val="FFFFFF"/>
                </a:solidFill>
                <a:latin typeface="微软雅黑" panose="020B0503020204020204" pitchFamily="34" charset="-122"/>
                <a:cs typeface="微软雅黑" panose="020B0503020204020204" pitchFamily="34" charset="-122"/>
              </a:rPr>
              <a:t>改</a:t>
            </a:r>
            <a:endParaRPr lang="en-US" altLang="zh-CN" sz="1080" dirty="0">
              <a:solidFill>
                <a:srgbClr val="FFFFFF"/>
              </a:solidFill>
              <a:latin typeface="微软雅黑" panose="020B0503020204020204" pitchFamily="34" charset="-122"/>
              <a:cs typeface="微软雅黑" panose="020B0503020204020204" pitchFamily="34" charset="-122"/>
            </a:endParaRPr>
          </a:p>
          <a:p>
            <a:pPr>
              <a:lnSpc>
                <a:spcPts val="1400"/>
              </a:lnSpc>
            </a:pPr>
            <a:r>
              <a:rPr lang="en-US" altLang="zh-CN" sz="1080" dirty="0">
                <a:solidFill>
                  <a:srgbClr val="FFFFFF"/>
                </a:solidFill>
                <a:latin typeface="微软雅黑" panose="020B0503020204020204" pitchFamily="34" charset="-122"/>
                <a:cs typeface="微软雅黑" panose="020B0503020204020204" pitchFamily="34" charset="-122"/>
              </a:rPr>
              <a:t>进</a:t>
            </a:r>
            <a:endParaRPr lang="en-US" altLang="zh-CN" sz="1080" dirty="0">
              <a:solidFill>
                <a:srgbClr val="FFFFFF"/>
              </a:solidFill>
              <a:latin typeface="微软雅黑" panose="020B0503020204020204" pitchFamily="34" charset="-122"/>
              <a:cs typeface="微软雅黑" panose="020B0503020204020204" pitchFamily="34" charset="-122"/>
            </a:endParaRPr>
          </a:p>
        </p:txBody>
      </p:sp>
      <p:pic>
        <p:nvPicPr>
          <p:cNvPr id="2" name="图片 1" descr="9727c6fc2a48ebe8c965d0165cf33c8"/>
          <p:cNvPicPr>
            <a:picLocks noChangeAspect="1"/>
          </p:cNvPicPr>
          <p:nvPr/>
        </p:nvPicPr>
        <p:blipFill>
          <a:blip r:embed="rId4"/>
          <a:stretch>
            <a:fillRect/>
          </a:stretch>
        </p:blipFill>
        <p:spPr>
          <a:xfrm>
            <a:off x="758825" y="1188085"/>
            <a:ext cx="3307080" cy="2027555"/>
          </a:xfrm>
          <a:prstGeom prst="rect">
            <a:avLst/>
          </a:prstGeom>
        </p:spPr>
      </p:pic>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24</a:t>
            </a:r>
            <a:endParaRPr lang="en-US" altLang="zh-CN"/>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矩形 25601"/>
          <p:cNvSpPr/>
          <p:nvPr/>
        </p:nvSpPr>
        <p:spPr>
          <a:xfrm>
            <a:off x="4355465" y="636905"/>
            <a:ext cx="3081655" cy="412750"/>
          </a:xfrm>
          <a:prstGeom prst="rect">
            <a:avLst/>
          </a:prstGeom>
          <a:noFill/>
          <a:ln w="9525">
            <a:noFill/>
          </a:ln>
        </p:spPr>
        <p:txBody>
          <a:bodyPr lIns="0" tIns="0" rIns="0" bIns="0" anchor="ctr"/>
          <a:lstStyle>
            <a:lvl1pPr marL="0" lvl="0" indent="0" algn="l" defTabSz="914400" eaLnBrk="0" fontAlgn="base" latinLnBrk="0" hangingPunct="0">
              <a:lnSpc>
                <a:spcPct val="100000"/>
              </a:lnSpc>
              <a:spcBef>
                <a:spcPct val="0"/>
              </a:spcBef>
              <a:spcAft>
                <a:spcPct val="0"/>
              </a:spcAft>
              <a:buNone/>
              <a:defRPr sz="2000" b="1" u="none" kern="1200" baseline="0">
                <a:solidFill>
                  <a:srgbClr val="003399"/>
                </a:solidFill>
                <a:latin typeface="宋体" panose="02010600030101010101" pitchFamily="2" charset="-122"/>
                <a:ea typeface="宋体" panose="02010600030101010101" pitchFamily="2" charset="-122"/>
              </a:defRPr>
            </a:lvl1pPr>
          </a:lstStyle>
          <a:p>
            <a:pPr lvl="0"/>
            <a:r>
              <a:rPr lang="zh-CN" altLang="en-US" sz="2800" dirty="0"/>
              <a:t>  诊断结果汇总</a:t>
            </a:r>
            <a:endParaRPr lang="zh-CN" altLang="en-US" sz="2800" dirty="0"/>
          </a:p>
        </p:txBody>
      </p:sp>
      <p:sp>
        <p:nvSpPr>
          <p:cNvPr id="25604" name="圆角矩形 25603"/>
          <p:cNvSpPr/>
          <p:nvPr/>
        </p:nvSpPr>
        <p:spPr>
          <a:xfrm>
            <a:off x="930275" y="1634490"/>
            <a:ext cx="9932035" cy="4510405"/>
          </a:xfrm>
          <a:prstGeom prst="roundRect">
            <a:avLst>
              <a:gd name="adj" fmla="val 11454"/>
            </a:avLst>
          </a:prstGeom>
          <a:noFill/>
          <a:ln w="12700" cap="flat" cmpd="sng">
            <a:solidFill>
              <a:schemeClr val="tx1"/>
            </a:solidFill>
            <a:prstDash val="solid"/>
            <a:headEnd type="none" w="med" len="med"/>
            <a:tailEnd type="none" w="med" len="med"/>
          </a:ln>
        </p:spPr>
        <p:txBody>
          <a:bodyPr anchor="ctr"/>
          <a:lstStyle/>
          <a:p>
            <a:pPr lvl="0" eaLnBrk="1" hangingPunct="1"/>
            <a:r>
              <a:rPr lang="en-US" altLang="x-none" sz="2000" b="0" dirty="0">
                <a:solidFill>
                  <a:srgbClr val="FF0000"/>
                </a:solidFill>
                <a:latin typeface="+mn-ea"/>
                <a:ea typeface="+mn-ea"/>
              </a:rPr>
              <a:t>1</a:t>
            </a:r>
            <a:r>
              <a:rPr lang="zh-CN" altLang="en-US" sz="2000" b="0" dirty="0">
                <a:solidFill>
                  <a:srgbClr val="FF0000"/>
                </a:solidFill>
                <a:latin typeface="+mn-ea"/>
                <a:ea typeface="+mn-ea"/>
              </a:rPr>
              <a:t>、工厂当务之急运营管理能力偏低，各级别干部的管理能力匮乏，缺少有效的管理方法和推进模式</a:t>
            </a:r>
            <a:endParaRPr lang="zh-CN" altLang="en-US" sz="2000" b="0" dirty="0">
              <a:solidFill>
                <a:srgbClr val="FF0000"/>
              </a:solidFill>
              <a:latin typeface="+mn-ea"/>
              <a:ea typeface="+mn-ea"/>
            </a:endParaRPr>
          </a:p>
          <a:p>
            <a:pPr lvl="0" eaLnBrk="1" hangingPunct="1"/>
            <a:r>
              <a:rPr lang="en-US" altLang="x-none" sz="2000" b="0" dirty="0">
                <a:solidFill>
                  <a:srgbClr val="FF0000"/>
                </a:solidFill>
                <a:latin typeface="+mn-ea"/>
                <a:ea typeface="+mn-ea"/>
              </a:rPr>
              <a:t>2</a:t>
            </a:r>
            <a:r>
              <a:rPr lang="zh-CN" altLang="en-US" sz="2000" b="0" dirty="0">
                <a:solidFill>
                  <a:srgbClr val="FF0000"/>
                </a:solidFill>
                <a:latin typeface="+mn-ea"/>
                <a:ea typeface="+mn-ea"/>
              </a:rPr>
              <a:t>、工厂设备整体布局不太合理，中间有呆滞点，工间在制品堆积，加工周期过长，交付能力弱</a:t>
            </a:r>
            <a:endParaRPr lang="en-US" altLang="x-none" sz="2000" b="0" dirty="0">
              <a:solidFill>
                <a:srgbClr val="FF0000"/>
              </a:solidFill>
              <a:latin typeface="+mn-ea"/>
              <a:ea typeface="+mn-ea"/>
            </a:endParaRPr>
          </a:p>
          <a:p>
            <a:pPr lvl="0" eaLnBrk="1" hangingPunct="1"/>
            <a:r>
              <a:rPr lang="en-US" altLang="x-none" sz="2000" b="0" dirty="0">
                <a:latin typeface="+mn-ea"/>
                <a:ea typeface="+mn-ea"/>
              </a:rPr>
              <a:t>3</a:t>
            </a:r>
            <a:r>
              <a:rPr lang="zh-CN" altLang="en-US" sz="2000" b="0" dirty="0">
                <a:latin typeface="+mn-ea"/>
                <a:ea typeface="+mn-ea"/>
              </a:rPr>
              <a:t>、计件工资员工较多，思想意识固化，员工计件缺乏主动改善意识，作业中质量自我检查能力较差。员工标准工时核算不清晰，存在等待，搬运，加工不良，返修等浪费现象，现场管理能力差</a:t>
            </a:r>
            <a:endParaRPr lang="zh-CN" altLang="en-US" sz="2000" b="0" dirty="0">
              <a:latin typeface="+mn-ea"/>
              <a:ea typeface="+mn-ea"/>
            </a:endParaRPr>
          </a:p>
          <a:p>
            <a:pPr lvl="0" eaLnBrk="1" hangingPunct="1"/>
            <a:r>
              <a:rPr lang="en-US" altLang="x-none" sz="2000" b="0" dirty="0">
                <a:solidFill>
                  <a:srgbClr val="FF0000"/>
                </a:solidFill>
                <a:latin typeface="+mn-ea"/>
                <a:ea typeface="+mn-ea"/>
              </a:rPr>
              <a:t>4</a:t>
            </a:r>
            <a:r>
              <a:rPr lang="zh-CN" altLang="en-US" sz="2000" b="0" dirty="0">
                <a:solidFill>
                  <a:srgbClr val="FF0000"/>
                </a:solidFill>
                <a:latin typeface="+mn-ea"/>
                <a:ea typeface="+mn-ea"/>
              </a:rPr>
              <a:t>、整个工厂的现场管理目视化欠缺，异常显示系统不完善</a:t>
            </a:r>
            <a:endParaRPr lang="zh-CN" altLang="en-US" sz="2000" b="0" dirty="0">
              <a:solidFill>
                <a:srgbClr val="FF0000"/>
              </a:solidFill>
              <a:latin typeface="+mn-ea"/>
              <a:ea typeface="+mn-ea"/>
            </a:endParaRPr>
          </a:p>
          <a:p>
            <a:pPr lvl="0" eaLnBrk="1" hangingPunct="1"/>
            <a:r>
              <a:rPr lang="en-US" altLang="x-none" sz="2000" b="0" dirty="0">
                <a:solidFill>
                  <a:srgbClr val="FF0000"/>
                </a:solidFill>
                <a:latin typeface="+mn-ea"/>
                <a:ea typeface="+mn-ea"/>
              </a:rPr>
              <a:t>5</a:t>
            </a:r>
            <a:r>
              <a:rPr lang="zh-CN" altLang="en-US" sz="2000" b="0" dirty="0">
                <a:solidFill>
                  <a:srgbClr val="FF0000"/>
                </a:solidFill>
                <a:latin typeface="+mn-ea"/>
                <a:ea typeface="+mn-ea"/>
              </a:rPr>
              <a:t>、</a:t>
            </a:r>
            <a:r>
              <a:rPr lang="en-US" altLang="x-none" sz="2000" b="0" dirty="0">
                <a:solidFill>
                  <a:srgbClr val="FF0000"/>
                </a:solidFill>
                <a:latin typeface="+mn-ea"/>
                <a:ea typeface="+mn-ea"/>
              </a:rPr>
              <a:t>Q</a:t>
            </a:r>
            <a:r>
              <a:rPr lang="zh-CN" altLang="en-US" sz="2000" b="0" dirty="0">
                <a:solidFill>
                  <a:srgbClr val="FF0000"/>
                </a:solidFill>
                <a:latin typeface="+mn-ea"/>
                <a:ea typeface="+mn-ea"/>
              </a:rPr>
              <a:t>、</a:t>
            </a:r>
            <a:r>
              <a:rPr lang="en-US" altLang="x-none" sz="2000" b="0" dirty="0">
                <a:solidFill>
                  <a:srgbClr val="FF0000"/>
                </a:solidFill>
                <a:latin typeface="+mn-ea"/>
                <a:ea typeface="+mn-ea"/>
              </a:rPr>
              <a:t>C</a:t>
            </a:r>
            <a:r>
              <a:rPr lang="zh-CN" altLang="en-US" sz="2000" b="0" dirty="0">
                <a:solidFill>
                  <a:srgbClr val="FF0000"/>
                </a:solidFill>
                <a:latin typeface="+mn-ea"/>
                <a:ea typeface="+mn-ea"/>
              </a:rPr>
              <a:t>、</a:t>
            </a:r>
            <a:r>
              <a:rPr lang="en-US" altLang="x-none" sz="2000" b="0" dirty="0">
                <a:solidFill>
                  <a:srgbClr val="FF0000"/>
                </a:solidFill>
                <a:latin typeface="+mn-ea"/>
                <a:ea typeface="+mn-ea"/>
              </a:rPr>
              <a:t>D</a:t>
            </a:r>
            <a:r>
              <a:rPr lang="zh-CN" altLang="en-US" sz="2000" b="0" dirty="0">
                <a:solidFill>
                  <a:srgbClr val="FF0000"/>
                </a:solidFill>
                <a:latin typeface="+mn-ea"/>
                <a:ea typeface="+mn-ea"/>
              </a:rPr>
              <a:t>管理在现场看不到</a:t>
            </a:r>
            <a:endParaRPr lang="en-US" altLang="zh-CN" sz="2000" b="0" dirty="0">
              <a:solidFill>
                <a:srgbClr val="FF0000"/>
              </a:solidFill>
              <a:latin typeface="+mn-ea"/>
              <a:ea typeface="+mn-ea"/>
            </a:endParaRPr>
          </a:p>
          <a:p>
            <a:pPr lvl="0" eaLnBrk="1" hangingPunct="1"/>
            <a:r>
              <a:rPr lang="en-US" altLang="zh-CN" sz="2000" b="0" dirty="0">
                <a:latin typeface="+mn-ea"/>
                <a:ea typeface="+mn-ea"/>
              </a:rPr>
              <a:t>6</a:t>
            </a:r>
            <a:r>
              <a:rPr lang="zh-CN" altLang="en-US" sz="2000" b="0" dirty="0">
                <a:latin typeface="+mn-ea"/>
                <a:ea typeface="+mn-ea"/>
              </a:rPr>
              <a:t>、换产频发，</a:t>
            </a:r>
            <a:r>
              <a:rPr lang="en-US" altLang="zh-CN" sz="2000" b="0" dirty="0">
                <a:latin typeface="+mn-ea"/>
                <a:ea typeface="+mn-ea"/>
              </a:rPr>
              <a:t>PM</a:t>
            </a:r>
            <a:r>
              <a:rPr lang="zh-CN" altLang="en-US" sz="2000" b="0" dirty="0">
                <a:latin typeface="+mn-ea"/>
                <a:ea typeface="+mn-ea"/>
              </a:rPr>
              <a:t>准备作业标准化欠缺，作业时间长，没有标准作业指导书。等相关作业内容占用了相当大的人力和有效作业时间。</a:t>
            </a:r>
            <a:endParaRPr lang="zh-CN" altLang="en-US" sz="2000" b="0" dirty="0">
              <a:latin typeface="+mn-ea"/>
              <a:ea typeface="+mn-ea"/>
            </a:endParaRPr>
          </a:p>
        </p:txBody>
      </p:sp>
      <p:sp>
        <p:nvSpPr>
          <p:cNvPr id="25605" name="Rectangle 13"/>
          <p:cNvSpPr/>
          <p:nvPr/>
        </p:nvSpPr>
        <p:spPr>
          <a:xfrm>
            <a:off x="623797" y="1049429"/>
            <a:ext cx="1584325" cy="452437"/>
          </a:xfrm>
          <a:prstGeom prst="rect">
            <a:avLst/>
          </a:prstGeom>
          <a:solidFill>
            <a:srgbClr val="CCECFF"/>
          </a:solidFill>
          <a:ln w="9525" cap="flat" cmpd="sng">
            <a:solidFill>
              <a:schemeClr val="tx1"/>
            </a:solidFill>
            <a:prstDash val="solid"/>
            <a:miter/>
            <a:headEnd type="none" w="med" len="med"/>
            <a:tailEnd type="none" w="med" len="med"/>
          </a:ln>
        </p:spPr>
        <p:txBody>
          <a:bodyPr wrap="none" lIns="54000" tIns="10800" rIns="18000" bIns="10800" anchor="ctr"/>
          <a:lstStyle/>
          <a:p>
            <a:pPr lvl="0" algn="ctr" eaLnBrk="1" hangingPunct="1"/>
            <a:r>
              <a:rPr lang="zh-CN" altLang="en-US" sz="2400" b="1" dirty="0">
                <a:solidFill>
                  <a:schemeClr val="accent1"/>
                </a:solidFill>
                <a:latin typeface="Arial" panose="020B0604020202020204" pitchFamily="34" charset="0"/>
                <a:ea typeface="宋体" panose="02010600030101010101" pitchFamily="2" charset="-122"/>
              </a:rPr>
              <a:t>问题汇总</a:t>
            </a:r>
            <a:endParaRPr lang="zh-CN" altLang="en-US" sz="2400" b="1" dirty="0">
              <a:solidFill>
                <a:schemeClr val="accent1"/>
              </a:solidFill>
              <a:latin typeface="Arial" panose="020B0604020202020204" pitchFamily="34" charset="0"/>
              <a:ea typeface="宋体" panose="02010600030101010101" pitchFamily="2" charset="-122"/>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25</a:t>
            </a:r>
            <a:endParaRPr lang="en-US" altLang="zh-CN"/>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347399" y="540112"/>
            <a:ext cx="6034293" cy="4603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en-US" altLang="zh-CN" sz="2400" b="1" dirty="0">
                <a:solidFill>
                  <a:schemeClr val="accent2"/>
                </a:solidFill>
                <a:latin typeface="微软雅黑" panose="020B0503020204020204" pitchFamily="34" charset="-122"/>
                <a:ea typeface="微软雅黑" panose="020B0503020204020204" pitchFamily="34" charset="-122"/>
              </a:rPr>
              <a:t> </a:t>
            </a:r>
            <a:r>
              <a:rPr lang="zh-CN" altLang="en-US" sz="2400" b="1" dirty="0">
                <a:solidFill>
                  <a:schemeClr val="accent2"/>
                </a:solidFill>
                <a:latin typeface="微软雅黑" panose="020B0503020204020204" pitchFamily="34" charset="-122"/>
                <a:ea typeface="微软雅黑" panose="020B0503020204020204" pitchFamily="34" charset="-122"/>
              </a:rPr>
              <a:t>诊断前准备</a:t>
            </a:r>
            <a:r>
              <a:rPr lang="en-US" altLang="zh-CN" sz="2400" b="1" dirty="0">
                <a:solidFill>
                  <a:schemeClr val="accent2"/>
                </a:solidFill>
                <a:latin typeface="微软雅黑" panose="020B0503020204020204" pitchFamily="34" charset="-122"/>
                <a:ea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rPr>
              <a:t>企业现场状况摸底</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custDataLst>
              <p:tags r:id="rId2"/>
            </p:custDataLst>
          </p:nvPr>
        </p:nvGraphicFramePr>
        <p:xfrm>
          <a:off x="6381750" y="730250"/>
          <a:ext cx="5612765" cy="5667375"/>
        </p:xfrm>
        <a:graphic>
          <a:graphicData uri="http://schemas.openxmlformats.org/drawingml/2006/table">
            <a:tbl>
              <a:tblPr/>
              <a:tblGrid>
                <a:gridCol w="276225"/>
                <a:gridCol w="626110"/>
                <a:gridCol w="859790"/>
                <a:gridCol w="741045"/>
                <a:gridCol w="1670685"/>
                <a:gridCol w="1438910"/>
              </a:tblGrid>
              <a:tr h="239395">
                <a:tc gridSpan="6">
                  <a:txBody>
                    <a:bodyPr/>
                    <a:lstStyle/>
                    <a:p>
                      <a:pPr algn="ctr" fontAlgn="ctr"/>
                      <a:r>
                        <a:rPr lang="zh-CN" altLang="en-US" sz="650" b="1" i="0" u="none" strike="noStrike" dirty="0">
                          <a:solidFill>
                            <a:srgbClr val="000000"/>
                          </a:solidFill>
                          <a:effectLst/>
                          <a:latin typeface="微软雅黑" panose="020B0503020204020204" pitchFamily="34" charset="-122"/>
                          <a:ea typeface="微软雅黑" panose="020B0503020204020204" pitchFamily="34" charset="-122"/>
                        </a:rPr>
                        <a:t>现场管理信息收集所需准备文件</a:t>
                      </a:r>
                      <a:endParaRPr lang="zh-CN" altLang="en-US" sz="650" b="1"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r>
              <a:tr h="0">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序号</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分类</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内容</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cPr/>
                </a:tc>
                <a:tc row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质量标准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质量管理制度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全自</a:t>
                      </a: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动线有质量控制制度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质量检查标准文件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检验标准及记录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异常处置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质量异常处置规定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防错装置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防错装置设立情况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改善活动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质量改善活动文件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ISO</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ISO9000</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体系文件或其他</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条件管理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条件表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设备运转条件表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设备按规定条件运转点检记录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变更</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设备运转条件变更制度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异常处置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设备运转异常处置规定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生产现场</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生产计划及指示</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物流及信息流</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物流和信息流的流程图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设备制造全流程时间管理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生产计划</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生产能力情况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月、周、日的生产计划</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金工有月计划，其他按订单</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应对生产计划的人员配置计划</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生产指示</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产品</a:t>
                      </a:r>
                      <a:r>
                        <a:rPr lang="en-US" sz="570" b="0" i="0" u="none" strike="noStrike">
                          <a:solidFill>
                            <a:srgbClr val="000000"/>
                          </a:solidFill>
                          <a:effectLst/>
                          <a:latin typeface="微软雅黑" panose="020B0503020204020204" pitchFamily="34" charset="-122"/>
                          <a:ea typeface="微软雅黑" panose="020B0503020204020204" pitchFamily="34" charset="-122"/>
                        </a:rPr>
                        <a:t>BOM</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有物料清单</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标准作业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标准文件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作业要领书</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有部分作业流程</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19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异常处置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生产异常处置规定</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生产管理板</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生产目视化管理情况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交货期管理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交货期管理制度文件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员工劳保用品管理制度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现场各项指标的目视化管理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多能工培养机制及现状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应对生产变化的人员调整机制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改善效率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改善效率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QC</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小组活动情况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现场改善项目的进度情况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物流管理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平面布置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平面布置</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车间平面布局图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29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物品平面布置图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物品的流动线路图</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作业环境指示情况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5">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在库</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完成品在库</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工序内在库</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摆放位置、标号、数量标记情况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超前或储备品</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摆放位置、标号、数量标记情况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原材料</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摆放位置、标号、数量标记情况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在库管理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先入先出管理情况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有（按经验）</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搬运超前或滞后的目视化情况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搬运装载规定及不断改进情况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39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6S</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570" b="0" i="0" u="none" strike="noStrike">
                          <a:solidFill>
                            <a:srgbClr val="000000"/>
                          </a:solidFill>
                          <a:effectLst/>
                          <a:latin typeface="微软雅黑" panose="020B0503020204020204" pitchFamily="34" charset="-122"/>
                          <a:ea typeface="微软雅黑" panose="020B0503020204020204" pitchFamily="34" charset="-122"/>
                        </a:rPr>
                        <a:t>6S</a:t>
                      </a:r>
                      <a:endParaRPr 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6S</a:t>
                      </a: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生产及仓库现场管理标准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保全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自主保全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自主保全计划及记录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保全活动</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突发故障处置制度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设备保全点检记录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43</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设备说明书、图纸等文件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44</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设备备件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设备备件管理制度</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45</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配套件管理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外协件检查</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外协件检查办法及记录</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46</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外协厂家</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零部件厂家的质量情况和问题</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47</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应对缺件的对策要领</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未获得</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48</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公司目标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年度目标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方针或目标管理开展情况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有年度目标</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49</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架构与绩效</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组织架构</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50</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职能职责划分及人员信息</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51</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gridSpan="2">
                  <a:tcPr/>
                </a:tc>
                <a:tc vMerge="1"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组织绩效或个人绩效情况</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a:txBody>
                    <a:bodyPr/>
                    <a:lstStyle/>
                    <a:p>
                      <a:pPr algn="ctr" fontAlgn="ctr"/>
                      <a:r>
                        <a:rPr lang="en-US" altLang="zh-CN" sz="570" b="0" i="0" u="none" strike="noStrike">
                          <a:solidFill>
                            <a:srgbClr val="000000"/>
                          </a:solidFill>
                          <a:effectLst/>
                          <a:latin typeface="微软雅黑" panose="020B0503020204020204" pitchFamily="34" charset="-122"/>
                          <a:ea typeface="微软雅黑" panose="020B0503020204020204" pitchFamily="34" charset="-122"/>
                        </a:rPr>
                        <a:t>52</a:t>
                      </a:r>
                      <a:endParaRPr lang="en-US" altLang="zh-CN"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gridSpan="2">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制度流程</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公司经营管理制度及流程</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570" b="0" i="0" u="none" strike="noStrike">
                          <a:solidFill>
                            <a:srgbClr val="000000"/>
                          </a:solidFill>
                          <a:effectLst/>
                          <a:latin typeface="微软雅黑" panose="020B0503020204020204" pitchFamily="34" charset="-122"/>
                          <a:ea typeface="微软雅黑" panose="020B0503020204020204" pitchFamily="34" charset="-122"/>
                        </a:rPr>
                        <a:t>有</a:t>
                      </a:r>
                      <a:endParaRPr lang="zh-CN" altLang="en-US" sz="570" b="0" i="0" u="none" strike="noStrike">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0">
                <a:tc gridSpan="6">
                  <a:txBody>
                    <a:bodyPr/>
                    <a:lstStyle/>
                    <a:p>
                      <a:pPr algn="ctr" fontAlgn="ctr"/>
                      <a:r>
                        <a:rPr lang="zh-CN" altLang="en-US" sz="570" b="0" i="0" u="none" strike="noStrike" dirty="0">
                          <a:solidFill>
                            <a:srgbClr val="000000"/>
                          </a:solidFill>
                          <a:effectLst/>
                          <a:latin typeface="微软雅黑" panose="020B0503020204020204" pitchFamily="34" charset="-122"/>
                          <a:ea typeface="微软雅黑" panose="020B0503020204020204" pitchFamily="34" charset="-122"/>
                        </a:rPr>
                        <a:t>注：部分未罗列问题将通过现场勘查和询问后收集</a:t>
                      </a:r>
                      <a:endParaRPr lang="zh-CN" altLang="en-US" sz="570" b="0" i="0" u="none" strike="noStrike" dirty="0">
                        <a:solidFill>
                          <a:srgbClr val="000000"/>
                        </a:solidFill>
                        <a:effectLst/>
                        <a:latin typeface="微软雅黑" panose="020B0503020204020204" pitchFamily="34" charset="-122"/>
                        <a:ea typeface="微软雅黑" panose="020B0503020204020204" pitchFamily="34" charset="-122"/>
                      </a:endParaRPr>
                    </a:p>
                  </a:txBody>
                  <a:tcPr marL="3021" marR="3021" marT="30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r>
            </a:tbl>
          </a:graphicData>
        </a:graphic>
      </p:graphicFrame>
      <p:graphicFrame>
        <p:nvGraphicFramePr>
          <p:cNvPr id="7" name="图表 6"/>
          <p:cNvGraphicFramePr/>
          <p:nvPr/>
        </p:nvGraphicFramePr>
        <p:xfrm>
          <a:off x="193040" y="986790"/>
          <a:ext cx="5753100" cy="2613660"/>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8" name="表格 7"/>
          <p:cNvGraphicFramePr>
            <a:graphicFrameLocks noGrp="1"/>
          </p:cNvGraphicFramePr>
          <p:nvPr>
            <p:custDataLst>
              <p:tags r:id="rId3"/>
            </p:custDataLst>
          </p:nvPr>
        </p:nvGraphicFramePr>
        <p:xfrm>
          <a:off x="192723" y="3469005"/>
          <a:ext cx="5753100" cy="2929839"/>
        </p:xfrm>
        <a:graphic>
          <a:graphicData uri="http://schemas.openxmlformats.org/drawingml/2006/table">
            <a:tbl>
              <a:tblPr firstRow="1" bandRow="1">
                <a:tableStyleId>{5940675A-B579-460E-94D1-54222C63F5DA}</a:tableStyleId>
              </a:tblPr>
              <a:tblGrid>
                <a:gridCol w="578485"/>
                <a:gridCol w="969645"/>
                <a:gridCol w="4204970"/>
              </a:tblGrid>
              <a:tr h="485775">
                <a:tc>
                  <a:txBody>
                    <a:bodyPr/>
                    <a:lstStyle/>
                    <a:p>
                      <a:pPr algn="ctr"/>
                      <a:r>
                        <a:rPr lang="zh-CN" altLang="en-US" sz="1400" dirty="0">
                          <a:solidFill>
                            <a:schemeClr val="accent1"/>
                          </a:solidFill>
                        </a:rPr>
                        <a:t>序号</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评价角度</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内容</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1</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质量文件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只有基本的质量点检标准和记录</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2</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生产文件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按照订单进行排产，具有产品</a:t>
                      </a:r>
                      <a:r>
                        <a:rPr lang="en-US" altLang="zh-CN" sz="1400" dirty="0">
                          <a:solidFill>
                            <a:schemeClr val="accent1"/>
                          </a:solidFill>
                        </a:rPr>
                        <a:t>BOM</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3</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物流文件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按照经验进行物料摆放和库存管理</a:t>
                      </a:r>
                      <a:endParaRPr lang="zh-CN" altLang="en-US" sz="1400" dirty="0">
                        <a:solidFill>
                          <a:schemeClr val="accent1"/>
                        </a:solidFill>
                      </a:endParaRPr>
                    </a:p>
                  </a:txBody>
                  <a:tcPr marL="74244" marR="74244" marT="37122" marB="37122"/>
                </a:tc>
              </a:tr>
              <a:tr h="485775">
                <a:tc>
                  <a:txBody>
                    <a:bodyPr/>
                    <a:lstStyle/>
                    <a:p>
                      <a:pPr algn="ctr"/>
                      <a:r>
                        <a:rPr lang="en-US" altLang="zh-CN" sz="1400" dirty="0">
                          <a:solidFill>
                            <a:schemeClr val="accent1"/>
                          </a:solidFill>
                        </a:rPr>
                        <a:t>4</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设备文件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有对设备进行清洁的要求</a:t>
                      </a:r>
                      <a:endParaRPr lang="zh-CN" altLang="en-US" sz="1400" dirty="0">
                        <a:solidFill>
                          <a:schemeClr val="accent1"/>
                        </a:solidFill>
                      </a:endParaRPr>
                    </a:p>
                  </a:txBody>
                  <a:tcPr marL="74244" marR="74244" marT="37122" marB="37122"/>
                </a:tc>
              </a:tr>
              <a:tr h="500380">
                <a:tc>
                  <a:txBody>
                    <a:bodyPr/>
                    <a:lstStyle/>
                    <a:p>
                      <a:pPr algn="ctr"/>
                      <a:r>
                        <a:rPr lang="en-US" altLang="zh-CN" sz="1400" dirty="0">
                          <a:solidFill>
                            <a:schemeClr val="accent1"/>
                          </a:solidFill>
                        </a:rPr>
                        <a:t>5</a:t>
                      </a:r>
                      <a:endParaRPr lang="en-US" altLang="zh-CN" sz="1400" dirty="0">
                        <a:solidFill>
                          <a:schemeClr val="accent1"/>
                        </a:solidFill>
                      </a:endParaRPr>
                    </a:p>
                  </a:txBody>
                  <a:tcPr marL="74244" marR="74244" marT="37122" marB="37122"/>
                </a:tc>
                <a:tc>
                  <a:txBody>
                    <a:bodyPr/>
                    <a:lstStyle/>
                    <a:p>
                      <a:pPr algn="ctr"/>
                      <a:r>
                        <a:rPr lang="zh-CN" altLang="en-US" sz="1400" dirty="0">
                          <a:solidFill>
                            <a:schemeClr val="accent1"/>
                          </a:solidFill>
                        </a:rPr>
                        <a:t>内控文件</a:t>
                      </a:r>
                      <a:endParaRPr lang="zh-CN" altLang="en-US" sz="1400" dirty="0">
                        <a:solidFill>
                          <a:schemeClr val="accent1"/>
                        </a:solidFill>
                      </a:endParaRPr>
                    </a:p>
                  </a:txBody>
                  <a:tcPr marL="74244" marR="74244" marT="37122" marB="37122"/>
                </a:tc>
                <a:tc>
                  <a:txBody>
                    <a:bodyPr/>
                    <a:lstStyle/>
                    <a:p>
                      <a:pPr algn="ctr"/>
                      <a:r>
                        <a:rPr lang="zh-CN" altLang="en-US" sz="1400" dirty="0">
                          <a:solidFill>
                            <a:schemeClr val="accent1"/>
                          </a:solidFill>
                        </a:rPr>
                        <a:t>有年度计划、有进行绩效管理、有岗位的说明和流程</a:t>
                      </a:r>
                      <a:endParaRPr lang="zh-CN" altLang="en-US" sz="1400" dirty="0">
                        <a:solidFill>
                          <a:schemeClr val="accent1"/>
                        </a:solidFill>
                      </a:endParaRPr>
                    </a:p>
                  </a:txBody>
                  <a:tcPr marL="74244" marR="74244" marT="37122" marB="37122"/>
                </a:tc>
              </a:tr>
            </a:tbl>
          </a:graphicData>
        </a:graphic>
      </p:graphicFrame>
      <p:pic>
        <p:nvPicPr>
          <p:cNvPr id="11" name="图片 1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26</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advTm="10601">
        <p:fade/>
      </p:transition>
    </mc:Choice>
    <mc:Fallback>
      <p:transition spd="med" advTm="10601">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p:cNvSpPr txBox="1"/>
          <p:nvPr/>
        </p:nvSpPr>
        <p:spPr>
          <a:xfrm>
            <a:off x="54" y="758552"/>
            <a:ext cx="6034293" cy="460375"/>
          </a:xfrm>
          <a:prstGeom prst="rect">
            <a:avLst/>
          </a:prstGeom>
          <a:noFill/>
        </p:spPr>
        <p:txBody>
          <a:bodyPr wrap="square" rtlCol="0">
            <a:spAutoFit/>
          </a:bodyPr>
          <a:lstStyle>
            <a:defPPr>
              <a:defRPr lang="zh-CN"/>
            </a:defPPr>
            <a:lvl1pPr>
              <a:defRPr sz="3200">
                <a:solidFill>
                  <a:schemeClr val="tx1">
                    <a:lumMod val="75000"/>
                  </a:schemeClr>
                </a:solidFill>
                <a:latin typeface="方正卡通简体" pitchFamily="65" charset="-122"/>
                <a:ea typeface="方正卡通简体" pitchFamily="65" charset="-122"/>
              </a:defRPr>
            </a:lvl1pPr>
          </a:lstStyle>
          <a:p>
            <a:r>
              <a:rPr lang="zh-CN" altLang="en-US" sz="2400" b="1" dirty="0">
                <a:solidFill>
                  <a:schemeClr val="accent2"/>
                </a:solidFill>
                <a:latin typeface="微软雅黑" panose="020B0503020204020204" pitchFamily="34" charset="-122"/>
                <a:ea typeface="微软雅黑" panose="020B0503020204020204" pitchFamily="34" charset="-122"/>
              </a:rPr>
              <a:t>诊断前准备</a:t>
            </a:r>
            <a:r>
              <a:rPr lang="en-US" altLang="zh-CN" sz="2400" b="1" dirty="0">
                <a:solidFill>
                  <a:schemeClr val="accent2"/>
                </a:solidFill>
                <a:latin typeface="微软雅黑" panose="020B0503020204020204" pitchFamily="34" charset="-122"/>
                <a:ea typeface="微软雅黑" panose="020B0503020204020204" pitchFamily="34" charset="-122"/>
              </a:rPr>
              <a:t>——</a:t>
            </a:r>
            <a:r>
              <a:rPr lang="zh-CN" altLang="en-US" sz="2400" b="1" dirty="0">
                <a:solidFill>
                  <a:schemeClr val="accent2"/>
                </a:solidFill>
                <a:latin typeface="微软雅黑" panose="020B0503020204020204" pitchFamily="34" charset="-122"/>
                <a:ea typeface="微软雅黑" panose="020B0503020204020204" pitchFamily="34" charset="-122"/>
              </a:rPr>
              <a:t>企业现场状况摸底</a:t>
            </a:r>
            <a:endParaRPr lang="zh-CN" altLang="en-US" sz="2400" b="1" dirty="0">
              <a:solidFill>
                <a:schemeClr val="accent2"/>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custDataLst>
              <p:tags r:id="rId2"/>
            </p:custDataLst>
          </p:nvPr>
        </p:nvGraphicFramePr>
        <p:xfrm>
          <a:off x="6245860" y="405765"/>
          <a:ext cx="5689600" cy="6156325"/>
        </p:xfrm>
        <a:graphic>
          <a:graphicData uri="http://schemas.openxmlformats.org/drawingml/2006/table">
            <a:tbl>
              <a:tblPr/>
              <a:tblGrid>
                <a:gridCol w="230505"/>
                <a:gridCol w="454025"/>
                <a:gridCol w="535305"/>
                <a:gridCol w="534670"/>
                <a:gridCol w="389255"/>
                <a:gridCol w="885825"/>
                <a:gridCol w="262890"/>
                <a:gridCol w="799465"/>
                <a:gridCol w="655320"/>
                <a:gridCol w="439420"/>
                <a:gridCol w="502920"/>
              </a:tblGrid>
              <a:tr h="0">
                <a:tc gridSpan="11">
                  <a:txBody>
                    <a:bodyPr/>
                    <a:lstStyle/>
                    <a:p>
                      <a:pPr algn="ctr" fontAlgn="ctr"/>
                      <a:r>
                        <a:rPr lang="zh-CN" altLang="en-US" sz="485" b="0" i="0" u="none" strike="noStrike" dirty="0">
                          <a:effectLst/>
                          <a:latin typeface="微软雅黑" panose="020B0503020204020204" pitchFamily="34" charset="-122"/>
                          <a:ea typeface="微软雅黑" panose="020B0503020204020204" pitchFamily="34" charset="-122"/>
                        </a:rPr>
                        <a:t>制造现场点检表　　零件厂家调査项目　　（７６项目）</a:t>
                      </a:r>
                      <a:endParaRPr lang="zh-CN" altLang="en-US" sz="485" b="0"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hMerge="1">
                  <a:tcPr/>
                </a:tc>
              </a:tr>
              <a:tr h="0">
                <a:tc grid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gridSpan="8">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为基本编的点检项目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r>
              <a:tr h="0">
                <a:tc grid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厂家名称</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生产线名</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点检者</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日期</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  ／</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结果</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gridSpan="10">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点检项目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hMerge="1">
                  <a:tcPr/>
                </a:tc>
                <a:tc hMerge="1">
                  <a:tcPr/>
                </a:tc>
                <a:tc hMerge="1">
                  <a:tcPr/>
                </a:tc>
                <a:tc hMerge="1">
                  <a:tcPr/>
                </a:tc>
                <a:tc vMerge="1">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质量管理</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16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16" hMerge="1">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质量标准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是否有质量标准类（质量检查标准、検査法等）。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质量标准类的内容是否合适。（谁、检查什么项目、判定基准、方法、频度、抽检数量等）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质量标准类是否在简明易懂方面下了工夫。（简图或照片等）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是否确保了质量检查场地、是否张贴的最新的检查标准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质量检查场地的环境是否良好。（照明、灰尘等）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标准的遵守</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是否按质量标准类（质量检查标准、検査法等）中所要求的方法进行了质量确认和検査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　有</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验具类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是否有必要的测定工具、验具、放置场所是否被整理</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整顿。</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验具的精度是否被定期的确认、是否注明了有効期限。</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是否有质量标准中要求的限度见本。</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品质记録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规定的检查项目是否有检查记録。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不良品是否放入规定的箱子内（红色箱子）。</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品质异常处置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是否有发现不良时的处置要领（停止</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呼叫</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等待等）。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是否按不良発见时的处置要领进行处置。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改善活动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决定了质量改善目标値并且在全公司内开展了活动。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开展了工程内不良、后工程不良（含外协零件不良）的原因分析</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対策活动</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 不良的状况和対策进度用图表等简明易懂的方法表示出来了。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条件管理</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7"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条件表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是否有设备运转条件表（焊接、圧入、剪切、热处理、涂装、等）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是否在设备上标出了条件许容范囲并目视化了。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19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是否在点检表上填写了点検记録。（包括班长的定期的确认）</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是否按设备规定的条件进行运转。</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条件変更</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是否有设备运转条件变更制度，该制度是否被准遵守执行。</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是否实施了运转条件变更时的品质确认。</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异常处置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是否有不符合运转条件时的处理方法及要领。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4">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生产现场</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44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生产计划</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指示</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是否把握了生产线的生产能力。</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是否有以月、周、日为単位的生产计画。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在现场是否能看到当天的生产计划。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生产指示</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知道要生产何种产品。（顺序）</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知道要生产多少该产品。（量）</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29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知道材料是否被准备好。</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标准作业</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作业</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标准类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有作业要领书（标准作业票）。（最新版）</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作业要领书（标准作业票）在简明易懂方面下了功夫。（用简图或照片表示）</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按照作业要领书（标准作业票）进行作业。（作业顺序</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物品的配置等）</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异常</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异常管理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是否异常处置专职人员（指定人员）。</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是否有作业／设备异常时的处置要领。（停止、呼叫、等待等）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6">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a:t>
                      </a:r>
                      <a:br>
                        <a:rPr lang="zh-CN" altLang="en-US" sz="325" b="0" i="0" u="none" strike="noStrike">
                          <a:effectLst/>
                          <a:latin typeface="微软雅黑" panose="020B0503020204020204" pitchFamily="34" charset="-122"/>
                          <a:ea typeface="微软雅黑" panose="020B0503020204020204" pitchFamily="34" charset="-122"/>
                        </a:rPr>
                      </a:br>
                      <a:r>
                        <a:rPr lang="zh-CN" altLang="en-US" sz="325" b="0" i="0" u="none" strike="noStrike">
                          <a:effectLst/>
                          <a:latin typeface="微软雅黑" panose="020B0503020204020204" pitchFamily="34" charset="-122"/>
                          <a:ea typeface="微软雅黑" panose="020B0503020204020204" pitchFamily="34" charset="-122"/>
                        </a:rPr>
                        <a:t>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生产管理板</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有生产管理板、标注了以小时为単位的生产计画。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ja-JP" altLang="en-US" sz="325" b="0" i="0" u="none" strike="noStrike">
                          <a:effectLst/>
                          <a:latin typeface="微软雅黑" panose="020B0503020204020204" pitchFamily="34" charset="-122"/>
                          <a:ea typeface="微软雅黑" panose="020B0503020204020204" pitchFamily="34" charset="-122"/>
                        </a:rPr>
                        <a:t>记录了每条生产线的实际生产数量、停止时间</a:t>
                      </a:r>
                      <a:r>
                        <a:rPr lang="ja-JP" altLang="en-US" sz="325" b="0" i="0" u="none" strike="noStrike">
                          <a:effectLst/>
                          <a:latin typeface="宋体" panose="02010600030101010101" pitchFamily="2" charset="-122"/>
                          <a:ea typeface="宋体" panose="02010600030101010101" pitchFamily="2" charset="-122"/>
                        </a:rPr>
                        <a:t>・</a:t>
                      </a:r>
                      <a:r>
                        <a:rPr lang="ja-JP" altLang="en-US" sz="325" b="0" i="0" u="none" strike="noStrike">
                          <a:effectLst/>
                          <a:latin typeface="微软雅黑" panose="020B0503020204020204" pitchFamily="34" charset="-122"/>
                          <a:ea typeface="微软雅黑" panose="020B0503020204020204" pitchFamily="34" charset="-122"/>
                        </a:rPr>
                        <a:t>停线原因。</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4">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纳期管理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相对于交货日期是否能清楚的知道实际的进度是快了还是慢了。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是否清楚各工程的进度向对于计划是快了还是慢了。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39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比计划滞后的时候是否有挽回的制度。</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是否有客户发生欠品时的对策方法和要领。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现场管理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现场管理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管理</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监督者的管理项目是否明确。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是否按不同的生产线将重点管理项目</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质、量、成本）表示出来、并且让全员都能看得到。</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有人员配置板、毎日 作业分配能表示出来。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是否有多能工化培养体制。</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是否有新职工的导入教育体制。</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生产性向上</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改善活动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是否开展ＱＣ小组活动。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是否开展改了善提案（创意工夫等）活动、是否将改善提案落实。</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是否开展了提高可动率活动。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49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是否开展了缩短作业时间的活动。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是否将相关部门召集到一起商讨当日的问题对策（朝市、夕市）。</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2611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平面布置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平面布置</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作业环境（安全、照明、騒音等）是否良好。</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1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在库</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完成品在库</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工程内在库</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材料</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外注品</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59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rowSpan="3">
                  <a:txBody>
                    <a:bodyPr/>
                    <a:lstStyle/>
                    <a:p>
                      <a:pPr algn="ctr" fontAlgn="ctr"/>
                      <a:r>
                        <a:rPr lang="ja-JP" altLang="en-US" sz="325" b="0" i="0" u="none" strike="noStrike">
                          <a:effectLst/>
                          <a:latin typeface="微软雅黑" panose="020B0503020204020204" pitchFamily="34" charset="-122"/>
                          <a:ea typeface="微软雅黑" panose="020B0503020204020204" pitchFamily="34" charset="-122"/>
                        </a:rPr>
                        <a:t>先行品</a:t>
                      </a:r>
                      <a:r>
                        <a:rPr lang="ja-JP" altLang="en-US" sz="325" b="0" i="0" u="none" strike="noStrike">
                          <a:effectLst/>
                          <a:latin typeface="MS PGothic" panose="020B0600070205080204" charset="-128"/>
                          <a:ea typeface="MS PGothic" panose="020B0600070205080204" charset="-128"/>
                        </a:rPr>
                        <a:t>・</a:t>
                      </a:r>
                      <a:r>
                        <a:rPr lang="ja-JP" altLang="en-US" sz="325" b="0" i="0" u="none" strike="noStrike">
                          <a:effectLst/>
                          <a:latin typeface="微软雅黑" panose="020B0503020204020204" pitchFamily="34" charset="-122"/>
                          <a:ea typeface="微软雅黑" panose="020B0503020204020204" pitchFamily="34" charset="-122"/>
                        </a:rPr>
                        <a:t>备蓄品</a:t>
                      </a:r>
                      <a:endParaRPr lang="ja-JP"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是否规定了放置场所。</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生产数量是否满足每月的生产计划。</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品番、品名、所番地、数量是否被明确的表示出来。</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在库管理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是否能实现先入先出的管理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rowSpan="3">
                  <a:txBody>
                    <a:bodyPr/>
                    <a:lstStyle/>
                    <a:p>
                      <a:pPr algn="ctr" fontAlgn="ctr"/>
                      <a:r>
                        <a:rPr lang="en-US" sz="325" b="0" i="0" u="none" strike="noStrike">
                          <a:effectLst/>
                          <a:latin typeface="微软雅黑" panose="020B0503020204020204" pitchFamily="34" charset="-122"/>
                          <a:ea typeface="微软雅黑" panose="020B0503020204020204" pitchFamily="34" charset="-122"/>
                        </a:rPr>
                        <a:t>２Ｓ</a:t>
                      </a:r>
                      <a:endParaRPr 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整理整顿</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制品、材料、治工具等是否直接放在地面上。</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托盘、治工具、运搬具等是否规定了放置场所、并被严格遵守。</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67</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a:tcPr/>
                </a:tc>
                <a:tc v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作业场、休憩所的整理整顿是否良好。</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68</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保全</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hMerge="1">
                  <a:tcPr/>
                </a:tc>
                <a:tc rowSpan="4">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保全活动</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是否有突発故障时的対応制度、修理是否在任何时间内都能实施。（无论内外制品都能对应）</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69</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是否按照定期保全计画进行了点検及维护</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70</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是否对每台设备都保存有设备保全记録。</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71</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模具保全是否能自己完成。</a:t>
                      </a:r>
                      <a:r>
                        <a:rPr lang="en-US" altLang="zh-CN" sz="325" b="0" i="0" u="none" strike="noStrike">
                          <a:effectLst/>
                          <a:latin typeface="微软雅黑" panose="020B0503020204020204" pitchFamily="34" charset="-122"/>
                          <a:ea typeface="微软雅黑" panose="020B0503020204020204" pitchFamily="34" charset="-122"/>
                        </a:rPr>
                        <a:t>(</a:t>
                      </a:r>
                      <a:r>
                        <a:rPr lang="zh-CN" altLang="en-US" sz="325" b="0" i="0" u="none" strike="noStrike">
                          <a:effectLst/>
                          <a:latin typeface="微软雅黑" panose="020B0503020204020204" pitchFamily="34" charset="-122"/>
                          <a:ea typeface="微软雅黑" panose="020B0503020204020204" pitchFamily="34" charset="-122"/>
                        </a:rPr>
                        <a:t>拥有保全用的设备）</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72</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row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予备品</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是否确定予备品的存放台架并能容易的取出。</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是否进行予备品得入出库管理。</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74</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gridSpan="2">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配套件管理</a:t>
                      </a:r>
                      <a:br>
                        <a:rPr lang="zh-CN" altLang="en-US" sz="325" b="0" i="0" u="none" strike="noStrike">
                          <a:effectLst/>
                          <a:latin typeface="微软雅黑" panose="020B0503020204020204" pitchFamily="34" charset="-122"/>
                          <a:ea typeface="微软雅黑" panose="020B0503020204020204" pitchFamily="34" charset="-122"/>
                        </a:rPr>
                      </a:br>
                      <a:r>
                        <a:rPr lang="en-US" altLang="zh-CN" sz="325" b="0" i="0" u="none" strike="noStrike">
                          <a:effectLst/>
                          <a:latin typeface="微软雅黑" panose="020B0503020204020204" pitchFamily="34" charset="-122"/>
                          <a:ea typeface="微软雅黑" panose="020B0503020204020204" pitchFamily="34" charset="-122"/>
                        </a:rPr>
                        <a:t>3</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hMerge="1">
                  <a:tcPr/>
                </a:tc>
                <a:tc rowSpan="3">
                  <a:txBody>
                    <a:bodyPr/>
                    <a:lstStyle/>
                    <a:p>
                      <a:pPr algn="ctr" fontAlgn="ctr"/>
                      <a:r>
                        <a:rPr lang="zh-CN" altLang="en-US" sz="325" b="0" i="0" u="none" strike="noStrike">
                          <a:effectLst/>
                          <a:latin typeface="微软雅黑" panose="020B0503020204020204" pitchFamily="34" charset="-122"/>
                          <a:ea typeface="微软雅黑" panose="020B0503020204020204" pitchFamily="34" charset="-122"/>
                        </a:rPr>
                        <a:t>外协件的検査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是否有外协件的検査法、并得到本公司的确认（现地、现物）</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有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solidFill>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75</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検査法的内容是否合适。（检查项目、判定基准、方法、频度、抽检数量等）</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c hMerge="1">
                  <a:tcPr/>
                </a:tc>
                <a:tc hMerge="1">
                  <a:tcPr/>
                </a:tc>
                <a:tc hMerge="1">
                  <a:tcPr/>
                </a:tc>
                <a:tc>
                  <a:txBody>
                    <a:bodyPr/>
                    <a:lstStyle/>
                    <a:p>
                      <a:pPr algn="ctr" fontAlgn="ctr"/>
                      <a:r>
                        <a:rPr lang="zh-CN" altLang="en-US" sz="325" b="1" i="0" u="none" strike="noStrike">
                          <a:effectLst/>
                          <a:latin typeface="微软雅黑" panose="020B0503020204020204" pitchFamily="34" charset="-122"/>
                          <a:ea typeface="微软雅黑" panose="020B0503020204020204" pitchFamily="34" charset="-122"/>
                        </a:rPr>
                        <a:t>　</a:t>
                      </a:r>
                      <a:endParaRPr lang="zh-CN" altLang="en-US" sz="325" b="1"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0">
                <a:tc>
                  <a:txBody>
                    <a:bodyPr/>
                    <a:lstStyle/>
                    <a:p>
                      <a:pPr algn="ctr" fontAlgn="ctr"/>
                      <a:r>
                        <a:rPr lang="en-US" altLang="zh-CN" sz="325" b="0" i="0" u="none" strike="noStrike">
                          <a:effectLst/>
                          <a:latin typeface="微软雅黑" panose="020B0503020204020204" pitchFamily="34" charset="-122"/>
                          <a:ea typeface="微软雅黑" panose="020B0503020204020204" pitchFamily="34" charset="-122"/>
                        </a:rPr>
                        <a:t>76</a:t>
                      </a:r>
                      <a:endParaRPr lang="en-US" altLang="zh-CN"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vMerge="1" gridSpan="2">
                  <a:tcPr/>
                </a:tc>
                <a:tc vMerge="1" hMerge="1">
                  <a:tcPr/>
                </a:tc>
                <a:tc vMerge="1">
                  <a:tcPr/>
                </a:tc>
                <a:tc gridSpan="6">
                  <a:txBody>
                    <a:bodyPr/>
                    <a:lstStyle/>
                    <a:p>
                      <a:pPr algn="l" fontAlgn="ctr"/>
                      <a:r>
                        <a:rPr lang="zh-CN" altLang="en-US" sz="325" b="0" i="0" u="none" strike="noStrike">
                          <a:effectLst/>
                          <a:latin typeface="微软雅黑" panose="020B0503020204020204" pitchFamily="34" charset="-122"/>
                          <a:ea typeface="微软雅黑" panose="020B0503020204020204" pitchFamily="34" charset="-122"/>
                        </a:rPr>
                        <a:t>是否按检查法要求的内容进行了検査。</a:t>
                      </a:r>
                      <a:endParaRPr lang="zh-CN" altLang="en-US" sz="325" b="0" i="0" u="none" strike="noStrike">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cPr/>
                </a:tc>
                <a:tc hMerge="1">
                  <a:tcPr/>
                </a:tc>
                <a:tc hMerge="1">
                  <a:tcPr/>
                </a:tc>
                <a:tc hMerge="1">
                  <a:tcPr/>
                </a:tc>
                <a:tc hMerge="1">
                  <a:tcPr/>
                </a:tc>
                <a:tc>
                  <a:txBody>
                    <a:bodyPr/>
                    <a:lstStyle/>
                    <a:p>
                      <a:pPr algn="ctr" fontAlgn="ctr"/>
                      <a:r>
                        <a:rPr lang="zh-CN" altLang="en-US" sz="325" b="1" i="0" u="none" strike="noStrike" dirty="0">
                          <a:effectLst/>
                          <a:latin typeface="微软雅黑" panose="020B0503020204020204" pitchFamily="34" charset="-122"/>
                          <a:ea typeface="微软雅黑" panose="020B0503020204020204" pitchFamily="34" charset="-122"/>
                        </a:rPr>
                        <a:t>　</a:t>
                      </a:r>
                      <a:endParaRPr lang="zh-CN" altLang="en-US" sz="325" b="1" i="0" u="none" strike="noStrike" dirty="0">
                        <a:effectLst/>
                        <a:latin typeface="微软雅黑" panose="020B0503020204020204" pitchFamily="34" charset="-122"/>
                        <a:ea typeface="微软雅黑" panose="020B0503020204020204" pitchFamily="34" charset="-122"/>
                      </a:endParaRPr>
                    </a:p>
                  </a:txBody>
                  <a:tcPr marL="1972" marR="1972" marT="197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图表 7"/>
          <p:cNvGraphicFramePr/>
          <p:nvPr/>
        </p:nvGraphicFramePr>
        <p:xfrm>
          <a:off x="106647" y="1218961"/>
          <a:ext cx="6065451" cy="3106153"/>
        </p:xfrm>
        <a:graphic>
          <a:graphicData uri="http://schemas.openxmlformats.org/drawingml/2006/chart">
            <c:chart xmlns:c="http://schemas.openxmlformats.org/drawingml/2006/chart" xmlns:r="http://schemas.openxmlformats.org/officeDocument/2006/relationships" r:id="rId1"/>
          </a:graphicData>
        </a:graphic>
      </p:graphicFrame>
      <p:sp>
        <p:nvSpPr>
          <p:cNvPr id="10" name="矩形 9"/>
          <p:cNvSpPr/>
          <p:nvPr/>
        </p:nvSpPr>
        <p:spPr>
          <a:xfrm>
            <a:off x="106766" y="4325235"/>
            <a:ext cx="6138976" cy="2345690"/>
          </a:xfrm>
          <a:prstGeom prst="rect">
            <a:avLst/>
          </a:prstGeom>
        </p:spPr>
        <p:txBody>
          <a:bodyPr wrap="square">
            <a:spAutoFit/>
          </a:bodyPr>
          <a:lstStyle/>
          <a:p>
            <a:pPr>
              <a:lnSpc>
                <a:spcPct val="150000"/>
              </a:lnSpc>
            </a:pPr>
            <a:r>
              <a:rPr lang="zh-CN" altLang="en-US" sz="1625" kern="0" dirty="0">
                <a:solidFill>
                  <a:srgbClr val="333333"/>
                </a:solidFill>
                <a:latin typeface="+mn-ea"/>
                <a:ea typeface="+mn-ea"/>
                <a:cs typeface="宋体" panose="02010600030101010101" pitchFamily="2" charset="-122"/>
              </a:rPr>
              <a:t>       针对摸底，我们采用了世界知名企业针对供应商管理能力水平的评价标准进行了系统性摸底。从摸底的结果发现，改善能够完成市场订单的生产任务，能够对现有产品质量进行基本把控，但对交期、品质、成本的控制，距离优秀企业的差距较大，不能够准确的把握交期、质量检查手段相对简单、现场存在大量的浪费。</a:t>
            </a:r>
            <a:endParaRPr lang="en-US" altLang="zh-CN" sz="1625" kern="0" dirty="0">
              <a:solidFill>
                <a:srgbClr val="333333"/>
              </a:solidFill>
              <a:latin typeface="+mn-ea"/>
              <a:ea typeface="+mn-ea"/>
              <a:cs typeface="宋体" panose="02010600030101010101" pitchFamily="2" charset="-122"/>
            </a:endParaRPr>
          </a:p>
        </p:txBody>
      </p:sp>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27</a:t>
            </a:r>
            <a:endParaRPr lang="en-US" altLang="zh-CN"/>
          </a:p>
        </p:txBody>
      </p:sp>
    </p:spTree>
  </p:cSld>
  <p:clrMapOvr>
    <a:masterClrMapping/>
  </p:clrMapOvr>
  <mc:AlternateContent xmlns:mc="http://schemas.openxmlformats.org/markup-compatibility/2006">
    <mc:Choice xmlns:p14="http://schemas.microsoft.com/office/powerpoint/2010/main" Requires="p14">
      <p:transition spd="med" p14:dur="700" advTm="10601">
        <p:fade/>
      </p:transition>
    </mc:Choice>
    <mc:Fallback>
      <p:transition spd="med" advTm="10601">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3906" name="Rectangle 2"/>
          <p:cNvSpPr>
            <a:spLocks noGrp="1" noChangeArrowheads="1"/>
          </p:cNvSpPr>
          <p:nvPr>
            <p:ph type="title"/>
          </p:nvPr>
        </p:nvSpPr>
        <p:spPr>
          <a:xfrm>
            <a:off x="278" y="233680"/>
            <a:ext cx="10131986" cy="1143000"/>
          </a:xfrm>
        </p:spPr>
        <p:txBody>
          <a:bodyPr/>
          <a:lstStyle/>
          <a:p>
            <a:pPr eaLnBrk="0" fontAlgn="base" hangingPunct="0">
              <a:lnSpc>
                <a:spcPct val="100000"/>
              </a:lnSpc>
              <a:spcAft>
                <a:spcPct val="0"/>
              </a:spcAft>
            </a:pPr>
            <a:r>
              <a:rPr lang="zh-CN" altLang="en-US" sz="2800" b="1" dirty="0">
                <a:effectLst>
                  <a:outerShdw blurRad="38100" dist="25400" dir="5400000" algn="ctr" rotWithShape="0">
                    <a:srgbClr val="6E747A">
                      <a:alpha val="43000"/>
                    </a:srgbClr>
                  </a:outerShdw>
                </a:effectLst>
                <a:latin typeface="+mj-lt"/>
                <a:ea typeface="+mj-ea"/>
                <a:cs typeface="+mj-cs"/>
                <a:sym typeface="+mn-ea"/>
              </a:rPr>
              <a:t>工厂现状评价</a:t>
            </a:r>
            <a:endParaRPr lang="zh-CN" altLang="en-US" sz="2800" b="1" dirty="0">
              <a:effectLst>
                <a:outerShdw blurRad="38100" dist="25400" dir="5400000" algn="ctr" rotWithShape="0">
                  <a:srgbClr val="6E747A">
                    <a:alpha val="43000"/>
                  </a:srgbClr>
                </a:outerShdw>
              </a:effectLst>
              <a:latin typeface="+mj-lt"/>
              <a:ea typeface="+mj-ea"/>
              <a:cs typeface="+mj-cs"/>
              <a:sym typeface="+mn-ea"/>
            </a:endParaRPr>
          </a:p>
        </p:txBody>
      </p:sp>
      <p:sp>
        <p:nvSpPr>
          <p:cNvPr id="2" name="文本框 1"/>
          <p:cNvSpPr txBox="1"/>
          <p:nvPr/>
        </p:nvSpPr>
        <p:spPr>
          <a:xfrm>
            <a:off x="7491730" y="448310"/>
            <a:ext cx="3764915" cy="645160"/>
          </a:xfrm>
          <a:prstGeom prst="rect">
            <a:avLst/>
          </a:prstGeom>
          <a:noFill/>
        </p:spPr>
        <p:txBody>
          <a:bodyPr wrap="square" rtlCol="0">
            <a:spAutoFit/>
            <a:scene3d>
              <a:camera prst="orthographicFront"/>
              <a:lightRig rig="threePt" dir="t"/>
            </a:scene3d>
          </a:bodyPr>
          <a:lstStyle/>
          <a:p>
            <a:r>
              <a:rPr lang="zh-CN" altLang="en-US" b="1" dirty="0">
                <a:solidFill>
                  <a:srgbClr val="FF0000"/>
                </a:solidFill>
                <a:effectLst>
                  <a:outerShdw blurRad="38100" dist="25400" dir="5400000" algn="ctr" rotWithShape="0">
                    <a:srgbClr val="6E747A">
                      <a:alpha val="43000"/>
                    </a:srgbClr>
                  </a:outerShdw>
                </a:effectLst>
                <a:latin typeface="+mn-ea"/>
              </a:rPr>
              <a:t>综合分：</a:t>
            </a:r>
            <a:r>
              <a:rPr lang="en-US" altLang="zh-CN" b="1" dirty="0">
                <a:solidFill>
                  <a:srgbClr val="FF0000"/>
                </a:solidFill>
                <a:effectLst>
                  <a:outerShdw blurRad="38100" dist="25400" dir="5400000" algn="ctr" rotWithShape="0">
                    <a:srgbClr val="6E747A">
                      <a:alpha val="43000"/>
                    </a:srgbClr>
                  </a:outerShdw>
                </a:effectLst>
                <a:latin typeface="+mn-ea"/>
              </a:rPr>
              <a:t>64</a:t>
            </a:r>
            <a:r>
              <a:rPr lang="zh-CN" altLang="en-US" b="1" dirty="0">
                <a:solidFill>
                  <a:srgbClr val="FF0000"/>
                </a:solidFill>
                <a:effectLst>
                  <a:outerShdw blurRad="38100" dist="25400" dir="5400000" algn="ctr" rotWithShape="0">
                    <a:srgbClr val="6E747A">
                      <a:alpha val="43000"/>
                    </a:srgbClr>
                  </a:outerShdw>
                </a:effectLst>
                <a:latin typeface="+mn-ea"/>
              </a:rPr>
              <a:t>分，满分</a:t>
            </a:r>
            <a:r>
              <a:rPr lang="en-US" altLang="zh-CN" b="1" dirty="0">
                <a:solidFill>
                  <a:srgbClr val="FF0000"/>
                </a:solidFill>
                <a:effectLst>
                  <a:outerShdw blurRad="38100" dist="25400" dir="5400000" algn="ctr" rotWithShape="0">
                    <a:srgbClr val="6E747A">
                      <a:alpha val="43000"/>
                    </a:srgbClr>
                  </a:outerShdw>
                </a:effectLst>
                <a:latin typeface="+mn-ea"/>
              </a:rPr>
              <a:t>200</a:t>
            </a:r>
            <a:r>
              <a:rPr lang="zh-CN" altLang="en-US" b="1" dirty="0">
                <a:solidFill>
                  <a:srgbClr val="FF0000"/>
                </a:solidFill>
                <a:effectLst>
                  <a:outerShdw blurRad="38100" dist="25400" dir="5400000" algn="ctr" rotWithShape="0">
                    <a:srgbClr val="6E747A">
                      <a:alpha val="43000"/>
                    </a:srgbClr>
                  </a:outerShdw>
                </a:effectLst>
                <a:latin typeface="+mn-ea"/>
              </a:rPr>
              <a:t>分；</a:t>
            </a:r>
            <a:endParaRPr lang="zh-CN" altLang="en-US" b="1" dirty="0">
              <a:solidFill>
                <a:srgbClr val="FF0000"/>
              </a:solidFill>
              <a:effectLst>
                <a:outerShdw blurRad="38100" dist="25400" dir="5400000" algn="ctr" rotWithShape="0">
                  <a:srgbClr val="6E747A">
                    <a:alpha val="43000"/>
                  </a:srgbClr>
                </a:outerShdw>
              </a:effectLst>
              <a:latin typeface="+mn-ea"/>
            </a:endParaRPr>
          </a:p>
          <a:p>
            <a:r>
              <a:rPr lang="zh-CN" altLang="en-US" b="1" dirty="0">
                <a:solidFill>
                  <a:srgbClr val="FF0000"/>
                </a:solidFill>
                <a:effectLst>
                  <a:outerShdw blurRad="38100" dist="25400" dir="5400000" algn="ctr" rotWithShape="0">
                    <a:srgbClr val="6E747A">
                      <a:alpha val="43000"/>
                    </a:srgbClr>
                  </a:outerShdw>
                </a:effectLst>
                <a:latin typeface="+mn-ea"/>
              </a:rPr>
              <a:t>综合等级评分：</a:t>
            </a:r>
            <a:r>
              <a:rPr lang="en-US" altLang="zh-CN" b="1" dirty="0">
                <a:solidFill>
                  <a:srgbClr val="FF0000"/>
                </a:solidFill>
                <a:effectLst>
                  <a:outerShdw blurRad="38100" dist="25400" dir="5400000" algn="ctr" rotWithShape="0">
                    <a:srgbClr val="6E747A">
                      <a:alpha val="43000"/>
                    </a:srgbClr>
                  </a:outerShdw>
                </a:effectLst>
                <a:latin typeface="+mn-ea"/>
              </a:rPr>
              <a:t>2.1</a:t>
            </a:r>
            <a:r>
              <a:rPr lang="zh-CN" altLang="en-US" b="1" dirty="0">
                <a:solidFill>
                  <a:srgbClr val="FF0000"/>
                </a:solidFill>
                <a:effectLst>
                  <a:outerShdw blurRad="38100" dist="25400" dir="5400000" algn="ctr" rotWithShape="0">
                    <a:srgbClr val="6E747A">
                      <a:alpha val="43000"/>
                    </a:srgbClr>
                  </a:outerShdw>
                </a:effectLst>
                <a:latin typeface="+mn-ea"/>
              </a:rPr>
              <a:t>，满分：</a:t>
            </a:r>
            <a:r>
              <a:rPr lang="en-US" altLang="zh-CN" b="1" dirty="0">
                <a:solidFill>
                  <a:srgbClr val="FF0000"/>
                </a:solidFill>
                <a:effectLst>
                  <a:outerShdw blurRad="38100" dist="25400" dir="5400000" algn="ctr" rotWithShape="0">
                    <a:srgbClr val="6E747A">
                      <a:alpha val="43000"/>
                    </a:srgbClr>
                  </a:outerShdw>
                </a:effectLst>
                <a:latin typeface="+mn-ea"/>
              </a:rPr>
              <a:t>5</a:t>
            </a:r>
            <a:r>
              <a:rPr lang="zh-CN" altLang="en-US" b="1" dirty="0">
                <a:solidFill>
                  <a:srgbClr val="FF0000"/>
                </a:solidFill>
                <a:effectLst>
                  <a:outerShdw blurRad="38100" dist="25400" dir="5400000" algn="ctr" rotWithShape="0">
                    <a:srgbClr val="6E747A">
                      <a:alpha val="43000"/>
                    </a:srgbClr>
                  </a:outerShdw>
                </a:effectLst>
                <a:latin typeface="+mn-ea"/>
              </a:rPr>
              <a:t>分</a:t>
            </a:r>
            <a:endParaRPr lang="en-US" altLang="zh-CN" b="1" dirty="0">
              <a:solidFill>
                <a:srgbClr val="FF0000"/>
              </a:solidFill>
              <a:effectLst>
                <a:outerShdw blurRad="38100" dist="25400" dir="5400000" algn="ctr" rotWithShape="0">
                  <a:srgbClr val="6E747A">
                    <a:alpha val="43000"/>
                  </a:srgbClr>
                </a:outerShdw>
              </a:effectLst>
              <a:latin typeface="+mn-ea"/>
            </a:endParaRPr>
          </a:p>
        </p:txBody>
      </p:sp>
      <p:sp>
        <p:nvSpPr>
          <p:cNvPr id="6" name="文本框 5"/>
          <p:cNvSpPr txBox="1"/>
          <p:nvPr/>
        </p:nvSpPr>
        <p:spPr>
          <a:xfrm>
            <a:off x="311496" y="6372196"/>
            <a:ext cx="11222672" cy="384721"/>
          </a:xfrm>
          <a:prstGeom prst="rect">
            <a:avLst/>
          </a:prstGeom>
          <a:noFill/>
        </p:spPr>
        <p:txBody>
          <a:bodyPr wrap="square" rtlCol="0">
            <a:spAutoFit/>
          </a:bodyPr>
          <a:lstStyle/>
          <a:p>
            <a:r>
              <a:rPr lang="zh-CN" altLang="en-US" b="1" dirty="0">
                <a:solidFill>
                  <a:srgbClr val="FF0000"/>
                </a:solidFill>
              </a:rPr>
              <a:t>整体印象：有一些的精益基础，现场的工艺布局、</a:t>
            </a:r>
            <a:r>
              <a:rPr lang="en-US" altLang="zh-CN" b="1" dirty="0">
                <a:solidFill>
                  <a:srgbClr val="FF0000"/>
                </a:solidFill>
              </a:rPr>
              <a:t>5S</a:t>
            </a:r>
            <a:r>
              <a:rPr lang="zh-CN" altLang="en-US" b="1" dirty="0">
                <a:solidFill>
                  <a:srgbClr val="FF0000"/>
                </a:solidFill>
              </a:rPr>
              <a:t>急需提高水平，各项管理体系需进一步强化和完善。</a:t>
            </a:r>
            <a:endParaRPr lang="zh-CN" altLang="en-US" b="1" dirty="0">
              <a:solidFill>
                <a:srgbClr val="FF0000"/>
              </a:solidFill>
            </a:endParaRPr>
          </a:p>
        </p:txBody>
      </p:sp>
      <p:pic>
        <p:nvPicPr>
          <p:cNvPr id="5" name="图片 4"/>
          <p:cNvPicPr>
            <a:picLocks noChangeAspect="1"/>
          </p:cNvPicPr>
          <p:nvPr/>
        </p:nvPicPr>
        <p:blipFill>
          <a:blip r:embed="rId2"/>
          <a:stretch>
            <a:fillRect/>
          </a:stretch>
        </p:blipFill>
        <p:spPr>
          <a:xfrm>
            <a:off x="161290" y="1093470"/>
            <a:ext cx="7075805" cy="5163185"/>
          </a:xfrm>
          <a:prstGeom prst="rect">
            <a:avLst/>
          </a:prstGeom>
        </p:spPr>
      </p:pic>
      <p:graphicFrame>
        <p:nvGraphicFramePr>
          <p:cNvPr id="4" name="图表 3" descr="7b0a202020202263686172745265734964223a2022383733373432220a7d0a"/>
          <p:cNvGraphicFramePr/>
          <p:nvPr/>
        </p:nvGraphicFramePr>
        <p:xfrm>
          <a:off x="7491730" y="1209040"/>
          <a:ext cx="4469130" cy="5047615"/>
        </p:xfrm>
        <a:graphic>
          <a:graphicData uri="http://schemas.openxmlformats.org/drawingml/2006/chart">
            <c:chart xmlns:c="http://schemas.openxmlformats.org/drawingml/2006/chart" xmlns:r="http://schemas.openxmlformats.org/officeDocument/2006/relationships" r:id="rId1"/>
          </a:graphicData>
        </a:graphic>
      </p:graphicFrame>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9395"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28</a:t>
            </a:r>
            <a:endParaRPr lang="en-US" altLang="zh-CN"/>
          </a:p>
        </p:txBody>
      </p:sp>
    </p:spTree>
  </p:cSld>
  <p:clrMapOvr>
    <a:masterClrMapping/>
  </p:clrMapOvr>
  <p:transition spd="slow"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82" name="Rectangle 55"/>
          <p:cNvSpPr/>
          <p:nvPr/>
        </p:nvSpPr>
        <p:spPr>
          <a:xfrm>
            <a:off x="1143635" y="46832"/>
            <a:ext cx="309880" cy="368300"/>
          </a:xfrm>
          <a:prstGeom prst="rect">
            <a:avLst/>
          </a:prstGeom>
          <a:noFill/>
          <a:ln w="9525">
            <a:noFill/>
          </a:ln>
        </p:spPr>
        <p:txBody>
          <a:bodyPr wrap="none" anchor="ctr" anchorCtr="0">
            <a:spAutoFit/>
          </a:bodyPr>
          <a:p>
            <a:pPr>
              <a:buNone/>
            </a:pPr>
            <a:endParaRPr lang="zh-CN" altLang="en-US" dirty="0">
              <a:latin typeface="Times New Roman" panose="02020603050405020304" pitchFamily="18" charset="0"/>
            </a:endParaRPr>
          </a:p>
        </p:txBody>
      </p:sp>
      <p:sp>
        <p:nvSpPr>
          <p:cNvPr id="174083" name="AutoShape 54"/>
          <p:cNvSpPr>
            <a:spLocks noChangeAspect="1" noTextEdit="1"/>
          </p:cNvSpPr>
          <p:nvPr/>
        </p:nvSpPr>
        <p:spPr>
          <a:xfrm>
            <a:off x="1904048" y="500063"/>
            <a:ext cx="7969250" cy="6042025"/>
          </a:xfrm>
          <a:prstGeom prst="rect">
            <a:avLst/>
          </a:prstGeom>
          <a:noFill/>
          <a:ln w="9525">
            <a:noFill/>
          </a:ln>
        </p:spPr>
        <p:txBody>
          <a:bodyPr/>
          <a:p>
            <a:endParaRPr lang="zh-CN" altLang="en-US"/>
          </a:p>
        </p:txBody>
      </p:sp>
      <p:grpSp>
        <p:nvGrpSpPr>
          <p:cNvPr id="174084" name="组合 24"/>
          <p:cNvGrpSpPr/>
          <p:nvPr/>
        </p:nvGrpSpPr>
        <p:grpSpPr>
          <a:xfrm>
            <a:off x="1594485" y="2205355"/>
            <a:ext cx="2786380" cy="4455795"/>
            <a:chOff x="156975" y="1739582"/>
            <a:chExt cx="2439552" cy="4810070"/>
          </a:xfrm>
        </p:grpSpPr>
        <p:sp>
          <p:nvSpPr>
            <p:cNvPr id="174101" name="Freeform 51"/>
            <p:cNvSpPr/>
            <p:nvPr/>
          </p:nvSpPr>
          <p:spPr>
            <a:xfrm>
              <a:off x="176493" y="1739582"/>
              <a:ext cx="2357454" cy="1758950"/>
            </a:xfrm>
            <a:custGeom>
              <a:avLst/>
              <a:gdLst>
                <a:gd name="txL" fmla="*/ 0 w 1248"/>
                <a:gd name="txT" fmla="*/ 0 h 1133"/>
                <a:gd name="txR" fmla="*/ 1248 w 1248"/>
                <a:gd name="txB" fmla="*/ 1133 h 1133"/>
              </a:gdLst>
              <a:ahLst/>
              <a:cxnLst>
                <a:cxn ang="0">
                  <a:pos x="2147483647" y="0"/>
                </a:cxn>
                <a:cxn ang="0">
                  <a:pos x="2147483647" y="2147483647"/>
                </a:cxn>
                <a:cxn ang="0">
                  <a:pos x="2147483647" y="2147483647"/>
                </a:cxn>
                <a:cxn ang="0">
                  <a:pos x="0" y="2147483647"/>
                </a:cxn>
                <a:cxn ang="0">
                  <a:pos x="0" y="2147483647"/>
                </a:cxn>
              </a:cxnLst>
              <a:rect l="txL" t="txT" r="txR" b="txB"/>
              <a:pathLst>
                <a:path w="1248" h="1133">
                  <a:moveTo>
                    <a:pt x="1158" y="0"/>
                  </a:moveTo>
                  <a:lnTo>
                    <a:pt x="1248" y="256"/>
                  </a:lnTo>
                  <a:lnTo>
                    <a:pt x="1248" y="1133"/>
                  </a:lnTo>
                  <a:lnTo>
                    <a:pt x="0" y="1133"/>
                  </a:lnTo>
                  <a:lnTo>
                    <a:pt x="0" y="403"/>
                  </a:lnTo>
                </a:path>
              </a:pathLst>
            </a:custGeom>
            <a:gradFill rotWithShape="1">
              <a:gsLst>
                <a:gs pos="0">
                  <a:srgbClr val="42BAF0"/>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1689" name="Text Box 48"/>
            <p:cNvSpPr txBox="1">
              <a:spLocks noChangeArrowheads="1"/>
            </p:cNvSpPr>
            <p:nvPr/>
          </p:nvSpPr>
          <p:spPr bwMode="gray">
            <a:xfrm>
              <a:off x="156975" y="2857169"/>
              <a:ext cx="2439552" cy="3357525"/>
            </a:xfrm>
            <a:prstGeom prst="rect">
              <a:avLst/>
            </a:prstGeom>
            <a:noFill/>
            <a:ln w="9525">
              <a:noFill/>
              <a:miter lim="800000"/>
            </a:ln>
          </p:spPr>
          <p:txBody>
            <a:bodyPr/>
            <a:lstStyle/>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现场</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8</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大浪费的消除及</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TPM</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管理理念导入及活动的展开；</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ADV</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一键式电子拣选的推行</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标准化的推进（快速换模），</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QA</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评价流程的实施与改进；</a:t>
              </a:r>
              <a:endParaRPr kumimoji="0" lang="zh-CN" altLang="en-US" sz="2000" kern="1200" cap="none" spc="0" normalizeH="0" baseline="0" noProof="0" dirty="0">
                <a:latin typeface="+mn-ea"/>
                <a:ea typeface="+mn-ea"/>
                <a:cs typeface="+mn-cs"/>
              </a:endParaRPr>
            </a:p>
          </p:txBody>
        </p:sp>
        <p:sp>
          <p:nvSpPr>
            <p:cNvPr id="174103" name="AutoShape 45"/>
            <p:cNvSpPr/>
            <p:nvPr/>
          </p:nvSpPr>
          <p:spPr>
            <a:xfrm>
              <a:off x="165860" y="2357430"/>
              <a:ext cx="2357454" cy="500066"/>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拉动式生产运行</a:t>
              </a:r>
              <a:endParaRPr lang="zh-CN" altLang="en-US" sz="18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104" name="AutoShape 63"/>
            <p:cNvSpPr/>
            <p:nvPr/>
          </p:nvSpPr>
          <p:spPr>
            <a:xfrm>
              <a:off x="250514" y="6130018"/>
              <a:ext cx="2272800" cy="419634"/>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800" dirty="0">
                  <a:solidFill>
                    <a:srgbClr val="FFFFFF"/>
                  </a:solidFill>
                  <a:latin typeface="Times New Roman" panose="02020603050405020304" pitchFamily="18" charset="0"/>
                </a:rPr>
                <a:t>2023</a:t>
              </a:r>
              <a:r>
                <a:rPr lang="zh-CN" altLang="en-US" sz="1800" dirty="0">
                  <a:solidFill>
                    <a:srgbClr val="FFFFFF"/>
                  </a:solidFill>
                  <a:latin typeface="Times New Roman" panose="02020603050405020304" pitchFamily="18" charset="0"/>
                </a:rPr>
                <a:t>年</a:t>
              </a:r>
              <a:endParaRPr lang="zh-CN" altLang="en-US" sz="1800" dirty="0">
                <a:latin typeface="Times New Roman" panose="02020603050405020304" pitchFamily="18" charset="0"/>
              </a:endParaRPr>
            </a:p>
          </p:txBody>
        </p:sp>
      </p:grpSp>
      <p:grpSp>
        <p:nvGrpSpPr>
          <p:cNvPr id="174085" name="组合 27"/>
          <p:cNvGrpSpPr/>
          <p:nvPr/>
        </p:nvGrpSpPr>
        <p:grpSpPr>
          <a:xfrm>
            <a:off x="4324086" y="2039873"/>
            <a:ext cx="3174147" cy="4658107"/>
            <a:chOff x="3379745" y="1643050"/>
            <a:chExt cx="2533393" cy="4853019"/>
          </a:xfrm>
        </p:grpSpPr>
        <p:sp>
          <p:nvSpPr>
            <p:cNvPr id="174097" name="Freeform 52"/>
            <p:cNvSpPr/>
            <p:nvPr/>
          </p:nvSpPr>
          <p:spPr>
            <a:xfrm>
              <a:off x="3401581" y="1643050"/>
              <a:ext cx="2499362" cy="2584450"/>
            </a:xfrm>
            <a:custGeom>
              <a:avLst/>
              <a:gdLst>
                <a:gd name="txL" fmla="*/ 0 w 1248"/>
                <a:gd name="txT" fmla="*/ 0 h 1664"/>
                <a:gd name="txR" fmla="*/ 1248 w 1248"/>
                <a:gd name="txB" fmla="*/ 1664 h 1664"/>
              </a:gdLst>
              <a:ahLst/>
              <a:cxnLst>
                <a:cxn ang="0">
                  <a:pos x="2147483647" y="0"/>
                </a:cxn>
                <a:cxn ang="0">
                  <a:pos x="2147483647" y="2147483647"/>
                </a:cxn>
                <a:cxn ang="0">
                  <a:pos x="2147483647" y="2147483647"/>
                </a:cxn>
                <a:cxn ang="0">
                  <a:pos x="0" y="2147483647"/>
                </a:cxn>
                <a:cxn ang="0">
                  <a:pos x="0" y="2147483647"/>
                </a:cxn>
              </a:cxnLst>
              <a:rect l="txL" t="txT" r="txR" b="txB"/>
              <a:pathLst>
                <a:path w="1248" h="1664">
                  <a:moveTo>
                    <a:pt x="1158" y="0"/>
                  </a:moveTo>
                  <a:lnTo>
                    <a:pt x="1248" y="288"/>
                  </a:lnTo>
                  <a:lnTo>
                    <a:pt x="1248" y="1645"/>
                  </a:lnTo>
                  <a:lnTo>
                    <a:pt x="0" y="1664"/>
                  </a:lnTo>
                  <a:lnTo>
                    <a:pt x="0" y="391"/>
                  </a:lnTo>
                </a:path>
              </a:pathLst>
            </a:custGeom>
            <a:gradFill rotWithShape="1">
              <a:gsLst>
                <a:gs pos="0">
                  <a:srgbClr val="959EF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1690" name="Text Box 47"/>
            <p:cNvSpPr txBox="1">
              <a:spLocks noChangeArrowheads="1"/>
            </p:cNvSpPr>
            <p:nvPr/>
          </p:nvSpPr>
          <p:spPr bwMode="gray">
            <a:xfrm>
              <a:off x="3381209" y="3010097"/>
              <a:ext cx="2501176" cy="3142691"/>
            </a:xfrm>
            <a:prstGeom prst="rect">
              <a:avLst/>
            </a:prstGeom>
            <a:noFill/>
            <a:ln w="9525">
              <a:noFill/>
              <a:miter lim="800000"/>
            </a:ln>
          </p:spPr>
          <p:txBody>
            <a:bodyPr/>
            <a:lstStyle/>
            <a:p>
              <a:pPr algn="l" eaLnBrk="0" hangingPunct="0">
                <a:buClr>
                  <a:srgbClr val="C00000"/>
                </a:buClr>
                <a:buFont typeface="Wingdings" panose="05000000000000000000" pitchFamily="2" charset="2"/>
                <a:buChar char="n"/>
              </a:pPr>
              <a:r>
                <a:rPr lang="zh-CN" sz="2000" dirty="0">
                  <a:latin typeface="宋体" panose="02010600030101010101" pitchFamily="2" charset="-122"/>
                  <a:ea typeface="宋体" panose="02010600030101010101" pitchFamily="2" charset="-122"/>
                  <a:cs typeface="Times New Roman" panose="02020603050405020304" pitchFamily="18" charset="0"/>
                  <a:sym typeface="+mn-ea"/>
                </a:rPr>
                <a:t>生产过程质量零缺陷的推行及开展</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治工具</a:t>
              </a: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模具的改善及优化设计；</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en-US" alt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r>
                <a:rPr lang="en-US" altLang="zh-CN" sz="2000" dirty="0">
                  <a:latin typeface="宋体" panose="02010600030101010101" pitchFamily="2" charset="-122"/>
                  <a:ea typeface="宋体" panose="02010600030101010101" pitchFamily="2" charset="-122"/>
                  <a:cs typeface="Times New Roman" panose="02020603050405020304" pitchFamily="18" charset="0"/>
                  <a:sym typeface="+mn-ea"/>
                </a:rPr>
                <a:t>TPM</a:t>
              </a: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管理的全面推行，实施</a:t>
              </a:r>
              <a:endParaRPr kumimoji="0" lang="zh-CN" altLang="en-US" sz="2000" kern="1200" cap="none" spc="0" normalizeH="0" baseline="0" noProof="0" dirty="0">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099" name="AutoShape 44"/>
            <p:cNvSpPr/>
            <p:nvPr/>
          </p:nvSpPr>
          <p:spPr>
            <a:xfrm>
              <a:off x="3379745" y="2465111"/>
              <a:ext cx="2533393" cy="544993"/>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零浪费工厂建立</a:t>
              </a:r>
              <a:endPar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100" name="AutoShape 64"/>
            <p:cNvSpPr/>
            <p:nvPr/>
          </p:nvSpPr>
          <p:spPr>
            <a:xfrm>
              <a:off x="3531338" y="6072206"/>
              <a:ext cx="2206686" cy="423863"/>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2024</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4086" name="组合 28"/>
          <p:cNvGrpSpPr/>
          <p:nvPr/>
        </p:nvGrpSpPr>
        <p:grpSpPr>
          <a:xfrm>
            <a:off x="7471813" y="1562100"/>
            <a:ext cx="3311388" cy="5135146"/>
            <a:chOff x="6380573" y="1036787"/>
            <a:chExt cx="2643948" cy="5470561"/>
          </a:xfrm>
        </p:grpSpPr>
        <p:sp>
          <p:nvSpPr>
            <p:cNvPr id="174093" name="Freeform 53"/>
            <p:cNvSpPr/>
            <p:nvPr/>
          </p:nvSpPr>
          <p:spPr>
            <a:xfrm>
              <a:off x="6463699" y="1036787"/>
              <a:ext cx="2538847" cy="3146265"/>
            </a:xfrm>
            <a:custGeom>
              <a:avLst/>
              <a:gdLst>
                <a:gd name="txL" fmla="*/ 0 w 1238"/>
                <a:gd name="txT" fmla="*/ 0 h 1662"/>
                <a:gd name="txR" fmla="*/ 1238 w 1238"/>
                <a:gd name="txB" fmla="*/ 1662 h 1662"/>
              </a:gdLst>
              <a:ahLst/>
              <a:cxnLst>
                <a:cxn ang="0">
                  <a:pos x="2147483647" y="0"/>
                </a:cxn>
                <a:cxn ang="0">
                  <a:pos x="2147483647" y="2147483647"/>
                </a:cxn>
                <a:cxn ang="0">
                  <a:pos x="0" y="2147483647"/>
                </a:cxn>
                <a:cxn ang="0">
                  <a:pos x="2147483647" y="2147483647"/>
                </a:cxn>
              </a:cxnLst>
              <a:rect l="txL" t="txT" r="txR" b="txB"/>
              <a:pathLst>
                <a:path w="1238" h="1662">
                  <a:moveTo>
                    <a:pt x="1226" y="0"/>
                  </a:moveTo>
                  <a:lnTo>
                    <a:pt x="1238" y="1662"/>
                  </a:lnTo>
                  <a:lnTo>
                    <a:pt x="0" y="1662"/>
                  </a:lnTo>
                  <a:lnTo>
                    <a:pt x="4" y="416"/>
                  </a:lnTo>
                </a:path>
              </a:pathLst>
            </a:custGeom>
            <a:gradFill rotWithShape="1">
              <a:gsLst>
                <a:gs pos="0">
                  <a:srgbClr val="3D7AC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1691" name="Text Box 46"/>
            <p:cNvSpPr txBox="1">
              <a:spLocks noChangeArrowheads="1"/>
            </p:cNvSpPr>
            <p:nvPr/>
          </p:nvSpPr>
          <p:spPr bwMode="gray">
            <a:xfrm>
              <a:off x="6380573" y="2803686"/>
              <a:ext cx="2643948" cy="3295672"/>
            </a:xfrm>
            <a:prstGeom prst="rect">
              <a:avLst/>
            </a:prstGeom>
            <a:noFill/>
            <a:ln w="9525">
              <a:noFill/>
              <a:miter lim="800000"/>
            </a:ln>
          </p:spPr>
          <p:txBody>
            <a:bodyPr/>
            <a:lstStyle/>
            <a:p>
              <a:pPr algn="l" eaLnBrk="0" hangingPunct="0">
                <a:buClr>
                  <a:srgbClr val="C00000"/>
                </a:buClr>
                <a:buFont typeface="Wingdings" panose="05000000000000000000" pitchFamily="2" charset="2"/>
                <a:buChar char="n"/>
              </a:pPr>
              <a:r>
                <a:rPr lang="zh-CN" sz="2000" dirty="0">
                  <a:latin typeface="宋体" panose="02010600030101010101" pitchFamily="2" charset="-122"/>
                  <a:ea typeface="宋体" panose="02010600030101010101" pitchFamily="2" charset="-122"/>
                  <a:cs typeface="Times New Roman" panose="02020603050405020304" pitchFamily="18" charset="0"/>
                  <a:sym typeface="+mn-ea"/>
                </a:rPr>
                <a:t>均衡化生产，零缺陷的持续改善</a:t>
              </a:r>
              <a:endParaRPr lang="zh-CN"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zh-CN"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后拉式管理的运行</a:t>
              </a:r>
              <a:endPar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endParaRPr>
            </a:p>
            <a:p>
              <a:pPr algn="l" eaLnBrk="0" hangingPunct="0">
                <a:buClr>
                  <a:srgbClr val="C00000"/>
                </a:buClr>
                <a:buFont typeface="Wingdings" panose="05000000000000000000" pitchFamily="2" charset="2"/>
                <a:buChar char="n"/>
              </a:pPr>
              <a:endPar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r>
                <a:rPr lang="zh-CN" altLang="en-US" sz="2000" dirty="0">
                  <a:latin typeface="宋体" panose="02010600030101010101" pitchFamily="2" charset="-122"/>
                  <a:ea typeface="宋体" panose="02010600030101010101" pitchFamily="2" charset="-122"/>
                  <a:cs typeface="Times New Roman" panose="02020603050405020304" pitchFamily="18" charset="0"/>
                  <a:sym typeface="+mn-ea"/>
                </a:rPr>
                <a:t>持续改进，标准化推行</a:t>
              </a:r>
              <a:endParaRPr lang="zh-CN" altLang="en-US" sz="2000" dirty="0">
                <a:solidFill>
                  <a:schemeClr val="tx1"/>
                </a:solidFill>
                <a:latin typeface="宋体" panose="02010600030101010101" pitchFamily="2" charset="-122"/>
                <a:ea typeface="宋体" panose="02010600030101010101" pitchFamily="2" charset="-122"/>
                <a:cs typeface="Times New Roman" panose="02020603050405020304" pitchFamily="18" charset="0"/>
              </a:endParaRPr>
            </a:p>
            <a:p>
              <a:pPr algn="l" eaLnBrk="0" hangingPunct="0">
                <a:buClr>
                  <a:srgbClr val="C00000"/>
                </a:buClr>
                <a:buFont typeface="Wingdings" panose="05000000000000000000" pitchFamily="2" charset="2"/>
                <a:buChar char="n"/>
              </a:pPr>
              <a:endParaRPr kumimoji="0" lang="zh-CN" altLang="en-US" sz="2000" kern="1200" cap="none" spc="0" normalizeH="0" baseline="0" noProof="0" dirty="0">
                <a:latin typeface="+mn-ea"/>
                <a:ea typeface="+mn-ea"/>
                <a:cs typeface="+mn-cs"/>
              </a:endParaRPr>
            </a:p>
          </p:txBody>
        </p:sp>
        <p:sp>
          <p:nvSpPr>
            <p:cNvPr id="174095" name="AutoShape 43"/>
            <p:cNvSpPr/>
            <p:nvPr/>
          </p:nvSpPr>
          <p:spPr>
            <a:xfrm>
              <a:off x="6521104" y="2309653"/>
              <a:ext cx="2360192" cy="554357"/>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rPr>
                <a:t>一个流的建立</a:t>
              </a:r>
              <a:endParaRPr lang="zh-CN" altLang="en-US" sz="1600" b="1" dirty="0">
                <a:solidFill>
                  <a:schemeClr val="bg1"/>
                </a:solidFill>
                <a:latin typeface="宋体" panose="02010600030101010101" pitchFamily="2" charset="-122"/>
                <a:ea typeface="宋体" panose="02010600030101010101" pitchFamily="2" charset="-122"/>
                <a:cs typeface="Times New Roman" panose="02020603050405020304" pitchFamily="18" charset="0"/>
                <a:sym typeface="+mn-ea"/>
              </a:endParaRPr>
            </a:p>
          </p:txBody>
        </p:sp>
        <p:sp>
          <p:nvSpPr>
            <p:cNvPr id="174096" name="AutoShape 65"/>
            <p:cNvSpPr/>
            <p:nvPr/>
          </p:nvSpPr>
          <p:spPr>
            <a:xfrm>
              <a:off x="6555344" y="6078723"/>
              <a:ext cx="2325952" cy="428625"/>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2025</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sp>
        <p:nvSpPr>
          <p:cNvPr id="174089" name="Freeform 50"/>
          <p:cNvSpPr/>
          <p:nvPr/>
        </p:nvSpPr>
        <p:spPr>
          <a:xfrm>
            <a:off x="1701165" y="862330"/>
            <a:ext cx="9001125" cy="1673225"/>
          </a:xfrm>
          <a:custGeom>
            <a:avLst/>
            <a:gdLst>
              <a:gd name="txL" fmla="*/ 0 w 4371"/>
              <a:gd name="txT" fmla="*/ 0 h 1066"/>
              <a:gd name="txR" fmla="*/ 4371 w 4371"/>
              <a:gd name="txB" fmla="*/ 1066 h 106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FF0000"/>
          </a:solidFill>
          <a:ln w="9525" cap="flat" cmpd="sng">
            <a:prstDash val="solid"/>
            <a:miter/>
            <a:headEnd type="none" w="med" len="med"/>
            <a:tailEnd type="none" w="med" len="med"/>
          </a:ln>
          <a:scene3d>
            <a:camera prst="legacyPerspectiveTopRight">
              <a:rot lat="600000" lon="21000000" rev="0"/>
            </a:camera>
            <a:lightRig rig="legacyFlat4" dir="b"/>
          </a:scene3d>
          <a:sp3d extrusionH="163500" prstMaterial="legacyMatte">
            <a:bevelT w="13500" h="13500" prst="angle"/>
            <a:bevelB w="13500" h="13500" prst="angle"/>
            <a:extrusionClr>
              <a:srgbClr val="FF0000"/>
            </a:extrusionClr>
          </a:sp3d>
        </p:spPr>
        <p:txBody>
          <a:bodyPr wrap="none" anchor="ctr" anchorCtr="0">
            <a:flatTx/>
          </a:bodyPr>
          <a:p>
            <a:pPr>
              <a:buNone/>
            </a:pPr>
            <a:endParaRPr lang="zh-CN" altLang="en-US" sz="1200" dirty="0">
              <a:latin typeface="Times New Roman" panose="02020603050405020304" pitchFamily="18" charset="0"/>
            </a:endParaRPr>
          </a:p>
        </p:txBody>
      </p:sp>
      <p:sp>
        <p:nvSpPr>
          <p:cNvPr id="119817" name="Rectangle 49"/>
          <p:cNvSpPr>
            <a:spLocks noChangeArrowheads="1"/>
          </p:cNvSpPr>
          <p:nvPr/>
        </p:nvSpPr>
        <p:spPr bwMode="auto">
          <a:xfrm>
            <a:off x="2337435" y="619125"/>
            <a:ext cx="7103110" cy="572135"/>
          </a:xfrm>
          <a:prstGeom prst="rect">
            <a:avLst/>
          </a:prstGeom>
          <a:noFill/>
          <a:ln w="9525">
            <a:noFill/>
            <a:miter lim="800000"/>
          </a:ln>
        </p:spPr>
        <p:txBody>
          <a:bodyPr wrap="square" lIns="80467" tIns="40234" rIns="80467" bIns="40234">
            <a:spAutoFit/>
          </a:bodyPr>
          <a:lstStyle/>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a:t>
            </a:r>
            <a:r>
              <a:rPr kumimoji="0" lang="en-US" altLang="zh-CN" sz="3200" b="1" i="0" u="none" strike="noStrike" kern="1200" cap="none" spc="0" normalizeH="0" baseline="0" noProof="0" dirty="0">
                <a:ln>
                  <a:noFill/>
                </a:ln>
                <a:solidFill>
                  <a:srgbClr val="FF0000"/>
                </a:solidFill>
                <a:effectLst/>
                <a:uLnTx/>
                <a:uFillTx/>
                <a:latin typeface="+mn-ea"/>
                <a:ea typeface="+mn-ea"/>
                <a:cs typeface="Arial" panose="020B0604020202020204" pitchFamily="34" charset="0"/>
              </a:rPr>
              <a:t>TPS</a:t>
            </a:r>
            <a:r>
              <a:rPr kumimoji="0" lang="zh-CN" altLang="en-US" sz="3200" b="1" i="0" u="none" strike="noStrike" kern="1200" cap="none" spc="0" normalizeH="0" baseline="0" noProof="0" dirty="0">
                <a:ln>
                  <a:noFill/>
                </a:ln>
                <a:solidFill>
                  <a:srgbClr val="FF0000"/>
                </a:solidFill>
                <a:effectLst/>
                <a:uLnTx/>
                <a:uFillTx/>
                <a:latin typeface="+mn-ea"/>
                <a:ea typeface="+mn-ea"/>
                <a:cs typeface="Arial" panose="020B0604020202020204" pitchFamily="34" charset="0"/>
              </a:rPr>
              <a:t>三年</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推进规划纲要</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endParaRPr>
          </a:p>
        </p:txBody>
      </p:sp>
      <p:sp>
        <p:nvSpPr>
          <p:cNvPr id="2" name="灯片编号占位符 1"/>
          <p:cNvSpPr>
            <a:spLocks noGrp="1"/>
          </p:cNvSpPr>
          <p:nvPr>
            <p:ph type="sldNum" sz="quarter" idx="12"/>
          </p:nvPr>
        </p:nvSpPr>
        <p:spPr/>
        <p:txBody>
          <a:bodyPr/>
          <a:p>
            <a:fld id="{7818E69A-4B7F-4136-A303-9434AAAD637A}" type="slidenum">
              <a:rPr lang="zh-CN" altLang="en-US" smtClean="0"/>
            </a:fld>
            <a:endParaRPr lang="zh-CN" altLang="en-US"/>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29</a:t>
            </a:r>
            <a:endParaRPr lang="en-US" altLang="zh-CN"/>
          </a:p>
        </p:txBody>
      </p:sp>
      <p:sp>
        <p:nvSpPr>
          <p:cNvPr id="4" name="文本框 3"/>
          <p:cNvSpPr txBox="1"/>
          <p:nvPr/>
        </p:nvSpPr>
        <p:spPr>
          <a:xfrm>
            <a:off x="302" y="152"/>
            <a:ext cx="4298950" cy="521970"/>
          </a:xfrm>
          <a:prstGeom prst="rect">
            <a:avLst/>
          </a:prstGeom>
          <a:noFill/>
        </p:spPr>
        <p:txBody>
          <a:bodyPr wrap="none" rtlCol="0" anchor="t">
            <a:spAutoFit/>
            <a:scene3d>
              <a:camera prst="orthographicFront"/>
              <a:lightRig rig="threePt" dir="t"/>
            </a:scene3d>
          </a:bodyPr>
          <a:p>
            <a:pPr eaLnBrk="0" fontAlgn="base" hangingPunct="0">
              <a:spcBef>
                <a:spcPct val="0"/>
              </a:spcBef>
              <a:spcAft>
                <a:spcPct val="0"/>
              </a:spcAft>
            </a:pPr>
            <a:r>
              <a:rPr lang="zh-CN" altLang="en-US" sz="2800" b="1" dirty="0">
                <a:effectLst>
                  <a:outerShdw blurRad="38100" dist="25400" dir="5400000" algn="ctr" rotWithShape="0">
                    <a:srgbClr val="6E747A">
                      <a:alpha val="43000"/>
                    </a:srgbClr>
                  </a:outerShdw>
                </a:effectLst>
                <a:latin typeface="+mj-lt"/>
                <a:ea typeface="+mj-ea"/>
                <a:cs typeface="+mj-cs"/>
              </a:rPr>
              <a:t>五：</a:t>
            </a:r>
            <a:r>
              <a:rPr lang="en-US" altLang="zh-CN" sz="2800" b="1" dirty="0">
                <a:effectLst>
                  <a:outerShdw blurRad="38100" dist="25400" dir="5400000" algn="ctr" rotWithShape="0">
                    <a:srgbClr val="6E747A">
                      <a:alpha val="43000"/>
                    </a:srgbClr>
                  </a:outerShdw>
                </a:effectLst>
                <a:latin typeface="+mj-lt"/>
                <a:ea typeface="+mj-ea"/>
                <a:cs typeface="+mj-cs"/>
              </a:rPr>
              <a:t>TPS</a:t>
            </a:r>
            <a:r>
              <a:rPr lang="zh-CN" altLang="en-US" sz="2800" b="1" dirty="0">
                <a:effectLst>
                  <a:outerShdw blurRad="38100" dist="25400" dir="5400000" algn="ctr" rotWithShape="0">
                    <a:srgbClr val="6E747A">
                      <a:alpha val="43000"/>
                    </a:srgbClr>
                  </a:outerShdw>
                </a:effectLst>
                <a:latin typeface="+mj-lt"/>
                <a:ea typeface="+mj-ea"/>
                <a:cs typeface="+mj-cs"/>
              </a:rPr>
              <a:t>改善三年实施纲要</a:t>
            </a:r>
            <a:endParaRPr lang="zh-CN" altLang="en-US" sz="2800" b="1" dirty="0">
              <a:effectLst>
                <a:outerShdw blurRad="38100" dist="25400" dir="5400000" algn="ctr" rotWithShape="0">
                  <a:srgbClr val="6E747A">
                    <a:alpha val="43000"/>
                  </a:srgbClr>
                </a:outerShdw>
              </a:effectLst>
              <a:latin typeface="+mj-lt"/>
              <a:ea typeface="+mj-ea"/>
              <a:cs typeface="+mj-cs"/>
              <a:sym typeface="+mn-ea"/>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1315" name="Pyr1"/>
          <p:cNvSpPr>
            <a:spLocks noEditPoints="1"/>
          </p:cNvSpPr>
          <p:nvPr/>
        </p:nvSpPr>
        <p:spPr>
          <a:xfrm>
            <a:off x="2374265" y="945515"/>
            <a:ext cx="3487738" cy="538163"/>
          </a:xfrm>
          <a:custGeom>
            <a:avLst/>
            <a:gdLst>
              <a:gd name="txL" fmla="*/ 5400 w 21600"/>
              <a:gd name="txT" fmla="*/ 11800 h 21600"/>
              <a:gd name="txR" fmla="*/ 16200 w 21600"/>
              <a:gd name="txB" fmla="*/ 20600 h 21600"/>
            </a:gdLst>
            <a:ahLst/>
            <a:cxnLst>
              <a:cxn ang="0">
                <a:pos x="2147483647" y="0"/>
              </a:cxn>
              <a:cxn ang="0">
                <a:pos x="2147483647" y="2147483647"/>
              </a:cxn>
              <a:cxn ang="0">
                <a:pos x="0" y="2147483647"/>
              </a:cxn>
            </a:cxnLst>
            <a:rect l="txL" t="txT" r="txR" b="txB"/>
            <a:pathLst>
              <a:path w="21600" h="21600">
                <a:moveTo>
                  <a:pt x="10800" y="0"/>
                </a:moveTo>
                <a:lnTo>
                  <a:pt x="21600" y="21600"/>
                </a:lnTo>
                <a:lnTo>
                  <a:pt x="0" y="21600"/>
                </a:lnTo>
                <a:lnTo>
                  <a:pt x="10800" y="0"/>
                </a:lnTo>
                <a:close/>
              </a:path>
            </a:pathLst>
          </a:custGeom>
          <a:solidFill>
            <a:srgbClr val="FF3300"/>
          </a:solidFill>
          <a:ln w="9525" cap="flat" cmpd="sng">
            <a:solidFill>
              <a:srgbClr val="000000"/>
            </a:solidFill>
            <a:prstDash val="solid"/>
            <a:miter/>
            <a:headEnd type="none" w="med" len="med"/>
            <a:tailEnd type="none" w="med" len="med"/>
          </a:ln>
        </p:spPr>
        <p:txBody>
          <a:bodyPr/>
          <a:p>
            <a:pPr>
              <a:buNone/>
            </a:pPr>
            <a:endParaRPr lang="zh-CN" altLang="zh-CN" dirty="0">
              <a:solidFill>
                <a:srgbClr val="66FF33"/>
              </a:solidFill>
              <a:latin typeface="Times New Roman" panose="02020603050405020304" pitchFamily="18" charset="0"/>
              <a:ea typeface="黑体" panose="02010609060101010101" charset="-122"/>
            </a:endParaRPr>
          </a:p>
        </p:txBody>
      </p:sp>
      <p:sp>
        <p:nvSpPr>
          <p:cNvPr id="141316" name="Pyr2"/>
          <p:cNvSpPr>
            <a:spLocks noEditPoints="1"/>
          </p:cNvSpPr>
          <p:nvPr/>
        </p:nvSpPr>
        <p:spPr>
          <a:xfrm>
            <a:off x="291465" y="1480503"/>
            <a:ext cx="7583488" cy="655637"/>
          </a:xfrm>
          <a:custGeom>
            <a:avLst/>
            <a:gdLst>
              <a:gd name="txL" fmla="*/ 5787 w 21600"/>
              <a:gd name="txT" fmla="*/ 500 h 21600"/>
              <a:gd name="txR" fmla="*/ 15812 w 21600"/>
              <a:gd name="txB" fmla="*/ 21100 h 21600"/>
            </a:gdLst>
            <a:ahLst/>
            <a:cxnLst>
              <a:cxn ang="0">
                <a:pos x="2147483647" y="0"/>
              </a:cxn>
              <a:cxn ang="0">
                <a:pos x="2147483647" y="0"/>
              </a:cxn>
              <a:cxn ang="0">
                <a:pos x="2147483647" y="2147483647"/>
              </a:cxn>
              <a:cxn ang="0">
                <a:pos x="0" y="2147483647"/>
              </a:cxn>
            </a:cxnLst>
            <a:rect l="txL" t="txT" r="txR" b="txB"/>
            <a:pathLst>
              <a:path w="21600" h="21600">
                <a:moveTo>
                  <a:pt x="5787" y="0"/>
                </a:moveTo>
                <a:lnTo>
                  <a:pt x="15812" y="0"/>
                </a:lnTo>
                <a:lnTo>
                  <a:pt x="21600" y="21600"/>
                </a:lnTo>
                <a:lnTo>
                  <a:pt x="0" y="21600"/>
                </a:lnTo>
                <a:lnTo>
                  <a:pt x="5787" y="0"/>
                </a:lnTo>
                <a:close/>
              </a:path>
            </a:pathLst>
          </a:custGeom>
          <a:solidFill>
            <a:srgbClr val="009900"/>
          </a:solidFill>
          <a:ln w="9525" cap="flat" cmpd="sng">
            <a:solidFill>
              <a:srgbClr val="FF3300"/>
            </a:solidFill>
            <a:prstDash val="solid"/>
            <a:miter/>
            <a:headEnd type="none" w="med" len="med"/>
            <a:tailEnd type="none" w="med" len="med"/>
          </a:ln>
        </p:spPr>
        <p:txBody>
          <a:bodyPr/>
          <a:p>
            <a:pPr>
              <a:buNone/>
            </a:pPr>
            <a:endParaRPr lang="en-US" altLang="zh-CN" sz="1400" dirty="0">
              <a:solidFill>
                <a:srgbClr val="000000"/>
              </a:solidFill>
              <a:latin typeface="MS UI Gothic" panose="020B0600070205080204" pitchFamily="34" charset="-128"/>
              <a:ea typeface="MS UI Gothic" panose="020B0600070205080204" pitchFamily="34" charset="-128"/>
            </a:endParaRPr>
          </a:p>
          <a:p>
            <a:pPr>
              <a:buNone/>
            </a:pPr>
            <a:endParaRPr lang="en-US" altLang="zh-CN" dirty="0">
              <a:latin typeface="Times New Roman" panose="02020603050405020304" pitchFamily="18" charset="0"/>
              <a:ea typeface="黑体" panose="02010609060101010101" charset="-122"/>
            </a:endParaRPr>
          </a:p>
        </p:txBody>
      </p:sp>
      <p:sp>
        <p:nvSpPr>
          <p:cNvPr id="141317" name="Rectangle 5"/>
          <p:cNvSpPr/>
          <p:nvPr/>
        </p:nvSpPr>
        <p:spPr>
          <a:xfrm>
            <a:off x="3044190" y="1047115"/>
            <a:ext cx="2200275" cy="581025"/>
          </a:xfrm>
          <a:prstGeom prst="rect">
            <a:avLst/>
          </a:prstGeom>
          <a:noFill/>
          <a:ln w="9525">
            <a:noFill/>
          </a:ln>
        </p:spPr>
        <p:txBody>
          <a:bodyPr anchor="ctr" anchorCtr="0"/>
          <a:p>
            <a:pPr>
              <a:buNone/>
            </a:pPr>
            <a:r>
              <a:rPr lang="en-US" altLang="zh-CN" sz="1600" dirty="0">
                <a:solidFill>
                  <a:srgbClr val="FF0000"/>
                </a:solidFill>
                <a:latin typeface="华文细黑" panose="02010600040101010101" pitchFamily="2" charset="-122"/>
                <a:ea typeface="华文细黑" panose="02010600040101010101" pitchFamily="2" charset="-122"/>
              </a:rPr>
              <a:t>  </a:t>
            </a:r>
            <a:r>
              <a:rPr lang="zh-CN" altLang="en-US" sz="1600" dirty="0">
                <a:solidFill>
                  <a:srgbClr val="FFFF66"/>
                </a:solidFill>
                <a:latin typeface="华文细黑" panose="02010600040101010101" pitchFamily="2" charset="-122"/>
                <a:ea typeface="华文细黑" panose="02010600040101010101" pitchFamily="2" charset="-122"/>
              </a:rPr>
              <a:t>工厂经营管理目标</a:t>
            </a:r>
            <a:endParaRPr lang="zh-CN" altLang="en-US" dirty="0">
              <a:solidFill>
                <a:srgbClr val="FFFF66"/>
              </a:solidFill>
              <a:latin typeface="Times New Roman" panose="02020603050405020304" pitchFamily="18" charset="0"/>
              <a:ea typeface="黑体" panose="02010609060101010101" charset="-122"/>
            </a:endParaRPr>
          </a:p>
        </p:txBody>
      </p:sp>
      <p:sp>
        <p:nvSpPr>
          <p:cNvPr id="141318" name="Rectangle 6" descr="蓝色面巾纸"/>
          <p:cNvSpPr/>
          <p:nvPr/>
        </p:nvSpPr>
        <p:spPr>
          <a:xfrm>
            <a:off x="291465" y="5917565"/>
            <a:ext cx="7604125" cy="500063"/>
          </a:xfrm>
          <a:prstGeom prst="rect">
            <a:avLst/>
          </a:prstGeom>
          <a:blipFill rotWithShape="1">
            <a:blip r:embed="rId1"/>
          </a:blipFill>
          <a:ln w="9525" cap="flat" cmpd="sng">
            <a:solidFill>
              <a:srgbClr val="000000"/>
            </a:solidFill>
            <a:prstDash val="solid"/>
            <a:miter/>
            <a:headEnd type="none" w="med" len="med"/>
            <a:tailEnd type="none" w="med" len="med"/>
          </a:ln>
        </p:spPr>
        <p:txBody>
          <a:bodyPr anchor="ctr" anchorCtr="0"/>
          <a:p>
            <a:pPr>
              <a:buNone/>
            </a:pPr>
            <a:r>
              <a:rPr lang="zh-CN" altLang="en-US" sz="1400" dirty="0">
                <a:solidFill>
                  <a:srgbClr val="000080"/>
                </a:solidFill>
                <a:latin typeface="宋体" panose="02010600030101010101" pitchFamily="2" charset="-122"/>
              </a:rPr>
              <a:t>学习</a:t>
            </a:r>
            <a:r>
              <a:rPr lang="en-US" altLang="zh-CN" sz="1400" dirty="0">
                <a:solidFill>
                  <a:srgbClr val="000080"/>
                </a:solidFill>
                <a:latin typeface="宋体" panose="02010600030101010101" pitchFamily="2" charset="-122"/>
              </a:rPr>
              <a:t>TPS</a:t>
            </a:r>
            <a:r>
              <a:rPr lang="zh-CN" altLang="en-US" sz="1400" dirty="0">
                <a:solidFill>
                  <a:srgbClr val="000080"/>
                </a:solidFill>
                <a:latin typeface="宋体" panose="02010600030101010101" pitchFamily="2" charset="-122"/>
              </a:rPr>
              <a:t>改善的思想、意识</a:t>
            </a:r>
            <a:r>
              <a:rPr lang="zh-CN" altLang="en-US" sz="1400" dirty="0">
                <a:solidFill>
                  <a:srgbClr val="FF3300"/>
                </a:solidFill>
                <a:latin typeface="宋体" panose="02010600030101010101" pitchFamily="2" charset="-122"/>
              </a:rPr>
              <a:t>   </a:t>
            </a:r>
            <a:r>
              <a:rPr lang="zh-CN" altLang="en-US" sz="1400" dirty="0">
                <a:solidFill>
                  <a:srgbClr val="000080"/>
                </a:solidFill>
                <a:latin typeface="宋体" panose="02010600030101010101" pitchFamily="2" charset="-122"/>
              </a:rPr>
              <a:t>工厂经营      创新能力（形式     </a:t>
            </a:r>
            <a:r>
              <a:rPr lang="en-US" altLang="zh-CN" sz="1400" dirty="0">
                <a:solidFill>
                  <a:srgbClr val="000080"/>
                </a:solidFill>
                <a:latin typeface="宋体" panose="02010600030101010101" pitchFamily="2" charset="-122"/>
              </a:rPr>
              <a:t>  </a:t>
            </a:r>
            <a:r>
              <a:rPr lang="zh-CN" altLang="en-US" sz="1400" dirty="0">
                <a:solidFill>
                  <a:srgbClr val="000080"/>
                </a:solidFill>
                <a:latin typeface="宋体" panose="02010600030101010101" pitchFamily="2" charset="-122"/>
              </a:rPr>
              <a:t>行事    </a:t>
            </a:r>
            <a:r>
              <a:rPr lang="en-US" altLang="zh-CN" sz="1400" dirty="0">
                <a:solidFill>
                  <a:srgbClr val="000080"/>
                </a:solidFill>
                <a:latin typeface="宋体" panose="02010600030101010101" pitchFamily="2" charset="-122"/>
              </a:rPr>
              <a:t>    </a:t>
            </a:r>
            <a:r>
              <a:rPr lang="zh-CN" altLang="en-US" sz="1400" dirty="0">
                <a:solidFill>
                  <a:srgbClr val="000080"/>
                </a:solidFill>
                <a:latin typeface="宋体" panose="02010600030101010101" pitchFamily="2" charset="-122"/>
              </a:rPr>
              <a:t>型式</a:t>
            </a:r>
            <a:r>
              <a:rPr lang="zh-CN" altLang="en-US" sz="1600" dirty="0">
                <a:solidFill>
                  <a:srgbClr val="000080"/>
                </a:solidFill>
                <a:latin typeface="宋体" panose="02010600030101010101" pitchFamily="2" charset="-122"/>
              </a:rPr>
              <a:t>）</a:t>
            </a:r>
            <a:endParaRPr lang="zh-CN" altLang="en-US" sz="1600" dirty="0">
              <a:solidFill>
                <a:srgbClr val="000080"/>
              </a:solidFill>
              <a:latin typeface="宋体" panose="02010600030101010101" pitchFamily="2" charset="-122"/>
            </a:endParaRPr>
          </a:p>
        </p:txBody>
      </p:sp>
      <p:sp>
        <p:nvSpPr>
          <p:cNvPr id="141319" name="Rectangle 7"/>
          <p:cNvSpPr/>
          <p:nvPr/>
        </p:nvSpPr>
        <p:spPr>
          <a:xfrm>
            <a:off x="359728"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0" name="Rectangle 8"/>
          <p:cNvSpPr/>
          <p:nvPr/>
        </p:nvSpPr>
        <p:spPr>
          <a:xfrm>
            <a:off x="429578" y="2209165"/>
            <a:ext cx="333375" cy="1384935"/>
          </a:xfrm>
          <a:prstGeom prst="rect">
            <a:avLst/>
          </a:prstGeom>
          <a:no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现场管理 </a:t>
            </a:r>
            <a:r>
              <a:rPr lang="en-US" altLang="zh-CN" sz="1800" dirty="0">
                <a:solidFill>
                  <a:schemeClr val="bg1"/>
                </a:solidFill>
                <a:latin typeface="黑体" panose="02010609060101010101" charset="-122"/>
                <a:ea typeface="黑体" panose="02010609060101010101" charset="-122"/>
              </a:rPr>
              <a:t>8S</a:t>
            </a:r>
            <a:endParaRPr lang="en-US" altLang="zh-CN" sz="1800" dirty="0">
              <a:solidFill>
                <a:schemeClr val="bg1"/>
              </a:solidFill>
              <a:latin typeface="宋体" panose="02010600030101010101" pitchFamily="2" charset="-122"/>
            </a:endParaRPr>
          </a:p>
        </p:txBody>
      </p:sp>
      <p:sp>
        <p:nvSpPr>
          <p:cNvPr id="141321" name="Rectangle 9"/>
          <p:cNvSpPr/>
          <p:nvPr/>
        </p:nvSpPr>
        <p:spPr>
          <a:xfrm>
            <a:off x="2304415"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2" name="Rectangle 10"/>
          <p:cNvSpPr/>
          <p:nvPr/>
        </p:nvSpPr>
        <p:spPr>
          <a:xfrm>
            <a:off x="4568190"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3" name="Rectangle 11"/>
          <p:cNvSpPr/>
          <p:nvPr/>
        </p:nvSpPr>
        <p:spPr>
          <a:xfrm>
            <a:off x="6801803"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4" name="Rectangle 12"/>
          <p:cNvSpPr/>
          <p:nvPr/>
        </p:nvSpPr>
        <p:spPr>
          <a:xfrm>
            <a:off x="896303" y="2136140"/>
            <a:ext cx="538162"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5" name="Rectangle 13"/>
          <p:cNvSpPr/>
          <p:nvPr/>
        </p:nvSpPr>
        <p:spPr>
          <a:xfrm>
            <a:off x="2840990"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6" name="Rectangle 14"/>
          <p:cNvSpPr/>
          <p:nvPr/>
        </p:nvSpPr>
        <p:spPr>
          <a:xfrm>
            <a:off x="5125403"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7" name="Rectangle 15"/>
          <p:cNvSpPr/>
          <p:nvPr/>
        </p:nvSpPr>
        <p:spPr>
          <a:xfrm>
            <a:off x="7338378" y="2136140"/>
            <a:ext cx="536575" cy="3773488"/>
          </a:xfrm>
          <a:prstGeom prst="rect">
            <a:avLst/>
          </a:prstGeom>
          <a:solidFill>
            <a:srgbClr val="3333FF"/>
          </a:solidFill>
          <a:ln w="9525" cap="flat" cmpd="sng">
            <a:solidFill>
              <a:srgbClr val="000000"/>
            </a:solidFill>
            <a:prstDash val="solid"/>
            <a:miter/>
            <a:headEnd type="none" w="med" len="med"/>
            <a:tailEnd type="none" w="med" len="med"/>
          </a:ln>
        </p:spPr>
        <p:txBody>
          <a:bodyPr anchor="ctr" anchorCtr="0"/>
          <a:p>
            <a:pPr algn="just">
              <a:buNone/>
            </a:pPr>
            <a:r>
              <a:rPr lang="en-US" altLang="zh-CN" sz="1800" dirty="0">
                <a:solidFill>
                  <a:schemeClr val="bg1"/>
                </a:solidFill>
                <a:latin typeface="MS UI Gothic" panose="020B0600070205080204" pitchFamily="34" charset="-128"/>
                <a:ea typeface="MS UI Gothic" panose="020B0600070205080204" pitchFamily="34" charset="-128"/>
              </a:rPr>
              <a:t>  </a:t>
            </a:r>
            <a:endParaRPr lang="en-US" altLang="zh-CN" sz="1800" dirty="0">
              <a:solidFill>
                <a:schemeClr val="bg1"/>
              </a:solidFill>
              <a:latin typeface="Times New Roman" panose="02020603050405020304" pitchFamily="18" charset="0"/>
              <a:ea typeface="黑体" panose="02010609060101010101" charset="-122"/>
            </a:endParaRPr>
          </a:p>
        </p:txBody>
      </p:sp>
      <p:sp>
        <p:nvSpPr>
          <p:cNvPr id="141328" name="Rectangle 16"/>
          <p:cNvSpPr/>
          <p:nvPr/>
        </p:nvSpPr>
        <p:spPr>
          <a:xfrm>
            <a:off x="2440940" y="2244090"/>
            <a:ext cx="282575" cy="1384935"/>
          </a:xfrm>
          <a:prstGeom prst="rect">
            <a:avLst/>
          </a:prstGeom>
          <a:no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现场管理</a:t>
            </a:r>
            <a:r>
              <a:rPr lang="en-US" altLang="zh-CN" sz="1800" dirty="0">
                <a:solidFill>
                  <a:schemeClr val="bg1"/>
                </a:solidFill>
                <a:latin typeface="黑体" panose="02010609060101010101" charset="-122"/>
                <a:ea typeface="黑体" panose="02010609060101010101" charset="-122"/>
              </a:rPr>
              <a:t>8D</a:t>
            </a:r>
            <a:endParaRPr lang="en-US" altLang="zh-CN" sz="1800" dirty="0">
              <a:solidFill>
                <a:schemeClr val="bg1"/>
              </a:solidFill>
              <a:latin typeface="黑体" panose="02010609060101010101" charset="-122"/>
              <a:ea typeface="黑体" panose="02010609060101010101" charset="-122"/>
            </a:endParaRPr>
          </a:p>
        </p:txBody>
      </p:sp>
      <p:sp>
        <p:nvSpPr>
          <p:cNvPr id="141329" name="Rectangle 17"/>
          <p:cNvSpPr/>
          <p:nvPr/>
        </p:nvSpPr>
        <p:spPr>
          <a:xfrm>
            <a:off x="4701540" y="2231390"/>
            <a:ext cx="269875"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生产现场响应</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现</a:t>
            </a:r>
            <a:endParaRPr lang="zh-CN" altLang="en-US" sz="1800" dirty="0">
              <a:solidFill>
                <a:schemeClr val="bg1"/>
              </a:solidFill>
              <a:latin typeface="宋体" panose="02010600030101010101" pitchFamily="2" charset="-122"/>
            </a:endParaRPr>
          </a:p>
        </p:txBody>
      </p:sp>
      <p:sp>
        <p:nvSpPr>
          <p:cNvPr id="141330" name="Rectangle 18"/>
          <p:cNvSpPr/>
          <p:nvPr/>
        </p:nvSpPr>
        <p:spPr>
          <a:xfrm>
            <a:off x="6935153" y="2237740"/>
            <a:ext cx="268287"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生产现场</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大浪费</a:t>
            </a:r>
            <a:endParaRPr lang="zh-CN" altLang="en-US" sz="1800" dirty="0">
              <a:solidFill>
                <a:schemeClr val="bg1"/>
              </a:solidFill>
              <a:latin typeface="宋体" panose="02010600030101010101" pitchFamily="2" charset="-122"/>
            </a:endParaRPr>
          </a:p>
        </p:txBody>
      </p:sp>
      <p:sp>
        <p:nvSpPr>
          <p:cNvPr id="141331" name="Rectangle 19"/>
          <p:cNvSpPr/>
          <p:nvPr/>
        </p:nvSpPr>
        <p:spPr>
          <a:xfrm>
            <a:off x="961390" y="2231390"/>
            <a:ext cx="288925" cy="138493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业务管理</a:t>
            </a:r>
            <a:r>
              <a:rPr lang="en-US" altLang="zh-CN" sz="1800" dirty="0">
                <a:solidFill>
                  <a:schemeClr val="bg1"/>
                </a:solidFill>
                <a:latin typeface="黑体" panose="02010609060101010101" charset="-122"/>
                <a:ea typeface="黑体" panose="02010609060101010101" charset="-122"/>
              </a:rPr>
              <a:t>8S</a:t>
            </a:r>
            <a:endParaRPr lang="en-US" altLang="zh-CN" sz="1800" dirty="0">
              <a:solidFill>
                <a:schemeClr val="bg1"/>
              </a:solidFill>
              <a:latin typeface="黑体" panose="02010609060101010101" charset="-122"/>
              <a:ea typeface="黑体" panose="02010609060101010101" charset="-122"/>
            </a:endParaRPr>
          </a:p>
        </p:txBody>
      </p:sp>
      <p:sp>
        <p:nvSpPr>
          <p:cNvPr id="141332" name="Rectangle 20"/>
          <p:cNvSpPr/>
          <p:nvPr/>
        </p:nvSpPr>
        <p:spPr>
          <a:xfrm>
            <a:off x="5304790" y="2231390"/>
            <a:ext cx="155575"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过程周期</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流管理</a:t>
            </a:r>
            <a:endParaRPr lang="zh-CN" altLang="en-US" sz="1800" dirty="0">
              <a:solidFill>
                <a:schemeClr val="bg1"/>
              </a:solidFill>
              <a:latin typeface="黑体" panose="02010609060101010101" charset="-122"/>
              <a:ea typeface="黑体" panose="02010609060101010101" charset="-122"/>
            </a:endParaRPr>
          </a:p>
        </p:txBody>
      </p:sp>
      <p:sp>
        <p:nvSpPr>
          <p:cNvPr id="141333" name="Rectangle 21"/>
          <p:cNvSpPr/>
          <p:nvPr/>
        </p:nvSpPr>
        <p:spPr>
          <a:xfrm>
            <a:off x="7406640" y="2237740"/>
            <a:ext cx="268288" cy="2215515"/>
          </a:xfrm>
          <a:prstGeom prst="rect">
            <a:avLst/>
          </a:prstGeom>
          <a:solidFill>
            <a:srgbClr val="3333FF"/>
          </a:solid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业务管理</a:t>
            </a:r>
            <a:r>
              <a:rPr lang="en-US" altLang="zh-CN" sz="1800" dirty="0">
                <a:solidFill>
                  <a:schemeClr val="bg1"/>
                </a:solidFill>
                <a:latin typeface="黑体" panose="02010609060101010101" charset="-122"/>
                <a:ea typeface="黑体" panose="02010609060101010101" charset="-122"/>
              </a:rPr>
              <a:t>8</a:t>
            </a:r>
            <a:r>
              <a:rPr lang="zh-CN" altLang="en-US" sz="1800" dirty="0">
                <a:solidFill>
                  <a:schemeClr val="bg1"/>
                </a:solidFill>
                <a:latin typeface="黑体" panose="02010609060101010101" charset="-122"/>
                <a:ea typeface="黑体" panose="02010609060101010101" charset="-122"/>
              </a:rPr>
              <a:t>大浪费</a:t>
            </a:r>
            <a:endParaRPr lang="zh-CN" altLang="en-US" sz="1800" dirty="0">
              <a:solidFill>
                <a:schemeClr val="bg1"/>
              </a:solidFill>
              <a:latin typeface="宋体" panose="02010600030101010101" pitchFamily="2" charset="-122"/>
            </a:endParaRPr>
          </a:p>
        </p:txBody>
      </p:sp>
      <p:sp>
        <p:nvSpPr>
          <p:cNvPr id="141334" name="Rectangle 22"/>
          <p:cNvSpPr/>
          <p:nvPr/>
        </p:nvSpPr>
        <p:spPr>
          <a:xfrm>
            <a:off x="2373948" y="1671320"/>
            <a:ext cx="3956050" cy="276860"/>
          </a:xfrm>
          <a:prstGeom prst="rect">
            <a:avLst/>
          </a:prstGeom>
          <a:noFill/>
          <a:ln w="9525">
            <a:noFill/>
          </a:ln>
        </p:spPr>
        <p:txBody>
          <a:bodyPr lIns="0" tIns="0" rIns="0" bIns="0">
            <a:spAutoFit/>
          </a:bodyPr>
          <a:p>
            <a:pPr defTabSz="967105">
              <a:buNone/>
            </a:pPr>
            <a:r>
              <a:rPr lang="zh-CN" altLang="en-US" sz="1800" dirty="0">
                <a:solidFill>
                  <a:srgbClr val="FFFF66"/>
                </a:solidFill>
                <a:latin typeface="黑体" panose="02010609060101010101" charset="-122"/>
                <a:ea typeface="黑体" panose="02010609060101010101" charset="-122"/>
              </a:rPr>
              <a:t>全员全业务参与改善的环境与文化</a:t>
            </a:r>
            <a:endParaRPr lang="zh-CN" altLang="en-US" sz="1800" dirty="0">
              <a:solidFill>
                <a:srgbClr val="FFFF66"/>
              </a:solidFill>
              <a:latin typeface="黑体" panose="02010609060101010101" charset="-122"/>
              <a:ea typeface="黑体" panose="02010609060101010101" charset="-122"/>
            </a:endParaRPr>
          </a:p>
        </p:txBody>
      </p:sp>
      <p:sp>
        <p:nvSpPr>
          <p:cNvPr id="141335" name="Line 24"/>
          <p:cNvSpPr/>
          <p:nvPr/>
        </p:nvSpPr>
        <p:spPr>
          <a:xfrm flipH="1">
            <a:off x="2426653" y="6174740"/>
            <a:ext cx="315912" cy="0"/>
          </a:xfrm>
          <a:prstGeom prst="line">
            <a:avLst/>
          </a:prstGeom>
          <a:ln w="38100" cap="flat" cmpd="sng">
            <a:solidFill>
              <a:srgbClr val="FF3300"/>
            </a:solidFill>
            <a:prstDash val="solid"/>
            <a:headEnd type="none" w="lg" len="lg"/>
            <a:tailEnd type="none" w="lg" len="lg"/>
          </a:ln>
        </p:spPr>
      </p:sp>
      <p:sp>
        <p:nvSpPr>
          <p:cNvPr id="141336" name="Line 25"/>
          <p:cNvSpPr/>
          <p:nvPr/>
        </p:nvSpPr>
        <p:spPr>
          <a:xfrm flipV="1">
            <a:off x="2579053" y="6019165"/>
            <a:ext cx="4762" cy="312738"/>
          </a:xfrm>
          <a:prstGeom prst="line">
            <a:avLst/>
          </a:prstGeom>
          <a:ln w="38100" cap="flat" cmpd="sng">
            <a:solidFill>
              <a:srgbClr val="FF3300"/>
            </a:solidFill>
            <a:prstDash val="solid"/>
            <a:headEnd type="none" w="lg" len="lg"/>
            <a:tailEnd type="none" w="lg" len="lg"/>
          </a:ln>
        </p:spPr>
      </p:sp>
      <p:sp>
        <p:nvSpPr>
          <p:cNvPr id="141337" name="AutoShape 26"/>
          <p:cNvSpPr/>
          <p:nvPr/>
        </p:nvSpPr>
        <p:spPr>
          <a:xfrm>
            <a:off x="6501130" y="48260"/>
            <a:ext cx="4276725" cy="1273175"/>
          </a:xfrm>
          <a:prstGeom prst="wedgeRectCallout">
            <a:avLst>
              <a:gd name="adj1" fmla="val -96565"/>
              <a:gd name="adj2" fmla="val 33884"/>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buNone/>
            </a:pPr>
            <a:r>
              <a:rPr lang="zh-CN" altLang="en-US" sz="1600" dirty="0">
                <a:solidFill>
                  <a:srgbClr val="FF3300"/>
                </a:solidFill>
                <a:latin typeface="宋体" panose="02010600030101010101" pitchFamily="2" charset="-122"/>
              </a:rPr>
              <a:t>工厂经营管理标准：</a:t>
            </a:r>
            <a:endParaRPr lang="zh-CN" altLang="en-US" sz="1600" dirty="0">
              <a:solidFill>
                <a:srgbClr val="FF3300"/>
              </a:solidFill>
              <a:latin typeface="宋体" panose="02010600030101010101" pitchFamily="2" charset="-122"/>
            </a:endParaRPr>
          </a:p>
          <a:p>
            <a:pPr algn="just" defTabSz="967105">
              <a:buNone/>
            </a:pPr>
            <a:endParaRPr lang="zh-CN" altLang="en-US" sz="1600" dirty="0">
              <a:solidFill>
                <a:srgbClr val="FF3300"/>
              </a:solidFill>
              <a:latin typeface="宋体" panose="02010600030101010101" pitchFamily="2" charset="-122"/>
            </a:endParaRPr>
          </a:p>
          <a:p>
            <a:pPr algn="just" defTabSz="967105">
              <a:buNone/>
            </a:pPr>
            <a:r>
              <a:rPr lang="zh-CN" altLang="en-US" sz="1400" dirty="0">
                <a:solidFill>
                  <a:srgbClr val="000000"/>
                </a:solidFill>
                <a:latin typeface="宋体" panose="02010600030101010101" pitchFamily="2" charset="-122"/>
              </a:rPr>
              <a:t>通过不断对业务流程进行改善，结合</a:t>
            </a:r>
            <a:r>
              <a:rPr lang="en-US" altLang="zh-CN" sz="1400" dirty="0">
                <a:solidFill>
                  <a:srgbClr val="000000"/>
                </a:solidFill>
                <a:latin typeface="宋体" panose="02010600030101010101" pitchFamily="2" charset="-122"/>
              </a:rPr>
              <a:t>JMS</a:t>
            </a:r>
            <a:r>
              <a:rPr lang="zh-CN" altLang="en-US" sz="1400" dirty="0">
                <a:solidFill>
                  <a:srgbClr val="000000"/>
                </a:solidFill>
                <a:latin typeface="宋体" panose="02010600030101010101" pitchFamily="2" charset="-122"/>
              </a:rPr>
              <a:t>（日本经营管理标准）解读，管理上最终形成工厂经营标准化管理体系（</a:t>
            </a:r>
            <a:r>
              <a:rPr lang="en-US" altLang="zh-CN" sz="1400" dirty="0">
                <a:solidFill>
                  <a:srgbClr val="000000"/>
                </a:solidFill>
                <a:latin typeface="宋体" panose="02010600030101010101" pitchFamily="2" charset="-122"/>
              </a:rPr>
              <a:t>FPS</a:t>
            </a:r>
            <a:r>
              <a:rPr lang="zh-CN" altLang="en-US" sz="1400" dirty="0">
                <a:solidFill>
                  <a:srgbClr val="000000"/>
                </a:solidFill>
                <a:latin typeface="宋体" panose="02010600030101010101" pitchFamily="2" charset="-122"/>
              </a:rPr>
              <a:t>）。</a:t>
            </a:r>
            <a:endParaRPr lang="zh-CN" altLang="en-US" sz="1400" dirty="0">
              <a:solidFill>
                <a:srgbClr val="000000"/>
              </a:solidFill>
              <a:latin typeface="宋体" panose="02010600030101010101" pitchFamily="2" charset="-122"/>
            </a:endParaRPr>
          </a:p>
        </p:txBody>
      </p:sp>
      <p:sp>
        <p:nvSpPr>
          <p:cNvPr id="141338" name="AutoShape 27"/>
          <p:cNvSpPr/>
          <p:nvPr/>
        </p:nvSpPr>
        <p:spPr>
          <a:xfrm>
            <a:off x="8064500" y="1480820"/>
            <a:ext cx="2712720" cy="1592580"/>
          </a:xfrm>
          <a:prstGeom prst="wedgeRectCallout">
            <a:avLst>
              <a:gd name="adj1" fmla="val -89764"/>
              <a:gd name="adj2" fmla="val -27134"/>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buNone/>
            </a:pPr>
            <a:r>
              <a:rPr lang="zh-CN" altLang="en-US" sz="1600" dirty="0">
                <a:solidFill>
                  <a:srgbClr val="FF3300"/>
                </a:solidFill>
                <a:latin typeface="宋体" panose="02010600030101010101" pitchFamily="2" charset="-122"/>
              </a:rPr>
              <a:t>工厂的体制与机制：</a:t>
            </a:r>
            <a:endParaRPr lang="zh-CN" altLang="en-US" sz="1600" dirty="0">
              <a:solidFill>
                <a:srgbClr val="FF3300"/>
              </a:solidFill>
              <a:latin typeface="宋体" panose="02010600030101010101" pitchFamily="2" charset="-122"/>
            </a:endParaRPr>
          </a:p>
          <a:p>
            <a:pPr algn="just" defTabSz="967105">
              <a:buNone/>
            </a:pPr>
            <a:endParaRPr lang="zh-CN" altLang="en-US" sz="1600" dirty="0">
              <a:solidFill>
                <a:srgbClr val="FF3300"/>
              </a:solidFill>
              <a:latin typeface="宋体" panose="02010600030101010101" pitchFamily="2" charset="-122"/>
            </a:endParaRPr>
          </a:p>
          <a:p>
            <a:pPr algn="just" defTabSz="967105">
              <a:buNone/>
            </a:pPr>
            <a:r>
              <a:rPr lang="zh-CN" altLang="en-US" sz="1400" dirty="0">
                <a:solidFill>
                  <a:srgbClr val="000000"/>
                </a:solidFill>
                <a:latin typeface="宋体" panose="02010600030101010101" pitchFamily="2" charset="-122"/>
              </a:rPr>
              <a:t>完善</a:t>
            </a:r>
            <a:r>
              <a:rPr lang="en-US" altLang="zh-CN" sz="1400" dirty="0">
                <a:solidFill>
                  <a:srgbClr val="000000"/>
                </a:solidFill>
                <a:latin typeface="宋体" panose="02010600030101010101" pitchFamily="2" charset="-122"/>
              </a:rPr>
              <a:t>TPS</a:t>
            </a:r>
            <a:r>
              <a:rPr lang="zh-CN" altLang="en-US" sz="1400" dirty="0">
                <a:solidFill>
                  <a:srgbClr val="000000"/>
                </a:solidFill>
                <a:latin typeface="宋体" panose="02010600030101010101" pitchFamily="2" charset="-122"/>
              </a:rPr>
              <a:t>管理机制，策划</a:t>
            </a:r>
            <a:r>
              <a:rPr lang="en-US" altLang="zh-CN" sz="1400" dirty="0">
                <a:solidFill>
                  <a:srgbClr val="000000"/>
                </a:solidFill>
                <a:latin typeface="宋体" panose="02010600030101010101" pitchFamily="2" charset="-122"/>
              </a:rPr>
              <a:t>TPS</a:t>
            </a:r>
            <a:r>
              <a:rPr lang="zh-CN" altLang="en-US" sz="1400" dirty="0">
                <a:solidFill>
                  <a:srgbClr val="000000"/>
                </a:solidFill>
                <a:latin typeface="宋体" panose="02010600030101010101" pitchFamily="2" charset="-122"/>
              </a:rPr>
              <a:t>激励政策，创建全员、全业务参与的改善文化建立，构筑真正强健的企业体质</a:t>
            </a:r>
            <a:endParaRPr lang="zh-CN" altLang="en-US" sz="1400" dirty="0">
              <a:solidFill>
                <a:srgbClr val="000000"/>
              </a:solidFill>
              <a:latin typeface="宋体" panose="02010600030101010101" pitchFamily="2" charset="-122"/>
            </a:endParaRPr>
          </a:p>
        </p:txBody>
      </p:sp>
      <p:sp>
        <p:nvSpPr>
          <p:cNvPr id="141339" name="AutoShape 28"/>
          <p:cNvSpPr/>
          <p:nvPr/>
        </p:nvSpPr>
        <p:spPr>
          <a:xfrm>
            <a:off x="8064500" y="3270250"/>
            <a:ext cx="2750820" cy="1584325"/>
          </a:xfrm>
          <a:prstGeom prst="wedgeRectCallout">
            <a:avLst>
              <a:gd name="adj1" fmla="val -63514"/>
              <a:gd name="adj2" fmla="val 19940"/>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buNone/>
            </a:pPr>
            <a:r>
              <a:rPr lang="zh-CN" altLang="en-US" sz="1600" dirty="0">
                <a:solidFill>
                  <a:srgbClr val="FF3300"/>
                </a:solidFill>
                <a:latin typeface="宋体" panose="02010600030101010101" pitchFamily="2" charset="-122"/>
              </a:rPr>
              <a:t>工厂构筑体制的方法与手段：</a:t>
            </a:r>
            <a:endParaRPr lang="zh-CN" altLang="en-US" sz="1600" dirty="0">
              <a:solidFill>
                <a:srgbClr val="FF3300"/>
              </a:solidFill>
              <a:latin typeface="宋体" panose="02010600030101010101" pitchFamily="2" charset="-122"/>
            </a:endParaRPr>
          </a:p>
          <a:p>
            <a:pPr algn="just" defTabSz="967105">
              <a:buNone/>
            </a:pPr>
            <a:endParaRPr lang="zh-CN" altLang="en-US" sz="1600" dirty="0">
              <a:solidFill>
                <a:srgbClr val="FF3300"/>
              </a:solidFill>
              <a:latin typeface="宋体" panose="02010600030101010101" pitchFamily="2" charset="-122"/>
            </a:endParaRPr>
          </a:p>
          <a:p>
            <a:pPr algn="just" defTabSz="967105">
              <a:buNone/>
            </a:pPr>
            <a:r>
              <a:rPr lang="zh-CN" altLang="en-US" sz="1400" dirty="0">
                <a:solidFill>
                  <a:srgbClr val="000000"/>
                </a:solidFill>
                <a:latin typeface="宋体" panose="02010600030101010101" pitchFamily="2" charset="-122"/>
              </a:rPr>
              <a:t>现场管理与业务管理系统的导入</a:t>
            </a:r>
            <a:r>
              <a:rPr lang="en-US" altLang="zh-CN" sz="1400" dirty="0">
                <a:solidFill>
                  <a:srgbClr val="000000"/>
                </a:solidFill>
                <a:latin typeface="宋体" panose="02010600030101010101" pitchFamily="2" charset="-122"/>
              </a:rPr>
              <a:t>TPS</a:t>
            </a:r>
            <a:r>
              <a:rPr lang="en-US" altLang="zh-CN" sz="1400" dirty="0">
                <a:solidFill>
                  <a:srgbClr val="000000"/>
                </a:solidFill>
                <a:latin typeface="Arial" panose="020B0604020202020204" pitchFamily="34" charset="0"/>
              </a:rPr>
              <a:t>“</a:t>
            </a:r>
            <a:r>
              <a:rPr lang="en-US" altLang="zh-CN" sz="1400" dirty="0">
                <a:solidFill>
                  <a:srgbClr val="000000"/>
                </a:solidFill>
                <a:latin typeface="宋体" panose="02010600030101010101" pitchFamily="2" charset="-122"/>
              </a:rPr>
              <a:t>8.8</a:t>
            </a:r>
            <a:r>
              <a:rPr lang="en-US" altLang="zh-CN" sz="1400" dirty="0">
                <a:solidFill>
                  <a:srgbClr val="000000"/>
                </a:solidFill>
                <a:latin typeface="Arial" panose="020B0604020202020204" pitchFamily="34" charset="0"/>
              </a:rPr>
              <a:t>”</a:t>
            </a:r>
            <a:r>
              <a:rPr lang="zh-CN" altLang="en-US" sz="1400" dirty="0">
                <a:solidFill>
                  <a:srgbClr val="000000"/>
                </a:solidFill>
                <a:latin typeface="宋体" panose="02010600030101010101" pitchFamily="2" charset="-122"/>
              </a:rPr>
              <a:t>改善方法，建立现场与业务管理标准与机制。</a:t>
            </a:r>
            <a:endParaRPr lang="zh-CN" altLang="en-US" sz="1400" dirty="0">
              <a:solidFill>
                <a:srgbClr val="000000"/>
              </a:solidFill>
              <a:latin typeface="宋体" panose="02010600030101010101" pitchFamily="2" charset="-122"/>
            </a:endParaRPr>
          </a:p>
        </p:txBody>
      </p:sp>
      <p:sp>
        <p:nvSpPr>
          <p:cNvPr id="141340" name="AutoShape 29"/>
          <p:cNvSpPr/>
          <p:nvPr/>
        </p:nvSpPr>
        <p:spPr>
          <a:xfrm>
            <a:off x="8189595" y="5050790"/>
            <a:ext cx="2631440" cy="1546860"/>
          </a:xfrm>
          <a:prstGeom prst="wedgeRectCallout">
            <a:avLst>
              <a:gd name="adj1" fmla="val -60185"/>
              <a:gd name="adj2" fmla="val 25611"/>
            </a:avLst>
          </a:prstGeom>
          <a:solidFill>
            <a:srgbClr val="FFCCFF"/>
          </a:solidFill>
          <a:ln w="9525" cap="flat" cmpd="sng">
            <a:solidFill>
              <a:srgbClr val="0000FF"/>
            </a:solidFill>
            <a:prstDash val="solid"/>
            <a:miter/>
            <a:headEnd type="none" w="med" len="med"/>
            <a:tailEnd type="none" w="med" len="med"/>
          </a:ln>
        </p:spPr>
        <p:txBody>
          <a:bodyPr anchor="ctr" anchorCtr="0"/>
          <a:p>
            <a:pPr algn="just" defTabSz="967105">
              <a:lnSpc>
                <a:spcPct val="110000"/>
              </a:lnSpc>
              <a:buNone/>
            </a:pPr>
            <a:r>
              <a:rPr lang="zh-CN" altLang="en-US" sz="1600" dirty="0">
                <a:solidFill>
                  <a:srgbClr val="FF3300"/>
                </a:solidFill>
                <a:latin typeface="宋体" panose="02010600030101010101" pitchFamily="2" charset="-122"/>
              </a:rPr>
              <a:t>工厂创造方法与手段的条件：</a:t>
            </a:r>
            <a:endParaRPr lang="zh-CN" altLang="en-US" sz="1600" dirty="0">
              <a:solidFill>
                <a:srgbClr val="FF3300"/>
              </a:solidFill>
              <a:latin typeface="宋体" panose="02010600030101010101" pitchFamily="2" charset="-122"/>
            </a:endParaRPr>
          </a:p>
          <a:p>
            <a:pPr algn="just" defTabSz="967105">
              <a:lnSpc>
                <a:spcPct val="110000"/>
              </a:lnSpc>
              <a:buNone/>
            </a:pPr>
            <a:endParaRPr lang="zh-CN" altLang="en-US" sz="1600" dirty="0">
              <a:solidFill>
                <a:srgbClr val="FF3300"/>
              </a:solidFill>
              <a:latin typeface="宋体" panose="02010600030101010101" pitchFamily="2" charset="-122"/>
            </a:endParaRPr>
          </a:p>
          <a:p>
            <a:pPr algn="just" defTabSz="967105">
              <a:lnSpc>
                <a:spcPct val="110000"/>
              </a:lnSpc>
              <a:buNone/>
            </a:pPr>
            <a:r>
              <a:rPr lang="zh-CN" altLang="en-US" sz="1400" dirty="0">
                <a:solidFill>
                  <a:srgbClr val="000000"/>
                </a:solidFill>
                <a:latin typeface="宋体" panose="02010600030101010101" pitchFamily="2" charset="-122"/>
              </a:rPr>
              <a:t>秉承造物必先造人的理念，培养各级人员具备改善的意识与革新的能力，打造精益管理团队</a:t>
            </a:r>
            <a:endParaRPr lang="zh-CN" altLang="en-US" sz="1400" dirty="0">
              <a:solidFill>
                <a:srgbClr val="000000"/>
              </a:solidFill>
              <a:latin typeface="宋体" panose="02010600030101010101" pitchFamily="2" charset="-122"/>
            </a:endParaRPr>
          </a:p>
        </p:txBody>
      </p:sp>
      <p:sp>
        <p:nvSpPr>
          <p:cNvPr id="141341" name="Rectangle 30"/>
          <p:cNvSpPr/>
          <p:nvPr/>
        </p:nvSpPr>
        <p:spPr>
          <a:xfrm>
            <a:off x="2944178" y="2240915"/>
            <a:ext cx="284162" cy="1384935"/>
          </a:xfrm>
          <a:prstGeom prst="rect">
            <a:avLst/>
          </a:prstGeom>
          <a:noFill/>
          <a:ln w="9525">
            <a:noFill/>
          </a:ln>
        </p:spPr>
        <p:txBody>
          <a:bodyPr lIns="0" tIns="0" rIns="0" bIns="0">
            <a:spAutoFit/>
          </a:bodyPr>
          <a:p>
            <a:pPr defTabSz="967105">
              <a:buNone/>
            </a:pPr>
            <a:r>
              <a:rPr lang="zh-CN" altLang="en-US" sz="1800" dirty="0">
                <a:solidFill>
                  <a:schemeClr val="bg1"/>
                </a:solidFill>
                <a:latin typeface="黑体" panose="02010609060101010101" charset="-122"/>
                <a:ea typeface="黑体" panose="02010609060101010101" charset="-122"/>
              </a:rPr>
              <a:t>现场管理</a:t>
            </a:r>
            <a:r>
              <a:rPr lang="en-US" altLang="zh-CN" sz="1800" dirty="0">
                <a:solidFill>
                  <a:schemeClr val="bg1"/>
                </a:solidFill>
                <a:latin typeface="黑体" panose="02010609060101010101" charset="-122"/>
                <a:ea typeface="黑体" panose="02010609060101010101" charset="-122"/>
              </a:rPr>
              <a:t>8</a:t>
            </a:r>
            <a:r>
              <a:rPr lang="zh-CN" altLang="en-US" sz="1200" dirty="0">
                <a:solidFill>
                  <a:schemeClr val="bg1"/>
                </a:solidFill>
                <a:latin typeface="黑体" panose="02010609060101010101" charset="-122"/>
                <a:ea typeface="黑体" panose="02010609060101010101" charset="-122"/>
              </a:rPr>
              <a:t>定</a:t>
            </a:r>
            <a:endParaRPr lang="zh-CN" altLang="en-US" sz="1200" dirty="0">
              <a:solidFill>
                <a:schemeClr val="bg1"/>
              </a:solidFill>
              <a:latin typeface="黑体" panose="02010609060101010101" charset="-122"/>
              <a:ea typeface="黑体" panose="02010609060101010101" charset="-122"/>
            </a:endParaRPr>
          </a:p>
        </p:txBody>
      </p:sp>
      <p:sp>
        <p:nvSpPr>
          <p:cNvPr id="141342" name="Line 31"/>
          <p:cNvSpPr/>
          <p:nvPr/>
        </p:nvSpPr>
        <p:spPr>
          <a:xfrm flipH="1" flipV="1">
            <a:off x="5273675" y="6172518"/>
            <a:ext cx="430213" cy="0"/>
          </a:xfrm>
          <a:prstGeom prst="line">
            <a:avLst/>
          </a:prstGeom>
          <a:ln w="38100" cap="flat" cmpd="sng">
            <a:solidFill>
              <a:srgbClr val="FF3300"/>
            </a:solidFill>
            <a:prstDash val="solid"/>
            <a:headEnd type="stealth" w="lg" len="lg"/>
            <a:tailEnd type="none" w="lg" len="lg"/>
          </a:ln>
        </p:spPr>
      </p:sp>
      <p:sp>
        <p:nvSpPr>
          <p:cNvPr id="141343" name="Line 32"/>
          <p:cNvSpPr/>
          <p:nvPr/>
        </p:nvSpPr>
        <p:spPr>
          <a:xfrm flipH="1" flipV="1">
            <a:off x="6207125" y="6187123"/>
            <a:ext cx="428625" cy="0"/>
          </a:xfrm>
          <a:prstGeom prst="line">
            <a:avLst/>
          </a:prstGeom>
          <a:ln w="38100" cap="flat" cmpd="sng">
            <a:solidFill>
              <a:srgbClr val="FF3300"/>
            </a:solidFill>
            <a:prstDash val="solid"/>
            <a:headEnd type="stealth" w="lg" len="lg"/>
            <a:tailEnd type="none" w="lg" len="lg"/>
          </a:ln>
        </p:spPr>
      </p:sp>
      <p:sp>
        <p:nvSpPr>
          <p:cNvPr id="141344" name="Rectangle 33"/>
          <p:cNvSpPr/>
          <p:nvPr/>
        </p:nvSpPr>
        <p:spPr>
          <a:xfrm>
            <a:off x="-317" y="548323"/>
            <a:ext cx="3673475"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buFont typeface="Wingdings" panose="05000000000000000000" pitchFamily="2" charset="2"/>
              <a:buChar char="u"/>
            </a:pPr>
            <a:r>
              <a:rPr lang="en-US" altLang="zh-CN" sz="2000" dirty="0">
                <a:solidFill>
                  <a:srgbClr val="000000"/>
                </a:solidFill>
                <a:latin typeface="华文细黑" panose="02010600040101010101" pitchFamily="2" charset="-122"/>
                <a:ea typeface="华文细黑" panose="02010600040101010101" pitchFamily="2" charset="-122"/>
              </a:rPr>
              <a:t> </a:t>
            </a:r>
            <a:r>
              <a:rPr lang="en-US" altLang="zh-CN" sz="2000" dirty="0">
                <a:latin typeface="华文细黑" panose="02010600040101010101" pitchFamily="2" charset="-122"/>
                <a:ea typeface="华文细黑" panose="02010600040101010101" pitchFamily="2" charset="-122"/>
              </a:rPr>
              <a:t>TPS“8.8”</a:t>
            </a:r>
            <a:r>
              <a:rPr lang="zh-CN" altLang="en-US" sz="2000" dirty="0">
                <a:latin typeface="华文细黑" panose="02010600040101010101" pitchFamily="2" charset="-122"/>
                <a:ea typeface="华文细黑" panose="02010600040101010101" pitchFamily="2" charset="-122"/>
              </a:rPr>
              <a:t>改善新理念架构</a:t>
            </a:r>
            <a:endParaRPr lang="zh-CN" altLang="en-US" sz="2000" dirty="0">
              <a:latin typeface="华文细黑" panose="02010600040101010101" pitchFamily="2" charset="-122"/>
              <a:ea typeface="华文细黑" panose="02010600040101010101" pitchFamily="2" charset="-122"/>
            </a:endParaRPr>
          </a:p>
        </p:txBody>
      </p:sp>
      <p:sp>
        <p:nvSpPr>
          <p:cNvPr id="141345" name="Line 31"/>
          <p:cNvSpPr/>
          <p:nvPr/>
        </p:nvSpPr>
        <p:spPr>
          <a:xfrm flipH="1" flipV="1">
            <a:off x="3456940" y="6177915"/>
            <a:ext cx="430213" cy="0"/>
          </a:xfrm>
          <a:prstGeom prst="line">
            <a:avLst/>
          </a:prstGeom>
          <a:ln w="38100" cap="flat" cmpd="sng">
            <a:solidFill>
              <a:srgbClr val="FF3300"/>
            </a:solidFill>
            <a:prstDash val="solid"/>
            <a:headEnd type="stealth" w="lg" len="lg"/>
            <a:tailEnd type="none" w="lg" len="lg"/>
          </a:ln>
        </p:spPr>
      </p:sp>
      <p:pic>
        <p:nvPicPr>
          <p:cNvPr id="27" name="图片 2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605" y="48085"/>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a:t>
            </a:r>
            <a:endParaRPr lang="en-US" altLang="zh-CN"/>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19" name="文本框 18"/>
          <p:cNvSpPr txBox="1"/>
          <p:nvPr/>
        </p:nvSpPr>
        <p:spPr>
          <a:xfrm>
            <a:off x="3042724" y="1364201"/>
            <a:ext cx="6104964" cy="460375"/>
          </a:xfrm>
          <a:prstGeom prst="rect">
            <a:avLst/>
          </a:prstGeom>
          <a:noFill/>
        </p:spPr>
        <p:txBody>
          <a:bodyPr wrap="square">
            <a:spAutoFit/>
          </a:bodyPr>
          <a:lstStyle/>
          <a:p>
            <a:pPr algn="ctr">
              <a:spcBef>
                <a:spcPct val="50000"/>
              </a:spcBef>
            </a:pPr>
            <a:r>
              <a:rPr lang="en-US" altLang="zh-CN" sz="2400" b="1" dirty="0">
                <a:solidFill>
                  <a:srgbClr val="C00000"/>
                </a:solidFill>
                <a:latin typeface="微软雅黑" panose="020B0503020204020204" pitchFamily="34" charset="-122"/>
                <a:ea typeface="微软雅黑" panose="020B0503020204020204" pitchFamily="34" charset="-122"/>
              </a:rPr>
              <a:t>2022-2025</a:t>
            </a:r>
            <a:r>
              <a:rPr lang="zh-CN" altLang="en-US" sz="2400" b="1" dirty="0">
                <a:solidFill>
                  <a:srgbClr val="C00000"/>
                </a:solidFill>
                <a:latin typeface="微软雅黑" panose="020B0503020204020204" pitchFamily="34" charset="-122"/>
                <a:ea typeface="微软雅黑" panose="020B0503020204020204" pitchFamily="34" charset="-122"/>
              </a:rPr>
              <a:t>零缺陷质量工程工作推进规划</a:t>
            </a:r>
            <a:endParaRPr lang="zh-CN" altLang="en-US" sz="2400" b="1" dirty="0">
              <a:solidFill>
                <a:srgbClr val="C00000"/>
              </a:solidFill>
              <a:latin typeface="微软雅黑" panose="020B0503020204020204" pitchFamily="34" charset="-122"/>
              <a:ea typeface="微软雅黑" panose="020B0503020204020204" pitchFamily="34" charset="-122"/>
            </a:endParaRPr>
          </a:p>
        </p:txBody>
      </p:sp>
      <p:grpSp>
        <p:nvGrpSpPr>
          <p:cNvPr id="20" name="组合 19"/>
          <p:cNvGrpSpPr/>
          <p:nvPr/>
        </p:nvGrpSpPr>
        <p:grpSpPr>
          <a:xfrm>
            <a:off x="390582" y="1195479"/>
            <a:ext cx="12002366" cy="5616341"/>
            <a:chOff x="1820801" y="500064"/>
            <a:chExt cx="8794281" cy="6357937"/>
          </a:xfrm>
        </p:grpSpPr>
        <p:sp>
          <p:nvSpPr>
            <p:cNvPr id="25" name="AutoShape 54"/>
            <p:cNvSpPr>
              <a:spLocks noChangeAspect="1" noChangeArrowheads="1" noTextEdit="1"/>
            </p:cNvSpPr>
            <p:nvPr/>
          </p:nvSpPr>
          <p:spPr bwMode="auto">
            <a:xfrm>
              <a:off x="2304257" y="500064"/>
              <a:ext cx="7351712" cy="604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grpSp>
          <p:nvGrpSpPr>
            <p:cNvPr id="26" name="组合 24"/>
            <p:cNvGrpSpPr/>
            <p:nvPr/>
          </p:nvGrpSpPr>
          <p:grpSpPr bwMode="auto">
            <a:xfrm>
              <a:off x="2151371" y="1997076"/>
              <a:ext cx="2415226" cy="4860925"/>
              <a:chOff x="151824" y="1739582"/>
              <a:chExt cx="2413779" cy="4860970"/>
            </a:xfrm>
          </p:grpSpPr>
          <p:sp>
            <p:nvSpPr>
              <p:cNvPr id="42" name="Freeform 51"/>
              <p:cNvSpPr/>
              <p:nvPr/>
            </p:nvSpPr>
            <p:spPr bwMode="gray">
              <a:xfrm>
                <a:off x="176493" y="1739582"/>
                <a:ext cx="2357454" cy="4571847"/>
              </a:xfrm>
              <a:custGeom>
                <a:avLst/>
                <a:gdLst>
                  <a:gd name="T0" fmla="*/ 2147483647 w 1248"/>
                  <a:gd name="T1" fmla="*/ 0 h 1133"/>
                  <a:gd name="T2" fmla="*/ 2147483647 w 1248"/>
                  <a:gd name="T3" fmla="*/ 2147483647 h 1133"/>
                  <a:gd name="T4" fmla="*/ 2147483647 w 1248"/>
                  <a:gd name="T5" fmla="*/ 2147483647 h 1133"/>
                  <a:gd name="T6" fmla="*/ 0 w 1248"/>
                  <a:gd name="T7" fmla="*/ 2147483647 h 1133"/>
                  <a:gd name="T8" fmla="*/ 0 w 1248"/>
                  <a:gd name="T9" fmla="*/ 2147483647 h 1133"/>
                  <a:gd name="T10" fmla="*/ 0 60000 65536"/>
                  <a:gd name="T11" fmla="*/ 0 60000 65536"/>
                  <a:gd name="T12" fmla="*/ 0 60000 65536"/>
                  <a:gd name="T13" fmla="*/ 0 60000 65536"/>
                  <a:gd name="T14" fmla="*/ 0 60000 65536"/>
                  <a:gd name="T15" fmla="*/ 0 w 1248"/>
                  <a:gd name="T16" fmla="*/ 0 h 1133"/>
                  <a:gd name="T17" fmla="*/ 1248 w 1248"/>
                  <a:gd name="T18" fmla="*/ 1133 h 1133"/>
                </a:gdLst>
                <a:ahLst/>
                <a:cxnLst>
                  <a:cxn ang="T10">
                    <a:pos x="T0" y="T1"/>
                  </a:cxn>
                  <a:cxn ang="T11">
                    <a:pos x="T2" y="T3"/>
                  </a:cxn>
                  <a:cxn ang="T12">
                    <a:pos x="T4" y="T5"/>
                  </a:cxn>
                  <a:cxn ang="T13">
                    <a:pos x="T6" y="T7"/>
                  </a:cxn>
                  <a:cxn ang="T14">
                    <a:pos x="T8" y="T9"/>
                  </a:cxn>
                </a:cxnLst>
                <a:rect l="T15" t="T16" r="T17" b="T18"/>
                <a:pathLst>
                  <a:path w="1248" h="1133">
                    <a:moveTo>
                      <a:pt x="1158" y="0"/>
                    </a:moveTo>
                    <a:lnTo>
                      <a:pt x="1248" y="256"/>
                    </a:lnTo>
                    <a:lnTo>
                      <a:pt x="1248" y="1133"/>
                    </a:lnTo>
                    <a:lnTo>
                      <a:pt x="0" y="1133"/>
                    </a:lnTo>
                    <a:lnTo>
                      <a:pt x="0" y="403"/>
                    </a:lnTo>
                  </a:path>
                </a:pathLst>
              </a:custGeom>
              <a:gradFill rotWithShape="1">
                <a:gsLst>
                  <a:gs pos="0">
                    <a:srgbClr val="42BAF0"/>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43" name="Text Box 48"/>
              <p:cNvSpPr txBox="1">
                <a:spLocks noChangeArrowheads="1"/>
              </p:cNvSpPr>
              <p:nvPr/>
            </p:nvSpPr>
            <p:spPr bwMode="gray">
              <a:xfrm>
                <a:off x="165859" y="2885768"/>
                <a:ext cx="2345649" cy="3214718"/>
              </a:xfrm>
              <a:prstGeom prst="rect">
                <a:avLst/>
              </a:prstGeom>
              <a:noFill/>
              <a:ln w="9525">
                <a:noFill/>
                <a:miter lim="800000"/>
              </a:ln>
            </p:spPr>
            <p:txBody>
              <a:bodyPr/>
              <a:lstStyle/>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流程质量和外部质量改善项目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降低质量损失成本；</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梳理标杆项目；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建立零缺陷质量组织构架；形成零缺陷质量领导力；零缺陷质量倡导者、零缺陷质量团队；</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培养核心人力（</a:t>
                </a:r>
                <a:r>
                  <a:rPr lang="en-US" altLang="zh-CN" sz="1400" dirty="0">
                    <a:latin typeface="微软雅黑" panose="020B0503020204020204" pitchFamily="34" charset="-122"/>
                    <a:ea typeface="微软雅黑" panose="020B0503020204020204" pitchFamily="34" charset="-122"/>
                  </a:rPr>
                  <a:t>GB</a:t>
                </a:r>
                <a:r>
                  <a:rPr lang="zh-CN" altLang="en-US" sz="1400" dirty="0">
                    <a:latin typeface="微软雅黑" panose="020B0503020204020204" pitchFamily="34" charset="-122"/>
                    <a:ea typeface="微软雅黑" panose="020B0503020204020204" pitchFamily="34" charset="-122"/>
                  </a:rPr>
                  <a:t>）；零缺陷质量改善方法论（</a:t>
                </a:r>
                <a:r>
                  <a:rPr lang="en-US" altLang="zh-CN" sz="1400" dirty="0">
                    <a:latin typeface="微软雅黑" panose="020B0503020204020204" pitchFamily="34" charset="-122"/>
                    <a:ea typeface="微软雅黑" panose="020B0503020204020204" pitchFamily="34" charset="-122"/>
                  </a:rPr>
                  <a:t>DMAIC</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构建零缺陷质量营运体系；形成零缺陷质量核心团队；</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零缺陷质量认知广泛化；零缺陷质量企业标识</a:t>
                </a:r>
                <a:r>
                  <a:rPr lang="en-US" altLang="zh-CN" sz="1400" dirty="0">
                    <a:latin typeface="微软雅黑" panose="020B0503020204020204" pitchFamily="34" charset="-122"/>
                    <a:ea typeface="微软雅黑" panose="020B0503020204020204" pitchFamily="34" charset="-122"/>
                  </a:rPr>
                  <a:t>CI</a:t>
                </a:r>
                <a:r>
                  <a:rPr lang="zh-CN" altLang="en-US" sz="1400" dirty="0">
                    <a:latin typeface="微软雅黑" panose="020B0503020204020204" pitchFamily="34" charset="-122"/>
                    <a:ea typeface="微软雅黑" panose="020B0503020204020204" pitchFamily="34" charset="-122"/>
                  </a:rPr>
                  <a:t>体系（</a:t>
                </a:r>
                <a:r>
                  <a:rPr lang="en-US" altLang="zh-CN" sz="1400" dirty="0">
                    <a:latin typeface="微软雅黑" panose="020B0503020204020204" pitchFamily="34" charset="-122"/>
                    <a:ea typeface="微软雅黑" panose="020B0503020204020204" pitchFamily="34" charset="-122"/>
                  </a:rPr>
                  <a:t>VI/BI/MI</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defRPr/>
                </a:pPr>
                <a:endParaRPr lang="zh-CN" altLang="en-US" sz="1400" dirty="0">
                  <a:latin typeface="微软雅黑" panose="020B0503020204020204" pitchFamily="34" charset="-122"/>
                  <a:ea typeface="微软雅黑" panose="020B0503020204020204" pitchFamily="34" charset="-122"/>
                </a:endParaRPr>
              </a:p>
            </p:txBody>
          </p:sp>
          <p:sp>
            <p:nvSpPr>
              <p:cNvPr id="44" name="AutoShape 45"/>
              <p:cNvSpPr>
                <a:spLocks noChangeArrowheads="1"/>
              </p:cNvSpPr>
              <p:nvPr/>
            </p:nvSpPr>
            <p:spPr bwMode="gray">
              <a:xfrm>
                <a:off x="165860" y="2357430"/>
                <a:ext cx="2387338" cy="500066"/>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800">
                    <a:solidFill>
                      <a:schemeClr val="bg1"/>
                    </a:solidFill>
                    <a:latin typeface="微软雅黑" panose="020B0503020204020204" pitchFamily="34" charset="-122"/>
                    <a:ea typeface="微软雅黑" panose="020B0503020204020204" pitchFamily="34" charset="-122"/>
                  </a:rPr>
                  <a:t>第一阶段：实践期    </a:t>
                </a:r>
                <a:endParaRPr lang="zh-CN" altLang="en-US" sz="1800">
                  <a:solidFill>
                    <a:schemeClr val="bg1"/>
                  </a:solidFill>
                  <a:latin typeface="微软雅黑" panose="020B0503020204020204" pitchFamily="34" charset="-122"/>
                  <a:ea typeface="微软雅黑" panose="020B0503020204020204" pitchFamily="34" charset="-122"/>
                </a:endParaRPr>
              </a:p>
            </p:txBody>
          </p:sp>
          <p:sp>
            <p:nvSpPr>
              <p:cNvPr id="45" name="AutoShape 63"/>
              <p:cNvSpPr>
                <a:spLocks noChangeArrowheads="1"/>
              </p:cNvSpPr>
              <p:nvPr/>
            </p:nvSpPr>
            <p:spPr bwMode="gray">
              <a:xfrm>
                <a:off x="151824" y="6180918"/>
                <a:ext cx="2413779" cy="419634"/>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latin typeface="微软雅黑" panose="020B0503020204020204" pitchFamily="34" charset="-122"/>
                    <a:ea typeface="微软雅黑" panose="020B0503020204020204" pitchFamily="34" charset="-122"/>
                  </a:rPr>
                  <a:t>2022.8-2023.6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7"/>
            <p:cNvGrpSpPr/>
            <p:nvPr/>
          </p:nvGrpSpPr>
          <p:grpSpPr bwMode="auto">
            <a:xfrm>
              <a:off x="4595019" y="1755775"/>
              <a:ext cx="2534136" cy="5102226"/>
              <a:chOff x="3379745" y="1643049"/>
              <a:chExt cx="2533393" cy="4881925"/>
            </a:xfrm>
          </p:grpSpPr>
          <p:sp>
            <p:nvSpPr>
              <p:cNvPr id="38" name="Freeform 52"/>
              <p:cNvSpPr/>
              <p:nvPr/>
            </p:nvSpPr>
            <p:spPr bwMode="gray">
              <a:xfrm>
                <a:off x="3401581" y="1643049"/>
                <a:ext cx="2499362" cy="4853798"/>
              </a:xfrm>
              <a:custGeom>
                <a:avLst/>
                <a:gdLst>
                  <a:gd name="T0" fmla="*/ 2147483647 w 1248"/>
                  <a:gd name="T1" fmla="*/ 0 h 1664"/>
                  <a:gd name="T2" fmla="*/ 2147483647 w 1248"/>
                  <a:gd name="T3" fmla="*/ 2147483647 h 1664"/>
                  <a:gd name="T4" fmla="*/ 2147483647 w 1248"/>
                  <a:gd name="T5" fmla="*/ 2147483647 h 1664"/>
                  <a:gd name="T6" fmla="*/ 0 w 1248"/>
                  <a:gd name="T7" fmla="*/ 2147483647 h 1664"/>
                  <a:gd name="T8" fmla="*/ 0 w 1248"/>
                  <a:gd name="T9" fmla="*/ 2147483647 h 1664"/>
                  <a:gd name="T10" fmla="*/ 0 60000 65536"/>
                  <a:gd name="T11" fmla="*/ 0 60000 65536"/>
                  <a:gd name="T12" fmla="*/ 0 60000 65536"/>
                  <a:gd name="T13" fmla="*/ 0 60000 65536"/>
                  <a:gd name="T14" fmla="*/ 0 60000 65536"/>
                  <a:gd name="T15" fmla="*/ 0 w 1248"/>
                  <a:gd name="T16" fmla="*/ 0 h 1664"/>
                  <a:gd name="T17" fmla="*/ 1248 w 1248"/>
                  <a:gd name="T18" fmla="*/ 1664 h 1664"/>
                </a:gdLst>
                <a:ahLst/>
                <a:cxnLst>
                  <a:cxn ang="T10">
                    <a:pos x="T0" y="T1"/>
                  </a:cxn>
                  <a:cxn ang="T11">
                    <a:pos x="T2" y="T3"/>
                  </a:cxn>
                  <a:cxn ang="T12">
                    <a:pos x="T4" y="T5"/>
                  </a:cxn>
                  <a:cxn ang="T13">
                    <a:pos x="T6" y="T7"/>
                  </a:cxn>
                  <a:cxn ang="T14">
                    <a:pos x="T8" y="T9"/>
                  </a:cxn>
                </a:cxnLst>
                <a:rect l="T15" t="T16" r="T17" b="T18"/>
                <a:pathLst>
                  <a:path w="1248" h="1664">
                    <a:moveTo>
                      <a:pt x="1158" y="0"/>
                    </a:moveTo>
                    <a:lnTo>
                      <a:pt x="1248" y="288"/>
                    </a:lnTo>
                    <a:lnTo>
                      <a:pt x="1248" y="1645"/>
                    </a:lnTo>
                    <a:lnTo>
                      <a:pt x="0" y="1664"/>
                    </a:lnTo>
                    <a:lnTo>
                      <a:pt x="0" y="391"/>
                    </a:lnTo>
                  </a:path>
                </a:pathLst>
              </a:custGeom>
              <a:gradFill rotWithShape="1">
                <a:gsLst>
                  <a:gs pos="0">
                    <a:srgbClr val="959EF3"/>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9" name="Text Box 47"/>
              <p:cNvSpPr txBox="1">
                <a:spLocks noChangeArrowheads="1"/>
              </p:cNvSpPr>
              <p:nvPr/>
            </p:nvSpPr>
            <p:spPr bwMode="gray">
              <a:xfrm>
                <a:off x="3381333" y="2902265"/>
                <a:ext cx="2529938" cy="3417651"/>
              </a:xfrm>
              <a:prstGeom prst="rect">
                <a:avLst/>
              </a:prstGeom>
              <a:noFill/>
              <a:ln w="9525">
                <a:noFill/>
                <a:miter lim="800000"/>
              </a:ln>
            </p:spPr>
            <p:txBody>
              <a:bodyPr/>
              <a:lstStyle/>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流程改善与设计类项目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流程改善项目；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流程设计项目；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扩大项目实施范围；</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a:t>
                </a:r>
                <a:r>
                  <a:rPr lang="zh-CN" altLang="en-US" sz="1400" dirty="0">
                    <a:latin typeface="微软雅黑" panose="020B0503020204020204" pitchFamily="34" charset="-122"/>
                    <a:ea typeface="微软雅黑" panose="020B0503020204020204" pitchFamily="34" charset="-122"/>
                  </a:rPr>
                  <a:t>完善</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组织构架；加强中层管理者领导能力；</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持续培养核心人力（</a:t>
                </a:r>
                <a:r>
                  <a:rPr lang="en-US" altLang="zh-CN" sz="1400" dirty="0">
                    <a:latin typeface="微软雅黑" panose="020B0503020204020204" pitchFamily="34" charset="-122"/>
                    <a:ea typeface="微软雅黑" panose="020B0503020204020204" pitchFamily="34" charset="-122"/>
                  </a:rPr>
                  <a:t>BB/GB</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-6σ</a:t>
                </a:r>
                <a:r>
                  <a:rPr lang="zh-CN" altLang="en-US" sz="1400" dirty="0">
                    <a:latin typeface="微软雅黑" panose="020B0503020204020204" pitchFamily="34" charset="-122"/>
                    <a:ea typeface="微软雅黑" panose="020B0503020204020204" pitchFamily="34" charset="-122"/>
                  </a:rPr>
                  <a:t>流程设计（ </a:t>
                </a:r>
                <a:r>
                  <a:rPr lang="en-US" altLang="zh-CN" sz="1400" dirty="0">
                    <a:latin typeface="微软雅黑" panose="020B0503020204020204" pitchFamily="34" charset="-122"/>
                    <a:ea typeface="微软雅黑" panose="020B0503020204020204" pitchFamily="34" charset="-122"/>
                  </a:rPr>
                  <a:t>DMADV</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  -</a:t>
                </a:r>
                <a:r>
                  <a:rPr lang="zh-CN" altLang="en-US" sz="1400" dirty="0">
                    <a:latin typeface="微软雅黑" panose="020B0503020204020204" pitchFamily="34" charset="-122"/>
                    <a:ea typeface="微软雅黑" panose="020B0503020204020204" pitchFamily="34" charset="-122"/>
                  </a:rPr>
                  <a:t>精益运营方法论（</a:t>
                </a:r>
                <a:r>
                  <a:rPr lang="en-US" altLang="zh-CN" sz="1400" dirty="0">
                    <a:latin typeface="微软雅黑" panose="020B0503020204020204" pitchFamily="34" charset="-122"/>
                    <a:ea typeface="微软雅黑" panose="020B0503020204020204" pitchFamily="34" charset="-122"/>
                  </a:rPr>
                  <a:t>LEAN</a:t>
                </a:r>
                <a:r>
                  <a:rPr lang="zh-CN" altLang="en-US" sz="1400" dirty="0">
                    <a:latin typeface="微软雅黑" panose="020B0503020204020204" pitchFamily="34" charset="-122"/>
                    <a:ea typeface="微软雅黑" panose="020B0503020204020204" pitchFamily="34" charset="-122"/>
                  </a:rPr>
                  <a:t>）；</a:t>
                </a:r>
                <a:endParaRPr lang="en-US" altLang="zh-CN"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带级制度体系化；根据管理实践完善</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营运体系；</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5.6σ</a:t>
                </a:r>
                <a:r>
                  <a:rPr lang="zh-CN" altLang="en-US" sz="1400" dirty="0">
                    <a:latin typeface="微软雅黑" panose="020B0503020204020204" pitchFamily="34" charset="-122"/>
                    <a:ea typeface="微软雅黑" panose="020B0503020204020204" pitchFamily="34" charset="-122"/>
                  </a:rPr>
                  <a:t>文化与光华荣昌文化融合；</a:t>
                </a:r>
                <a:endParaRPr lang="zh-CN" altLang="en-US" sz="1400" dirty="0">
                  <a:latin typeface="微软雅黑" panose="020B0503020204020204" pitchFamily="34" charset="-122"/>
                  <a:ea typeface="微软雅黑" panose="020B0503020204020204" pitchFamily="34" charset="-122"/>
                </a:endParaRPr>
              </a:p>
              <a:p>
                <a:pPr eaLnBrk="0" hangingPunct="0">
                  <a:defRPr/>
                </a:pPr>
                <a:endParaRPr lang="zh-CN" altLang="en-US" sz="1400" dirty="0">
                  <a:latin typeface="微软雅黑" panose="020B0503020204020204" pitchFamily="34" charset="-122"/>
                  <a:ea typeface="微软雅黑" panose="020B0503020204020204" pitchFamily="34" charset="-122"/>
                </a:endParaRPr>
              </a:p>
            </p:txBody>
          </p:sp>
          <p:sp>
            <p:nvSpPr>
              <p:cNvPr id="40" name="AutoShape 44"/>
              <p:cNvSpPr>
                <a:spLocks noChangeArrowheads="1"/>
              </p:cNvSpPr>
              <p:nvPr/>
            </p:nvSpPr>
            <p:spPr bwMode="gray">
              <a:xfrm>
                <a:off x="3379745" y="2465111"/>
                <a:ext cx="2533393" cy="488979"/>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a:solidFill>
                      <a:schemeClr val="bg1"/>
                    </a:solidFill>
                    <a:latin typeface="微软雅黑" panose="020B0503020204020204" pitchFamily="34" charset="-122"/>
                    <a:ea typeface="微软雅黑" panose="020B0503020204020204" pitchFamily="34" charset="-122"/>
                  </a:rPr>
                  <a:t>第二阶段：推广期</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1" name="AutoShape 64"/>
              <p:cNvSpPr>
                <a:spLocks noChangeArrowheads="1"/>
              </p:cNvSpPr>
              <p:nvPr/>
            </p:nvSpPr>
            <p:spPr bwMode="gray">
              <a:xfrm>
                <a:off x="3390424" y="6136746"/>
                <a:ext cx="2519920" cy="388228"/>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latin typeface="微软雅黑" panose="020B0503020204020204" pitchFamily="34" charset="-122"/>
                    <a:ea typeface="微软雅黑" panose="020B0503020204020204" pitchFamily="34" charset="-122"/>
                  </a:rPr>
                  <a:t>2023.7-2024.6</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8"/>
            <p:cNvGrpSpPr/>
            <p:nvPr/>
          </p:nvGrpSpPr>
          <p:grpSpPr bwMode="auto">
            <a:xfrm>
              <a:off x="7161930" y="1398588"/>
              <a:ext cx="2584106" cy="5459412"/>
              <a:chOff x="6445998" y="1078060"/>
              <a:chExt cx="2584109" cy="5459474"/>
            </a:xfrm>
          </p:grpSpPr>
          <p:sp>
            <p:nvSpPr>
              <p:cNvPr id="34" name="Freeform 53"/>
              <p:cNvSpPr/>
              <p:nvPr/>
            </p:nvSpPr>
            <p:spPr bwMode="gray">
              <a:xfrm>
                <a:off x="6463700" y="1078060"/>
                <a:ext cx="2538847" cy="5430078"/>
              </a:xfrm>
              <a:custGeom>
                <a:avLst/>
                <a:gdLst>
                  <a:gd name="T0" fmla="*/ 2147483647 w 1238"/>
                  <a:gd name="T1" fmla="*/ 0 h 1662"/>
                  <a:gd name="T2" fmla="*/ 2147483647 w 1238"/>
                  <a:gd name="T3" fmla="*/ 2147483647 h 1662"/>
                  <a:gd name="T4" fmla="*/ 0 w 1238"/>
                  <a:gd name="T5" fmla="*/ 2147483647 h 1662"/>
                  <a:gd name="T6" fmla="*/ 2147483647 w 1238"/>
                  <a:gd name="T7" fmla="*/ 2147483647 h 1662"/>
                  <a:gd name="T8" fmla="*/ 0 60000 65536"/>
                  <a:gd name="T9" fmla="*/ 0 60000 65536"/>
                  <a:gd name="T10" fmla="*/ 0 60000 65536"/>
                  <a:gd name="T11" fmla="*/ 0 60000 65536"/>
                  <a:gd name="T12" fmla="*/ 0 w 1238"/>
                  <a:gd name="T13" fmla="*/ 0 h 1662"/>
                  <a:gd name="T14" fmla="*/ 1238 w 1238"/>
                  <a:gd name="T15" fmla="*/ 1662 h 1662"/>
                </a:gdLst>
                <a:ahLst/>
                <a:cxnLst>
                  <a:cxn ang="T8">
                    <a:pos x="T0" y="T1"/>
                  </a:cxn>
                  <a:cxn ang="T9">
                    <a:pos x="T2" y="T3"/>
                  </a:cxn>
                  <a:cxn ang="T10">
                    <a:pos x="T4" y="T5"/>
                  </a:cxn>
                  <a:cxn ang="T11">
                    <a:pos x="T6" y="T7"/>
                  </a:cxn>
                </a:cxnLst>
                <a:rect l="T12" t="T13" r="T14" b="T15"/>
                <a:pathLst>
                  <a:path w="1238" h="1662">
                    <a:moveTo>
                      <a:pt x="1226" y="0"/>
                    </a:moveTo>
                    <a:lnTo>
                      <a:pt x="1238" y="1662"/>
                    </a:lnTo>
                    <a:lnTo>
                      <a:pt x="0" y="1662"/>
                    </a:lnTo>
                    <a:lnTo>
                      <a:pt x="4" y="416"/>
                    </a:lnTo>
                  </a:path>
                </a:pathLst>
              </a:custGeom>
              <a:gradFill rotWithShape="1">
                <a:gsLst>
                  <a:gs pos="0">
                    <a:srgbClr val="3D7AC3"/>
                  </a:gs>
                  <a:gs pos="100000">
                    <a:srgbClr val="FFFFFF"/>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5" name="Text Box 46"/>
              <p:cNvSpPr txBox="1">
                <a:spLocks noChangeArrowheads="1"/>
              </p:cNvSpPr>
              <p:nvPr/>
            </p:nvSpPr>
            <p:spPr bwMode="gray">
              <a:xfrm>
                <a:off x="6463700" y="2803692"/>
                <a:ext cx="2566407" cy="3295687"/>
              </a:xfrm>
              <a:prstGeom prst="rect">
                <a:avLst/>
              </a:prstGeom>
              <a:noFill/>
              <a:ln w="9525">
                <a:noFill/>
                <a:miter lim="800000"/>
              </a:ln>
            </p:spPr>
            <p:txBody>
              <a:bodyPr/>
              <a:lstStyle/>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1.</a:t>
                </a:r>
                <a:r>
                  <a:rPr lang="zh-CN" altLang="en-US" sz="1400" dirty="0">
                    <a:latin typeface="微软雅黑" panose="020B0503020204020204" pitchFamily="34" charset="-122"/>
                    <a:ea typeface="微软雅黑" panose="020B0503020204020204" pitchFamily="34" charset="-122"/>
                  </a:rPr>
                  <a:t>从公司战略导出项目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职能部门项目；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倡导者项目；</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推广项目实施；</a:t>
                </a:r>
                <a:endParaRPr lang="zh-CN" altLang="en-US" sz="1400" dirty="0">
                  <a:latin typeface="微软雅黑" panose="020B0503020204020204" pitchFamily="34" charset="-122"/>
                  <a:ea typeface="微软雅黑" panose="020B0503020204020204" pitchFamily="34" charset="-122"/>
                </a:endParaRPr>
              </a:p>
              <a:p>
                <a:pPr eaLnBrk="0" hangingPunct="0">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2.</a:t>
                </a:r>
                <a:r>
                  <a:rPr lang="en-US" altLang="zh-CN" sz="1400" dirty="0">
                    <a:latin typeface="微软雅黑" panose="020B0503020204020204" pitchFamily="34" charset="-122"/>
                    <a:ea typeface="微软雅黑" panose="020B0503020204020204" pitchFamily="34" charset="-122"/>
                  </a:rPr>
                  <a:t> 6σ</a:t>
                </a:r>
                <a:r>
                  <a:rPr lang="zh-CN" altLang="en-US" sz="1400" dirty="0">
                    <a:latin typeface="微软雅黑" panose="020B0503020204020204" pitchFamily="34" charset="-122"/>
                    <a:ea typeface="微软雅黑" panose="020B0503020204020204" pitchFamily="34" charset="-122"/>
                  </a:rPr>
                  <a:t>逐步融入企业管理和日常运营之中；</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solidFill>
                      <a:srgbClr val="1C1C1C"/>
                    </a:solidFill>
                    <a:latin typeface="微软雅黑" panose="020B0503020204020204" pitchFamily="34" charset="-122"/>
                    <a:ea typeface="微软雅黑" panose="020B0503020204020204" pitchFamily="34" charset="-122"/>
                    <a:cs typeface="Arial" panose="020B0604020202020204" pitchFamily="34" charset="0"/>
                  </a:rPr>
                  <a:t>3.</a:t>
                </a:r>
                <a:r>
                  <a:rPr lang="zh-CN" altLang="en-US" sz="1400" dirty="0">
                    <a:latin typeface="微软雅黑" panose="020B0503020204020204" pitchFamily="34" charset="-122"/>
                    <a:ea typeface="微软雅黑" panose="020B0503020204020204" pitchFamily="34" charset="-122"/>
                  </a:rPr>
                  <a:t>内部黑带大师培养（</a:t>
                </a:r>
                <a:r>
                  <a:rPr lang="en-US" altLang="zh-CN" sz="1400" dirty="0">
                    <a:latin typeface="微软雅黑" panose="020B0503020204020204" pitchFamily="34" charset="-122"/>
                    <a:ea typeface="微软雅黑" panose="020B0503020204020204" pitchFamily="34" charset="-122"/>
                  </a:rPr>
                  <a:t>MBB</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变革管理培训（</a:t>
                </a:r>
                <a:r>
                  <a:rPr lang="en-US" altLang="zh-CN" sz="1400" dirty="0">
                    <a:latin typeface="微软雅黑" panose="020B0503020204020204" pitchFamily="34" charset="-122"/>
                    <a:ea typeface="微软雅黑" panose="020B0503020204020204" pitchFamily="34" charset="-122"/>
                  </a:rPr>
                  <a:t>ECM</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spcBef>
                    <a:spcPct val="20000"/>
                  </a:spcBef>
                  <a:defRPr/>
                </a:pPr>
                <a:r>
                  <a:rPr lang="en-US" altLang="zh-CN" sz="1400" dirty="0">
                    <a:latin typeface="微软雅黑" panose="020B0503020204020204" pitchFamily="34" charset="-122"/>
                    <a:ea typeface="微软雅黑" panose="020B0503020204020204" pitchFamily="34" charset="-122"/>
                  </a:rPr>
                  <a:t>-</a:t>
                </a:r>
                <a:r>
                  <a:rPr lang="zh-CN" altLang="en-US" sz="1400" dirty="0">
                    <a:latin typeface="微软雅黑" panose="020B0503020204020204" pitchFamily="34" charset="-122"/>
                    <a:ea typeface="微软雅黑" panose="020B0503020204020204" pitchFamily="34" charset="-122"/>
                  </a:rPr>
                  <a:t>企业运营管理（</a:t>
                </a:r>
                <a:r>
                  <a:rPr lang="en-US" altLang="zh-CN" sz="1400" dirty="0">
                    <a:latin typeface="微软雅黑" panose="020B0503020204020204" pitchFamily="34" charset="-122"/>
                    <a:ea typeface="微软雅黑" panose="020B0503020204020204" pitchFamily="34" charset="-122"/>
                  </a:rPr>
                  <a:t>OPM</a:t>
                </a:r>
                <a:r>
                  <a:rPr lang="zh-CN" altLang="en-US" sz="1400" dirty="0">
                    <a:latin typeface="微软雅黑" panose="020B0503020204020204" pitchFamily="34" charset="-122"/>
                    <a:ea typeface="微软雅黑" panose="020B0503020204020204" pitchFamily="34" charset="-122"/>
                  </a:rPr>
                  <a:t>）</a:t>
                </a:r>
                <a:endParaRPr lang="zh-CN" altLang="en-US" sz="1400" dirty="0">
                  <a:latin typeface="微软雅黑" panose="020B0503020204020204" pitchFamily="34" charset="-122"/>
                  <a:ea typeface="微软雅黑" panose="020B0503020204020204" pitchFamily="34" charset="-122"/>
                </a:endParaRPr>
              </a:p>
              <a:p>
                <a:pPr eaLnBrk="0" hangingPunct="0">
                  <a:defRPr/>
                </a:pPr>
                <a:r>
                  <a:rPr lang="en-US" altLang="zh-CN" sz="1400" dirty="0">
                    <a:latin typeface="微软雅黑" panose="020B0503020204020204" pitchFamily="34" charset="-122"/>
                    <a:ea typeface="微软雅黑" panose="020B0503020204020204" pitchFamily="34" charset="-122"/>
                  </a:rPr>
                  <a:t>4.</a:t>
                </a:r>
                <a:r>
                  <a:rPr lang="zh-CN" altLang="en-US" sz="1400" dirty="0">
                    <a:latin typeface="微软雅黑" panose="020B0503020204020204" pitchFamily="34" charset="-122"/>
                    <a:ea typeface="微软雅黑" panose="020B0503020204020204" pitchFamily="34" charset="-122"/>
                  </a:rPr>
                  <a:t>将</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营运体系成为企业管理要素；</a:t>
                </a:r>
                <a:endParaRPr lang="zh-CN" altLang="en-US" sz="1400" dirty="0">
                  <a:latin typeface="微软雅黑" panose="020B0503020204020204" pitchFamily="34" charset="-122"/>
                  <a:ea typeface="微软雅黑" panose="020B0503020204020204" pitchFamily="34" charset="-122"/>
                </a:endParaRPr>
              </a:p>
              <a:p>
                <a:pPr eaLnBrk="0" hangingPunct="0">
                  <a:defRPr/>
                </a:pPr>
                <a:r>
                  <a:rPr lang="en-US" altLang="zh-CN" sz="1400" dirty="0">
                    <a:latin typeface="微软雅黑" panose="020B0503020204020204" pitchFamily="34" charset="-122"/>
                    <a:ea typeface="微软雅黑" panose="020B0503020204020204" pitchFamily="34" charset="-122"/>
                  </a:rPr>
                  <a:t>5.6σ</a:t>
                </a:r>
                <a:r>
                  <a:rPr lang="zh-CN" altLang="en-US" sz="1400" dirty="0">
                    <a:latin typeface="微软雅黑" panose="020B0503020204020204" pitchFamily="34" charset="-122"/>
                    <a:ea typeface="微软雅黑" panose="020B0503020204020204" pitchFamily="34" charset="-122"/>
                  </a:rPr>
                  <a:t>成为通用的语言做事的方法，形成</a:t>
                </a:r>
                <a:r>
                  <a:rPr lang="en-US" altLang="zh-CN" sz="1400" dirty="0">
                    <a:latin typeface="微软雅黑" panose="020B0503020204020204" pitchFamily="34" charset="-122"/>
                    <a:ea typeface="微软雅黑" panose="020B0503020204020204" pitchFamily="34" charset="-122"/>
                  </a:rPr>
                  <a:t>6σ</a:t>
                </a:r>
                <a:r>
                  <a:rPr lang="zh-CN" altLang="en-US" sz="1400" dirty="0">
                    <a:latin typeface="微软雅黑" panose="020B0503020204020204" pitchFamily="34" charset="-122"/>
                    <a:ea typeface="微软雅黑" panose="020B0503020204020204" pitchFamily="34" charset="-122"/>
                  </a:rPr>
                  <a:t>组织文化；</a:t>
                </a:r>
                <a:endParaRPr lang="zh-CN" altLang="en-US" sz="1400" dirty="0">
                  <a:latin typeface="微软雅黑" panose="020B0503020204020204" pitchFamily="34" charset="-122"/>
                  <a:ea typeface="微软雅黑" panose="020B0503020204020204" pitchFamily="34" charset="-122"/>
                </a:endParaRPr>
              </a:p>
              <a:p>
                <a:pPr eaLnBrk="0" hangingPunct="0">
                  <a:defRPr/>
                </a:pPr>
                <a:endParaRPr lang="zh-CN" altLang="en-US" sz="1400" dirty="0">
                  <a:latin typeface="微软雅黑" panose="020B0503020204020204" pitchFamily="34" charset="-122"/>
                  <a:ea typeface="微软雅黑" panose="020B0503020204020204" pitchFamily="34" charset="-122"/>
                </a:endParaRPr>
              </a:p>
            </p:txBody>
          </p:sp>
          <p:sp>
            <p:nvSpPr>
              <p:cNvPr id="36" name="AutoShape 43"/>
              <p:cNvSpPr>
                <a:spLocks noChangeArrowheads="1"/>
              </p:cNvSpPr>
              <p:nvPr/>
            </p:nvSpPr>
            <p:spPr bwMode="gray">
              <a:xfrm>
                <a:off x="6467444" y="2297305"/>
                <a:ext cx="2524941" cy="506448"/>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a:spcBef>
                    <a:spcPct val="20000"/>
                  </a:spcBef>
                </a:pPr>
                <a:r>
                  <a:rPr lang="zh-CN" altLang="en-US" sz="1600" dirty="0">
                    <a:solidFill>
                      <a:schemeClr val="bg1"/>
                    </a:solidFill>
                    <a:latin typeface="微软雅黑" panose="020B0503020204020204" pitchFamily="34" charset="-122"/>
                    <a:ea typeface="微软雅黑" panose="020B0503020204020204" pitchFamily="34" charset="-122"/>
                  </a:rPr>
                  <a:t>第三阶段：成熟期</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37" name="AutoShape 65"/>
              <p:cNvSpPr>
                <a:spLocks noChangeArrowheads="1"/>
              </p:cNvSpPr>
              <p:nvPr/>
            </p:nvSpPr>
            <p:spPr bwMode="gray">
              <a:xfrm>
                <a:off x="6445998" y="6108909"/>
                <a:ext cx="2551816" cy="428625"/>
              </a:xfrm>
              <a:prstGeom prst="bevel">
                <a:avLst>
                  <a:gd name="adj" fmla="val 5949"/>
                </a:avLst>
              </a:prstGeom>
              <a:solidFill>
                <a:srgbClr val="0066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nchor="ct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en-US" altLang="zh-CN" sz="1600" dirty="0">
                    <a:solidFill>
                      <a:schemeClr val="bg1"/>
                    </a:solidFill>
                    <a:latin typeface="微软雅黑" panose="020B0503020204020204" pitchFamily="34" charset="-122"/>
                    <a:ea typeface="微软雅黑" panose="020B0503020204020204" pitchFamily="34" charset="-122"/>
                  </a:rPr>
                  <a:t>2024.7-2025.12</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3"/>
            <p:cNvGrpSpPr/>
            <p:nvPr/>
          </p:nvGrpSpPr>
          <p:grpSpPr bwMode="auto">
            <a:xfrm>
              <a:off x="1820801" y="772608"/>
              <a:ext cx="8794281" cy="1937785"/>
              <a:chOff x="1104377" y="932939"/>
              <a:chExt cx="7303860" cy="1937786"/>
            </a:xfrm>
          </p:grpSpPr>
          <p:sp>
            <p:nvSpPr>
              <p:cNvPr id="30" name="Freeform 50"/>
              <p:cNvSpPr/>
              <p:nvPr/>
            </p:nvSpPr>
            <p:spPr bwMode="gray">
              <a:xfrm>
                <a:off x="1489062" y="932939"/>
                <a:ext cx="6919175" cy="1937786"/>
              </a:xfrm>
              <a:custGeom>
                <a:avLst/>
                <a:gdLst>
                  <a:gd name="T0" fmla="*/ 0 w 4371"/>
                  <a:gd name="T1" fmla="*/ 2147483647 h 1066"/>
                  <a:gd name="T2" fmla="*/ 2147483647 w 4371"/>
                  <a:gd name="T3" fmla="*/ 2147483647 h 1066"/>
                  <a:gd name="T4" fmla="*/ 2147483647 w 4371"/>
                  <a:gd name="T5" fmla="*/ 2147483647 h 1066"/>
                  <a:gd name="T6" fmla="*/ 2147483647 w 4371"/>
                  <a:gd name="T7" fmla="*/ 2147483647 h 1066"/>
                  <a:gd name="T8" fmla="*/ 2147483647 w 4371"/>
                  <a:gd name="T9" fmla="*/ 2147483647 h 1066"/>
                  <a:gd name="T10" fmla="*/ 2147483647 w 4371"/>
                  <a:gd name="T11" fmla="*/ 2147483647 h 1066"/>
                  <a:gd name="T12" fmla="*/ 2147483647 w 4371"/>
                  <a:gd name="T13" fmla="*/ 0 h 1066"/>
                  <a:gd name="T14" fmla="*/ 2147483647 w 4371"/>
                  <a:gd name="T15" fmla="*/ 2147483647 h 1066"/>
                  <a:gd name="T16" fmla="*/ 2147483647 w 4371"/>
                  <a:gd name="T17" fmla="*/ 2147483647 h 1066"/>
                  <a:gd name="T18" fmla="*/ 2147483647 w 4371"/>
                  <a:gd name="T19" fmla="*/ 2147483647 h 1066"/>
                  <a:gd name="T20" fmla="*/ 2147483647 w 4371"/>
                  <a:gd name="T21" fmla="*/ 2147483647 h 1066"/>
                  <a:gd name="T22" fmla="*/ 2147483647 w 4371"/>
                  <a:gd name="T23" fmla="*/ 2147483647 h 1066"/>
                  <a:gd name="T24" fmla="*/ 2147483647 w 4371"/>
                  <a:gd name="T25" fmla="*/ 2147483647 h 1066"/>
                  <a:gd name="T26" fmla="*/ 2147483647 w 4371"/>
                  <a:gd name="T27" fmla="*/ 2147483647 h 1066"/>
                  <a:gd name="T28" fmla="*/ 2147483647 w 4371"/>
                  <a:gd name="T29" fmla="*/ 2147483647 h 1066"/>
                  <a:gd name="T30" fmla="*/ 0 w 4371"/>
                  <a:gd name="T31" fmla="*/ 2147483647 h 10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371"/>
                  <a:gd name="T49" fmla="*/ 0 h 1066"/>
                  <a:gd name="T50" fmla="*/ 4371 w 4371"/>
                  <a:gd name="T51" fmla="*/ 1066 h 10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FF0000"/>
              </a:solidFill>
              <a:ln w="9525">
                <a:miter lim="800000"/>
              </a:ln>
              <a:scene3d>
                <a:camera prst="legacyPerspectiveTopRight">
                  <a:rot lat="600000" lon="20999970" rev="0"/>
                </a:camera>
                <a:lightRig rig="legacyFlat4" dir="b"/>
              </a:scene3d>
              <a:sp3d extrusionH="163500" prstMaterial="legacyMatte">
                <a:bevelT w="13500" h="13500" prst="angle"/>
                <a:bevelB w="13500" h="13500" prst="angle"/>
                <a:extrusionClr>
                  <a:srgbClr val="FF0000"/>
                </a:extrusionClr>
                <a:contourClr>
                  <a:srgbClr val="FF0000"/>
                </a:contourClr>
              </a:sp3d>
            </p:spPr>
            <p:txBody>
              <a:bodyPr wrap="none" anchor="ctr">
                <a:flatTx/>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eaLnBrk="1" hangingPunct="1"/>
                <a:endParaRPr lang="zh-CN" altLang="en-US" sz="1200">
                  <a:latin typeface="微软雅黑" panose="020B0503020204020204" pitchFamily="34" charset="-122"/>
                  <a:ea typeface="微软雅黑" panose="020B0503020204020204" pitchFamily="34" charset="-122"/>
                </a:endParaRPr>
              </a:p>
            </p:txBody>
          </p:sp>
          <p:sp>
            <p:nvSpPr>
              <p:cNvPr id="31" name="矩形 12"/>
              <p:cNvSpPr>
                <a:spLocks noChangeArrowheads="1"/>
              </p:cNvSpPr>
              <p:nvPr/>
            </p:nvSpPr>
            <p:spPr bwMode="auto">
              <a:xfrm rot="20845501">
                <a:off x="1104377" y="2211285"/>
                <a:ext cx="2551213" cy="369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800" dirty="0">
                    <a:solidFill>
                      <a:schemeClr val="bg1"/>
                    </a:solidFill>
                    <a:latin typeface="微软雅黑" panose="020B0503020204020204" pitchFamily="34" charset="-122"/>
                    <a:ea typeface="微软雅黑" panose="020B0503020204020204" pitchFamily="34" charset="-122"/>
                  </a:rPr>
                  <a:t>核心业务流程</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2" name="矩形 13"/>
              <p:cNvSpPr>
                <a:spLocks noChangeArrowheads="1"/>
              </p:cNvSpPr>
              <p:nvPr/>
            </p:nvSpPr>
            <p:spPr bwMode="auto">
              <a:xfrm rot="20808061">
                <a:off x="3397799" y="1857928"/>
                <a:ext cx="2316755" cy="3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ea typeface="宋体" panose="02010600030101010101" pitchFamily="2" charset="-122"/>
                  </a:defRPr>
                </a:lvl1pPr>
                <a:lvl2pPr marL="742950" indent="-285750" eaLnBrk="0" hangingPunct="0">
                  <a:defRPr sz="2400" b="1">
                    <a:solidFill>
                      <a:schemeClr val="tx1"/>
                    </a:solidFill>
                    <a:latin typeface="Times New Roman" panose="02020603050405020304" pitchFamily="18" charset="0"/>
                    <a:ea typeface="宋体" panose="02010600030101010101" pitchFamily="2" charset="-122"/>
                  </a:defRPr>
                </a:lvl2pPr>
                <a:lvl3pPr marL="1143000" indent="-228600" eaLnBrk="0" hangingPunct="0">
                  <a:defRPr sz="2400" b="1">
                    <a:solidFill>
                      <a:schemeClr val="tx1"/>
                    </a:solidFill>
                    <a:latin typeface="Times New Roman" panose="02020603050405020304" pitchFamily="18" charset="0"/>
                    <a:ea typeface="宋体" panose="02010600030101010101" pitchFamily="2" charset="-122"/>
                  </a:defRPr>
                </a:lvl3pPr>
                <a:lvl4pPr marL="1600200" indent="-228600" eaLnBrk="0" hangingPunct="0">
                  <a:defRPr sz="2400" b="1">
                    <a:solidFill>
                      <a:schemeClr val="tx1"/>
                    </a:solidFill>
                    <a:latin typeface="Times New Roman" panose="02020603050405020304" pitchFamily="18" charset="0"/>
                    <a:ea typeface="宋体" panose="02010600030101010101" pitchFamily="2" charset="-122"/>
                  </a:defRPr>
                </a:lvl4pPr>
                <a:lvl5pPr marL="2057400" indent="-228600" eaLnBrk="0" hangingPunct="0">
                  <a:defRPr sz="2400" b="1">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ea typeface="宋体" panose="02010600030101010101" pitchFamily="2" charset="-122"/>
                  </a:defRPr>
                </a:lvl9pPr>
              </a:lstStyle>
              <a:p>
                <a:pPr algn="ctr" eaLnBrk="1" hangingPunct="1"/>
                <a:r>
                  <a:rPr lang="zh-CN" altLang="en-US" sz="1800" dirty="0">
                    <a:solidFill>
                      <a:schemeClr val="bg1"/>
                    </a:solidFill>
                    <a:latin typeface="微软雅黑" panose="020B0503020204020204" pitchFamily="34" charset="-122"/>
                    <a:ea typeface="微软雅黑" panose="020B0503020204020204" pitchFamily="34" charset="-122"/>
                  </a:rPr>
                  <a:t>核心业务流程及相关延伸业务流程</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rot="20908360">
                <a:off x="5991033" y="1603519"/>
                <a:ext cx="1143715" cy="388632"/>
              </a:xfrm>
              <a:prstGeom prst="rect">
                <a:avLst/>
              </a:prstGeom>
            </p:spPr>
            <p:txBody>
              <a:bodyPr wrap="none">
                <a:spAutoFit/>
                <a:scene3d>
                  <a:camera prst="orthographicFront"/>
                  <a:lightRig rig="threePt" dir="t"/>
                </a:scene3d>
                <a:sp3d extrusionH="57150">
                  <a:extrusionClr>
                    <a:schemeClr val="bg1"/>
                  </a:extrusionClr>
                </a:sp3d>
              </a:bodyPr>
              <a:lstStyle/>
              <a:p>
                <a:pPr>
                  <a:defRPr/>
                </a:pPr>
                <a:r>
                  <a:rPr lang="zh-CN" altLang="en-US" b="1" dirty="0">
                    <a:solidFill>
                      <a:schemeClr val="bg1"/>
                    </a:solidFill>
                    <a:latin typeface="微软雅黑" panose="020B0503020204020204" pitchFamily="34" charset="-122"/>
                    <a:ea typeface="微软雅黑" panose="020B0503020204020204" pitchFamily="34" charset="-122"/>
                  </a:rPr>
                  <a:t>支持性业务流程</a:t>
                </a:r>
                <a:endParaRPr lang="zh-CN" altLang="en-US" b="1" dirty="0">
                  <a:solidFill>
                    <a:schemeClr val="bg1"/>
                  </a:solidFill>
                  <a:latin typeface="微软雅黑" panose="020B0503020204020204" pitchFamily="34" charset="-122"/>
                  <a:ea typeface="微软雅黑" panose="020B0503020204020204" pitchFamily="34" charset="-122"/>
                </a:endParaRPr>
              </a:p>
            </p:txBody>
          </p:sp>
        </p:grpSp>
      </p:grpSp>
      <p:sp>
        <p:nvSpPr>
          <p:cNvPr id="46" name="灯片编号占位符 2"/>
          <p:cNvSpPr>
            <a:spLocks noGrp="1"/>
          </p:cNvSpPr>
          <p:nvPr>
            <p:ph type="sldNum" sz="quarter" idx="12"/>
          </p:nvPr>
        </p:nvSpPr>
        <p:spPr>
          <a:xfrm>
            <a:off x="8610600" y="6356350"/>
            <a:ext cx="2743200" cy="365125"/>
          </a:xfrm>
        </p:spPr>
        <p:txBody>
          <a:bodyPr/>
          <a:lstStyle/>
          <a:p>
            <a:fld id="{7818E69A-4B7F-4136-A303-9434AAAD637A}" type="slidenum">
              <a:rPr lang="zh-CN" altLang="en-US" smtClean="0"/>
            </a:fld>
            <a:endParaRPr lang="zh-CN" altLang="en-US" dirty="0"/>
          </a:p>
        </p:txBody>
      </p:sp>
      <p:sp>
        <p:nvSpPr>
          <p:cNvPr id="52" name="文本框 51"/>
          <p:cNvSpPr txBox="1"/>
          <p:nvPr/>
        </p:nvSpPr>
        <p:spPr>
          <a:xfrm>
            <a:off x="264795" y="681355"/>
            <a:ext cx="10497820" cy="695325"/>
          </a:xfrm>
          <a:prstGeom prst="rect">
            <a:avLst/>
          </a:prstGeom>
          <a:noFill/>
        </p:spPr>
        <p:txBody>
          <a:bodyPr wrap="square">
            <a:spAutoFit/>
          </a:bodyPr>
          <a:lstStyle/>
          <a:p>
            <a:pPr>
              <a:lnSpc>
                <a:spcPts val="5000"/>
              </a:lnSpc>
            </a:pPr>
            <a:r>
              <a:rPr lang="zh-CN" altLang="en-US" sz="4000" b="1" dirty="0">
                <a:solidFill>
                  <a:schemeClr val="tx2">
                    <a:lumMod val="50000"/>
                  </a:schemeClr>
                </a:solidFill>
                <a:latin typeface="微软雅黑" panose="020B0503020204020204" pitchFamily="34" charset="-122"/>
                <a:ea typeface="微软雅黑" panose="020B0503020204020204" pitchFamily="34" charset="-122"/>
              </a:rPr>
              <a:t>零缺陷质量工程三年行动纲要</a:t>
            </a:r>
            <a:endParaRPr lang="zh-CN" altLang="en-US" sz="40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30</a:t>
            </a:r>
            <a:endParaRPr lang="en-US" altLang="zh-CN"/>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5106" name="组合 25"/>
          <p:cNvGrpSpPr/>
          <p:nvPr/>
        </p:nvGrpSpPr>
        <p:grpSpPr>
          <a:xfrm>
            <a:off x="1888173" y="642938"/>
            <a:ext cx="8851900" cy="6042025"/>
            <a:chOff x="744538" y="1030354"/>
            <a:chExt cx="8851900" cy="6041959"/>
          </a:xfrm>
        </p:grpSpPr>
        <p:sp>
          <p:nvSpPr>
            <p:cNvPr id="175110" name="AutoShape 54"/>
            <p:cNvSpPr>
              <a:spLocks noChangeAspect="1" noTextEdit="1"/>
            </p:cNvSpPr>
            <p:nvPr/>
          </p:nvSpPr>
          <p:spPr>
            <a:xfrm>
              <a:off x="1161235" y="1030354"/>
              <a:ext cx="7351704" cy="6041959"/>
            </a:xfrm>
            <a:prstGeom prst="rect">
              <a:avLst/>
            </a:prstGeom>
            <a:noFill/>
            <a:ln w="9525">
              <a:noFill/>
            </a:ln>
          </p:spPr>
          <p:txBody>
            <a:bodyPr/>
            <a:p>
              <a:endParaRPr lang="zh-CN" altLang="en-US"/>
            </a:p>
          </p:txBody>
        </p:sp>
        <p:grpSp>
          <p:nvGrpSpPr>
            <p:cNvPr id="175111" name="组合 24"/>
            <p:cNvGrpSpPr/>
            <p:nvPr/>
          </p:nvGrpSpPr>
          <p:grpSpPr>
            <a:xfrm>
              <a:off x="1023888" y="2527352"/>
              <a:ext cx="2399796" cy="4482996"/>
              <a:chOff x="165860" y="1739582"/>
              <a:chExt cx="2399799" cy="4483045"/>
            </a:xfrm>
          </p:grpSpPr>
          <p:sp>
            <p:nvSpPr>
              <p:cNvPr id="175127" name="Freeform 51"/>
              <p:cNvSpPr/>
              <p:nvPr/>
            </p:nvSpPr>
            <p:spPr>
              <a:xfrm>
                <a:off x="176493" y="1739582"/>
                <a:ext cx="2357454" cy="1758950"/>
              </a:xfrm>
              <a:custGeom>
                <a:avLst/>
                <a:gdLst>
                  <a:gd name="txL" fmla="*/ 0 w 1248"/>
                  <a:gd name="txT" fmla="*/ 0 h 1133"/>
                  <a:gd name="txR" fmla="*/ 1248 w 1248"/>
                  <a:gd name="txB" fmla="*/ 1133 h 1133"/>
                </a:gdLst>
                <a:ahLst/>
                <a:cxnLst>
                  <a:cxn ang="0">
                    <a:pos x="2147483647" y="0"/>
                  </a:cxn>
                  <a:cxn ang="0">
                    <a:pos x="2147483647" y="2147483647"/>
                  </a:cxn>
                  <a:cxn ang="0">
                    <a:pos x="2147483647" y="2147483647"/>
                  </a:cxn>
                  <a:cxn ang="0">
                    <a:pos x="0" y="2147483647"/>
                  </a:cxn>
                  <a:cxn ang="0">
                    <a:pos x="0" y="2147483647"/>
                  </a:cxn>
                </a:cxnLst>
                <a:rect l="txL" t="txT" r="txR" b="txB"/>
                <a:pathLst>
                  <a:path w="1248" h="1133">
                    <a:moveTo>
                      <a:pt x="1158" y="0"/>
                    </a:moveTo>
                    <a:lnTo>
                      <a:pt x="1248" y="256"/>
                    </a:lnTo>
                    <a:lnTo>
                      <a:pt x="1248" y="1133"/>
                    </a:lnTo>
                    <a:lnTo>
                      <a:pt x="0" y="1133"/>
                    </a:lnTo>
                    <a:lnTo>
                      <a:pt x="0" y="403"/>
                    </a:lnTo>
                  </a:path>
                </a:pathLst>
              </a:custGeom>
              <a:gradFill rotWithShape="1">
                <a:gsLst>
                  <a:gs pos="0">
                    <a:srgbClr val="42BAF0"/>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70" name="Text Box 48"/>
              <p:cNvSpPr txBox="1">
                <a:spLocks noChangeArrowheads="1"/>
              </p:cNvSpPr>
              <p:nvPr/>
            </p:nvSpPr>
            <p:spPr bwMode="gray">
              <a:xfrm>
                <a:off x="173847" y="2857180"/>
                <a:ext cx="2360616" cy="3357563"/>
              </a:xfrm>
              <a:prstGeom prst="rect">
                <a:avLst/>
              </a:prstGeom>
              <a:noFill/>
              <a:ln w="9525">
                <a:noFill/>
                <a:miter lim="800000"/>
              </a:ln>
            </p:spPr>
            <p:txBody>
              <a:bodyPr/>
              <a:lstStyle/>
              <a:p>
                <a:pPr marR="0" defTabSz="914400">
                  <a:lnSpc>
                    <a:spcPct val="150000"/>
                  </a:lnSpc>
                  <a:buClrTx/>
                  <a:buSzTx/>
                  <a:buFontTx/>
                  <a:buNone/>
                  <a:defRPr/>
                </a:pPr>
                <a:r>
                  <a:rPr kumimoji="0" lang="en-US" altLang="zh-CN" sz="1400" kern="1200" cap="none" spc="0" normalizeH="0" baseline="0" noProof="0" dirty="0">
                    <a:solidFill>
                      <a:srgbClr val="1C1C1C"/>
                    </a:solidFill>
                    <a:latin typeface="+mn-ea"/>
                    <a:ea typeface="+mn-ea"/>
                    <a:cs typeface="Arial" panose="020B0604020202020204" pitchFamily="34" charset="0"/>
                  </a:rPr>
                  <a:t>1.</a:t>
                </a:r>
                <a:r>
                  <a:rPr kumimoji="0" lang="zh-CN" altLang="en-US" sz="1400" kern="1200" cap="none" spc="0" normalizeH="0" baseline="0" noProof="0" dirty="0">
                    <a:solidFill>
                      <a:schemeClr val="tx2"/>
                    </a:solidFill>
                    <a:latin typeface="+mn-ea"/>
                    <a:ea typeface="宋体" panose="02010600030101010101" pitchFamily="2" charset="-122"/>
                    <a:cs typeface="+mn-cs"/>
                  </a:rPr>
                  <a:t>全业务</a:t>
                </a:r>
                <a:r>
                  <a:rPr kumimoji="0" lang="en-US" altLang="zh-CN" sz="1400" kern="1200" cap="none" spc="0" normalizeH="0" baseline="0" noProof="0" dirty="0">
                    <a:solidFill>
                      <a:srgbClr val="FF0000"/>
                    </a:solidFill>
                    <a:latin typeface="+mn-ea"/>
                    <a:ea typeface="宋体" panose="02010600030101010101" pitchFamily="2" charset="-122"/>
                    <a:cs typeface="+mn-cs"/>
                  </a:rPr>
                  <a:t>TPM</a:t>
                </a:r>
                <a:r>
                  <a:rPr kumimoji="0" lang="zh-CN" altLang="en-US" sz="1400" kern="1200" cap="none" spc="0" normalizeH="0" baseline="0" noProof="0" dirty="0">
                    <a:solidFill>
                      <a:srgbClr val="FF0000"/>
                    </a:solidFill>
                    <a:latin typeface="+mn-ea"/>
                    <a:ea typeface="宋体" panose="02010600030101010101" pitchFamily="2" charset="-122"/>
                    <a:cs typeface="+mn-cs"/>
                  </a:rPr>
                  <a:t>解读与横向推广</a:t>
                </a:r>
                <a:r>
                  <a:rPr kumimoji="0" lang="zh-CN" altLang="en-US" sz="1400" kern="1200" cap="none" spc="0" normalizeH="0" baseline="0" noProof="0" dirty="0">
                    <a:solidFill>
                      <a:schemeClr val="tx2"/>
                    </a:solidFill>
                    <a:latin typeface="+mn-ea"/>
                    <a:ea typeface="宋体" panose="02010600030101010101" pitchFamily="2" charset="-122"/>
                    <a:cs typeface="+mn-cs"/>
                  </a:rPr>
                  <a:t>，借鉴试点业务的解读模式、全业务解读与横向推广；</a:t>
                </a:r>
                <a:endParaRPr kumimoji="0" lang="zh-CN" altLang="en-US" sz="1400" kern="1200" cap="none" spc="0" normalizeH="0" baseline="0" noProof="0" dirty="0">
                  <a:latin typeface="+mn-ea"/>
                  <a:ea typeface="+mn-ea"/>
                  <a:cs typeface="+mn-cs"/>
                </a:endParaRPr>
              </a:p>
              <a:p>
                <a:pPr marR="0" defTabSz="914400">
                  <a:lnSpc>
                    <a:spcPct val="150000"/>
                  </a:lnSpc>
                  <a:buClrTx/>
                  <a:buSzTx/>
                  <a:buFontTx/>
                  <a:buNone/>
                  <a:defRPr/>
                </a:pPr>
                <a:r>
                  <a:rPr kumimoji="0" lang="en-US" altLang="zh-CN" sz="1400" kern="1200" cap="none" spc="0" normalizeH="0" baseline="0" noProof="0" dirty="0">
                    <a:solidFill>
                      <a:srgbClr val="1C1C1C"/>
                    </a:solidFill>
                    <a:latin typeface="+mn-ea"/>
                    <a:ea typeface="+mn-ea"/>
                    <a:cs typeface="Arial" panose="020B0604020202020204" pitchFamily="34" charset="0"/>
                  </a:rPr>
                  <a:t>2.</a:t>
                </a:r>
                <a:r>
                  <a:rPr kumimoji="0" lang="zh-CN" altLang="en-US" sz="1400" kern="1200" cap="none" spc="0" normalizeH="0" baseline="0" noProof="0" dirty="0">
                    <a:solidFill>
                      <a:schemeClr val="tx2"/>
                    </a:solidFill>
                    <a:latin typeface="+mn-ea"/>
                    <a:ea typeface="宋体" panose="02010600030101010101" pitchFamily="2" charset="-122"/>
                    <a:cs typeface="+mn-cs"/>
                  </a:rPr>
                  <a:t>初步建立工厂</a:t>
                </a:r>
                <a:r>
                  <a:rPr kumimoji="0" lang="zh-CN" altLang="en-US" sz="1400" kern="1200" cap="none" spc="0" normalizeH="0" baseline="0" noProof="0" dirty="0">
                    <a:solidFill>
                      <a:srgbClr val="FF0000"/>
                    </a:solidFill>
                    <a:latin typeface="+mn-ea"/>
                    <a:ea typeface="宋体" panose="02010600030101010101" pitchFamily="2" charset="-122"/>
                    <a:cs typeface="+mn-cs"/>
                  </a:rPr>
                  <a:t>经营管理标准模式，</a:t>
                </a:r>
                <a:r>
                  <a:rPr kumimoji="0" lang="zh-CN" altLang="en-US" sz="1400" kern="1200" cap="none" spc="0" normalizeH="0" baseline="0" noProof="0" dirty="0">
                    <a:solidFill>
                      <a:schemeClr val="tx2"/>
                    </a:solidFill>
                    <a:latin typeface="+mn-ea"/>
                    <a:ea typeface="宋体" panose="02010600030101010101" pitchFamily="2" charset="-122"/>
                    <a:cs typeface="+mn-cs"/>
                  </a:rPr>
                  <a:t>学习、集成先进的管理方法，建立工厂经营管理标准模式；</a:t>
                </a:r>
                <a:endParaRPr kumimoji="0" lang="zh-CN" altLang="en-US" sz="1400" kern="1200" cap="none" spc="0" normalizeH="0" baseline="0" noProof="0" dirty="0">
                  <a:solidFill>
                    <a:schemeClr val="tx2"/>
                  </a:solidFill>
                  <a:latin typeface="+mn-ea"/>
                  <a:ea typeface="宋体" panose="02010600030101010101" pitchFamily="2" charset="-122"/>
                  <a:cs typeface="+mn-cs"/>
                </a:endParaRPr>
              </a:p>
              <a:p>
                <a:pPr marR="0" defTabSz="914400" eaLnBrk="0" hangingPunct="0">
                  <a:buClrTx/>
                  <a:buSzTx/>
                  <a:buFontTx/>
                  <a:buNone/>
                  <a:defRPr/>
                </a:pPr>
                <a:endParaRPr kumimoji="0" lang="zh-CN" altLang="en-US" sz="1400" kern="1200" cap="none" spc="0" normalizeH="0" baseline="0" noProof="0" dirty="0">
                  <a:latin typeface="+mn-ea"/>
                  <a:ea typeface="+mn-ea"/>
                  <a:cs typeface="+mn-cs"/>
                </a:endParaRPr>
              </a:p>
            </p:txBody>
          </p:sp>
          <p:sp>
            <p:nvSpPr>
              <p:cNvPr id="175129" name="AutoShape 45"/>
              <p:cNvSpPr/>
              <p:nvPr/>
            </p:nvSpPr>
            <p:spPr>
              <a:xfrm>
                <a:off x="165860" y="2357430"/>
                <a:ext cx="2357454" cy="553586"/>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dirty="0">
                    <a:solidFill>
                      <a:schemeClr val="bg1"/>
                    </a:solidFill>
                    <a:latin typeface="Times New Roman" panose="02020603050405020304" pitchFamily="18" charset="0"/>
                  </a:rPr>
                  <a:t>试点学习、解读</a:t>
                </a:r>
                <a:endParaRPr lang="zh-CN" altLang="en-US" sz="1600" dirty="0">
                  <a:solidFill>
                    <a:schemeClr val="bg1"/>
                  </a:solidFill>
                  <a:latin typeface="Times New Roman" panose="02020603050405020304" pitchFamily="18" charset="0"/>
                </a:endParaRPr>
              </a:p>
            </p:txBody>
          </p:sp>
          <p:sp>
            <p:nvSpPr>
              <p:cNvPr id="175130" name="AutoShape 63"/>
              <p:cNvSpPr/>
              <p:nvPr/>
            </p:nvSpPr>
            <p:spPr>
              <a:xfrm>
                <a:off x="250514" y="5802993"/>
                <a:ext cx="2315145" cy="419634"/>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2023</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5112" name="组合 27"/>
            <p:cNvGrpSpPr/>
            <p:nvPr/>
          </p:nvGrpSpPr>
          <p:grpSpPr>
            <a:xfrm>
              <a:off x="3451952" y="2286041"/>
              <a:ext cx="2544811" cy="4744998"/>
              <a:chOff x="3379745" y="1643050"/>
              <a:chExt cx="2544814" cy="4540116"/>
            </a:xfrm>
          </p:grpSpPr>
          <p:sp>
            <p:nvSpPr>
              <p:cNvPr id="175123" name="Freeform 52"/>
              <p:cNvSpPr/>
              <p:nvPr/>
            </p:nvSpPr>
            <p:spPr>
              <a:xfrm>
                <a:off x="3401581" y="1643050"/>
                <a:ext cx="2499362" cy="2584450"/>
              </a:xfrm>
              <a:custGeom>
                <a:avLst/>
                <a:gdLst>
                  <a:gd name="txL" fmla="*/ 0 w 1248"/>
                  <a:gd name="txT" fmla="*/ 0 h 1664"/>
                  <a:gd name="txR" fmla="*/ 1248 w 1248"/>
                  <a:gd name="txB" fmla="*/ 1664 h 1664"/>
                </a:gdLst>
                <a:ahLst/>
                <a:cxnLst>
                  <a:cxn ang="0">
                    <a:pos x="2147483647" y="0"/>
                  </a:cxn>
                  <a:cxn ang="0">
                    <a:pos x="2147483647" y="2147483647"/>
                  </a:cxn>
                  <a:cxn ang="0">
                    <a:pos x="2147483647" y="2147483647"/>
                  </a:cxn>
                  <a:cxn ang="0">
                    <a:pos x="0" y="2147483647"/>
                  </a:cxn>
                  <a:cxn ang="0">
                    <a:pos x="0" y="2147483647"/>
                  </a:cxn>
                </a:cxnLst>
                <a:rect l="txL" t="txT" r="txR" b="txB"/>
                <a:pathLst>
                  <a:path w="1248" h="1664">
                    <a:moveTo>
                      <a:pt x="1158" y="0"/>
                    </a:moveTo>
                    <a:lnTo>
                      <a:pt x="1248" y="288"/>
                    </a:lnTo>
                    <a:lnTo>
                      <a:pt x="1248" y="1645"/>
                    </a:lnTo>
                    <a:lnTo>
                      <a:pt x="0" y="1664"/>
                    </a:lnTo>
                    <a:lnTo>
                      <a:pt x="0" y="391"/>
                    </a:lnTo>
                  </a:path>
                </a:pathLst>
              </a:custGeom>
              <a:gradFill rotWithShape="1">
                <a:gsLst>
                  <a:gs pos="0">
                    <a:srgbClr val="959EF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175124" name="Text Box 47"/>
              <p:cNvSpPr txBox="1"/>
              <p:nvPr/>
            </p:nvSpPr>
            <p:spPr>
              <a:xfrm>
                <a:off x="3380606" y="3010105"/>
                <a:ext cx="2500315" cy="3142682"/>
              </a:xfrm>
              <a:prstGeom prst="rect">
                <a:avLst/>
              </a:prstGeom>
              <a:noFill/>
              <a:ln w="9525">
                <a:noFill/>
              </a:ln>
            </p:spPr>
            <p:txBody>
              <a:bodyPr/>
              <a:p>
                <a:pPr>
                  <a:lnSpc>
                    <a:spcPct val="150000"/>
                  </a:lnSpc>
                  <a:buNone/>
                </a:pPr>
                <a:r>
                  <a:rPr lang="en-US" altLang="zh-CN" sz="1400" dirty="0">
                    <a:solidFill>
                      <a:srgbClr val="1C1C1C"/>
                    </a:solidFill>
                    <a:latin typeface="宋体" panose="02010600030101010101" pitchFamily="2" charset="-122"/>
                    <a:cs typeface="Arial" panose="020B0604020202020204" pitchFamily="34" charset="0"/>
                  </a:rPr>
                  <a:t>1.</a:t>
                </a:r>
                <a:r>
                  <a:rPr lang="zh-CN" altLang="en-US" sz="1400" dirty="0">
                    <a:solidFill>
                      <a:schemeClr val="tx2"/>
                    </a:solidFill>
                    <a:latin typeface="宋体" panose="02010600030101010101" pitchFamily="2" charset="-122"/>
                  </a:rPr>
                  <a:t>全业务</a:t>
                </a:r>
                <a:r>
                  <a:rPr lang="en-US" sz="1400" dirty="0">
                    <a:solidFill>
                      <a:schemeClr val="tx2"/>
                    </a:solidFill>
                    <a:latin typeface="宋体" panose="02010600030101010101" pitchFamily="2" charset="-122"/>
                  </a:rPr>
                  <a:t>TPM</a:t>
                </a:r>
                <a:r>
                  <a:rPr lang="zh-CN" altLang="en-US" sz="1400" dirty="0">
                    <a:solidFill>
                      <a:srgbClr val="FF0000"/>
                    </a:solidFill>
                    <a:latin typeface="宋体" panose="02010600030101010101" pitchFamily="2" charset="-122"/>
                  </a:rPr>
                  <a:t>第二阶段推行</a:t>
                </a:r>
                <a:r>
                  <a:rPr lang="zh-CN" altLang="en-US" sz="1400" dirty="0">
                    <a:solidFill>
                      <a:schemeClr val="tx2"/>
                    </a:solidFill>
                    <a:latin typeface="宋体" panose="02010600030101010101" pitchFamily="2" charset="-122"/>
                  </a:rPr>
                  <a:t>，借鉴核心要素的解读模式，各业务从核心要素向其他要素</a:t>
                </a:r>
                <a:r>
                  <a:rPr lang="zh-CN" altLang="en-US" sz="1400" dirty="0">
                    <a:solidFill>
                      <a:srgbClr val="FF0000"/>
                    </a:solidFill>
                    <a:latin typeface="宋体" panose="02010600030101010101" pitchFamily="2" charset="-122"/>
                  </a:rPr>
                  <a:t>逐步解读、推广</a:t>
                </a:r>
                <a:r>
                  <a:rPr lang="zh-CN" altLang="en-US" sz="1400" dirty="0">
                    <a:solidFill>
                      <a:schemeClr val="tx2"/>
                    </a:solidFill>
                    <a:latin typeface="宋体" panose="02010600030101010101" pitchFamily="2" charset="-122"/>
                  </a:rPr>
                  <a:t>；</a:t>
                </a:r>
                <a:endParaRPr lang="zh-CN" altLang="en-US" sz="1400" dirty="0">
                  <a:solidFill>
                    <a:schemeClr val="tx2"/>
                  </a:solidFill>
                  <a:latin typeface="宋体" panose="02010600030101010101" pitchFamily="2" charset="-122"/>
                </a:endParaRPr>
              </a:p>
              <a:p>
                <a:pPr>
                  <a:lnSpc>
                    <a:spcPct val="150000"/>
                  </a:lnSpc>
                  <a:buNone/>
                </a:pPr>
                <a:r>
                  <a:rPr lang="en-US" altLang="zh-CN" sz="1400" dirty="0">
                    <a:solidFill>
                      <a:schemeClr val="tx2"/>
                    </a:solidFill>
                    <a:latin typeface="宋体" panose="02010600030101010101" pitchFamily="2" charset="-122"/>
                  </a:rPr>
                  <a:t>2.</a:t>
                </a:r>
                <a:r>
                  <a:rPr lang="zh-CN" altLang="en-US" sz="1400" dirty="0">
                    <a:solidFill>
                      <a:schemeClr val="tx2"/>
                    </a:solidFill>
                    <a:latin typeface="宋体" panose="02010600030101010101" pitchFamily="2" charset="-122"/>
                  </a:rPr>
                  <a:t>以</a:t>
                </a:r>
                <a:r>
                  <a:rPr lang="en-US" altLang="zh-CN" sz="1400" dirty="0">
                    <a:solidFill>
                      <a:srgbClr val="FF0000"/>
                    </a:solidFill>
                    <a:latin typeface="宋体" panose="02010600030101010101" pitchFamily="2" charset="-122"/>
                  </a:rPr>
                  <a:t>TPS“8.8”</a:t>
                </a:r>
                <a:r>
                  <a:rPr lang="zh-CN" altLang="en-US" sz="1400" dirty="0">
                    <a:solidFill>
                      <a:srgbClr val="FF0000"/>
                    </a:solidFill>
                    <a:latin typeface="宋体" panose="02010600030101010101" pitchFamily="2" charset="-122"/>
                  </a:rPr>
                  <a:t>改善新理念</a:t>
                </a:r>
                <a:r>
                  <a:rPr lang="zh-CN" altLang="en-US" sz="1400" dirty="0">
                    <a:solidFill>
                      <a:schemeClr val="tx2"/>
                    </a:solidFill>
                    <a:latin typeface="宋体" panose="02010600030101010101" pitchFamily="2" charset="-122"/>
                  </a:rPr>
                  <a:t>为指导思想，结合</a:t>
                </a:r>
                <a:r>
                  <a:rPr lang="en-US" altLang="zh-CN" sz="1400" dirty="0">
                    <a:solidFill>
                      <a:srgbClr val="FF0000"/>
                    </a:solidFill>
                    <a:latin typeface="宋体" panose="02010600030101010101" pitchFamily="2" charset="-122"/>
                  </a:rPr>
                  <a:t>6σ</a:t>
                </a:r>
                <a:r>
                  <a:rPr lang="zh-CN" altLang="en-US" sz="1400" dirty="0">
                    <a:solidFill>
                      <a:srgbClr val="FF0000"/>
                    </a:solidFill>
                    <a:latin typeface="宋体" panose="02010600030101010101" pitchFamily="2" charset="-122"/>
                  </a:rPr>
                  <a:t>精准管理、零缺陷工程</a:t>
                </a:r>
                <a:r>
                  <a:rPr lang="zh-CN" altLang="en-US" sz="1400" dirty="0">
                    <a:solidFill>
                      <a:schemeClr val="tx2"/>
                    </a:solidFill>
                    <a:latin typeface="宋体" panose="02010600030101010101" pitchFamily="2" charset="-122"/>
                  </a:rPr>
                  <a:t>，建立工厂经营管理标准</a:t>
                </a:r>
                <a:endParaRPr lang="en-US" altLang="zh-CN" sz="1400" dirty="0">
                  <a:solidFill>
                    <a:schemeClr val="tx2"/>
                  </a:solidFill>
                  <a:latin typeface="宋体" panose="02010600030101010101" pitchFamily="2" charset="-122"/>
                </a:endParaRPr>
              </a:p>
            </p:txBody>
          </p:sp>
          <p:sp>
            <p:nvSpPr>
              <p:cNvPr id="175125" name="AutoShape 44"/>
              <p:cNvSpPr/>
              <p:nvPr/>
            </p:nvSpPr>
            <p:spPr>
              <a:xfrm>
                <a:off x="3379745" y="2465111"/>
                <a:ext cx="2533393" cy="544993"/>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dirty="0">
                    <a:solidFill>
                      <a:schemeClr val="bg1"/>
                    </a:solidFill>
                    <a:latin typeface="Times New Roman" panose="02020603050405020304" pitchFamily="18" charset="0"/>
                  </a:rPr>
                  <a:t>全面深入解读、推广</a:t>
                </a:r>
                <a:endParaRPr lang="zh-CN" altLang="en-US" sz="1600" dirty="0">
                  <a:solidFill>
                    <a:schemeClr val="bg1"/>
                  </a:solidFill>
                  <a:latin typeface="Times New Roman" panose="02020603050405020304" pitchFamily="18" charset="0"/>
                </a:endParaRPr>
              </a:p>
            </p:txBody>
          </p:sp>
          <p:sp>
            <p:nvSpPr>
              <p:cNvPr id="175126" name="AutoShape 64"/>
              <p:cNvSpPr/>
              <p:nvPr/>
            </p:nvSpPr>
            <p:spPr>
              <a:xfrm>
                <a:off x="3457802" y="5759303"/>
                <a:ext cx="2466757" cy="423863"/>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2024</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5113" name="组合 28"/>
            <p:cNvGrpSpPr/>
            <p:nvPr/>
          </p:nvGrpSpPr>
          <p:grpSpPr>
            <a:xfrm>
              <a:off x="6035838" y="1928855"/>
              <a:ext cx="2544600" cy="5102207"/>
              <a:chOff x="6463700" y="1078060"/>
              <a:chExt cx="2544603" cy="5102263"/>
            </a:xfrm>
          </p:grpSpPr>
          <p:sp>
            <p:nvSpPr>
              <p:cNvPr id="175119" name="Freeform 53"/>
              <p:cNvSpPr/>
              <p:nvPr/>
            </p:nvSpPr>
            <p:spPr>
              <a:xfrm>
                <a:off x="6463700" y="1078060"/>
                <a:ext cx="2538847" cy="3146265"/>
              </a:xfrm>
              <a:custGeom>
                <a:avLst/>
                <a:gdLst>
                  <a:gd name="txL" fmla="*/ 0 w 1238"/>
                  <a:gd name="txT" fmla="*/ 0 h 1662"/>
                  <a:gd name="txR" fmla="*/ 1238 w 1238"/>
                  <a:gd name="txB" fmla="*/ 1662 h 1662"/>
                </a:gdLst>
                <a:ahLst/>
                <a:cxnLst>
                  <a:cxn ang="0">
                    <a:pos x="2147483647" y="0"/>
                  </a:cxn>
                  <a:cxn ang="0">
                    <a:pos x="2147483647" y="2147483647"/>
                  </a:cxn>
                  <a:cxn ang="0">
                    <a:pos x="0" y="2147483647"/>
                  </a:cxn>
                  <a:cxn ang="0">
                    <a:pos x="2147483647" y="2147483647"/>
                  </a:cxn>
                </a:cxnLst>
                <a:rect l="txL" t="txT" r="txR" b="txB"/>
                <a:pathLst>
                  <a:path w="1238" h="1662">
                    <a:moveTo>
                      <a:pt x="1226" y="0"/>
                    </a:moveTo>
                    <a:lnTo>
                      <a:pt x="1238" y="1662"/>
                    </a:lnTo>
                    <a:lnTo>
                      <a:pt x="0" y="1662"/>
                    </a:lnTo>
                    <a:lnTo>
                      <a:pt x="4" y="416"/>
                    </a:lnTo>
                  </a:path>
                </a:pathLst>
              </a:custGeom>
              <a:gradFill rotWithShape="1">
                <a:gsLst>
                  <a:gs pos="0">
                    <a:srgbClr val="3D7AC3"/>
                  </a:gs>
                  <a:gs pos="100000">
                    <a:srgbClr val="FFFFFF"/>
                  </a:gs>
                </a:gsLst>
                <a:lin ang="5400000" scaled="1"/>
                <a:tileRect/>
              </a:gradFill>
              <a:ln w="9525">
                <a:noFill/>
              </a:ln>
            </p:spPr>
            <p:txBody>
              <a:bodyPr/>
              <a:p>
                <a:pPr>
                  <a:buNone/>
                </a:pPr>
                <a:endParaRPr lang="zh-CN" altLang="en-US" sz="1200" dirty="0">
                  <a:latin typeface="Times New Roman" panose="02020603050405020304" pitchFamily="18" charset="0"/>
                </a:endParaRPr>
              </a:p>
            </p:txBody>
          </p:sp>
          <p:sp>
            <p:nvSpPr>
              <p:cNvPr id="62" name="Text Box 46"/>
              <p:cNvSpPr txBox="1">
                <a:spLocks noChangeArrowheads="1"/>
              </p:cNvSpPr>
              <p:nvPr/>
            </p:nvSpPr>
            <p:spPr bwMode="gray">
              <a:xfrm>
                <a:off x="6466712" y="2803686"/>
                <a:ext cx="2541591" cy="3295650"/>
              </a:xfrm>
              <a:prstGeom prst="rect">
                <a:avLst/>
              </a:prstGeom>
              <a:noFill/>
              <a:ln w="9525">
                <a:noFill/>
                <a:miter lim="800000"/>
              </a:ln>
            </p:spPr>
            <p:txBody>
              <a:bodyPr/>
              <a:lstStyle/>
              <a:p>
                <a:pPr marR="0" defTabSz="914400">
                  <a:lnSpc>
                    <a:spcPct val="150000"/>
                  </a:lnSpc>
                  <a:buClrTx/>
                  <a:buSzTx/>
                  <a:buFontTx/>
                  <a:buNone/>
                  <a:defRPr/>
                </a:pPr>
                <a:r>
                  <a:rPr kumimoji="0" lang="en-US" altLang="zh-CN" sz="1400" kern="1200" cap="none" spc="0" normalizeH="0" baseline="0" noProof="0" dirty="0">
                    <a:solidFill>
                      <a:srgbClr val="1C1C1C"/>
                    </a:solidFill>
                    <a:latin typeface="宋体" panose="02010600030101010101" pitchFamily="2" charset="-122"/>
                    <a:ea typeface="宋体" panose="02010600030101010101" pitchFamily="2" charset="-122"/>
                    <a:cs typeface="Arial" panose="020B0604020202020204" pitchFamily="34" charset="0"/>
                  </a:rPr>
                  <a:t>1.</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运用成熟的经营管理标准模式</a:t>
                </a: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新业务</a:t>
                </a:r>
                <a:r>
                  <a:rPr kumimoji="0" lang="zh-CN" altLang="en-US" sz="1400" kern="1200" cap="none" spc="0" normalizeH="0" baseline="0" noProof="0" dirty="0">
                    <a:solidFill>
                      <a:srgbClr val="FF0000"/>
                    </a:solidFill>
                    <a:latin typeface="宋体" panose="02010600030101010101" pitchFamily="2" charset="-122"/>
                    <a:ea typeface="宋体" panose="02010600030101010101" pitchFamily="2" charset="-122"/>
                    <a:cs typeface="+mn-cs"/>
                  </a:rPr>
                  <a:t>复制系统、成熟的经营管理标准</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a:t>
                </a:r>
                <a:endParaRPr kumimoji="0" lang="en-US" altLang="ja-JP" sz="1400" kern="1200" cap="none" spc="0" normalizeH="0" baseline="0" noProof="0" dirty="0">
                  <a:solidFill>
                    <a:schemeClr val="tx2"/>
                  </a:solidFill>
                  <a:latin typeface="MS PGothic" panose="020B0600070205080204" charset="-128"/>
                  <a:ea typeface="MS PGothic" panose="020B0600070205080204" charset="-128"/>
                  <a:cs typeface="+mn-cs"/>
                </a:endParaRPr>
              </a:p>
              <a:p>
                <a:pPr marR="0" defTabSz="914400">
                  <a:lnSpc>
                    <a:spcPct val="150000"/>
                  </a:lnSpc>
                  <a:buClrTx/>
                  <a:buSzTx/>
                  <a:buFontTx/>
                  <a:buNone/>
                  <a:defRPr/>
                </a:pP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2.</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通过流程改善，逐步完善业务运行管理模式。建立标准化的业务管理标准</a:t>
                </a: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a:t>
                </a:r>
                <a:r>
                  <a:rPr kumimoji="0" lang="zh-CN" altLang="en-US" sz="1400" kern="1200" cap="none" spc="0" normalizeH="0" baseline="0" noProof="0" dirty="0">
                    <a:solidFill>
                      <a:srgbClr val="FF0000"/>
                    </a:solidFill>
                    <a:latin typeface="宋体" panose="02010600030101010101" pitchFamily="2" charset="-122"/>
                    <a:ea typeface="宋体" panose="02010600030101010101" pitchFamily="2" charset="-122"/>
                    <a:cs typeface="+mn-cs"/>
                  </a:rPr>
                  <a:t>建立工厂特色的生产方式及企业经营管理标准</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，形成可复制的工厂</a:t>
                </a:r>
                <a:r>
                  <a:rPr kumimoji="0" lang="en-US" altLang="zh-CN" sz="1400" kern="1200" cap="none" spc="0" normalizeH="0" baseline="0" noProof="0" dirty="0">
                    <a:solidFill>
                      <a:schemeClr val="tx2"/>
                    </a:solidFill>
                    <a:latin typeface="宋体" panose="02010600030101010101" pitchFamily="2" charset="-122"/>
                    <a:ea typeface="宋体" panose="02010600030101010101" pitchFamily="2" charset="-122"/>
                    <a:cs typeface="+mn-cs"/>
                  </a:rPr>
                  <a:t>FPS</a:t>
                </a:r>
                <a:r>
                  <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rPr>
                  <a:t>经营管理标准</a:t>
                </a:r>
                <a:endParaRPr kumimoji="0" lang="zh-CN" altLang="en-US" sz="1400" kern="1200" cap="none" spc="0" normalizeH="0" baseline="0" noProof="0" dirty="0">
                  <a:solidFill>
                    <a:schemeClr val="tx2"/>
                  </a:solidFill>
                  <a:latin typeface="宋体" panose="02010600030101010101" pitchFamily="2" charset="-122"/>
                  <a:ea typeface="宋体" panose="02010600030101010101" pitchFamily="2" charset="-122"/>
                  <a:cs typeface="+mn-cs"/>
                </a:endParaRPr>
              </a:p>
              <a:p>
                <a:pPr marR="0" defTabSz="914400" eaLnBrk="0" hangingPunct="0">
                  <a:lnSpc>
                    <a:spcPct val="150000"/>
                  </a:lnSpc>
                  <a:buClrTx/>
                  <a:buSzTx/>
                  <a:buFontTx/>
                  <a:buNone/>
                  <a:defRPr/>
                </a:pPr>
                <a:endParaRPr kumimoji="0" lang="zh-CN" altLang="en-US" sz="1400" kern="1200" cap="none" spc="0" normalizeH="0" baseline="0" noProof="0" dirty="0">
                  <a:latin typeface="+mn-ea"/>
                  <a:ea typeface="+mn-ea"/>
                  <a:cs typeface="+mn-cs"/>
                </a:endParaRPr>
              </a:p>
            </p:txBody>
          </p:sp>
          <p:sp>
            <p:nvSpPr>
              <p:cNvPr id="175121" name="AutoShape 43"/>
              <p:cNvSpPr/>
              <p:nvPr/>
            </p:nvSpPr>
            <p:spPr>
              <a:xfrm>
                <a:off x="6499054" y="2309653"/>
                <a:ext cx="2477389" cy="554357"/>
              </a:xfrm>
              <a:prstGeom prst="bevel">
                <a:avLst>
                  <a:gd name="adj" fmla="val 5949"/>
                </a:avLst>
              </a:prstGeom>
              <a:solidFill>
                <a:srgbClr val="0066FF"/>
              </a:solidFill>
              <a:ln w="9525">
                <a:noFill/>
              </a:ln>
            </p:spPr>
            <p:txBody>
              <a:bodyPr lIns="80467" tIns="40234" rIns="80467" bIns="40234" anchor="ctr" anchorCtr="0"/>
              <a:p>
                <a:pPr algn="ctr" eaLnBrk="0" hangingPunct="0">
                  <a:buNone/>
                </a:pPr>
                <a:r>
                  <a:rPr lang="zh-CN" altLang="en-US" sz="1600" dirty="0">
                    <a:solidFill>
                      <a:schemeClr val="bg1"/>
                    </a:solidFill>
                    <a:latin typeface="Times New Roman" panose="02020603050405020304" pitchFamily="18" charset="0"/>
                  </a:rPr>
                  <a:t>管理标准集成</a:t>
                </a:r>
                <a:endParaRPr lang="zh-CN" altLang="en-US" sz="1600" dirty="0">
                  <a:solidFill>
                    <a:schemeClr val="bg1"/>
                  </a:solidFill>
                  <a:latin typeface="Times New Roman" panose="02020603050405020304" pitchFamily="18" charset="0"/>
                </a:endParaRPr>
              </a:p>
            </p:txBody>
          </p:sp>
          <p:sp>
            <p:nvSpPr>
              <p:cNvPr id="175122" name="AutoShape 65"/>
              <p:cNvSpPr/>
              <p:nvPr/>
            </p:nvSpPr>
            <p:spPr>
              <a:xfrm>
                <a:off x="6555344" y="5751698"/>
                <a:ext cx="2399833" cy="428625"/>
              </a:xfrm>
              <a:prstGeom prst="bevel">
                <a:avLst>
                  <a:gd name="adj" fmla="val 5949"/>
                </a:avLst>
              </a:prstGeom>
              <a:solidFill>
                <a:srgbClr val="0066FF"/>
              </a:solidFill>
              <a:ln w="9525">
                <a:noFill/>
              </a:ln>
            </p:spPr>
            <p:txBody>
              <a:bodyPr lIns="80467" tIns="40234" rIns="80467" bIns="40234" anchor="ctr" anchorCtr="0"/>
              <a:p>
                <a:pPr algn="ctr">
                  <a:buNone/>
                </a:pPr>
                <a:r>
                  <a:rPr lang="en-US" altLang="zh-CN" sz="1600" dirty="0">
                    <a:solidFill>
                      <a:srgbClr val="FFFFFF"/>
                    </a:solidFill>
                    <a:latin typeface="Times New Roman" panose="02020603050405020304" pitchFamily="18" charset="0"/>
                  </a:rPr>
                  <a:t>2025</a:t>
                </a:r>
                <a:r>
                  <a:rPr lang="zh-CN" altLang="en-US" sz="1600" dirty="0">
                    <a:solidFill>
                      <a:srgbClr val="FFFFFF"/>
                    </a:solidFill>
                    <a:latin typeface="Times New Roman" panose="02020603050405020304" pitchFamily="18" charset="0"/>
                  </a:rPr>
                  <a:t>年</a:t>
                </a:r>
                <a:endParaRPr lang="zh-CN" altLang="en-US" sz="1600" dirty="0">
                  <a:latin typeface="Times New Roman" panose="02020603050405020304" pitchFamily="18" charset="0"/>
                </a:endParaRPr>
              </a:p>
            </p:txBody>
          </p:sp>
        </p:grpSp>
        <p:grpSp>
          <p:nvGrpSpPr>
            <p:cNvPr id="175114" name="组合 23"/>
            <p:cNvGrpSpPr/>
            <p:nvPr/>
          </p:nvGrpSpPr>
          <p:grpSpPr>
            <a:xfrm>
              <a:off x="744538" y="1357357"/>
              <a:ext cx="8851900" cy="1655745"/>
              <a:chOff x="1160463" y="987419"/>
              <a:chExt cx="7351712" cy="1655763"/>
            </a:xfrm>
          </p:grpSpPr>
          <p:sp>
            <p:nvSpPr>
              <p:cNvPr id="175115" name="Freeform 50"/>
              <p:cNvSpPr/>
              <p:nvPr/>
            </p:nvSpPr>
            <p:spPr>
              <a:xfrm>
                <a:off x="1160463" y="987419"/>
                <a:ext cx="7351712" cy="1655763"/>
              </a:xfrm>
              <a:custGeom>
                <a:avLst/>
                <a:gdLst>
                  <a:gd name="txL" fmla="*/ 0 w 4371"/>
                  <a:gd name="txT" fmla="*/ 0 h 1066"/>
                  <a:gd name="txR" fmla="*/ 4371 w 4371"/>
                  <a:gd name="txB" fmla="*/ 1066 h 1066"/>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0" y="2147483647"/>
                  </a:cxn>
                </a:cxnLst>
                <a:rect l="txL" t="txT" r="txR" b="txB"/>
                <a:pathLst>
                  <a:path w="4371" h="1066">
                    <a:moveTo>
                      <a:pt x="0" y="845"/>
                    </a:moveTo>
                    <a:lnTo>
                      <a:pt x="1523" y="313"/>
                    </a:lnTo>
                    <a:lnTo>
                      <a:pt x="1610" y="617"/>
                    </a:lnTo>
                    <a:lnTo>
                      <a:pt x="2720" y="243"/>
                    </a:lnTo>
                    <a:lnTo>
                      <a:pt x="2784" y="538"/>
                    </a:lnTo>
                    <a:lnTo>
                      <a:pt x="3882" y="266"/>
                    </a:lnTo>
                    <a:lnTo>
                      <a:pt x="3795" y="0"/>
                    </a:lnTo>
                    <a:lnTo>
                      <a:pt x="4371" y="269"/>
                    </a:lnTo>
                    <a:lnTo>
                      <a:pt x="3961" y="832"/>
                    </a:lnTo>
                    <a:lnTo>
                      <a:pt x="3912" y="542"/>
                    </a:lnTo>
                    <a:lnTo>
                      <a:pt x="2594" y="921"/>
                    </a:lnTo>
                    <a:lnTo>
                      <a:pt x="2509" y="620"/>
                    </a:lnTo>
                    <a:lnTo>
                      <a:pt x="1344" y="968"/>
                    </a:lnTo>
                    <a:lnTo>
                      <a:pt x="1280" y="666"/>
                    </a:lnTo>
                    <a:lnTo>
                      <a:pt x="67" y="1066"/>
                    </a:lnTo>
                    <a:lnTo>
                      <a:pt x="0" y="845"/>
                    </a:lnTo>
                    <a:close/>
                  </a:path>
                </a:pathLst>
              </a:custGeom>
              <a:solidFill>
                <a:srgbClr val="FF0000"/>
              </a:solidFill>
              <a:ln w="9525" cap="flat" cmpd="sng">
                <a:prstDash val="solid"/>
                <a:miter/>
                <a:headEnd type="none" w="med" len="med"/>
                <a:tailEnd type="none" w="med" len="med"/>
              </a:ln>
              <a:scene3d>
                <a:camera prst="legacyPerspectiveTopRight">
                  <a:rot lat="600000" lon="21000000" rev="0"/>
                </a:camera>
                <a:lightRig rig="legacyFlat4" dir="b"/>
              </a:scene3d>
              <a:sp3d extrusionH="163500" prstMaterial="legacyMatte">
                <a:bevelT w="13500" h="13500" prst="angle"/>
                <a:bevelB w="13500" h="13500" prst="angle"/>
                <a:extrusionClr>
                  <a:srgbClr val="FF0000"/>
                </a:extrusionClr>
              </a:sp3d>
            </p:spPr>
            <p:txBody>
              <a:bodyPr wrap="none" anchor="ctr" anchorCtr="0">
                <a:flatTx/>
              </a:bodyPr>
              <a:p>
                <a:pPr>
                  <a:buNone/>
                </a:pPr>
                <a:endParaRPr lang="zh-CN" altLang="en-US" sz="1200" dirty="0">
                  <a:latin typeface="Times New Roman" panose="02020603050405020304" pitchFamily="18" charset="0"/>
                </a:endParaRPr>
              </a:p>
            </p:txBody>
          </p:sp>
          <p:sp>
            <p:nvSpPr>
              <p:cNvPr id="58" name="矩形 57"/>
              <p:cNvSpPr/>
              <p:nvPr/>
            </p:nvSpPr>
            <p:spPr>
              <a:xfrm rot="20578846">
                <a:off x="1161781" y="2005024"/>
                <a:ext cx="2551213" cy="368300"/>
              </a:xfrm>
              <a:prstGeom prst="rect">
                <a:avLst/>
              </a:prstGeom>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工厂经营管理标准模式框架</a:t>
                </a:r>
                <a:endParaRPr kumimoji="0" lang="zh-CN" altLang="en-US" sz="1800" b="1" i="0" u="none" strike="noStrike" kern="1200" cap="none" spc="0" normalizeH="0" baseline="0" noProof="0" dirty="0">
                  <a:ln>
                    <a:noFill/>
                  </a:ln>
                  <a:solidFill>
                    <a:schemeClr val="bg1"/>
                  </a:solidFill>
                  <a:effectLst/>
                  <a:uLnTx/>
                  <a:uFillTx/>
                  <a:latin typeface="+mn-ea"/>
                  <a:ea typeface="+mn-ea"/>
                  <a:cs typeface="+mn-cs"/>
                </a:endParaRPr>
              </a:p>
            </p:txBody>
          </p:sp>
          <p:sp>
            <p:nvSpPr>
              <p:cNvPr id="59" name="矩形 58"/>
              <p:cNvSpPr/>
              <p:nvPr/>
            </p:nvSpPr>
            <p:spPr>
              <a:xfrm rot="20679441">
                <a:off x="3348309" y="1784362"/>
                <a:ext cx="2430179" cy="368300"/>
              </a:xfrm>
              <a:prstGeom prst="rect">
                <a:avLst/>
              </a:prstGeom>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工厂经营管理标准模式推广</a:t>
                </a:r>
                <a:endParaRPr kumimoji="0" lang="zh-CN" altLang="en-US" sz="1800" b="1" i="0" u="none" strike="noStrike" kern="1200" cap="none" spc="0" normalizeH="0" baseline="0" noProof="0" dirty="0">
                  <a:ln>
                    <a:noFill/>
                  </a:ln>
                  <a:solidFill>
                    <a:schemeClr val="bg1"/>
                  </a:solidFill>
                  <a:effectLst/>
                  <a:uLnTx/>
                  <a:uFillTx/>
                  <a:latin typeface="+mn-ea"/>
                  <a:ea typeface="+mn-ea"/>
                  <a:cs typeface="+mn-cs"/>
                </a:endParaRPr>
              </a:p>
            </p:txBody>
          </p:sp>
          <p:sp>
            <p:nvSpPr>
              <p:cNvPr id="60" name="矩形 59"/>
              <p:cNvSpPr/>
              <p:nvPr/>
            </p:nvSpPr>
            <p:spPr>
              <a:xfrm rot="20608247">
                <a:off x="5438731" y="1549597"/>
                <a:ext cx="2620036" cy="368300"/>
              </a:xfrm>
              <a:prstGeom prst="rect">
                <a:avLst/>
              </a:prstGeom>
            </p:spPr>
            <p:txBody>
              <a:bodyPr wrap="none">
                <a:spAutoFit/>
                <a:scene3d>
                  <a:camera prst="orthographicFront"/>
                  <a:lightRig rig="threePt" dir="t"/>
                </a:scene3d>
                <a:sp3d extrusionH="57150">
                  <a:extrusionClr>
                    <a:schemeClr val="bg1"/>
                  </a:extrusionClr>
                </a:sp3d>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bg1"/>
                    </a:solidFill>
                    <a:effectLst/>
                    <a:uLnTx/>
                    <a:uFillTx/>
                    <a:latin typeface="+mn-ea"/>
                    <a:ea typeface="+mn-ea"/>
                    <a:cs typeface="+mn-cs"/>
                  </a:rPr>
                  <a:t>经营管理标准模式集成、复制</a:t>
                </a:r>
                <a:endParaRPr kumimoji="0" lang="zh-CN" altLang="en-US" sz="1800" b="1" i="0" u="none" strike="noStrike" kern="1200" cap="none" spc="0" normalizeH="0" baseline="0" noProof="0" dirty="0">
                  <a:ln>
                    <a:noFill/>
                  </a:ln>
                  <a:solidFill>
                    <a:schemeClr val="bg1"/>
                  </a:solidFill>
                  <a:effectLst/>
                  <a:uLnTx/>
                  <a:uFillTx/>
                  <a:latin typeface="+mn-ea"/>
                  <a:ea typeface="+mn-ea"/>
                  <a:cs typeface="+mn-cs"/>
                </a:endParaRPr>
              </a:p>
            </p:txBody>
          </p:sp>
        </p:grpSp>
      </p:grpSp>
      <p:sp>
        <p:nvSpPr>
          <p:cNvPr id="122888" name="Rectangle 49"/>
          <p:cNvSpPr>
            <a:spLocks noChangeArrowheads="1"/>
          </p:cNvSpPr>
          <p:nvPr/>
        </p:nvSpPr>
        <p:spPr bwMode="auto">
          <a:xfrm>
            <a:off x="2539365" y="392748"/>
            <a:ext cx="6645275" cy="572135"/>
          </a:xfrm>
          <a:prstGeom prst="rect">
            <a:avLst/>
          </a:prstGeom>
          <a:noFill/>
          <a:ln w="9525">
            <a:noFill/>
            <a:miter lim="800000"/>
          </a:ln>
        </p:spPr>
        <p:txBody>
          <a:bodyPr lIns="80467" tIns="40234" rIns="80467" bIns="40234">
            <a:spAutoFit/>
          </a:bodyPr>
          <a:lstStyle/>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a:t>
            </a:r>
            <a:r>
              <a:rPr kumimoji="0" lang="en-US" altLang="zh-CN"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TPM</a:t>
            </a:r>
            <a:r>
              <a:rPr kumimoji="0" lang="zh-CN" altLang="en-US" sz="32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推进规划纲要</a:t>
            </a:r>
            <a:endParaRPr kumimoji="0" lang="zh-CN" altLang="en-US" sz="3200" b="1" i="0" u="none" strike="noStrike" kern="1200" cap="none" spc="0" normalizeH="0" baseline="0" noProof="0" dirty="0">
              <a:ln>
                <a:noFill/>
              </a:ln>
              <a:solidFill>
                <a:schemeClr val="tx1"/>
              </a:solidFill>
              <a:effectLst/>
              <a:uLnTx/>
              <a:uFillTx/>
              <a:latin typeface="+mn-ea"/>
              <a:ea typeface="+mn-ea"/>
              <a:cs typeface="+mn-cs"/>
            </a:endParaRPr>
          </a:p>
        </p:txBody>
      </p:sp>
      <p:sp>
        <p:nvSpPr>
          <p:cNvPr id="119834" name="Text Box 26"/>
          <p:cNvSpPr txBox="1">
            <a:spLocks noChangeArrowheads="1"/>
          </p:cNvSpPr>
          <p:nvPr/>
        </p:nvSpPr>
        <p:spPr bwMode="auto">
          <a:xfrm>
            <a:off x="5663248" y="2276475"/>
            <a:ext cx="1152525" cy="368300"/>
          </a:xfrm>
          <a:prstGeom prst="rect">
            <a:avLst/>
          </a:prstGeom>
          <a:noFill/>
          <a:ln w="9525">
            <a:noFill/>
            <a:miter lim="800000"/>
          </a:ln>
          <a:effectLst>
            <a:prstShdw prst="shdw17" dist="17961" dir="2700000">
              <a:schemeClr val="accent1">
                <a:gamma/>
                <a:shade val="60000"/>
                <a:invGamma/>
                <a:alpha val="50000"/>
              </a:schemeClr>
            </a:prstShdw>
          </a:effectLst>
        </p:spPr>
        <p:txBody>
          <a:bodyPr>
            <a:spAutoFit/>
          </a:bodyPr>
          <a:lstStyle/>
          <a:p>
            <a:pPr marR="0" defTabSz="914400">
              <a:spcBef>
                <a:spcPct val="50000"/>
              </a:spcBef>
              <a:buClrTx/>
              <a:buSzTx/>
              <a:buFontTx/>
              <a:buNone/>
              <a:defRPr/>
            </a:pPr>
            <a:r>
              <a:rPr kumimoji="0" lang="en-US" altLang="zh-CN" kern="1200" cap="none" spc="0" normalizeH="0" baseline="0" noProof="0">
                <a:latin typeface="Times New Roman" panose="02020603050405020304" pitchFamily="18" charset="0"/>
                <a:ea typeface="宋体" panose="02010600030101010101" pitchFamily="2" charset="-122"/>
                <a:cs typeface="+mn-cs"/>
              </a:rPr>
              <a:t>1.0</a:t>
            </a:r>
            <a:r>
              <a:rPr kumimoji="0" lang="zh-CN" altLang="en-US" kern="1200" cap="none" spc="0" normalizeH="0" baseline="0" noProof="0">
                <a:latin typeface="Times New Roman" panose="02020603050405020304" pitchFamily="18" charset="0"/>
                <a:ea typeface="宋体" panose="02010600030101010101" pitchFamily="2" charset="-122"/>
                <a:cs typeface="+mn-cs"/>
              </a:rPr>
              <a:t>版</a:t>
            </a:r>
            <a:endParaRPr kumimoji="0" lang="zh-CN" altLang="en-US" kern="1200" cap="none" spc="0" normalizeH="0" baseline="0" noProof="0">
              <a:latin typeface="Times New Roman" panose="02020603050405020304" pitchFamily="18" charset="0"/>
              <a:ea typeface="宋体" panose="02010600030101010101" pitchFamily="2" charset="-122"/>
              <a:cs typeface="+mn-cs"/>
            </a:endParaRPr>
          </a:p>
        </p:txBody>
      </p:sp>
      <p:sp>
        <p:nvSpPr>
          <p:cNvPr id="119835" name="Text Box 27"/>
          <p:cNvSpPr txBox="1">
            <a:spLocks noChangeArrowheads="1"/>
          </p:cNvSpPr>
          <p:nvPr/>
        </p:nvSpPr>
        <p:spPr bwMode="auto">
          <a:xfrm>
            <a:off x="8112760" y="2276475"/>
            <a:ext cx="1152525" cy="368300"/>
          </a:xfrm>
          <a:prstGeom prst="rect">
            <a:avLst/>
          </a:prstGeom>
          <a:noFill/>
          <a:ln w="9525">
            <a:noFill/>
            <a:miter lim="800000"/>
          </a:ln>
          <a:effectLst>
            <a:prstShdw prst="shdw17" dist="17961" dir="2700000">
              <a:schemeClr val="accent1">
                <a:gamma/>
                <a:shade val="60000"/>
                <a:invGamma/>
                <a:alpha val="50000"/>
              </a:schemeClr>
            </a:prstShdw>
          </a:effectLst>
        </p:spPr>
        <p:txBody>
          <a:bodyPr>
            <a:spAutoFit/>
          </a:bodyPr>
          <a:lstStyle/>
          <a:p>
            <a:pPr marR="0" defTabSz="914400">
              <a:spcBef>
                <a:spcPct val="50000"/>
              </a:spcBef>
              <a:buClrTx/>
              <a:buSzTx/>
              <a:buFontTx/>
              <a:buNone/>
              <a:defRPr/>
            </a:pPr>
            <a:r>
              <a:rPr kumimoji="0" lang="en-US" altLang="zh-CN" kern="1200" cap="none" spc="0" normalizeH="0" baseline="0" noProof="0">
                <a:latin typeface="Times New Roman" panose="02020603050405020304" pitchFamily="18" charset="0"/>
                <a:ea typeface="宋体" panose="02010600030101010101" pitchFamily="2" charset="-122"/>
                <a:cs typeface="+mn-cs"/>
              </a:rPr>
              <a:t>2.0</a:t>
            </a:r>
            <a:r>
              <a:rPr kumimoji="0" lang="zh-CN" altLang="en-US" kern="1200" cap="none" spc="0" normalizeH="0" baseline="0" noProof="0">
                <a:latin typeface="Times New Roman" panose="02020603050405020304" pitchFamily="18" charset="0"/>
                <a:ea typeface="宋体" panose="02010600030101010101" pitchFamily="2" charset="-122"/>
                <a:cs typeface="+mn-cs"/>
              </a:rPr>
              <a:t>版</a:t>
            </a:r>
            <a:endParaRPr kumimoji="0" lang="zh-CN" altLang="en-US" kern="1200" cap="none" spc="0" normalizeH="0" baseline="0" noProof="0">
              <a:latin typeface="Times New Roman" panose="02020603050405020304" pitchFamily="18" charset="0"/>
              <a:ea typeface="宋体" panose="02010600030101010101" pitchFamily="2" charset="-122"/>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31</a:t>
            </a:r>
            <a:endParaRPr lang="en-US" altLang="zh-CN"/>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12" name="Rectangle 49"/>
          <p:cNvSpPr>
            <a:spLocks noChangeArrowheads="1"/>
          </p:cNvSpPr>
          <p:nvPr/>
        </p:nvSpPr>
        <p:spPr bwMode="auto">
          <a:xfrm>
            <a:off x="0" y="8350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32</a:t>
            </a:r>
            <a:endParaRPr lang="en-US" altLang="zh-CN"/>
          </a:p>
        </p:txBody>
      </p:sp>
      <p:sp>
        <p:nvSpPr>
          <p:cNvPr id="100" name="文本框 99"/>
          <p:cNvSpPr txBox="1"/>
          <p:nvPr/>
        </p:nvSpPr>
        <p:spPr>
          <a:xfrm>
            <a:off x="442595" y="577850"/>
            <a:ext cx="11224895" cy="6462395"/>
          </a:xfrm>
          <a:prstGeom prst="rect">
            <a:avLst/>
          </a:prstGeom>
          <a:noFill/>
          <a:ln w="9525">
            <a:noFill/>
          </a:ln>
        </p:spPr>
        <p:txBody>
          <a:bodyPr wrap="square">
            <a:spAutoFit/>
          </a:bodyPr>
          <a:p>
            <a:pPr indent="0"/>
            <a:r>
              <a:rPr lang="zh-CN" b="1">
                <a:ea typeface="宋体" panose="02010600030101010101" pitchFamily="2" charset="-122"/>
              </a:rPr>
              <a:t>一、规划目的为进一步学习和贯彻落实十九大提出的“尊重劳动、尊重知识、尊重人才、尊重创造”的重大方针，深入开展公司提出的创建职工终身学习和终身教育的理念，有效推进学习型企业的建设。以光华荣昌集团全面贯彻落实“内涵式可持续增长发展，从机会增长转变为能力增长”为指导，落实赵董事长提出</a:t>
            </a:r>
            <a:r>
              <a:rPr lang="zh-CN" sz="1600" b="1">
                <a:ea typeface="宋体" panose="02010600030101010101" pitchFamily="2" charset="-122"/>
              </a:rPr>
              <a:t>“百年企业、百年培训”和“多个基地建设</a:t>
            </a:r>
            <a:r>
              <a:rPr lang="en-US" sz="1600" b="1">
                <a:latin typeface="宋体" panose="02010600030101010101" pitchFamily="2" charset="-122"/>
              </a:rPr>
              <a:t>”</a:t>
            </a:r>
            <a:r>
              <a:rPr lang="zh-CN" sz="1600" b="1">
                <a:ea typeface="宋体" panose="02010600030101010101" pitchFamily="2" charset="-122"/>
              </a:rPr>
              <a:t>的重要精神。</a:t>
            </a:r>
            <a:endParaRPr lang="zh-CN" sz="1600" b="1">
              <a:ea typeface="宋体" panose="02010600030101010101" pitchFamily="2" charset="-122"/>
            </a:endParaRPr>
          </a:p>
          <a:p>
            <a:pPr indent="0"/>
            <a:endParaRPr lang="en-US" b="1">
              <a:latin typeface="宋体" panose="02010600030101010101" pitchFamily="2" charset="-122"/>
              <a:cs typeface="Times New Roman" panose="02020603050405020304" pitchFamily="18" charset="0"/>
            </a:endParaRPr>
          </a:p>
          <a:p>
            <a:pPr indent="0"/>
            <a:r>
              <a:rPr lang="zh-CN" b="1">
                <a:ea typeface="宋体" panose="02010600030101010101" pitchFamily="2" charset="-122"/>
              </a:rPr>
              <a:t>二、整体规划原则</a:t>
            </a:r>
            <a:r>
              <a:rPr lang="en-US" b="1">
                <a:latin typeface="宋体" panose="02010600030101010101" pitchFamily="2" charset="-122"/>
                <a:cs typeface="Times New Roman" panose="02020603050405020304" pitchFamily="18" charset="0"/>
              </a:rPr>
              <a:t>  1</a:t>
            </a:r>
            <a:r>
              <a:rPr lang="zh-CN" sz="1600" b="1">
                <a:ea typeface="宋体" panose="02010600030101010101" pitchFamily="2" charset="-122"/>
              </a:rPr>
              <a:t>、光华荣昌将以学历提升、职称提升、技能等级提升为契机，统筹规划、重点培养，认真落实教育及培训在人才培养中的重要作用，提高各级团队各层人员专业及综合素质，为公司“高素质、高效率”战略推进助力，将技能培训、人才开发、业务能力培训、素质培训、素质教育、素质建设工作转化成为百年企业的重要基石。</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光华荣昌立足国内市场，面向国外高端市场的中高档汽车零部件生产基地，为落实光华荣昌集团十四五发展战略，以员工核心能力建设为重点，在实践中摸索不断总结经验，有规划的逐年逐级推进，特制定“光华荣昌2022－</a:t>
            </a:r>
            <a:r>
              <a:rPr lang="en-US" sz="1600" b="1">
                <a:latin typeface="宋体" panose="02010600030101010101" pitchFamily="2" charset="-122"/>
                <a:cs typeface="Times New Roman" panose="02020603050405020304" pitchFamily="18" charset="0"/>
              </a:rPr>
              <a:t>2025</a:t>
            </a:r>
            <a:r>
              <a:rPr lang="zh-CN" sz="1600" b="1">
                <a:ea typeface="宋体" panose="02010600030101010101" pitchFamily="2" charset="-122"/>
              </a:rPr>
              <a:t>年员工素质教育发展规划纲要”。2、按工厂生产经营特点，将人力资源队伍分为五支团队分别规划提升的原则：经营管理团队</a:t>
            </a:r>
            <a:r>
              <a:rPr lang="en-US" sz="1600" b="1">
                <a:latin typeface="宋体" panose="02010600030101010101" pitchFamily="2" charset="-122"/>
                <a:cs typeface="Times New Roman" panose="02020603050405020304" pitchFamily="18" charset="0"/>
              </a:rPr>
              <a:t>  </a:t>
            </a:r>
            <a:r>
              <a:rPr lang="en-US" sz="1600" b="1">
                <a:latin typeface="宋体" panose="02010600030101010101" pitchFamily="2" charset="-122"/>
              </a:rPr>
              <a:t>—— </a:t>
            </a:r>
            <a:r>
              <a:rPr lang="zh-CN" sz="1600" b="1">
                <a:ea typeface="宋体" panose="02010600030101010101" pitchFamily="2" charset="-122"/>
              </a:rPr>
              <a:t>主管级（含）以上干部技术质量业务团队</a:t>
            </a:r>
            <a:r>
              <a:rPr lang="en-US" sz="1600" b="1">
                <a:latin typeface="宋体" panose="02010600030101010101" pitchFamily="2" charset="-122"/>
                <a:cs typeface="Times New Roman" panose="02020603050405020304" pitchFamily="18" charset="0"/>
              </a:rPr>
              <a:t>  </a:t>
            </a:r>
            <a:r>
              <a:rPr lang="en-US" sz="1600" b="1">
                <a:latin typeface="宋体" panose="02010600030101010101" pitchFamily="2" charset="-122"/>
              </a:rPr>
              <a:t>—— </a:t>
            </a:r>
            <a:r>
              <a:rPr lang="zh-CN" sz="1600" b="1">
                <a:ea typeface="宋体" panose="02010600030101010101" pitchFamily="2" charset="-122"/>
              </a:rPr>
              <a:t>制造技术部人员、质量部人员；</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业务运营管理团队</a:t>
            </a:r>
            <a:r>
              <a:rPr lang="en-US" sz="1600" b="1">
                <a:latin typeface="宋体" panose="02010600030101010101" pitchFamily="2" charset="-122"/>
                <a:cs typeface="Times New Roman" panose="02020603050405020304" pitchFamily="18" charset="0"/>
              </a:rPr>
              <a:t>  </a:t>
            </a:r>
            <a:r>
              <a:rPr lang="en-US" sz="1600" b="1">
                <a:latin typeface="宋体" panose="02010600030101010101" pitchFamily="2" charset="-122"/>
              </a:rPr>
              <a:t>——</a:t>
            </a:r>
            <a:r>
              <a:rPr lang="zh-CN" sz="1600" b="1">
                <a:ea typeface="宋体" panose="02010600030101010101" pitchFamily="2" charset="-122"/>
              </a:rPr>
              <a:t>生产管理部（物料科除外）、销售管理部、财务管理部、</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综合管理部人力资源科</a:t>
            </a:r>
            <a:r>
              <a:rPr lang="en-US" sz="1600" b="1">
                <a:latin typeface="宋体" panose="02010600030101010101" pitchFamily="2" charset="-122"/>
                <a:cs typeface="Times New Roman" panose="02020603050405020304" pitchFamily="18" charset="0"/>
              </a:rPr>
              <a:t> </a:t>
            </a:r>
            <a:r>
              <a:rPr lang="zh-CN" sz="1600" b="1">
                <a:ea typeface="宋体" panose="02010600030101010101" pitchFamily="2" charset="-122"/>
              </a:rPr>
              <a:t>、安环科、设备科；</a:t>
            </a:r>
            <a:r>
              <a:rPr lang="zh-CN" sz="1600" b="1">
                <a:solidFill>
                  <a:srgbClr val="000000"/>
                </a:solidFill>
                <a:latin typeface="Arial" panose="020B0604020202020204" pitchFamily="34" charset="0"/>
                <a:ea typeface="宋体" panose="02010600030101010101" pitchFamily="2" charset="-122"/>
              </a:rPr>
              <a:t>产业工人团队</a:t>
            </a:r>
            <a:r>
              <a:rPr lang="en-US" sz="1600" b="1">
                <a:solidFill>
                  <a:srgbClr val="000000"/>
                </a:solidFill>
                <a:latin typeface="Arial" panose="020B0604020202020204" pitchFamily="34" charset="0"/>
                <a:ea typeface="宋体" panose="02010600030101010101" pitchFamily="2" charset="-122"/>
              </a:rPr>
              <a:t>——</a:t>
            </a:r>
            <a:r>
              <a:rPr lang="zh-CN" sz="1600" b="1">
                <a:solidFill>
                  <a:srgbClr val="000000"/>
                </a:solidFill>
                <a:latin typeface="Arial" panose="020B0604020202020204" pitchFamily="34" charset="0"/>
                <a:ea typeface="宋体" panose="02010600030101010101" pitchFamily="2" charset="-122"/>
              </a:rPr>
              <a:t>工人、试制工人、物料科（主管除外）人员；党群后勤保障团队</a:t>
            </a:r>
            <a:r>
              <a:rPr lang="en-US" sz="1600" b="1">
                <a:solidFill>
                  <a:srgbClr val="000000"/>
                </a:solidFill>
                <a:latin typeface="Arial" panose="020B0604020202020204" pitchFamily="34" charset="0"/>
                <a:ea typeface="宋体" panose="02010600030101010101" pitchFamily="2" charset="-122"/>
              </a:rPr>
              <a:t>——</a:t>
            </a:r>
            <a:r>
              <a:rPr lang="zh-CN" sz="1600" b="1">
                <a:solidFill>
                  <a:srgbClr val="000000"/>
                </a:solidFill>
                <a:latin typeface="Arial" panose="020B0604020202020204" pitchFamily="34" charset="0"/>
                <a:ea typeface="宋体" panose="02010600030101010101" pitchFamily="2" charset="-122"/>
              </a:rPr>
              <a:t>工厂党群、食堂、宿舍、司机</a:t>
            </a:r>
            <a:r>
              <a:rPr lang="zh-CN" sz="1600" b="1">
                <a:ea typeface="宋体" panose="02010600030101010101" pitchFamily="2" charset="-122"/>
              </a:rPr>
              <a:t>3、按20</a:t>
            </a:r>
            <a:r>
              <a:rPr lang="en-US" sz="1600" b="1">
                <a:latin typeface="宋体" panose="02010600030101010101" pitchFamily="2" charset="-122"/>
                <a:cs typeface="Times New Roman" panose="02020603050405020304" pitchFamily="18" charset="0"/>
              </a:rPr>
              <a:t>24</a:t>
            </a:r>
            <a:r>
              <a:rPr lang="zh-CN" sz="1600" b="1">
                <a:ea typeface="宋体" panose="02010600030101010101" pitchFamily="2" charset="-122"/>
              </a:rPr>
              <a:t>年实现专科准入、</a:t>
            </a:r>
            <a:r>
              <a:rPr lang="en-US" sz="1600" b="1">
                <a:latin typeface="宋体" panose="02010600030101010101" pitchFamily="2" charset="-122"/>
              </a:rPr>
              <a:t>20</a:t>
            </a:r>
            <a:r>
              <a:rPr lang="en-US" sz="1600" b="1">
                <a:latin typeface="宋体" panose="02010600030101010101" pitchFamily="2" charset="-122"/>
                <a:cs typeface="Times New Roman" panose="02020603050405020304" pitchFamily="18" charset="0"/>
              </a:rPr>
              <a:t>26</a:t>
            </a:r>
            <a:r>
              <a:rPr lang="zh-CN" sz="1600" b="1">
                <a:ea typeface="宋体" panose="02010600030101010101" pitchFamily="2" charset="-122"/>
              </a:rPr>
              <a:t>年实现本科准入制的原则规划：专科准入制：45（含）岁以上经营管理团队成员、产业工人团队班长成员、其他团队40（含）岁以上管理技术人员必须至少为专科学历；本科准入制：45岁以下经营管理团队成员、产业工人团队工段长成员、其他团队40岁以下管理技术人员必须至少为本科学历。</a:t>
            </a:r>
            <a:endParaRPr lang="zh-CN" altLang="en-US" sz="1600" b="1">
              <a:ea typeface="宋体" panose="02010600030101010101" pitchFamily="2" charset="-122"/>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12" name="Rectangle 49"/>
          <p:cNvSpPr>
            <a:spLocks noChangeArrowheads="1"/>
          </p:cNvSpPr>
          <p:nvPr/>
        </p:nvSpPr>
        <p:spPr bwMode="auto">
          <a:xfrm>
            <a:off x="0" y="8350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33</a:t>
            </a:r>
            <a:endParaRPr lang="en-US" altLang="zh-CN"/>
          </a:p>
        </p:txBody>
      </p:sp>
      <p:sp>
        <p:nvSpPr>
          <p:cNvPr id="100" name="文本框 99"/>
          <p:cNvSpPr txBox="1"/>
          <p:nvPr/>
        </p:nvSpPr>
        <p:spPr>
          <a:xfrm>
            <a:off x="381635" y="742315"/>
            <a:ext cx="11500485" cy="5908040"/>
          </a:xfrm>
          <a:prstGeom prst="rect">
            <a:avLst/>
          </a:prstGeom>
          <a:noFill/>
          <a:ln w="9525">
            <a:noFill/>
          </a:ln>
        </p:spPr>
        <p:txBody>
          <a:bodyPr wrap="square">
            <a:spAutoFit/>
          </a:bodyPr>
          <a:p>
            <a:pPr indent="304800"/>
            <a:r>
              <a:rPr lang="zh-CN" b="0">
                <a:ea typeface="宋体" panose="02010600030101010101" pitchFamily="2" charset="-122"/>
              </a:rPr>
              <a:t>4、自20</a:t>
            </a:r>
            <a:r>
              <a:rPr lang="en-US" b="0">
                <a:latin typeface="宋体" panose="02010600030101010101" pitchFamily="2" charset="-122"/>
                <a:cs typeface="Times New Roman" panose="02020603050405020304" pitchFamily="18" charset="0"/>
              </a:rPr>
              <a:t>22</a:t>
            </a:r>
            <a:r>
              <a:rPr lang="zh-CN" b="0">
                <a:ea typeface="宋体" panose="02010600030101010101" pitchFamily="2" charset="-122"/>
              </a:rPr>
              <a:t>年始，开始全面推行社会职称及职业资格评聘、考取监管制：社会职称监管制——经营管理团队成员达到国家相应等级职称评聘、考取要求的，必须评聘、考取并通过、取得相应证书，工厂实行监管制，监管至高级职称通过，其他团队（除产业工人团队外）所有管理技术人员达到国家相应等级职称评聘、考取要求的，必须评聘、考取并通过、取得相应证书，工厂实行监管制，监管至中级职称通过；职业资格监管制——按国家、公司、工厂相关规定，必须取得相应职业资格方能上岗的工作岗位，必须按要求考取相应职业资格证书，工厂实行职业资格考评监管。5、打造高等级技能产业工人团队的原则：初级工：工作满两年的团队成员，必须通过相应工种的国家初级技能等级鉴定；中级工：通过初级技能等级鉴定的成员，必须在后续两年的时间内完成相应工种的国家中级技能等级鉴定；高级工：通过中级技能等级鉴定的成员，必须在后续两年的时间内完成相应工种的国家高级技能等级鉴定；技师：通过相应工种的国家高级技能等级鉴定的成员，必须按国家、公司、工厂统一安排积极、踊跃参加相应工种的技能大赛，并努力学习基础理论知识、刻苦钻研操作技能，力争在公司、国家级大赛中获奖，进而晋级为技师；高级技师：通过相应工种的国家技师晋级的成员，必须按国家、公司、工厂统一安排积极、踊跃参加相应工种的技能大赛，并努力学习基础理论知识、刻苦钻研操作技能，力争在公司、国家级大赛中获奖，进而晋级为高级；首席技师：择优帮带，在获得公司或国家相应技能大赛一等奖的成员中，选聘工厂相应工种首席技师，带动工厂相应工种整体操作技能稳步、快速发展。6、工厂人力资源素质发展规划与个人职业生涯规划对接，实现个人全面提升的原则：结合工厂“PPT全业务要素分析”的输出结果，明确个人综合素质短板并反馈至个人，由个人有针对性的设计职业生涯发展规划书，进而与工厂人力资源素质发展规划形成对接，推进工厂人力资源核心竞争力的建设工作。</a:t>
            </a:r>
            <a:endParaRPr lang="zh-CN" altLang="en-US" b="0">
              <a:ea typeface="宋体" panose="02010600030101010101" pitchFamily="2" charset="-122"/>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3912" name="Rectangle 49"/>
          <p:cNvSpPr>
            <a:spLocks noChangeArrowheads="1"/>
          </p:cNvSpPr>
          <p:nvPr/>
        </p:nvSpPr>
        <p:spPr bwMode="auto">
          <a:xfrm>
            <a:off x="0" y="8350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34</a:t>
            </a:r>
            <a:endParaRPr lang="en-US" altLang="zh-CN"/>
          </a:p>
        </p:txBody>
      </p:sp>
      <p:sp>
        <p:nvSpPr>
          <p:cNvPr id="2" name="文本框 1"/>
          <p:cNvSpPr txBox="1"/>
          <p:nvPr/>
        </p:nvSpPr>
        <p:spPr>
          <a:xfrm>
            <a:off x="459105" y="728980"/>
            <a:ext cx="3243580" cy="460375"/>
          </a:xfrm>
          <a:prstGeom prst="rect">
            <a:avLst/>
          </a:prstGeom>
          <a:noFill/>
        </p:spPr>
        <p:txBody>
          <a:bodyPr wrap="none" rtlCol="0" anchor="t">
            <a:spAutoFit/>
          </a:bodyPr>
          <a:p>
            <a:r>
              <a:rPr lang="zh-CN" sz="2400" b="1">
                <a:ea typeface="宋体" panose="02010600030101010101" pitchFamily="2" charset="-122"/>
                <a:sym typeface="+mn-ea"/>
              </a:rPr>
              <a:t>三、整体战略资源</a:t>
            </a:r>
            <a:r>
              <a:rPr lang="zh-CN" altLang="en-US" sz="2400" b="1">
                <a:ea typeface="宋体" panose="02010600030101010101" pitchFamily="2" charset="-122"/>
                <a:sym typeface="+mn-ea"/>
              </a:rPr>
              <a:t>支持</a:t>
            </a:r>
            <a:endParaRPr lang="zh-CN" altLang="en-US" sz="2400" b="1" dirty="0" smtClean="0">
              <a:solidFill>
                <a:srgbClr val="FF0000"/>
              </a:solidFill>
              <a:ea typeface="宋体" panose="02010600030101010101" pitchFamily="2" charset="-122"/>
              <a:sym typeface="+mn-ea"/>
            </a:endParaRPr>
          </a:p>
        </p:txBody>
      </p:sp>
      <p:sp>
        <p:nvSpPr>
          <p:cNvPr id="100" name="文本框 99"/>
          <p:cNvSpPr txBox="1"/>
          <p:nvPr/>
        </p:nvSpPr>
        <p:spPr>
          <a:xfrm>
            <a:off x="817880" y="1323975"/>
            <a:ext cx="5080000" cy="1568450"/>
          </a:xfrm>
          <a:prstGeom prst="rect">
            <a:avLst/>
          </a:prstGeom>
          <a:noFill/>
          <a:ln w="9525">
            <a:noFill/>
          </a:ln>
        </p:spPr>
        <p:txBody>
          <a:bodyPr>
            <a:spAutoFit/>
          </a:bodyPr>
          <a:p>
            <a:pPr indent="0"/>
            <a:r>
              <a:rPr lang="en-US" altLang="zh-CN" sz="2400" b="0">
                <a:ea typeface="宋体" panose="02010600030101010101" pitchFamily="2" charset="-122"/>
              </a:rPr>
              <a:t>1 </a:t>
            </a:r>
            <a:r>
              <a:rPr lang="zh-CN" sz="2400" b="0">
                <a:ea typeface="宋体" panose="02010600030101010101" pitchFamily="2" charset="-122"/>
              </a:rPr>
              <a:t>学历提升战略支持资源</a:t>
            </a:r>
            <a:endParaRPr lang="zh-CN" sz="2400" b="0">
              <a:ea typeface="宋体" panose="02010600030101010101" pitchFamily="2" charset="-122"/>
            </a:endParaRPr>
          </a:p>
          <a:p>
            <a:pPr indent="0"/>
            <a:r>
              <a:rPr lang="en-US" altLang="zh-CN" sz="2400" b="0">
                <a:ea typeface="宋体" panose="02010600030101010101" pitchFamily="2" charset="-122"/>
              </a:rPr>
              <a:t>2 社会职称提升战略支持资源</a:t>
            </a:r>
            <a:endParaRPr lang="en-US" altLang="zh-CN" sz="2400" b="0">
              <a:ea typeface="宋体" panose="02010600030101010101" pitchFamily="2" charset="-122"/>
            </a:endParaRPr>
          </a:p>
          <a:p>
            <a:pPr indent="0"/>
            <a:r>
              <a:rPr lang="en-US" altLang="zh-CN" sz="2400" b="0">
                <a:ea typeface="宋体" panose="02010600030101010101" pitchFamily="2" charset="-122"/>
              </a:rPr>
              <a:t>3 技能等级提升战略支持资源</a:t>
            </a:r>
            <a:endParaRPr lang="en-US" altLang="zh-CN" sz="2400" b="0">
              <a:ea typeface="宋体" panose="02010600030101010101" pitchFamily="2" charset="-122"/>
            </a:endParaRPr>
          </a:p>
          <a:p>
            <a:pPr indent="0"/>
            <a:r>
              <a:rPr lang="en-US" altLang="zh-CN" sz="2400" b="0">
                <a:ea typeface="宋体" panose="02010600030101010101" pitchFamily="2" charset="-122"/>
              </a:rPr>
              <a:t>4 专业技能提升战略支持资源</a:t>
            </a:r>
            <a:endParaRPr lang="en-US" altLang="zh-CN" sz="2400" b="0">
              <a:ea typeface="宋体" panose="02010600030101010101" pitchFamily="2" charset="-122"/>
            </a:endParaRPr>
          </a:p>
        </p:txBody>
      </p:sp>
      <p:graphicFrame>
        <p:nvGraphicFramePr>
          <p:cNvPr id="5" name="图表 5"/>
          <p:cNvGraphicFramePr/>
          <p:nvPr/>
        </p:nvGraphicFramePr>
        <p:xfrm>
          <a:off x="159385" y="2892425"/>
          <a:ext cx="3344545" cy="1884045"/>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2"/>
          <p:cNvGraphicFramePr/>
          <p:nvPr/>
        </p:nvGraphicFramePr>
        <p:xfrm>
          <a:off x="159385" y="4776470"/>
          <a:ext cx="3344545" cy="2011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图表 7"/>
          <p:cNvGraphicFramePr/>
          <p:nvPr/>
        </p:nvGraphicFramePr>
        <p:xfrm>
          <a:off x="5560060" y="2892425"/>
          <a:ext cx="4113530" cy="1924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6"/>
          <p:cNvGraphicFramePr/>
          <p:nvPr/>
        </p:nvGraphicFramePr>
        <p:xfrm>
          <a:off x="5560060" y="4776470"/>
          <a:ext cx="4113530" cy="215011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79202" name="组合 47"/>
          <p:cNvGrpSpPr/>
          <p:nvPr/>
        </p:nvGrpSpPr>
        <p:grpSpPr>
          <a:xfrm>
            <a:off x="1638935" y="1759585"/>
            <a:ext cx="9825355" cy="5197475"/>
            <a:chOff x="495221" y="1759586"/>
            <a:chExt cx="9280229" cy="5197475"/>
          </a:xfrm>
        </p:grpSpPr>
        <p:sp>
          <p:nvSpPr>
            <p:cNvPr id="519170" name="Line 2"/>
            <p:cNvSpPr>
              <a:spLocks noChangeShapeType="1"/>
            </p:cNvSpPr>
            <p:nvPr/>
          </p:nvSpPr>
          <p:spPr bwMode="auto">
            <a:xfrm>
              <a:off x="1527063" y="3599816"/>
              <a:ext cx="6706974" cy="461645"/>
            </a:xfrm>
            <a:prstGeom prst="line">
              <a:avLst/>
            </a:prstGeom>
            <a:noFill/>
            <a:ln w="19050">
              <a:solidFill>
                <a:srgbClr val="008000"/>
              </a:solidFill>
              <a:prstDash val="dash"/>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71" name="Line 3"/>
            <p:cNvSpPr>
              <a:spLocks noChangeShapeType="1"/>
            </p:cNvSpPr>
            <p:nvPr/>
          </p:nvSpPr>
          <p:spPr bwMode="auto">
            <a:xfrm>
              <a:off x="1527063" y="4209416"/>
              <a:ext cx="6706974" cy="461645"/>
            </a:xfrm>
            <a:prstGeom prst="line">
              <a:avLst/>
            </a:prstGeom>
            <a:noFill/>
            <a:ln w="19050">
              <a:solidFill>
                <a:srgbClr val="008000"/>
              </a:solidFill>
              <a:prstDash val="dash"/>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72" name="Line 4"/>
            <p:cNvSpPr>
              <a:spLocks noChangeShapeType="1"/>
            </p:cNvSpPr>
            <p:nvPr/>
          </p:nvSpPr>
          <p:spPr bwMode="auto">
            <a:xfrm>
              <a:off x="1527063" y="4752341"/>
              <a:ext cx="6784759" cy="461645"/>
            </a:xfrm>
            <a:prstGeom prst="line">
              <a:avLst/>
            </a:prstGeom>
            <a:noFill/>
            <a:ln w="19050">
              <a:solidFill>
                <a:srgbClr val="008000"/>
              </a:solidFill>
              <a:prstDash val="dash"/>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179208" name="Rectangle 5"/>
            <p:cNvSpPr/>
            <p:nvPr/>
          </p:nvSpPr>
          <p:spPr>
            <a:xfrm>
              <a:off x="1712954" y="1792924"/>
              <a:ext cx="1195032" cy="338455"/>
            </a:xfrm>
            <a:prstGeom prst="rect">
              <a:avLst/>
            </a:prstGeom>
            <a:gradFill rotWithShape="1">
              <a:gsLst>
                <a:gs pos="0">
                  <a:srgbClr val="FEE9AC"/>
                </a:gs>
                <a:gs pos="100000">
                  <a:schemeClr val="bg1"/>
                </a:gs>
              </a:gsLst>
              <a:path path="rect">
                <a:fillToRect t="100000" r="100000"/>
              </a:path>
              <a:tileRect/>
            </a:gradFill>
            <a:ln w="38100" cap="flat" cmpd="sng">
              <a:solidFill>
                <a:srgbClr val="000099"/>
              </a:solidFill>
              <a:prstDash val="solid"/>
              <a:miter/>
              <a:headEnd type="none" w="med" len="med"/>
              <a:tailEnd type="none" w="med" len="med"/>
            </a:ln>
          </p:spPr>
          <p:txBody>
            <a:bodyPr wrap="square" lIns="90000" tIns="46800" rIns="90000" bIns="46800" anchor="ctr" anchorCtr="0">
              <a:spAutoFit/>
            </a:bodyPr>
            <a:p>
              <a:pPr algn="ctr">
                <a:buNone/>
              </a:pPr>
              <a:r>
                <a:rPr lang="zh-CN" altLang="en-US" sz="1600" dirty="0">
                  <a:solidFill>
                    <a:srgbClr val="FF3300"/>
                  </a:solidFill>
                  <a:latin typeface="Times New Roman" panose="02020603050405020304" pitchFamily="18" charset="0"/>
                </a:rPr>
                <a:t>业务支持型</a:t>
              </a:r>
              <a:endParaRPr lang="zh-CN" altLang="en-US" sz="1600" dirty="0">
                <a:solidFill>
                  <a:srgbClr val="FF3300"/>
                </a:solidFill>
                <a:latin typeface="Times New Roman" panose="02020603050405020304" pitchFamily="18" charset="0"/>
              </a:endParaRPr>
            </a:p>
          </p:txBody>
        </p:sp>
        <p:sp>
          <p:nvSpPr>
            <p:cNvPr id="519174" name="Rectangle 6"/>
            <p:cNvSpPr>
              <a:spLocks noChangeArrowheads="1"/>
            </p:cNvSpPr>
            <p:nvPr/>
          </p:nvSpPr>
          <p:spPr bwMode="auto">
            <a:xfrm>
              <a:off x="3460735" y="1759586"/>
              <a:ext cx="1201382" cy="338455"/>
            </a:xfrm>
            <a:prstGeom prst="rect">
              <a:avLst/>
            </a:prstGeom>
            <a:gradFill rotWithShape="1">
              <a:gsLst>
                <a:gs pos="0">
                  <a:srgbClr val="FEE9AC"/>
                </a:gs>
                <a:gs pos="50000">
                  <a:schemeClr val="bg1"/>
                </a:gs>
                <a:gs pos="100000">
                  <a:srgbClr val="FEE9AC"/>
                </a:gs>
              </a:gsLst>
              <a:lin ang="18900000" scaled="1"/>
            </a:gradFill>
            <a:ln w="38100" algn="ctr">
              <a:solidFill>
                <a:srgbClr val="00CC00"/>
              </a:solidFill>
              <a:miter lim="800000"/>
            </a:ln>
            <a:effectLst/>
          </p:spPr>
          <p:txBody>
            <a:bodyPr wrap="square"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rgbClr val="FF3300"/>
                  </a:solidFill>
                  <a:effectLst/>
                  <a:uLnTx/>
                  <a:uFillTx/>
                  <a:latin typeface="Times New Roman" panose="02020603050405020304" pitchFamily="18" charset="0"/>
                  <a:ea typeface="宋体" panose="02010600030101010101" pitchFamily="2" charset="-122"/>
                  <a:cs typeface="+mn-cs"/>
                </a:rPr>
                <a:t>资源经营型</a:t>
              </a:r>
              <a:endParaRPr kumimoji="1" lang="zh-CN" altLang="en-US" sz="1600" b="1" i="0" u="none" strike="noStrike" kern="1200" cap="none" spc="0" normalizeH="0" baseline="0" noProof="0">
                <a:ln>
                  <a:noFill/>
                </a:ln>
                <a:solidFill>
                  <a:srgbClr val="FF3300"/>
                </a:solidFill>
                <a:effectLst/>
                <a:uLnTx/>
                <a:uFillTx/>
                <a:latin typeface="宋体" panose="02010600030101010101" pitchFamily="2" charset="-122"/>
                <a:ea typeface="宋体" panose="02010600030101010101" pitchFamily="2" charset="-122"/>
                <a:cs typeface="+mn-cs"/>
              </a:endParaRPr>
            </a:p>
          </p:txBody>
        </p:sp>
        <p:sp>
          <p:nvSpPr>
            <p:cNvPr id="519175" name="Rectangle 7"/>
            <p:cNvSpPr>
              <a:spLocks noChangeArrowheads="1"/>
            </p:cNvSpPr>
            <p:nvPr/>
          </p:nvSpPr>
          <p:spPr bwMode="auto">
            <a:xfrm>
              <a:off x="5303606" y="1808004"/>
              <a:ext cx="2852646" cy="338455"/>
            </a:xfrm>
            <a:prstGeom prst="rect">
              <a:avLst/>
            </a:prstGeom>
            <a:gradFill rotWithShape="1">
              <a:gsLst>
                <a:gs pos="0">
                  <a:srgbClr val="FEE9AC"/>
                </a:gs>
                <a:gs pos="50000">
                  <a:schemeClr val="bg1"/>
                </a:gs>
                <a:gs pos="100000">
                  <a:srgbClr val="FEE9AC"/>
                </a:gs>
              </a:gsLst>
              <a:lin ang="0" scaled="1"/>
            </a:gradFill>
            <a:ln w="38100" algn="ctr">
              <a:solidFill>
                <a:srgbClr val="660066"/>
              </a:solidFill>
              <a:miter lim="800000"/>
            </a:ln>
            <a:effectLst/>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rgbClr val="0000FF"/>
                  </a:solidFill>
                  <a:effectLst/>
                  <a:uLnTx/>
                  <a:uFillTx/>
                  <a:latin typeface="+mn-ea"/>
                  <a:ea typeface="+mn-ea"/>
                  <a:cs typeface="+mn-cs"/>
                </a:rPr>
                <a:t>实现措施</a:t>
              </a:r>
              <a:endParaRPr kumimoji="1" lang="zh-CN" altLang="en-US" sz="1600" b="1" i="0" u="none" strike="noStrike" kern="1200" cap="none" spc="0" normalizeH="0" baseline="0" noProof="0">
                <a:ln>
                  <a:noFill/>
                </a:ln>
                <a:solidFill>
                  <a:srgbClr val="0000FF"/>
                </a:solidFill>
                <a:effectLst/>
                <a:uLnTx/>
                <a:uFillTx/>
                <a:latin typeface="+mn-ea"/>
                <a:ea typeface="+mn-ea"/>
                <a:cs typeface="+mn-cs"/>
              </a:endParaRPr>
            </a:p>
          </p:txBody>
        </p:sp>
        <p:sp>
          <p:nvSpPr>
            <p:cNvPr id="179211" name="Rectangle 8"/>
            <p:cNvSpPr/>
            <p:nvPr/>
          </p:nvSpPr>
          <p:spPr>
            <a:xfrm>
              <a:off x="8926009" y="3224481"/>
              <a:ext cx="849441" cy="1816100"/>
            </a:xfrm>
            <a:prstGeom prst="rect">
              <a:avLst/>
            </a:prstGeom>
            <a:noFill/>
            <a:ln w="38100" cap="flat" cmpd="sng">
              <a:solidFill>
                <a:srgbClr val="FF3399"/>
              </a:solidFill>
              <a:prstDash val="solid"/>
              <a:miter/>
              <a:headEnd type="none" w="med" len="med"/>
              <a:tailEnd type="none" w="med" len="med"/>
            </a:ln>
          </p:spPr>
          <p:txBody>
            <a:bodyPr lIns="90000" tIns="46800" rIns="90000" bIns="46800" anchor="ctr" anchorCtr="0">
              <a:spAutoFit/>
            </a:bodyPr>
            <a:p>
              <a:pPr algn="ctr">
                <a:buNone/>
              </a:pPr>
              <a:r>
                <a:rPr lang="zh-CN" altLang="en-US" sz="1600" dirty="0">
                  <a:solidFill>
                    <a:srgbClr val="FF3300"/>
                  </a:solidFill>
                  <a:latin typeface="宋体" panose="02010600030101010101" pitchFamily="2" charset="-122"/>
                </a:rPr>
                <a:t>河北光华荣昌</a:t>
              </a:r>
              <a:r>
                <a:rPr lang="en-US" altLang="zh-CN" sz="1600" dirty="0">
                  <a:solidFill>
                    <a:srgbClr val="FF3300"/>
                  </a:solidFill>
                  <a:latin typeface="宋体" panose="02010600030101010101" pitchFamily="2" charset="-122"/>
                </a:rPr>
                <a:t>2023--2025</a:t>
              </a:r>
              <a:endParaRPr lang="en-US" altLang="zh-CN" sz="1600" dirty="0">
                <a:solidFill>
                  <a:srgbClr val="FF3300"/>
                </a:solidFill>
                <a:latin typeface="宋体" panose="02010600030101010101" pitchFamily="2" charset="-122"/>
              </a:endParaRPr>
            </a:p>
            <a:p>
              <a:pPr algn="ctr">
                <a:buNone/>
              </a:pPr>
              <a:r>
                <a:rPr lang="zh-CN" altLang="en-US" sz="1600" dirty="0">
                  <a:solidFill>
                    <a:srgbClr val="FF3300"/>
                  </a:solidFill>
                  <a:latin typeface="宋体" panose="02010600030101010101" pitchFamily="2" charset="-122"/>
                </a:rPr>
                <a:t>年人</a:t>
              </a:r>
              <a:endParaRPr lang="zh-CN" altLang="en-US" sz="1600" dirty="0">
                <a:solidFill>
                  <a:srgbClr val="FF3300"/>
                </a:solidFill>
                <a:latin typeface="宋体" panose="02010600030101010101" pitchFamily="2" charset="-122"/>
              </a:endParaRPr>
            </a:p>
            <a:p>
              <a:pPr algn="ctr">
                <a:buNone/>
              </a:pPr>
              <a:r>
                <a:rPr lang="zh-CN" altLang="en-US" sz="1600" dirty="0">
                  <a:solidFill>
                    <a:srgbClr val="FF3300"/>
                  </a:solidFill>
                  <a:latin typeface="宋体" panose="02010600030101010101" pitchFamily="2" charset="-122"/>
                </a:rPr>
                <a:t>力资</a:t>
              </a:r>
              <a:endParaRPr lang="zh-CN" altLang="en-US" sz="1600" dirty="0">
                <a:solidFill>
                  <a:srgbClr val="FF3300"/>
                </a:solidFill>
                <a:latin typeface="宋体" panose="02010600030101010101" pitchFamily="2" charset="-122"/>
              </a:endParaRPr>
            </a:p>
            <a:p>
              <a:pPr algn="ctr">
                <a:buNone/>
              </a:pPr>
              <a:r>
                <a:rPr lang="zh-CN" altLang="en-US" sz="1600" dirty="0">
                  <a:solidFill>
                    <a:srgbClr val="FF3300"/>
                  </a:solidFill>
                  <a:latin typeface="宋体" panose="02010600030101010101" pitchFamily="2" charset="-122"/>
                </a:rPr>
                <a:t>源规划</a:t>
              </a:r>
              <a:endParaRPr lang="zh-CN" altLang="en-US" sz="1600" dirty="0">
                <a:solidFill>
                  <a:srgbClr val="FF3300"/>
                </a:solidFill>
                <a:latin typeface="宋体" panose="02010600030101010101" pitchFamily="2" charset="-122"/>
              </a:endParaRPr>
            </a:p>
          </p:txBody>
        </p:sp>
        <p:sp>
          <p:nvSpPr>
            <p:cNvPr id="519177" name="Rectangle 9"/>
            <p:cNvSpPr>
              <a:spLocks noChangeArrowheads="1"/>
            </p:cNvSpPr>
            <p:nvPr/>
          </p:nvSpPr>
          <p:spPr bwMode="auto">
            <a:xfrm>
              <a:off x="8468980" y="1808004"/>
              <a:ext cx="1236623" cy="338455"/>
            </a:xfrm>
            <a:prstGeom prst="rect">
              <a:avLst/>
            </a:prstGeom>
            <a:noFill/>
            <a:ln w="38100" algn="ctr">
              <a:solidFill>
                <a:srgbClr val="FF00FF"/>
              </a:solidFill>
              <a:miter lim="800000"/>
            </a:ln>
            <a:effectLst/>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600" b="1" i="0" u="none" strike="noStrike" kern="1200" cap="none" spc="0" normalizeH="0" baseline="0" noProof="0">
                  <a:ln>
                    <a:noFill/>
                  </a:ln>
                  <a:solidFill>
                    <a:srgbClr val="0000FF"/>
                  </a:solidFill>
                  <a:effectLst/>
                  <a:uLnTx/>
                  <a:uFillTx/>
                  <a:latin typeface="+mn-ea"/>
                  <a:ea typeface="+mn-ea"/>
                  <a:cs typeface="+mn-cs"/>
                </a:rPr>
                <a:t>管理保障</a:t>
              </a:r>
              <a:endParaRPr kumimoji="1" lang="zh-CN" altLang="en-US" sz="1600" b="1" i="0" u="none" strike="noStrike" kern="1200" cap="none" spc="0" normalizeH="0" baseline="0" noProof="0">
                <a:ln>
                  <a:noFill/>
                </a:ln>
                <a:solidFill>
                  <a:srgbClr val="0000FF"/>
                </a:solidFill>
                <a:effectLst/>
                <a:uLnTx/>
                <a:uFillTx/>
                <a:latin typeface="+mn-ea"/>
                <a:ea typeface="+mn-ea"/>
                <a:cs typeface="+mn-cs"/>
              </a:endParaRPr>
            </a:p>
          </p:txBody>
        </p:sp>
        <p:sp>
          <p:nvSpPr>
            <p:cNvPr id="519178" name="Line 10"/>
            <p:cNvSpPr>
              <a:spLocks noChangeShapeType="1"/>
            </p:cNvSpPr>
            <p:nvPr/>
          </p:nvSpPr>
          <p:spPr bwMode="auto">
            <a:xfrm>
              <a:off x="495221" y="2837816"/>
              <a:ext cx="7722942" cy="461645"/>
            </a:xfrm>
            <a:prstGeom prst="line">
              <a:avLst/>
            </a:prstGeom>
            <a:noFill/>
            <a:ln w="38100">
              <a:solidFill>
                <a:srgbClr val="800000"/>
              </a:solidFill>
              <a:prstDash val="lgDashDot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79" name="Line 11"/>
            <p:cNvSpPr>
              <a:spLocks noChangeShapeType="1"/>
            </p:cNvSpPr>
            <p:nvPr/>
          </p:nvSpPr>
          <p:spPr bwMode="auto">
            <a:xfrm>
              <a:off x="512683" y="5504816"/>
              <a:ext cx="7721354" cy="461645"/>
            </a:xfrm>
            <a:prstGeom prst="line">
              <a:avLst/>
            </a:prstGeom>
            <a:noFill/>
            <a:ln w="38100">
              <a:solidFill>
                <a:srgbClr val="800000"/>
              </a:solidFill>
              <a:prstDash val="lgDashDot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80" name="Line 12"/>
            <p:cNvSpPr>
              <a:spLocks noChangeShapeType="1"/>
            </p:cNvSpPr>
            <p:nvPr/>
          </p:nvSpPr>
          <p:spPr bwMode="auto">
            <a:xfrm>
              <a:off x="512683" y="6495416"/>
              <a:ext cx="7905498" cy="461645"/>
            </a:xfrm>
            <a:prstGeom prst="line">
              <a:avLst/>
            </a:prstGeom>
            <a:noFill/>
            <a:ln w="38100">
              <a:solidFill>
                <a:srgbClr val="800000"/>
              </a:solidFill>
              <a:prstDash val="lgDashDot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81" name="Line 13"/>
            <p:cNvSpPr>
              <a:spLocks noChangeShapeType="1"/>
            </p:cNvSpPr>
            <p:nvPr/>
          </p:nvSpPr>
          <p:spPr bwMode="auto">
            <a:xfrm>
              <a:off x="1527063" y="4095115"/>
              <a:ext cx="0" cy="461645"/>
            </a:xfrm>
            <a:prstGeom prst="line">
              <a:avLst/>
            </a:prstGeom>
            <a:noFill/>
            <a:ln w="38100">
              <a:solidFill>
                <a:srgbClr val="008000"/>
              </a:solidFill>
              <a:prstDash val="lgDashDot"/>
              <a:round/>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182" name="Text Box 14"/>
            <p:cNvSpPr txBox="1">
              <a:spLocks noChangeArrowheads="1"/>
            </p:cNvSpPr>
            <p:nvPr/>
          </p:nvSpPr>
          <p:spPr bwMode="auto">
            <a:xfrm>
              <a:off x="539670" y="2032000"/>
              <a:ext cx="781025" cy="754380"/>
            </a:xfrm>
            <a:prstGeom prst="rect">
              <a:avLst/>
            </a:prstGeom>
            <a:gradFill rotWithShape="1">
              <a:gsLst>
                <a:gs pos="0">
                  <a:srgbClr val="FEE9AC"/>
                </a:gs>
                <a:gs pos="50000">
                  <a:schemeClr val="bg1"/>
                </a:gs>
                <a:gs pos="100000">
                  <a:srgbClr val="FEE9AC"/>
                </a:gs>
              </a:gsLst>
              <a:lin ang="5400000" scaled="1"/>
            </a:gradFill>
            <a:ln w="19050" algn="ctr">
              <a:no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600" kern="1200" cap="none" spc="0" normalizeH="0" baseline="0" noProof="0">
                  <a:latin typeface="+mn-ea"/>
                  <a:ea typeface="+mn-ea"/>
                  <a:cs typeface="+mn-cs"/>
                </a:rPr>
                <a:t>工作</a:t>
              </a:r>
              <a:endParaRPr kumimoji="1" lang="zh-CN" altLang="en-US" sz="1600" kern="1200" cap="none" spc="0" normalizeH="0" baseline="0" noProof="0">
                <a:latin typeface="+mn-ea"/>
                <a:ea typeface="+mn-ea"/>
                <a:cs typeface="+mn-cs"/>
              </a:endParaRPr>
            </a:p>
            <a:p>
              <a:pPr marR="0" defTabSz="914400">
                <a:spcBef>
                  <a:spcPct val="50000"/>
                </a:spcBef>
                <a:buClrTx/>
                <a:buSzTx/>
                <a:buFontTx/>
                <a:buNone/>
                <a:defRPr/>
              </a:pPr>
              <a:r>
                <a:rPr kumimoji="1" lang="zh-CN" altLang="en-US" sz="1600" kern="1200" cap="none" spc="0" normalizeH="0" baseline="0" noProof="0">
                  <a:latin typeface="+mn-ea"/>
                  <a:ea typeface="+mn-ea"/>
                  <a:cs typeface="+mn-cs"/>
                </a:rPr>
                <a:t>理念</a:t>
              </a:r>
              <a:r>
                <a:rPr kumimoji="1" lang="zh-CN" altLang="en-US" kern="1200" cap="none" spc="0" normalizeH="0" baseline="0" noProof="0">
                  <a:latin typeface="+mn-ea"/>
                  <a:ea typeface="+mn-ea"/>
                  <a:cs typeface="+mn-cs"/>
                </a:rPr>
                <a:t> </a:t>
              </a:r>
              <a:endParaRPr kumimoji="1" lang="zh-CN" altLang="en-US" kern="1200" cap="none" spc="0" normalizeH="0" baseline="0" noProof="0">
                <a:latin typeface="+mn-ea"/>
                <a:ea typeface="+mn-ea"/>
                <a:cs typeface="+mn-cs"/>
              </a:endParaRPr>
            </a:p>
          </p:txBody>
        </p:sp>
        <p:sp>
          <p:nvSpPr>
            <p:cNvPr id="519183" name="Text Box 15"/>
            <p:cNvSpPr txBox="1">
              <a:spLocks noChangeArrowheads="1"/>
            </p:cNvSpPr>
            <p:nvPr/>
          </p:nvSpPr>
          <p:spPr bwMode="auto">
            <a:xfrm>
              <a:off x="577768" y="3983038"/>
              <a:ext cx="717527" cy="754380"/>
            </a:xfrm>
            <a:prstGeom prst="rect">
              <a:avLst/>
            </a:prstGeom>
            <a:gradFill rotWithShape="1">
              <a:gsLst>
                <a:gs pos="0">
                  <a:srgbClr val="CAFEFD"/>
                </a:gs>
                <a:gs pos="50000">
                  <a:schemeClr val="bg1"/>
                </a:gs>
                <a:gs pos="100000">
                  <a:srgbClr val="CAFEFD"/>
                </a:gs>
              </a:gsLst>
              <a:lin ang="5400000" scaled="1"/>
            </a:gradFill>
            <a:ln w="19050" algn="ctr">
              <a:no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600" kern="1200" cap="none" spc="0" normalizeH="0" baseline="0" noProof="0">
                  <a:latin typeface="+mn-ea"/>
                  <a:ea typeface="+mn-ea"/>
                  <a:cs typeface="+mn-cs"/>
                </a:rPr>
                <a:t>工作</a:t>
              </a:r>
              <a:endParaRPr kumimoji="1" lang="zh-CN" altLang="en-US" sz="1600" kern="1200" cap="none" spc="0" normalizeH="0" baseline="0" noProof="0">
                <a:latin typeface="+mn-ea"/>
                <a:ea typeface="+mn-ea"/>
                <a:cs typeface="+mn-cs"/>
              </a:endParaRPr>
            </a:p>
            <a:p>
              <a:pPr marR="0" defTabSz="914400">
                <a:spcBef>
                  <a:spcPct val="50000"/>
                </a:spcBef>
                <a:buClrTx/>
                <a:buSzTx/>
                <a:buFontTx/>
                <a:buNone/>
                <a:defRPr/>
              </a:pPr>
              <a:r>
                <a:rPr kumimoji="1" lang="zh-CN" altLang="en-US" sz="1600" kern="1200" cap="none" spc="0" normalizeH="0" baseline="0" noProof="0">
                  <a:latin typeface="+mn-ea"/>
                  <a:ea typeface="+mn-ea"/>
                  <a:cs typeface="+mn-cs"/>
                </a:rPr>
                <a:t>内容</a:t>
              </a:r>
              <a:r>
                <a:rPr kumimoji="1" lang="zh-CN" altLang="en-US" kern="1200" cap="none" spc="0" normalizeH="0" baseline="0" noProof="0">
                  <a:latin typeface="+mn-ea"/>
                  <a:ea typeface="+mn-ea"/>
                  <a:cs typeface="+mn-cs"/>
                </a:rPr>
                <a:t> </a:t>
              </a:r>
              <a:endParaRPr kumimoji="1" lang="zh-CN" altLang="en-US" kern="1200" cap="none" spc="0" normalizeH="0" baseline="0" noProof="0">
                <a:latin typeface="+mn-ea"/>
                <a:ea typeface="+mn-ea"/>
                <a:cs typeface="+mn-cs"/>
              </a:endParaRPr>
            </a:p>
          </p:txBody>
        </p:sp>
        <p:sp>
          <p:nvSpPr>
            <p:cNvPr id="519184" name="Text Box 16"/>
            <p:cNvSpPr txBox="1">
              <a:spLocks noChangeArrowheads="1"/>
            </p:cNvSpPr>
            <p:nvPr/>
          </p:nvSpPr>
          <p:spPr bwMode="auto">
            <a:xfrm>
              <a:off x="603168" y="5811838"/>
              <a:ext cx="717527" cy="754380"/>
            </a:xfrm>
            <a:prstGeom prst="rect">
              <a:avLst/>
            </a:prstGeom>
            <a:gradFill rotWithShape="1">
              <a:gsLst>
                <a:gs pos="0">
                  <a:srgbClr val="E4EECE"/>
                </a:gs>
                <a:gs pos="50000">
                  <a:schemeClr val="bg1"/>
                </a:gs>
                <a:gs pos="100000">
                  <a:srgbClr val="E4EECE"/>
                </a:gs>
              </a:gsLst>
              <a:lin ang="5400000" scaled="1"/>
            </a:gradFill>
            <a:ln w="19050" algn="ctr">
              <a:no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600" kern="1200" cap="none" spc="0" normalizeH="0" baseline="0" noProof="0">
                  <a:latin typeface="+mn-ea"/>
                  <a:ea typeface="+mn-ea"/>
                  <a:cs typeface="+mn-cs"/>
                </a:rPr>
                <a:t>关注</a:t>
              </a:r>
              <a:endParaRPr kumimoji="1" lang="zh-CN" altLang="en-US" sz="1600" kern="1200" cap="none" spc="0" normalizeH="0" baseline="0" noProof="0">
                <a:latin typeface="+mn-ea"/>
                <a:ea typeface="+mn-ea"/>
                <a:cs typeface="+mn-cs"/>
              </a:endParaRPr>
            </a:p>
            <a:p>
              <a:pPr marR="0" defTabSz="914400">
                <a:spcBef>
                  <a:spcPct val="50000"/>
                </a:spcBef>
                <a:buClrTx/>
                <a:buSzTx/>
                <a:buFontTx/>
                <a:buNone/>
                <a:defRPr/>
              </a:pPr>
              <a:r>
                <a:rPr kumimoji="1" lang="zh-CN" altLang="en-US" sz="1600" kern="1200" cap="none" spc="0" normalizeH="0" baseline="0" noProof="0">
                  <a:latin typeface="+mn-ea"/>
                  <a:ea typeface="+mn-ea"/>
                  <a:cs typeface="+mn-cs"/>
                </a:rPr>
                <a:t>重点</a:t>
              </a:r>
              <a:r>
                <a:rPr kumimoji="1" lang="zh-CN" altLang="en-US" kern="1200" cap="none" spc="0" normalizeH="0" baseline="0" noProof="0">
                  <a:latin typeface="+mn-ea"/>
                  <a:ea typeface="+mn-ea"/>
                  <a:cs typeface="+mn-cs"/>
                </a:rPr>
                <a:t> </a:t>
              </a:r>
              <a:endParaRPr kumimoji="1" lang="zh-CN" altLang="en-US" kern="1200" cap="none" spc="0" normalizeH="0" baseline="0" noProof="0">
                <a:latin typeface="+mn-ea"/>
                <a:ea typeface="+mn-ea"/>
                <a:cs typeface="+mn-cs"/>
              </a:endParaRPr>
            </a:p>
          </p:txBody>
        </p:sp>
        <p:sp>
          <p:nvSpPr>
            <p:cNvPr id="179220" name="Text Box 17"/>
            <p:cNvSpPr txBox="1"/>
            <p:nvPr/>
          </p:nvSpPr>
          <p:spPr>
            <a:xfrm>
              <a:off x="1623223" y="2238376"/>
              <a:ext cx="1595711" cy="646430"/>
            </a:xfrm>
            <a:prstGeom prst="rect">
              <a:avLst/>
            </a:prstGeom>
            <a:gradFill rotWithShape="1">
              <a:gsLst>
                <a:gs pos="0">
                  <a:srgbClr val="FEE9AC"/>
                </a:gs>
                <a:gs pos="100000">
                  <a:schemeClr val="bg1"/>
                </a:gs>
              </a:gsLst>
              <a:path path="rect">
                <a:fillToRect t="100000" r="100000"/>
              </a:path>
              <a:tileRect/>
            </a:gradFill>
            <a:ln w="38100" cap="flat" cmpd="sng">
              <a:solidFill>
                <a:srgbClr val="000099"/>
              </a:solidFill>
              <a:prstDash val="solid"/>
              <a:miter/>
              <a:headEnd type="none" w="med" len="med"/>
              <a:tailEnd type="none" w="med" len="med"/>
            </a:ln>
          </p:spPr>
          <p:txBody>
            <a:bodyPr lIns="90000" tIns="46800" rIns="90000" bIns="46800">
              <a:spAutoFit/>
            </a:bodyPr>
            <a:p>
              <a:pPr>
                <a:spcBef>
                  <a:spcPct val="50000"/>
                </a:spcBef>
                <a:buNone/>
              </a:pPr>
              <a:r>
                <a:rPr lang="zh-CN" altLang="en-US" sz="1200" dirty="0">
                  <a:latin typeface="Times New Roman" panose="02020603050405020304" pitchFamily="18" charset="0"/>
                </a:rPr>
                <a:t>人力资源是企业的第一资源，对企业经营发展有无限增值潜能</a:t>
              </a:r>
              <a:endParaRPr lang="zh-CN" altLang="en-US" sz="1200" dirty="0">
                <a:latin typeface="Times New Roman" panose="02020603050405020304" pitchFamily="18" charset="0"/>
              </a:endParaRPr>
            </a:p>
          </p:txBody>
        </p:sp>
        <p:sp>
          <p:nvSpPr>
            <p:cNvPr id="519186" name="Text Box 18"/>
            <p:cNvSpPr txBox="1">
              <a:spLocks noChangeArrowheads="1"/>
            </p:cNvSpPr>
            <p:nvPr/>
          </p:nvSpPr>
          <p:spPr bwMode="auto">
            <a:xfrm>
              <a:off x="3449465" y="2246313"/>
              <a:ext cx="1346157" cy="646430"/>
            </a:xfrm>
            <a:prstGeom prst="rect">
              <a:avLst/>
            </a:prstGeom>
            <a:gradFill rotWithShape="1">
              <a:gsLst>
                <a:gs pos="0">
                  <a:srgbClr val="FEE9AC"/>
                </a:gs>
                <a:gs pos="50000">
                  <a:schemeClr val="bg1"/>
                </a:gs>
                <a:gs pos="100000">
                  <a:srgbClr val="FEE9AC"/>
                </a:gs>
              </a:gsLst>
              <a:lin ang="18900000" scaled="1"/>
            </a:gradFill>
            <a:ln w="38100" algn="ctr">
              <a:solidFill>
                <a:srgbClr val="00CC00"/>
              </a:solid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200" kern="1200" cap="none" spc="0" normalizeH="0" baseline="0" noProof="0">
                  <a:latin typeface="宋体" panose="02010600030101010101" pitchFamily="2" charset="-122"/>
                  <a:ea typeface="宋体" panose="02010600030101010101" pitchFamily="2" charset="-122"/>
                  <a:cs typeface="+mn-cs"/>
                </a:rPr>
                <a:t>为各精力单位深度人力资源经营和开发提供支持</a:t>
              </a:r>
              <a:endParaRPr kumimoji="1" lang="zh-CN" altLang="en-US" sz="1200" kern="1200" cap="none" spc="0" normalizeH="0" baseline="0" noProof="0">
                <a:latin typeface="宋体" panose="02010600030101010101" pitchFamily="2" charset="-122"/>
                <a:ea typeface="宋体" panose="02010600030101010101" pitchFamily="2" charset="-122"/>
                <a:cs typeface="+mn-cs"/>
              </a:endParaRPr>
            </a:p>
          </p:txBody>
        </p:sp>
        <p:sp>
          <p:nvSpPr>
            <p:cNvPr id="519187" name="Text Box 19"/>
            <p:cNvSpPr txBox="1">
              <a:spLocks noChangeArrowheads="1"/>
            </p:cNvSpPr>
            <p:nvPr/>
          </p:nvSpPr>
          <p:spPr bwMode="auto">
            <a:xfrm>
              <a:off x="5270269" y="2246313"/>
              <a:ext cx="2885983" cy="738505"/>
            </a:xfrm>
            <a:prstGeom prst="rect">
              <a:avLst/>
            </a:prstGeom>
            <a:gradFill rotWithShape="1">
              <a:gsLst>
                <a:gs pos="0">
                  <a:srgbClr val="FEE9AC"/>
                </a:gs>
                <a:gs pos="50000">
                  <a:schemeClr val="bg1"/>
                </a:gs>
                <a:gs pos="100000">
                  <a:srgbClr val="FEE9AC"/>
                </a:gs>
              </a:gsLst>
              <a:lin ang="0" scaled="1"/>
            </a:gradFill>
            <a:ln w="19050" algn="ctr">
              <a:solidFill>
                <a:srgbClr val="660066"/>
              </a:solidFill>
              <a:miter lim="800000"/>
            </a:ln>
            <a:effectLst/>
          </p:spPr>
          <p:txBody>
            <a:bodyPr lIns="90000" tIns="46800" rIns="90000" bIns="46800">
              <a:spAutoFit/>
            </a:bodyPr>
            <a:lstStyle/>
            <a:p>
              <a:pPr marR="0" defTabSz="914400">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加强对各业务单位负责人人力资源知识培训</a:t>
              </a:r>
              <a:r>
                <a:rPr kumimoji="1" lang="en-US" altLang="zh-CN" sz="1400" kern="1200" cap="none" spc="0" normalizeH="0" baseline="0" noProof="0">
                  <a:latin typeface="宋体" panose="02010600030101010101" pitchFamily="2" charset="-122"/>
                  <a:ea typeface="宋体" panose="02010600030101010101" pitchFamily="2" charset="-122"/>
                  <a:cs typeface="+mn-cs"/>
                </a:rPr>
                <a:t>,</a:t>
              </a:r>
              <a:r>
                <a:rPr kumimoji="1" lang="zh-CN" altLang="en-US" sz="1400" kern="1200" cap="none" spc="0" normalizeH="0" baseline="0" noProof="0">
                  <a:latin typeface="宋体" panose="02010600030101010101" pitchFamily="2" charset="-122"/>
                  <a:ea typeface="宋体" panose="02010600030101010101" pitchFamily="2" charset="-122"/>
                  <a:cs typeface="+mn-cs"/>
                </a:rPr>
                <a:t>帮助其解决人力资源管理中的问题</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p:txBody>
        </p:sp>
        <p:sp>
          <p:nvSpPr>
            <p:cNvPr id="519188" name="Text Box 20"/>
            <p:cNvSpPr txBox="1">
              <a:spLocks noChangeArrowheads="1"/>
            </p:cNvSpPr>
            <p:nvPr/>
          </p:nvSpPr>
          <p:spPr bwMode="auto">
            <a:xfrm>
              <a:off x="1604849" y="3290888"/>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业务培训</a:t>
              </a:r>
              <a:endParaRPr kumimoji="1" lang="zh-CN" altLang="en-US" sz="1400" kern="1200" cap="none" spc="0" normalizeH="0" baseline="0" noProof="0">
                <a:latin typeface="+mn-ea"/>
                <a:ea typeface="+mn-ea"/>
                <a:cs typeface="+mn-cs"/>
              </a:endParaRPr>
            </a:p>
          </p:txBody>
        </p:sp>
        <p:sp>
          <p:nvSpPr>
            <p:cNvPr id="519189" name="Text Box 21"/>
            <p:cNvSpPr txBox="1">
              <a:spLocks noChangeArrowheads="1"/>
            </p:cNvSpPr>
            <p:nvPr/>
          </p:nvSpPr>
          <p:spPr bwMode="auto">
            <a:xfrm>
              <a:off x="3554236" y="3248025"/>
              <a:ext cx="1247735" cy="461645"/>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defTabSz="914400">
                <a:buClrTx/>
                <a:buSzTx/>
                <a:buFontTx/>
                <a:buNone/>
                <a:defRPr/>
              </a:pPr>
              <a:r>
                <a:rPr kumimoji="1" lang="zh-CN" altLang="en-US" sz="1200" kern="1200" cap="none" spc="0" normalizeH="0" baseline="0" noProof="0">
                  <a:latin typeface="Times New Roman" panose="02020603050405020304" pitchFamily="18" charset="0"/>
                  <a:ea typeface="宋体" panose="02010600030101010101" pitchFamily="2" charset="-122"/>
                  <a:cs typeface="+mn-cs"/>
                </a:rPr>
                <a:t>任职标准培训</a:t>
              </a:r>
              <a:endParaRPr kumimoji="1" lang="zh-CN" altLang="en-US" sz="1200" kern="1200" cap="none" spc="0" normalizeH="0" baseline="0" noProof="0">
                <a:latin typeface="Times New Roman" panose="02020603050405020304" pitchFamily="18" charset="0"/>
                <a:ea typeface="宋体" panose="02010600030101010101" pitchFamily="2" charset="-122"/>
                <a:cs typeface="+mn-cs"/>
              </a:endParaRPr>
            </a:p>
            <a:p>
              <a:pPr marR="0" defTabSz="914400">
                <a:buClrTx/>
                <a:buSzTx/>
                <a:buFontTx/>
                <a:buNone/>
                <a:defRPr/>
              </a:pPr>
              <a:r>
                <a:rPr kumimoji="1" lang="zh-CN" altLang="en-US" sz="1200" kern="1200" cap="none" spc="0" normalizeH="0" baseline="0" noProof="0">
                  <a:latin typeface="Times New Roman" panose="02020603050405020304" pitchFamily="18" charset="0"/>
                  <a:ea typeface="宋体" panose="02010600030101010101" pitchFamily="2" charset="-122"/>
                  <a:cs typeface="+mn-cs"/>
                </a:rPr>
                <a:t>职业晋升培训</a:t>
              </a:r>
              <a:endParaRPr kumimoji="1" lang="zh-CN" altLang="en-US" sz="1200" kern="1200" cap="none" spc="0" normalizeH="0" baseline="0" noProof="0">
                <a:latin typeface="宋体" panose="02010600030101010101" pitchFamily="2" charset="-122"/>
                <a:ea typeface="宋体" panose="02010600030101010101" pitchFamily="2" charset="-122"/>
                <a:cs typeface="+mn-cs"/>
              </a:endParaRPr>
            </a:p>
          </p:txBody>
        </p:sp>
        <p:sp>
          <p:nvSpPr>
            <p:cNvPr id="519190" name="Text Box 22"/>
            <p:cNvSpPr txBox="1">
              <a:spLocks noChangeArrowheads="1"/>
            </p:cNvSpPr>
            <p:nvPr/>
          </p:nvSpPr>
          <p:spPr bwMode="auto">
            <a:xfrm>
              <a:off x="1604849" y="3938588"/>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绩效考核</a:t>
              </a:r>
              <a:endParaRPr kumimoji="1" lang="zh-CN" altLang="en-US" sz="1400" kern="1200" cap="none" spc="0" normalizeH="0" baseline="0" noProof="0">
                <a:latin typeface="+mn-ea"/>
                <a:ea typeface="+mn-ea"/>
                <a:cs typeface="+mn-cs"/>
              </a:endParaRPr>
            </a:p>
          </p:txBody>
        </p:sp>
        <p:sp>
          <p:nvSpPr>
            <p:cNvPr id="519191" name="Text Box 23"/>
            <p:cNvSpPr txBox="1">
              <a:spLocks noChangeArrowheads="1"/>
            </p:cNvSpPr>
            <p:nvPr/>
          </p:nvSpPr>
          <p:spPr bwMode="auto">
            <a:xfrm>
              <a:off x="3554236" y="3905250"/>
              <a:ext cx="1247735" cy="415290"/>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algn="ctr" defTabSz="914400">
                <a:lnSpc>
                  <a:spcPct val="50000"/>
                </a:lnSpc>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目标导向</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a:p>
              <a:pPr marR="0" algn="ctr" defTabSz="914400">
                <a:lnSpc>
                  <a:spcPct val="50000"/>
                </a:lnSpc>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指标量化</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p:txBody>
        </p:sp>
        <p:sp>
          <p:nvSpPr>
            <p:cNvPr id="519192" name="Text Box 24"/>
            <p:cNvSpPr txBox="1">
              <a:spLocks noChangeArrowheads="1"/>
            </p:cNvSpPr>
            <p:nvPr/>
          </p:nvSpPr>
          <p:spPr bwMode="auto">
            <a:xfrm>
              <a:off x="1604849" y="4506913"/>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费用控制</a:t>
              </a:r>
              <a:endParaRPr kumimoji="1" lang="zh-CN" altLang="en-US" sz="1400" kern="1200" cap="none" spc="0" normalizeH="0" baseline="0" noProof="0">
                <a:latin typeface="+mn-ea"/>
                <a:ea typeface="+mn-ea"/>
                <a:cs typeface="+mn-cs"/>
              </a:endParaRPr>
            </a:p>
          </p:txBody>
        </p:sp>
        <p:sp>
          <p:nvSpPr>
            <p:cNvPr id="519193" name="Text Box 25"/>
            <p:cNvSpPr txBox="1">
              <a:spLocks noChangeArrowheads="1"/>
            </p:cNvSpPr>
            <p:nvPr/>
          </p:nvSpPr>
          <p:spPr bwMode="auto">
            <a:xfrm>
              <a:off x="3554236" y="4506913"/>
              <a:ext cx="1247735" cy="307975"/>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资源投资</a:t>
              </a:r>
              <a:endParaRPr kumimoji="1" lang="zh-CN" altLang="en-US" sz="1400" kern="1200" cap="none" spc="0" normalizeH="0" baseline="0" noProof="0">
                <a:latin typeface="+mn-ea"/>
                <a:ea typeface="+mn-ea"/>
                <a:cs typeface="+mn-cs"/>
              </a:endParaRPr>
            </a:p>
          </p:txBody>
        </p:sp>
        <p:sp>
          <p:nvSpPr>
            <p:cNvPr id="519194" name="Text Box 26"/>
            <p:cNvSpPr txBox="1">
              <a:spLocks noChangeArrowheads="1"/>
            </p:cNvSpPr>
            <p:nvPr/>
          </p:nvSpPr>
          <p:spPr bwMode="auto">
            <a:xfrm>
              <a:off x="1604849" y="5154613"/>
              <a:ext cx="1169950" cy="307975"/>
            </a:xfrm>
            <a:prstGeom prst="rect">
              <a:avLst/>
            </a:prstGeom>
            <a:gradFill rotWithShape="1">
              <a:gsLst>
                <a:gs pos="0">
                  <a:srgbClr val="CAFEFD"/>
                </a:gs>
                <a:gs pos="100000">
                  <a:schemeClr val="bg1"/>
                </a:gs>
              </a:gsLst>
              <a:path path="rect">
                <a:fillToRect t="100000" r="100000"/>
              </a:path>
            </a:gradFill>
            <a:ln w="38100" algn="ctr">
              <a:solidFill>
                <a:srgbClr val="000099"/>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mn-ea"/>
                  <a:ea typeface="+mn-ea"/>
                  <a:cs typeface="+mn-cs"/>
                </a:rPr>
                <a:t>业务开展</a:t>
              </a:r>
              <a:endParaRPr kumimoji="1" lang="zh-CN" altLang="en-US" sz="1400" kern="1200" cap="none" spc="0" normalizeH="0" baseline="0" noProof="0">
                <a:latin typeface="+mn-ea"/>
                <a:ea typeface="+mn-ea"/>
                <a:cs typeface="+mn-cs"/>
              </a:endParaRPr>
            </a:p>
          </p:txBody>
        </p:sp>
        <p:sp>
          <p:nvSpPr>
            <p:cNvPr id="519195" name="Text Box 27"/>
            <p:cNvSpPr txBox="1">
              <a:spLocks noChangeArrowheads="1"/>
            </p:cNvSpPr>
            <p:nvPr/>
          </p:nvSpPr>
          <p:spPr bwMode="auto">
            <a:xfrm>
              <a:off x="3554236" y="5154613"/>
              <a:ext cx="1247735" cy="307975"/>
            </a:xfrm>
            <a:prstGeom prst="rect">
              <a:avLst/>
            </a:prstGeom>
            <a:gradFill rotWithShape="1">
              <a:gsLst>
                <a:gs pos="0">
                  <a:srgbClr val="CAFEFD"/>
                </a:gs>
                <a:gs pos="50000">
                  <a:schemeClr val="bg1"/>
                </a:gs>
                <a:gs pos="100000">
                  <a:srgbClr val="CAFEFD"/>
                </a:gs>
              </a:gsLst>
              <a:lin ang="18900000" scaled="1"/>
            </a:gradFill>
            <a:ln w="38100" algn="ctr">
              <a:solidFill>
                <a:srgbClr val="00CC00"/>
              </a:solidFill>
              <a:miter lim="800000"/>
            </a:ln>
            <a:effectLst/>
          </p:spPr>
          <p:txBody>
            <a:bodyPr lIns="90000" tIns="46800" rIns="90000" bIns="46800">
              <a:spAutoFit/>
            </a:bodyPr>
            <a:lstStyle/>
            <a:p>
              <a:pPr marR="0" algn="ctr" defTabSz="914400">
                <a:spcBef>
                  <a:spcPct val="50000"/>
                </a:spcBef>
                <a:buClrTx/>
                <a:buSzTx/>
                <a:buFontTx/>
                <a:buNone/>
                <a:defRPr/>
              </a:pPr>
              <a:r>
                <a:rPr kumimoji="1" lang="zh-CN" altLang="en-US" sz="1400" kern="1200" cap="none" spc="0" normalizeH="0" baseline="0" noProof="0">
                  <a:latin typeface="宋体" panose="02010600030101010101" pitchFamily="2" charset="-122"/>
                  <a:ea typeface="宋体" panose="02010600030101010101" pitchFamily="2" charset="-122"/>
                  <a:cs typeface="+mn-cs"/>
                </a:rPr>
                <a:t>基础改善</a:t>
              </a:r>
              <a:endParaRPr kumimoji="1" lang="zh-CN" altLang="en-US" sz="1400" kern="1200" cap="none" spc="0" normalizeH="0" baseline="0" noProof="0">
                <a:latin typeface="宋体" panose="02010600030101010101" pitchFamily="2" charset="-122"/>
                <a:ea typeface="宋体" panose="02010600030101010101" pitchFamily="2" charset="-122"/>
                <a:cs typeface="+mn-cs"/>
              </a:endParaRPr>
            </a:p>
          </p:txBody>
        </p:sp>
        <p:sp>
          <p:nvSpPr>
            <p:cNvPr id="519196" name="AutoShape 28"/>
            <p:cNvSpPr>
              <a:spLocks noChangeArrowheads="1"/>
            </p:cNvSpPr>
            <p:nvPr/>
          </p:nvSpPr>
          <p:spPr bwMode="auto">
            <a:xfrm>
              <a:off x="2852584" y="2409311"/>
              <a:ext cx="579419" cy="3872943"/>
            </a:xfrm>
            <a:prstGeom prst="notchedRightArrow">
              <a:avLst>
                <a:gd name="adj1" fmla="val 50000"/>
                <a:gd name="adj2" fmla="val 25000"/>
              </a:avLst>
            </a:prstGeom>
            <a:gradFill rotWithShape="1">
              <a:gsLst>
                <a:gs pos="0">
                  <a:srgbClr val="FACEDE"/>
                </a:gs>
                <a:gs pos="50000">
                  <a:schemeClr val="bg1"/>
                </a:gs>
                <a:gs pos="100000">
                  <a:srgbClr val="FACEDE"/>
                </a:gs>
              </a:gsLst>
              <a:lin ang="0" scaled="1"/>
            </a:gradFill>
            <a:ln w="19050" algn="ctr">
              <a:solidFill>
                <a:srgbClr val="FF3300"/>
              </a:solidFill>
              <a:miter lim="800000"/>
            </a:ln>
            <a:effectLst/>
          </p:spPr>
          <p:txBody>
            <a:bodyPr lIns="90000" tIns="46800" rIns="90000" bIns="46800"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uLnTx/>
                  <a:uFillTx/>
                  <a:latin typeface="+mn-ea"/>
                  <a:ea typeface="+mn-ea"/>
                  <a:cs typeface="+mn-cs"/>
                </a:rPr>
                <a:t>转</a:t>
              </a: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2400" b="1" i="0" u="none" strike="noStrike" kern="1200" cap="none" spc="0" normalizeH="0" baseline="0" noProof="0">
                  <a:ln>
                    <a:noFill/>
                  </a:ln>
                  <a:solidFill>
                    <a:srgbClr val="FF3300"/>
                  </a:solidFill>
                  <a:effectLst/>
                  <a:uLnTx/>
                  <a:uFillTx/>
                  <a:latin typeface="+mn-ea"/>
                  <a:ea typeface="+mn-ea"/>
                  <a:cs typeface="+mn-cs"/>
                </a:rPr>
                <a:t>变</a:t>
              </a: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endParaRPr kumimoji="1" lang="zh-CN" altLang="en-US" sz="2400" b="1" i="0" u="none" strike="noStrike" kern="1200" cap="none" spc="0" normalizeH="0" baseline="0" noProof="0">
                <a:ln>
                  <a:noFill/>
                </a:ln>
                <a:solidFill>
                  <a:srgbClr val="FF3300"/>
                </a:solidFill>
                <a:effectLst/>
                <a:uLnTx/>
                <a:uFillTx/>
                <a:latin typeface="+mn-ea"/>
                <a:ea typeface="+mn-ea"/>
                <a:cs typeface="+mn-cs"/>
              </a:endParaRPr>
            </a:p>
          </p:txBody>
        </p:sp>
        <p:sp>
          <p:nvSpPr>
            <p:cNvPr id="179232" name="Text Box 29"/>
            <p:cNvSpPr txBox="1"/>
            <p:nvPr/>
          </p:nvSpPr>
          <p:spPr>
            <a:xfrm>
              <a:off x="1676529" y="5862205"/>
              <a:ext cx="1404844" cy="708025"/>
            </a:xfrm>
            <a:prstGeom prst="rect">
              <a:avLst/>
            </a:prstGeom>
            <a:gradFill rotWithShape="1">
              <a:gsLst>
                <a:gs pos="0">
                  <a:srgbClr val="E4EECE"/>
                </a:gs>
                <a:gs pos="100000">
                  <a:schemeClr val="bg1"/>
                </a:gs>
              </a:gsLst>
              <a:path path="rect">
                <a:fillToRect t="100000" r="100000"/>
              </a:path>
              <a:tileRect/>
            </a:gradFill>
            <a:ln w="38100" cap="flat" cmpd="sng">
              <a:solidFill>
                <a:srgbClr val="000099"/>
              </a:solidFill>
              <a:prstDash val="solid"/>
              <a:miter/>
              <a:headEnd type="none" w="med" len="med"/>
              <a:tailEnd type="none" w="med" len="med"/>
            </a:ln>
          </p:spPr>
          <p:txBody>
            <a:bodyPr lIns="90000" tIns="46800" rIns="90000" bIns="46800">
              <a:spAutoFit/>
            </a:bodyPr>
            <a:p>
              <a:pPr>
                <a:spcBef>
                  <a:spcPct val="50000"/>
                </a:spcBef>
                <a:buNone/>
              </a:pPr>
              <a:r>
                <a:rPr lang="zh-CN" altLang="en-US" sz="2000" dirty="0">
                  <a:latin typeface="宋体" panose="02010600030101010101" pitchFamily="2" charset="-122"/>
                </a:rPr>
                <a:t>打造卓越团队</a:t>
              </a:r>
              <a:endParaRPr lang="zh-CN" altLang="en-US" sz="2000" dirty="0">
                <a:latin typeface="宋体" panose="02010600030101010101" pitchFamily="2" charset="-122"/>
              </a:endParaRPr>
            </a:p>
          </p:txBody>
        </p:sp>
        <p:sp>
          <p:nvSpPr>
            <p:cNvPr id="519199" name="AutoShape 31"/>
            <p:cNvSpPr>
              <a:spLocks noChangeArrowheads="1"/>
            </p:cNvSpPr>
            <p:nvPr/>
          </p:nvSpPr>
          <p:spPr bwMode="auto">
            <a:xfrm>
              <a:off x="8156252" y="2318704"/>
              <a:ext cx="703241" cy="922019"/>
            </a:xfrm>
            <a:prstGeom prst="leftArrow">
              <a:avLst>
                <a:gd name="adj1" fmla="val 50000"/>
                <a:gd name="adj2" fmla="val 34827"/>
              </a:avLst>
            </a:prstGeom>
            <a:solidFill>
              <a:srgbClr val="FEE9AC"/>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0" name="AutoShape 32"/>
            <p:cNvSpPr>
              <a:spLocks noChangeArrowheads="1"/>
            </p:cNvSpPr>
            <p:nvPr/>
          </p:nvSpPr>
          <p:spPr bwMode="auto">
            <a:xfrm>
              <a:off x="8156252" y="3253741"/>
              <a:ext cx="703241" cy="922019"/>
            </a:xfrm>
            <a:prstGeom prst="leftArrow">
              <a:avLst>
                <a:gd name="adj1" fmla="val 50000"/>
                <a:gd name="adj2" fmla="val 48788"/>
              </a:avLst>
            </a:prstGeom>
            <a:solidFill>
              <a:srgbClr val="CAFEFD"/>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1" name="AutoShape 33"/>
            <p:cNvSpPr>
              <a:spLocks noChangeArrowheads="1"/>
            </p:cNvSpPr>
            <p:nvPr/>
          </p:nvSpPr>
          <p:spPr bwMode="auto">
            <a:xfrm>
              <a:off x="8156252" y="3903029"/>
              <a:ext cx="703241" cy="922019"/>
            </a:xfrm>
            <a:prstGeom prst="leftArrow">
              <a:avLst>
                <a:gd name="adj1" fmla="val 50000"/>
                <a:gd name="adj2" fmla="val 48789"/>
              </a:avLst>
            </a:prstGeom>
            <a:solidFill>
              <a:srgbClr val="CAFEFD"/>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2" name="AutoShape 34"/>
            <p:cNvSpPr>
              <a:spLocks noChangeArrowheads="1"/>
            </p:cNvSpPr>
            <p:nvPr/>
          </p:nvSpPr>
          <p:spPr bwMode="auto">
            <a:xfrm>
              <a:off x="8156252" y="4477704"/>
              <a:ext cx="703241" cy="922019"/>
            </a:xfrm>
            <a:prstGeom prst="leftArrow">
              <a:avLst>
                <a:gd name="adj1" fmla="val 50000"/>
                <a:gd name="adj2" fmla="val 48789"/>
              </a:avLst>
            </a:prstGeom>
            <a:solidFill>
              <a:srgbClr val="CAFEFD"/>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3" name="AutoShape 35"/>
            <p:cNvSpPr>
              <a:spLocks noChangeArrowheads="1"/>
            </p:cNvSpPr>
            <p:nvPr/>
          </p:nvSpPr>
          <p:spPr bwMode="auto">
            <a:xfrm>
              <a:off x="8156252" y="5188904"/>
              <a:ext cx="703241" cy="922019"/>
            </a:xfrm>
            <a:prstGeom prst="leftArrow">
              <a:avLst>
                <a:gd name="adj1" fmla="val 50000"/>
                <a:gd name="adj2" fmla="val 48789"/>
              </a:avLst>
            </a:prstGeom>
            <a:solidFill>
              <a:srgbClr val="CCFFFF"/>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4" name="AutoShape 36"/>
            <p:cNvSpPr>
              <a:spLocks noChangeArrowheads="1"/>
            </p:cNvSpPr>
            <p:nvPr/>
          </p:nvSpPr>
          <p:spPr bwMode="auto">
            <a:xfrm>
              <a:off x="4881344" y="5911851"/>
              <a:ext cx="3978148" cy="615949"/>
            </a:xfrm>
            <a:prstGeom prst="leftArrow">
              <a:avLst>
                <a:gd name="adj1" fmla="val 50000"/>
                <a:gd name="adj2" fmla="val 197634"/>
              </a:avLst>
            </a:prstGeom>
            <a:solidFill>
              <a:srgbClr val="E4EECE"/>
            </a:solidFill>
            <a:ln w="28575" algn="ctr">
              <a:solidFill>
                <a:srgbClr val="0099CC"/>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400" b="1" i="0" u="none" strike="noStrike" kern="1200" cap="none" spc="0" normalizeH="0" baseline="0" noProof="0" dirty="0">
                <a:ln>
                  <a:noFill/>
                </a:ln>
                <a:solidFill>
                  <a:schemeClr val="tx1"/>
                </a:solidFill>
                <a:effectLst/>
                <a:uLnTx/>
                <a:uFillTx/>
                <a:latin typeface="+mn-ea"/>
                <a:ea typeface="+mn-ea"/>
                <a:cs typeface="+mn-cs"/>
              </a:endParaRPr>
            </a:p>
          </p:txBody>
        </p:sp>
        <p:sp>
          <p:nvSpPr>
            <p:cNvPr id="519205" name="AutoShape 37"/>
            <p:cNvSpPr>
              <a:spLocks noChangeArrowheads="1"/>
            </p:cNvSpPr>
            <p:nvPr/>
          </p:nvSpPr>
          <p:spPr bwMode="auto">
            <a:xfrm>
              <a:off x="4959129" y="2390141"/>
              <a:ext cx="331855" cy="922019"/>
            </a:xfrm>
            <a:prstGeom prst="leftArrow">
              <a:avLst>
                <a:gd name="adj1" fmla="val 50000"/>
                <a:gd name="adj2" fmla="val 25000"/>
              </a:avLst>
            </a:prstGeom>
            <a:solidFill>
              <a:srgbClr val="FEE9AC"/>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6" name="AutoShape 38"/>
            <p:cNvSpPr>
              <a:spLocks noChangeArrowheads="1"/>
            </p:cNvSpPr>
            <p:nvPr/>
          </p:nvSpPr>
          <p:spPr bwMode="auto">
            <a:xfrm>
              <a:off x="4959129" y="3253741"/>
              <a:ext cx="331855" cy="922019"/>
            </a:xfrm>
            <a:prstGeom prst="leftArrow">
              <a:avLst>
                <a:gd name="adj1" fmla="val 50000"/>
                <a:gd name="adj2" fmla="val 25000"/>
              </a:avLst>
            </a:prstGeom>
            <a:solidFill>
              <a:srgbClr val="CCFFFF"/>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7" name="AutoShape 39"/>
            <p:cNvSpPr>
              <a:spLocks noChangeArrowheads="1"/>
            </p:cNvSpPr>
            <p:nvPr/>
          </p:nvSpPr>
          <p:spPr bwMode="auto">
            <a:xfrm>
              <a:off x="4959129" y="3903029"/>
              <a:ext cx="331855" cy="922019"/>
            </a:xfrm>
            <a:prstGeom prst="leftArrow">
              <a:avLst>
                <a:gd name="adj1" fmla="val 50000"/>
                <a:gd name="adj2" fmla="val 25000"/>
              </a:avLst>
            </a:prstGeom>
            <a:solidFill>
              <a:srgbClr val="CAFEFD"/>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8" name="AutoShape 40"/>
            <p:cNvSpPr>
              <a:spLocks noChangeArrowheads="1"/>
            </p:cNvSpPr>
            <p:nvPr/>
          </p:nvSpPr>
          <p:spPr bwMode="auto">
            <a:xfrm>
              <a:off x="4959129" y="4469766"/>
              <a:ext cx="331855" cy="922019"/>
            </a:xfrm>
            <a:prstGeom prst="leftArrow">
              <a:avLst>
                <a:gd name="adj1" fmla="val 50000"/>
                <a:gd name="adj2" fmla="val 25000"/>
              </a:avLst>
            </a:prstGeom>
            <a:solidFill>
              <a:srgbClr val="CAFEFD"/>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09" name="AutoShape 41"/>
            <p:cNvSpPr>
              <a:spLocks noChangeArrowheads="1"/>
            </p:cNvSpPr>
            <p:nvPr/>
          </p:nvSpPr>
          <p:spPr bwMode="auto">
            <a:xfrm>
              <a:off x="4959129" y="5117466"/>
              <a:ext cx="331855" cy="922019"/>
            </a:xfrm>
            <a:prstGeom prst="leftArrow">
              <a:avLst>
                <a:gd name="adj1" fmla="val 50000"/>
                <a:gd name="adj2" fmla="val 25000"/>
              </a:avLst>
            </a:prstGeom>
            <a:solidFill>
              <a:srgbClr val="CAFEFD"/>
            </a:solidFill>
            <a:ln w="28575" algn="ctr">
              <a:solidFill>
                <a:srgbClr val="FF0000"/>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400" b="1" i="0" u="none" strike="noStrike" kern="1200" cap="none" spc="0" normalizeH="0" baseline="0" noProof="0">
                <a:ln>
                  <a:noFill/>
                </a:ln>
                <a:solidFill>
                  <a:schemeClr val="tx1"/>
                </a:solidFill>
                <a:effectLst/>
                <a:uLnTx/>
                <a:uFillTx/>
                <a:latin typeface="+mn-ea"/>
                <a:ea typeface="+mn-ea"/>
                <a:cs typeface="+mn-cs"/>
              </a:endParaRPr>
            </a:p>
          </p:txBody>
        </p:sp>
        <p:sp>
          <p:nvSpPr>
            <p:cNvPr id="519210" name="Rectangle 42"/>
            <p:cNvSpPr>
              <a:spLocks noChangeArrowheads="1"/>
            </p:cNvSpPr>
            <p:nvPr/>
          </p:nvSpPr>
          <p:spPr bwMode="auto">
            <a:xfrm>
              <a:off x="5284556" y="3119279"/>
              <a:ext cx="2803436" cy="646430"/>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建设工厂标准化培训流程体系，制定产业工人等级提升标准及各类人力资源素质提升方向及计划。</a:t>
              </a:r>
              <a:endParaRPr kumimoji="1"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19211" name="Rectangle 43"/>
            <p:cNvSpPr>
              <a:spLocks noChangeArrowheads="1"/>
            </p:cNvSpPr>
            <p:nvPr/>
          </p:nvSpPr>
          <p:spPr bwMode="auto">
            <a:xfrm>
              <a:off x="5297256" y="3853816"/>
              <a:ext cx="2551349" cy="461645"/>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年初确定考核维度及目标</a:t>
              </a:r>
              <a:r>
                <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a:t>
              </a: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并将目标</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具体量化</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19212" name="Rectangle 44"/>
            <p:cNvSpPr>
              <a:spLocks noChangeArrowheads="1"/>
            </p:cNvSpPr>
            <p:nvPr/>
          </p:nvSpPr>
          <p:spPr bwMode="auto">
            <a:xfrm>
              <a:off x="5297256" y="4447541"/>
              <a:ext cx="2790736" cy="461645"/>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将人工成本与销售收入、销售利润挂钩，确立合适的人事费用率</a:t>
              </a:r>
              <a:endParaRPr kumimoji="1" lang="en-US" altLang="zh-CN"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sp>
          <p:nvSpPr>
            <p:cNvPr id="519213" name="Rectangle 45"/>
            <p:cNvSpPr>
              <a:spLocks noChangeArrowheads="1"/>
            </p:cNvSpPr>
            <p:nvPr/>
          </p:nvSpPr>
          <p:spPr bwMode="auto">
            <a:xfrm>
              <a:off x="5297256" y="5123816"/>
              <a:ext cx="2474516" cy="461645"/>
            </a:xfrm>
            <a:prstGeom prst="rect">
              <a:avLst/>
            </a:prstGeom>
            <a:gradFill rotWithShape="1">
              <a:gsLst>
                <a:gs pos="0">
                  <a:srgbClr val="CAFEFD"/>
                </a:gs>
                <a:gs pos="50000">
                  <a:schemeClr val="bg1"/>
                </a:gs>
                <a:gs pos="100000">
                  <a:srgbClr val="CAFEFD"/>
                </a:gs>
              </a:gsLst>
              <a:lin ang="0" scaled="1"/>
            </a:gradFill>
            <a:ln w="19050" algn="ctr">
              <a:solidFill>
                <a:srgbClr val="660066"/>
              </a:solidFill>
              <a:miter lim="800000"/>
            </a:ln>
            <a:effectLst/>
          </p:spPr>
          <p:txBody>
            <a:bodyPr wrap="square" lIns="90000" tIns="46800" rIns="90000" bIns="46800"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开展职位分析，建立职位标准作业</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rPr>
                <a:t>书，规划员工职业发展目标</a:t>
              </a:r>
              <a:endParaRPr kumimoji="1" lang="zh-CN" altLang="en-US" sz="12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sp>
        <p:nvSpPr>
          <p:cNvPr id="123912" name="Rectangle 49"/>
          <p:cNvSpPr>
            <a:spLocks noChangeArrowheads="1"/>
          </p:cNvSpPr>
          <p:nvPr/>
        </p:nvSpPr>
        <p:spPr bwMode="auto">
          <a:xfrm>
            <a:off x="2495550" y="701993"/>
            <a:ext cx="7573963" cy="510540"/>
          </a:xfrm>
          <a:prstGeom prst="rect">
            <a:avLst/>
          </a:prstGeom>
          <a:noFill/>
          <a:ln w="9525">
            <a:noFill/>
            <a:miter lim="800000"/>
          </a:ln>
        </p:spPr>
        <p:txBody>
          <a:bodyPr lIns="80467" tIns="40234" rIns="80467" bIns="40234">
            <a:spAutoFit/>
          </a:bodyPr>
          <a:p>
            <a:pPr marL="0" marR="0" lvl="0" indent="300355" algn="l" defTabSz="914400" rtl="0" eaLnBrk="0" fontAlgn="base" latinLnBrk="0" hangingPunct="0">
              <a:lnSpc>
                <a:spcPct val="100000"/>
              </a:lnSpc>
              <a:spcBef>
                <a:spcPct val="0"/>
              </a:spcBef>
              <a:spcAft>
                <a:spcPct val="0"/>
              </a:spcAft>
              <a:buClrTx/>
              <a:buSzTx/>
              <a:buFontTx/>
              <a:buNone/>
              <a:defRPr/>
            </a:pPr>
            <a:r>
              <a:rPr kumimoji="0" lang="en-US" altLang="zh-CN"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2023-2025</a:t>
            </a:r>
            <a:r>
              <a:rPr kumimoji="0" lang="zh-CN" altLang="en-US" sz="2800" b="1" i="0" u="none" strike="noStrike" kern="1200" cap="none" spc="0" normalizeH="0" baseline="0" noProof="0" dirty="0">
                <a:ln>
                  <a:noFill/>
                </a:ln>
                <a:solidFill>
                  <a:srgbClr val="000000"/>
                </a:solidFill>
                <a:effectLst/>
                <a:uLnTx/>
                <a:uFillTx/>
                <a:latin typeface="+mn-ea"/>
                <a:ea typeface="+mn-ea"/>
                <a:cs typeface="Arial" panose="020B0604020202020204" pitchFamily="34" charset="0"/>
              </a:rPr>
              <a:t>年人力资源</a:t>
            </a:r>
            <a:r>
              <a:rPr kumimoji="0" lang="zh-CN" altLang="en-US" sz="2800" b="1" i="0" u="none" strike="noStrike" kern="1200" cap="none" spc="0" normalizeH="0" baseline="0" noProof="0" dirty="0">
                <a:ln>
                  <a:noFill/>
                </a:ln>
                <a:solidFill>
                  <a:srgbClr val="000000"/>
                </a:solidFill>
                <a:effectLst/>
                <a:uLnTx/>
                <a:uFillTx/>
                <a:latin typeface="+mn-ea"/>
                <a:ea typeface="+mn-ea"/>
                <a:cs typeface="+mn-cs"/>
              </a:rPr>
              <a:t>工作推进规划</a:t>
            </a:r>
            <a:endParaRPr kumimoji="0" lang="zh-CN" altLang="en-US" sz="2800" b="1" i="0" u="none" strike="noStrike" kern="1200" cap="none" spc="0" normalizeH="0" baseline="0" noProof="0" dirty="0">
              <a:ln>
                <a:noFill/>
              </a:ln>
              <a:solidFill>
                <a:schemeClr val="tx1"/>
              </a:solidFill>
              <a:effectLst/>
              <a:uLnTx/>
              <a:uFillTx/>
              <a:latin typeface="+mn-ea"/>
              <a:ea typeface="+mn-ea"/>
              <a:cs typeface="+mn-cs"/>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35</a:t>
            </a:r>
            <a:endParaRPr lang="en-US" altLang="zh-CN"/>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55245" y="594360"/>
            <a:ext cx="5445760" cy="460375"/>
          </a:xfrm>
          <a:prstGeom prst="rect">
            <a:avLst/>
          </a:prstGeom>
          <a:noFill/>
        </p:spPr>
        <p:txBody>
          <a:bodyPr wrap="square" rtlCol="0">
            <a:spAutoFit/>
          </a:bodyPr>
          <a:p>
            <a:r>
              <a:rPr lang="zh-CN" altLang="en-US" sz="2400" b="1" dirty="0" smtClean="0"/>
              <a:t>五：</a:t>
            </a:r>
            <a:r>
              <a:rPr lang="en-US" altLang="zh-CN" sz="2400" b="1" dirty="0" smtClean="0"/>
              <a:t>TPS</a:t>
            </a:r>
            <a:r>
              <a:rPr lang="zh-CN" altLang="en-US" sz="2400" b="1" dirty="0" smtClean="0"/>
              <a:t>改善（一）：标杆示范区建立</a:t>
            </a:r>
            <a:endParaRPr lang="en-US" altLang="zh-CN" sz="2400" b="1" dirty="0" smtClean="0"/>
          </a:p>
        </p:txBody>
      </p:sp>
      <p:sp>
        <p:nvSpPr>
          <p:cNvPr id="5" name="圆角矩形 4"/>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36</a:t>
            </a:r>
            <a:endParaRPr lang="en-US" altLang="zh-CN"/>
          </a:p>
        </p:txBody>
      </p:sp>
      <p:grpSp>
        <p:nvGrpSpPr>
          <p:cNvPr id="2" name="组合 1"/>
          <p:cNvGrpSpPr/>
          <p:nvPr/>
        </p:nvGrpSpPr>
        <p:grpSpPr>
          <a:xfrm>
            <a:off x="461010" y="1778635"/>
            <a:ext cx="10967085" cy="4588510"/>
            <a:chOff x="1004123" y="1824112"/>
            <a:chExt cx="8406689" cy="3284758"/>
          </a:xfrm>
        </p:grpSpPr>
        <p:grpSp>
          <p:nvGrpSpPr>
            <p:cNvPr id="54" name="Group 3"/>
            <p:cNvGrpSpPr/>
            <p:nvPr/>
          </p:nvGrpSpPr>
          <p:grpSpPr>
            <a:xfrm>
              <a:off x="2850157" y="2009079"/>
              <a:ext cx="3890469" cy="3099791"/>
              <a:chOff x="0" y="0"/>
              <a:chExt cx="5067300" cy="4343400"/>
            </a:xfrm>
          </p:grpSpPr>
          <p:sp>
            <p:nvSpPr>
              <p:cNvPr id="55" name="Rectangle 18"/>
              <p:cNvSpPr/>
              <p:nvPr/>
            </p:nvSpPr>
            <p:spPr>
              <a:xfrm>
                <a:off x="2123955" y="1818283"/>
                <a:ext cx="746125" cy="708921"/>
              </a:xfrm>
              <a:prstGeom prst="rect">
                <a:avLst/>
              </a:prstGeom>
              <a:noFill/>
              <a:ln w="9525">
                <a:noFill/>
              </a:ln>
            </p:spPr>
            <p:txBody>
              <a:bodyPr wrap="square">
                <a:spAutoFit/>
              </a:bodyPr>
              <a:p>
                <a:pPr lvl="0" algn="ctr" eaLnBrk="0" hangingPunct="0"/>
                <a:r>
                  <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rPr>
                  <a:t>四大</a:t>
                </a:r>
                <a:endPar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endParaRPr>
              </a:p>
              <a:p>
                <a:pPr lvl="0" algn="ctr" eaLnBrk="0" hangingPunct="0"/>
                <a:r>
                  <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rPr>
                  <a:t>标杆</a:t>
                </a:r>
                <a:endParaRPr lang="zh-CN" altLang="en-US" sz="2000" b="1" dirty="0">
                  <a:solidFill>
                    <a:schemeClr val="tx1">
                      <a:lumMod val="75000"/>
                      <a:lumOff val="25000"/>
                    </a:schemeClr>
                  </a:solidFill>
                  <a:highlight>
                    <a:srgbClr val="FFFF00"/>
                  </a:highlight>
                  <a:latin typeface="宋体" panose="02010600030101010101" pitchFamily="2" charset="-122"/>
                  <a:ea typeface="宋体" panose="02010600030101010101" pitchFamily="2" charset="-122"/>
                </a:endParaRPr>
              </a:p>
            </p:txBody>
          </p:sp>
          <p:grpSp>
            <p:nvGrpSpPr>
              <p:cNvPr id="56" name="Group 5"/>
              <p:cNvGrpSpPr/>
              <p:nvPr/>
            </p:nvGrpSpPr>
            <p:grpSpPr>
              <a:xfrm>
                <a:off x="0" y="0"/>
                <a:ext cx="5067300" cy="4343400"/>
                <a:chOff x="0" y="0"/>
                <a:chExt cx="5067300" cy="4343400"/>
              </a:xfrm>
            </p:grpSpPr>
            <p:grpSp>
              <p:nvGrpSpPr>
                <p:cNvPr id="57" name="Group 6"/>
                <p:cNvGrpSpPr/>
                <p:nvPr/>
              </p:nvGrpSpPr>
              <p:grpSpPr>
                <a:xfrm>
                  <a:off x="1587" y="0"/>
                  <a:ext cx="2544763" cy="2214563"/>
                  <a:chOff x="0" y="0"/>
                  <a:chExt cx="2544763" cy="2214563"/>
                </a:xfrm>
              </p:grpSpPr>
              <p:grpSp>
                <p:nvGrpSpPr>
                  <p:cNvPr id="58" name="Group 7"/>
                  <p:cNvGrpSpPr/>
                  <p:nvPr/>
                </p:nvGrpSpPr>
                <p:grpSpPr>
                  <a:xfrm>
                    <a:off x="0" y="0"/>
                    <a:ext cx="2544763" cy="2214563"/>
                    <a:chOff x="0" y="0"/>
                    <a:chExt cx="1743" cy="1601"/>
                  </a:xfrm>
                </p:grpSpPr>
                <p:sp>
                  <p:nvSpPr>
                    <p:cNvPr id="59" name="AutoShape 13"/>
                    <p:cNvSpPr/>
                    <p:nvPr/>
                  </p:nvSpPr>
                  <p:spPr>
                    <a:xfrm>
                      <a:off x="0" y="254"/>
                      <a:ext cx="1731" cy="1347"/>
                    </a:xfrm>
                    <a:prstGeom prst="diamond">
                      <a:avLst/>
                    </a:prstGeom>
                    <a:solidFill>
                      <a:srgbClr val="CCEC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EC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0" name="AutoShape 14"/>
                    <p:cNvSpPr/>
                    <p:nvPr/>
                  </p:nvSpPr>
                  <p:spPr>
                    <a:xfrm>
                      <a:off x="1" y="121"/>
                      <a:ext cx="1731" cy="1347"/>
                    </a:xfrm>
                    <a:prstGeom prst="diamond">
                      <a:avLst/>
                    </a:prstGeom>
                    <a:solidFill>
                      <a:srgbClr val="CC99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99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1" name="AutoShape 15"/>
                    <p:cNvSpPr/>
                    <p:nvPr/>
                  </p:nvSpPr>
                  <p:spPr>
                    <a:xfrm>
                      <a:off x="12" y="0"/>
                      <a:ext cx="1731" cy="1347"/>
                    </a:xfrm>
                    <a:prstGeom prst="diamond">
                      <a:avLst/>
                    </a:prstGeom>
                    <a:solidFill>
                      <a:schemeClr val="bg1"/>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666699"/>
                      </a:extrusionClr>
                    </a:sp3d>
                  </p:spPr>
                  <p:txBody>
                    <a:bodyPr wrap="none" anchor="ctr">
                      <a:flatTx/>
                    </a:bodyPr>
                    <a:p>
                      <a:pPr algn="ctr"/>
                      <a:r>
                        <a:rPr lang="en-US" altLang="zh-CN" sz="2000" b="1" dirty="0">
                          <a:solidFill>
                            <a:schemeClr val="tx1">
                              <a:lumMod val="75000"/>
                              <a:lumOff val="25000"/>
                            </a:schemeClr>
                          </a:solidFill>
                          <a:latin typeface="宋体" panose="02010600030101010101" pitchFamily="2" charset="-122"/>
                          <a:ea typeface="宋体" panose="02010600030101010101" pitchFamily="2" charset="-122"/>
                        </a:rPr>
                        <a:t>AGV</a:t>
                      </a:r>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物流配送模</a:t>
                      </a:r>
                      <a:endParaRPr lang="zh-CN" altLang="en-US" sz="20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000" b="1" dirty="0">
                          <a:solidFill>
                            <a:schemeClr val="tx1">
                              <a:lumMod val="75000"/>
                              <a:lumOff val="25000"/>
                            </a:schemeClr>
                          </a:solidFill>
                          <a:latin typeface="宋体" panose="02010600030101010101" pitchFamily="2" charset="-122"/>
                          <a:ea typeface="宋体" panose="02010600030101010101" pitchFamily="2" charset="-122"/>
                        </a:rPr>
                        <a:t>块示范区</a:t>
                      </a:r>
                      <a:endParaRPr lang="zh-CN" altLang="en-US" sz="20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62" name="Rectangle 16"/>
                  <p:cNvSpPr/>
                  <p:nvPr/>
                </p:nvSpPr>
                <p:spPr>
                  <a:xfrm>
                    <a:off x="1230662" y="737558"/>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nvGrpSpPr>
                <p:cNvPr id="63" name="Group 12"/>
                <p:cNvGrpSpPr/>
                <p:nvPr/>
              </p:nvGrpSpPr>
              <p:grpSpPr>
                <a:xfrm>
                  <a:off x="2522537" y="6350"/>
                  <a:ext cx="2544763" cy="2228850"/>
                  <a:chOff x="0" y="0"/>
                  <a:chExt cx="2544763" cy="2228850"/>
                </a:xfrm>
              </p:grpSpPr>
              <p:grpSp>
                <p:nvGrpSpPr>
                  <p:cNvPr id="64" name="Group 13"/>
                  <p:cNvGrpSpPr/>
                  <p:nvPr/>
                </p:nvGrpSpPr>
                <p:grpSpPr>
                  <a:xfrm>
                    <a:off x="0" y="0"/>
                    <a:ext cx="2544763" cy="2228850"/>
                    <a:chOff x="0" y="0"/>
                    <a:chExt cx="1743" cy="1611"/>
                  </a:xfrm>
                </p:grpSpPr>
                <p:sp>
                  <p:nvSpPr>
                    <p:cNvPr id="65" name="AutoShape 9"/>
                    <p:cNvSpPr/>
                    <p:nvPr/>
                  </p:nvSpPr>
                  <p:spPr>
                    <a:xfrm>
                      <a:off x="0" y="264"/>
                      <a:ext cx="1731" cy="1347"/>
                    </a:xfrm>
                    <a:prstGeom prst="diamond">
                      <a:avLst/>
                    </a:prstGeom>
                    <a:solidFill>
                      <a:srgbClr val="FFFFCC"/>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FFCC"/>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6" name="AutoShape 10"/>
                    <p:cNvSpPr/>
                    <p:nvPr/>
                  </p:nvSpPr>
                  <p:spPr>
                    <a:xfrm>
                      <a:off x="1" y="121"/>
                      <a:ext cx="1731" cy="1347"/>
                    </a:xfrm>
                    <a:prstGeom prst="diamond">
                      <a:avLst/>
                    </a:prstGeom>
                    <a:solidFill>
                      <a:srgbClr val="FFCC66"/>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CC66"/>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67" name="AutoShape 11"/>
                    <p:cNvSpPr/>
                    <p:nvPr/>
                  </p:nvSpPr>
                  <p:spPr>
                    <a:xfrm>
                      <a:off x="12" y="0"/>
                      <a:ext cx="1731" cy="1347"/>
                    </a:xfrm>
                    <a:prstGeom prst="diamond">
                      <a:avLst/>
                    </a:prstGeom>
                    <a:gradFill rotWithShape="1">
                      <a:gsLst>
                        <a:gs pos="0">
                          <a:srgbClr val="FFC46D"/>
                        </a:gs>
                        <a:gs pos="100000">
                          <a:srgbClr val="FF9900"/>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FF9900"/>
                      </a:extrusionClr>
                    </a:sp3d>
                  </p:spPr>
                  <p:txBody>
                    <a:bodyPr wrap="none" anchor="ctr">
                      <a:flatTx/>
                    </a:bodyPr>
                    <a:p>
                      <a:pPr algn="ct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H6</a:t>
                      </a: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项目组装</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模块示范线</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68" name="Rectangle 17"/>
                  <p:cNvSpPr/>
                  <p:nvPr/>
                </p:nvSpPr>
                <p:spPr>
                  <a:xfrm>
                    <a:off x="1253737" y="649257"/>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nvGrpSpPr>
                <p:cNvPr id="69" name="Group 18"/>
                <p:cNvGrpSpPr/>
                <p:nvPr/>
              </p:nvGrpSpPr>
              <p:grpSpPr>
                <a:xfrm>
                  <a:off x="2522537" y="2122488"/>
                  <a:ext cx="2544763" cy="2220912"/>
                  <a:chOff x="0" y="0"/>
                  <a:chExt cx="2544763" cy="2220912"/>
                </a:xfrm>
              </p:grpSpPr>
              <p:grpSp>
                <p:nvGrpSpPr>
                  <p:cNvPr id="70" name="Group 19"/>
                  <p:cNvGrpSpPr/>
                  <p:nvPr/>
                </p:nvGrpSpPr>
                <p:grpSpPr>
                  <a:xfrm>
                    <a:off x="0" y="0"/>
                    <a:ext cx="2544763" cy="2220912"/>
                    <a:chOff x="0" y="0"/>
                    <a:chExt cx="1743" cy="1605"/>
                  </a:xfrm>
                </p:grpSpPr>
                <p:sp>
                  <p:nvSpPr>
                    <p:cNvPr id="71" name="AutoShape 28"/>
                    <p:cNvSpPr/>
                    <p:nvPr/>
                  </p:nvSpPr>
                  <p:spPr>
                    <a:xfrm>
                      <a:off x="0" y="258"/>
                      <a:ext cx="1731" cy="1347"/>
                    </a:xfrm>
                    <a:prstGeom prst="diamond">
                      <a:avLst/>
                    </a:prstGeom>
                    <a:solidFill>
                      <a:srgbClr val="CCFF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FF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2" name="AutoShape 29"/>
                    <p:cNvSpPr/>
                    <p:nvPr/>
                  </p:nvSpPr>
                  <p:spPr>
                    <a:xfrm>
                      <a:off x="1" y="128"/>
                      <a:ext cx="1731" cy="1347"/>
                    </a:xfrm>
                    <a:prstGeom prst="diamond">
                      <a:avLst/>
                    </a:prstGeom>
                    <a:solidFill>
                      <a:srgbClr val="33CCFF"/>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33CCFF"/>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3" name="AutoShape 30"/>
                    <p:cNvSpPr/>
                    <p:nvPr/>
                  </p:nvSpPr>
                  <p:spPr>
                    <a:xfrm>
                      <a:off x="12" y="0"/>
                      <a:ext cx="1731" cy="1347"/>
                    </a:xfrm>
                    <a:prstGeom prst="diamond">
                      <a:avLst/>
                    </a:prstGeom>
                    <a:gradFill rotWithShape="1">
                      <a:gsLst>
                        <a:gs pos="0">
                          <a:srgbClr val="3BCCFF"/>
                        </a:gs>
                        <a:gs pos="100000">
                          <a:srgbClr val="0099CC"/>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0099CC"/>
                      </a:extrusionClr>
                    </a:sp3d>
                  </p:spPr>
                  <p:txBody>
                    <a:bodyPr wrap="none" anchor="ctr">
                      <a:flatTx/>
                    </a:bodyPr>
                    <a:p>
                      <a:pPr lvl="0" algn="ctr" eaLnBrk="0" hangingPunct="0"/>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质量零缺陷</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a:p>
                      <a:pPr lvl="0" algn="ctr" eaLnBrk="0" hangingPunct="0"/>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示范区</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74" name="Rectangle 31"/>
                  <p:cNvSpPr/>
                  <p:nvPr/>
                </p:nvSpPr>
                <p:spPr>
                  <a:xfrm>
                    <a:off x="1210626" y="482977"/>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nvGrpSpPr>
                <p:cNvPr id="75" name="Group 24"/>
                <p:cNvGrpSpPr/>
                <p:nvPr/>
              </p:nvGrpSpPr>
              <p:grpSpPr>
                <a:xfrm>
                  <a:off x="0" y="2119313"/>
                  <a:ext cx="2544762" cy="2212975"/>
                  <a:chOff x="0" y="0"/>
                  <a:chExt cx="2544762" cy="2212975"/>
                </a:xfrm>
              </p:grpSpPr>
              <p:grpSp>
                <p:nvGrpSpPr>
                  <p:cNvPr id="76" name="Group 25"/>
                  <p:cNvGrpSpPr/>
                  <p:nvPr/>
                </p:nvGrpSpPr>
                <p:grpSpPr>
                  <a:xfrm>
                    <a:off x="0" y="0"/>
                    <a:ext cx="2544762" cy="2212975"/>
                    <a:chOff x="0" y="0"/>
                    <a:chExt cx="1743" cy="1599"/>
                  </a:xfrm>
                </p:grpSpPr>
                <p:sp>
                  <p:nvSpPr>
                    <p:cNvPr id="77" name="AutoShape 39"/>
                    <p:cNvSpPr/>
                    <p:nvPr/>
                  </p:nvSpPr>
                  <p:spPr>
                    <a:xfrm>
                      <a:off x="0" y="252"/>
                      <a:ext cx="1731" cy="1347"/>
                    </a:xfrm>
                    <a:prstGeom prst="diamond">
                      <a:avLst/>
                    </a:prstGeom>
                    <a:solidFill>
                      <a:srgbClr val="CCFFCC"/>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CCFFCC"/>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8" name="AutoShape 40"/>
                    <p:cNvSpPr/>
                    <p:nvPr/>
                  </p:nvSpPr>
                  <p:spPr>
                    <a:xfrm>
                      <a:off x="1" y="121"/>
                      <a:ext cx="1731" cy="1347"/>
                    </a:xfrm>
                    <a:prstGeom prst="diamond">
                      <a:avLst/>
                    </a:prstGeom>
                    <a:solidFill>
                      <a:srgbClr val="66FF66"/>
                    </a:soli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66FF66"/>
                      </a:extrusionClr>
                    </a:sp3d>
                  </p:spPr>
                  <p:txBody>
                    <a:bodyPr wrap="none" anchor="ctr">
                      <a:flatTx/>
                    </a:bodyPr>
                    <a:p>
                      <a:pPr lvl="0" algn="ctr" eaLnBrk="1" hangingPunct="1"/>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79" name="AutoShape 41"/>
                    <p:cNvSpPr/>
                    <p:nvPr/>
                  </p:nvSpPr>
                  <p:spPr>
                    <a:xfrm>
                      <a:off x="12" y="0"/>
                      <a:ext cx="1731" cy="1347"/>
                    </a:xfrm>
                    <a:prstGeom prst="diamond">
                      <a:avLst/>
                    </a:prstGeom>
                    <a:gradFill rotWithShape="1">
                      <a:gsLst>
                        <a:gs pos="0">
                          <a:srgbClr val="B4D99B"/>
                        </a:gs>
                        <a:gs pos="100000">
                          <a:srgbClr val="00CC66"/>
                        </a:gs>
                      </a:gsLst>
                      <a:lin ang="5400000" scaled="1"/>
                      <a:tileRect/>
                    </a:gradFill>
                    <a:ln w="9525" cap="flat" cmpd="sng">
                      <a:prstDash val="solid"/>
                      <a:miter/>
                      <a:headEnd type="none" w="med" len="med"/>
                      <a:tailEnd type="none" w="med" len="med"/>
                    </a:ln>
                    <a:scene3d>
                      <a:camera prst="legacyObliqueBottom">
                        <a:rot lat="0" lon="0" rev="0"/>
                      </a:camera>
                      <a:lightRig rig="legacyFlat2" dir="t"/>
                    </a:scene3d>
                    <a:sp3d extrusionH="227000" prstMaterial="legacyMatte">
                      <a:bevelT w="13500" h="13500" prst="angle"/>
                      <a:bevelB w="13500" h="13500" prst="angle"/>
                      <a:extrusionClr>
                        <a:srgbClr val="00CC66"/>
                      </a:extrusionClr>
                    </a:sp3d>
                  </p:spPr>
                  <p:txBody>
                    <a:bodyPr wrap="none" anchor="ctr">
                      <a:flatTx/>
                    </a:bodyPr>
                    <a:p>
                      <a:pPr algn="ctr"/>
                      <a:r>
                        <a:rPr lang="en-US" altLang="zh-CN" sz="2400" b="1" dirty="0">
                          <a:solidFill>
                            <a:schemeClr val="tx1">
                              <a:lumMod val="75000"/>
                              <a:lumOff val="25000"/>
                            </a:schemeClr>
                          </a:solidFill>
                          <a:latin typeface="宋体" panose="02010600030101010101" pitchFamily="2" charset="-122"/>
                          <a:ea typeface="宋体" panose="02010600030101010101" pitchFamily="2" charset="-122"/>
                        </a:rPr>
                        <a:t>TPM</a:t>
                      </a: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管理改善</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a:p>
                      <a:pPr algn="ctr"/>
                      <a:r>
                        <a:rPr lang="zh-CN" altLang="en-US" sz="2400" b="1" dirty="0">
                          <a:solidFill>
                            <a:schemeClr val="tx1">
                              <a:lumMod val="75000"/>
                              <a:lumOff val="25000"/>
                            </a:schemeClr>
                          </a:solidFill>
                          <a:latin typeface="宋体" panose="02010600030101010101" pitchFamily="2" charset="-122"/>
                          <a:ea typeface="宋体" panose="02010600030101010101" pitchFamily="2" charset="-122"/>
                        </a:rPr>
                        <a:t>示范区</a:t>
                      </a:r>
                      <a:endParaRPr lang="zh-CN" altLang="en-US" sz="2400" b="1" dirty="0">
                        <a:solidFill>
                          <a:schemeClr val="tx1">
                            <a:lumMod val="75000"/>
                            <a:lumOff val="25000"/>
                          </a:schemeClr>
                        </a:solidFill>
                        <a:latin typeface="宋体" panose="02010600030101010101" pitchFamily="2" charset="-122"/>
                        <a:ea typeface="宋体" panose="02010600030101010101" pitchFamily="2" charset="-122"/>
                      </a:endParaRPr>
                    </a:p>
                  </p:txBody>
                </p:sp>
              </p:grpSp>
              <p:sp>
                <p:nvSpPr>
                  <p:cNvPr id="80" name="Rectangle 42"/>
                  <p:cNvSpPr/>
                  <p:nvPr/>
                </p:nvSpPr>
                <p:spPr>
                  <a:xfrm>
                    <a:off x="1186071" y="748970"/>
                    <a:ext cx="240610" cy="380080"/>
                  </a:xfrm>
                  <a:prstGeom prst="rect">
                    <a:avLst/>
                  </a:prstGeom>
                  <a:noFill/>
                  <a:ln w="9525">
                    <a:noFill/>
                  </a:ln>
                </p:spPr>
                <p:txBody>
                  <a:bodyPr wrap="square">
                    <a:spAutoFit/>
                  </a:bodyPr>
                  <a:p>
                    <a:pPr lvl="0" algn="ctr" eaLnBrk="0" hangingPunct="0"/>
                    <a:endParaRPr lang="zh-CN" altLang="en-US" b="1" dirty="0">
                      <a:solidFill>
                        <a:schemeClr val="tx1">
                          <a:lumMod val="75000"/>
                          <a:lumOff val="25000"/>
                        </a:schemeClr>
                      </a:solidFill>
                      <a:latin typeface="宋体" panose="02010600030101010101" pitchFamily="2" charset="-122"/>
                      <a:ea typeface="宋体" panose="02010600030101010101" pitchFamily="2" charset="-122"/>
                    </a:endParaRPr>
                  </a:p>
                </p:txBody>
              </p:sp>
            </p:grpSp>
          </p:grpSp>
        </p:grpSp>
        <p:sp>
          <p:nvSpPr>
            <p:cNvPr id="81" name="Text Box 49"/>
            <p:cNvSpPr txBox="1"/>
            <p:nvPr/>
          </p:nvSpPr>
          <p:spPr>
            <a:xfrm>
              <a:off x="6748123" y="3744063"/>
              <a:ext cx="2396614" cy="1122800"/>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质量零缺陷概念的导入</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质量零缺陷的推进过程</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质量零缺陷改善成果</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x-none"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质量零缺陷先进事迹表彰</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82" name="Text Box 50"/>
            <p:cNvSpPr txBox="1"/>
            <p:nvPr/>
          </p:nvSpPr>
          <p:spPr>
            <a:xfrm>
              <a:off x="6748190" y="1852641"/>
              <a:ext cx="2662622" cy="1122800"/>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目视化管理看板</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线体定置化管理及标准作业</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工艺布局标准化展示</a:t>
              </a:r>
              <a:endParaRPr lang="en-US" altLang="zh-CN"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H6</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物流动线明朗化</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83" name="Text Box 51"/>
            <p:cNvSpPr txBox="1"/>
            <p:nvPr/>
          </p:nvSpPr>
          <p:spPr>
            <a:xfrm>
              <a:off x="1004123" y="1824112"/>
              <a:ext cx="2057400" cy="1387362"/>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一键式</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电子拣选</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理念导入</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电子拣选流程</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AGV</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运行案例展示</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AGV</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运行成果展示</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sp>
          <p:nvSpPr>
            <p:cNvPr id="84" name="Text Box 52"/>
            <p:cNvSpPr txBox="1"/>
            <p:nvPr/>
          </p:nvSpPr>
          <p:spPr>
            <a:xfrm>
              <a:off x="1004438" y="3650217"/>
              <a:ext cx="2178150" cy="1387362"/>
            </a:xfrm>
            <a:prstGeom prst="rect">
              <a:avLst/>
            </a:prstGeom>
            <a:noFill/>
            <a:ln w="9525">
              <a:noFill/>
            </a:ln>
          </p:spPr>
          <p:txBody>
            <a:bodyPr wrap="square">
              <a:spAutoFit/>
            </a:bodyPr>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TPM MAP</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图</a:t>
              </a: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en-US" altLang="zh-CN" sz="1600" b="1" dirty="0">
                  <a:solidFill>
                    <a:schemeClr val="tx1">
                      <a:lumMod val="75000"/>
                      <a:lumOff val="25000"/>
                    </a:schemeClr>
                  </a:solidFill>
                  <a:latin typeface="宋体" panose="02010600030101010101" pitchFamily="2" charset="-122"/>
                  <a:ea typeface="宋体" panose="02010600030101010101" pitchFamily="2" charset="-122"/>
                </a:rPr>
                <a:t> </a:t>
              </a: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设备保养基准书</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设备保养规范</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r>
                <a:rPr lang="zh-CN" altLang="en-US" sz="1600" b="1" dirty="0">
                  <a:solidFill>
                    <a:schemeClr val="tx1">
                      <a:lumMod val="75000"/>
                      <a:lumOff val="25000"/>
                    </a:schemeClr>
                  </a:solidFill>
                  <a:latin typeface="宋体" panose="02010600030101010101" pitchFamily="2" charset="-122"/>
                  <a:ea typeface="宋体" panose="02010600030101010101" pitchFamily="2" charset="-122"/>
                </a:rPr>
                <a:t> 设备点检表单及要求</a:t>
              </a: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a:p>
              <a:pPr lvl="0" eaLnBrk="1" hangingPunct="1">
                <a:lnSpc>
                  <a:spcPct val="150000"/>
                </a:lnSpc>
                <a:buFont typeface="Wingdings" panose="05000000000000000000" pitchFamily="2" charset="2"/>
                <a:buChar char="ü"/>
              </a:pPr>
              <a:endParaRPr lang="zh-CN" altLang="en-US" sz="1600" b="1" dirty="0">
                <a:solidFill>
                  <a:schemeClr val="tx1">
                    <a:lumMod val="75000"/>
                    <a:lumOff val="25000"/>
                  </a:schemeClr>
                </a:solidFill>
                <a:latin typeface="宋体" panose="02010600030101010101" pitchFamily="2" charset="-122"/>
                <a:ea typeface="宋体" panose="02010600030101010101" pitchFamily="2" charset="-122"/>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872490"/>
            <a:ext cx="12190730" cy="16129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0" y="494030"/>
            <a:ext cx="5910580" cy="460375"/>
          </a:xfrm>
          <a:prstGeom prst="rect">
            <a:avLst/>
          </a:prstGeom>
          <a:noFill/>
        </p:spPr>
        <p:txBody>
          <a:bodyPr wrap="square" rtlCol="0">
            <a:spAutoFit/>
          </a:bodyPr>
          <a:p>
            <a:r>
              <a:rPr lang="zh-CN" altLang="en-US" sz="2400" b="1" dirty="0" smtClean="0">
                <a:sym typeface="+mn-ea"/>
              </a:rPr>
              <a:t>五：</a:t>
            </a:r>
            <a:r>
              <a:rPr lang="en-US" altLang="zh-CN" sz="2400" b="1" dirty="0" smtClean="0"/>
              <a:t>TPS</a:t>
            </a:r>
            <a:r>
              <a:rPr lang="zh-CN" altLang="en-US" sz="2400" b="1" dirty="0" smtClean="0"/>
              <a:t>改善</a:t>
            </a:r>
            <a:r>
              <a:rPr lang="en-US" altLang="zh-CN" sz="2400" b="1" dirty="0" smtClean="0"/>
              <a:t>(</a:t>
            </a:r>
            <a:r>
              <a:rPr lang="zh-CN" altLang="en-US" sz="2400" b="1" dirty="0" smtClean="0"/>
              <a:t>一）：</a:t>
            </a:r>
            <a:r>
              <a:rPr lang="en-US" altLang="zh-CN" sz="2400" b="1" dirty="0" smtClean="0"/>
              <a:t>   </a:t>
            </a:r>
            <a:r>
              <a:rPr lang="zh-CN" altLang="en-US" sz="2400" b="1" dirty="0" smtClean="0"/>
              <a:t>一期精益推进计划</a:t>
            </a:r>
            <a:endParaRPr lang="zh-CN" altLang="en-US" sz="2400" b="1" dirty="0" smtClean="0"/>
          </a:p>
        </p:txBody>
      </p:sp>
      <p:sp>
        <p:nvSpPr>
          <p:cNvPr id="2" name="灯片编号占位符 1"/>
          <p:cNvSpPr>
            <a:spLocks noGrp="1"/>
          </p:cNvSpPr>
          <p:nvPr>
            <p:ph type="sldNum" sz="quarter" idx="12"/>
          </p:nvPr>
        </p:nvSpPr>
        <p:spPr/>
        <p:txBody>
          <a:bodyPr/>
          <a:p>
            <a:fld id="{7818E69A-4B7F-4136-A303-9434AAAD637A}" type="slidenum">
              <a:rPr lang="zh-CN" altLang="en-US" smtClean="0"/>
            </a:fld>
            <a:endParaRPr lang="zh-CN" altLang="en-US"/>
          </a:p>
        </p:txBody>
      </p:sp>
      <p:pic>
        <p:nvPicPr>
          <p:cNvPr id="8" name="图片 7"/>
          <p:cNvPicPr/>
          <p:nvPr/>
        </p:nvPicPr>
        <p:blipFill>
          <a:blip r:embed="rId2"/>
          <a:stretch>
            <a:fillRect/>
          </a:stretch>
        </p:blipFill>
        <p:spPr>
          <a:xfrm>
            <a:off x="-1495425" y="-965200"/>
            <a:ext cx="723900" cy="428625"/>
          </a:xfrm>
          <a:prstGeom prst="rect">
            <a:avLst/>
          </a:prstGeom>
          <a:noFill/>
          <a:ln w="9525">
            <a:noFill/>
          </a:ln>
        </p:spPr>
      </p:pic>
      <p:sp>
        <p:nvSpPr>
          <p:cNvPr id="9" name="圆角矩形 8"/>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38</a:t>
            </a:r>
            <a:endParaRPr lang="en-US" altLang="zh-CN"/>
          </a:p>
        </p:txBody>
      </p:sp>
      <p:pic>
        <p:nvPicPr>
          <p:cNvPr id="5" name="图片 4"/>
          <p:cNvPicPr/>
          <p:nvPr/>
        </p:nvPicPr>
        <p:blipFill>
          <a:blip r:embed="rId3"/>
          <a:stretch>
            <a:fillRect/>
          </a:stretch>
        </p:blipFill>
        <p:spPr>
          <a:xfrm>
            <a:off x="274320" y="1033780"/>
            <a:ext cx="11767820" cy="568706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872490"/>
            <a:ext cx="12190730" cy="16129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4127500" y="115570"/>
            <a:ext cx="4824730" cy="460375"/>
          </a:xfrm>
          <a:prstGeom prst="rect">
            <a:avLst/>
          </a:prstGeom>
          <a:noFill/>
        </p:spPr>
        <p:txBody>
          <a:bodyPr wrap="square" rtlCol="0">
            <a:spAutoFit/>
          </a:bodyPr>
          <a:p>
            <a:r>
              <a:rPr lang="en-US" altLang="zh-CN" sz="2400" b="1" dirty="0" smtClean="0"/>
              <a:t>TPS</a:t>
            </a:r>
            <a:r>
              <a:rPr lang="zh-CN" altLang="en-US" sz="2400" b="1" dirty="0" smtClean="0"/>
              <a:t>改善</a:t>
            </a:r>
            <a:r>
              <a:rPr lang="en-US" altLang="zh-CN" sz="2400" b="1" dirty="0" smtClean="0"/>
              <a:t>(</a:t>
            </a:r>
            <a:r>
              <a:rPr lang="zh-CN" altLang="en-US" sz="2400" b="1" dirty="0" smtClean="0"/>
              <a:t>二）：</a:t>
            </a:r>
            <a:r>
              <a:rPr lang="en-US" altLang="zh-CN" sz="2400" b="1" dirty="0" smtClean="0"/>
              <a:t>   8S8D</a:t>
            </a:r>
            <a:r>
              <a:rPr lang="zh-CN" altLang="en-US" sz="2400" b="1" dirty="0" smtClean="0"/>
              <a:t>推进计划</a:t>
            </a:r>
            <a:endParaRPr lang="zh-CN" altLang="en-US" sz="2400" b="1" dirty="0" smtClean="0"/>
          </a:p>
        </p:txBody>
      </p:sp>
      <p:sp>
        <p:nvSpPr>
          <p:cNvPr id="2" name="灯片编号占位符 1"/>
          <p:cNvSpPr>
            <a:spLocks noGrp="1"/>
          </p:cNvSpPr>
          <p:nvPr>
            <p:ph type="sldNum" sz="quarter" idx="12"/>
          </p:nvPr>
        </p:nvSpPr>
        <p:spPr/>
        <p:txBody>
          <a:bodyPr/>
          <a:p>
            <a:fld id="{7818E69A-4B7F-4136-A303-9434AAAD637A}" type="slidenum">
              <a:rPr lang="zh-CN" altLang="en-US" smtClean="0"/>
            </a:fld>
            <a:endParaRPr lang="zh-CN" altLang="en-US"/>
          </a:p>
        </p:txBody>
      </p:sp>
      <p:pic>
        <p:nvPicPr>
          <p:cNvPr id="8" name="图片 7"/>
          <p:cNvPicPr/>
          <p:nvPr/>
        </p:nvPicPr>
        <p:blipFill>
          <a:blip r:embed="rId2"/>
          <a:stretch>
            <a:fillRect/>
          </a:stretch>
        </p:blipFill>
        <p:spPr>
          <a:xfrm>
            <a:off x="-1495425" y="-965200"/>
            <a:ext cx="723900" cy="428625"/>
          </a:xfrm>
          <a:prstGeom prst="rect">
            <a:avLst/>
          </a:prstGeom>
          <a:noFill/>
          <a:ln w="9525">
            <a:noFill/>
          </a:ln>
        </p:spPr>
      </p:pic>
      <p:pic>
        <p:nvPicPr>
          <p:cNvPr id="6" name="图片 5"/>
          <p:cNvPicPr/>
          <p:nvPr/>
        </p:nvPicPr>
        <p:blipFill>
          <a:blip r:embed="rId3"/>
          <a:stretch>
            <a:fillRect/>
          </a:stretch>
        </p:blipFill>
        <p:spPr>
          <a:xfrm>
            <a:off x="187325" y="1034415"/>
            <a:ext cx="11520170" cy="5754370"/>
          </a:xfrm>
          <a:prstGeom prst="rect">
            <a:avLst/>
          </a:prstGeom>
        </p:spPr>
      </p:pic>
      <p:sp>
        <p:nvSpPr>
          <p:cNvPr id="9" name="圆角矩形 8"/>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38</a:t>
            </a:r>
            <a:endParaRPr lang="en-US" altLang="zh-CN"/>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0" name="矩形 9"/>
          <p:cNvSpPr/>
          <p:nvPr/>
        </p:nvSpPr>
        <p:spPr>
          <a:xfrm>
            <a:off x="0" y="576161"/>
            <a:ext cx="12190413" cy="45730"/>
          </a:xfrm>
          <a:prstGeom prst="rect">
            <a:avLst/>
          </a:prstGeom>
          <a:gradFill>
            <a:gsLst>
              <a:gs pos="0">
                <a:schemeClr val="tx2"/>
              </a:gs>
              <a:gs pos="61000">
                <a:schemeClr val="bg1"/>
              </a:gs>
            </a:gsLst>
            <a:lin ang="5400000" scaled="1"/>
          </a:gradFill>
          <a:ln w="25400" cap="flat" cmpd="sng" algn="ctr">
            <a:noFill/>
            <a:prstDash val="solid"/>
          </a:ln>
          <a:effectLst>
            <a:glow>
              <a:schemeClr val="accent1">
                <a:alpha val="40000"/>
              </a:schemeClr>
            </a:glow>
            <a:outerShdw blurRad="50800" dist="38100" sx="49000" sy="49000" algn="l" rotWithShape="0">
              <a:prstClr val="black">
                <a:alpha val="68000"/>
              </a:prstClr>
            </a:outerShdw>
            <a:softEdge rad="12700"/>
          </a:effectLst>
        </p:spPr>
        <p:txBody>
          <a:bodyPr lIns="91432" tIns="45716" rIns="91432" bIns="45716"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55245" y="594360"/>
            <a:ext cx="6054090" cy="460375"/>
          </a:xfrm>
          <a:prstGeom prst="rect">
            <a:avLst/>
          </a:prstGeom>
          <a:noFill/>
        </p:spPr>
        <p:txBody>
          <a:bodyPr wrap="square" rtlCol="0">
            <a:spAutoFit/>
          </a:bodyPr>
          <a:p>
            <a:r>
              <a:rPr lang="en-US" altLang="zh-CN" sz="2400" b="1" dirty="0" smtClean="0"/>
              <a:t>TPS</a:t>
            </a:r>
            <a:r>
              <a:rPr lang="zh-CN" altLang="en-US" sz="2400" b="1" dirty="0" smtClean="0"/>
              <a:t>改善（三）：标杆示范区追踪计划</a:t>
            </a:r>
            <a:endParaRPr lang="en-US" altLang="zh-CN" sz="2400" b="1" dirty="0" smtClean="0"/>
          </a:p>
        </p:txBody>
      </p:sp>
      <p:sp>
        <p:nvSpPr>
          <p:cNvPr id="5" name="圆角矩形 4"/>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37</a:t>
            </a:r>
            <a:endParaRPr lang="en-US" altLang="zh-CN"/>
          </a:p>
        </p:txBody>
      </p:sp>
      <p:graphicFrame>
        <p:nvGraphicFramePr>
          <p:cNvPr id="4" name="表格 3"/>
          <p:cNvGraphicFramePr/>
          <p:nvPr>
            <p:custDataLst>
              <p:tags r:id="rId2"/>
            </p:custDataLst>
          </p:nvPr>
        </p:nvGraphicFramePr>
        <p:xfrm>
          <a:off x="292735" y="1248410"/>
          <a:ext cx="11574780" cy="4808220"/>
        </p:xfrm>
        <a:graphic>
          <a:graphicData uri="http://schemas.openxmlformats.org/drawingml/2006/table">
            <a:tbl>
              <a:tblPr firstRow="1" bandRow="1">
                <a:tableStyleId>{5C22544A-7EE6-4342-B048-85BDC9FD1C3A}</a:tableStyleId>
              </a:tblPr>
              <a:tblGrid>
                <a:gridCol w="734695"/>
                <a:gridCol w="812165"/>
                <a:gridCol w="1045845"/>
                <a:gridCol w="2163445"/>
                <a:gridCol w="1029970"/>
                <a:gridCol w="1315720"/>
                <a:gridCol w="1315085"/>
                <a:gridCol w="774065"/>
                <a:gridCol w="670560"/>
                <a:gridCol w="673100"/>
                <a:gridCol w="1040130"/>
              </a:tblGrid>
              <a:tr h="526415">
                <a:tc rowSpan="2"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rowSpan="2" gridSpan="5">
                  <a:txBody>
                    <a:bodyPr/>
                    <a:p>
                      <a:pPr indent="0" algn="ctr">
                        <a:buNone/>
                      </a:pPr>
                      <a:r>
                        <a:rPr lang="zh-CN" sz="2800" b="1">
                          <a:solidFill>
                            <a:srgbClr val="000000"/>
                          </a:solidFill>
                          <a:latin typeface="Arial" panose="020B0604020202020204" pitchFamily="34" charset="0"/>
                          <a:ea typeface="宋体" panose="02010600030101010101" pitchFamily="2" charset="-122"/>
                        </a:rPr>
                        <a:t>TPS标杆建立计划追踪表</a:t>
                      </a:r>
                      <a:endParaRPr lang="zh-CN" altLang="en-US" sz="2800" b="1">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rowSpan="2" hMerge="1">
                  <a:tcPr>
                    <a:lnT w="6350" cap="flat" cmpd="sng">
                      <a:solidFill>
                        <a:srgbClr val="000000"/>
                      </a:solidFill>
                      <a:prstDash val="solid"/>
                      <a:headEnd type="none" w="med" len="med"/>
                      <a:tailEnd type="none" w="med" len="med"/>
                    </a:lnT>
                  </a:tcPr>
                </a:tc>
                <a:tc rowSpan="2" hMerge="1">
                  <a:tcPr>
                    <a:lnT w="6350" cap="flat" cmpd="sng">
                      <a:solidFill>
                        <a:srgbClr val="000000"/>
                      </a:solidFill>
                      <a:prstDash val="solid"/>
                      <a:headEnd type="none" w="med" len="med"/>
                      <a:tailEnd type="none" w="med" len="med"/>
                    </a:lnT>
                  </a:tcPr>
                </a:tc>
                <a:tc rowSpan="2" hMerge="1">
                  <a:tcPr>
                    <a:lnT w="6350" cap="flat" cmpd="sng">
                      <a:solidFill>
                        <a:srgbClr val="000000"/>
                      </a:solidFill>
                      <a:prstDash val="solid"/>
                      <a:headEnd type="none" w="med" len="med"/>
                      <a:tailEnd type="none" w="med" len="med"/>
                    </a:lnT>
                  </a:tcPr>
                </a:tc>
                <a:tc rowSpan="2"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tcPr>
                </a:tc>
                <a:tc rowSpan="2">
                  <a:txBody>
                    <a:bodyPr/>
                    <a:p>
                      <a:pPr indent="0" algn="ctr">
                        <a:buNone/>
                      </a:pPr>
                      <a:r>
                        <a:rPr lang="zh-CN" sz="1200" b="0">
                          <a:solidFill>
                            <a:srgbClr val="000000"/>
                          </a:solidFill>
                          <a:latin typeface="Arial" panose="020B0604020202020204" pitchFamily="34" charset="0"/>
                          <a:ea typeface="宋体" panose="02010600030101010101" pitchFamily="2" charset="-122"/>
                        </a:rPr>
                        <a:t>决</a:t>
                      </a:r>
                      <a:endParaRPr lang="zh-CN" sz="1200" b="0">
                        <a:solidFill>
                          <a:srgbClr val="000000"/>
                        </a:solidFill>
                        <a:latin typeface="Arial" panose="020B0604020202020204" pitchFamily="34" charset="0"/>
                        <a:ea typeface="宋体" panose="02010600030101010101" pitchFamily="2" charset="-122"/>
                      </a:endParaRPr>
                    </a:p>
                    <a:p>
                      <a:pPr indent="0" algn="ctr">
                        <a:buNone/>
                      </a:pPr>
                      <a:r>
                        <a:rPr lang="zh-CN" sz="1200" b="0">
                          <a:solidFill>
                            <a:srgbClr val="000000"/>
                          </a:solidFill>
                          <a:latin typeface="Arial" panose="020B0604020202020204" pitchFamily="34" charset="0"/>
                          <a:ea typeface="宋体" panose="02010600030101010101" pitchFamily="2" charset="-122"/>
                        </a:rPr>
                        <a:t>裁</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编 制</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审 核</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批 准</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396875">
                <a:tc vMerge="1" gridSpan="2">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gridSpan="5">
                  <a:tcPr>
                    <a:lnL w="6350" cap="flat" cmpd="sng">
                      <a:solidFill>
                        <a:srgbClr val="000000"/>
                      </a:solidFill>
                      <a:prstDash val="solid"/>
                      <a:headEnd type="none" w="med" len="med"/>
                      <a:tailEnd type="none" w="med" len="med"/>
                    </a:lnL>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B w="6350" cap="flat" cmpd="sng">
                      <a:solidFill>
                        <a:srgbClr val="000000"/>
                      </a:solidFill>
                      <a:prstDash val="solid"/>
                      <a:headEnd type="none" w="med" len="med"/>
                      <a:tailEnd type="none" w="med" len="med"/>
                    </a:lnB>
                  </a:tcPr>
                </a:tc>
                <a:tc vMerge="1" hMerge="1">
                  <a:tcPr>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484505">
                <a:tc gridSpan="3">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计划</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00"/>
                    </a:solidFill>
                  </a:tcPr>
                </a:tc>
                <a:tc>
                  <a:txBody>
                    <a:bodyPr/>
                    <a:p>
                      <a:pPr indent="0" algn="ctr">
                        <a:buNone/>
                      </a:pPr>
                      <a:r>
                        <a:rPr lang="en-US" sz="1200" b="0">
                          <a:solidFill>
                            <a:srgbClr val="000000"/>
                          </a:solidFill>
                          <a:latin typeface="宋体" panose="02010600030101010101" pitchFamily="2" charset="-122"/>
                        </a:rPr>
                        <a:t>○</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8000"/>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延期</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en-US" sz="1200" b="0">
                          <a:solidFill>
                            <a:srgbClr val="000000"/>
                          </a:solidFill>
                          <a:latin typeface="宋体" panose="02010600030101010101" pitchFamily="2" charset="-122"/>
                        </a:rPr>
                        <a:t>◎</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0000"/>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进行中</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00"/>
                    </a:solidFill>
                  </a:tcPr>
                </a:tc>
                <a:tc>
                  <a:txBody>
                    <a:bodyPr/>
                    <a:p>
                      <a:pPr indent="0" algn="ctr">
                        <a:buNone/>
                      </a:pPr>
                      <a:r>
                        <a:rPr lang="zh-CN" sz="1200" b="0">
                          <a:solidFill>
                            <a:srgbClr val="000000"/>
                          </a:solidFill>
                          <a:latin typeface="Arial" panose="020B0604020202020204" pitchFamily="34" charset="0"/>
                          <a:ea typeface="宋体" panose="02010600030101010101" pitchFamily="2" charset="-122"/>
                        </a:rPr>
                        <a:t>完成</a:t>
                      </a:r>
                      <a:endParaRPr lang="en-US" altLang="en-US" sz="12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00"/>
                    </a:solidFill>
                  </a:tcPr>
                </a:tc>
                <a:tc>
                  <a:txBody>
                    <a:bodyPr/>
                    <a:p>
                      <a:pPr indent="0" algn="ctr">
                        <a:buNone/>
                      </a:pPr>
                      <a:r>
                        <a:rPr lang="en-US" sz="1100" b="0">
                          <a:solidFill>
                            <a:srgbClr val="000000"/>
                          </a:solidFill>
                          <a:latin typeface="宋体" panose="02010600030101010101" pitchFamily="2" charset="-122"/>
                        </a:rPr>
                        <a:t>●</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00"/>
                    </a:solidFill>
                  </a:tcPr>
                </a:tc>
              </a:tr>
              <a:tr h="703580">
                <a:tc>
                  <a:txBody>
                    <a:bodyPr/>
                    <a:p>
                      <a:pPr indent="0" algn="ctr">
                        <a:buNone/>
                      </a:pPr>
                      <a:r>
                        <a:rPr lang="zh-CN" sz="1200" b="1">
                          <a:solidFill>
                            <a:srgbClr val="000000"/>
                          </a:solidFill>
                          <a:latin typeface="Arial" panose="020B0604020202020204" pitchFamily="34" charset="0"/>
                          <a:ea typeface="宋体" panose="02010600030101010101" pitchFamily="2" charset="-122"/>
                        </a:rPr>
                        <a:t>序号</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部门</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工</a:t>
                      </a:r>
                      <a:r>
                        <a:rPr lang="en-US" sz="1200" b="1">
                          <a:solidFill>
                            <a:srgbClr val="000000"/>
                          </a:solidFill>
                          <a:latin typeface="宋体" panose="02010600030101010101" pitchFamily="2" charset="-122"/>
                        </a:rPr>
                        <a:t>  </a:t>
                      </a:r>
                      <a:r>
                        <a:rPr lang="zh-CN" sz="1200" b="1">
                          <a:solidFill>
                            <a:srgbClr val="000000"/>
                          </a:solidFill>
                          <a:latin typeface="Arial" panose="020B0604020202020204" pitchFamily="34" charset="0"/>
                          <a:ea typeface="宋体" panose="02010600030101010101" pitchFamily="2" charset="-122"/>
                        </a:rPr>
                        <a:t>位</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buNone/>
                      </a:pPr>
                      <a:r>
                        <a:rPr lang="zh-CN" sz="1200" b="1">
                          <a:solidFill>
                            <a:srgbClr val="000000"/>
                          </a:solidFill>
                          <a:latin typeface="Arial" panose="020B0604020202020204" pitchFamily="34" charset="0"/>
                          <a:ea typeface="宋体" panose="02010600030101010101" pitchFamily="2" charset="-122"/>
                        </a:rPr>
                        <a:t>标杆区域/机台</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责任人</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试点计划完成时间</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试点实际完成时间</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进行</a:t>
                      </a:r>
                      <a:r>
                        <a:rPr lang="en-US" sz="1200" b="1">
                          <a:solidFill>
                            <a:srgbClr val="000000"/>
                          </a:solidFill>
                          <a:latin typeface="宋体" panose="02010600030101010101" pitchFamily="2" charset="-122"/>
                        </a:rPr>
                        <a:t>    </a:t>
                      </a:r>
                      <a:r>
                        <a:rPr lang="zh-CN" sz="1200" b="1">
                          <a:solidFill>
                            <a:srgbClr val="000000"/>
                          </a:solidFill>
                          <a:latin typeface="Arial" panose="020B0604020202020204" pitchFamily="34" charset="0"/>
                          <a:ea typeface="宋体" panose="02010600030101010101" pitchFamily="2" charset="-122"/>
                        </a:rPr>
                        <a:t>状态</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a:txBody>
                    <a:bodyPr/>
                    <a:p>
                      <a:pPr indent="0" algn="ctr">
                        <a:buNone/>
                      </a:pPr>
                      <a:r>
                        <a:rPr lang="zh-CN" sz="1200" b="1">
                          <a:solidFill>
                            <a:srgbClr val="000000"/>
                          </a:solidFill>
                          <a:latin typeface="Arial" panose="020B0604020202020204" pitchFamily="34" charset="0"/>
                          <a:ea typeface="宋体" panose="02010600030101010101" pitchFamily="2" charset="-122"/>
                        </a:rPr>
                        <a:t>检查小组</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gridSpan="2">
                  <a:txBody>
                    <a:bodyPr/>
                    <a:p>
                      <a:pPr indent="0" algn="ctr">
                        <a:buNone/>
                      </a:pPr>
                      <a:r>
                        <a:rPr lang="zh-CN" sz="1200" b="1">
                          <a:solidFill>
                            <a:srgbClr val="000000"/>
                          </a:solidFill>
                          <a:latin typeface="Arial" panose="020B0604020202020204" pitchFamily="34" charset="0"/>
                          <a:ea typeface="宋体" panose="02010600030101010101" pitchFamily="2" charset="-122"/>
                        </a:rPr>
                        <a:t>备注</a:t>
                      </a:r>
                      <a:endParaRPr lang="en-US" altLang="en-US" sz="12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69696"/>
                    </a:solid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4370">
                <a:tc>
                  <a:txBody>
                    <a:bodyPr/>
                    <a:p>
                      <a:pPr indent="0" algn="ctr">
                        <a:buNone/>
                      </a:pPr>
                      <a:r>
                        <a:rPr lang="en-US" sz="1100" b="0">
                          <a:solidFill>
                            <a:srgbClr val="000000"/>
                          </a:solidFill>
                          <a:latin typeface="宋体" panose="02010600030101010101" pitchFamily="2" charset="-122"/>
                        </a:rPr>
                        <a:t>1</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制造部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H6项目生产线</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冲压，焊接，底座，座椅，后视镜组装生产线</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各车间主任</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4370">
                <a:tc>
                  <a:txBody>
                    <a:bodyPr/>
                    <a:p>
                      <a:pPr indent="0" algn="ctr">
                        <a:buNone/>
                      </a:pPr>
                      <a:r>
                        <a:rPr lang="en-US" sz="1100" b="0">
                          <a:solidFill>
                            <a:srgbClr val="000000"/>
                          </a:solidFill>
                          <a:latin typeface="宋体" panose="02010600030101010101" pitchFamily="2" charset="-122"/>
                        </a:rPr>
                        <a:t>2</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制造部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设备科</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TPM管理改善示范区</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向立新</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3735">
                <a:tc>
                  <a:txBody>
                    <a:bodyPr/>
                    <a:p>
                      <a:pPr indent="0" algn="ctr">
                        <a:buNone/>
                      </a:pPr>
                      <a:r>
                        <a:rPr lang="en-US" sz="1100" b="0">
                          <a:solidFill>
                            <a:srgbClr val="000000"/>
                          </a:solidFill>
                          <a:latin typeface="宋体" panose="02010600030101010101" pitchFamily="2" charset="-122"/>
                        </a:rPr>
                        <a:t>3</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生管部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物料科</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AGV物流配送示范区</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云荣娟</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674370">
                <a:tc>
                  <a:txBody>
                    <a:bodyPr/>
                    <a:p>
                      <a:pPr indent="0" algn="ctr">
                        <a:buNone/>
                      </a:pPr>
                      <a:r>
                        <a:rPr lang="en-US" sz="1100" b="0">
                          <a:solidFill>
                            <a:srgbClr val="000000"/>
                          </a:solidFill>
                          <a:latin typeface="宋体" panose="02010600030101010101" pitchFamily="2" charset="-122"/>
                        </a:rPr>
                        <a:t>4</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质量部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质量部</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100" b="0">
                          <a:solidFill>
                            <a:srgbClr val="000000"/>
                          </a:solidFill>
                          <a:latin typeface="Arial" panose="020B0604020202020204" pitchFamily="34" charset="0"/>
                          <a:ea typeface="宋体" panose="02010600030101010101" pitchFamily="2" charset="-122"/>
                        </a:rPr>
                        <a:t>质量零缺陷示范区</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zh-CN" sz="1100" b="0">
                          <a:solidFill>
                            <a:srgbClr val="000000"/>
                          </a:solidFill>
                          <a:latin typeface="Arial" panose="020B0604020202020204" pitchFamily="34" charset="0"/>
                          <a:ea typeface="宋体" panose="02010600030101010101" pitchFamily="2" charset="-122"/>
                        </a:rPr>
                        <a:t>司艳策</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100" b="0">
                          <a:solidFill>
                            <a:srgbClr val="000000"/>
                          </a:solidFill>
                          <a:latin typeface="宋体" panose="02010600030101010101" pitchFamily="2" charset="-122"/>
                        </a:rPr>
                        <a:t>2022.12.30</a:t>
                      </a: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00B050"/>
                    </a:solidFill>
                  </a:tcPr>
                </a:tc>
                <a:tc>
                  <a:txBody>
                    <a:bodyPr/>
                    <a:p>
                      <a:pPr indent="0" algn="ctr">
                        <a:buNone/>
                      </a:pPr>
                      <a:endParaRPr lang="en-US" altLang="en-US" sz="1100" b="1">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FFFF"/>
                    </a:solidFill>
                  </a:tcPr>
                </a:tc>
                <a:tc gridSpan="2">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bl>
          </a:graphicData>
        </a:graphic>
      </p:graphicFrame>
      <p:pic>
        <p:nvPicPr>
          <p:cNvPr id="6" name="图片 5"/>
          <p:cNvPicPr/>
          <p:nvPr/>
        </p:nvPicPr>
        <p:blipFill>
          <a:blip r:embed="rId3"/>
          <a:stretch>
            <a:fillRect/>
          </a:stretch>
        </p:blipFill>
        <p:spPr>
          <a:xfrm>
            <a:off x="394335" y="1247775"/>
            <a:ext cx="1402080" cy="87376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009" name="Rectangle 97"/>
          <p:cNvSpPr>
            <a:spLocks noChangeArrowheads="1"/>
          </p:cNvSpPr>
          <p:nvPr/>
        </p:nvSpPr>
        <p:spPr bwMode="auto">
          <a:xfrm>
            <a:off x="1143635" y="625475"/>
            <a:ext cx="9262745" cy="1160780"/>
          </a:xfrm>
          <a:prstGeom prst="rect">
            <a:avLst/>
          </a:prstGeom>
          <a:noFill/>
          <a:ln w="9525" algn="ctr">
            <a:noFill/>
            <a:miter lim="800000"/>
          </a:ln>
          <a:effectLst/>
        </p:spPr>
        <p:txBody>
          <a:bodyPr wrap="square" lIns="54527" tIns="27262" rIns="54527" bIns="27262">
            <a:spAutoFit/>
          </a:bodyPr>
          <a:lstStyle/>
          <a:p>
            <a:pPr marL="0" marR="0" lvl="0" indent="0" algn="l" defTabSz="855980" rtl="0" eaLnBrk="1" fontAlgn="base" latinLnBrk="0" hangingPunct="1">
              <a:lnSpc>
                <a:spcPct val="100000"/>
              </a:lnSpc>
              <a:spcBef>
                <a:spcPct val="0"/>
              </a:spcBef>
              <a:spcAft>
                <a:spcPct val="0"/>
              </a:spcAft>
              <a:buClrTx/>
              <a:buSzTx/>
              <a:buFont typeface="Wingdings" panose="05000000000000000000" pitchFamily="2" charset="2"/>
              <a:buChar char="Ø"/>
              <a:defRPr/>
            </a:pPr>
            <a:r>
              <a:rPr kumimoji="0" lang="en-US" altLang="zh-CN"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TPS</a:t>
            </a:r>
            <a:r>
              <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改善重点转变</a:t>
            </a:r>
            <a:endPar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pPr marL="0" marR="0" lvl="0" indent="0" algn="l" defTabSz="855980" rtl="0" eaLnBrk="1" fontAlgn="base" latinLnBrk="0" hangingPunct="1">
              <a:lnSpc>
                <a:spcPct val="100000"/>
              </a:lnSpc>
              <a:spcBef>
                <a:spcPct val="0"/>
              </a:spcBef>
              <a:spcAft>
                <a:spcPct val="0"/>
              </a:spcAft>
              <a:buClrTx/>
              <a:buSzTx/>
              <a:buFont typeface="Wingdings" panose="05000000000000000000" pitchFamily="2" charset="2"/>
              <a:buChar char="Ø"/>
              <a:defRPr/>
            </a:pPr>
            <a:endPar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a:p>
            <a:pPr marL="0" marR="0" lvl="0" indent="0" algn="l" defTabSz="85598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    </a:t>
            </a:r>
            <a:r>
              <a:rPr kumimoji="0" lang="en-US" altLang="zh-CN"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TPS</a:t>
            </a:r>
            <a:r>
              <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rPr>
              <a:t>注重逐步从现场改善重点向流程改善，通过流程再造，机制构建将现场改善与业务改善有机结合，实现标准化管理体系。</a:t>
            </a:r>
            <a:endParaRPr kumimoji="0" lang="zh-CN" altLang="en-US" sz="1800" b="1" i="0" u="none" strike="noStrike" kern="1200" cap="none" spc="0" normalizeH="0" baseline="0" noProof="0" dirty="0">
              <a:ln>
                <a:noFill/>
              </a:ln>
              <a:solidFill>
                <a:schemeClr val="tx1"/>
              </a:solidFill>
              <a:effectLst/>
              <a:uLnTx/>
              <a:uFillTx/>
              <a:latin typeface="+mn-ea"/>
              <a:ea typeface="+mn-ea"/>
              <a:cs typeface="Times New Roman" panose="02020603050405020304" pitchFamily="18" charset="0"/>
            </a:endParaRPr>
          </a:p>
        </p:txBody>
      </p:sp>
      <p:sp>
        <p:nvSpPr>
          <p:cNvPr id="52227" name="Line 4"/>
          <p:cNvSpPr/>
          <p:nvPr/>
        </p:nvSpPr>
        <p:spPr>
          <a:xfrm flipV="1">
            <a:off x="1143635" y="1928813"/>
            <a:ext cx="9904413" cy="0"/>
          </a:xfrm>
          <a:prstGeom prst="line">
            <a:avLst/>
          </a:prstGeom>
          <a:ln w="19050" cap="flat" cmpd="sng">
            <a:solidFill>
              <a:srgbClr val="FF3399"/>
            </a:solidFill>
            <a:prstDash val="solid"/>
            <a:headEnd type="none" w="med" len="med"/>
            <a:tailEnd type="none" w="med" len="med"/>
          </a:ln>
        </p:spPr>
      </p:sp>
      <p:sp>
        <p:nvSpPr>
          <p:cNvPr id="54" name="Rectangle 6"/>
          <p:cNvSpPr>
            <a:spLocks noChangeArrowheads="1"/>
          </p:cNvSpPr>
          <p:nvPr/>
        </p:nvSpPr>
        <p:spPr bwMode="auto">
          <a:xfrm>
            <a:off x="8876348" y="4425950"/>
            <a:ext cx="1647825" cy="303213"/>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六西格玛精准管理</a:t>
            </a:r>
            <a:endParaRPr kumimoji="0" lang="zh-CN" altLang="en-US" sz="24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5" name="Rectangle 7"/>
          <p:cNvSpPr>
            <a:spLocks noChangeArrowheads="1"/>
          </p:cNvSpPr>
          <p:nvPr/>
        </p:nvSpPr>
        <p:spPr bwMode="auto">
          <a:xfrm>
            <a:off x="5766435" y="4930775"/>
            <a:ext cx="1169988" cy="227013"/>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现场</a:t>
            </a: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8S8D</a:t>
            </a:r>
            <a:endParaRPr kumimoji="0" lang="en-US" altLang="zh-CN"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6" name="Rectangle 8"/>
          <p:cNvSpPr>
            <a:spLocks noChangeArrowheads="1"/>
          </p:cNvSpPr>
          <p:nvPr/>
        </p:nvSpPr>
        <p:spPr bwMode="auto">
          <a:xfrm>
            <a:off x="5766435" y="5291138"/>
            <a:ext cx="116998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标准作业</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7" name="Rectangle 9"/>
          <p:cNvSpPr>
            <a:spLocks noChangeArrowheads="1"/>
          </p:cNvSpPr>
          <p:nvPr/>
        </p:nvSpPr>
        <p:spPr bwMode="auto">
          <a:xfrm>
            <a:off x="5766435" y="5634038"/>
            <a:ext cx="1168400" cy="233363"/>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器具改善</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8" name="Rectangle 10"/>
          <p:cNvSpPr>
            <a:spLocks noChangeArrowheads="1"/>
          </p:cNvSpPr>
          <p:nvPr/>
        </p:nvSpPr>
        <p:spPr bwMode="auto">
          <a:xfrm>
            <a:off x="7091998" y="4930775"/>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现场</a:t>
            </a: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大浪费</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33" name="AutoShape 11"/>
          <p:cNvSpPr/>
          <p:nvPr/>
        </p:nvSpPr>
        <p:spPr>
          <a:xfrm rot="10800000">
            <a:off x="7161848" y="4443413"/>
            <a:ext cx="1495425" cy="198437"/>
          </a:xfrm>
          <a:custGeom>
            <a:avLst/>
            <a:gdLst>
              <a:gd name="txL" fmla="*/ 3375 w 21600"/>
              <a:gd name="txT" fmla="*/ 5400 h 21600"/>
              <a:gd name="txR" fmla="*/ 18900 w 21600"/>
              <a:gd name="txB" fmla="*/ 16200 h 21600"/>
            </a:gdLst>
            <a:ahLst/>
            <a:cxnLst>
              <a:cxn ang="17694720">
                <a:pos x="1121569" y="0"/>
              </a:cxn>
              <a:cxn ang="11796480">
                <a:pos x="0" y="99219"/>
              </a:cxn>
              <a:cxn ang="5898240">
                <a:pos x="1121569" y="198437"/>
              </a:cxn>
              <a:cxn ang="0">
                <a:pos x="1495425"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34" name="AutoShape 12"/>
          <p:cNvSpPr/>
          <p:nvPr/>
        </p:nvSpPr>
        <p:spPr>
          <a:xfrm rot="10800000">
            <a:off x="5120323" y="5334000"/>
            <a:ext cx="625475" cy="200025"/>
          </a:xfrm>
          <a:custGeom>
            <a:avLst/>
            <a:gdLst>
              <a:gd name="txL" fmla="*/ 3375 w 21600"/>
              <a:gd name="txT" fmla="*/ 5400 h 21600"/>
              <a:gd name="txR" fmla="*/ 18900 w 21600"/>
              <a:gd name="txB" fmla="*/ 16200 h 21600"/>
            </a:gdLst>
            <a:ahLst/>
            <a:cxnLst>
              <a:cxn ang="17694720">
                <a:pos x="469106" y="0"/>
              </a:cxn>
              <a:cxn ang="11796480">
                <a:pos x="0" y="100013"/>
              </a:cxn>
              <a:cxn ang="5898240">
                <a:pos x="469106" y="200025"/>
              </a:cxn>
              <a:cxn ang="0">
                <a:pos x="625475" y="100013"/>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35" name="AutoShape 13"/>
          <p:cNvSpPr/>
          <p:nvPr/>
        </p:nvSpPr>
        <p:spPr>
          <a:xfrm>
            <a:off x="3582035" y="5075238"/>
            <a:ext cx="1431925" cy="647700"/>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现场改善能力的培养与改善质量的提升</a:t>
            </a:r>
            <a:endParaRPr lang="en-US" altLang="zh-CN" sz="2000" dirty="0">
              <a:latin typeface="Times New Roman" panose="02020603050405020304" pitchFamily="18" charset="0"/>
            </a:endParaRPr>
          </a:p>
          <a:p>
            <a:pPr>
              <a:buNone/>
            </a:pPr>
            <a:endParaRPr lang="zh-CN" altLang="en-US" dirty="0">
              <a:latin typeface="Times New Roman" panose="02020603050405020304" pitchFamily="18" charset="0"/>
            </a:endParaRPr>
          </a:p>
        </p:txBody>
      </p:sp>
      <p:sp>
        <p:nvSpPr>
          <p:cNvPr id="52236" name="AutoShape 14"/>
          <p:cNvSpPr/>
          <p:nvPr/>
        </p:nvSpPr>
        <p:spPr>
          <a:xfrm>
            <a:off x="2567623" y="3411987"/>
            <a:ext cx="812800"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流程改善层</a:t>
            </a:r>
            <a:endParaRPr lang="zh-CN" altLang="en-US" sz="1400" dirty="0">
              <a:solidFill>
                <a:srgbClr val="FFFF00"/>
              </a:solidFill>
              <a:latin typeface="Times New Roman" panose="02020603050405020304" pitchFamily="18" charset="0"/>
            </a:endParaRPr>
          </a:p>
        </p:txBody>
      </p:sp>
      <p:sp>
        <p:nvSpPr>
          <p:cNvPr id="52237" name="AutoShape 15"/>
          <p:cNvSpPr/>
          <p:nvPr/>
        </p:nvSpPr>
        <p:spPr>
          <a:xfrm>
            <a:off x="2567623" y="4975674"/>
            <a:ext cx="825500"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现场改善层</a:t>
            </a:r>
            <a:endParaRPr lang="zh-CN" altLang="en-US" sz="1400" dirty="0">
              <a:solidFill>
                <a:srgbClr val="FFFF00"/>
              </a:solidFill>
              <a:latin typeface="Times New Roman" panose="02020603050405020304" pitchFamily="18" charset="0"/>
            </a:endParaRPr>
          </a:p>
        </p:txBody>
      </p:sp>
      <p:sp>
        <p:nvSpPr>
          <p:cNvPr id="64" name="Rectangle 16"/>
          <p:cNvSpPr>
            <a:spLocks noChangeArrowheads="1"/>
          </p:cNvSpPr>
          <p:nvPr/>
        </p:nvSpPr>
        <p:spPr bwMode="auto">
          <a:xfrm>
            <a:off x="8876348" y="4067175"/>
            <a:ext cx="1619250"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mn-ea"/>
                <a:ea typeface="+mn-ea"/>
                <a:cs typeface="+mn-cs"/>
              </a:rPr>
              <a:t>JMS</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解读</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52239" name="AutoShape 17"/>
          <p:cNvSpPr/>
          <p:nvPr/>
        </p:nvSpPr>
        <p:spPr>
          <a:xfrm>
            <a:off x="3521710" y="3429000"/>
            <a:ext cx="233363" cy="792163"/>
          </a:xfrm>
          <a:prstGeom prst="leftBrace">
            <a:avLst>
              <a:gd name="adj1" fmla="val 30645"/>
              <a:gd name="adj2" fmla="val 50000"/>
            </a:avLst>
          </a:prstGeom>
          <a:noFill/>
          <a:ln w="9525" cap="flat" cmpd="sng">
            <a:solidFill>
              <a:schemeClr val="tx1"/>
            </a:solidFill>
            <a:prstDash val="solid"/>
            <a:headEnd type="none" w="med" len="med"/>
            <a:tailEnd type="none" w="med" len="med"/>
          </a:ln>
        </p:spPr>
        <p:txBody>
          <a:bodyPr anchor="ctr" anchorCtr="0"/>
          <a:p>
            <a:pPr>
              <a:buNone/>
            </a:pPr>
            <a:endParaRPr lang="zh-CN" altLang="en-US" dirty="0">
              <a:latin typeface="Times New Roman" panose="02020603050405020304" pitchFamily="18" charset="0"/>
            </a:endParaRPr>
          </a:p>
        </p:txBody>
      </p:sp>
      <p:sp>
        <p:nvSpPr>
          <p:cNvPr id="52240" name="Line 18"/>
          <p:cNvSpPr/>
          <p:nvPr/>
        </p:nvSpPr>
        <p:spPr>
          <a:xfrm>
            <a:off x="2488248" y="4857750"/>
            <a:ext cx="8559800" cy="0"/>
          </a:xfrm>
          <a:prstGeom prst="line">
            <a:avLst/>
          </a:prstGeom>
          <a:ln w="19050" cap="flat" cmpd="sng">
            <a:solidFill>
              <a:schemeClr val="tx1"/>
            </a:solidFill>
            <a:prstDash val="dashDot"/>
            <a:headEnd type="none" w="med" len="med"/>
            <a:tailEnd type="none" w="med" len="med"/>
          </a:ln>
        </p:spPr>
      </p:sp>
      <p:sp>
        <p:nvSpPr>
          <p:cNvPr id="52241" name="Line 19"/>
          <p:cNvSpPr/>
          <p:nvPr/>
        </p:nvSpPr>
        <p:spPr>
          <a:xfrm flipV="1">
            <a:off x="2489835" y="6000750"/>
            <a:ext cx="8558213" cy="0"/>
          </a:xfrm>
          <a:prstGeom prst="line">
            <a:avLst/>
          </a:prstGeom>
          <a:ln w="19050" cap="flat" cmpd="sng">
            <a:solidFill>
              <a:schemeClr val="tx1"/>
            </a:solidFill>
            <a:prstDash val="dashDot"/>
            <a:headEnd type="none" w="med" len="med"/>
            <a:tailEnd type="none" w="med" len="med"/>
          </a:ln>
        </p:spPr>
      </p:sp>
      <p:sp>
        <p:nvSpPr>
          <p:cNvPr id="52242" name="AutoShape 20"/>
          <p:cNvSpPr/>
          <p:nvPr/>
        </p:nvSpPr>
        <p:spPr>
          <a:xfrm>
            <a:off x="2572385" y="6166299"/>
            <a:ext cx="844550"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改善机制层</a:t>
            </a:r>
            <a:endParaRPr lang="zh-CN" altLang="en-US" sz="1400" dirty="0">
              <a:solidFill>
                <a:srgbClr val="FFFF00"/>
              </a:solidFill>
              <a:latin typeface="Times New Roman" panose="02020603050405020304" pitchFamily="18" charset="0"/>
            </a:endParaRPr>
          </a:p>
        </p:txBody>
      </p:sp>
      <p:sp>
        <p:nvSpPr>
          <p:cNvPr id="52243" name="Line 21"/>
          <p:cNvSpPr/>
          <p:nvPr/>
        </p:nvSpPr>
        <p:spPr>
          <a:xfrm>
            <a:off x="2489835" y="2770188"/>
            <a:ext cx="8658225" cy="0"/>
          </a:xfrm>
          <a:prstGeom prst="line">
            <a:avLst/>
          </a:prstGeom>
          <a:ln w="19050" cap="flat" cmpd="sng">
            <a:solidFill>
              <a:schemeClr val="tx1"/>
            </a:solidFill>
            <a:prstDash val="dashDot"/>
            <a:headEnd type="none" w="med" len="med"/>
            <a:tailEnd type="none" w="med" len="med"/>
          </a:ln>
        </p:spPr>
      </p:sp>
      <p:sp>
        <p:nvSpPr>
          <p:cNvPr id="52244" name="AutoShape 22"/>
          <p:cNvSpPr/>
          <p:nvPr/>
        </p:nvSpPr>
        <p:spPr>
          <a:xfrm>
            <a:off x="2572385" y="2078486"/>
            <a:ext cx="846138" cy="578540"/>
          </a:xfrm>
          <a:prstGeom prst="flowChartAlternateProcess">
            <a:avLst/>
          </a:prstGeom>
          <a:solidFill>
            <a:srgbClr val="FF0000"/>
          </a:solidFill>
          <a:ln w="9525" cap="flat" cmpd="sng">
            <a:solidFill>
              <a:schemeClr val="tx1"/>
            </a:solidFill>
            <a:prstDash val="solid"/>
            <a:miter/>
            <a:headEnd type="none" w="med" len="med"/>
            <a:tailEnd type="none" w="med" len="med"/>
          </a:ln>
        </p:spPr>
        <p:txBody>
          <a:bodyPr anchor="ctr" anchorCtr="0">
            <a:spAutoFit/>
          </a:bodyPr>
          <a:p>
            <a:pPr algn="ctr">
              <a:buNone/>
            </a:pPr>
            <a:r>
              <a:rPr lang="zh-CN" altLang="en-US" sz="1400" dirty="0">
                <a:solidFill>
                  <a:srgbClr val="FFFF00"/>
                </a:solidFill>
                <a:latin typeface="Times New Roman" panose="02020603050405020304" pitchFamily="18" charset="0"/>
              </a:rPr>
              <a:t>标准管理层</a:t>
            </a:r>
            <a:endParaRPr lang="zh-CN" altLang="en-US" sz="1400" dirty="0">
              <a:solidFill>
                <a:srgbClr val="FFFF00"/>
              </a:solidFill>
              <a:latin typeface="Times New Roman" panose="02020603050405020304" pitchFamily="18" charset="0"/>
            </a:endParaRPr>
          </a:p>
        </p:txBody>
      </p:sp>
      <p:sp>
        <p:nvSpPr>
          <p:cNvPr id="52245" name="AutoShape 23"/>
          <p:cNvSpPr/>
          <p:nvPr/>
        </p:nvSpPr>
        <p:spPr>
          <a:xfrm>
            <a:off x="3678873" y="6226175"/>
            <a:ext cx="1276350" cy="576263"/>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全员改善文化的建立</a:t>
            </a:r>
            <a:endParaRPr lang="zh-CN" altLang="en-US" dirty="0">
              <a:latin typeface="Times New Roman" panose="02020603050405020304" pitchFamily="18" charset="0"/>
            </a:endParaRPr>
          </a:p>
        </p:txBody>
      </p:sp>
      <p:sp>
        <p:nvSpPr>
          <p:cNvPr id="52246" name="AutoShape 24"/>
          <p:cNvSpPr/>
          <p:nvPr/>
        </p:nvSpPr>
        <p:spPr>
          <a:xfrm rot="10800000">
            <a:off x="5160010" y="6381750"/>
            <a:ext cx="623888" cy="200025"/>
          </a:xfrm>
          <a:custGeom>
            <a:avLst/>
            <a:gdLst>
              <a:gd name="txL" fmla="*/ 3375 w 21600"/>
              <a:gd name="txT" fmla="*/ 5400 h 21600"/>
              <a:gd name="txR" fmla="*/ 18900 w 21600"/>
              <a:gd name="txB" fmla="*/ 16200 h 21600"/>
            </a:gdLst>
            <a:ahLst/>
            <a:cxnLst>
              <a:cxn ang="17694720">
                <a:pos x="467916" y="0"/>
              </a:cxn>
              <a:cxn ang="11796480">
                <a:pos x="0" y="100013"/>
              </a:cxn>
              <a:cxn ang="5898240">
                <a:pos x="467916" y="200025"/>
              </a:cxn>
              <a:cxn ang="0">
                <a:pos x="623888" y="100013"/>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73" name="Rectangle 25"/>
          <p:cNvSpPr>
            <a:spLocks noChangeArrowheads="1"/>
          </p:cNvSpPr>
          <p:nvPr/>
        </p:nvSpPr>
        <p:spPr bwMode="auto">
          <a:xfrm>
            <a:off x="5861685"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改善提案</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4" name="Rectangle 26"/>
          <p:cNvSpPr>
            <a:spLocks noChangeArrowheads="1"/>
          </p:cNvSpPr>
          <p:nvPr/>
        </p:nvSpPr>
        <p:spPr bwMode="auto">
          <a:xfrm>
            <a:off x="5861685"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小团队活动</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5" name="Rectangle 27"/>
          <p:cNvSpPr>
            <a:spLocks noChangeArrowheads="1"/>
          </p:cNvSpPr>
          <p:nvPr/>
        </p:nvSpPr>
        <p:spPr bwMode="auto">
          <a:xfrm>
            <a:off x="7111048"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成果发表</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6" name="Rectangle 28"/>
          <p:cNvSpPr>
            <a:spLocks noChangeArrowheads="1"/>
          </p:cNvSpPr>
          <p:nvPr/>
        </p:nvSpPr>
        <p:spPr bwMode="auto">
          <a:xfrm>
            <a:off x="7111048"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TPS</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活动</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77" name="Rectangle 29"/>
          <p:cNvSpPr>
            <a:spLocks noChangeArrowheads="1"/>
          </p:cNvSpPr>
          <p:nvPr/>
        </p:nvSpPr>
        <p:spPr bwMode="auto">
          <a:xfrm>
            <a:off x="8279448"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TPS</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宣传</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pic>
        <p:nvPicPr>
          <p:cNvPr id="52252" name="Picture 30"/>
          <p:cNvPicPr>
            <a:picLocks noChangeAspect="1"/>
          </p:cNvPicPr>
          <p:nvPr/>
        </p:nvPicPr>
        <p:blipFill>
          <a:blip r:embed="rId1"/>
          <a:stretch>
            <a:fillRect/>
          </a:stretch>
        </p:blipFill>
        <p:spPr>
          <a:xfrm>
            <a:off x="3815398" y="2841625"/>
            <a:ext cx="1822450" cy="1943100"/>
          </a:xfrm>
          <a:prstGeom prst="rect">
            <a:avLst/>
          </a:prstGeom>
          <a:noFill/>
          <a:ln w="9525">
            <a:noFill/>
          </a:ln>
        </p:spPr>
      </p:pic>
      <p:sp>
        <p:nvSpPr>
          <p:cNvPr id="52253" name="AutoShape 31"/>
          <p:cNvSpPr/>
          <p:nvPr/>
        </p:nvSpPr>
        <p:spPr>
          <a:xfrm>
            <a:off x="3659823" y="1990725"/>
            <a:ext cx="1431925" cy="647700"/>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现场改善能力的培养与改善质量的提升</a:t>
            </a:r>
            <a:endParaRPr lang="en-US" altLang="zh-CN" sz="2000" dirty="0">
              <a:latin typeface="Times New Roman" panose="02020603050405020304" pitchFamily="18" charset="0"/>
            </a:endParaRPr>
          </a:p>
          <a:p>
            <a:pPr>
              <a:buNone/>
            </a:pPr>
            <a:endParaRPr lang="zh-CN" altLang="en-US" dirty="0">
              <a:latin typeface="Times New Roman" panose="02020603050405020304" pitchFamily="18" charset="0"/>
            </a:endParaRPr>
          </a:p>
        </p:txBody>
      </p:sp>
      <p:sp>
        <p:nvSpPr>
          <p:cNvPr id="52254" name="AutoShape 32"/>
          <p:cNvSpPr/>
          <p:nvPr/>
        </p:nvSpPr>
        <p:spPr>
          <a:xfrm rot="10800000">
            <a:off x="5609273" y="2206625"/>
            <a:ext cx="1495425" cy="198438"/>
          </a:xfrm>
          <a:custGeom>
            <a:avLst/>
            <a:gdLst>
              <a:gd name="txL" fmla="*/ 3375 w 21600"/>
              <a:gd name="txT" fmla="*/ 5400 h 21600"/>
              <a:gd name="txR" fmla="*/ 18900 w 21600"/>
              <a:gd name="txB" fmla="*/ 16200 h 21600"/>
            </a:gdLst>
            <a:ahLst/>
            <a:cxnLst>
              <a:cxn ang="17694720">
                <a:pos x="1121569" y="0"/>
              </a:cxn>
              <a:cxn ang="11796480">
                <a:pos x="0" y="99219"/>
              </a:cxn>
              <a:cxn ang="5898240">
                <a:pos x="1121569" y="198438"/>
              </a:cxn>
              <a:cxn ang="0">
                <a:pos x="1495425"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81" name="Rectangle 33"/>
          <p:cNvSpPr>
            <a:spLocks noChangeArrowheads="1"/>
          </p:cNvSpPr>
          <p:nvPr/>
        </p:nvSpPr>
        <p:spPr bwMode="auto">
          <a:xfrm>
            <a:off x="7265035" y="2208213"/>
            <a:ext cx="1619250"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a:ln>
                  <a:noFill/>
                </a:ln>
                <a:solidFill>
                  <a:schemeClr val="tx1"/>
                </a:solidFill>
                <a:effectLst/>
                <a:uLnTx/>
                <a:uFillTx/>
                <a:latin typeface="+mn-ea"/>
                <a:ea typeface="+mn-ea"/>
                <a:cs typeface="+mn-cs"/>
              </a:rPr>
              <a:t>NFPS</a:t>
            </a:r>
            <a:r>
              <a:rPr kumimoji="0" lang="zh-CN" altLang="en-US" sz="1200" b="1" i="0" u="none" strike="noStrike" kern="1200" cap="none" spc="0" normalizeH="0" baseline="0" noProof="0">
                <a:ln>
                  <a:noFill/>
                </a:ln>
                <a:solidFill>
                  <a:schemeClr val="tx1"/>
                </a:solidFill>
                <a:effectLst/>
                <a:uLnTx/>
                <a:uFillTx/>
                <a:latin typeface="+mn-ea"/>
                <a:ea typeface="+mn-ea"/>
                <a:cs typeface="+mn-cs"/>
              </a:rPr>
              <a:t>形成</a:t>
            </a:r>
            <a:endParaRPr kumimoji="0" lang="zh-CN" altLang="en-US" sz="1200" b="1" i="0" u="none" strike="noStrike" kern="1200" cap="none" spc="0" normalizeH="0" baseline="0" noProof="0">
              <a:ln>
                <a:noFill/>
              </a:ln>
              <a:solidFill>
                <a:schemeClr val="tx1"/>
              </a:solidFill>
              <a:effectLst/>
              <a:uLnTx/>
              <a:uFillTx/>
              <a:latin typeface="+mn-ea"/>
              <a:ea typeface="+mn-ea"/>
              <a:cs typeface="+mn-cs"/>
            </a:endParaRPr>
          </a:p>
        </p:txBody>
      </p:sp>
      <p:sp>
        <p:nvSpPr>
          <p:cNvPr id="82" name="AutoShape 21"/>
          <p:cNvSpPr>
            <a:spLocks noChangeArrowheads="1"/>
          </p:cNvSpPr>
          <p:nvPr>
            <p:custDataLst>
              <p:tags r:id="rId2"/>
            </p:custDataLst>
          </p:nvPr>
        </p:nvSpPr>
        <p:spPr bwMode="auto">
          <a:xfrm>
            <a:off x="1183323" y="2060575"/>
            <a:ext cx="1168400" cy="720725"/>
          </a:xfrm>
          <a:prstGeom prst="homePlate">
            <a:avLst>
              <a:gd name="adj" fmla="val 7697"/>
            </a:avLst>
          </a:prstGeom>
          <a:solidFill>
            <a:srgbClr val="CCFFCC"/>
          </a:solidFill>
          <a:ln w="9525" algn="ctr">
            <a:solidFill>
              <a:schemeClr val="bg2"/>
            </a:solidFill>
            <a:miter lim="800000"/>
            <a:headEnd type="none" w="lg" len="lg"/>
            <a:tailEnd type="none" w="lg" len="lg"/>
          </a:ln>
        </p:spPr>
        <p:txBody>
          <a:bodyPr wrap="none" tIns="91440" bIns="9144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rPr>
              <a:t>目标</a:t>
            </a:r>
            <a:endPar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endParaRPr>
          </a:p>
        </p:txBody>
      </p:sp>
      <p:sp>
        <p:nvSpPr>
          <p:cNvPr id="83" name="AutoShape 21"/>
          <p:cNvSpPr>
            <a:spLocks noChangeArrowheads="1"/>
          </p:cNvSpPr>
          <p:nvPr>
            <p:custDataLst>
              <p:tags r:id="rId3"/>
            </p:custDataLst>
          </p:nvPr>
        </p:nvSpPr>
        <p:spPr bwMode="auto">
          <a:xfrm>
            <a:off x="1183323" y="4221163"/>
            <a:ext cx="1168400" cy="720725"/>
          </a:xfrm>
          <a:prstGeom prst="homePlate">
            <a:avLst>
              <a:gd name="adj" fmla="val 7697"/>
            </a:avLst>
          </a:prstGeom>
          <a:solidFill>
            <a:srgbClr val="CCFFCC"/>
          </a:solidFill>
          <a:ln w="9525" algn="ctr">
            <a:solidFill>
              <a:schemeClr val="bg2"/>
            </a:solidFill>
            <a:miter lim="800000"/>
            <a:headEnd type="none" w="lg" len="lg"/>
            <a:tailEnd type="none" w="lg" len="lg"/>
          </a:ln>
        </p:spPr>
        <p:txBody>
          <a:bodyPr wrap="none" tIns="91440" bIns="9144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rPr>
              <a:t>支柱</a:t>
            </a:r>
            <a:endPar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endParaRPr>
          </a:p>
        </p:txBody>
      </p:sp>
      <p:sp>
        <p:nvSpPr>
          <p:cNvPr id="84" name="AutoShape 21"/>
          <p:cNvSpPr>
            <a:spLocks noChangeArrowheads="1"/>
          </p:cNvSpPr>
          <p:nvPr>
            <p:custDataLst>
              <p:tags r:id="rId4"/>
            </p:custDataLst>
          </p:nvPr>
        </p:nvSpPr>
        <p:spPr bwMode="auto">
          <a:xfrm>
            <a:off x="1183323" y="6083300"/>
            <a:ext cx="1246188" cy="720725"/>
          </a:xfrm>
          <a:prstGeom prst="homePlate">
            <a:avLst>
              <a:gd name="adj" fmla="val 8206"/>
            </a:avLst>
          </a:prstGeom>
          <a:solidFill>
            <a:srgbClr val="CCFFCC"/>
          </a:solidFill>
          <a:ln w="9525" algn="ctr">
            <a:solidFill>
              <a:schemeClr val="bg2"/>
            </a:solidFill>
            <a:miter lim="800000"/>
            <a:headEnd type="none" w="lg" len="lg"/>
            <a:tailEnd type="none" w="lg" len="lg"/>
          </a:ln>
        </p:spPr>
        <p:txBody>
          <a:bodyPr wrap="none" tIns="91440" bIns="91440"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rPr>
              <a:t>基础</a:t>
            </a:r>
            <a:endParaRPr kumimoji="0" lang="zh-CN" altLang="en-US" sz="1800" b="1" i="0" u="none" strike="noStrike" kern="1200" cap="none" spc="0" normalizeH="0" baseline="0" noProof="0">
              <a:ln>
                <a:noFill/>
              </a:ln>
              <a:solidFill>
                <a:schemeClr val="tx1"/>
              </a:solidFill>
              <a:effectLst/>
              <a:uLnTx/>
              <a:uFillTx/>
              <a:latin typeface="+mn-ea"/>
              <a:ea typeface="+mn-ea"/>
              <a:cs typeface="Arial" panose="020B0604020202020204" pitchFamily="34" charset="0"/>
            </a:endParaRPr>
          </a:p>
        </p:txBody>
      </p:sp>
      <p:sp>
        <p:nvSpPr>
          <p:cNvPr id="52259" name="AutoShape 11"/>
          <p:cNvSpPr/>
          <p:nvPr/>
        </p:nvSpPr>
        <p:spPr>
          <a:xfrm rot="-5400000">
            <a:off x="1238885" y="4338638"/>
            <a:ext cx="2044700" cy="635000"/>
          </a:xfrm>
          <a:prstGeom prst="curvedDownArrow">
            <a:avLst>
              <a:gd name="adj1" fmla="val 43949"/>
              <a:gd name="adj2" fmla="val 119497"/>
              <a:gd name="adj3" fmla="val 33333"/>
            </a:avLst>
          </a:prstGeom>
          <a:solidFill>
            <a:srgbClr val="FFFF00"/>
          </a:solidFill>
          <a:ln w="19050" cap="flat" cmpd="sng">
            <a:solidFill>
              <a:schemeClr val="tx1"/>
            </a:solidFill>
            <a:prstDash val="solid"/>
            <a:miter/>
            <a:headEnd type="none" w="med" len="med"/>
            <a:tailEnd type="none" w="med" len="med"/>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86" name="Rectangle 38"/>
          <p:cNvSpPr>
            <a:spLocks noChangeArrowheads="1"/>
          </p:cNvSpPr>
          <p:nvPr/>
        </p:nvSpPr>
        <p:spPr bwMode="auto">
          <a:xfrm>
            <a:off x="8185785" y="5291138"/>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rPr>
              <a:t>TPM</a:t>
            </a:r>
            <a:endParaRPr kumimoji="0" lang="en-US" altLang="zh-CN" sz="1200" b="1" i="0" u="none" strike="noStrike" kern="1200" cap="none" spc="0" normalizeH="0" baseline="0" noProof="0" dirty="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7" name="Rectangle 39"/>
          <p:cNvSpPr>
            <a:spLocks noChangeArrowheads="1"/>
          </p:cNvSpPr>
          <p:nvPr/>
        </p:nvSpPr>
        <p:spPr bwMode="auto">
          <a:xfrm>
            <a:off x="8185785" y="5649913"/>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均衡生产</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8" name="Rectangle 40"/>
          <p:cNvSpPr>
            <a:spLocks noChangeArrowheads="1"/>
          </p:cNvSpPr>
          <p:nvPr/>
        </p:nvSpPr>
        <p:spPr bwMode="auto">
          <a:xfrm>
            <a:off x="9354185" y="4930775"/>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看板管理</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89" name="Rectangle 41"/>
          <p:cNvSpPr>
            <a:spLocks noChangeArrowheads="1"/>
          </p:cNvSpPr>
          <p:nvPr/>
        </p:nvSpPr>
        <p:spPr bwMode="auto">
          <a:xfrm>
            <a:off x="9354185" y="5291138"/>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物流规划</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0" name="Rectangle 42"/>
          <p:cNvSpPr>
            <a:spLocks noChangeArrowheads="1"/>
          </p:cNvSpPr>
          <p:nvPr/>
        </p:nvSpPr>
        <p:spPr bwMode="auto">
          <a:xfrm>
            <a:off x="9354185" y="5649913"/>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省力省人</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1" name="Rectangle 43"/>
          <p:cNvSpPr>
            <a:spLocks noChangeArrowheads="1"/>
          </p:cNvSpPr>
          <p:nvPr/>
        </p:nvSpPr>
        <p:spPr bwMode="auto">
          <a:xfrm>
            <a:off x="7091998" y="5649913"/>
            <a:ext cx="935038"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多能工培养</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66" name="AutoShape 44"/>
          <p:cNvSpPr/>
          <p:nvPr/>
        </p:nvSpPr>
        <p:spPr>
          <a:xfrm>
            <a:off x="5609273" y="3562350"/>
            <a:ext cx="1431925" cy="647700"/>
          </a:xfrm>
          <a:prstGeom prst="roundRect">
            <a:avLst>
              <a:gd name="adj" fmla="val 50000"/>
            </a:avLst>
          </a:prstGeom>
          <a:solidFill>
            <a:srgbClr val="CCFFCC"/>
          </a:solidFill>
          <a:ln w="9525" cap="flat" cmpd="sng">
            <a:solidFill>
              <a:srgbClr val="000000"/>
            </a:solidFill>
            <a:prstDash val="solid"/>
            <a:headEnd type="none" w="med" len="med"/>
            <a:tailEnd type="none" w="med" len="med"/>
          </a:ln>
        </p:spPr>
        <p:txBody>
          <a:bodyPr tIns="0" bIns="0"/>
          <a:p>
            <a:pPr algn="ctr">
              <a:buNone/>
            </a:pPr>
            <a:r>
              <a:rPr lang="zh-CN" altLang="en-US" sz="1200" dirty="0">
                <a:latin typeface="Times New Roman" panose="02020603050405020304" pitchFamily="18" charset="0"/>
              </a:rPr>
              <a:t>业务要素的梳理与流程、机制的改善</a:t>
            </a:r>
            <a:endParaRPr lang="zh-CN" altLang="en-US" dirty="0">
              <a:latin typeface="Times New Roman" panose="02020603050405020304" pitchFamily="18" charset="0"/>
            </a:endParaRPr>
          </a:p>
        </p:txBody>
      </p:sp>
      <p:sp>
        <p:nvSpPr>
          <p:cNvPr id="52267" name="AutoShape 45"/>
          <p:cNvSpPr/>
          <p:nvPr/>
        </p:nvSpPr>
        <p:spPr>
          <a:xfrm rot="10800000">
            <a:off x="7168198" y="4084638"/>
            <a:ext cx="1497012" cy="198437"/>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7"/>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94" name="Rectangle 46"/>
          <p:cNvSpPr>
            <a:spLocks noChangeArrowheads="1"/>
          </p:cNvSpPr>
          <p:nvPr/>
        </p:nvSpPr>
        <p:spPr bwMode="auto">
          <a:xfrm>
            <a:off x="7111048" y="530066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现场</a:t>
            </a:r>
            <a:r>
              <a:rPr kumimoji="0" lang="en-US" altLang="zh-CN"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8</a:t>
            </a: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现主义</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95" name="Rectangle 47"/>
          <p:cNvSpPr>
            <a:spLocks noChangeArrowheads="1"/>
          </p:cNvSpPr>
          <p:nvPr/>
        </p:nvSpPr>
        <p:spPr bwMode="auto">
          <a:xfrm>
            <a:off x="8182610" y="4930775"/>
            <a:ext cx="936625"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布局改善</a:t>
            </a:r>
            <a:endPar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52270" name="AutoShape 48"/>
          <p:cNvSpPr/>
          <p:nvPr/>
        </p:nvSpPr>
        <p:spPr>
          <a:xfrm rot="10800000">
            <a:off x="7168198" y="3706813"/>
            <a:ext cx="1497012" cy="198437"/>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7"/>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71" name="AutoShape 49"/>
          <p:cNvSpPr/>
          <p:nvPr/>
        </p:nvSpPr>
        <p:spPr>
          <a:xfrm rot="10800000">
            <a:off x="7168198" y="3417888"/>
            <a:ext cx="1497012" cy="198437"/>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7"/>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52272" name="AutoShape 50"/>
          <p:cNvSpPr/>
          <p:nvPr/>
        </p:nvSpPr>
        <p:spPr>
          <a:xfrm rot="10800000">
            <a:off x="7168198" y="3057525"/>
            <a:ext cx="1497012" cy="198438"/>
          </a:xfrm>
          <a:custGeom>
            <a:avLst/>
            <a:gdLst>
              <a:gd name="txL" fmla="*/ 3375 w 21600"/>
              <a:gd name="txT" fmla="*/ 5400 h 21600"/>
              <a:gd name="txR" fmla="*/ 18900 w 21600"/>
              <a:gd name="txB" fmla="*/ 16200 h 21600"/>
            </a:gdLst>
            <a:ahLst/>
            <a:cxnLst>
              <a:cxn ang="17694720">
                <a:pos x="1122759" y="0"/>
              </a:cxn>
              <a:cxn ang="11796480">
                <a:pos x="0" y="99219"/>
              </a:cxn>
              <a:cxn ang="5898240">
                <a:pos x="1122759" y="198438"/>
              </a:cxn>
              <a:cxn ang="0">
                <a:pos x="1497012" y="99219"/>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9966"/>
          </a:solidFill>
          <a:ln w="15875" cap="flat" cmpd="sng">
            <a:solidFill>
              <a:srgbClr val="000000"/>
            </a:solidFill>
            <a:prstDash val="solid"/>
            <a:miter/>
            <a:headEnd type="none" w="med" len="med"/>
            <a:tailEnd type="none" w="med" len="med"/>
          </a:ln>
          <a:effectLst>
            <a:outerShdw dist="107763" dir="2699999" algn="ctr" rotWithShape="0">
              <a:srgbClr val="808080">
                <a:alpha val="50000"/>
              </a:srgbClr>
            </a:outerShdw>
          </a:effectLst>
        </p:spPr>
        <p:txBody>
          <a:bodyPr rot="10800000"/>
          <a:p>
            <a:pPr>
              <a:buNone/>
            </a:pPr>
            <a:endParaRPr lang="zh-CN" altLang="en-US" dirty="0">
              <a:latin typeface="Times New Roman" panose="02020603050405020304" pitchFamily="18" charset="0"/>
            </a:endParaRPr>
          </a:p>
        </p:txBody>
      </p:sp>
      <p:sp>
        <p:nvSpPr>
          <p:cNvPr id="99" name="Rectangle 51"/>
          <p:cNvSpPr>
            <a:spLocks noChangeArrowheads="1"/>
          </p:cNvSpPr>
          <p:nvPr/>
        </p:nvSpPr>
        <p:spPr bwMode="auto">
          <a:xfrm>
            <a:off x="8884285" y="3706813"/>
            <a:ext cx="1620838"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1200" b="1" i="0" u="none" strike="noStrike" kern="1200" cap="none" spc="0" normalizeH="0" baseline="0" noProof="0" dirty="0">
                <a:ln>
                  <a:noFill/>
                </a:ln>
                <a:solidFill>
                  <a:schemeClr val="tx1"/>
                </a:solidFill>
                <a:effectLst/>
                <a:uLnTx/>
                <a:uFillTx/>
                <a:latin typeface="+mn-ea"/>
                <a:ea typeface="+mn-ea"/>
                <a:cs typeface="+mn-cs"/>
              </a:rPr>
              <a:t>8</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现主义</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100" name="Rectangle 52"/>
          <p:cNvSpPr>
            <a:spLocks noChangeArrowheads="1"/>
          </p:cNvSpPr>
          <p:nvPr/>
        </p:nvSpPr>
        <p:spPr bwMode="auto">
          <a:xfrm>
            <a:off x="8903335" y="3349625"/>
            <a:ext cx="1620838"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ea"/>
                <a:ea typeface="+mn-ea"/>
                <a:cs typeface="+mn-cs"/>
              </a:rPr>
              <a:t>业务</a:t>
            </a:r>
            <a:r>
              <a:rPr kumimoji="0" lang="en-US" altLang="zh-CN" sz="1200" b="1" i="0" u="none" strike="noStrike" kern="1200" cap="none" spc="0" normalizeH="0" baseline="0" noProof="0" dirty="0">
                <a:ln>
                  <a:noFill/>
                </a:ln>
                <a:solidFill>
                  <a:schemeClr val="tx1"/>
                </a:solidFill>
                <a:effectLst/>
                <a:uLnTx/>
                <a:uFillTx/>
                <a:latin typeface="+mn-ea"/>
                <a:ea typeface="+mn-ea"/>
                <a:cs typeface="+mn-cs"/>
              </a:rPr>
              <a:t>8</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大浪费</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101" name="Rectangle 53"/>
          <p:cNvSpPr>
            <a:spLocks noChangeArrowheads="1"/>
          </p:cNvSpPr>
          <p:nvPr/>
        </p:nvSpPr>
        <p:spPr bwMode="auto">
          <a:xfrm>
            <a:off x="8884285" y="2990850"/>
            <a:ext cx="1620838" cy="284163"/>
          </a:xfrm>
          <a:prstGeom prst="rect">
            <a:avLst/>
          </a:prstGeom>
          <a:solidFill>
            <a:srgbClr val="CCFFCC"/>
          </a:solidFill>
          <a:ln w="9525">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dirty="0">
                <a:ln>
                  <a:noFill/>
                </a:ln>
                <a:solidFill>
                  <a:schemeClr val="tx1"/>
                </a:solidFill>
                <a:effectLst/>
                <a:uLnTx/>
                <a:uFillTx/>
                <a:latin typeface="+mn-ea"/>
                <a:ea typeface="+mn-ea"/>
                <a:cs typeface="+mn-cs"/>
              </a:rPr>
              <a:t>业务</a:t>
            </a:r>
            <a:r>
              <a:rPr kumimoji="0" lang="en-US" altLang="zh-CN" sz="1200" b="1" i="0" u="none" strike="noStrike" kern="1200" cap="none" spc="0" normalizeH="0" baseline="0" noProof="0" dirty="0">
                <a:ln>
                  <a:noFill/>
                </a:ln>
                <a:solidFill>
                  <a:schemeClr val="tx1"/>
                </a:solidFill>
                <a:effectLst/>
                <a:uLnTx/>
                <a:uFillTx/>
                <a:latin typeface="+mn-ea"/>
                <a:ea typeface="+mn-ea"/>
                <a:cs typeface="+mn-cs"/>
              </a:rPr>
              <a:t>8S8</a:t>
            </a:r>
            <a:r>
              <a:rPr kumimoji="0" lang="zh-CN" altLang="en-US" sz="1200" b="1" i="0" u="none" strike="noStrike" kern="1200" cap="none" spc="0" normalizeH="0" baseline="0" noProof="0" dirty="0">
                <a:ln>
                  <a:noFill/>
                </a:ln>
                <a:solidFill>
                  <a:schemeClr val="tx1"/>
                </a:solidFill>
                <a:effectLst/>
                <a:uLnTx/>
                <a:uFillTx/>
                <a:latin typeface="+mn-ea"/>
                <a:ea typeface="+mn-ea"/>
                <a:cs typeface="+mn-cs"/>
              </a:rPr>
              <a:t>定</a:t>
            </a:r>
            <a:endParaRPr kumimoji="0" lang="zh-CN" altLang="en-US" sz="1200" b="1" i="0" u="none" strike="noStrike" kern="1200" cap="none" spc="0" normalizeH="0" baseline="0" noProof="0" dirty="0">
              <a:ln>
                <a:noFill/>
              </a:ln>
              <a:solidFill>
                <a:schemeClr val="tx1"/>
              </a:solidFill>
              <a:effectLst/>
              <a:uLnTx/>
              <a:uFillTx/>
              <a:latin typeface="+mn-ea"/>
              <a:ea typeface="+mn-ea"/>
              <a:cs typeface="+mn-cs"/>
            </a:endParaRPr>
          </a:p>
        </p:txBody>
      </p:sp>
      <p:sp>
        <p:nvSpPr>
          <p:cNvPr id="102" name="AutoShape 54"/>
          <p:cNvSpPr>
            <a:spLocks noChangeArrowheads="1"/>
          </p:cNvSpPr>
          <p:nvPr/>
        </p:nvSpPr>
        <p:spPr bwMode="auto">
          <a:xfrm>
            <a:off x="10435273" y="1785938"/>
            <a:ext cx="661988" cy="5040313"/>
          </a:xfrm>
          <a:prstGeom prst="upArrow">
            <a:avLst>
              <a:gd name="adj1" fmla="val 50000"/>
              <a:gd name="adj2" fmla="val 153234"/>
            </a:avLst>
          </a:prstGeom>
          <a:solidFill>
            <a:srgbClr val="CCFFCC">
              <a:alpha val="75000"/>
            </a:srgbClr>
          </a:solidFill>
          <a:ln w="9525">
            <a:noFill/>
            <a:miter lim="800000"/>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1800" b="1" i="0" u="none" strike="noStrike" kern="1200" cap="none" spc="0" normalizeH="0" baseline="0" noProof="0">
                <a:ln>
                  <a:noFill/>
                </a:ln>
                <a:solidFill>
                  <a:schemeClr val="tx1"/>
                </a:solidFill>
                <a:effectLst/>
                <a:uLnTx/>
                <a:uFillTx/>
                <a:latin typeface="+mn-ea"/>
                <a:ea typeface="+mn-ea"/>
                <a:cs typeface="+mn-cs"/>
              </a:rPr>
              <a:t>TPS</a:t>
            </a:r>
            <a:endParaRPr kumimoji="1" lang="en-US" altLang="zh-CN"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系</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统</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规</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划</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与</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改</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善</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能</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力</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的</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逐</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步</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提</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a:ln>
                  <a:noFill/>
                </a:ln>
                <a:solidFill>
                  <a:schemeClr val="tx1"/>
                </a:solidFill>
                <a:effectLst/>
                <a:uLnTx/>
                <a:uFillTx/>
                <a:latin typeface="+mn-ea"/>
                <a:ea typeface="+mn-ea"/>
                <a:cs typeface="+mn-cs"/>
              </a:rPr>
              <a:t>升</a:t>
            </a:r>
            <a:endParaRPr kumimoji="1" lang="zh-CN" altLang="en-US" sz="1800" b="1" i="0" u="none" strike="noStrike" kern="1200" cap="none" spc="0" normalizeH="0" baseline="0" noProof="0">
              <a:ln>
                <a:noFill/>
              </a:ln>
              <a:solidFill>
                <a:schemeClr val="tx1"/>
              </a:solidFill>
              <a:effectLst/>
              <a:uLnTx/>
              <a:uFillTx/>
              <a:latin typeface="+mn-ea"/>
              <a:ea typeface="+mn-ea"/>
              <a:cs typeface="+mn-cs"/>
            </a:endParaRPr>
          </a:p>
        </p:txBody>
      </p:sp>
      <p:sp>
        <p:nvSpPr>
          <p:cNvPr id="103" name="Rectangle 29"/>
          <p:cNvSpPr>
            <a:spLocks noChangeArrowheads="1"/>
          </p:cNvSpPr>
          <p:nvPr/>
        </p:nvSpPr>
        <p:spPr bwMode="auto">
          <a:xfrm>
            <a:off x="8279448"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自主改善</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4" name="Rectangle 27"/>
          <p:cNvSpPr>
            <a:spLocks noChangeArrowheads="1"/>
          </p:cNvSpPr>
          <p:nvPr/>
        </p:nvSpPr>
        <p:spPr bwMode="auto">
          <a:xfrm>
            <a:off x="9371648" y="6165850"/>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成果激励</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5" name="Rectangle 27"/>
          <p:cNvSpPr>
            <a:spLocks noChangeArrowheads="1"/>
          </p:cNvSpPr>
          <p:nvPr/>
        </p:nvSpPr>
        <p:spPr bwMode="auto">
          <a:xfrm>
            <a:off x="9371648" y="6526213"/>
            <a:ext cx="1014413" cy="215900"/>
          </a:xfrm>
          <a:prstGeom prst="rect">
            <a:avLst/>
          </a:prstGeom>
          <a:solidFill>
            <a:srgbClr val="CCFFCC"/>
          </a:solidFill>
          <a:ln w="9525" algn="ctr">
            <a:solidFill>
              <a:srgbClr val="000000"/>
            </a:solidFill>
            <a:miter lim="800000"/>
          </a:ln>
          <a:effectLst>
            <a:outerShdw dist="107763" dir="2700000" algn="ctr" rotWithShape="0">
              <a:srgbClr val="808080">
                <a:alpha val="50000"/>
              </a:srgbClr>
            </a:outerShdw>
          </a:effectLst>
        </p:spPr>
        <p:txBody>
          <a:bodyPr lIns="25200" tIns="0" rIns="25200" bIns="0"/>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rPr>
              <a:t>推进保障</a:t>
            </a:r>
            <a:endParaRPr kumimoji="0" lang="zh-CN" altLang="en-US" sz="2400" b="1" i="0" u="none" strike="noStrike" kern="1200" cap="none" spc="0" normalizeH="0" baseline="0" noProof="0">
              <a:ln>
                <a:noFill/>
              </a:ln>
              <a:solidFill>
                <a:schemeClr val="tx1"/>
              </a:solidFill>
              <a:effectLst/>
              <a:uLnTx/>
              <a:uFillTx/>
              <a:latin typeface="Times New Roman" panose="02020603050405020304" pitchFamily="18" charset="0"/>
              <a:ea typeface="宋体" panose="02010600030101010101" pitchFamily="2" charset="-122"/>
              <a:cs typeface="+mn-cs"/>
            </a:endParaRPr>
          </a:p>
        </p:txBody>
      </p:sp>
      <p:sp>
        <p:nvSpPr>
          <p:cNvPr id="106" name="矩形 105"/>
          <p:cNvSpPr/>
          <p:nvPr/>
        </p:nvSpPr>
        <p:spPr>
          <a:xfrm>
            <a:off x="7522528" y="2867025"/>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业务流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07" name="矩形 106"/>
          <p:cNvSpPr/>
          <p:nvPr/>
        </p:nvSpPr>
        <p:spPr>
          <a:xfrm>
            <a:off x="7486016" y="3214688"/>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人才流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08" name="矩形 107"/>
          <p:cNvSpPr/>
          <p:nvPr/>
        </p:nvSpPr>
        <p:spPr>
          <a:xfrm>
            <a:off x="7486016" y="3524250"/>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现金流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09" name="矩形 108"/>
          <p:cNvSpPr/>
          <p:nvPr/>
        </p:nvSpPr>
        <p:spPr>
          <a:xfrm>
            <a:off x="7486016" y="3921125"/>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物品流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0" name="矩形 109"/>
          <p:cNvSpPr/>
          <p:nvPr/>
        </p:nvSpPr>
        <p:spPr>
          <a:xfrm>
            <a:off x="7486016" y="4278313"/>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品质流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1" name="矩形 110"/>
          <p:cNvSpPr/>
          <p:nvPr/>
        </p:nvSpPr>
        <p:spPr>
          <a:xfrm>
            <a:off x="8136890" y="3214688"/>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制造流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2" name="矩形 111"/>
          <p:cNvSpPr/>
          <p:nvPr/>
        </p:nvSpPr>
        <p:spPr>
          <a:xfrm>
            <a:off x="8136890" y="3524250"/>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时间流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sp>
        <p:nvSpPr>
          <p:cNvPr id="113" name="矩形 112"/>
          <p:cNvSpPr/>
          <p:nvPr/>
        </p:nvSpPr>
        <p:spPr>
          <a:xfrm>
            <a:off x="8143240" y="3913188"/>
            <a:ext cx="674370" cy="26035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defRPr/>
            </a:pPr>
            <a:r>
              <a:rPr kumimoji="0" lang="zh-CN" altLang="en-US" sz="1100" b="1" i="0" u="none" strike="noStrike" kern="1200" cap="none" spc="0" normalizeH="0" baseline="0" noProof="0" dirty="0">
                <a:ln>
                  <a:noFill/>
                </a:ln>
                <a:solidFill>
                  <a:schemeClr val="tx1"/>
                </a:solidFill>
                <a:effectLst/>
                <a:uLnTx/>
                <a:uFillTx/>
                <a:latin typeface="+mn-ea"/>
                <a:ea typeface="+mn-ea"/>
                <a:cs typeface="+mn-cs"/>
              </a:rPr>
              <a:t>信息流 </a:t>
            </a:r>
            <a:endParaRPr kumimoji="0" lang="en-US" altLang="zh-CN" sz="1100" b="1" i="0" u="none" strike="noStrike" kern="1200" cap="none" spc="0" normalizeH="0" baseline="0" noProof="0" dirty="0">
              <a:ln>
                <a:noFill/>
              </a:ln>
              <a:solidFill>
                <a:schemeClr val="tx1"/>
              </a:solidFill>
              <a:effectLst/>
              <a:uLnTx/>
              <a:uFillTx/>
              <a:latin typeface="+mn-ea"/>
              <a:ea typeface="+mn-ea"/>
              <a:cs typeface="+mn-cs"/>
            </a:endParaRPr>
          </a:p>
        </p:txBody>
      </p:sp>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a:t>
            </a:r>
            <a:endParaRPr lang="en-US" altLang="zh-CN"/>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146" name="Group 2"/>
          <p:cNvGrpSpPr/>
          <p:nvPr/>
        </p:nvGrpSpPr>
        <p:grpSpPr>
          <a:xfrm>
            <a:off x="1143635" y="836613"/>
            <a:ext cx="9904413" cy="6021387"/>
            <a:chOff x="0" y="527"/>
            <a:chExt cx="6240" cy="3793"/>
          </a:xfrm>
        </p:grpSpPr>
        <p:pic>
          <p:nvPicPr>
            <p:cNvPr id="6147" name="Picture 3" descr="IMG_4901"/>
            <p:cNvPicPr>
              <a:picLocks noChangeAspect="1"/>
            </p:cNvPicPr>
            <p:nvPr/>
          </p:nvPicPr>
          <p:blipFill>
            <a:blip r:embed="rId1"/>
            <a:stretch>
              <a:fillRect/>
            </a:stretch>
          </p:blipFill>
          <p:spPr>
            <a:xfrm>
              <a:off x="0" y="527"/>
              <a:ext cx="1805" cy="1742"/>
            </a:xfrm>
            <a:prstGeom prst="rect">
              <a:avLst/>
            </a:prstGeom>
            <a:noFill/>
            <a:ln w="9525">
              <a:noFill/>
            </a:ln>
          </p:spPr>
        </p:pic>
        <p:pic>
          <p:nvPicPr>
            <p:cNvPr id="6148" name="Picture 4" descr="IMG_1974"/>
            <p:cNvPicPr>
              <a:picLocks noChangeAspect="1"/>
            </p:cNvPicPr>
            <p:nvPr/>
          </p:nvPicPr>
          <p:blipFill>
            <a:blip r:embed="rId2"/>
            <a:stretch>
              <a:fillRect/>
            </a:stretch>
          </p:blipFill>
          <p:spPr>
            <a:xfrm>
              <a:off x="1850" y="527"/>
              <a:ext cx="1572" cy="1724"/>
            </a:xfrm>
            <a:prstGeom prst="rect">
              <a:avLst/>
            </a:prstGeom>
            <a:noFill/>
            <a:ln w="9525">
              <a:noFill/>
            </a:ln>
          </p:spPr>
        </p:pic>
        <p:sp>
          <p:nvSpPr>
            <p:cNvPr id="6150" name="Text Box 6" descr="蓝色面巾纸"/>
            <p:cNvSpPr txBox="1"/>
            <p:nvPr/>
          </p:nvSpPr>
          <p:spPr>
            <a:xfrm>
              <a:off x="3618" y="709"/>
              <a:ext cx="398" cy="3401"/>
            </a:xfrm>
            <a:prstGeom prst="rect">
              <a:avLst/>
            </a:prstGeom>
            <a:noFill/>
            <a:ln w="9525">
              <a:noFill/>
            </a:ln>
          </p:spPr>
          <p:txBody>
            <a:bodyPr vert="eaVert" wrap="square" lIns="96698" tIns="82800" rIns="96698" bIns="82800">
              <a:spAutoFit/>
            </a:bodyPr>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2200" b="1" dirty="0">
                  <a:latin typeface="黑体" panose="02010609060101010101" charset="-122"/>
                  <a:ea typeface="黑体" panose="02010609060101010101" charset="-122"/>
                </a:rPr>
                <a:t>生产现场标识图片</a:t>
              </a:r>
              <a:endParaRPr lang="zh-CN" altLang="en-US" sz="2200" b="1" dirty="0">
                <a:latin typeface="黑体" panose="02010609060101010101" charset="-122"/>
                <a:ea typeface="黑体" panose="02010609060101010101" charset="-122"/>
              </a:endParaRPr>
            </a:p>
          </p:txBody>
        </p:sp>
        <p:pic>
          <p:nvPicPr>
            <p:cNvPr id="6151" name="Picture 7" descr="IMG_1980"/>
            <p:cNvPicPr>
              <a:picLocks noChangeAspect="1"/>
            </p:cNvPicPr>
            <p:nvPr/>
          </p:nvPicPr>
          <p:blipFill>
            <a:blip r:embed="rId3"/>
            <a:stretch>
              <a:fillRect/>
            </a:stretch>
          </p:blipFill>
          <p:spPr>
            <a:xfrm>
              <a:off x="4118" y="2478"/>
              <a:ext cx="2122" cy="1842"/>
            </a:xfrm>
            <a:prstGeom prst="rect">
              <a:avLst/>
            </a:prstGeom>
            <a:noFill/>
            <a:ln w="9525">
              <a:noFill/>
            </a:ln>
          </p:spPr>
        </p:pic>
        <p:sp>
          <p:nvSpPr>
            <p:cNvPr id="6152" name="AutoShape 8"/>
            <p:cNvSpPr/>
            <p:nvPr/>
          </p:nvSpPr>
          <p:spPr>
            <a:xfrm>
              <a:off x="4118" y="4048"/>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料箱标识</a:t>
              </a:r>
              <a:endParaRPr lang="zh-CN" altLang="en-US" sz="1400" b="1" dirty="0">
                <a:solidFill>
                  <a:srgbClr val="0000FF"/>
                </a:solidFill>
                <a:latin typeface="宋体" panose="02010600030101010101" pitchFamily="2" charset="-122"/>
              </a:endParaRPr>
            </a:p>
          </p:txBody>
        </p:sp>
        <p:pic>
          <p:nvPicPr>
            <p:cNvPr id="6153" name="Picture 9" descr="IMG_1337"/>
            <p:cNvPicPr>
              <a:picLocks noChangeAspect="1"/>
            </p:cNvPicPr>
            <p:nvPr/>
          </p:nvPicPr>
          <p:blipFill>
            <a:blip r:embed="rId4"/>
            <a:stretch>
              <a:fillRect/>
            </a:stretch>
          </p:blipFill>
          <p:spPr>
            <a:xfrm>
              <a:off x="4118" y="527"/>
              <a:ext cx="2122" cy="1864"/>
            </a:xfrm>
            <a:prstGeom prst="rect">
              <a:avLst/>
            </a:prstGeom>
            <a:noFill/>
            <a:ln w="9525">
              <a:noFill/>
            </a:ln>
          </p:spPr>
        </p:pic>
        <p:pic>
          <p:nvPicPr>
            <p:cNvPr id="6154" name="Picture 10" descr="IMG_1336"/>
            <p:cNvPicPr>
              <a:picLocks noChangeAspect="1"/>
            </p:cNvPicPr>
            <p:nvPr/>
          </p:nvPicPr>
          <p:blipFill>
            <a:blip r:embed="rId5">
              <a:lum contrast="18000"/>
            </a:blip>
            <a:stretch>
              <a:fillRect/>
            </a:stretch>
          </p:blipFill>
          <p:spPr>
            <a:xfrm>
              <a:off x="0" y="2341"/>
              <a:ext cx="3439" cy="1979"/>
            </a:xfrm>
            <a:prstGeom prst="rect">
              <a:avLst/>
            </a:prstGeom>
            <a:noFill/>
            <a:ln w="9525">
              <a:noFill/>
            </a:ln>
          </p:spPr>
        </p:pic>
        <p:sp>
          <p:nvSpPr>
            <p:cNvPr id="6155" name="AutoShape 11"/>
            <p:cNvSpPr/>
            <p:nvPr/>
          </p:nvSpPr>
          <p:spPr>
            <a:xfrm>
              <a:off x="4118" y="2115"/>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地面标识</a:t>
              </a:r>
              <a:endParaRPr lang="zh-CN" altLang="en-US" sz="1400" b="1" dirty="0">
                <a:solidFill>
                  <a:srgbClr val="0000FF"/>
                </a:solidFill>
                <a:latin typeface="宋体" panose="02010600030101010101" pitchFamily="2" charset="-122"/>
              </a:endParaRPr>
            </a:p>
          </p:txBody>
        </p:sp>
        <p:sp>
          <p:nvSpPr>
            <p:cNvPr id="6156" name="AutoShape 12"/>
            <p:cNvSpPr/>
            <p:nvPr/>
          </p:nvSpPr>
          <p:spPr>
            <a:xfrm>
              <a:off x="0" y="1979"/>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工位标识</a:t>
              </a:r>
              <a:endParaRPr lang="zh-CN" altLang="en-US" sz="1400" b="1" dirty="0">
                <a:solidFill>
                  <a:srgbClr val="0000FF"/>
                </a:solidFill>
                <a:latin typeface="宋体" panose="02010600030101010101" pitchFamily="2" charset="-122"/>
              </a:endParaRPr>
            </a:p>
          </p:txBody>
        </p:sp>
        <p:sp>
          <p:nvSpPr>
            <p:cNvPr id="6157" name="AutoShape 13"/>
            <p:cNvSpPr/>
            <p:nvPr/>
          </p:nvSpPr>
          <p:spPr>
            <a:xfrm>
              <a:off x="0" y="4048"/>
              <a:ext cx="862" cy="272"/>
            </a:xfrm>
            <a:prstGeom prst="wedgeRectCallout">
              <a:avLst>
                <a:gd name="adj1" fmla="val 579"/>
                <a:gd name="adj2" fmla="val -33088"/>
              </a:avLst>
            </a:prstGeom>
            <a:solidFill>
              <a:srgbClr val="FFFF00"/>
            </a:solidFill>
            <a:ln w="28575" cap="flat" cmpd="sng">
              <a:solidFill>
                <a:srgbClr val="0000FF"/>
              </a:solidFill>
              <a:prstDash val="solid"/>
              <a:miter/>
              <a:headEnd type="none" w="med" len="med"/>
              <a:tailEnd type="none" w="med" len="med"/>
            </a:ln>
          </p:spPr>
          <p:txBody>
            <a:bodyPr lIns="96698" tIns="82800" rIns="96698" bIns="82800"/>
            <a:lstStyle>
              <a:lvl1pPr marL="342900" indent="-342900" algn="l" rtl="0" eaLnBrk="0" fontAlgn="base" hangingPunct="0">
                <a:spcBef>
                  <a:spcPct val="20000"/>
                </a:spcBef>
                <a:spcAft>
                  <a:spcPct val="0"/>
                </a:spcAft>
                <a:buChar char="•"/>
                <a:defRPr sz="3200" b="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stStyle>
            <a:p>
              <a:pPr marL="0" lvl="0" indent="0" algn="ctr" defTabSz="967105" eaLnBrk="1" hangingPunct="1">
                <a:lnSpc>
                  <a:spcPct val="130000"/>
                </a:lnSpc>
                <a:spcBef>
                  <a:spcPct val="50000"/>
                </a:spcBef>
                <a:buNone/>
              </a:pPr>
              <a:r>
                <a:rPr lang="zh-CN" altLang="en-US" sz="1400" b="1" dirty="0">
                  <a:solidFill>
                    <a:srgbClr val="0000FF"/>
                  </a:solidFill>
                  <a:latin typeface="宋体" panose="02010600030101010101" pitchFamily="2" charset="-122"/>
                </a:rPr>
                <a:t>安全标识</a:t>
              </a:r>
              <a:endParaRPr lang="zh-CN" altLang="en-US" sz="1400" b="1" dirty="0">
                <a:solidFill>
                  <a:srgbClr val="0000FF"/>
                </a:solidFill>
                <a:latin typeface="宋体" panose="02010600030101010101" pitchFamily="2" charset="-122"/>
              </a:endParaRPr>
            </a:p>
          </p:txBody>
        </p:sp>
      </p:grpSp>
      <p:pic>
        <p:nvPicPr>
          <p:cNvPr id="11" name="图片 1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5" name="TextBox 1"/>
          <p:cNvSpPr txBox="1"/>
          <p:nvPr/>
        </p:nvSpPr>
        <p:spPr>
          <a:xfrm>
            <a:off x="3645535" y="332740"/>
            <a:ext cx="3098165" cy="504190"/>
          </a:xfrm>
          <a:prstGeom prst="rect">
            <a:avLst/>
          </a:prstGeom>
          <a:noFill/>
        </p:spPr>
        <p:txBody>
          <a:bodyPr wrap="square" lIns="0" tIns="0" rIns="0" bIns="60958" rtlCol="0">
            <a:spAutoFit/>
          </a:bodyPr>
          <a:p>
            <a:pPr>
              <a:lnSpc>
                <a:spcPts val="3465"/>
              </a:lnSpc>
            </a:pPr>
            <a:r>
              <a:rPr lang="en-US" altLang="zh-CN" sz="2400" b="1" dirty="0">
                <a:solidFill>
                  <a:srgbClr val="404040"/>
                </a:solidFill>
                <a:latin typeface="微软雅黑" panose="020B0503020204020204" pitchFamily="34" charset="-122"/>
                <a:cs typeface="微软雅黑" panose="020B0503020204020204" pitchFamily="34" charset="-122"/>
              </a:rPr>
              <a:t>  </a:t>
            </a:r>
            <a:r>
              <a:rPr lang="zh-CN" altLang="en-US" sz="2400" b="1" dirty="0">
                <a:solidFill>
                  <a:srgbClr val="404040"/>
                </a:solidFill>
                <a:latin typeface="微软雅黑" panose="020B0503020204020204" pitchFamily="34" charset="-122"/>
                <a:cs typeface="微软雅黑" panose="020B0503020204020204" pitchFamily="34" charset="-122"/>
              </a:rPr>
              <a:t>工厂</a:t>
            </a:r>
            <a:r>
              <a:rPr lang="en-US" altLang="zh-CN" sz="2400" b="1" dirty="0">
                <a:solidFill>
                  <a:srgbClr val="404040"/>
                </a:solidFill>
                <a:latin typeface="微软雅黑" panose="020B0503020204020204" pitchFamily="34" charset="-122"/>
                <a:cs typeface="微软雅黑" panose="020B0503020204020204" pitchFamily="34" charset="-122"/>
              </a:rPr>
              <a:t>8S  </a:t>
            </a:r>
            <a:r>
              <a:rPr lang="zh-CN" altLang="en-US" sz="2400" b="1" dirty="0">
                <a:solidFill>
                  <a:srgbClr val="404040"/>
                </a:solidFill>
                <a:latin typeface="微软雅黑" panose="020B0503020204020204" pitchFamily="34" charset="-122"/>
                <a:cs typeface="微软雅黑" panose="020B0503020204020204" pitchFamily="34" charset="-122"/>
              </a:rPr>
              <a:t>标识范例</a:t>
            </a:r>
            <a:endParaRPr lang="zh-CN" altLang="en-US" sz="2400" b="1" dirty="0">
              <a:solidFill>
                <a:srgbClr val="404040"/>
              </a:solidFill>
              <a:latin typeface="微软雅黑" panose="020B0503020204020204" pitchFamily="34" charset="-122"/>
              <a:cs typeface="微软雅黑" panose="020B0503020204020204" pitchFamily="34" charset="-122"/>
            </a:endParaRPr>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39</a:t>
            </a:r>
            <a:endParaRPr lang="en-US" altLang="zh-CN"/>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生产现场标识标准色设计</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28" name="MH_SubTitle_1"/>
          <p:cNvSpPr/>
          <p:nvPr>
            <p:custDataLst>
              <p:tags r:id="rId1"/>
            </p:custDataLst>
          </p:nvPr>
        </p:nvSpPr>
        <p:spPr>
          <a:xfrm>
            <a:off x="343495" y="1697253"/>
            <a:ext cx="1570037" cy="465118"/>
          </a:xfrm>
          <a:prstGeom prst="rect">
            <a:avLst/>
          </a:prstGeom>
          <a:solidFill>
            <a:srgbClr val="6DA9BE"/>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t">
            <a:normAutofit lnSpcReduction="10000"/>
          </a:bodyPr>
          <a:lstStyle/>
          <a:p>
            <a:pPr algn="ctr">
              <a:defRPr/>
            </a:pPr>
            <a:r>
              <a:rPr lang="zh-CN" altLang="en-US" sz="1475" b="1" dirty="0">
                <a:solidFill>
                  <a:srgbClr val="FFFFFF"/>
                </a:solidFill>
                <a:latin typeface="微软雅黑" panose="020B0503020204020204" pitchFamily="34" charset="-122"/>
                <a:ea typeface="微软雅黑" panose="020B0503020204020204" pitchFamily="34" charset="-122"/>
              </a:rPr>
              <a:t>通道类</a:t>
            </a:r>
            <a:endParaRPr lang="zh-CN" altLang="en-US" sz="1475" b="1" dirty="0">
              <a:solidFill>
                <a:srgbClr val="FFFFFF"/>
              </a:solidFill>
              <a:latin typeface="微软雅黑" panose="020B0503020204020204" pitchFamily="34" charset="-122"/>
              <a:ea typeface="微软雅黑" panose="020B0503020204020204" pitchFamily="34" charset="-122"/>
            </a:endParaRPr>
          </a:p>
        </p:txBody>
      </p:sp>
      <p:sp>
        <p:nvSpPr>
          <p:cNvPr id="29" name="MH_Other_2"/>
          <p:cNvSpPr/>
          <p:nvPr>
            <p:custDataLst>
              <p:tags r:id="rId2"/>
            </p:custDataLst>
          </p:nvPr>
        </p:nvSpPr>
        <p:spPr>
          <a:xfrm>
            <a:off x="229195" y="1473415"/>
            <a:ext cx="447675" cy="447675"/>
          </a:xfrm>
          <a:prstGeom prst="ellipse">
            <a:avLst/>
          </a:prstGeom>
          <a:solidFill>
            <a:srgbClr val="6DA9BE"/>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90" b="1" dirty="0">
                <a:solidFill>
                  <a:srgbClr val="FFFFFF"/>
                </a:solidFill>
                <a:latin typeface="微软雅黑" panose="020B0503020204020204" pitchFamily="34" charset="-122"/>
                <a:ea typeface="微软雅黑" panose="020B0503020204020204" pitchFamily="34" charset="-122"/>
              </a:rPr>
              <a:t>1</a:t>
            </a:r>
            <a:endParaRPr lang="zh-CN" altLang="en-US" sz="1690" b="1" dirty="0">
              <a:solidFill>
                <a:srgbClr val="FFFFFF"/>
              </a:solidFill>
              <a:latin typeface="微软雅黑" panose="020B0503020204020204" pitchFamily="34" charset="-122"/>
              <a:ea typeface="微软雅黑" panose="020B0503020204020204" pitchFamily="34" charset="-122"/>
            </a:endParaRPr>
          </a:p>
        </p:txBody>
      </p:sp>
      <p:sp>
        <p:nvSpPr>
          <p:cNvPr id="30" name="MH_SubTitle_2"/>
          <p:cNvSpPr/>
          <p:nvPr>
            <p:custDataLst>
              <p:tags r:id="rId3"/>
            </p:custDataLst>
          </p:nvPr>
        </p:nvSpPr>
        <p:spPr>
          <a:xfrm>
            <a:off x="343495" y="4054673"/>
            <a:ext cx="1570037" cy="465118"/>
          </a:xfrm>
          <a:prstGeom prst="rect">
            <a:avLst/>
          </a:prstGeom>
          <a:solidFill>
            <a:srgbClr val="6DA9BE"/>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t">
            <a:normAutofit lnSpcReduction="10000"/>
          </a:bodyPr>
          <a:lstStyle/>
          <a:p>
            <a:pPr algn="ctr">
              <a:defRPr/>
            </a:pPr>
            <a:r>
              <a:rPr lang="zh-CN" altLang="en-US" sz="1475" b="1" dirty="0">
                <a:solidFill>
                  <a:srgbClr val="FFFFFF"/>
                </a:solidFill>
                <a:latin typeface="微软雅黑" panose="020B0503020204020204" pitchFamily="34" charset="-122"/>
                <a:ea typeface="微软雅黑" panose="020B0503020204020204" pitchFamily="34" charset="-122"/>
              </a:rPr>
              <a:t>设备类</a:t>
            </a:r>
            <a:endParaRPr lang="zh-CN" altLang="en-US" sz="1475" b="1" dirty="0">
              <a:solidFill>
                <a:srgbClr val="FFFFFF"/>
              </a:solidFill>
              <a:latin typeface="微软雅黑" panose="020B0503020204020204" pitchFamily="34" charset="-122"/>
              <a:ea typeface="微软雅黑" panose="020B0503020204020204" pitchFamily="34" charset="-122"/>
            </a:endParaRPr>
          </a:p>
        </p:txBody>
      </p:sp>
      <p:sp>
        <p:nvSpPr>
          <p:cNvPr id="31" name="MH_Other_3"/>
          <p:cNvSpPr/>
          <p:nvPr>
            <p:custDataLst>
              <p:tags r:id="rId4"/>
            </p:custDataLst>
          </p:nvPr>
        </p:nvSpPr>
        <p:spPr>
          <a:xfrm>
            <a:off x="229195" y="3830836"/>
            <a:ext cx="447675" cy="447675"/>
          </a:xfrm>
          <a:prstGeom prst="ellipse">
            <a:avLst/>
          </a:prstGeom>
          <a:solidFill>
            <a:srgbClr val="6DA9BE"/>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90" b="1" dirty="0">
                <a:solidFill>
                  <a:srgbClr val="FFFFFF"/>
                </a:solidFill>
                <a:latin typeface="微软雅黑" panose="020B0503020204020204" pitchFamily="34" charset="-122"/>
                <a:ea typeface="微软雅黑" panose="020B0503020204020204" pitchFamily="34" charset="-122"/>
              </a:rPr>
              <a:t>3</a:t>
            </a:r>
            <a:endParaRPr lang="zh-CN" altLang="en-US" sz="1690" b="1" dirty="0">
              <a:solidFill>
                <a:srgbClr val="FFFFFF"/>
              </a:solidFill>
              <a:latin typeface="微软雅黑" panose="020B0503020204020204" pitchFamily="34" charset="-122"/>
              <a:ea typeface="微软雅黑" panose="020B0503020204020204" pitchFamily="34" charset="-122"/>
            </a:endParaRPr>
          </a:p>
        </p:txBody>
      </p:sp>
      <p:sp>
        <p:nvSpPr>
          <p:cNvPr id="37" name="矩形 36"/>
          <p:cNvSpPr/>
          <p:nvPr/>
        </p:nvSpPr>
        <p:spPr>
          <a:xfrm>
            <a:off x="598072" y="1073653"/>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根据国家行业标识颜色的规定，结合光华荣昌公司自身的标准色，以此为基础，设计应用各类要素标识，在现场管理统一规范。</a:t>
            </a:r>
            <a:endParaRPr lang="en-US" altLang="zh-CN" sz="1475" dirty="0">
              <a:solidFill>
                <a:srgbClr val="5A9EB6"/>
              </a:solidFill>
              <a:latin typeface="微软雅黑" panose="020B0503020204020204" pitchFamily="34" charset="-122"/>
              <a:ea typeface="微软雅黑" panose="020B0503020204020204" pitchFamily="34" charset="-122"/>
            </a:endParaRPr>
          </a:p>
        </p:txBody>
      </p:sp>
      <p:graphicFrame>
        <p:nvGraphicFramePr>
          <p:cNvPr id="2" name="表格 2"/>
          <p:cNvGraphicFramePr>
            <a:graphicFrameLocks noGrp="1"/>
          </p:cNvGraphicFramePr>
          <p:nvPr/>
        </p:nvGraphicFramePr>
        <p:xfrm>
          <a:off x="2027832" y="1697253"/>
          <a:ext cx="3554095" cy="2246630"/>
        </p:xfrm>
        <a:graphic>
          <a:graphicData uri="http://schemas.openxmlformats.org/drawingml/2006/table">
            <a:tbl>
              <a:tblPr firstRow="1" bandRow="1">
                <a:tableStyleId>{5A111915-BE36-4E01-A7E5-04B1672EAD32}</a:tableStyleId>
              </a:tblPr>
              <a:tblGrid>
                <a:gridCol w="643255"/>
                <a:gridCol w="541655"/>
                <a:gridCol w="398145"/>
                <a:gridCol w="397510"/>
                <a:gridCol w="397510"/>
                <a:gridCol w="441325"/>
                <a:gridCol w="734695"/>
              </a:tblGrid>
              <a:tr h="226060">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类别</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68605">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物流通道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绿色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51</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6600"/>
                    </a:solidFill>
                  </a:tcPr>
                </a:tc>
                <a:tc rowSpan="6">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轻松明快，并给人以干净整洁的感觉</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68605">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人行通道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绿色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51</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66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68605">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隔离线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黄色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67970">
                <a:tc rowSpan="2">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警示线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rowSpan="2">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黄黑色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0007"/>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68605">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作业区</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zh-CN" altLang="en-US" sz="845" dirty="0">
                          <a:solidFill>
                            <a:srgbClr val="6DA9BE"/>
                          </a:solidFill>
                          <a:latin typeface="微软雅黑" panose="020B0503020204020204" pitchFamily="34" charset="-122"/>
                          <a:ea typeface="微软雅黑" panose="020B0503020204020204" pitchFamily="34" charset="-122"/>
                        </a:rPr>
                        <a:t>浅灰色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120</a:t>
                      </a:r>
                      <a:endParaRPr lang="en-US" altLang="zh-CN"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lnSpc>
                          <a:spcPct val="100000"/>
                        </a:lnSpc>
                      </a:pP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69696"/>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bl>
          </a:graphicData>
        </a:graphic>
      </p:graphicFrame>
      <p:graphicFrame>
        <p:nvGraphicFramePr>
          <p:cNvPr id="20" name="表格 2"/>
          <p:cNvGraphicFramePr>
            <a:graphicFrameLocks noGrp="1"/>
          </p:cNvGraphicFramePr>
          <p:nvPr/>
        </p:nvGraphicFramePr>
        <p:xfrm>
          <a:off x="2027832" y="4049967"/>
          <a:ext cx="4197350" cy="2824480"/>
        </p:xfrm>
        <a:graphic>
          <a:graphicData uri="http://schemas.openxmlformats.org/drawingml/2006/table">
            <a:tbl>
              <a:tblPr firstRow="1" bandRow="1">
                <a:tableStyleId>{5A111915-BE36-4E01-A7E5-04B1672EAD32}</a:tableStyleId>
              </a:tblPr>
              <a:tblGrid>
                <a:gridCol w="868045"/>
                <a:gridCol w="507365"/>
                <a:gridCol w="507365"/>
                <a:gridCol w="508000"/>
                <a:gridCol w="507365"/>
                <a:gridCol w="508635"/>
                <a:gridCol w="790575"/>
              </a:tblGrid>
              <a:tr h="226060">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类别</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灯检区</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rowSpan="9">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轻松明快，并给人以干净整洁的感觉</a:t>
                      </a:r>
                      <a:endParaRPr lang="zh-CN" altLang="en-US" sz="845" dirty="0">
                        <a:solidFill>
                          <a:srgbClr val="6DA9BE"/>
                        </a:solidFill>
                        <a:latin typeface="微软雅黑" panose="020B0503020204020204" pitchFamily="34" charset="-122"/>
                        <a:ea typeface="微软雅黑" panose="020B0503020204020204" pitchFamily="34" charset="-122"/>
                      </a:endParaRPr>
                    </a:p>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吊架及护网</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平台、柱子</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公用吊架</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室体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烘干炉</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电气柜</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tc>
              </a:tr>
              <a:tr h="33782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地面滑撬系统</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空调系统</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120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104</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979695"/>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bl>
          </a:graphicData>
        </a:graphic>
      </p:graphicFrame>
      <p:graphicFrame>
        <p:nvGraphicFramePr>
          <p:cNvPr id="40" name="表格 2"/>
          <p:cNvGraphicFramePr>
            <a:graphicFrameLocks noGrp="1"/>
          </p:cNvGraphicFramePr>
          <p:nvPr/>
        </p:nvGraphicFramePr>
        <p:xfrm>
          <a:off x="6642954" y="4049967"/>
          <a:ext cx="4197350" cy="2712720"/>
        </p:xfrm>
        <a:graphic>
          <a:graphicData uri="http://schemas.openxmlformats.org/drawingml/2006/table">
            <a:tbl>
              <a:tblPr firstRow="1" bandRow="1">
                <a:tableStyleId>{5A111915-BE36-4E01-A7E5-04B1672EAD32}</a:tableStyleId>
              </a:tblPr>
              <a:tblGrid>
                <a:gridCol w="930275"/>
                <a:gridCol w="544195"/>
                <a:gridCol w="544830"/>
                <a:gridCol w="544195"/>
                <a:gridCol w="544830"/>
                <a:gridCol w="544830"/>
                <a:gridCol w="544195"/>
              </a:tblGrid>
              <a:tr h="226060">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类别</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栏杆</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橘黄</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6500"/>
                    </a:solidFill>
                  </a:tcPr>
                </a:tc>
                <a:tc rowSpan="3">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醒目</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电缆桥架</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橘黄</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65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地面链</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rPr>
                        <a:t>橘黄</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650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供水管道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深绿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36</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66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环保</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消防</a:t>
                      </a:r>
                      <a:r>
                        <a:rPr lang="en-US" altLang="zh-CN" sz="845" dirty="0">
                          <a:solidFill>
                            <a:srgbClr val="6DA9BE"/>
                          </a:solidFill>
                          <a:latin typeface="微软雅黑" panose="020B0503020204020204" pitchFamily="34" charset="-122"/>
                          <a:ea typeface="微软雅黑" panose="020B0503020204020204" pitchFamily="34" charset="-122"/>
                        </a:rPr>
                        <a:t>C02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大红</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00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醒目</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消防水管道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大红</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E00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醒目</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天然气管道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黄色</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00"/>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警示</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压缩气管道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浅蓝</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63</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239</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00CCFF"/>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纯净</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蒸汽管道</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银白</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en-US" altLang="zh-CN"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255</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FFFFFF"/>
                    </a:solid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保温</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bl>
          </a:graphicData>
        </a:graphic>
      </p:graphicFrame>
      <p:sp>
        <p:nvSpPr>
          <p:cNvPr id="41" name="MH_SubTitle_2"/>
          <p:cNvSpPr/>
          <p:nvPr>
            <p:custDataLst>
              <p:tags r:id="rId5"/>
            </p:custDataLst>
          </p:nvPr>
        </p:nvSpPr>
        <p:spPr>
          <a:xfrm>
            <a:off x="5969198" y="1705213"/>
            <a:ext cx="1570037" cy="465118"/>
          </a:xfrm>
          <a:prstGeom prst="rect">
            <a:avLst/>
          </a:prstGeom>
          <a:solidFill>
            <a:srgbClr val="6DA9BE"/>
          </a:solidFill>
          <a:ln>
            <a:noFill/>
          </a:ln>
        </p:spPr>
        <p:style>
          <a:lnRef idx="2">
            <a:schemeClr val="accent1">
              <a:shade val="50000"/>
            </a:schemeClr>
          </a:lnRef>
          <a:fillRef idx="1">
            <a:schemeClr val="accent1"/>
          </a:fillRef>
          <a:effectRef idx="0">
            <a:schemeClr val="accent1"/>
          </a:effectRef>
          <a:fontRef idx="minor">
            <a:schemeClr val="lt1"/>
          </a:fontRef>
        </p:style>
        <p:txBody>
          <a:bodyPr tIns="180000" anchor="t">
            <a:normAutofit lnSpcReduction="10000"/>
          </a:bodyPr>
          <a:lstStyle/>
          <a:p>
            <a:pPr algn="ctr">
              <a:defRPr/>
            </a:pPr>
            <a:r>
              <a:rPr lang="zh-CN" altLang="en-US" sz="1475" b="1" dirty="0">
                <a:solidFill>
                  <a:srgbClr val="FFFFFF"/>
                </a:solidFill>
                <a:latin typeface="微软雅黑" panose="020B0503020204020204" pitchFamily="34" charset="-122"/>
                <a:ea typeface="微软雅黑" panose="020B0503020204020204" pitchFamily="34" charset="-122"/>
              </a:rPr>
              <a:t>工装类</a:t>
            </a:r>
            <a:endParaRPr lang="zh-CN" altLang="en-US" sz="1475" b="1" dirty="0">
              <a:solidFill>
                <a:srgbClr val="FFFFFF"/>
              </a:solidFill>
              <a:latin typeface="微软雅黑" panose="020B0503020204020204" pitchFamily="34" charset="-122"/>
              <a:ea typeface="微软雅黑" panose="020B0503020204020204" pitchFamily="34" charset="-122"/>
            </a:endParaRPr>
          </a:p>
        </p:txBody>
      </p:sp>
      <p:sp>
        <p:nvSpPr>
          <p:cNvPr id="42" name="MH_Other_3"/>
          <p:cNvSpPr/>
          <p:nvPr>
            <p:custDataLst>
              <p:tags r:id="rId6"/>
            </p:custDataLst>
          </p:nvPr>
        </p:nvSpPr>
        <p:spPr>
          <a:xfrm>
            <a:off x="5854898" y="1481376"/>
            <a:ext cx="447675" cy="447675"/>
          </a:xfrm>
          <a:prstGeom prst="ellipse">
            <a:avLst/>
          </a:prstGeom>
          <a:solidFill>
            <a:srgbClr val="6DA9BE"/>
          </a:solidFill>
          <a:ln w="254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690" b="1" dirty="0">
                <a:solidFill>
                  <a:srgbClr val="FFFFFF"/>
                </a:solidFill>
                <a:latin typeface="微软雅黑" panose="020B0503020204020204" pitchFamily="34" charset="-122"/>
                <a:ea typeface="微软雅黑" panose="020B0503020204020204" pitchFamily="34" charset="-122"/>
              </a:rPr>
              <a:t>2</a:t>
            </a:r>
            <a:endParaRPr lang="zh-CN" altLang="en-US" sz="1690" b="1" dirty="0">
              <a:solidFill>
                <a:srgbClr val="FFFFFF"/>
              </a:solidFill>
              <a:latin typeface="微软雅黑" panose="020B0503020204020204" pitchFamily="34" charset="-122"/>
              <a:ea typeface="微软雅黑" panose="020B0503020204020204" pitchFamily="34" charset="-122"/>
            </a:endParaRPr>
          </a:p>
        </p:txBody>
      </p:sp>
      <p:graphicFrame>
        <p:nvGraphicFramePr>
          <p:cNvPr id="43" name="表格 2"/>
          <p:cNvGraphicFramePr>
            <a:graphicFrameLocks noGrp="1"/>
          </p:cNvGraphicFramePr>
          <p:nvPr/>
        </p:nvGraphicFramePr>
        <p:xfrm>
          <a:off x="7653535" y="1697253"/>
          <a:ext cx="4116705" cy="2034540"/>
        </p:xfrm>
        <a:graphic>
          <a:graphicData uri="http://schemas.openxmlformats.org/drawingml/2006/table">
            <a:tbl>
              <a:tblPr firstRow="1" bandRow="1">
                <a:tableStyleId>{5A111915-BE36-4E01-A7E5-04B1672EAD32}</a:tableStyleId>
              </a:tblPr>
              <a:tblGrid>
                <a:gridCol w="868045"/>
                <a:gridCol w="545465"/>
                <a:gridCol w="443865"/>
                <a:gridCol w="444500"/>
                <a:gridCol w="443865"/>
                <a:gridCol w="445135"/>
                <a:gridCol w="443865"/>
                <a:gridCol w="481965"/>
              </a:tblGrid>
              <a:tr h="226060">
                <a:tc row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工装使用单位</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工段</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5">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颜色信息</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备注</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b="1" dirty="0">
                          <a:solidFill>
                            <a:srgbClr val="4C91AA"/>
                          </a:solidFill>
                          <a:latin typeface="微软雅黑" panose="020B0503020204020204" pitchFamily="34" charset="-122"/>
                          <a:ea typeface="微软雅黑" panose="020B0503020204020204" pitchFamily="34" charset="-122"/>
                        </a:rPr>
                        <a:t>色系</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gridSpan="3">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基本色比例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h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2">
                  <a:txBody>
                    <a:bodyPr/>
                    <a:lstStyle/>
                    <a:p>
                      <a:pPr algn="ctr"/>
                      <a:r>
                        <a:rPr lang="zh-CN" altLang="en-US" sz="845" b="1" dirty="0">
                          <a:solidFill>
                            <a:srgbClr val="4C91AA"/>
                          </a:solidFill>
                          <a:latin typeface="微软雅黑" panose="020B0503020204020204" pitchFamily="34" charset="-122"/>
                          <a:ea typeface="微软雅黑" panose="020B0503020204020204" pitchFamily="34" charset="-122"/>
                        </a:rPr>
                        <a:t>示例</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红</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绿</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lnSpc>
                          <a:spcPct val="100000"/>
                        </a:lnSpc>
                      </a:pPr>
                      <a:r>
                        <a:rPr lang="zh-CN" altLang="en-US" sz="845" b="1" dirty="0">
                          <a:solidFill>
                            <a:srgbClr val="4C91AA"/>
                          </a:solidFill>
                          <a:latin typeface="微软雅黑" panose="020B0503020204020204" pitchFamily="34" charset="-122"/>
                          <a:ea typeface="微软雅黑" panose="020B0503020204020204" pitchFamily="34" charset="-122"/>
                        </a:rPr>
                        <a:t>蓝</a:t>
                      </a:r>
                      <a:endParaRPr lang="zh-CN" altLang="en-US" sz="845" b="1" dirty="0">
                        <a:solidFill>
                          <a:srgbClr val="4C91AA"/>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rowSpan="4">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总装车间</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rowSpan="4">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各班组</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浅灰</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63</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239</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rowSpan="6">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845" dirty="0">
                          <a:solidFill>
                            <a:srgbClr val="6DA9BE"/>
                          </a:solidFill>
                          <a:latin typeface="微软雅黑" panose="020B0503020204020204" pitchFamily="34" charset="-122"/>
                          <a:ea typeface="微软雅黑" panose="020B0503020204020204" pitchFamily="34" charset="-122"/>
                        </a:rPr>
                        <a:t>轻松明快，并给人以干净整洁的感觉</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noFil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168</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213</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157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lnL w="6350" cap="flat" cmpd="sng" algn="ctr">
                      <a:solidFill>
                        <a:srgbClr val="6DA9BE"/>
                      </a:solidFill>
                      <a:prstDash val="solid"/>
                      <a:round/>
                      <a:headEnd type="none" w="med" len="med"/>
                      <a:tailEnd type="none" w="med" len="med"/>
                    </a:lnL>
                  </a:tcPr>
                </a:tc>
              </a:tr>
              <a:tr h="226060">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单品车间</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r h="226060">
                <a:tc>
                  <a:txBody>
                    <a:bodyPr/>
                    <a:lstStyle/>
                    <a:p>
                      <a:pPr algn="ctr"/>
                      <a:r>
                        <a:rPr lang="zh-CN" altLang="en-US" sz="845" dirty="0">
                          <a:solidFill>
                            <a:srgbClr val="6DA9BE"/>
                          </a:solidFill>
                          <a:latin typeface="微软雅黑" panose="020B0503020204020204" pitchFamily="34" charset="-122"/>
                          <a:ea typeface="微软雅黑" panose="020B0503020204020204" pitchFamily="34" charset="-122"/>
                        </a:rPr>
                        <a:t>物流库房</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rPr>
                        <a:t>浅灰</a:t>
                      </a:r>
                      <a:endParaRPr kumimoji="0" lang="zh-CN" altLang="en-US" sz="845" b="0" i="0" u="none" strike="noStrike" kern="1200" cap="none" spc="0" normalizeH="0" baseline="0" noProof="0" dirty="0">
                        <a:ln>
                          <a:noFill/>
                        </a:ln>
                        <a:solidFill>
                          <a:srgbClr val="6DA9BE"/>
                        </a:solidFill>
                        <a:effectLst/>
                        <a:uLnTx/>
                        <a:uFillTx/>
                        <a:latin typeface="微软雅黑" panose="020B0503020204020204" pitchFamily="34" charset="-122"/>
                        <a:ea typeface="微软雅黑" panose="020B0503020204020204" pitchFamily="34" charset="-122"/>
                        <a:cs typeface="+mn-cs"/>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110</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87</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r>
                        <a:rPr lang="en-US" altLang="zh-CN" sz="845" dirty="0">
                          <a:solidFill>
                            <a:srgbClr val="6DA9BE"/>
                          </a:solidFill>
                          <a:latin typeface="微软雅黑" panose="020B0503020204020204" pitchFamily="34" charset="-122"/>
                          <a:ea typeface="微软雅黑" panose="020B0503020204020204" pitchFamily="34" charset="-122"/>
                        </a:rPr>
                        <a:t>92</a:t>
                      </a: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c>
                  <a:txBody>
                    <a:bodyPr/>
                    <a:lstStyle/>
                    <a:p>
                      <a:pPr algn="ctr"/>
                      <a:endParaRPr lang="zh-CN" altLang="en-US" sz="845" dirty="0">
                        <a:solidFill>
                          <a:srgbClr val="6DA9BE"/>
                        </a:solidFill>
                        <a:latin typeface="微软雅黑" panose="020B0503020204020204" pitchFamily="34" charset="-122"/>
                        <a:ea typeface="微软雅黑" panose="020B0503020204020204" pitchFamily="34" charset="-122"/>
                      </a:endParaRPr>
                    </a:p>
                  </a:txBody>
                  <a:tcPr marL="96440" marR="96440" marT="48220" marB="48220"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solidFill>
                      <a:srgbClr val="C0C0C0"/>
                    </a:solidFill>
                  </a:tcPr>
                </a:tc>
                <a:tc vMerge="1">
                  <a:tcPr anchor="ctr">
                    <a:lnL w="6350" cap="flat" cmpd="sng" algn="ctr">
                      <a:solidFill>
                        <a:srgbClr val="6DA9BE"/>
                      </a:solidFill>
                      <a:prstDash val="solid"/>
                      <a:round/>
                      <a:headEnd type="none" w="med" len="med"/>
                      <a:tailEnd type="none" w="med" len="med"/>
                    </a:lnL>
                    <a:lnR w="6350" cap="flat" cmpd="sng" algn="ctr">
                      <a:solidFill>
                        <a:srgbClr val="6DA9BE"/>
                      </a:solidFill>
                      <a:prstDash val="solid"/>
                      <a:round/>
                      <a:headEnd type="none" w="med" len="med"/>
                      <a:tailEnd type="none" w="med" len="med"/>
                    </a:lnR>
                    <a:lnT w="6350" cap="flat" cmpd="sng" algn="ctr">
                      <a:solidFill>
                        <a:srgbClr val="6DA9BE"/>
                      </a:solidFill>
                      <a:prstDash val="solid"/>
                      <a:round/>
                      <a:headEnd type="none" w="med" len="med"/>
                      <a:tailEnd type="none" w="med" len="med"/>
                    </a:lnT>
                    <a:lnB w="6350" cap="flat" cmpd="sng" algn="ctr">
                      <a:solidFill>
                        <a:srgbClr val="6DA9BE"/>
                      </a:solidFill>
                      <a:prstDash val="solid"/>
                      <a:round/>
                      <a:headEnd type="none" w="med" len="med"/>
                      <a:tailEnd type="none" w="med" len="med"/>
                    </a:lnB>
                  </a:tcPr>
                </a:tc>
              </a:tr>
            </a:tbl>
          </a:graphicData>
        </a:graphic>
      </p:graphicFrame>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40</a:t>
            </a:r>
            <a:endParaRPr lang="en-US" altLang="zh-CN"/>
          </a:p>
        </p:txBody>
      </p:sp>
    </p:spTree>
    <p:custDataLst>
      <p:tags r:id="rId7"/>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500"/>
                                        <p:tgtEl>
                                          <p:spTgt spid="4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500"/>
                                        <p:tgtEl>
                                          <p:spTgt spid="20"/>
                                        </p:tgtEl>
                                      </p:cBhvr>
                                    </p:animEffect>
                                  </p:childTnLst>
                                </p:cTn>
                              </p:par>
                              <p:par>
                                <p:cTn id="38" presetID="10" presetClass="entr" presetSubtype="0" fill="hold"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fade">
                                      <p:cBhvr>
                                        <p:cTn id="4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9" grpId="0" bldLvl="0" animBg="1"/>
      <p:bldP spid="30" grpId="0" bldLvl="0" animBg="1"/>
      <p:bldP spid="31" grpId="0" bldLvl="0" animBg="1"/>
      <p:bldP spid="37" grpId="0" bldLvl="0" animBg="1"/>
      <p:bldP spid="41" grpId="0" bldLvl="0" animBg="1"/>
      <p:bldP spid="42" grpId="0" bldLvl="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指示标识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660373" y="230386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流向、转向、方向指示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2" name="矩形 31"/>
          <p:cNvSpPr/>
          <p:nvPr/>
        </p:nvSpPr>
        <p:spPr>
          <a:xfrm>
            <a:off x="6524798" y="230385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阀门指示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3" name="矩形 32"/>
          <p:cNvSpPr/>
          <p:nvPr/>
        </p:nvSpPr>
        <p:spPr>
          <a:xfrm>
            <a:off x="660373" y="4718018"/>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注油点指示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5" name="矩形 34"/>
          <p:cNvSpPr/>
          <p:nvPr/>
        </p:nvSpPr>
        <p:spPr>
          <a:xfrm>
            <a:off x="660373" y="2628468"/>
            <a:ext cx="341163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中间为白色，填写介质名称，蓝字。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200mm x 50mm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用于指示管道液体流向。</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位于管道上面。</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箭头: 右 5"/>
          <p:cNvSpPr/>
          <p:nvPr/>
        </p:nvSpPr>
        <p:spPr>
          <a:xfrm>
            <a:off x="3042047" y="2971595"/>
            <a:ext cx="2652117" cy="918991"/>
          </a:xfrm>
          <a:prstGeom prst="rightArrow">
            <a:avLst>
              <a:gd name="adj1" fmla="val 52500"/>
              <a:gd name="adj2" fmla="val 93750"/>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6" name="矩形 35"/>
          <p:cNvSpPr/>
          <p:nvPr/>
        </p:nvSpPr>
        <p:spPr>
          <a:xfrm>
            <a:off x="3363516" y="3266694"/>
            <a:ext cx="1285875" cy="318770"/>
          </a:xfrm>
          <a:prstGeom prst="rect">
            <a:avLst/>
          </a:prstGeom>
          <a:solidFill>
            <a:schemeClr val="bg1"/>
          </a:solidFill>
          <a:ln>
            <a:noFill/>
          </a:ln>
        </p:spPr>
        <p:txBody>
          <a:bodyPr wrap="square">
            <a:spAutoFit/>
          </a:bodyPr>
          <a:lstStyle/>
          <a:p>
            <a:pPr algn="ct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8" name="矩形 37"/>
          <p:cNvSpPr/>
          <p:nvPr/>
        </p:nvSpPr>
        <p:spPr>
          <a:xfrm>
            <a:off x="3042046" y="3933992"/>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SC1001</a:t>
            </a:r>
            <a:endParaRPr lang="zh-CN" altLang="en-US" sz="1265" b="1" dirty="0">
              <a:latin typeface="微软雅黑" panose="020B0503020204020204" pitchFamily="34" charset="-122"/>
              <a:ea typeface="微软雅黑" panose="020B0503020204020204" pitchFamily="34" charset="-122"/>
            </a:endParaRPr>
          </a:p>
        </p:txBody>
      </p:sp>
      <p:sp>
        <p:nvSpPr>
          <p:cNvPr id="17" name="矩形 16"/>
          <p:cNvSpPr/>
          <p:nvPr/>
        </p:nvSpPr>
        <p:spPr>
          <a:xfrm>
            <a:off x="660373" y="5042625"/>
            <a:ext cx="341163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中空白色，蓝字。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用于明确注油点相关要求。</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位于设备注油点。</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3543561" y="5039235"/>
            <a:ext cx="1639057" cy="1272315"/>
            <a:chOff x="3358410" y="4401413"/>
            <a:chExt cx="1554069" cy="1206343"/>
          </a:xfrm>
        </p:grpSpPr>
        <p:grpSp>
          <p:nvGrpSpPr>
            <p:cNvPr id="21" name="组合 20"/>
            <p:cNvGrpSpPr/>
            <p:nvPr/>
          </p:nvGrpSpPr>
          <p:grpSpPr>
            <a:xfrm rot="16200000">
              <a:off x="3532273" y="4227550"/>
              <a:ext cx="1206343" cy="1554069"/>
              <a:chOff x="5740987" y="1961387"/>
              <a:chExt cx="3666303" cy="3570991"/>
            </a:xfrm>
          </p:grpSpPr>
          <p:grpSp>
            <p:nvGrpSpPr>
              <p:cNvPr id="28" name="组合 27"/>
              <p:cNvGrpSpPr/>
              <p:nvPr/>
            </p:nvGrpSpPr>
            <p:grpSpPr>
              <a:xfrm>
                <a:off x="5740987" y="1961387"/>
                <a:ext cx="3666303" cy="3570991"/>
                <a:chOff x="4380628" y="2843321"/>
                <a:chExt cx="1509656" cy="1650473"/>
              </a:xfrm>
            </p:grpSpPr>
            <p:sp>
              <p:nvSpPr>
                <p:cNvPr id="30" name="心形 29"/>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1" name="矩形: 圆角 30"/>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37" name="矩形: 圆角 36"/>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39" name="心形 38"/>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0" name="矩形: 圆角 39"/>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2" name="矩形: 圆角 41"/>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29" name="图片 2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22" name="心形 21"/>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43" name="表格 13"/>
          <p:cNvGraphicFramePr>
            <a:graphicFrameLocks noGrp="1"/>
          </p:cNvGraphicFramePr>
          <p:nvPr/>
        </p:nvGraphicFramePr>
        <p:xfrm>
          <a:off x="4100224" y="5689051"/>
          <a:ext cx="906780" cy="708660"/>
        </p:xfrm>
        <a:graphic>
          <a:graphicData uri="http://schemas.openxmlformats.org/drawingml/2006/table">
            <a:tbl>
              <a:tblPr firstRow="1" bandRow="1">
                <a:tableStyleId>{2D5ABB26-0587-4C30-8999-92F81FD0307C}</a:tableStyleId>
              </a:tblPr>
              <a:tblGrid>
                <a:gridCol w="906780"/>
              </a:tblGrid>
              <a:tr h="177165">
                <a:tc>
                  <a:txBody>
                    <a:bodyPr/>
                    <a:lstStyle/>
                    <a:p>
                      <a:endParaRPr lang="zh-CN" altLang="en-US" sz="52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77165">
                <a:tc>
                  <a:txBody>
                    <a:bodyPr/>
                    <a:lstStyle/>
                    <a:p>
                      <a:endParaRPr lang="zh-CN" altLang="en-US" sz="52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77165">
                <a:tc>
                  <a:txBody>
                    <a:bodyPr/>
                    <a:lstStyle/>
                    <a:p>
                      <a:endParaRPr lang="zh-CN" altLang="en-US" sz="52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77165">
                <a:tc>
                  <a:txBody>
                    <a:bodyPr/>
                    <a:lstStyle/>
                    <a:p>
                      <a:endParaRPr lang="zh-CN" altLang="en-US" sz="52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矩形 45"/>
          <p:cNvSpPr/>
          <p:nvPr/>
        </p:nvSpPr>
        <p:spPr>
          <a:xfrm>
            <a:off x="3639127" y="5675780"/>
            <a:ext cx="1014566" cy="602615"/>
          </a:xfrm>
          <a:prstGeom prst="rect">
            <a:avLst/>
          </a:prstGeom>
        </p:spPr>
        <p:txBody>
          <a:bodyPr wrap="square">
            <a:spAutoFit/>
          </a:bodyPr>
          <a:lstStyle/>
          <a:p>
            <a:pPr>
              <a:lnSpc>
                <a:spcPct val="150000"/>
              </a:lnSpc>
            </a:pPr>
            <a:r>
              <a:rPr lang="zh-CN" altLang="en-US" sz="740" b="1" dirty="0">
                <a:solidFill>
                  <a:srgbClr val="033C76"/>
                </a:solidFill>
                <a:latin typeface="微软雅黑" panose="020B0503020204020204" pitchFamily="34" charset="-122"/>
                <a:ea typeface="微软雅黑" panose="020B0503020204020204" pitchFamily="34" charset="-122"/>
              </a:rPr>
              <a:t>油   品：</a:t>
            </a:r>
            <a:endParaRPr lang="en-US" altLang="zh-CN" sz="740" b="1" dirty="0">
              <a:solidFill>
                <a:srgbClr val="033C76"/>
              </a:solidFill>
              <a:latin typeface="微软雅黑" panose="020B0503020204020204" pitchFamily="34" charset="-122"/>
              <a:ea typeface="微软雅黑" panose="020B0503020204020204" pitchFamily="34" charset="-122"/>
            </a:endParaRPr>
          </a:p>
          <a:p>
            <a:pPr>
              <a:lnSpc>
                <a:spcPct val="150000"/>
              </a:lnSpc>
            </a:pPr>
            <a:r>
              <a:rPr lang="zh-CN" altLang="en-US" sz="740" b="1" dirty="0">
                <a:solidFill>
                  <a:srgbClr val="033C76"/>
                </a:solidFill>
                <a:latin typeface="微软雅黑" panose="020B0503020204020204" pitchFamily="34" charset="-122"/>
                <a:ea typeface="微软雅黑" panose="020B0503020204020204" pitchFamily="34" charset="-122"/>
              </a:rPr>
              <a:t>责任人：</a:t>
            </a:r>
            <a:endParaRPr lang="en-US" altLang="zh-CN" sz="740" b="1" dirty="0">
              <a:solidFill>
                <a:srgbClr val="033C76"/>
              </a:solidFill>
              <a:latin typeface="微软雅黑" panose="020B0503020204020204" pitchFamily="34" charset="-122"/>
              <a:ea typeface="微软雅黑" panose="020B0503020204020204" pitchFamily="34" charset="-122"/>
            </a:endParaRPr>
          </a:p>
          <a:p>
            <a:pPr>
              <a:lnSpc>
                <a:spcPct val="150000"/>
              </a:lnSpc>
            </a:pPr>
            <a:r>
              <a:rPr lang="zh-CN" altLang="en-US" sz="740" b="1" dirty="0">
                <a:solidFill>
                  <a:srgbClr val="033C76"/>
                </a:solidFill>
                <a:latin typeface="微软雅黑" panose="020B0503020204020204" pitchFamily="34" charset="-122"/>
                <a:ea typeface="微软雅黑" panose="020B0503020204020204" pitchFamily="34" charset="-122"/>
              </a:rPr>
              <a:t>周   期：</a:t>
            </a:r>
            <a:endParaRPr lang="en-US" altLang="zh-CN" sz="740" b="1" dirty="0">
              <a:solidFill>
                <a:srgbClr val="033C76"/>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3978929" y="6322246"/>
            <a:ext cx="1109660" cy="184387"/>
          </a:xfrm>
          <a:prstGeom prst="rect">
            <a:avLst/>
          </a:prstGeom>
        </p:spPr>
      </p:pic>
      <p:sp>
        <p:nvSpPr>
          <p:cNvPr id="48" name="矩形 47"/>
          <p:cNvSpPr/>
          <p:nvPr/>
        </p:nvSpPr>
        <p:spPr>
          <a:xfrm>
            <a:off x="3733444" y="5315320"/>
            <a:ext cx="1287255"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注油点</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49" name="矩形 48"/>
          <p:cNvSpPr/>
          <p:nvPr/>
        </p:nvSpPr>
        <p:spPr>
          <a:xfrm>
            <a:off x="3042046" y="6348149"/>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SC1002</a:t>
            </a:r>
            <a:endParaRPr lang="zh-CN" altLang="en-US" sz="1265" b="1" dirty="0">
              <a:latin typeface="微软雅黑" panose="020B0503020204020204" pitchFamily="34" charset="-122"/>
              <a:ea typeface="微软雅黑" panose="020B0503020204020204" pitchFamily="34" charset="-122"/>
            </a:endParaRPr>
          </a:p>
        </p:txBody>
      </p:sp>
      <p:sp>
        <p:nvSpPr>
          <p:cNvPr id="67" name="矩形 66"/>
          <p:cNvSpPr/>
          <p:nvPr/>
        </p:nvSpPr>
        <p:spPr>
          <a:xfrm>
            <a:off x="6527178" y="4718018"/>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检查部位标识</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68" name="矩形 67"/>
          <p:cNvSpPr/>
          <p:nvPr/>
        </p:nvSpPr>
        <p:spPr>
          <a:xfrm>
            <a:off x="6527178" y="5042625"/>
            <a:ext cx="341163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中空白色，蓝字。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用于明确设备检查相关要求。</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位于检查点上面。</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69" name="组合 68"/>
          <p:cNvGrpSpPr/>
          <p:nvPr/>
        </p:nvGrpSpPr>
        <p:grpSpPr>
          <a:xfrm>
            <a:off x="9410367" y="5039235"/>
            <a:ext cx="1639057" cy="1272315"/>
            <a:chOff x="3358410" y="4401413"/>
            <a:chExt cx="1554069" cy="1206343"/>
          </a:xfrm>
        </p:grpSpPr>
        <p:grpSp>
          <p:nvGrpSpPr>
            <p:cNvPr id="70" name="组合 69"/>
            <p:cNvGrpSpPr/>
            <p:nvPr/>
          </p:nvGrpSpPr>
          <p:grpSpPr>
            <a:xfrm rot="16200000">
              <a:off x="3532273" y="4227550"/>
              <a:ext cx="1206343" cy="1554069"/>
              <a:chOff x="5740987" y="1961387"/>
              <a:chExt cx="3666303" cy="3570991"/>
            </a:xfrm>
          </p:grpSpPr>
          <p:grpSp>
            <p:nvGrpSpPr>
              <p:cNvPr id="72" name="组合 71"/>
              <p:cNvGrpSpPr/>
              <p:nvPr/>
            </p:nvGrpSpPr>
            <p:grpSpPr>
              <a:xfrm>
                <a:off x="5740987" y="1961387"/>
                <a:ext cx="3666303" cy="3570991"/>
                <a:chOff x="4380628" y="2843321"/>
                <a:chExt cx="1509656" cy="1650473"/>
              </a:xfrm>
            </p:grpSpPr>
            <p:sp>
              <p:nvSpPr>
                <p:cNvPr id="74" name="心形 73"/>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5" name="矩形: 圆角 74"/>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76" name="矩形: 圆角 75"/>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77" name="心形 76"/>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8" name="矩形: 圆角 77"/>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80" name="矩形: 圆角 79"/>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73" name="图片 7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30760" y="2881793"/>
                <a:ext cx="1541253" cy="377999"/>
              </a:xfrm>
              <a:prstGeom prst="rect">
                <a:avLst/>
              </a:prstGeom>
            </p:spPr>
          </p:pic>
        </p:grpSp>
        <p:sp>
          <p:nvSpPr>
            <p:cNvPr id="71" name="心形 70"/>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81" name="表格 13"/>
          <p:cNvGraphicFramePr>
            <a:graphicFrameLocks noGrp="1"/>
          </p:cNvGraphicFramePr>
          <p:nvPr/>
        </p:nvGraphicFramePr>
        <p:xfrm>
          <a:off x="9991298" y="5488170"/>
          <a:ext cx="906780" cy="868680"/>
        </p:xfrm>
        <a:graphic>
          <a:graphicData uri="http://schemas.openxmlformats.org/drawingml/2006/table">
            <a:tbl>
              <a:tblPr firstRow="1" bandRow="1">
                <a:tableStyleId>{2D5ABB26-0587-4C30-8999-92F81FD0307C}</a:tableStyleId>
              </a:tblPr>
              <a:tblGrid>
                <a:gridCol w="906780"/>
              </a:tblGrid>
              <a:tr h="144780">
                <a:tc>
                  <a:txBody>
                    <a:bodyPr/>
                    <a:lstStyle/>
                    <a:p>
                      <a:endParaRPr lang="zh-CN" altLang="en-US" sz="31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82" name="矩形 81"/>
          <p:cNvSpPr/>
          <p:nvPr/>
        </p:nvSpPr>
        <p:spPr>
          <a:xfrm>
            <a:off x="9471422" y="5463528"/>
            <a:ext cx="625961" cy="828675"/>
          </a:xfrm>
          <a:prstGeom prst="rect">
            <a:avLst/>
          </a:prstGeom>
        </p:spPr>
        <p:txBody>
          <a:bodyPr wrap="square">
            <a:spAutoFit/>
          </a:bodyPr>
          <a:lstStyle/>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编       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部位名称：</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检查标准：</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检查频次：</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责  任  人：</a:t>
            </a:r>
            <a:endParaRPr lang="en-US" altLang="zh-CN" sz="635" b="1" dirty="0">
              <a:solidFill>
                <a:srgbClr val="033C76"/>
              </a:solidFill>
              <a:latin typeface="微软雅黑" panose="020B0503020204020204" pitchFamily="34" charset="-122"/>
              <a:ea typeface="微软雅黑" panose="020B0503020204020204" pitchFamily="34" charset="-122"/>
            </a:endParaRPr>
          </a:p>
        </p:txBody>
      </p:sp>
      <p:pic>
        <p:nvPicPr>
          <p:cNvPr id="83" name="图片 82"/>
          <p:cNvPicPr>
            <a:picLocks noChangeAspect="1"/>
          </p:cNvPicPr>
          <p:nvPr/>
        </p:nvPicPr>
        <p:blipFill>
          <a:blip r:embed="rId2"/>
          <a:stretch>
            <a:fillRect/>
          </a:stretch>
        </p:blipFill>
        <p:spPr>
          <a:xfrm>
            <a:off x="9845735" y="6322246"/>
            <a:ext cx="1109660" cy="184387"/>
          </a:xfrm>
          <a:prstGeom prst="rect">
            <a:avLst/>
          </a:prstGeom>
        </p:spPr>
      </p:pic>
      <p:sp>
        <p:nvSpPr>
          <p:cNvPr id="84" name="矩形 83"/>
          <p:cNvSpPr/>
          <p:nvPr/>
        </p:nvSpPr>
        <p:spPr>
          <a:xfrm>
            <a:off x="9598445" y="5196644"/>
            <a:ext cx="1287255"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检查点</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85" name="矩形 84"/>
          <p:cNvSpPr/>
          <p:nvPr/>
        </p:nvSpPr>
        <p:spPr>
          <a:xfrm>
            <a:off x="8908852" y="6348149"/>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SC1004</a:t>
            </a:r>
            <a:endParaRPr lang="zh-CN" altLang="en-US" sz="1265" b="1" dirty="0">
              <a:latin typeface="微软雅黑" panose="020B0503020204020204" pitchFamily="34" charset="-122"/>
              <a:ea typeface="微软雅黑" panose="020B0503020204020204" pitchFamily="34" charset="-122"/>
            </a:endParaRPr>
          </a:p>
        </p:txBody>
      </p:sp>
      <p:sp>
        <p:nvSpPr>
          <p:cNvPr id="99" name="矩形 98"/>
          <p:cNvSpPr/>
          <p:nvPr/>
        </p:nvSpPr>
        <p:spPr>
          <a:xfrm>
            <a:off x="6519440" y="2626772"/>
            <a:ext cx="2881337" cy="188214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中间为白色，“常开”红字，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lnSpc>
                <a:spcPct val="150000"/>
              </a:lnSpc>
              <a:defRPr/>
            </a:pP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“常闭”绿字。两头钻孔</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80mm x 150mm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用于明确阀门状态。</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位于阀门上面。</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PVC</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2" name="矩形 111"/>
          <p:cNvSpPr/>
          <p:nvPr/>
        </p:nvSpPr>
        <p:spPr>
          <a:xfrm>
            <a:off x="8901113" y="3932296"/>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SC1003</a:t>
            </a:r>
            <a:endParaRPr lang="zh-CN" altLang="en-US" sz="1265" b="1" dirty="0">
              <a:latin typeface="微软雅黑" panose="020B0503020204020204" pitchFamily="34" charset="-122"/>
              <a:ea typeface="微软雅黑" panose="020B0503020204020204" pitchFamily="34" charset="-122"/>
            </a:endParaRPr>
          </a:p>
        </p:txBody>
      </p:sp>
      <p:sp>
        <p:nvSpPr>
          <p:cNvPr id="139" name="矩形 138"/>
          <p:cNvSpPr/>
          <p:nvPr/>
        </p:nvSpPr>
        <p:spPr>
          <a:xfrm>
            <a:off x="3136693" y="3221638"/>
            <a:ext cx="265211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SC1001</a:t>
            </a:r>
            <a:endParaRPr lang="zh-CN" altLang="en-US" sz="420" dirty="0">
              <a:latin typeface="微软雅黑" panose="020B0503020204020204" pitchFamily="34" charset="-122"/>
              <a:ea typeface="微软雅黑" panose="020B0503020204020204" pitchFamily="34" charset="-122"/>
            </a:endParaRPr>
          </a:p>
        </p:txBody>
      </p:sp>
      <p:sp>
        <p:nvSpPr>
          <p:cNvPr id="140" name="矩形 139"/>
          <p:cNvSpPr/>
          <p:nvPr/>
        </p:nvSpPr>
        <p:spPr>
          <a:xfrm>
            <a:off x="4543593" y="509521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SC1002</a:t>
            </a:r>
            <a:endParaRPr lang="zh-CN" altLang="en-US" sz="420" dirty="0">
              <a:latin typeface="微软雅黑" panose="020B0503020204020204" pitchFamily="34" charset="-122"/>
              <a:ea typeface="微软雅黑" panose="020B0503020204020204" pitchFamily="34" charset="-122"/>
            </a:endParaRPr>
          </a:p>
        </p:txBody>
      </p:sp>
      <p:sp>
        <p:nvSpPr>
          <p:cNvPr id="141" name="矩形 140"/>
          <p:cNvSpPr/>
          <p:nvPr/>
        </p:nvSpPr>
        <p:spPr>
          <a:xfrm>
            <a:off x="10412623" y="509521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SC1004</a:t>
            </a:r>
            <a:endParaRPr lang="zh-CN" altLang="en-US" sz="420" dirty="0">
              <a:latin typeface="微软雅黑" panose="020B0503020204020204" pitchFamily="34" charset="-122"/>
              <a:ea typeface="微软雅黑" panose="020B0503020204020204" pitchFamily="34" charset="-122"/>
            </a:endParaRPr>
          </a:p>
        </p:txBody>
      </p:sp>
      <p:grpSp>
        <p:nvGrpSpPr>
          <p:cNvPr id="5" name="组合 4"/>
          <p:cNvGrpSpPr/>
          <p:nvPr/>
        </p:nvGrpSpPr>
        <p:grpSpPr>
          <a:xfrm>
            <a:off x="9083754" y="2638616"/>
            <a:ext cx="2316638" cy="1267513"/>
            <a:chOff x="8446090" y="2522719"/>
            <a:chExt cx="2196516" cy="1201790"/>
          </a:xfrm>
        </p:grpSpPr>
        <p:grpSp>
          <p:nvGrpSpPr>
            <p:cNvPr id="113" name="组合 112"/>
            <p:cNvGrpSpPr>
              <a:grpSpLocks noChangeAspect="1"/>
            </p:cNvGrpSpPr>
            <p:nvPr/>
          </p:nvGrpSpPr>
          <p:grpSpPr>
            <a:xfrm>
              <a:off x="8446090" y="2522719"/>
              <a:ext cx="643544" cy="1197322"/>
              <a:chOff x="4265113" y="4402012"/>
              <a:chExt cx="643544" cy="1197322"/>
            </a:xfrm>
          </p:grpSpPr>
          <p:grpSp>
            <p:nvGrpSpPr>
              <p:cNvPr id="114" name="组合 113"/>
              <p:cNvGrpSpPr/>
              <p:nvPr/>
            </p:nvGrpSpPr>
            <p:grpSpPr>
              <a:xfrm rot="16200000">
                <a:off x="3988224" y="4678901"/>
                <a:ext cx="1197322" cy="643544"/>
                <a:chOff x="5766590" y="4044828"/>
                <a:chExt cx="3638885" cy="1478755"/>
              </a:xfrm>
            </p:grpSpPr>
            <p:grpSp>
              <p:nvGrpSpPr>
                <p:cNvPr id="116" name="组合 115"/>
                <p:cNvGrpSpPr/>
                <p:nvPr/>
              </p:nvGrpSpPr>
              <p:grpSpPr>
                <a:xfrm>
                  <a:off x="5766590" y="4044828"/>
                  <a:ext cx="3638885" cy="1478755"/>
                  <a:chOff x="4391169" y="3806268"/>
                  <a:chExt cx="1498366" cy="683465"/>
                </a:xfrm>
              </p:grpSpPr>
              <p:sp>
                <p:nvSpPr>
                  <p:cNvPr id="118" name="心形 117"/>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9" name="矩形: 圆角 118"/>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20" name="矩形: 圆角 119"/>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21" name="心形 120"/>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22" name="矩形: 圆角 121"/>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23" name="心形 122"/>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24" name="矩形: 圆角 123"/>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17" name="图片 1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58523" y="4673573"/>
                  <a:ext cx="840379" cy="206105"/>
                </a:xfrm>
                <a:prstGeom prst="rect">
                  <a:avLst/>
                </a:prstGeom>
              </p:spPr>
            </p:pic>
          </p:grpSp>
          <p:sp>
            <p:nvSpPr>
              <p:cNvPr id="115" name="心形 114"/>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25" name="矩形 124"/>
            <p:cNvSpPr/>
            <p:nvPr/>
          </p:nvSpPr>
          <p:spPr>
            <a:xfrm>
              <a:off x="8534740" y="2523894"/>
              <a:ext cx="480455" cy="1194433"/>
            </a:xfrm>
            <a:prstGeom prst="rect">
              <a:avLst/>
            </a:prstGeom>
          </p:spPr>
          <p:txBody>
            <a:bodyPr vert="eaVert" wrap="square">
              <a:spAutoFit/>
            </a:bodyPr>
            <a:lstStyle/>
            <a:p>
              <a:pPr algn="ctr"/>
              <a:r>
                <a:rPr lang="zh-CN" altLang="en-US" sz="2110" b="1" dirty="0">
                  <a:solidFill>
                    <a:schemeClr val="accent3"/>
                  </a:solidFill>
                  <a:latin typeface="微软雅黑" panose="020B0503020204020204" pitchFamily="34" charset="-122"/>
                  <a:ea typeface="微软雅黑" panose="020B0503020204020204" pitchFamily="34" charset="-122"/>
                </a:rPr>
                <a:t>常 开</a:t>
              </a:r>
              <a:endParaRPr lang="zh-CN" altLang="en-US" sz="2110" b="1" dirty="0">
                <a:solidFill>
                  <a:schemeClr val="accent3"/>
                </a:solidFill>
                <a:latin typeface="微软雅黑" panose="020B0503020204020204" pitchFamily="34" charset="-122"/>
                <a:ea typeface="微软雅黑" panose="020B0503020204020204" pitchFamily="34" charset="-122"/>
              </a:endParaRPr>
            </a:p>
          </p:txBody>
        </p:sp>
        <p:sp>
          <p:nvSpPr>
            <p:cNvPr id="142" name="矩形 141"/>
            <p:cNvSpPr/>
            <p:nvPr/>
          </p:nvSpPr>
          <p:spPr>
            <a:xfrm>
              <a:off x="8500090" y="3498367"/>
              <a:ext cx="532369" cy="146906"/>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SC1003</a:t>
              </a:r>
              <a:endParaRPr lang="zh-CN" altLang="en-US" sz="420" dirty="0">
                <a:latin typeface="微软雅黑" panose="020B0503020204020204" pitchFamily="34" charset="-122"/>
                <a:ea typeface="微软雅黑" panose="020B0503020204020204" pitchFamily="34" charset="-122"/>
              </a:endParaRPr>
            </a:p>
          </p:txBody>
        </p:sp>
        <p:sp>
          <p:nvSpPr>
            <p:cNvPr id="143" name="椭圆 142"/>
            <p:cNvSpPr/>
            <p:nvPr/>
          </p:nvSpPr>
          <p:spPr>
            <a:xfrm>
              <a:off x="8737564" y="3602139"/>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44" name="椭圆 143"/>
            <p:cNvSpPr/>
            <p:nvPr/>
          </p:nvSpPr>
          <p:spPr>
            <a:xfrm>
              <a:off x="8737564" y="2584385"/>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nvGrpSpPr>
            <p:cNvPr id="145" name="组合 144"/>
            <p:cNvGrpSpPr>
              <a:grpSpLocks noChangeAspect="1"/>
            </p:cNvGrpSpPr>
            <p:nvPr/>
          </p:nvGrpSpPr>
          <p:grpSpPr>
            <a:xfrm>
              <a:off x="9196232" y="2527187"/>
              <a:ext cx="643544" cy="1197322"/>
              <a:chOff x="4265113" y="4402012"/>
              <a:chExt cx="643544" cy="1197322"/>
            </a:xfrm>
          </p:grpSpPr>
          <p:grpSp>
            <p:nvGrpSpPr>
              <p:cNvPr id="146" name="组合 145"/>
              <p:cNvGrpSpPr/>
              <p:nvPr/>
            </p:nvGrpSpPr>
            <p:grpSpPr>
              <a:xfrm rot="16200000">
                <a:off x="3988224" y="4678901"/>
                <a:ext cx="1197322" cy="643544"/>
                <a:chOff x="5766590" y="4044828"/>
                <a:chExt cx="3638885" cy="1478755"/>
              </a:xfrm>
            </p:grpSpPr>
            <p:grpSp>
              <p:nvGrpSpPr>
                <p:cNvPr id="148" name="组合 147"/>
                <p:cNvGrpSpPr/>
                <p:nvPr/>
              </p:nvGrpSpPr>
              <p:grpSpPr>
                <a:xfrm>
                  <a:off x="5766590" y="4044828"/>
                  <a:ext cx="3638885" cy="1478755"/>
                  <a:chOff x="4391169" y="3806268"/>
                  <a:chExt cx="1498366" cy="683465"/>
                </a:xfrm>
              </p:grpSpPr>
              <p:sp>
                <p:nvSpPr>
                  <p:cNvPr id="150" name="心形 149"/>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1" name="矩形: 圆角 150"/>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2" name="矩形: 圆角 151"/>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53" name="心形 152"/>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4" name="矩形: 圆角 153"/>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5" name="心形 154"/>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6" name="矩形: 圆角 155"/>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49" name="图片 14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58523" y="4673573"/>
                  <a:ext cx="840379" cy="206105"/>
                </a:xfrm>
                <a:prstGeom prst="rect">
                  <a:avLst/>
                </a:prstGeom>
              </p:spPr>
            </p:pic>
          </p:grpSp>
          <p:sp>
            <p:nvSpPr>
              <p:cNvPr id="147" name="心形 146"/>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57" name="矩形 156"/>
            <p:cNvSpPr/>
            <p:nvPr/>
          </p:nvSpPr>
          <p:spPr>
            <a:xfrm>
              <a:off x="9284886" y="2528362"/>
              <a:ext cx="480455" cy="1194433"/>
            </a:xfrm>
            <a:prstGeom prst="rect">
              <a:avLst/>
            </a:prstGeom>
          </p:spPr>
          <p:txBody>
            <a:bodyPr vert="eaVert" wrap="square">
              <a:spAutoFit/>
            </a:bodyPr>
            <a:lstStyle/>
            <a:p>
              <a:pPr algn="ctr"/>
              <a:r>
                <a:rPr lang="zh-CN" altLang="en-US" sz="2110" b="1" dirty="0">
                  <a:solidFill>
                    <a:srgbClr val="FF0000"/>
                  </a:solidFill>
                  <a:latin typeface="微软雅黑" panose="020B0503020204020204" pitchFamily="34" charset="-122"/>
                  <a:ea typeface="微软雅黑" panose="020B0503020204020204" pitchFamily="34" charset="-122"/>
                </a:rPr>
                <a:t>常 闭</a:t>
              </a:r>
              <a:endParaRPr lang="zh-CN" altLang="en-US" sz="2110" b="1" dirty="0">
                <a:solidFill>
                  <a:srgbClr val="FF0000"/>
                </a:solidFill>
                <a:latin typeface="微软雅黑" panose="020B0503020204020204" pitchFamily="34" charset="-122"/>
                <a:ea typeface="微软雅黑" panose="020B0503020204020204" pitchFamily="34" charset="-122"/>
              </a:endParaRPr>
            </a:p>
          </p:txBody>
        </p:sp>
        <p:sp>
          <p:nvSpPr>
            <p:cNvPr id="158" name="矩形 157"/>
            <p:cNvSpPr/>
            <p:nvPr/>
          </p:nvSpPr>
          <p:spPr>
            <a:xfrm>
              <a:off x="9250232" y="3502835"/>
              <a:ext cx="532369" cy="146906"/>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SC1003</a:t>
              </a:r>
              <a:endParaRPr lang="zh-CN" altLang="en-US" sz="420" dirty="0">
                <a:latin typeface="微软雅黑" panose="020B0503020204020204" pitchFamily="34" charset="-122"/>
                <a:ea typeface="微软雅黑" panose="020B0503020204020204" pitchFamily="34" charset="-122"/>
              </a:endParaRPr>
            </a:p>
          </p:txBody>
        </p:sp>
        <p:sp>
          <p:nvSpPr>
            <p:cNvPr id="159" name="椭圆 158"/>
            <p:cNvSpPr/>
            <p:nvPr/>
          </p:nvSpPr>
          <p:spPr>
            <a:xfrm>
              <a:off x="9487706" y="3606607"/>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60" name="椭圆 159"/>
            <p:cNvSpPr/>
            <p:nvPr/>
          </p:nvSpPr>
          <p:spPr>
            <a:xfrm>
              <a:off x="9487706" y="2588853"/>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nvGrpSpPr>
            <p:cNvPr id="161" name="组合 160"/>
            <p:cNvGrpSpPr>
              <a:grpSpLocks noChangeAspect="1"/>
            </p:cNvGrpSpPr>
            <p:nvPr/>
          </p:nvGrpSpPr>
          <p:grpSpPr>
            <a:xfrm>
              <a:off x="9937134" y="2523092"/>
              <a:ext cx="643544" cy="1197322"/>
              <a:chOff x="4265113" y="4402012"/>
              <a:chExt cx="643544" cy="1197322"/>
            </a:xfrm>
          </p:grpSpPr>
          <p:grpSp>
            <p:nvGrpSpPr>
              <p:cNvPr id="162" name="组合 161"/>
              <p:cNvGrpSpPr/>
              <p:nvPr/>
            </p:nvGrpSpPr>
            <p:grpSpPr>
              <a:xfrm rot="16200000">
                <a:off x="3988224" y="4678901"/>
                <a:ext cx="1197322" cy="643544"/>
                <a:chOff x="5766590" y="4044828"/>
                <a:chExt cx="3638885" cy="1478755"/>
              </a:xfrm>
            </p:grpSpPr>
            <p:grpSp>
              <p:nvGrpSpPr>
                <p:cNvPr id="164" name="组合 163"/>
                <p:cNvGrpSpPr/>
                <p:nvPr/>
              </p:nvGrpSpPr>
              <p:grpSpPr>
                <a:xfrm>
                  <a:off x="5766590" y="4044828"/>
                  <a:ext cx="3638885" cy="1478755"/>
                  <a:chOff x="4391169" y="3806268"/>
                  <a:chExt cx="1498366" cy="683465"/>
                </a:xfrm>
              </p:grpSpPr>
              <p:sp>
                <p:nvSpPr>
                  <p:cNvPr id="166" name="心形 165"/>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67" name="矩形: 圆角 166"/>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68" name="矩形: 圆角 167"/>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69" name="心形 168"/>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70" name="矩形: 圆角 169"/>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71" name="心形 170"/>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72" name="矩形: 圆角 171"/>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65" name="图片 16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8558523" y="4673573"/>
                  <a:ext cx="840379" cy="206105"/>
                </a:xfrm>
                <a:prstGeom prst="rect">
                  <a:avLst/>
                </a:prstGeom>
              </p:spPr>
            </p:pic>
          </p:grpSp>
          <p:sp>
            <p:nvSpPr>
              <p:cNvPr id="163" name="心形 162"/>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73" name="矩形 172"/>
            <p:cNvSpPr/>
            <p:nvPr/>
          </p:nvSpPr>
          <p:spPr>
            <a:xfrm>
              <a:off x="9893300" y="2766373"/>
              <a:ext cx="749306" cy="701416"/>
            </a:xfrm>
            <a:prstGeom prst="rect">
              <a:avLst/>
            </a:prstGeom>
          </p:spPr>
          <p:txBody>
            <a:bodyPr vert="horz" wrap="square">
              <a:spAutoFit/>
            </a:bodyPr>
            <a:lstStyle/>
            <a:p>
              <a:pPr algn="ctr"/>
              <a:r>
                <a:rPr lang="en-US" altLang="zh-CN" sz="2110" b="1" dirty="0">
                  <a:solidFill>
                    <a:schemeClr val="accent3"/>
                  </a:solidFill>
                  <a:latin typeface="微软雅黑" panose="020B0503020204020204" pitchFamily="34" charset="-122"/>
                  <a:ea typeface="微软雅黑" panose="020B0503020204020204" pitchFamily="34" charset="-122"/>
                </a:rPr>
                <a:t>2/3</a:t>
              </a:r>
              <a:r>
                <a:rPr lang="zh-CN" altLang="en-US" sz="2110" b="1" dirty="0">
                  <a:solidFill>
                    <a:schemeClr val="accent3"/>
                  </a:solidFill>
                  <a:latin typeface="微软雅黑" panose="020B0503020204020204" pitchFamily="34" charset="-122"/>
                  <a:ea typeface="微软雅黑" panose="020B0503020204020204" pitchFamily="34" charset="-122"/>
                </a:rPr>
                <a:t> 开</a:t>
              </a:r>
              <a:endParaRPr lang="zh-CN" altLang="en-US" sz="2110" b="1" dirty="0">
                <a:solidFill>
                  <a:schemeClr val="accent3"/>
                </a:solidFill>
                <a:latin typeface="微软雅黑" panose="020B0503020204020204" pitchFamily="34" charset="-122"/>
                <a:ea typeface="微软雅黑" panose="020B0503020204020204" pitchFamily="34" charset="-122"/>
              </a:endParaRPr>
            </a:p>
          </p:txBody>
        </p:sp>
        <p:sp>
          <p:nvSpPr>
            <p:cNvPr id="174" name="矩形 173"/>
            <p:cNvSpPr/>
            <p:nvPr/>
          </p:nvSpPr>
          <p:spPr>
            <a:xfrm>
              <a:off x="9991134" y="3498740"/>
              <a:ext cx="532369" cy="146906"/>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SC1003</a:t>
              </a:r>
              <a:endParaRPr lang="zh-CN" altLang="en-US" sz="420" dirty="0">
                <a:latin typeface="微软雅黑" panose="020B0503020204020204" pitchFamily="34" charset="-122"/>
                <a:ea typeface="微软雅黑" panose="020B0503020204020204" pitchFamily="34" charset="-122"/>
              </a:endParaRPr>
            </a:p>
          </p:txBody>
        </p:sp>
        <p:sp>
          <p:nvSpPr>
            <p:cNvPr id="175" name="椭圆 174"/>
            <p:cNvSpPr/>
            <p:nvPr/>
          </p:nvSpPr>
          <p:spPr>
            <a:xfrm>
              <a:off x="10228608" y="3602512"/>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76" name="椭圆 175"/>
            <p:cNvSpPr/>
            <p:nvPr/>
          </p:nvSpPr>
          <p:spPr>
            <a:xfrm>
              <a:off x="10228608" y="2584758"/>
              <a:ext cx="54000" cy="54000"/>
            </a:xfrm>
            <a:prstGeom prst="ellipse">
              <a:avLst/>
            </a:prstGeom>
            <a:ln w="6350">
              <a:solidFill>
                <a:schemeClr val="bg1">
                  <a:lumMod val="75000"/>
                </a:schemeClr>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106" name="心形 105"/>
          <p:cNvSpPr/>
          <p:nvPr/>
        </p:nvSpPr>
        <p:spPr>
          <a:xfrm rot="18902900">
            <a:off x="3547721" y="5073079"/>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107" name="心形 106"/>
          <p:cNvSpPr/>
          <p:nvPr/>
        </p:nvSpPr>
        <p:spPr>
          <a:xfrm rot="18902900">
            <a:off x="9414527" y="5073079"/>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 name="圆角矩形 3"/>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41</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500"/>
                                        <p:tgtEl>
                                          <p:spTgt spid="3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nodeType="with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par>
                                <p:cTn id="44" presetID="10" presetClass="entr" presetSubtype="0" fill="hold"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2"/>
                                        </p:tgtEl>
                                        <p:attrNameLst>
                                          <p:attrName>style.visibility</p:attrName>
                                        </p:attrNameLst>
                                      </p:cBhvr>
                                      <p:to>
                                        <p:strVal val="visible"/>
                                      </p:to>
                                    </p:set>
                                    <p:animEffect transition="in" filter="fade">
                                      <p:cBhvr>
                                        <p:cTn id="52" dur="500"/>
                                        <p:tgtEl>
                                          <p:spTgt spid="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7"/>
                                        </p:tgtEl>
                                        <p:attrNameLst>
                                          <p:attrName>style.visibility</p:attrName>
                                        </p:attrNameLst>
                                      </p:cBhvr>
                                      <p:to>
                                        <p:strVal val="visible"/>
                                      </p:to>
                                    </p:set>
                                    <p:animEffect transition="in" filter="fade">
                                      <p:cBhvr>
                                        <p:cTn id="61" dur="500"/>
                                        <p:tgtEl>
                                          <p:spTgt spid="6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68"/>
                                        </p:tgtEl>
                                        <p:attrNameLst>
                                          <p:attrName>style.visibility</p:attrName>
                                        </p:attrNameLst>
                                      </p:cBhvr>
                                      <p:to>
                                        <p:strVal val="visible"/>
                                      </p:to>
                                    </p:set>
                                    <p:animEffect transition="in" filter="fade">
                                      <p:cBhvr>
                                        <p:cTn id="64" dur="500"/>
                                        <p:tgtEl>
                                          <p:spTgt spid="68"/>
                                        </p:tgtEl>
                                      </p:cBhvr>
                                    </p:animEffect>
                                  </p:childTnLst>
                                </p:cTn>
                              </p:par>
                              <p:par>
                                <p:cTn id="65" presetID="10"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500"/>
                                        <p:tgtEl>
                                          <p:spTgt spid="69"/>
                                        </p:tgtEl>
                                      </p:cBhvr>
                                    </p:animEffect>
                                  </p:childTnLst>
                                </p:cTn>
                              </p:par>
                              <p:par>
                                <p:cTn id="68" presetID="10" presetClass="entr" presetSubtype="0" fill="hold" nodeType="withEffect">
                                  <p:stCondLst>
                                    <p:cond delay="0"/>
                                  </p:stCondLst>
                                  <p:childTnLst>
                                    <p:set>
                                      <p:cBhvr>
                                        <p:cTn id="69" dur="1" fill="hold">
                                          <p:stCondLst>
                                            <p:cond delay="0"/>
                                          </p:stCondLst>
                                        </p:cTn>
                                        <p:tgtEl>
                                          <p:spTgt spid="81"/>
                                        </p:tgtEl>
                                        <p:attrNameLst>
                                          <p:attrName>style.visibility</p:attrName>
                                        </p:attrNameLst>
                                      </p:cBhvr>
                                      <p:to>
                                        <p:strVal val="visible"/>
                                      </p:to>
                                    </p:set>
                                    <p:animEffect transition="in" filter="fade">
                                      <p:cBhvr>
                                        <p:cTn id="70" dur="500"/>
                                        <p:tgtEl>
                                          <p:spTgt spid="81"/>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82"/>
                                        </p:tgtEl>
                                        <p:attrNameLst>
                                          <p:attrName>style.visibility</p:attrName>
                                        </p:attrNameLst>
                                      </p:cBhvr>
                                      <p:to>
                                        <p:strVal val="visible"/>
                                      </p:to>
                                    </p:set>
                                    <p:animEffect transition="in" filter="fade">
                                      <p:cBhvr>
                                        <p:cTn id="73" dur="500"/>
                                        <p:tgtEl>
                                          <p:spTgt spid="82"/>
                                        </p:tgtEl>
                                      </p:cBhvr>
                                    </p:animEffect>
                                  </p:childTnLst>
                                </p:cTn>
                              </p:par>
                              <p:par>
                                <p:cTn id="74" presetID="10" presetClass="entr" presetSubtype="0" fill="hold" nodeType="withEffect">
                                  <p:stCondLst>
                                    <p:cond delay="0"/>
                                  </p:stCondLst>
                                  <p:childTnLst>
                                    <p:set>
                                      <p:cBhvr>
                                        <p:cTn id="75" dur="1" fill="hold">
                                          <p:stCondLst>
                                            <p:cond delay="0"/>
                                          </p:stCondLst>
                                        </p:cTn>
                                        <p:tgtEl>
                                          <p:spTgt spid="83"/>
                                        </p:tgtEl>
                                        <p:attrNameLst>
                                          <p:attrName>style.visibility</p:attrName>
                                        </p:attrNameLst>
                                      </p:cBhvr>
                                      <p:to>
                                        <p:strVal val="visible"/>
                                      </p:to>
                                    </p:set>
                                    <p:animEffect transition="in" filter="fade">
                                      <p:cBhvr>
                                        <p:cTn id="76" dur="500"/>
                                        <p:tgtEl>
                                          <p:spTgt spid="8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4"/>
                                        </p:tgtEl>
                                        <p:attrNameLst>
                                          <p:attrName>style.visibility</p:attrName>
                                        </p:attrNameLst>
                                      </p:cBhvr>
                                      <p:to>
                                        <p:strVal val="visible"/>
                                      </p:to>
                                    </p:set>
                                    <p:animEffect transition="in" filter="fade">
                                      <p:cBhvr>
                                        <p:cTn id="79" dur="500"/>
                                        <p:tgtEl>
                                          <p:spTgt spid="8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fade">
                                      <p:cBhvr>
                                        <p:cTn id="82" dur="500"/>
                                        <p:tgtEl>
                                          <p:spTgt spid="8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99"/>
                                        </p:tgtEl>
                                        <p:attrNameLst>
                                          <p:attrName>style.visibility</p:attrName>
                                        </p:attrNameLst>
                                      </p:cBhvr>
                                      <p:to>
                                        <p:strVal val="visible"/>
                                      </p:to>
                                    </p:set>
                                    <p:animEffect transition="in" filter="fade">
                                      <p:cBhvr>
                                        <p:cTn id="85" dur="500"/>
                                        <p:tgtEl>
                                          <p:spTgt spid="9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112"/>
                                        </p:tgtEl>
                                        <p:attrNameLst>
                                          <p:attrName>style.visibility</p:attrName>
                                        </p:attrNameLst>
                                      </p:cBhvr>
                                      <p:to>
                                        <p:strVal val="visible"/>
                                      </p:to>
                                    </p:set>
                                    <p:animEffect transition="in" filter="fade">
                                      <p:cBhvr>
                                        <p:cTn id="88" dur="500"/>
                                        <p:tgtEl>
                                          <p:spTgt spid="112"/>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fade">
                                      <p:cBhvr>
                                        <p:cTn id="91" dur="500"/>
                                        <p:tgtEl>
                                          <p:spTgt spid="139"/>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140"/>
                                        </p:tgtEl>
                                        <p:attrNameLst>
                                          <p:attrName>style.visibility</p:attrName>
                                        </p:attrNameLst>
                                      </p:cBhvr>
                                      <p:to>
                                        <p:strVal val="visible"/>
                                      </p:to>
                                    </p:set>
                                    <p:animEffect transition="in" filter="fade">
                                      <p:cBhvr>
                                        <p:cTn id="94" dur="500"/>
                                        <p:tgtEl>
                                          <p:spTgt spid="140"/>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1"/>
                                        </p:tgtEl>
                                        <p:attrNameLst>
                                          <p:attrName>style.visibility</p:attrName>
                                        </p:attrNameLst>
                                      </p:cBhvr>
                                      <p:to>
                                        <p:strVal val="visible"/>
                                      </p:to>
                                    </p:set>
                                    <p:animEffect transition="in" filter="fade">
                                      <p:cBhvr>
                                        <p:cTn id="97" dur="500"/>
                                        <p:tgtEl>
                                          <p:spTgt spid="141"/>
                                        </p:tgtEl>
                                      </p:cBhvr>
                                    </p:animEffect>
                                  </p:childTnLst>
                                </p:cTn>
                              </p:par>
                              <p:par>
                                <p:cTn id="98" presetID="10" presetClass="entr" presetSubtype="0" fill="hold" nodeType="with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fade">
                                      <p:cBhvr>
                                        <p:cTn id="100" dur="500"/>
                                        <p:tgtEl>
                                          <p:spTgt spid="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106"/>
                                        </p:tgtEl>
                                        <p:attrNameLst>
                                          <p:attrName>style.visibility</p:attrName>
                                        </p:attrNameLst>
                                      </p:cBhvr>
                                      <p:to>
                                        <p:strVal val="visible"/>
                                      </p:to>
                                    </p:set>
                                    <p:animEffect transition="in" filter="fade">
                                      <p:cBhvr>
                                        <p:cTn id="103" dur="500"/>
                                        <p:tgtEl>
                                          <p:spTgt spid="106"/>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107"/>
                                        </p:tgtEl>
                                        <p:attrNameLst>
                                          <p:attrName>style.visibility</p:attrName>
                                        </p:attrNameLst>
                                      </p:cBhvr>
                                      <p:to>
                                        <p:strVal val="visible"/>
                                      </p:to>
                                    </p:set>
                                    <p:animEffect transition="in" filter="fade">
                                      <p:cBhvr>
                                        <p:cTn id="106"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24" grpId="0" bldLvl="0" animBg="1"/>
      <p:bldP spid="32" grpId="0" bldLvl="0" animBg="1"/>
      <p:bldP spid="33" grpId="0" bldLvl="0" animBg="1"/>
      <p:bldP spid="35" grpId="0"/>
      <p:bldP spid="6" grpId="0" bldLvl="0" animBg="1"/>
      <p:bldP spid="36" grpId="0" bldLvl="0" animBg="1"/>
      <p:bldP spid="38" grpId="0"/>
      <p:bldP spid="17" grpId="0"/>
      <p:bldP spid="46" grpId="0"/>
      <p:bldP spid="48" grpId="0"/>
      <p:bldP spid="49" grpId="0"/>
      <p:bldP spid="67" grpId="0" bldLvl="0" animBg="1"/>
      <p:bldP spid="68" grpId="0"/>
      <p:bldP spid="82" grpId="0"/>
      <p:bldP spid="84" grpId="0"/>
      <p:bldP spid="85" grpId="0"/>
      <p:bldP spid="99" grpId="0"/>
      <p:bldP spid="112" grpId="0"/>
      <p:bldP spid="139" grpId="0"/>
      <p:bldP spid="140" grpId="0"/>
      <p:bldP spid="141" grpId="0"/>
      <p:bldP spid="106" grpId="0" bldLvl="0" animBg="1"/>
      <p:bldP spid="107"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属性标识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497836" y="308022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固定资产卡</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 name="矩形 7"/>
          <p:cNvSpPr/>
          <p:nvPr/>
        </p:nvSpPr>
        <p:spPr>
          <a:xfrm>
            <a:off x="6497836" y="3404828"/>
            <a:ext cx="341163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100mm x 80mm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显示固定资产基本信息。</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粘贴于固定资产的醒目位置。</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470297" y="307682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设备铭牌</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3" name="矩形 32"/>
          <p:cNvSpPr/>
          <p:nvPr/>
        </p:nvSpPr>
        <p:spPr>
          <a:xfrm>
            <a:off x="470297" y="3401437"/>
            <a:ext cx="341163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100mm x 80mm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标注设备信息。</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位于设备正面左上方。</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46" name="表格 13"/>
          <p:cNvGraphicFramePr>
            <a:graphicFrameLocks noGrp="1"/>
          </p:cNvGraphicFramePr>
          <p:nvPr/>
        </p:nvGraphicFramePr>
        <p:xfrm>
          <a:off x="4076057" y="3944753"/>
          <a:ext cx="1374775" cy="904240"/>
        </p:xfrm>
        <a:graphic>
          <a:graphicData uri="http://schemas.openxmlformats.org/drawingml/2006/table">
            <a:tbl>
              <a:tblPr firstRow="1" bandRow="1">
                <a:tableStyleId>{2D5ABB26-0587-4C30-8999-92F81FD0307C}</a:tableStyleId>
              </a:tblPr>
              <a:tblGrid>
                <a:gridCol w="1374775"/>
              </a:tblGrid>
              <a:tr h="226060">
                <a:tc>
                  <a:txBody>
                    <a:bodyPr/>
                    <a:lstStyle/>
                    <a:p>
                      <a:endParaRPr lang="zh-CN" altLang="en-US" sz="84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26060">
                <a:tc>
                  <a:txBody>
                    <a:bodyPr/>
                    <a:lstStyle/>
                    <a:p>
                      <a:endParaRPr lang="zh-CN" altLang="en-US" sz="84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26060">
                <a:tc>
                  <a:txBody>
                    <a:bodyPr/>
                    <a:lstStyle/>
                    <a:p>
                      <a:endParaRPr lang="zh-CN" altLang="en-US" sz="84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26060">
                <a:tc>
                  <a:txBody>
                    <a:bodyPr/>
                    <a:lstStyle/>
                    <a:p>
                      <a:endParaRPr lang="zh-CN" altLang="en-US" sz="84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7" name="矩形 46"/>
          <p:cNvSpPr/>
          <p:nvPr/>
        </p:nvSpPr>
        <p:spPr>
          <a:xfrm>
            <a:off x="3430140" y="3897452"/>
            <a:ext cx="625961" cy="774065"/>
          </a:xfrm>
          <a:prstGeom prst="rect">
            <a:avLst/>
          </a:prstGeom>
        </p:spPr>
        <p:txBody>
          <a:bodyPr wrap="square">
            <a:spAutoFit/>
          </a:bodyPr>
          <a:lstStyle/>
          <a:p>
            <a:pPr algn="dist">
              <a:lnSpc>
                <a:spcPct val="200000"/>
              </a:lnSpc>
            </a:pPr>
            <a:r>
              <a:rPr lang="zh-CN" altLang="en-US" sz="740" b="1" dirty="0">
                <a:solidFill>
                  <a:srgbClr val="033C76"/>
                </a:solidFill>
                <a:latin typeface="微软雅黑" panose="020B0503020204020204" pitchFamily="34" charset="-122"/>
                <a:ea typeface="微软雅黑" panose="020B0503020204020204" pitchFamily="34" charset="-122"/>
              </a:rPr>
              <a:t>制造厂家：</a:t>
            </a:r>
            <a:endParaRPr lang="en-US" altLang="zh-CN" sz="740" b="1" dirty="0">
              <a:solidFill>
                <a:srgbClr val="033C76"/>
              </a:solidFill>
              <a:latin typeface="微软雅黑" panose="020B0503020204020204" pitchFamily="34" charset="-122"/>
              <a:ea typeface="微软雅黑" panose="020B0503020204020204" pitchFamily="34" charset="-122"/>
            </a:endParaRPr>
          </a:p>
          <a:p>
            <a:pPr algn="dist">
              <a:lnSpc>
                <a:spcPct val="200000"/>
              </a:lnSpc>
            </a:pPr>
            <a:r>
              <a:rPr lang="zh-CN" altLang="en-US" sz="740" b="1" dirty="0">
                <a:solidFill>
                  <a:srgbClr val="033C76"/>
                </a:solidFill>
                <a:latin typeface="微软雅黑" panose="020B0503020204020204" pitchFamily="34" charset="-122"/>
                <a:ea typeface="微软雅黑" panose="020B0503020204020204" pitchFamily="34" charset="-122"/>
              </a:rPr>
              <a:t>出厂日期：</a:t>
            </a:r>
            <a:endParaRPr lang="en-US" altLang="zh-CN" sz="740" b="1" dirty="0">
              <a:solidFill>
                <a:srgbClr val="033C76"/>
              </a:solidFill>
              <a:latin typeface="微软雅黑" panose="020B0503020204020204" pitchFamily="34" charset="-122"/>
              <a:ea typeface="微软雅黑" panose="020B0503020204020204" pitchFamily="34" charset="-122"/>
            </a:endParaRPr>
          </a:p>
          <a:p>
            <a:pPr algn="dist">
              <a:lnSpc>
                <a:spcPct val="200000"/>
              </a:lnSpc>
            </a:pPr>
            <a:r>
              <a:rPr lang="zh-CN" altLang="en-US" sz="740" b="1" dirty="0">
                <a:solidFill>
                  <a:srgbClr val="033C76"/>
                </a:solidFill>
                <a:latin typeface="微软雅黑" panose="020B0503020204020204" pitchFamily="34" charset="-122"/>
                <a:ea typeface="微软雅黑" panose="020B0503020204020204" pitchFamily="34" charset="-122"/>
              </a:rPr>
              <a:t>责  任  人：</a:t>
            </a:r>
            <a:endParaRPr lang="en-US" altLang="zh-CN" sz="740" b="1" dirty="0">
              <a:solidFill>
                <a:srgbClr val="033C76"/>
              </a:solidFill>
              <a:latin typeface="微软雅黑" panose="020B0503020204020204" pitchFamily="34" charset="-122"/>
              <a:ea typeface="微软雅黑" panose="020B0503020204020204" pitchFamily="34" charset="-122"/>
            </a:endParaRPr>
          </a:p>
        </p:txBody>
      </p:sp>
      <p:pic>
        <p:nvPicPr>
          <p:cNvPr id="48" name="图片 47"/>
          <p:cNvPicPr>
            <a:picLocks noChangeAspect="1"/>
          </p:cNvPicPr>
          <p:nvPr/>
        </p:nvPicPr>
        <p:blipFill>
          <a:blip r:embed="rId1"/>
          <a:stretch>
            <a:fillRect/>
          </a:stretch>
        </p:blipFill>
        <p:spPr>
          <a:xfrm>
            <a:off x="4096676" y="4686570"/>
            <a:ext cx="1442068" cy="239622"/>
          </a:xfrm>
          <a:prstGeom prst="rect">
            <a:avLst/>
          </a:prstGeom>
        </p:spPr>
      </p:pic>
      <p:sp>
        <p:nvSpPr>
          <p:cNvPr id="49" name="矩形 48"/>
          <p:cNvSpPr/>
          <p:nvPr/>
        </p:nvSpPr>
        <p:spPr>
          <a:xfrm>
            <a:off x="3669975" y="3403214"/>
            <a:ext cx="1629064"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制动液加注机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50" name="矩形 49"/>
          <p:cNvSpPr/>
          <p:nvPr/>
        </p:nvSpPr>
        <p:spPr>
          <a:xfrm>
            <a:off x="3158449" y="4980009"/>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SC1005</a:t>
            </a:r>
            <a:endParaRPr lang="zh-CN" altLang="en-US" sz="1265" b="1"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3244106" y="3076788"/>
            <a:ext cx="2486044" cy="1852088"/>
            <a:chOff x="3256007" y="3095348"/>
            <a:chExt cx="1550753" cy="1206343"/>
          </a:xfrm>
        </p:grpSpPr>
        <p:grpSp>
          <p:nvGrpSpPr>
            <p:cNvPr id="2" name="组合 1"/>
            <p:cNvGrpSpPr/>
            <p:nvPr/>
          </p:nvGrpSpPr>
          <p:grpSpPr>
            <a:xfrm>
              <a:off x="3256007" y="3095348"/>
              <a:ext cx="1550753" cy="1206343"/>
              <a:chOff x="3256007" y="3095348"/>
              <a:chExt cx="1550753" cy="1206343"/>
            </a:xfrm>
          </p:grpSpPr>
          <p:grpSp>
            <p:nvGrpSpPr>
              <p:cNvPr id="35" name="组合 34"/>
              <p:cNvGrpSpPr/>
              <p:nvPr/>
            </p:nvGrpSpPr>
            <p:grpSpPr>
              <a:xfrm rot="16200000">
                <a:off x="3428212" y="2923143"/>
                <a:ext cx="1206343" cy="1550753"/>
                <a:chOff x="5740987" y="1961387"/>
                <a:chExt cx="3666303" cy="3563371"/>
              </a:xfrm>
            </p:grpSpPr>
            <p:grpSp>
              <p:nvGrpSpPr>
                <p:cNvPr id="37" name="组合 36"/>
                <p:cNvGrpSpPr/>
                <p:nvPr/>
              </p:nvGrpSpPr>
              <p:grpSpPr>
                <a:xfrm>
                  <a:off x="5740987" y="1961387"/>
                  <a:ext cx="3666303" cy="3563371"/>
                  <a:chOff x="4380628" y="2843321"/>
                  <a:chExt cx="1509656" cy="1646951"/>
                </a:xfrm>
              </p:grpSpPr>
              <p:sp>
                <p:nvSpPr>
                  <p:cNvPr id="39" name="心形 38"/>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0" name="矩形: 圆角 39"/>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1" name="矩形: 圆角 40"/>
                  <p:cNvSpPr/>
                  <p:nvPr/>
                </p:nvSpPr>
                <p:spPr>
                  <a:xfrm>
                    <a:off x="4436744" y="4417327"/>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42" name="心形 41"/>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3" name="矩形: 圆角 42"/>
                  <p:cNvSpPr/>
                  <p:nvPr/>
                </p:nvSpPr>
                <p:spPr>
                  <a:xfrm>
                    <a:off x="4435602" y="2843321"/>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5" name="矩形: 圆角 44"/>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38" name="图片 3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27715" y="2881792"/>
                  <a:ext cx="1541253" cy="378000"/>
                </a:xfrm>
                <a:prstGeom prst="rect">
                  <a:avLst/>
                </a:prstGeom>
              </p:spPr>
            </p:pic>
          </p:grpSp>
          <p:sp>
            <p:nvSpPr>
              <p:cNvPr id="36" name="心形 35"/>
              <p:cNvSpPr/>
              <p:nvPr/>
            </p:nvSpPr>
            <p:spPr>
              <a:xfrm rot="2839684">
                <a:off x="4646542" y="3129346"/>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1" name="矩形 50"/>
            <p:cNvSpPr/>
            <p:nvPr/>
          </p:nvSpPr>
          <p:spPr>
            <a:xfrm>
              <a:off x="4216204" y="3170759"/>
              <a:ext cx="586493" cy="112500"/>
            </a:xfrm>
            <a:prstGeom prst="rect">
              <a:avLst/>
            </a:prstGeom>
          </p:spPr>
          <p:txBody>
            <a:bodyPr wrap="square">
              <a:spAutoFit/>
            </a:bodyPr>
            <a:lstStyle/>
            <a:p>
              <a:pPr algn="ctr"/>
              <a:r>
                <a:rPr lang="zh-CN" altLang="en-US" sz="525" dirty="0">
                  <a:latin typeface="微软雅黑" panose="020B0503020204020204" pitchFamily="34" charset="-122"/>
                  <a:ea typeface="微软雅黑" panose="020B0503020204020204" pitchFamily="34" charset="-122"/>
                </a:rPr>
                <a:t>编号：</a:t>
              </a:r>
              <a:r>
                <a:rPr lang="en-US" altLang="zh-CN" sz="525" dirty="0">
                  <a:latin typeface="微软雅黑" panose="020B0503020204020204" pitchFamily="34" charset="-122"/>
                  <a:ea typeface="微软雅黑" panose="020B0503020204020204" pitchFamily="34" charset="-122"/>
                </a:rPr>
                <a:t>SC1005</a:t>
              </a:r>
              <a:endParaRPr lang="zh-CN" altLang="en-US" sz="525" dirty="0">
                <a:latin typeface="微软雅黑" panose="020B0503020204020204" pitchFamily="34" charset="-122"/>
                <a:ea typeface="微软雅黑" panose="020B0503020204020204" pitchFamily="34" charset="-122"/>
              </a:endParaRPr>
            </a:p>
          </p:txBody>
        </p:sp>
      </p:grpSp>
      <p:graphicFrame>
        <p:nvGraphicFramePr>
          <p:cNvPr id="52" name="表格 13"/>
          <p:cNvGraphicFramePr>
            <a:graphicFrameLocks noGrp="1"/>
          </p:cNvGraphicFramePr>
          <p:nvPr/>
        </p:nvGraphicFramePr>
        <p:xfrm>
          <a:off x="10018144" y="3764964"/>
          <a:ext cx="1490980" cy="1303020"/>
        </p:xfrm>
        <a:graphic>
          <a:graphicData uri="http://schemas.openxmlformats.org/drawingml/2006/table">
            <a:tbl>
              <a:tblPr firstRow="1" bandRow="1">
                <a:tableStyleId>{2D5ABB26-0587-4C30-8999-92F81FD0307C}</a:tableStyleId>
              </a:tblPr>
              <a:tblGrid>
                <a:gridCol w="1490980"/>
              </a:tblGrid>
              <a:tr h="144780">
                <a:tc>
                  <a:txBody>
                    <a:bodyPr/>
                    <a:lstStyle/>
                    <a:p>
                      <a:endParaRPr lang="zh-CN" altLang="en-US" sz="315"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44780">
                <a:tc>
                  <a:txBody>
                    <a:bodyPr/>
                    <a:lstStyle/>
                    <a:p>
                      <a:endParaRPr lang="zh-CN" altLang="en-US" sz="315"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3" name="矩形 52"/>
          <p:cNvSpPr/>
          <p:nvPr/>
        </p:nvSpPr>
        <p:spPr>
          <a:xfrm>
            <a:off x="9464941" y="3723158"/>
            <a:ext cx="625961" cy="1123315"/>
          </a:xfrm>
          <a:prstGeom prst="rect">
            <a:avLst/>
          </a:prstGeom>
        </p:spPr>
        <p:txBody>
          <a:bodyPr wrap="square">
            <a:spAutoFit/>
          </a:bodyPr>
          <a:lstStyle/>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资产名称：</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规格型号：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耐用年限：</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制造厂家：</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来源单位：</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使用单位：</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使用状态：</a:t>
            </a:r>
            <a:endParaRPr lang="en-US" altLang="zh-CN" sz="635" b="1" dirty="0">
              <a:solidFill>
                <a:srgbClr val="033C76"/>
              </a:solidFill>
              <a:latin typeface="微软雅黑" panose="020B0503020204020204" pitchFamily="34" charset="-122"/>
              <a:ea typeface="微软雅黑" panose="020B0503020204020204" pitchFamily="34" charset="-122"/>
            </a:endParaRPr>
          </a:p>
        </p:txBody>
      </p:sp>
      <p:pic>
        <p:nvPicPr>
          <p:cNvPr id="54" name="图片 53"/>
          <p:cNvPicPr>
            <a:picLocks noChangeAspect="1"/>
          </p:cNvPicPr>
          <p:nvPr/>
        </p:nvPicPr>
        <p:blipFill>
          <a:blip r:embed="rId1"/>
          <a:stretch>
            <a:fillRect/>
          </a:stretch>
        </p:blipFill>
        <p:spPr>
          <a:xfrm>
            <a:off x="9909467" y="4930145"/>
            <a:ext cx="1664078" cy="239622"/>
          </a:xfrm>
          <a:prstGeom prst="rect">
            <a:avLst/>
          </a:prstGeom>
        </p:spPr>
      </p:pic>
      <p:sp>
        <p:nvSpPr>
          <p:cNvPr id="55" name="矩形 54"/>
          <p:cNvSpPr/>
          <p:nvPr/>
        </p:nvSpPr>
        <p:spPr>
          <a:xfrm>
            <a:off x="9389018" y="3408503"/>
            <a:ext cx="2265823"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固定资产分类卡</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56" name="矩形 55"/>
          <p:cNvSpPr/>
          <p:nvPr/>
        </p:nvSpPr>
        <p:spPr>
          <a:xfrm>
            <a:off x="9193249" y="4985298"/>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SC1006</a:t>
            </a:r>
            <a:endParaRPr lang="zh-CN" altLang="en-US" sz="1265" b="1" dirty="0">
              <a:latin typeface="微软雅黑" panose="020B0503020204020204" pitchFamily="34" charset="-122"/>
              <a:ea typeface="微软雅黑" panose="020B0503020204020204" pitchFamily="34" charset="-122"/>
            </a:endParaRPr>
          </a:p>
        </p:txBody>
      </p:sp>
      <p:grpSp>
        <p:nvGrpSpPr>
          <p:cNvPr id="57" name="组合 56"/>
          <p:cNvGrpSpPr/>
          <p:nvPr/>
        </p:nvGrpSpPr>
        <p:grpSpPr>
          <a:xfrm>
            <a:off x="9278585" y="3082076"/>
            <a:ext cx="2486367" cy="1852088"/>
            <a:chOff x="3255806" y="3095347"/>
            <a:chExt cx="1550954" cy="1206343"/>
          </a:xfrm>
        </p:grpSpPr>
        <p:grpSp>
          <p:nvGrpSpPr>
            <p:cNvPr id="58" name="组合 57"/>
            <p:cNvGrpSpPr/>
            <p:nvPr/>
          </p:nvGrpSpPr>
          <p:grpSpPr>
            <a:xfrm>
              <a:off x="3255806" y="3095347"/>
              <a:ext cx="1550954" cy="1206343"/>
              <a:chOff x="3255806" y="3095347"/>
              <a:chExt cx="1550954" cy="1206343"/>
            </a:xfrm>
          </p:grpSpPr>
          <p:grpSp>
            <p:nvGrpSpPr>
              <p:cNvPr id="60" name="组合 59"/>
              <p:cNvGrpSpPr/>
              <p:nvPr/>
            </p:nvGrpSpPr>
            <p:grpSpPr>
              <a:xfrm rot="16200000">
                <a:off x="3428111" y="2923042"/>
                <a:ext cx="1206343" cy="1550954"/>
                <a:chOff x="5740987" y="1960924"/>
                <a:chExt cx="3666303" cy="3563834"/>
              </a:xfrm>
            </p:grpSpPr>
            <p:grpSp>
              <p:nvGrpSpPr>
                <p:cNvPr id="62" name="组合 61"/>
                <p:cNvGrpSpPr/>
                <p:nvPr/>
              </p:nvGrpSpPr>
              <p:grpSpPr>
                <a:xfrm>
                  <a:off x="5740987" y="1960924"/>
                  <a:ext cx="3666303" cy="3563834"/>
                  <a:chOff x="4380628" y="2843107"/>
                  <a:chExt cx="1509656" cy="1647165"/>
                </a:xfrm>
              </p:grpSpPr>
              <p:sp>
                <p:nvSpPr>
                  <p:cNvPr id="64" name="心形 63"/>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5" name="矩形: 圆角 64"/>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66" name="矩形: 圆角 65"/>
                  <p:cNvSpPr/>
                  <p:nvPr/>
                </p:nvSpPr>
                <p:spPr>
                  <a:xfrm>
                    <a:off x="4436744" y="4417327"/>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67" name="心形 66"/>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8" name="矩形: 圆角 67"/>
                  <p:cNvSpPr/>
                  <p:nvPr/>
                </p:nvSpPr>
                <p:spPr>
                  <a:xfrm>
                    <a:off x="4435602" y="2843321"/>
                    <a:ext cx="1385398" cy="72945"/>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69" name="心形 68"/>
                  <p:cNvSpPr/>
                  <p:nvPr/>
                </p:nvSpPr>
                <p:spPr>
                  <a:xfrm rot="2702900">
                    <a:off x="5686399" y="2866181"/>
                    <a:ext cx="179416" cy="133268"/>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0" name="矩形: 圆角 69"/>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63" name="图片 6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8230760" y="2881793"/>
                  <a:ext cx="1541253" cy="377999"/>
                </a:xfrm>
                <a:prstGeom prst="rect">
                  <a:avLst/>
                </a:prstGeom>
              </p:spPr>
            </p:pic>
          </p:grpSp>
          <p:sp>
            <p:nvSpPr>
              <p:cNvPr id="61" name="心形 60"/>
              <p:cNvSpPr/>
              <p:nvPr/>
            </p:nvSpPr>
            <p:spPr>
              <a:xfrm rot="2839684">
                <a:off x="4646542" y="3129346"/>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59" name="矩形 58"/>
            <p:cNvSpPr/>
            <p:nvPr/>
          </p:nvSpPr>
          <p:spPr>
            <a:xfrm>
              <a:off x="4216204" y="3170759"/>
              <a:ext cx="586493" cy="112500"/>
            </a:xfrm>
            <a:prstGeom prst="rect">
              <a:avLst/>
            </a:prstGeom>
          </p:spPr>
          <p:txBody>
            <a:bodyPr wrap="square">
              <a:spAutoFit/>
            </a:bodyPr>
            <a:lstStyle/>
            <a:p>
              <a:pPr algn="ctr"/>
              <a:r>
                <a:rPr lang="zh-CN" altLang="en-US" sz="525" dirty="0">
                  <a:latin typeface="微软雅黑" panose="020B0503020204020204" pitchFamily="34" charset="-122"/>
                  <a:ea typeface="微软雅黑" panose="020B0503020204020204" pitchFamily="34" charset="-122"/>
                </a:rPr>
                <a:t>编号：</a:t>
              </a:r>
              <a:r>
                <a:rPr lang="en-US" altLang="zh-CN" sz="525" dirty="0">
                  <a:latin typeface="微软雅黑" panose="020B0503020204020204" pitchFamily="34" charset="-122"/>
                  <a:ea typeface="微软雅黑" panose="020B0503020204020204" pitchFamily="34" charset="-122"/>
                </a:rPr>
                <a:t>SC1006</a:t>
              </a:r>
              <a:endParaRPr lang="zh-CN" altLang="en-US" sz="525" dirty="0">
                <a:latin typeface="微软雅黑" panose="020B0503020204020204" pitchFamily="34" charset="-122"/>
                <a:ea typeface="微软雅黑" panose="020B0503020204020204" pitchFamily="34" charset="-122"/>
              </a:endParaRPr>
            </a:p>
          </p:txBody>
        </p:sp>
      </p:grpSp>
      <p:pic>
        <p:nvPicPr>
          <p:cNvPr id="74" name="图片 73"/>
          <p:cNvPicPr>
            <a:picLocks noChangeAspect="1"/>
          </p:cNvPicPr>
          <p:nvPr/>
        </p:nvPicPr>
        <p:blipFill>
          <a:blip r:embed="rId1"/>
          <a:stretch>
            <a:fillRect/>
          </a:stretch>
        </p:blipFill>
        <p:spPr>
          <a:xfrm>
            <a:off x="10547484" y="3770360"/>
            <a:ext cx="456121" cy="457048"/>
          </a:xfrm>
          <a:prstGeom prst="rect">
            <a:avLst/>
          </a:prstGeom>
        </p:spPr>
      </p:pic>
      <p:sp>
        <p:nvSpPr>
          <p:cNvPr id="75" name="矩形 74"/>
          <p:cNvSpPr/>
          <p:nvPr/>
        </p:nvSpPr>
        <p:spPr>
          <a:xfrm>
            <a:off x="10484093" y="3723158"/>
            <a:ext cx="625961" cy="1123315"/>
          </a:xfrm>
          <a:prstGeom prst="rect">
            <a:avLst/>
          </a:prstGeom>
        </p:spPr>
        <p:txBody>
          <a:bodyPr wrap="square">
            <a:spAutoFit/>
          </a:bodyPr>
          <a:lstStyle/>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资产编号：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规格型号：</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rgbClr val="033C76"/>
                </a:solidFill>
                <a:latin typeface="微软雅黑" panose="020B0503020204020204" pitchFamily="34" charset="-122"/>
                <a:ea typeface="微软雅黑" panose="020B0503020204020204" pitchFamily="34" charset="-122"/>
              </a:rPr>
              <a:t>始用日期：</a:t>
            </a:r>
            <a:endParaRPr lang="en-US" altLang="zh-CN" sz="635" b="1" dirty="0">
              <a:solidFill>
                <a:srgbClr val="033C76"/>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制造厂家：</a:t>
            </a:r>
            <a:endParaRPr lang="en-US" altLang="zh-CN" sz="635" b="1" dirty="0">
              <a:solidFill>
                <a:schemeClr val="bg1"/>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来源单位：</a:t>
            </a:r>
            <a:endParaRPr lang="en-US" altLang="zh-CN" sz="635" b="1" dirty="0">
              <a:solidFill>
                <a:schemeClr val="bg1"/>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使用单位：</a:t>
            </a:r>
            <a:endParaRPr lang="en-US" altLang="zh-CN" sz="635" b="1" dirty="0">
              <a:solidFill>
                <a:schemeClr val="bg1"/>
              </a:solidFill>
              <a:latin typeface="微软雅黑" panose="020B0503020204020204" pitchFamily="34" charset="-122"/>
              <a:ea typeface="微软雅黑" panose="020B0503020204020204" pitchFamily="34" charset="-122"/>
            </a:endParaRPr>
          </a:p>
          <a:p>
            <a:pPr algn="dist">
              <a:lnSpc>
                <a:spcPct val="150000"/>
              </a:lnSpc>
            </a:pPr>
            <a:r>
              <a:rPr lang="zh-CN" altLang="en-US" sz="635" b="1" dirty="0">
                <a:solidFill>
                  <a:schemeClr val="bg1"/>
                </a:solidFill>
                <a:latin typeface="微软雅黑" panose="020B0503020204020204" pitchFamily="34" charset="-122"/>
                <a:ea typeface="微软雅黑" panose="020B0503020204020204" pitchFamily="34" charset="-122"/>
              </a:rPr>
              <a:t>使用状态：</a:t>
            </a:r>
            <a:endParaRPr lang="en-US" altLang="zh-CN" sz="635" b="1" dirty="0">
              <a:solidFill>
                <a:schemeClr val="bg1"/>
              </a:solidFill>
              <a:latin typeface="微软雅黑" panose="020B0503020204020204" pitchFamily="34" charset="-122"/>
              <a:ea typeface="微软雅黑" panose="020B0503020204020204" pitchFamily="34" charset="-122"/>
            </a:endParaRPr>
          </a:p>
        </p:txBody>
      </p:sp>
      <p:sp>
        <p:nvSpPr>
          <p:cNvPr id="72" name="心形 71"/>
          <p:cNvSpPr/>
          <p:nvPr/>
        </p:nvSpPr>
        <p:spPr>
          <a:xfrm rot="18902900">
            <a:off x="3243783" y="3135116"/>
            <a:ext cx="270826" cy="163497"/>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sp>
        <p:nvSpPr>
          <p:cNvPr id="4" name="圆角矩形 3"/>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42</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nodeType="with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fade">
                                      <p:cBhvr>
                                        <p:cTn id="43" dur="500"/>
                                        <p:tgtEl>
                                          <p:spTgt spid="50"/>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par>
                                <p:cTn id="47" presetID="10" presetClass="entr" presetSubtype="0" fill="hold" nodeType="with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53"/>
                                        </p:tgtEl>
                                        <p:attrNameLst>
                                          <p:attrName>style.visibility</p:attrName>
                                        </p:attrNameLst>
                                      </p:cBhvr>
                                      <p:to>
                                        <p:strVal val="visible"/>
                                      </p:to>
                                    </p:set>
                                    <p:animEffect transition="in" filter="fade">
                                      <p:cBhvr>
                                        <p:cTn id="52" dur="500"/>
                                        <p:tgtEl>
                                          <p:spTgt spid="53"/>
                                        </p:tgtEl>
                                      </p:cBhvr>
                                    </p:animEffect>
                                  </p:childTnLst>
                                </p:cTn>
                              </p:par>
                              <p:par>
                                <p:cTn id="53" presetID="10" presetClass="entr" presetSubtype="0" fill="hold" nodeType="withEffect">
                                  <p:stCondLst>
                                    <p:cond delay="0"/>
                                  </p:stCondLst>
                                  <p:childTnLst>
                                    <p:set>
                                      <p:cBhvr>
                                        <p:cTn id="54" dur="1" fill="hold">
                                          <p:stCondLst>
                                            <p:cond delay="0"/>
                                          </p:stCondLst>
                                        </p:cTn>
                                        <p:tgtEl>
                                          <p:spTgt spid="54"/>
                                        </p:tgtEl>
                                        <p:attrNameLst>
                                          <p:attrName>style.visibility</p:attrName>
                                        </p:attrNameLst>
                                      </p:cBhvr>
                                      <p:to>
                                        <p:strVal val="visible"/>
                                      </p:to>
                                    </p:set>
                                    <p:animEffect transition="in" filter="fade">
                                      <p:cBhvr>
                                        <p:cTn id="55" dur="500"/>
                                        <p:tgtEl>
                                          <p:spTgt spid="5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55"/>
                                        </p:tgtEl>
                                        <p:attrNameLst>
                                          <p:attrName>style.visibility</p:attrName>
                                        </p:attrNameLst>
                                      </p:cBhvr>
                                      <p:to>
                                        <p:strVal val="visible"/>
                                      </p:to>
                                    </p:set>
                                    <p:animEffect transition="in" filter="fade">
                                      <p:cBhvr>
                                        <p:cTn id="58" dur="500"/>
                                        <p:tgtEl>
                                          <p:spTgt spid="5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6"/>
                                        </p:tgtEl>
                                        <p:attrNameLst>
                                          <p:attrName>style.visibility</p:attrName>
                                        </p:attrNameLst>
                                      </p:cBhvr>
                                      <p:to>
                                        <p:strVal val="visible"/>
                                      </p:to>
                                    </p:set>
                                    <p:animEffect transition="in" filter="fade">
                                      <p:cBhvr>
                                        <p:cTn id="61" dur="500"/>
                                        <p:tgtEl>
                                          <p:spTgt spid="56"/>
                                        </p:tgtEl>
                                      </p:cBhvr>
                                    </p:animEffect>
                                  </p:childTnLst>
                                </p:cTn>
                              </p:par>
                              <p:par>
                                <p:cTn id="62" presetID="10" presetClass="entr" presetSubtype="0" fill="hold"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500"/>
                                        <p:tgtEl>
                                          <p:spTgt spid="57"/>
                                        </p:tgtEl>
                                      </p:cBhvr>
                                    </p:animEffect>
                                  </p:childTnLst>
                                </p:cTn>
                              </p:par>
                              <p:par>
                                <p:cTn id="65" presetID="10" presetClass="entr" presetSubtype="0" fill="hold" nodeType="with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500"/>
                                        <p:tgtEl>
                                          <p:spTgt spid="7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fade">
                                      <p:cBhvr>
                                        <p:cTn id="70" dur="500"/>
                                        <p:tgtEl>
                                          <p:spTgt spid="75"/>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2"/>
                                        </p:tgtEl>
                                        <p:attrNameLst>
                                          <p:attrName>style.visibility</p:attrName>
                                        </p:attrNameLst>
                                      </p:cBhvr>
                                      <p:to>
                                        <p:strVal val="visible"/>
                                      </p:to>
                                    </p:set>
                                    <p:animEffect transition="in" filter="fade">
                                      <p:cBhvr>
                                        <p:cTn id="7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7" grpId="0" bldLvl="0" animBg="1"/>
      <p:bldP spid="8" grpId="0"/>
      <p:bldP spid="32" grpId="0" bldLvl="0" animBg="1"/>
      <p:bldP spid="33" grpId="0"/>
      <p:bldP spid="47" grpId="0"/>
      <p:bldP spid="49" grpId="0"/>
      <p:bldP spid="50" grpId="0"/>
      <p:bldP spid="53" grpId="0"/>
      <p:bldP spid="55" grpId="0"/>
      <p:bldP spid="56" grpId="0"/>
      <p:bldP spid="75" grpId="0"/>
      <p:bldP spid="72"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27"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功能标识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60373" y="3110674"/>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油位指示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 name="矩形 7"/>
          <p:cNvSpPr/>
          <p:nvPr/>
        </p:nvSpPr>
        <p:spPr>
          <a:xfrm>
            <a:off x="660373" y="3435282"/>
            <a:ext cx="274522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油位指示及说明，油位上下刻度线和油位上下限对齐。</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位于油窗或油标附近。</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3543561" y="2625076"/>
            <a:ext cx="1639057" cy="1272315"/>
            <a:chOff x="3358410" y="4401413"/>
            <a:chExt cx="1554069" cy="1206343"/>
          </a:xfrm>
        </p:grpSpPr>
        <p:grpSp>
          <p:nvGrpSpPr>
            <p:cNvPr id="10" name="组合 9"/>
            <p:cNvGrpSpPr/>
            <p:nvPr/>
          </p:nvGrpSpPr>
          <p:grpSpPr>
            <a:xfrm rot="16200000">
              <a:off x="3532273" y="4227550"/>
              <a:ext cx="1206343" cy="1554069"/>
              <a:chOff x="5740987" y="1961387"/>
              <a:chExt cx="3666303" cy="3570991"/>
            </a:xfrm>
          </p:grpSpPr>
          <p:grpSp>
            <p:nvGrpSpPr>
              <p:cNvPr id="12" name="组合 11"/>
              <p:cNvGrpSpPr/>
              <p:nvPr/>
            </p:nvGrpSpPr>
            <p:grpSpPr>
              <a:xfrm>
                <a:off x="5740987" y="1961387"/>
                <a:ext cx="3666303" cy="3570991"/>
                <a:chOff x="4380628" y="2843321"/>
                <a:chExt cx="1509656" cy="1650473"/>
              </a:xfrm>
            </p:grpSpPr>
            <p:sp>
              <p:nvSpPr>
                <p:cNvPr id="14" name="心形 13"/>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5" name="矩形: 圆角 14"/>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6" name="矩形: 圆角 15"/>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7" name="心形 16"/>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9" name="矩形: 圆角 18"/>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21" name="矩形: 圆角 20"/>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13" name="图片 1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11" name="心形 10"/>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24" name="矩形 23"/>
          <p:cNvSpPr/>
          <p:nvPr/>
        </p:nvSpPr>
        <p:spPr>
          <a:xfrm>
            <a:off x="3551157" y="3107531"/>
            <a:ext cx="1629549" cy="679450"/>
          </a:xfrm>
          <a:prstGeom prst="rect">
            <a:avLst/>
          </a:prstGeom>
        </p:spPr>
        <p:txBody>
          <a:bodyPr wrap="square">
            <a:spAutoFit/>
          </a:bodyPr>
          <a:lstStyle/>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本油位指示器分红、绿、黄三档，指针指于红色区为缺油，黄色区为油满，绿色区正常。</a:t>
            </a:r>
            <a:endParaRPr lang="en-US" altLang="zh-CN" sz="845" b="1" dirty="0">
              <a:solidFill>
                <a:srgbClr val="033C76"/>
              </a:solidFill>
              <a:latin typeface="微软雅黑" panose="020B0503020204020204" pitchFamily="34" charset="-122"/>
              <a:ea typeface="微软雅黑" panose="020B0503020204020204" pitchFamily="34" charset="-122"/>
            </a:endParaRPr>
          </a:p>
        </p:txBody>
      </p:sp>
      <p:pic>
        <p:nvPicPr>
          <p:cNvPr id="28" name="图片 27"/>
          <p:cNvPicPr>
            <a:picLocks noChangeAspect="1"/>
          </p:cNvPicPr>
          <p:nvPr/>
        </p:nvPicPr>
        <p:blipFill>
          <a:blip r:embed="rId2"/>
          <a:stretch>
            <a:fillRect/>
          </a:stretch>
        </p:blipFill>
        <p:spPr>
          <a:xfrm>
            <a:off x="3978929" y="3908088"/>
            <a:ext cx="1109660" cy="184387"/>
          </a:xfrm>
          <a:prstGeom prst="rect">
            <a:avLst/>
          </a:prstGeom>
        </p:spPr>
      </p:pic>
      <p:sp>
        <p:nvSpPr>
          <p:cNvPr id="29" name="矩形 28"/>
          <p:cNvSpPr/>
          <p:nvPr/>
        </p:nvSpPr>
        <p:spPr>
          <a:xfrm>
            <a:off x="3615123" y="2823853"/>
            <a:ext cx="1486902"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油位指示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30" name="矩形 29"/>
          <p:cNvSpPr/>
          <p:nvPr/>
        </p:nvSpPr>
        <p:spPr>
          <a:xfrm>
            <a:off x="3042046" y="3933991"/>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SC1007</a:t>
            </a:r>
            <a:endParaRPr lang="zh-CN" altLang="en-US" sz="1265" b="1" dirty="0">
              <a:latin typeface="微软雅黑" panose="020B0503020204020204" pitchFamily="34" charset="-122"/>
              <a:ea typeface="微软雅黑" panose="020B0503020204020204" pitchFamily="34" charset="-122"/>
            </a:endParaRPr>
          </a:p>
        </p:txBody>
      </p:sp>
      <p:sp>
        <p:nvSpPr>
          <p:cNvPr id="31" name="矩形 30"/>
          <p:cNvSpPr/>
          <p:nvPr/>
        </p:nvSpPr>
        <p:spPr>
          <a:xfrm>
            <a:off x="6527178" y="3110674"/>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开关指示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grpSp>
        <p:nvGrpSpPr>
          <p:cNvPr id="33" name="组合 32"/>
          <p:cNvGrpSpPr/>
          <p:nvPr/>
        </p:nvGrpSpPr>
        <p:grpSpPr>
          <a:xfrm>
            <a:off x="9376879" y="2612774"/>
            <a:ext cx="1639057" cy="1272315"/>
            <a:chOff x="3358410" y="4401413"/>
            <a:chExt cx="1554069" cy="1206343"/>
          </a:xfrm>
        </p:grpSpPr>
        <p:grpSp>
          <p:nvGrpSpPr>
            <p:cNvPr id="34" name="组合 33"/>
            <p:cNvGrpSpPr/>
            <p:nvPr/>
          </p:nvGrpSpPr>
          <p:grpSpPr>
            <a:xfrm rot="16200000">
              <a:off x="3532273" y="4227550"/>
              <a:ext cx="1206343" cy="1554069"/>
              <a:chOff x="5740987" y="1961387"/>
              <a:chExt cx="3666303" cy="3570991"/>
            </a:xfrm>
          </p:grpSpPr>
          <p:grpSp>
            <p:nvGrpSpPr>
              <p:cNvPr id="36" name="组合 35"/>
              <p:cNvGrpSpPr/>
              <p:nvPr/>
            </p:nvGrpSpPr>
            <p:grpSpPr>
              <a:xfrm>
                <a:off x="5740987" y="1961387"/>
                <a:ext cx="3666303" cy="3570991"/>
                <a:chOff x="4380628" y="2843321"/>
                <a:chExt cx="1509656" cy="1650473"/>
              </a:xfrm>
            </p:grpSpPr>
            <p:sp>
              <p:nvSpPr>
                <p:cNvPr id="38" name="心形 37"/>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39" name="矩形: 圆角 38"/>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0" name="矩形: 圆角 39"/>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41" name="心形 40"/>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2" name="矩形: 圆角 41"/>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4" name="矩形: 圆角 43"/>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37" name="图片 3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30760" y="2881793"/>
                <a:ext cx="1541253" cy="377999"/>
              </a:xfrm>
              <a:prstGeom prst="rect">
                <a:avLst/>
              </a:prstGeom>
            </p:spPr>
          </p:pic>
        </p:grpSp>
        <p:sp>
          <p:nvSpPr>
            <p:cNvPr id="35" name="心形 34"/>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45" name="表格 13"/>
          <p:cNvGraphicFramePr>
            <a:graphicFrameLocks noGrp="1"/>
          </p:cNvGraphicFramePr>
          <p:nvPr/>
        </p:nvGraphicFramePr>
        <p:xfrm>
          <a:off x="10012310" y="3107531"/>
          <a:ext cx="852805" cy="835660"/>
        </p:xfrm>
        <a:graphic>
          <a:graphicData uri="http://schemas.openxmlformats.org/drawingml/2006/table">
            <a:tbl>
              <a:tblPr firstRow="1" bandRow="1">
                <a:tableStyleId>{2D5ABB26-0587-4C30-8999-92F81FD0307C}</a:tableStyleId>
              </a:tblPr>
              <a:tblGrid>
                <a:gridCol w="852805"/>
              </a:tblGrid>
              <a:tr h="125734">
                <a:tc>
                  <a:txBody>
                    <a:bodyPr/>
                    <a:lstStyle/>
                    <a:p>
                      <a:endParaRPr lang="zh-CN" altLang="en-US" sz="740"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46" name="矩形 45"/>
          <p:cNvSpPr/>
          <p:nvPr/>
        </p:nvSpPr>
        <p:spPr>
          <a:xfrm>
            <a:off x="9371249" y="3101955"/>
            <a:ext cx="743111" cy="679450"/>
          </a:xfrm>
          <a:prstGeom prst="rect">
            <a:avLst/>
          </a:prstGeom>
        </p:spPr>
        <p:txBody>
          <a:bodyPr wrap="square">
            <a:spAutoFit/>
          </a:bodyPr>
          <a:lstStyle/>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合闸位置</a:t>
            </a:r>
            <a:endParaRPr lang="en-US" altLang="zh-CN" sz="84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跳闸位置</a:t>
            </a:r>
            <a:endParaRPr lang="en-US" altLang="zh-CN" sz="845" b="1" dirty="0">
              <a:solidFill>
                <a:srgbClr val="033C76"/>
              </a:solidFill>
              <a:latin typeface="微软雅黑" panose="020B0503020204020204" pitchFamily="34" charset="-122"/>
              <a:ea typeface="微软雅黑" panose="020B0503020204020204" pitchFamily="34" charset="-122"/>
            </a:endParaRPr>
          </a:p>
          <a:p>
            <a:pPr algn="ctr">
              <a:lnSpc>
                <a:spcPct val="150000"/>
              </a:lnSpc>
            </a:pPr>
            <a:r>
              <a:rPr lang="zh-CN" altLang="en-US" sz="845" b="1" dirty="0">
                <a:solidFill>
                  <a:srgbClr val="033C76"/>
                </a:solidFill>
                <a:latin typeface="微软雅黑" panose="020B0503020204020204" pitchFamily="34" charset="-122"/>
                <a:ea typeface="微软雅黑" panose="020B0503020204020204" pitchFamily="34" charset="-122"/>
              </a:rPr>
              <a:t>分闸位置</a:t>
            </a:r>
            <a:endParaRPr lang="en-US" altLang="zh-CN" sz="845" b="1" dirty="0">
              <a:solidFill>
                <a:srgbClr val="033C76"/>
              </a:solidFill>
              <a:latin typeface="微软雅黑" panose="020B0503020204020204" pitchFamily="34" charset="-122"/>
              <a:ea typeface="微软雅黑" panose="020B0503020204020204" pitchFamily="34" charset="-122"/>
            </a:endParaRPr>
          </a:p>
        </p:txBody>
      </p:sp>
      <p:pic>
        <p:nvPicPr>
          <p:cNvPr id="47" name="图片 46"/>
          <p:cNvPicPr>
            <a:picLocks noChangeAspect="1"/>
          </p:cNvPicPr>
          <p:nvPr/>
        </p:nvPicPr>
        <p:blipFill>
          <a:blip r:embed="rId2"/>
          <a:stretch>
            <a:fillRect/>
          </a:stretch>
        </p:blipFill>
        <p:spPr>
          <a:xfrm>
            <a:off x="9812246" y="3895786"/>
            <a:ext cx="1109660" cy="184387"/>
          </a:xfrm>
          <a:prstGeom prst="rect">
            <a:avLst/>
          </a:prstGeom>
        </p:spPr>
      </p:pic>
      <p:sp>
        <p:nvSpPr>
          <p:cNvPr id="48" name="矩形 47"/>
          <p:cNvSpPr/>
          <p:nvPr/>
        </p:nvSpPr>
        <p:spPr>
          <a:xfrm>
            <a:off x="9564957" y="2770183"/>
            <a:ext cx="1287255"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开关指示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49" name="矩形 48"/>
          <p:cNvSpPr/>
          <p:nvPr/>
        </p:nvSpPr>
        <p:spPr>
          <a:xfrm>
            <a:off x="8908852" y="3933991"/>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SC1009</a:t>
            </a:r>
            <a:endParaRPr lang="zh-CN" altLang="en-US" sz="1265" b="1" dirty="0">
              <a:latin typeface="微软雅黑" panose="020B0503020204020204" pitchFamily="34" charset="-122"/>
              <a:ea typeface="微软雅黑" panose="020B0503020204020204" pitchFamily="34" charset="-122"/>
            </a:endParaRPr>
          </a:p>
        </p:txBody>
      </p:sp>
      <p:sp>
        <p:nvSpPr>
          <p:cNvPr id="50" name="矩形 49"/>
          <p:cNvSpPr/>
          <p:nvPr/>
        </p:nvSpPr>
        <p:spPr>
          <a:xfrm>
            <a:off x="4543593" y="2681058"/>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SC1007</a:t>
            </a:r>
            <a:endParaRPr lang="zh-CN" altLang="en-US" sz="420" dirty="0">
              <a:latin typeface="微软雅黑" panose="020B0503020204020204" pitchFamily="34" charset="-122"/>
              <a:ea typeface="微软雅黑" panose="020B0503020204020204" pitchFamily="34" charset="-122"/>
            </a:endParaRPr>
          </a:p>
        </p:txBody>
      </p:sp>
      <p:sp>
        <p:nvSpPr>
          <p:cNvPr id="51" name="矩形 50"/>
          <p:cNvSpPr/>
          <p:nvPr/>
        </p:nvSpPr>
        <p:spPr>
          <a:xfrm>
            <a:off x="10379134" y="266875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SC1009</a:t>
            </a:r>
            <a:endParaRPr lang="zh-CN" altLang="en-US" sz="420" dirty="0">
              <a:latin typeface="微软雅黑" panose="020B0503020204020204" pitchFamily="34" charset="-122"/>
              <a:ea typeface="微软雅黑" panose="020B0503020204020204" pitchFamily="34" charset="-122"/>
            </a:endParaRPr>
          </a:p>
        </p:txBody>
      </p:sp>
      <p:grpSp>
        <p:nvGrpSpPr>
          <p:cNvPr id="52" name="组合 51"/>
          <p:cNvGrpSpPr/>
          <p:nvPr/>
        </p:nvGrpSpPr>
        <p:grpSpPr>
          <a:xfrm>
            <a:off x="3541648" y="4471553"/>
            <a:ext cx="1639057" cy="1272315"/>
            <a:chOff x="3358410" y="4401413"/>
            <a:chExt cx="1554069" cy="1206343"/>
          </a:xfrm>
        </p:grpSpPr>
        <p:grpSp>
          <p:nvGrpSpPr>
            <p:cNvPr id="53" name="组合 52"/>
            <p:cNvGrpSpPr/>
            <p:nvPr/>
          </p:nvGrpSpPr>
          <p:grpSpPr>
            <a:xfrm rot="16200000">
              <a:off x="3532273" y="4227550"/>
              <a:ext cx="1206343" cy="1554069"/>
              <a:chOff x="5740987" y="1961387"/>
              <a:chExt cx="3666303" cy="3570991"/>
            </a:xfrm>
          </p:grpSpPr>
          <p:grpSp>
            <p:nvGrpSpPr>
              <p:cNvPr id="55" name="组合 54"/>
              <p:cNvGrpSpPr/>
              <p:nvPr/>
            </p:nvGrpSpPr>
            <p:grpSpPr>
              <a:xfrm>
                <a:off x="5740987" y="1961387"/>
                <a:ext cx="3666303" cy="3570991"/>
                <a:chOff x="4380628" y="2843321"/>
                <a:chExt cx="1509656" cy="1650473"/>
              </a:xfrm>
            </p:grpSpPr>
            <p:sp>
              <p:nvSpPr>
                <p:cNvPr id="57" name="心形 56"/>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8" name="矩形: 圆角 57"/>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59" name="矩形: 圆角 58"/>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60" name="心形 59"/>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61" name="矩形: 圆角 60"/>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63" name="矩形: 圆角 62"/>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56" name="图片 5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54" name="心形 53"/>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graphicFrame>
        <p:nvGraphicFramePr>
          <p:cNvPr id="64" name="表格 13"/>
          <p:cNvGraphicFramePr>
            <a:graphicFrameLocks noGrp="1"/>
          </p:cNvGraphicFramePr>
          <p:nvPr/>
        </p:nvGraphicFramePr>
        <p:xfrm>
          <a:off x="3684984" y="5076829"/>
          <a:ext cx="906780" cy="707390"/>
        </p:xfrm>
        <a:graphic>
          <a:graphicData uri="http://schemas.openxmlformats.org/drawingml/2006/table">
            <a:tbl>
              <a:tblPr firstRow="1" bandRow="1">
                <a:tableStyleId>{2D5ABB26-0587-4C30-8999-92F81FD0307C}</a:tableStyleId>
              </a:tblPr>
              <a:tblGrid>
                <a:gridCol w="906780"/>
              </a:tblGrid>
              <a:tr h="208915">
                <a:tc>
                  <a:txBody>
                    <a:bodyPr/>
                    <a:lstStyle/>
                    <a:p>
                      <a:endParaRPr lang="zh-CN" altLang="en-US" sz="740"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89560">
                <a:tc>
                  <a:txBody>
                    <a:bodyPr/>
                    <a:lstStyle/>
                    <a:p>
                      <a:endParaRPr lang="zh-CN" altLang="en-US" sz="1265"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208915">
                <a:tc>
                  <a:txBody>
                    <a:bodyPr/>
                    <a:lstStyle/>
                    <a:p>
                      <a:endParaRPr lang="zh-CN" altLang="en-US" sz="740"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65" name="矩形 64"/>
          <p:cNvSpPr/>
          <p:nvPr/>
        </p:nvSpPr>
        <p:spPr>
          <a:xfrm>
            <a:off x="3541648" y="4955977"/>
            <a:ext cx="1618598" cy="744855"/>
          </a:xfrm>
          <a:prstGeom prst="rect">
            <a:avLst/>
          </a:prstGeom>
        </p:spPr>
        <p:txBody>
          <a:bodyPr wrap="square">
            <a:spAutoFit/>
          </a:bodyPr>
          <a:lstStyle/>
          <a:p>
            <a:pPr algn="r">
              <a:lnSpc>
                <a:spcPct val="250000"/>
              </a:lnSpc>
            </a:pPr>
            <a:r>
              <a:rPr lang="zh-CN" altLang="en-US" sz="845" b="1" dirty="0">
                <a:solidFill>
                  <a:srgbClr val="033C76"/>
                </a:solidFill>
                <a:latin typeface="微软雅黑" panose="020B0503020204020204" pitchFamily="34" charset="-122"/>
                <a:ea typeface="微软雅黑" panose="020B0503020204020204" pitchFamily="34" charset="-122"/>
              </a:rPr>
              <a:t>油位上限</a:t>
            </a:r>
            <a:endParaRPr lang="en-US" altLang="zh-CN" sz="845" b="1" dirty="0">
              <a:solidFill>
                <a:srgbClr val="033C76"/>
              </a:solidFill>
              <a:latin typeface="微软雅黑" panose="020B0503020204020204" pitchFamily="34" charset="-122"/>
              <a:ea typeface="微软雅黑" panose="020B0503020204020204" pitchFamily="34" charset="-122"/>
            </a:endParaRPr>
          </a:p>
          <a:p>
            <a:pPr algn="r">
              <a:lnSpc>
                <a:spcPct val="250000"/>
              </a:lnSpc>
            </a:pPr>
            <a:r>
              <a:rPr lang="zh-CN" altLang="en-US" sz="845" b="1" dirty="0">
                <a:solidFill>
                  <a:srgbClr val="033C76"/>
                </a:solidFill>
                <a:latin typeface="微软雅黑" panose="020B0503020204020204" pitchFamily="34" charset="-122"/>
                <a:ea typeface="微软雅黑" panose="020B0503020204020204" pitchFamily="34" charset="-122"/>
              </a:rPr>
              <a:t>油位下限</a:t>
            </a:r>
            <a:endParaRPr lang="en-US" altLang="zh-CN" sz="845" b="1" dirty="0">
              <a:solidFill>
                <a:srgbClr val="033C76"/>
              </a:solidFill>
              <a:latin typeface="微软雅黑" panose="020B0503020204020204" pitchFamily="34" charset="-122"/>
              <a:ea typeface="微软雅黑" panose="020B0503020204020204" pitchFamily="34" charset="-122"/>
            </a:endParaRPr>
          </a:p>
        </p:txBody>
      </p:sp>
      <p:pic>
        <p:nvPicPr>
          <p:cNvPr id="66" name="图片 65"/>
          <p:cNvPicPr>
            <a:picLocks noChangeAspect="1"/>
          </p:cNvPicPr>
          <p:nvPr/>
        </p:nvPicPr>
        <p:blipFill>
          <a:blip r:embed="rId2"/>
          <a:stretch>
            <a:fillRect/>
          </a:stretch>
        </p:blipFill>
        <p:spPr>
          <a:xfrm>
            <a:off x="3620098" y="5754565"/>
            <a:ext cx="1109660" cy="184387"/>
          </a:xfrm>
          <a:prstGeom prst="rect">
            <a:avLst/>
          </a:prstGeom>
        </p:spPr>
      </p:pic>
      <p:sp>
        <p:nvSpPr>
          <p:cNvPr id="67" name="矩形 66"/>
          <p:cNvSpPr/>
          <p:nvPr/>
        </p:nvSpPr>
        <p:spPr>
          <a:xfrm>
            <a:off x="3615123" y="4675124"/>
            <a:ext cx="1477169"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油位指示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68" name="矩形 67"/>
          <p:cNvSpPr/>
          <p:nvPr/>
        </p:nvSpPr>
        <p:spPr>
          <a:xfrm>
            <a:off x="3040133" y="5780468"/>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SC1008</a:t>
            </a:r>
            <a:endParaRPr lang="zh-CN" altLang="en-US" sz="1265" b="1" dirty="0">
              <a:latin typeface="微软雅黑" panose="020B0503020204020204" pitchFamily="34" charset="-122"/>
              <a:ea typeface="微软雅黑" panose="020B0503020204020204" pitchFamily="34" charset="-122"/>
            </a:endParaRPr>
          </a:p>
        </p:txBody>
      </p:sp>
      <p:sp>
        <p:nvSpPr>
          <p:cNvPr id="69" name="矩形 68"/>
          <p:cNvSpPr/>
          <p:nvPr/>
        </p:nvSpPr>
        <p:spPr>
          <a:xfrm>
            <a:off x="4541680" y="4527535"/>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SC1008</a:t>
            </a:r>
            <a:endParaRPr lang="zh-CN" altLang="en-US" sz="420" dirty="0">
              <a:latin typeface="微软雅黑" panose="020B0503020204020204" pitchFamily="34" charset="-122"/>
              <a:ea typeface="微软雅黑" panose="020B0503020204020204" pitchFamily="34" charset="-122"/>
            </a:endParaRPr>
          </a:p>
        </p:txBody>
      </p:sp>
      <p:grpSp>
        <p:nvGrpSpPr>
          <p:cNvPr id="70" name="组合 69"/>
          <p:cNvGrpSpPr/>
          <p:nvPr/>
        </p:nvGrpSpPr>
        <p:grpSpPr>
          <a:xfrm>
            <a:off x="9376880" y="4460895"/>
            <a:ext cx="1639057" cy="1272315"/>
            <a:chOff x="3358410" y="4401413"/>
            <a:chExt cx="1554069" cy="1206343"/>
          </a:xfrm>
        </p:grpSpPr>
        <p:grpSp>
          <p:nvGrpSpPr>
            <p:cNvPr id="71" name="组合 70"/>
            <p:cNvGrpSpPr/>
            <p:nvPr/>
          </p:nvGrpSpPr>
          <p:grpSpPr>
            <a:xfrm rot="16200000">
              <a:off x="3532273" y="4227550"/>
              <a:ext cx="1206343" cy="1554069"/>
              <a:chOff x="5740987" y="1961387"/>
              <a:chExt cx="3666303" cy="3570991"/>
            </a:xfrm>
          </p:grpSpPr>
          <p:grpSp>
            <p:nvGrpSpPr>
              <p:cNvPr id="73" name="组合 72"/>
              <p:cNvGrpSpPr/>
              <p:nvPr/>
            </p:nvGrpSpPr>
            <p:grpSpPr>
              <a:xfrm>
                <a:off x="5740987" y="1961387"/>
                <a:ext cx="3666303" cy="3570991"/>
                <a:chOff x="4380628" y="2843321"/>
                <a:chExt cx="1509656" cy="1650473"/>
              </a:xfrm>
            </p:grpSpPr>
            <p:sp>
              <p:nvSpPr>
                <p:cNvPr id="75" name="心形 74"/>
                <p:cNvSpPr/>
                <p:nvPr/>
              </p:nvSpPr>
              <p:spPr>
                <a:xfrm rot="13502900">
                  <a:off x="4415656" y="4327912"/>
                  <a:ext cx="16905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6" name="矩形: 圆角 75"/>
                <p:cNvSpPr/>
                <p:nvPr/>
              </p:nvSpPr>
              <p:spPr>
                <a:xfrm rot="16204567">
                  <a:off x="3659672" y="3624067"/>
                  <a:ext cx="1533256" cy="9134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77" name="矩形: 圆角 76"/>
                <p:cNvSpPr/>
                <p:nvPr/>
              </p:nvSpPr>
              <p:spPr>
                <a:xfrm>
                  <a:off x="4436744" y="4417327"/>
                  <a:ext cx="1385398" cy="7646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78" name="心形 77"/>
                <p:cNvSpPr/>
                <p:nvPr/>
              </p:nvSpPr>
              <p:spPr>
                <a:xfrm rot="18842554">
                  <a:off x="4398451" y="2871030"/>
                  <a:ext cx="197360" cy="142395"/>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79" name="矩形: 圆角 78"/>
                <p:cNvSpPr/>
                <p:nvPr/>
              </p:nvSpPr>
              <p:spPr>
                <a:xfrm>
                  <a:off x="4435601" y="2843321"/>
                  <a:ext cx="1385398" cy="76466"/>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81" name="矩形: 圆角 80"/>
                <p:cNvSpPr/>
                <p:nvPr/>
              </p:nvSpPr>
              <p:spPr>
                <a:xfrm rot="5404567">
                  <a:off x="5079328" y="3623550"/>
                  <a:ext cx="1531199" cy="90713"/>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pic>
            <p:nvPicPr>
              <p:cNvPr id="74" name="图片 7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5400000">
                <a:off x="8206790" y="2867431"/>
                <a:ext cx="1541253" cy="377999"/>
              </a:xfrm>
              <a:prstGeom prst="rect">
                <a:avLst/>
              </a:prstGeom>
            </p:spPr>
          </p:pic>
        </p:grpSp>
        <p:sp>
          <p:nvSpPr>
            <p:cNvPr id="72" name="心形 71"/>
            <p:cNvSpPr/>
            <p:nvPr/>
          </p:nvSpPr>
          <p:spPr>
            <a:xfrm rot="2839684">
              <a:off x="4748945" y="4435413"/>
              <a:ext cx="159175" cy="11378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87" name="矩形 86"/>
          <p:cNvSpPr/>
          <p:nvPr/>
        </p:nvSpPr>
        <p:spPr>
          <a:xfrm>
            <a:off x="10376911" y="4516876"/>
            <a:ext cx="618567" cy="154940"/>
          </a:xfrm>
          <a:prstGeom prst="rect">
            <a:avLst/>
          </a:prstGeom>
        </p:spPr>
        <p:txBody>
          <a:bodyPr wrap="square">
            <a:spAutoFit/>
          </a:bodyPr>
          <a:lstStyle/>
          <a:p>
            <a:pPr algn="ctr"/>
            <a:r>
              <a:rPr lang="zh-CN" altLang="en-US" sz="420" dirty="0">
                <a:latin typeface="微软雅黑" panose="020B0503020204020204" pitchFamily="34" charset="-122"/>
                <a:ea typeface="微软雅黑" panose="020B0503020204020204" pitchFamily="34" charset="-122"/>
              </a:rPr>
              <a:t>编号：</a:t>
            </a:r>
            <a:r>
              <a:rPr lang="en-US" altLang="zh-CN" sz="420" dirty="0">
                <a:latin typeface="微软雅黑" panose="020B0503020204020204" pitchFamily="34" charset="-122"/>
                <a:ea typeface="微软雅黑" panose="020B0503020204020204" pitchFamily="34" charset="-122"/>
              </a:rPr>
              <a:t>SC1010</a:t>
            </a:r>
            <a:endParaRPr lang="zh-CN" altLang="en-US" sz="420" dirty="0">
              <a:latin typeface="微软雅黑" panose="020B0503020204020204" pitchFamily="34" charset="-122"/>
              <a:ea typeface="微软雅黑" panose="020B0503020204020204" pitchFamily="34" charset="-122"/>
            </a:endParaRPr>
          </a:p>
        </p:txBody>
      </p:sp>
      <p:sp>
        <p:nvSpPr>
          <p:cNvPr id="88" name="矩形 87"/>
          <p:cNvSpPr/>
          <p:nvPr/>
        </p:nvSpPr>
        <p:spPr>
          <a:xfrm>
            <a:off x="6527179" y="3435282"/>
            <a:ext cx="2745221"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60mm x 45mm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刻度线和开关手柄位置对齐，圆圈内的开关状态用黑笔标注。</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用于设备开关指示。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9" name="矩形 88"/>
          <p:cNvSpPr/>
          <p:nvPr/>
        </p:nvSpPr>
        <p:spPr>
          <a:xfrm>
            <a:off x="9450229" y="4673629"/>
            <a:ext cx="1477169" cy="350520"/>
          </a:xfrm>
          <a:prstGeom prst="rect">
            <a:avLst/>
          </a:prstGeom>
        </p:spPr>
        <p:txBody>
          <a:bodyPr wrap="square">
            <a:spAutoFit/>
          </a:bodyPr>
          <a:lstStyle/>
          <a:p>
            <a:pPr algn="ctr"/>
            <a:r>
              <a:rPr lang="zh-CN" altLang="en-US" sz="1690" b="1" dirty="0">
                <a:solidFill>
                  <a:srgbClr val="033C76"/>
                </a:solidFill>
                <a:latin typeface="微软雅黑" panose="020B0503020204020204" pitchFamily="34" charset="-122"/>
                <a:ea typeface="微软雅黑" panose="020B0503020204020204" pitchFamily="34" charset="-122"/>
              </a:rPr>
              <a:t>开关指示</a:t>
            </a:r>
            <a:endParaRPr lang="zh-CN" altLang="en-US" sz="1690" b="1" dirty="0">
              <a:solidFill>
                <a:srgbClr val="033C76"/>
              </a:solidFill>
              <a:latin typeface="微软雅黑" panose="020B0503020204020204" pitchFamily="34" charset="-122"/>
              <a:ea typeface="微软雅黑" panose="020B0503020204020204" pitchFamily="34" charset="-122"/>
            </a:endParaRPr>
          </a:p>
        </p:txBody>
      </p:sp>
      <p:sp>
        <p:nvSpPr>
          <p:cNvPr id="85" name="心形 84"/>
          <p:cNvSpPr/>
          <p:nvPr/>
        </p:nvSpPr>
        <p:spPr>
          <a:xfrm rot="18902900">
            <a:off x="3541464" y="2664472"/>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0" name="心形 89"/>
          <p:cNvSpPr/>
          <p:nvPr/>
        </p:nvSpPr>
        <p:spPr>
          <a:xfrm rot="18902900">
            <a:off x="3545808" y="4505397"/>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1" name="心形 90"/>
          <p:cNvSpPr/>
          <p:nvPr/>
        </p:nvSpPr>
        <p:spPr>
          <a:xfrm rot="18902900">
            <a:off x="9381039" y="4494739"/>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92" name="心形 91"/>
          <p:cNvSpPr/>
          <p:nvPr/>
        </p:nvSpPr>
        <p:spPr>
          <a:xfrm rot="18902900">
            <a:off x="9381038" y="2646618"/>
            <a:ext cx="195995" cy="120009"/>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dirty="0"/>
          </a:p>
        </p:txBody>
      </p:sp>
      <p:graphicFrame>
        <p:nvGraphicFramePr>
          <p:cNvPr id="93" name="表格 13"/>
          <p:cNvGraphicFramePr>
            <a:graphicFrameLocks noGrp="1"/>
          </p:cNvGraphicFramePr>
          <p:nvPr/>
        </p:nvGraphicFramePr>
        <p:xfrm>
          <a:off x="10012311" y="5036344"/>
          <a:ext cx="727710" cy="819150"/>
        </p:xfrm>
        <a:graphic>
          <a:graphicData uri="http://schemas.openxmlformats.org/drawingml/2006/table">
            <a:tbl>
              <a:tblPr firstRow="1" bandRow="1">
                <a:tableStyleId>{2D5ABB26-0587-4C30-8999-92F81FD0307C}</a:tableStyleId>
              </a:tblPr>
              <a:tblGrid>
                <a:gridCol w="727710"/>
              </a:tblGrid>
              <a:tr h="125734">
                <a:tc>
                  <a:txBody>
                    <a:bodyPr/>
                    <a:lstStyle/>
                    <a:p>
                      <a:endParaRPr lang="zh-CN" altLang="en-US" sz="1160" dirty="0"/>
                    </a:p>
                  </a:txBody>
                  <a:tcPr marL="96440" marR="96440" marT="48220" marB="48220">
                    <a:lnL>
                      <a:noFill/>
                    </a:lnL>
                    <a:lnR>
                      <a:noFill/>
                    </a:lnR>
                    <a:lnT>
                      <a:noFill/>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1160" dirty="0"/>
                    </a:p>
                  </a:txBody>
                  <a:tcPr marL="96440" marR="96440" marT="48220" marB="48220">
                    <a:lnL>
                      <a:noFill/>
                    </a:lnL>
                    <a:lnR>
                      <a:noFill/>
                    </a:lnR>
                    <a:lnT w="6350" cap="flat" cmpd="sng" algn="ctr">
                      <a:solidFill>
                        <a:srgbClr val="033C76"/>
                      </a:solidFill>
                      <a:prstDash val="solid"/>
                      <a:round/>
                      <a:headEnd type="none" w="med" len="med"/>
                      <a:tailEnd type="none" w="med" len="med"/>
                    </a:lnT>
                    <a:lnB w="635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r h="125734">
                <a:tc>
                  <a:txBody>
                    <a:bodyPr/>
                    <a:lstStyle/>
                    <a:p>
                      <a:endParaRPr lang="zh-CN" altLang="en-US" sz="1160" dirty="0"/>
                    </a:p>
                  </a:txBody>
                  <a:tcPr marL="96440" marR="96440" marT="48220" marB="48220">
                    <a:lnL>
                      <a:noFill/>
                    </a:lnL>
                    <a:lnR>
                      <a:noFill/>
                    </a:lnR>
                    <a:lnT w="6350" cap="flat" cmpd="sng" algn="ctr">
                      <a:solidFill>
                        <a:srgbClr val="033C76"/>
                      </a:solidFill>
                      <a:prstDash val="solid"/>
                      <a:round/>
                      <a:headEnd type="none" w="med" len="med"/>
                      <a:tailEnd type="none" w="med" len="med"/>
                    </a:lnT>
                    <a:lnB w="12700" cap="flat" cmpd="sng" algn="ctr">
                      <a:solidFill>
                        <a:srgbClr val="033C76"/>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94" name="矩形 93"/>
          <p:cNvSpPr/>
          <p:nvPr/>
        </p:nvSpPr>
        <p:spPr>
          <a:xfrm>
            <a:off x="9371249" y="4996455"/>
            <a:ext cx="743111" cy="675640"/>
          </a:xfrm>
          <a:prstGeom prst="rect">
            <a:avLst/>
          </a:prstGeom>
        </p:spPr>
        <p:txBody>
          <a:bodyPr wrap="square">
            <a:spAutoFit/>
          </a:bodyPr>
          <a:lstStyle/>
          <a:p>
            <a:pPr algn="ctr">
              <a:lnSpc>
                <a:spcPct val="200000"/>
              </a:lnSpc>
            </a:pPr>
            <a:r>
              <a:rPr lang="zh-CN" altLang="en-US" sz="950" b="1" dirty="0">
                <a:solidFill>
                  <a:srgbClr val="033C76"/>
                </a:solidFill>
                <a:latin typeface="微软雅黑" panose="020B0503020204020204" pitchFamily="34" charset="-122"/>
                <a:ea typeface="微软雅黑" panose="020B0503020204020204" pitchFamily="34" charset="-122"/>
              </a:rPr>
              <a:t>合闸位置</a:t>
            </a:r>
            <a:endParaRPr lang="en-US" altLang="zh-CN" sz="950" b="1" dirty="0">
              <a:solidFill>
                <a:srgbClr val="033C76"/>
              </a:solidFill>
              <a:latin typeface="微软雅黑" panose="020B0503020204020204" pitchFamily="34" charset="-122"/>
              <a:ea typeface="微软雅黑" panose="020B0503020204020204" pitchFamily="34" charset="-122"/>
            </a:endParaRPr>
          </a:p>
          <a:p>
            <a:pPr algn="ctr">
              <a:lnSpc>
                <a:spcPct val="200000"/>
              </a:lnSpc>
            </a:pPr>
            <a:r>
              <a:rPr lang="zh-CN" altLang="en-US" sz="950" b="1" dirty="0">
                <a:solidFill>
                  <a:srgbClr val="033C76"/>
                </a:solidFill>
                <a:latin typeface="微软雅黑" panose="020B0503020204020204" pitchFamily="34" charset="-122"/>
                <a:ea typeface="微软雅黑" panose="020B0503020204020204" pitchFamily="34" charset="-122"/>
              </a:rPr>
              <a:t>分闸位置</a:t>
            </a:r>
            <a:endParaRPr lang="en-US" altLang="zh-CN" sz="950" b="1" dirty="0">
              <a:solidFill>
                <a:srgbClr val="033C76"/>
              </a:solidFill>
              <a:latin typeface="微软雅黑" panose="020B0503020204020204" pitchFamily="34" charset="-122"/>
              <a:ea typeface="微软雅黑" panose="020B0503020204020204" pitchFamily="34" charset="-122"/>
            </a:endParaRPr>
          </a:p>
        </p:txBody>
      </p:sp>
      <p:pic>
        <p:nvPicPr>
          <p:cNvPr id="95" name="图片 94"/>
          <p:cNvPicPr>
            <a:picLocks noChangeAspect="1"/>
          </p:cNvPicPr>
          <p:nvPr/>
        </p:nvPicPr>
        <p:blipFill>
          <a:blip r:embed="rId2"/>
          <a:stretch>
            <a:fillRect/>
          </a:stretch>
        </p:blipFill>
        <p:spPr>
          <a:xfrm>
            <a:off x="9812247" y="5743906"/>
            <a:ext cx="1109660" cy="184387"/>
          </a:xfrm>
          <a:prstGeom prst="rect">
            <a:avLst/>
          </a:prstGeom>
        </p:spPr>
      </p:pic>
      <p:sp>
        <p:nvSpPr>
          <p:cNvPr id="96" name="矩形 95"/>
          <p:cNvSpPr/>
          <p:nvPr/>
        </p:nvSpPr>
        <p:spPr>
          <a:xfrm>
            <a:off x="8908853" y="5782111"/>
            <a:ext cx="2652117"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SC1010</a:t>
            </a:r>
            <a:endParaRPr lang="zh-CN" altLang="en-US" sz="1265" b="1" dirty="0">
              <a:latin typeface="微软雅黑" panose="020B0503020204020204" pitchFamily="34" charset="-122"/>
              <a:ea typeface="微软雅黑" panose="020B0503020204020204" pitchFamily="34" charset="-122"/>
            </a:endParaRPr>
          </a:p>
        </p:txBody>
      </p:sp>
      <p:sp>
        <p:nvSpPr>
          <p:cNvPr id="2" name="椭圆 1"/>
          <p:cNvSpPr/>
          <p:nvPr/>
        </p:nvSpPr>
        <p:spPr>
          <a:xfrm>
            <a:off x="10752942" y="5465846"/>
            <a:ext cx="113906" cy="113906"/>
          </a:xfrm>
          <a:prstGeom prst="ellipse">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97" name="椭圆 96"/>
          <p:cNvSpPr/>
          <p:nvPr/>
        </p:nvSpPr>
        <p:spPr>
          <a:xfrm>
            <a:off x="10752942" y="5197233"/>
            <a:ext cx="113906" cy="113906"/>
          </a:xfrm>
          <a:prstGeom prst="ellipse">
            <a:avLst/>
          </a:prstGeom>
          <a:ln w="12700">
            <a:solidFill>
              <a:schemeClr val="tx2"/>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43</a:t>
            </a:r>
            <a:endParaRPr lang="en-US" altLang="zh-CN"/>
          </a:p>
        </p:txBody>
      </p:sp>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par>
                                <p:cTn id="41" presetID="10" presetClass="entr" presetSubtype="0" fill="hold" nodeType="with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fade">
                                      <p:cBhvr>
                                        <p:cTn id="43" dur="500"/>
                                        <p:tgtEl>
                                          <p:spTgt spid="33"/>
                                        </p:tgtEl>
                                      </p:cBhvr>
                                    </p:animEffect>
                                  </p:childTnLst>
                                </p:cTn>
                              </p:par>
                              <p:par>
                                <p:cTn id="44" presetID="10" presetClass="entr" presetSubtype="0"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Effect transition="in" filter="fade">
                                      <p:cBhvr>
                                        <p:cTn id="46" dur="500"/>
                                        <p:tgtEl>
                                          <p:spTgt spid="4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par>
                                <p:cTn id="50" presetID="10" presetClass="entr" presetSubtype="0" fill="hold"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fade">
                                      <p:cBhvr>
                                        <p:cTn id="52" dur="500"/>
                                        <p:tgtEl>
                                          <p:spTgt spid="4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visible"/>
                                      </p:to>
                                    </p:set>
                                    <p:animEffect transition="in" filter="fade">
                                      <p:cBhvr>
                                        <p:cTn id="55" dur="500"/>
                                        <p:tgtEl>
                                          <p:spTgt spid="48"/>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fade">
                                      <p:cBhvr>
                                        <p:cTn id="58" dur="500"/>
                                        <p:tgtEl>
                                          <p:spTgt spid="49"/>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500"/>
                                        <p:tgtEl>
                                          <p:spTgt spid="5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Effect transition="in" filter="fade">
                                      <p:cBhvr>
                                        <p:cTn id="64" dur="500"/>
                                        <p:tgtEl>
                                          <p:spTgt spid="51"/>
                                        </p:tgtEl>
                                      </p:cBhvr>
                                    </p:animEffect>
                                  </p:childTnLst>
                                </p:cTn>
                              </p:par>
                              <p:par>
                                <p:cTn id="65" presetID="10" presetClass="entr" presetSubtype="0" fill="hold" nodeType="with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fade">
                                      <p:cBhvr>
                                        <p:cTn id="67" dur="500"/>
                                        <p:tgtEl>
                                          <p:spTgt spid="52"/>
                                        </p:tgtEl>
                                      </p:cBhvr>
                                    </p:animEffect>
                                  </p:childTnLst>
                                </p:cTn>
                              </p:par>
                              <p:par>
                                <p:cTn id="68" presetID="10" presetClass="entr" presetSubtype="0" fill="hold" nodeType="withEffect">
                                  <p:stCondLst>
                                    <p:cond delay="0"/>
                                  </p:stCondLst>
                                  <p:childTnLst>
                                    <p:set>
                                      <p:cBhvr>
                                        <p:cTn id="69" dur="1" fill="hold">
                                          <p:stCondLst>
                                            <p:cond delay="0"/>
                                          </p:stCondLst>
                                        </p:cTn>
                                        <p:tgtEl>
                                          <p:spTgt spid="64"/>
                                        </p:tgtEl>
                                        <p:attrNameLst>
                                          <p:attrName>style.visibility</p:attrName>
                                        </p:attrNameLst>
                                      </p:cBhvr>
                                      <p:to>
                                        <p:strVal val="visible"/>
                                      </p:to>
                                    </p:set>
                                    <p:animEffect transition="in" filter="fade">
                                      <p:cBhvr>
                                        <p:cTn id="70" dur="500"/>
                                        <p:tgtEl>
                                          <p:spTgt spid="6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Effect transition="in" filter="fade">
                                      <p:cBhvr>
                                        <p:cTn id="73" dur="500"/>
                                        <p:tgtEl>
                                          <p:spTgt spid="65"/>
                                        </p:tgtEl>
                                      </p:cBhvr>
                                    </p:animEffect>
                                  </p:childTnLst>
                                </p:cTn>
                              </p:par>
                              <p:par>
                                <p:cTn id="74" presetID="10" presetClass="entr" presetSubtype="0" fill="hold" nodeType="withEffect">
                                  <p:stCondLst>
                                    <p:cond delay="0"/>
                                  </p:stCondLst>
                                  <p:childTnLst>
                                    <p:set>
                                      <p:cBhvr>
                                        <p:cTn id="75" dur="1" fill="hold">
                                          <p:stCondLst>
                                            <p:cond delay="0"/>
                                          </p:stCondLst>
                                        </p:cTn>
                                        <p:tgtEl>
                                          <p:spTgt spid="66"/>
                                        </p:tgtEl>
                                        <p:attrNameLst>
                                          <p:attrName>style.visibility</p:attrName>
                                        </p:attrNameLst>
                                      </p:cBhvr>
                                      <p:to>
                                        <p:strVal val="visible"/>
                                      </p:to>
                                    </p:set>
                                    <p:animEffect transition="in" filter="fade">
                                      <p:cBhvr>
                                        <p:cTn id="76" dur="500"/>
                                        <p:tgtEl>
                                          <p:spTgt spid="6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fade">
                                      <p:cBhvr>
                                        <p:cTn id="79" dur="500"/>
                                        <p:tgtEl>
                                          <p:spTgt spid="6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fade">
                                      <p:cBhvr>
                                        <p:cTn id="82" dur="500"/>
                                        <p:tgtEl>
                                          <p:spTgt spid="6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69"/>
                                        </p:tgtEl>
                                        <p:attrNameLst>
                                          <p:attrName>style.visibility</p:attrName>
                                        </p:attrNameLst>
                                      </p:cBhvr>
                                      <p:to>
                                        <p:strVal val="visible"/>
                                      </p:to>
                                    </p:set>
                                    <p:animEffect transition="in" filter="fade">
                                      <p:cBhvr>
                                        <p:cTn id="85" dur="500"/>
                                        <p:tgtEl>
                                          <p:spTgt spid="69"/>
                                        </p:tgtEl>
                                      </p:cBhvr>
                                    </p:animEffect>
                                  </p:childTnLst>
                                </p:cTn>
                              </p:par>
                              <p:par>
                                <p:cTn id="86" presetID="10" presetClass="entr" presetSubtype="0" fill="hold"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fade">
                                      <p:cBhvr>
                                        <p:cTn id="88" dur="500"/>
                                        <p:tgtEl>
                                          <p:spTgt spid="70"/>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87"/>
                                        </p:tgtEl>
                                        <p:attrNameLst>
                                          <p:attrName>style.visibility</p:attrName>
                                        </p:attrNameLst>
                                      </p:cBhvr>
                                      <p:to>
                                        <p:strVal val="visible"/>
                                      </p:to>
                                    </p:set>
                                    <p:animEffect transition="in" filter="fade">
                                      <p:cBhvr>
                                        <p:cTn id="91" dur="500"/>
                                        <p:tgtEl>
                                          <p:spTgt spid="87"/>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88"/>
                                        </p:tgtEl>
                                        <p:attrNameLst>
                                          <p:attrName>style.visibility</p:attrName>
                                        </p:attrNameLst>
                                      </p:cBhvr>
                                      <p:to>
                                        <p:strVal val="visible"/>
                                      </p:to>
                                    </p:set>
                                    <p:animEffect transition="in" filter="fade">
                                      <p:cBhvr>
                                        <p:cTn id="94" dur="500"/>
                                        <p:tgtEl>
                                          <p:spTgt spid="8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89"/>
                                        </p:tgtEl>
                                        <p:attrNameLst>
                                          <p:attrName>style.visibility</p:attrName>
                                        </p:attrNameLst>
                                      </p:cBhvr>
                                      <p:to>
                                        <p:strVal val="visible"/>
                                      </p:to>
                                    </p:set>
                                    <p:animEffect transition="in" filter="fade">
                                      <p:cBhvr>
                                        <p:cTn id="97" dur="500"/>
                                        <p:tgtEl>
                                          <p:spTgt spid="89"/>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fade">
                                      <p:cBhvr>
                                        <p:cTn id="100" dur="500"/>
                                        <p:tgtEl>
                                          <p:spTgt spid="85"/>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90"/>
                                        </p:tgtEl>
                                        <p:attrNameLst>
                                          <p:attrName>style.visibility</p:attrName>
                                        </p:attrNameLst>
                                      </p:cBhvr>
                                      <p:to>
                                        <p:strVal val="visible"/>
                                      </p:to>
                                    </p:set>
                                    <p:animEffect transition="in" filter="fade">
                                      <p:cBhvr>
                                        <p:cTn id="103" dur="500"/>
                                        <p:tgtEl>
                                          <p:spTgt spid="9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91"/>
                                        </p:tgtEl>
                                        <p:attrNameLst>
                                          <p:attrName>style.visibility</p:attrName>
                                        </p:attrNameLst>
                                      </p:cBhvr>
                                      <p:to>
                                        <p:strVal val="visible"/>
                                      </p:to>
                                    </p:set>
                                    <p:animEffect transition="in" filter="fade">
                                      <p:cBhvr>
                                        <p:cTn id="106" dur="500"/>
                                        <p:tgtEl>
                                          <p:spTgt spid="91"/>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92"/>
                                        </p:tgtEl>
                                        <p:attrNameLst>
                                          <p:attrName>style.visibility</p:attrName>
                                        </p:attrNameLst>
                                      </p:cBhvr>
                                      <p:to>
                                        <p:strVal val="visible"/>
                                      </p:to>
                                    </p:set>
                                    <p:animEffect transition="in" filter="fade">
                                      <p:cBhvr>
                                        <p:cTn id="109" dur="500"/>
                                        <p:tgtEl>
                                          <p:spTgt spid="92"/>
                                        </p:tgtEl>
                                      </p:cBhvr>
                                    </p:animEffect>
                                  </p:childTnLst>
                                </p:cTn>
                              </p:par>
                              <p:par>
                                <p:cTn id="110" presetID="10" presetClass="entr" presetSubtype="0" fill="hold" nodeType="with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500"/>
                                        <p:tgtEl>
                                          <p:spTgt spid="9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94"/>
                                        </p:tgtEl>
                                        <p:attrNameLst>
                                          <p:attrName>style.visibility</p:attrName>
                                        </p:attrNameLst>
                                      </p:cBhvr>
                                      <p:to>
                                        <p:strVal val="visible"/>
                                      </p:to>
                                    </p:set>
                                    <p:animEffect transition="in" filter="fade">
                                      <p:cBhvr>
                                        <p:cTn id="115" dur="500"/>
                                        <p:tgtEl>
                                          <p:spTgt spid="94"/>
                                        </p:tgtEl>
                                      </p:cBhvr>
                                    </p:animEffect>
                                  </p:childTnLst>
                                </p:cTn>
                              </p:par>
                              <p:par>
                                <p:cTn id="116" presetID="10" presetClass="entr" presetSubtype="0" fill="hold" nodeType="withEffect">
                                  <p:stCondLst>
                                    <p:cond delay="0"/>
                                  </p:stCondLst>
                                  <p:childTnLst>
                                    <p:set>
                                      <p:cBhvr>
                                        <p:cTn id="117" dur="1" fill="hold">
                                          <p:stCondLst>
                                            <p:cond delay="0"/>
                                          </p:stCondLst>
                                        </p:cTn>
                                        <p:tgtEl>
                                          <p:spTgt spid="95"/>
                                        </p:tgtEl>
                                        <p:attrNameLst>
                                          <p:attrName>style.visibility</p:attrName>
                                        </p:attrNameLst>
                                      </p:cBhvr>
                                      <p:to>
                                        <p:strVal val="visible"/>
                                      </p:to>
                                    </p:set>
                                    <p:animEffect transition="in" filter="fade">
                                      <p:cBhvr>
                                        <p:cTn id="118" dur="500"/>
                                        <p:tgtEl>
                                          <p:spTgt spid="95"/>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fade">
                                      <p:cBhvr>
                                        <p:cTn id="121" dur="500"/>
                                        <p:tgtEl>
                                          <p:spTgt spid="96"/>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2"/>
                                        </p:tgtEl>
                                        <p:attrNameLst>
                                          <p:attrName>style.visibility</p:attrName>
                                        </p:attrNameLst>
                                      </p:cBhvr>
                                      <p:to>
                                        <p:strVal val="visible"/>
                                      </p:to>
                                    </p:set>
                                    <p:animEffect transition="in" filter="fade">
                                      <p:cBhvr>
                                        <p:cTn id="124" dur="500"/>
                                        <p:tgtEl>
                                          <p:spTgt spid="2"/>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Effect transition="in" filter="fade">
                                      <p:cBhvr>
                                        <p:cTn id="12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7" grpId="0" bldLvl="0" animBg="1"/>
      <p:bldP spid="8" grpId="0"/>
      <p:bldP spid="24" grpId="0"/>
      <p:bldP spid="29" grpId="0"/>
      <p:bldP spid="30" grpId="0"/>
      <p:bldP spid="31" grpId="0" bldLvl="0" animBg="1"/>
      <p:bldP spid="46" grpId="0"/>
      <p:bldP spid="48" grpId="0"/>
      <p:bldP spid="49" grpId="0"/>
      <p:bldP spid="50" grpId="0"/>
      <p:bldP spid="51" grpId="0"/>
      <p:bldP spid="65" grpId="0"/>
      <p:bldP spid="67" grpId="0"/>
      <p:bldP spid="68" grpId="0"/>
      <p:bldP spid="69" grpId="0"/>
      <p:bldP spid="87" grpId="0"/>
      <p:bldP spid="88" grpId="0"/>
      <p:bldP spid="89" grpId="0"/>
      <p:bldP spid="85" grpId="0" bldLvl="0" animBg="1"/>
      <p:bldP spid="90" grpId="0" bldLvl="0" animBg="1"/>
      <p:bldP spid="91" grpId="0" bldLvl="0" animBg="1"/>
      <p:bldP spid="92" grpId="0" bldLvl="0" animBg="1"/>
      <p:bldP spid="94" grpId="0"/>
      <p:bldP spid="96" grpId="0"/>
      <p:bldP spid="2" grpId="0" bldLvl="0" animBg="1"/>
      <p:bldP spid="97" grpId="0" bldLvl="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1"/>
          <p:cNvGrpSpPr/>
          <p:nvPr/>
        </p:nvGrpSpPr>
        <p:grpSpPr>
          <a:xfrm>
            <a:off x="3725168" y="373672"/>
            <a:ext cx="4741664" cy="454660"/>
            <a:chOff x="3530600" y="354296"/>
            <a:chExt cx="4495800" cy="431085"/>
          </a:xfrm>
        </p:grpSpPr>
        <p:sp>
          <p:nvSpPr>
            <p:cNvPr id="26" name="TextBox 259"/>
            <p:cNvSpPr txBox="1"/>
            <p:nvPr/>
          </p:nvSpPr>
          <p:spPr>
            <a:xfrm>
              <a:off x="3530600" y="354296"/>
              <a:ext cx="4495800" cy="431085"/>
            </a:xfrm>
            <a:prstGeom prst="rect">
              <a:avLst/>
            </a:prstGeom>
          </p:spPr>
          <p:txBody>
            <a:bodyPr wrap="square"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设备标识</a:t>
              </a:r>
              <a:endParaRPr lang="en-US" sz="1160" dirty="0"/>
            </a:p>
          </p:txBody>
        </p:sp>
      </p:grpSp>
      <p:sp>
        <p:nvSpPr>
          <p:cNvPr id="18" name="矩形 1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设备标识包含：指示标识 ＋ 属性标识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功能标识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23"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功能标识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64165" y="2223492"/>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仪表指示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1" name="矩形 30"/>
          <p:cNvSpPr/>
          <p:nvPr/>
        </p:nvSpPr>
        <p:spPr>
          <a:xfrm>
            <a:off x="5533430" y="2223492"/>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关键备件更换标识卡</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8" name="矩形 87"/>
          <p:cNvSpPr/>
          <p:nvPr/>
        </p:nvSpPr>
        <p:spPr>
          <a:xfrm>
            <a:off x="5533431" y="2548100"/>
            <a:ext cx="274522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100mm x 80mm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设备备件换件指示。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用于关键设备备件。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4" name="矩形 83"/>
          <p:cNvSpPr/>
          <p:nvPr/>
        </p:nvSpPr>
        <p:spPr>
          <a:xfrm>
            <a:off x="366059" y="475505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油位指示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6" name="矩形 85"/>
          <p:cNvSpPr/>
          <p:nvPr/>
        </p:nvSpPr>
        <p:spPr>
          <a:xfrm>
            <a:off x="366059" y="5079666"/>
            <a:ext cx="3160390"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设备维修时提示。</a:t>
            </a:r>
            <a:endParaRPr lang="en-US" altLang="zh-CN" sz="1105" b="1" dirty="0">
              <a:solidFill>
                <a:srgbClr val="6DA9BE"/>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250mm x 125mm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标注设备状态。</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粘贴于设备的开关启动位置。</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8" name="矩形 97"/>
          <p:cNvSpPr/>
          <p:nvPr/>
        </p:nvSpPr>
        <p:spPr>
          <a:xfrm>
            <a:off x="5535324" y="4755059"/>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额定电压</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99" name="矩形 98"/>
          <p:cNvSpPr/>
          <p:nvPr/>
        </p:nvSpPr>
        <p:spPr>
          <a:xfrm>
            <a:off x="5535325" y="5079666"/>
            <a:ext cx="2745221"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光华荣昌蓝边框。白底蓝字。</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显示设备电源电压。</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粘贴于设备电源醒目位置。</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卡纸，背后不干胶。</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矩形 99"/>
          <p:cNvSpPr/>
          <p:nvPr/>
        </p:nvSpPr>
        <p:spPr>
          <a:xfrm>
            <a:off x="3337753" y="6426085"/>
            <a:ext cx="1713474"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SC1012</a:t>
            </a:r>
            <a:endParaRPr lang="zh-CN" altLang="en-US" sz="1265" b="1" dirty="0">
              <a:latin typeface="微软雅黑" panose="020B0503020204020204" pitchFamily="34" charset="-122"/>
              <a:ea typeface="微软雅黑" panose="020B0503020204020204" pitchFamily="34" charset="-122"/>
            </a:endParaRPr>
          </a:p>
        </p:txBody>
      </p:sp>
      <p:grpSp>
        <p:nvGrpSpPr>
          <p:cNvPr id="102" name="组合 101"/>
          <p:cNvGrpSpPr>
            <a:grpSpLocks noChangeAspect="1"/>
          </p:cNvGrpSpPr>
          <p:nvPr/>
        </p:nvGrpSpPr>
        <p:grpSpPr>
          <a:xfrm>
            <a:off x="3756240" y="4753526"/>
            <a:ext cx="885578" cy="1647630"/>
            <a:chOff x="4265113" y="4402012"/>
            <a:chExt cx="643544" cy="1197322"/>
          </a:xfrm>
        </p:grpSpPr>
        <p:grpSp>
          <p:nvGrpSpPr>
            <p:cNvPr id="141" name="组合 140"/>
            <p:cNvGrpSpPr/>
            <p:nvPr/>
          </p:nvGrpSpPr>
          <p:grpSpPr>
            <a:xfrm rot="16200000">
              <a:off x="3988224" y="4678901"/>
              <a:ext cx="1197322" cy="643544"/>
              <a:chOff x="4391169" y="3806268"/>
              <a:chExt cx="1498366" cy="683465"/>
            </a:xfrm>
          </p:grpSpPr>
          <p:sp>
            <p:nvSpPr>
              <p:cNvPr id="143" name="心形 142"/>
              <p:cNvSpPr/>
              <p:nvPr/>
            </p:nvSpPr>
            <p:spPr>
              <a:xfrm rot="13446181">
                <a:off x="4391169" y="4377481"/>
                <a:ext cx="157680" cy="76466"/>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44" name="矩形: 圆角 143"/>
              <p:cNvSpPr/>
              <p:nvPr/>
            </p:nvSpPr>
            <p:spPr>
              <a:xfrm rot="16204567">
                <a:off x="4138805" y="4110709"/>
                <a:ext cx="577321"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45" name="矩形: 圆角 144"/>
              <p:cNvSpPr/>
              <p:nvPr/>
            </p:nvSpPr>
            <p:spPr>
              <a:xfrm>
                <a:off x="4451940" y="4432383"/>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a:p>
            </p:txBody>
          </p:sp>
          <p:sp>
            <p:nvSpPr>
              <p:cNvPr id="146" name="心形 145"/>
              <p:cNvSpPr/>
              <p:nvPr/>
            </p:nvSpPr>
            <p:spPr>
              <a:xfrm rot="18842554">
                <a:off x="4415523" y="3831977"/>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47" name="矩形: 圆角 146"/>
              <p:cNvSpPr/>
              <p:nvPr/>
            </p:nvSpPr>
            <p:spPr>
              <a:xfrm>
                <a:off x="4451940" y="3806268"/>
                <a:ext cx="1385399" cy="57350"/>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48" name="心形 147"/>
              <p:cNvSpPr/>
              <p:nvPr/>
            </p:nvSpPr>
            <p:spPr>
              <a:xfrm rot="2702900">
                <a:off x="5744998" y="3832289"/>
                <a:ext cx="133816" cy="90103"/>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49" name="矩形: 圆角 148"/>
              <p:cNvSpPr/>
              <p:nvPr/>
            </p:nvSpPr>
            <p:spPr>
              <a:xfrm rot="5404567">
                <a:off x="5566407" y="4111389"/>
                <a:ext cx="578680" cy="67577"/>
              </a:xfrm>
              <a:prstGeom prst="round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140" name="心形 139"/>
            <p:cNvSpPr/>
            <p:nvPr/>
          </p:nvSpPr>
          <p:spPr>
            <a:xfrm rot="2586466">
              <a:off x="4778236" y="4428697"/>
              <a:ext cx="126000" cy="72000"/>
            </a:xfrm>
            <a:prstGeom prst="hear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grpSp>
      <p:sp>
        <p:nvSpPr>
          <p:cNvPr id="103" name="矩形 102"/>
          <p:cNvSpPr/>
          <p:nvPr/>
        </p:nvSpPr>
        <p:spPr>
          <a:xfrm>
            <a:off x="3852871" y="4994628"/>
            <a:ext cx="701675" cy="1285137"/>
          </a:xfrm>
          <a:prstGeom prst="rect">
            <a:avLst/>
          </a:prstGeom>
        </p:spPr>
        <p:txBody>
          <a:bodyPr vert="eaVert" wrap="square">
            <a:spAutoFit/>
          </a:bodyPr>
          <a:lstStyle/>
          <a:p>
            <a:pPr algn="dist"/>
            <a:r>
              <a:rPr lang="zh-CN" altLang="en-US" sz="1690" b="1" dirty="0">
                <a:solidFill>
                  <a:schemeClr val="tx2"/>
                </a:solidFill>
                <a:latin typeface="微软雅黑" panose="020B0503020204020204" pitchFamily="34" charset="-122"/>
                <a:ea typeface="微软雅黑" panose="020B0503020204020204" pitchFamily="34" charset="-122"/>
              </a:rPr>
              <a:t>维修进行中</a:t>
            </a:r>
            <a:endParaRPr lang="en-US" altLang="zh-CN" sz="1690" b="1" dirty="0">
              <a:solidFill>
                <a:schemeClr val="tx2"/>
              </a:solidFill>
              <a:latin typeface="微软雅黑" panose="020B0503020204020204" pitchFamily="34" charset="-122"/>
              <a:ea typeface="微软雅黑" panose="020B0503020204020204" pitchFamily="34" charset="-122"/>
            </a:endParaRPr>
          </a:p>
          <a:p>
            <a:pPr algn="dist"/>
            <a:r>
              <a:rPr lang="zh-CN" altLang="en-US" sz="1690" b="1" dirty="0">
                <a:solidFill>
                  <a:schemeClr val="tx2"/>
                </a:solidFill>
                <a:latin typeface="微软雅黑" panose="020B0503020204020204" pitchFamily="34" charset="-122"/>
                <a:ea typeface="微软雅黑" panose="020B0503020204020204" pitchFamily="34" charset="-122"/>
              </a:rPr>
              <a:t>禁止合闸！</a:t>
            </a:r>
            <a:endParaRPr lang="zh-CN" altLang="en-US" sz="1690" b="1" dirty="0">
              <a:solidFill>
                <a:schemeClr val="tx2"/>
              </a:solidFill>
              <a:latin typeface="微软雅黑" panose="020B0503020204020204" pitchFamily="34" charset="-122"/>
              <a:ea typeface="微软雅黑" panose="020B0503020204020204" pitchFamily="34" charset="-122"/>
            </a:endParaRPr>
          </a:p>
        </p:txBody>
      </p:sp>
      <p:pic>
        <p:nvPicPr>
          <p:cNvPr id="150" name="图片 14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3939094" y="4836985"/>
            <a:ext cx="516766" cy="72450"/>
          </a:xfrm>
          <a:prstGeom prst="rect">
            <a:avLst/>
          </a:prstGeom>
        </p:spPr>
      </p:pic>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7751" y="2201865"/>
            <a:ext cx="1708594" cy="1708594"/>
          </a:xfrm>
          <a:prstGeom prst="rect">
            <a:avLst/>
          </a:prstGeom>
          <a:noFill/>
          <a:extLst>
            <a:ext uri="{909E8E84-426E-40DD-AFC4-6F175D3DCCD1}">
              <a14:hiddenFill xmlns:a14="http://schemas.microsoft.com/office/drawing/2010/main">
                <a:solidFill>
                  <a:srgbClr val="FFFFFF"/>
                </a:solidFill>
              </a14:hiddenFill>
            </a:ext>
          </a:extLst>
        </p:spPr>
      </p:pic>
      <p:sp>
        <p:nvSpPr>
          <p:cNvPr id="151" name="矩形 150"/>
          <p:cNvSpPr/>
          <p:nvPr/>
        </p:nvSpPr>
        <p:spPr>
          <a:xfrm>
            <a:off x="3337752" y="3773328"/>
            <a:ext cx="1713474"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SC1011</a:t>
            </a:r>
            <a:endParaRPr lang="zh-CN" altLang="en-US" sz="1265" b="1" dirty="0">
              <a:latin typeface="微软雅黑" panose="020B0503020204020204" pitchFamily="34" charset="-122"/>
              <a:ea typeface="微软雅黑" panose="020B0503020204020204" pitchFamily="34" charset="-122"/>
            </a:endParaRPr>
          </a:p>
        </p:txBody>
      </p:sp>
      <p:graphicFrame>
        <p:nvGraphicFramePr>
          <p:cNvPr id="3" name="表格 3"/>
          <p:cNvGraphicFramePr>
            <a:graphicFrameLocks noGrp="1"/>
          </p:cNvGraphicFramePr>
          <p:nvPr/>
        </p:nvGraphicFramePr>
        <p:xfrm>
          <a:off x="8466832" y="2223492"/>
          <a:ext cx="3380105" cy="1934210"/>
        </p:xfrm>
        <a:graphic>
          <a:graphicData uri="http://schemas.openxmlformats.org/drawingml/2006/table">
            <a:tbl>
              <a:tblPr firstRow="1" bandRow="1">
                <a:tableStyleId>{69CF1AB2-1976-4502-BF36-3FF5EA218861}</a:tableStyleId>
              </a:tblPr>
              <a:tblGrid>
                <a:gridCol w="811530"/>
                <a:gridCol w="812165"/>
                <a:gridCol w="811530"/>
                <a:gridCol w="944880"/>
              </a:tblGrid>
              <a:tr h="273050">
                <a:tc gridSpan="4">
                  <a:txBody>
                    <a:bodyPr/>
                    <a:lstStyle/>
                    <a:p>
                      <a:pPr algn="ctr"/>
                      <a:r>
                        <a:rPr lang="zh-CN" altLang="en-US" sz="1160" b="1" kern="1200" dirty="0">
                          <a:solidFill>
                            <a:srgbClr val="033C76"/>
                          </a:solidFill>
                          <a:latin typeface="微软雅黑" panose="020B0503020204020204" pitchFamily="34" charset="-122"/>
                          <a:ea typeface="微软雅黑" panose="020B0503020204020204" pitchFamily="34" charset="-122"/>
                          <a:cs typeface="+mn-cs"/>
                        </a:rPr>
                        <a:t>备件更换标识</a:t>
                      </a:r>
                      <a:endParaRPr lang="zh-CN" altLang="en-US" sz="116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41300">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设备名称</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41300">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换件名称</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32105">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操作责任人</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332105">
                <a:tc rowSpan="2">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时间</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换件日期</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换件日期</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50" b="1" kern="1200" dirty="0">
                          <a:solidFill>
                            <a:srgbClr val="033C76"/>
                          </a:solidFill>
                          <a:latin typeface="微软雅黑" panose="020B0503020204020204" pitchFamily="34" charset="-122"/>
                          <a:ea typeface="微软雅黑" panose="020B0503020204020204" pitchFamily="34" charset="-122"/>
                          <a:cs typeface="+mn-cs"/>
                        </a:rPr>
                        <a:t>下次换件日期</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73050">
                <a:tc v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marL="0" algn="ctr" defTabSz="914400" rtl="0" eaLnBrk="1" latinLnBrk="0" hangingPunct="1"/>
                      <a:endParaRPr lang="zh-CN" altLang="en-US" sz="116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r h="241300">
                <a:tc>
                  <a:txBody>
                    <a:bodyPr/>
                    <a:lstStyle/>
                    <a:p>
                      <a:pPr marL="0" algn="ctr"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确认者</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gridSpan="3">
                  <a:txBody>
                    <a:bodyPr/>
                    <a:lstStyle/>
                    <a:p>
                      <a:pPr marL="0" algn="l" defTabSz="914400" rtl="0" eaLnBrk="1" latinLnBrk="0" hangingPunct="1"/>
                      <a:r>
                        <a:rPr lang="zh-CN" altLang="en-US" sz="950" b="1" kern="1200" dirty="0">
                          <a:solidFill>
                            <a:srgbClr val="033C76"/>
                          </a:solidFill>
                          <a:latin typeface="微软雅黑" panose="020B0503020204020204" pitchFamily="34" charset="-122"/>
                          <a:ea typeface="微软雅黑" panose="020B0503020204020204" pitchFamily="34" charset="-122"/>
                          <a:cs typeface="+mn-cs"/>
                        </a:rPr>
                        <a:t>（确认日期：                ）</a:t>
                      </a:r>
                      <a:endParaRPr lang="zh-CN" altLang="en-US" sz="950" b="1" kern="1200" dirty="0">
                        <a:solidFill>
                          <a:srgbClr val="033C76"/>
                        </a:solidFill>
                        <a:latin typeface="微软雅黑" panose="020B0503020204020204" pitchFamily="34" charset="-122"/>
                        <a:ea typeface="微软雅黑" panose="020B0503020204020204" pitchFamily="34" charset="-122"/>
                        <a:cs typeface="+mn-cs"/>
                      </a:endParaRPr>
                    </a:p>
                  </a:txBody>
                  <a:tcPr marL="96440" marR="96440" marT="48220" marB="4822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hMerge="1">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bl>
          </a:graphicData>
        </a:graphic>
      </p:graphicFrame>
      <p:pic>
        <p:nvPicPr>
          <p:cNvPr id="153" name="图片 15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93621" y="2270512"/>
            <a:ext cx="1138535" cy="159620"/>
          </a:xfrm>
          <a:prstGeom prst="rect">
            <a:avLst/>
          </a:prstGeom>
        </p:spPr>
      </p:pic>
      <p:sp>
        <p:nvSpPr>
          <p:cNvPr id="154" name="矩形 153"/>
          <p:cNvSpPr/>
          <p:nvPr/>
        </p:nvSpPr>
        <p:spPr>
          <a:xfrm>
            <a:off x="11183503" y="2221923"/>
            <a:ext cx="779301" cy="172720"/>
          </a:xfrm>
          <a:prstGeom prst="rect">
            <a:avLst/>
          </a:prstGeom>
        </p:spPr>
        <p:txBody>
          <a:bodyPr wrap="square">
            <a:spAutoFit/>
          </a:bodyPr>
          <a:lstStyle/>
          <a:p>
            <a:pPr algn="ctr"/>
            <a:r>
              <a:rPr lang="zh-CN" altLang="en-US" sz="525" dirty="0">
                <a:latin typeface="微软雅黑" panose="020B0503020204020204" pitchFamily="34" charset="-122"/>
                <a:ea typeface="微软雅黑" panose="020B0503020204020204" pitchFamily="34" charset="-122"/>
              </a:rPr>
              <a:t>编号：</a:t>
            </a:r>
            <a:r>
              <a:rPr lang="en-US" altLang="zh-CN" sz="525" dirty="0">
                <a:latin typeface="微软雅黑" panose="020B0503020204020204" pitchFamily="34" charset="-122"/>
                <a:ea typeface="微软雅黑" panose="020B0503020204020204" pitchFamily="34" charset="-122"/>
              </a:rPr>
              <a:t>SC1013</a:t>
            </a:r>
            <a:endParaRPr lang="zh-CN" altLang="en-US" sz="525" dirty="0">
              <a:latin typeface="微软雅黑" panose="020B0503020204020204" pitchFamily="34" charset="-122"/>
              <a:ea typeface="微软雅黑" panose="020B0503020204020204" pitchFamily="34" charset="-122"/>
            </a:endParaRPr>
          </a:p>
        </p:txBody>
      </p:sp>
      <p:sp>
        <p:nvSpPr>
          <p:cNvPr id="155" name="矩形 154"/>
          <p:cNvSpPr/>
          <p:nvPr/>
        </p:nvSpPr>
        <p:spPr>
          <a:xfrm>
            <a:off x="9300364" y="4003088"/>
            <a:ext cx="1713474"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SC1013</a:t>
            </a:r>
            <a:endParaRPr lang="zh-CN" altLang="en-US" sz="1265" b="1" dirty="0">
              <a:latin typeface="微软雅黑" panose="020B0503020204020204" pitchFamily="34" charset="-122"/>
              <a:ea typeface="微软雅黑" panose="020B0503020204020204" pitchFamily="34" charset="-122"/>
            </a:endParaRPr>
          </a:p>
        </p:txBody>
      </p:sp>
      <p:sp>
        <p:nvSpPr>
          <p:cNvPr id="156" name="矩形 155"/>
          <p:cNvSpPr/>
          <p:nvPr/>
        </p:nvSpPr>
        <p:spPr>
          <a:xfrm>
            <a:off x="364164" y="2548100"/>
            <a:ext cx="3162285" cy="188214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绿色。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标识条宽度</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，长度为表盘直径的</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，尖角</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90</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度，紧靠表盘外缘粘贴。</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标注压力表正常范围。</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粘贴于仪表玻璃的上下限位置处。显示示数的正常范围。</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绿色胶带。</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rot="12230589">
            <a:off x="3623327" y="2843718"/>
            <a:ext cx="189844" cy="759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7" name="矩形 156"/>
          <p:cNvSpPr/>
          <p:nvPr/>
        </p:nvSpPr>
        <p:spPr>
          <a:xfrm rot="16200000">
            <a:off x="4125092" y="2503634"/>
            <a:ext cx="189844" cy="7593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nvGrpSpPr>
          <p:cNvPr id="62" name="组合 61"/>
          <p:cNvGrpSpPr/>
          <p:nvPr/>
        </p:nvGrpSpPr>
        <p:grpSpPr>
          <a:xfrm>
            <a:off x="8415992" y="5079666"/>
            <a:ext cx="3467366" cy="967568"/>
            <a:chOff x="7978196" y="4816276"/>
            <a:chExt cx="3287577" cy="917398"/>
          </a:xfrm>
        </p:grpSpPr>
        <p:sp>
          <p:nvSpPr>
            <p:cNvPr id="20" name="椭圆 19"/>
            <p:cNvSpPr/>
            <p:nvPr/>
          </p:nvSpPr>
          <p:spPr>
            <a:xfrm>
              <a:off x="7999377" y="4833674"/>
              <a:ext cx="900000" cy="900000"/>
            </a:xfrm>
            <a:prstGeom prst="ellips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8" name="椭圆 157"/>
            <p:cNvSpPr/>
            <p:nvPr/>
          </p:nvSpPr>
          <p:spPr>
            <a:xfrm>
              <a:off x="9182270" y="4816276"/>
              <a:ext cx="900000" cy="900000"/>
            </a:xfrm>
            <a:prstGeom prst="ellips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59" name="椭圆 158"/>
            <p:cNvSpPr/>
            <p:nvPr/>
          </p:nvSpPr>
          <p:spPr>
            <a:xfrm>
              <a:off x="10365773" y="4833674"/>
              <a:ext cx="900000" cy="900000"/>
            </a:xfrm>
            <a:prstGeom prst="ellips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pic>
          <p:nvPicPr>
            <p:cNvPr id="22" name="图片 21"/>
            <p:cNvPicPr>
              <a:picLocks noChangeAspect="1"/>
            </p:cNvPicPr>
            <p:nvPr/>
          </p:nvPicPr>
          <p:blipFill>
            <a:blip r:embed="rId4"/>
            <a:stretch>
              <a:fillRect/>
            </a:stretch>
          </p:blipFill>
          <p:spPr>
            <a:xfrm>
              <a:off x="7978196" y="5260814"/>
              <a:ext cx="3287577" cy="45719"/>
            </a:xfrm>
            <a:prstGeom prst="rect">
              <a:avLst/>
            </a:prstGeom>
          </p:spPr>
        </p:pic>
        <p:sp>
          <p:nvSpPr>
            <p:cNvPr id="32" name="矩形 31"/>
            <p:cNvSpPr/>
            <p:nvPr/>
          </p:nvSpPr>
          <p:spPr>
            <a:xfrm>
              <a:off x="8084397" y="4987725"/>
              <a:ext cx="732122" cy="255279"/>
            </a:xfrm>
            <a:prstGeom prst="rect">
              <a:avLst/>
            </a:prstGeom>
          </p:spPr>
          <p:txBody>
            <a:bodyPr wrap="none">
              <a:spAutoFit/>
            </a:bodyPr>
            <a:lstStyle/>
            <a:p>
              <a:pPr algn="ctr"/>
              <a:r>
                <a:rPr lang="zh-CN" altLang="en-US" sz="1160" b="1" dirty="0">
                  <a:solidFill>
                    <a:schemeClr val="bg1"/>
                  </a:solidFill>
                  <a:latin typeface="微软雅黑" panose="020B0503020204020204" pitchFamily="34" charset="-122"/>
                  <a:ea typeface="微软雅黑" panose="020B0503020204020204" pitchFamily="34" charset="-122"/>
                </a:rPr>
                <a:t>额定电压</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0" name="矩形 159"/>
            <p:cNvSpPr/>
            <p:nvPr/>
          </p:nvSpPr>
          <p:spPr>
            <a:xfrm>
              <a:off x="9266513" y="4987725"/>
              <a:ext cx="732122" cy="255279"/>
            </a:xfrm>
            <a:prstGeom prst="rect">
              <a:avLst/>
            </a:prstGeom>
          </p:spPr>
          <p:txBody>
            <a:bodyPr wrap="none">
              <a:spAutoFit/>
            </a:bodyPr>
            <a:lstStyle/>
            <a:p>
              <a:pPr algn="ctr"/>
              <a:r>
                <a:rPr lang="zh-CN" altLang="en-US" sz="1160" b="1" dirty="0">
                  <a:solidFill>
                    <a:schemeClr val="bg1"/>
                  </a:solidFill>
                  <a:latin typeface="微软雅黑" panose="020B0503020204020204" pitchFamily="34" charset="-122"/>
                  <a:ea typeface="微软雅黑" panose="020B0503020204020204" pitchFamily="34" charset="-122"/>
                </a:rPr>
                <a:t>额定电压</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1" name="矩形 160"/>
            <p:cNvSpPr/>
            <p:nvPr/>
          </p:nvSpPr>
          <p:spPr>
            <a:xfrm>
              <a:off x="10449739" y="4987725"/>
              <a:ext cx="732122" cy="255279"/>
            </a:xfrm>
            <a:prstGeom prst="rect">
              <a:avLst/>
            </a:prstGeom>
          </p:spPr>
          <p:txBody>
            <a:bodyPr wrap="none">
              <a:spAutoFit/>
            </a:bodyPr>
            <a:lstStyle/>
            <a:p>
              <a:pPr algn="ctr"/>
              <a:r>
                <a:rPr lang="zh-CN" altLang="en-US" sz="1160" b="1" dirty="0">
                  <a:solidFill>
                    <a:schemeClr val="bg1"/>
                  </a:solidFill>
                  <a:latin typeface="微软雅黑" panose="020B0503020204020204" pitchFamily="34" charset="-122"/>
                  <a:ea typeface="微软雅黑" panose="020B0503020204020204" pitchFamily="34" charset="-122"/>
                </a:rPr>
                <a:t>额定电压</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2" name="矩形 161"/>
            <p:cNvSpPr/>
            <p:nvPr/>
          </p:nvSpPr>
          <p:spPr>
            <a:xfrm>
              <a:off x="8184642" y="5313688"/>
              <a:ext cx="531631" cy="255279"/>
            </a:xfrm>
            <a:prstGeom prst="rect">
              <a:avLst/>
            </a:prstGeom>
          </p:spPr>
          <p:txBody>
            <a:bodyPr wrap="none">
              <a:spAutoFit/>
            </a:bodyPr>
            <a:lstStyle/>
            <a:p>
              <a:pPr algn="ctr"/>
              <a:r>
                <a:rPr lang="en-US" altLang="zh-CN" sz="1160" b="1" dirty="0">
                  <a:solidFill>
                    <a:schemeClr val="bg1"/>
                  </a:solidFill>
                  <a:latin typeface="微软雅黑" panose="020B0503020204020204" pitchFamily="34" charset="-122"/>
                  <a:ea typeface="微软雅黑" panose="020B0503020204020204" pitchFamily="34" charset="-122"/>
                </a:rPr>
                <a:t>110V</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3" name="矩形 162"/>
            <p:cNvSpPr/>
            <p:nvPr/>
          </p:nvSpPr>
          <p:spPr>
            <a:xfrm>
              <a:off x="9366759" y="5313688"/>
              <a:ext cx="531631" cy="255279"/>
            </a:xfrm>
            <a:prstGeom prst="rect">
              <a:avLst/>
            </a:prstGeom>
          </p:spPr>
          <p:txBody>
            <a:bodyPr wrap="none">
              <a:spAutoFit/>
            </a:bodyPr>
            <a:lstStyle/>
            <a:p>
              <a:pPr algn="ctr"/>
              <a:r>
                <a:rPr lang="en-US" altLang="zh-CN" sz="1160" b="1" dirty="0">
                  <a:solidFill>
                    <a:schemeClr val="bg1"/>
                  </a:solidFill>
                  <a:latin typeface="微软雅黑" panose="020B0503020204020204" pitchFamily="34" charset="-122"/>
                  <a:ea typeface="微软雅黑" panose="020B0503020204020204" pitchFamily="34" charset="-122"/>
                </a:rPr>
                <a:t>220V</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sp>
          <p:nvSpPr>
            <p:cNvPr id="164" name="矩形 163"/>
            <p:cNvSpPr/>
            <p:nvPr/>
          </p:nvSpPr>
          <p:spPr>
            <a:xfrm>
              <a:off x="10550906" y="5310930"/>
              <a:ext cx="531631" cy="255279"/>
            </a:xfrm>
            <a:prstGeom prst="rect">
              <a:avLst/>
            </a:prstGeom>
          </p:spPr>
          <p:txBody>
            <a:bodyPr wrap="none">
              <a:spAutoFit/>
            </a:bodyPr>
            <a:lstStyle/>
            <a:p>
              <a:pPr algn="ctr"/>
              <a:r>
                <a:rPr lang="en-US" altLang="zh-CN" sz="1160" b="1" dirty="0">
                  <a:solidFill>
                    <a:schemeClr val="bg1"/>
                  </a:solidFill>
                  <a:latin typeface="微软雅黑" panose="020B0503020204020204" pitchFamily="34" charset="-122"/>
                  <a:ea typeface="微软雅黑" panose="020B0503020204020204" pitchFamily="34" charset="-122"/>
                </a:rPr>
                <a:t>380V</a:t>
              </a:r>
              <a:endParaRPr lang="zh-CN" altLang="en-US" sz="1160" b="1" dirty="0">
                <a:solidFill>
                  <a:schemeClr val="bg1"/>
                </a:solidFill>
                <a:latin typeface="微软雅黑" panose="020B0503020204020204" pitchFamily="34" charset="-122"/>
                <a:ea typeface="微软雅黑" panose="020B0503020204020204" pitchFamily="34" charset="-122"/>
              </a:endParaRPr>
            </a:p>
          </p:txBody>
        </p:sp>
      </p:grpSp>
      <p:sp>
        <p:nvSpPr>
          <p:cNvPr id="165" name="矩形 164"/>
          <p:cNvSpPr/>
          <p:nvPr/>
        </p:nvSpPr>
        <p:spPr>
          <a:xfrm>
            <a:off x="8438331" y="6089980"/>
            <a:ext cx="3445026"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SC1014</a:t>
            </a:r>
            <a:r>
              <a:rPr lang="zh-CN" altLang="en-US" sz="1265" b="1" dirty="0">
                <a:latin typeface="微软雅黑" panose="020B0503020204020204" pitchFamily="34" charset="-122"/>
                <a:ea typeface="微软雅黑" panose="020B0503020204020204" pitchFamily="34" charset="-122"/>
              </a:rPr>
              <a:t>、</a:t>
            </a:r>
            <a:r>
              <a:rPr lang="en-US" altLang="zh-CN" sz="1265" b="1" dirty="0">
                <a:latin typeface="微软雅黑" panose="020B0503020204020204" pitchFamily="34" charset="-122"/>
                <a:ea typeface="微软雅黑" panose="020B0503020204020204" pitchFamily="34" charset="-122"/>
              </a:rPr>
              <a:t>SC1015</a:t>
            </a:r>
            <a:r>
              <a:rPr lang="zh-CN" altLang="en-US" sz="1265" b="1" dirty="0">
                <a:latin typeface="微软雅黑" panose="020B0503020204020204" pitchFamily="34" charset="-122"/>
                <a:ea typeface="微软雅黑" panose="020B0503020204020204" pitchFamily="34" charset="-122"/>
              </a:rPr>
              <a:t>、</a:t>
            </a:r>
            <a:r>
              <a:rPr lang="en-US" altLang="zh-CN" sz="1265" b="1" dirty="0">
                <a:latin typeface="微软雅黑" panose="020B0503020204020204" pitchFamily="34" charset="-122"/>
                <a:ea typeface="微软雅黑" panose="020B0503020204020204" pitchFamily="34" charset="-122"/>
              </a:rPr>
              <a:t>SC1016</a:t>
            </a:r>
            <a:endParaRPr lang="zh-CN" altLang="en-US" sz="1265" b="1" dirty="0">
              <a:latin typeface="微软雅黑" panose="020B0503020204020204" pitchFamily="34" charset="-122"/>
              <a:ea typeface="微软雅黑" panose="020B0503020204020204" pitchFamily="34" charset="-122"/>
            </a:endParaRPr>
          </a:p>
        </p:txBody>
      </p:sp>
      <p:sp>
        <p:nvSpPr>
          <p:cNvPr id="168"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2" name="圆角矩形 1"/>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44</a:t>
            </a:r>
            <a:endParaRPr lang="en-US" altLang="zh-CN"/>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150"/>
                                        </p:tgtEl>
                                        <p:attrNameLst>
                                          <p:attrName>style.visibility</p:attrName>
                                        </p:attrNameLst>
                                      </p:cBhvr>
                                      <p:to>
                                        <p:strVal val="visible"/>
                                      </p:to>
                                    </p:set>
                                    <p:animEffect transition="in" filter="fade">
                                      <p:cBhvr>
                                        <p:cTn id="13" dur="500"/>
                                        <p:tgtEl>
                                          <p:spTgt spid="150"/>
                                        </p:tgtEl>
                                      </p:cBhvr>
                                    </p:animEffect>
                                  </p:childTnLst>
                                </p:cTn>
                              </p:par>
                              <p:par>
                                <p:cTn id="14" presetID="10" presetClass="entr" presetSubtype="0" fill="hold" nodeType="withEffect">
                                  <p:stCondLst>
                                    <p:cond delay="0"/>
                                  </p:stCondLst>
                                  <p:childTnLst>
                                    <p:set>
                                      <p:cBhvr>
                                        <p:cTn id="15" dur="1" fill="hold">
                                          <p:stCondLst>
                                            <p:cond delay="0"/>
                                          </p:stCondLst>
                                        </p:cTn>
                                        <p:tgtEl>
                                          <p:spTgt spid="153"/>
                                        </p:tgtEl>
                                        <p:attrNameLst>
                                          <p:attrName>style.visibility</p:attrName>
                                        </p:attrNameLst>
                                      </p:cBhvr>
                                      <p:to>
                                        <p:strVal val="visible"/>
                                      </p:to>
                                    </p:set>
                                    <p:animEffect transition="in" filter="fade">
                                      <p:cBhvr>
                                        <p:cTn id="16" dur="500"/>
                                        <p:tgtEl>
                                          <p:spTgt spid="153"/>
                                        </p:tgtEl>
                                      </p:cBhvr>
                                    </p:animEffect>
                                  </p:childTnLst>
                                </p:cTn>
                              </p:par>
                              <p:par>
                                <p:cTn id="17" presetID="10" presetClass="entr" presetSubtype="0" fill="hold" nodeType="withEffect">
                                  <p:stCondLst>
                                    <p:cond delay="0"/>
                                  </p:stCondLst>
                                  <p:childTnLst>
                                    <p:set>
                                      <p:cBhvr>
                                        <p:cTn id="18" dur="1" fill="hold">
                                          <p:stCondLst>
                                            <p:cond delay="0"/>
                                          </p:stCondLst>
                                        </p:cTn>
                                        <p:tgtEl>
                                          <p:spTgt spid="168"/>
                                        </p:tgtEl>
                                        <p:attrNameLst>
                                          <p:attrName>style.visibility</p:attrName>
                                        </p:attrNameLst>
                                      </p:cBhvr>
                                      <p:to>
                                        <p:strVal val="visible"/>
                                      </p:to>
                                    </p:set>
                                    <p:animEffect transition="in" filter="fade">
                                      <p:cBhvr>
                                        <p:cTn id="19" dur="500"/>
                                        <p:tgtEl>
                                          <p:spTgt spid="16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8"/>
                                        </p:tgtEl>
                                        <p:attrNameLst>
                                          <p:attrName>style.visibility</p:attrName>
                                        </p:attrNameLst>
                                      </p:cBhvr>
                                      <p:to>
                                        <p:strVal val="visible"/>
                                      </p:to>
                                    </p:set>
                                    <p:animEffect transition="in" filter="fade">
                                      <p:cBhvr>
                                        <p:cTn id="31" dur="500"/>
                                        <p:tgtEl>
                                          <p:spTgt spid="8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8"/>
                                        </p:tgtEl>
                                        <p:attrNameLst>
                                          <p:attrName>style.visibility</p:attrName>
                                        </p:attrNameLst>
                                      </p:cBhvr>
                                      <p:to>
                                        <p:strVal val="visible"/>
                                      </p:to>
                                    </p:set>
                                    <p:animEffect transition="in" filter="fade">
                                      <p:cBhvr>
                                        <p:cTn id="40" dur="500"/>
                                        <p:tgtEl>
                                          <p:spTgt spid="9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9"/>
                                        </p:tgtEl>
                                        <p:attrNameLst>
                                          <p:attrName>style.visibility</p:attrName>
                                        </p:attrNameLst>
                                      </p:cBhvr>
                                      <p:to>
                                        <p:strVal val="visible"/>
                                      </p:to>
                                    </p:set>
                                    <p:animEffect transition="in" filter="fade">
                                      <p:cBhvr>
                                        <p:cTn id="43" dur="500"/>
                                        <p:tgtEl>
                                          <p:spTgt spid="9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0"/>
                                        </p:tgtEl>
                                        <p:attrNameLst>
                                          <p:attrName>style.visibility</p:attrName>
                                        </p:attrNameLst>
                                      </p:cBhvr>
                                      <p:to>
                                        <p:strVal val="visible"/>
                                      </p:to>
                                    </p:set>
                                    <p:animEffect transition="in" filter="fade">
                                      <p:cBhvr>
                                        <p:cTn id="46" dur="500"/>
                                        <p:tgtEl>
                                          <p:spTgt spid="100"/>
                                        </p:tgtEl>
                                      </p:cBhvr>
                                    </p:animEffect>
                                  </p:childTnLst>
                                </p:cTn>
                              </p:par>
                              <p:par>
                                <p:cTn id="47" presetID="10" presetClass="entr" presetSubtype="0" fill="hold" nodeType="with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500"/>
                                        <p:tgtEl>
                                          <p:spTgt spid="1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500"/>
                                        <p:tgtEl>
                                          <p:spTgt spid="103"/>
                                        </p:tgtEl>
                                      </p:cBhvr>
                                    </p:animEffect>
                                  </p:childTnLst>
                                </p:cTn>
                              </p:par>
                              <p:par>
                                <p:cTn id="53" presetID="10" presetClass="entr" presetSubtype="0" fill="hold" nodeType="withEffect">
                                  <p:stCondLst>
                                    <p:cond delay="0"/>
                                  </p:stCondLst>
                                  <p:childTnLst>
                                    <p:set>
                                      <p:cBhvr>
                                        <p:cTn id="54" dur="1" fill="hold">
                                          <p:stCondLst>
                                            <p:cond delay="0"/>
                                          </p:stCondLst>
                                        </p:cTn>
                                        <p:tgtEl>
                                          <p:spTgt spid="1026"/>
                                        </p:tgtEl>
                                        <p:attrNameLst>
                                          <p:attrName>style.visibility</p:attrName>
                                        </p:attrNameLst>
                                      </p:cBhvr>
                                      <p:to>
                                        <p:strVal val="visible"/>
                                      </p:to>
                                    </p:set>
                                    <p:animEffect transition="in" filter="fade">
                                      <p:cBhvr>
                                        <p:cTn id="55" dur="500"/>
                                        <p:tgtEl>
                                          <p:spTgt spid="10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51"/>
                                        </p:tgtEl>
                                        <p:attrNameLst>
                                          <p:attrName>style.visibility</p:attrName>
                                        </p:attrNameLst>
                                      </p:cBhvr>
                                      <p:to>
                                        <p:strVal val="visible"/>
                                      </p:to>
                                    </p:set>
                                    <p:animEffect transition="in" filter="fade">
                                      <p:cBhvr>
                                        <p:cTn id="58" dur="500"/>
                                        <p:tgtEl>
                                          <p:spTgt spid="151"/>
                                        </p:tgtEl>
                                      </p:cBhvr>
                                    </p:animEffect>
                                  </p:childTnLst>
                                </p:cTn>
                              </p:par>
                              <p:par>
                                <p:cTn id="59" presetID="10" presetClass="entr" presetSubtype="0" fill="hold" nodeType="with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500"/>
                                        <p:tgtEl>
                                          <p:spTgt spid="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54"/>
                                        </p:tgtEl>
                                        <p:attrNameLst>
                                          <p:attrName>style.visibility</p:attrName>
                                        </p:attrNameLst>
                                      </p:cBhvr>
                                      <p:to>
                                        <p:strVal val="visible"/>
                                      </p:to>
                                    </p:set>
                                    <p:animEffect transition="in" filter="fade">
                                      <p:cBhvr>
                                        <p:cTn id="64" dur="500"/>
                                        <p:tgtEl>
                                          <p:spTgt spid="15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500"/>
                                        <p:tgtEl>
                                          <p:spTgt spid="155"/>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56"/>
                                        </p:tgtEl>
                                        <p:attrNameLst>
                                          <p:attrName>style.visibility</p:attrName>
                                        </p:attrNameLst>
                                      </p:cBhvr>
                                      <p:to>
                                        <p:strVal val="visible"/>
                                      </p:to>
                                    </p:set>
                                    <p:animEffect transition="in" filter="fade">
                                      <p:cBhvr>
                                        <p:cTn id="70" dur="500"/>
                                        <p:tgtEl>
                                          <p:spTgt spid="156"/>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57"/>
                                        </p:tgtEl>
                                        <p:attrNameLst>
                                          <p:attrName>style.visibility</p:attrName>
                                        </p:attrNameLst>
                                      </p:cBhvr>
                                      <p:to>
                                        <p:strVal val="visible"/>
                                      </p:to>
                                    </p:set>
                                    <p:animEffect transition="in" filter="fade">
                                      <p:cBhvr>
                                        <p:cTn id="76" dur="500"/>
                                        <p:tgtEl>
                                          <p:spTgt spid="157"/>
                                        </p:tgtEl>
                                      </p:cBhvr>
                                    </p:animEffect>
                                  </p:childTnLst>
                                </p:cTn>
                              </p:par>
                              <p:par>
                                <p:cTn id="77" presetID="10"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animEffect transition="in" filter="fade">
                                      <p:cBhvr>
                                        <p:cTn id="79" dur="500"/>
                                        <p:tgtEl>
                                          <p:spTgt spid="6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65"/>
                                        </p:tgtEl>
                                        <p:attrNameLst>
                                          <p:attrName>style.visibility</p:attrName>
                                        </p:attrNameLst>
                                      </p:cBhvr>
                                      <p:to>
                                        <p:strVal val="visible"/>
                                      </p:to>
                                    </p:set>
                                    <p:animEffect transition="in" filter="fade">
                                      <p:cBhvr>
                                        <p:cTn id="8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23" grpId="0" bldLvl="0" animBg="1"/>
      <p:bldP spid="7" grpId="0" bldLvl="0" animBg="1"/>
      <p:bldP spid="31" grpId="0" bldLvl="0" animBg="1"/>
      <p:bldP spid="88" grpId="0"/>
      <p:bldP spid="84" grpId="0" bldLvl="0" animBg="1"/>
      <p:bldP spid="86" grpId="0"/>
      <p:bldP spid="98" grpId="0" bldLvl="0" animBg="1"/>
      <p:bldP spid="99" grpId="0"/>
      <p:bldP spid="100" grpId="0"/>
      <p:bldP spid="103" grpId="0"/>
      <p:bldP spid="151" grpId="0"/>
      <p:bldP spid="154" grpId="0"/>
      <p:bldP spid="155" grpId="0"/>
      <p:bldP spid="156" grpId="0"/>
      <p:bldP spid="6" grpId="0" bldLvl="0" animBg="1"/>
      <p:bldP spid="157" grpId="0" bldLvl="0" animBg="1"/>
      <p:bldP spid="16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
          <p:cNvGrpSpPr/>
          <p:nvPr/>
        </p:nvGrpSpPr>
        <p:grpSpPr>
          <a:xfrm>
            <a:off x="4215304" y="373672"/>
            <a:ext cx="3762618" cy="454660"/>
            <a:chOff x="3995322" y="354296"/>
            <a:chExt cx="3567519" cy="431085"/>
          </a:xfrm>
        </p:grpSpPr>
        <p:sp>
          <p:nvSpPr>
            <p:cNvPr id="17" name="TextBox 259"/>
            <p:cNvSpPr txBox="1"/>
            <p:nvPr/>
          </p:nvSpPr>
          <p:spPr>
            <a:xfrm>
              <a:off x="3995322" y="354296"/>
              <a:ext cx="3567519" cy="431085"/>
            </a:xfrm>
            <a:prstGeom prst="rect">
              <a:avLst/>
            </a:prstGeom>
          </p:spPr>
          <p:txBody>
            <a:bodyPr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安全标识</a:t>
              </a:r>
              <a:endParaRPr lang="en-US" sz="2955" b="1" dirty="0">
                <a:solidFill>
                  <a:srgbClr val="6DA9BE"/>
                </a:solidFill>
                <a:latin typeface="微软雅黑" panose="020B0503020204020204" pitchFamily="34" charset="-122"/>
                <a:ea typeface="微软雅黑" panose="020B0503020204020204" pitchFamily="34" charset="-122"/>
              </a:endParaRPr>
            </a:p>
          </p:txBody>
        </p:sp>
      </p:grpSp>
      <p:sp>
        <p:nvSpPr>
          <p:cNvPr id="18"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58" name="矩形 5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安全标识包含：交通标识 ＋ 禁止标识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警告标识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59"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交通标识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35355" y="2489496"/>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限速标识</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2" name="矩形 81"/>
          <p:cNvSpPr/>
          <p:nvPr/>
        </p:nvSpPr>
        <p:spPr>
          <a:xfrm>
            <a:off x="835354" y="2814103"/>
            <a:ext cx="3162285"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限制车辆行驶速度，</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15km/h</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厂区内一般道路。</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椭圆 99"/>
          <p:cNvSpPr/>
          <p:nvPr/>
        </p:nvSpPr>
        <p:spPr>
          <a:xfrm>
            <a:off x="4048942" y="2650230"/>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2" name="矩形 101"/>
          <p:cNvSpPr/>
          <p:nvPr/>
        </p:nvSpPr>
        <p:spPr>
          <a:xfrm>
            <a:off x="3395839" y="3910336"/>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SC2001</a:t>
            </a:r>
            <a:endParaRPr lang="zh-CN" altLang="en-US" sz="1265" b="1" dirty="0">
              <a:latin typeface="微软雅黑" panose="020B0503020204020204" pitchFamily="34" charset="-122"/>
              <a:ea typeface="微软雅黑" panose="020B0503020204020204" pitchFamily="34" charset="-122"/>
            </a:endParaRPr>
          </a:p>
        </p:txBody>
      </p:sp>
      <p:sp>
        <p:nvSpPr>
          <p:cNvPr id="104" name="矩形 103"/>
          <p:cNvSpPr/>
          <p:nvPr/>
        </p:nvSpPr>
        <p:spPr>
          <a:xfrm>
            <a:off x="4217202" y="3555043"/>
            <a:ext cx="779301" cy="172720"/>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SC2001</a:t>
            </a:r>
            <a:endParaRPr lang="zh-CN" altLang="en-US" sz="525" dirty="0">
              <a:latin typeface="微软雅黑" panose="020B0503020204020204" pitchFamily="34" charset="-122"/>
              <a:ea typeface="微软雅黑" panose="020B0503020204020204" pitchFamily="34" charset="-122"/>
            </a:endParaRPr>
          </a:p>
        </p:txBody>
      </p:sp>
      <p:sp>
        <p:nvSpPr>
          <p:cNvPr id="105" name="矩形 104"/>
          <p:cNvSpPr/>
          <p:nvPr/>
        </p:nvSpPr>
        <p:spPr>
          <a:xfrm>
            <a:off x="6819306" y="2487926"/>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禁止车辆停放</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106" name="矩形 105"/>
          <p:cNvSpPr/>
          <p:nvPr/>
        </p:nvSpPr>
        <p:spPr>
          <a:xfrm>
            <a:off x="6819305" y="2812533"/>
            <a:ext cx="3162285"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指示禁止车辆停放路段。</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车身车间东侧道路全路段。</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10032893" y="2648660"/>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8" name="矩形 107"/>
          <p:cNvSpPr/>
          <p:nvPr/>
        </p:nvSpPr>
        <p:spPr>
          <a:xfrm>
            <a:off x="9379790" y="3908766"/>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SC2003</a:t>
            </a:r>
            <a:endParaRPr lang="zh-CN" altLang="en-US" sz="1265" b="1" dirty="0">
              <a:latin typeface="微软雅黑" panose="020B0503020204020204" pitchFamily="34" charset="-122"/>
              <a:ea typeface="微软雅黑" panose="020B0503020204020204" pitchFamily="34" charset="-122"/>
            </a:endParaRPr>
          </a:p>
        </p:txBody>
      </p:sp>
      <p:sp>
        <p:nvSpPr>
          <p:cNvPr id="109" name="矩形 108"/>
          <p:cNvSpPr/>
          <p:nvPr/>
        </p:nvSpPr>
        <p:spPr>
          <a:xfrm>
            <a:off x="10201153" y="3553472"/>
            <a:ext cx="779301" cy="172720"/>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SC2003</a:t>
            </a:r>
            <a:endParaRPr lang="zh-CN" altLang="en-US" sz="525" dirty="0">
              <a:latin typeface="微软雅黑" panose="020B0503020204020204" pitchFamily="34" charset="-122"/>
              <a:ea typeface="微软雅黑" panose="020B0503020204020204" pitchFamily="34" charset="-122"/>
            </a:endParaRPr>
          </a:p>
        </p:txBody>
      </p:sp>
      <p:sp>
        <p:nvSpPr>
          <p:cNvPr id="110" name="矩形 109"/>
          <p:cNvSpPr/>
          <p:nvPr/>
        </p:nvSpPr>
        <p:spPr>
          <a:xfrm>
            <a:off x="835354" y="4933839"/>
            <a:ext cx="3162285"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限制车辆行驶速度，</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5km/h</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厂区内各车间、仓库进出口。</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1" name="椭圆 110"/>
          <p:cNvSpPr/>
          <p:nvPr/>
        </p:nvSpPr>
        <p:spPr>
          <a:xfrm>
            <a:off x="4048942" y="4769966"/>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2" name="矩形 111"/>
          <p:cNvSpPr/>
          <p:nvPr/>
        </p:nvSpPr>
        <p:spPr>
          <a:xfrm>
            <a:off x="3395839" y="6030071"/>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SC2002</a:t>
            </a:r>
            <a:endParaRPr lang="zh-CN" altLang="en-US" sz="1265" b="1" dirty="0">
              <a:latin typeface="微软雅黑" panose="020B0503020204020204" pitchFamily="34" charset="-122"/>
              <a:ea typeface="微软雅黑" panose="020B0503020204020204" pitchFamily="34" charset="-122"/>
            </a:endParaRPr>
          </a:p>
        </p:txBody>
      </p:sp>
      <p:sp>
        <p:nvSpPr>
          <p:cNvPr id="113" name="矩形 112"/>
          <p:cNvSpPr/>
          <p:nvPr/>
        </p:nvSpPr>
        <p:spPr>
          <a:xfrm>
            <a:off x="4217202" y="5674778"/>
            <a:ext cx="779301" cy="172720"/>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SC2002</a:t>
            </a:r>
            <a:endParaRPr lang="zh-CN" altLang="en-US" sz="525" dirty="0">
              <a:latin typeface="微软雅黑" panose="020B0503020204020204" pitchFamily="34" charset="-122"/>
              <a:ea typeface="微软雅黑" panose="020B0503020204020204" pitchFamily="34" charset="-122"/>
            </a:endParaRPr>
          </a:p>
        </p:txBody>
      </p:sp>
      <p:sp>
        <p:nvSpPr>
          <p:cNvPr id="4" name="矩形 3"/>
          <p:cNvSpPr/>
          <p:nvPr/>
        </p:nvSpPr>
        <p:spPr>
          <a:xfrm>
            <a:off x="4065504" y="2760494"/>
            <a:ext cx="1075690" cy="968375"/>
          </a:xfrm>
          <a:prstGeom prst="rect">
            <a:avLst/>
          </a:prstGeom>
        </p:spPr>
        <p:txBody>
          <a:bodyPr wrap="none">
            <a:spAutoFit/>
          </a:bodyPr>
          <a:lstStyle/>
          <a:p>
            <a:r>
              <a:rPr lang="en-US" altLang="zh-CN" sz="5695" b="1" dirty="0">
                <a:solidFill>
                  <a:schemeClr val="tx2"/>
                </a:solidFill>
                <a:latin typeface="微软雅黑" panose="020B0503020204020204" pitchFamily="34" charset="-122"/>
                <a:ea typeface="微软雅黑" panose="020B0503020204020204" pitchFamily="34" charset="-122"/>
              </a:rPr>
              <a:t>15</a:t>
            </a:r>
            <a:endParaRPr lang="zh-CN" altLang="en-US" sz="5695" b="1" dirty="0">
              <a:solidFill>
                <a:schemeClr val="tx2"/>
              </a:solidFill>
            </a:endParaRPr>
          </a:p>
        </p:txBody>
      </p:sp>
      <p:sp>
        <p:nvSpPr>
          <p:cNvPr id="114" name="矩形 113"/>
          <p:cNvSpPr/>
          <p:nvPr/>
        </p:nvSpPr>
        <p:spPr>
          <a:xfrm>
            <a:off x="4281077" y="4850209"/>
            <a:ext cx="629285" cy="968375"/>
          </a:xfrm>
          <a:prstGeom prst="rect">
            <a:avLst/>
          </a:prstGeom>
        </p:spPr>
        <p:txBody>
          <a:bodyPr wrap="none">
            <a:spAutoFit/>
          </a:bodyPr>
          <a:lstStyle/>
          <a:p>
            <a:r>
              <a:rPr lang="en-US" altLang="zh-CN" sz="5695" b="1" dirty="0">
                <a:solidFill>
                  <a:schemeClr val="tx2"/>
                </a:solidFill>
                <a:latin typeface="微软雅黑" panose="020B0503020204020204" pitchFamily="34" charset="-122"/>
                <a:ea typeface="微软雅黑" panose="020B0503020204020204" pitchFamily="34" charset="-122"/>
              </a:rPr>
              <a:t>5</a:t>
            </a:r>
            <a:endParaRPr lang="zh-CN" altLang="en-US" sz="5695" b="1" dirty="0">
              <a:solidFill>
                <a:schemeClr val="tx2"/>
              </a:solidFill>
            </a:endParaRPr>
          </a:p>
        </p:txBody>
      </p:sp>
      <p:sp>
        <p:nvSpPr>
          <p:cNvPr id="7" name="乘号 6"/>
          <p:cNvSpPr/>
          <p:nvPr/>
        </p:nvSpPr>
        <p:spPr>
          <a:xfrm>
            <a:off x="9843049" y="2458816"/>
            <a:ext cx="1518750" cy="1518750"/>
          </a:xfrm>
          <a:prstGeom prst="mathMultiply">
            <a:avLst>
              <a:gd name="adj1" fmla="val 7790"/>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115" name="矩形 114"/>
          <p:cNvSpPr/>
          <p:nvPr/>
        </p:nvSpPr>
        <p:spPr>
          <a:xfrm>
            <a:off x="6819306" y="4566108"/>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禁止车辆通行</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116" name="矩形 115"/>
          <p:cNvSpPr/>
          <p:nvPr/>
        </p:nvSpPr>
        <p:spPr>
          <a:xfrm>
            <a:off x="6819305" y="4890716"/>
            <a:ext cx="3162285" cy="1626235"/>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红、白色。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规定车辆行驶方向，禁止车辆驶入。</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厂区内各车间、仓库部分出口；单向道等。</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7" name="椭圆 116"/>
          <p:cNvSpPr/>
          <p:nvPr/>
        </p:nvSpPr>
        <p:spPr>
          <a:xfrm>
            <a:off x="10032893" y="4726843"/>
            <a:ext cx="1139063" cy="1139063"/>
          </a:xfrm>
          <a:prstGeom prst="ellipse">
            <a:avLst/>
          </a:prstGeom>
          <a:solidFill>
            <a:srgbClr val="033C76"/>
          </a:solid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18" name="矩形 117"/>
          <p:cNvSpPr/>
          <p:nvPr/>
        </p:nvSpPr>
        <p:spPr>
          <a:xfrm>
            <a:off x="9379790" y="5986948"/>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SC2004</a:t>
            </a:r>
            <a:endParaRPr lang="zh-CN" altLang="en-US" sz="1265" b="1" dirty="0">
              <a:latin typeface="微软雅黑" panose="020B0503020204020204" pitchFamily="34" charset="-122"/>
              <a:ea typeface="微软雅黑" panose="020B0503020204020204" pitchFamily="34" charset="-122"/>
            </a:endParaRPr>
          </a:p>
        </p:txBody>
      </p:sp>
      <p:sp>
        <p:nvSpPr>
          <p:cNvPr id="119" name="矩形 118"/>
          <p:cNvSpPr/>
          <p:nvPr/>
        </p:nvSpPr>
        <p:spPr>
          <a:xfrm>
            <a:off x="10201153" y="5631655"/>
            <a:ext cx="779301" cy="172720"/>
          </a:xfrm>
          <a:prstGeom prst="rect">
            <a:avLst/>
          </a:prstGeom>
        </p:spPr>
        <p:txBody>
          <a:bodyPr wrap="square">
            <a:spAutoFit/>
          </a:bodyPr>
          <a:lstStyle/>
          <a:p>
            <a:pPr algn="ctr"/>
            <a:r>
              <a:rPr lang="en-US" altLang="zh-CN" sz="525" dirty="0">
                <a:solidFill>
                  <a:schemeClr val="bg1"/>
                </a:solidFill>
                <a:latin typeface="微软雅黑" panose="020B0503020204020204" pitchFamily="34" charset="-122"/>
                <a:ea typeface="微软雅黑" panose="020B0503020204020204" pitchFamily="34" charset="-122"/>
              </a:rPr>
              <a:t>SC2004</a:t>
            </a:r>
            <a:endParaRPr lang="zh-CN" altLang="en-US" sz="525"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10170536" y="5246339"/>
            <a:ext cx="868944" cy="100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45</a:t>
            </a:r>
            <a:endParaRPr lang="en-US" altLang="zh-CN"/>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
                                        </p:tgtEl>
                                        <p:attrNameLst>
                                          <p:attrName>style.visibility</p:attrName>
                                        </p:attrNameLst>
                                      </p:cBhvr>
                                      <p:to>
                                        <p:strVal val="visible"/>
                                      </p:to>
                                    </p:set>
                                    <p:animEffect transition="in" filter="fade">
                                      <p:cBhvr>
                                        <p:cTn id="22" dur="500"/>
                                        <p:tgtEl>
                                          <p:spTgt spid="1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8"/>
                                        </p:tgtEl>
                                        <p:attrNameLst>
                                          <p:attrName>style.visibility</p:attrName>
                                        </p:attrNameLst>
                                      </p:cBhvr>
                                      <p:to>
                                        <p:strVal val="visible"/>
                                      </p:to>
                                    </p:set>
                                    <p:animEffect transition="in" filter="fade">
                                      <p:cBhvr>
                                        <p:cTn id="25" dur="500"/>
                                        <p:tgtEl>
                                          <p:spTgt spid="11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fade">
                                      <p:cBhvr>
                                        <p:cTn id="40" dur="500"/>
                                        <p:tgtEl>
                                          <p:spTgt spid="10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5"/>
                                        </p:tgtEl>
                                        <p:attrNameLst>
                                          <p:attrName>style.visibility</p:attrName>
                                        </p:attrNameLst>
                                      </p:cBhvr>
                                      <p:to>
                                        <p:strVal val="visible"/>
                                      </p:to>
                                    </p:set>
                                    <p:animEffect transition="in" filter="fade">
                                      <p:cBhvr>
                                        <p:cTn id="43" dur="500"/>
                                        <p:tgtEl>
                                          <p:spTgt spid="10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6"/>
                                        </p:tgtEl>
                                        <p:attrNameLst>
                                          <p:attrName>style.visibility</p:attrName>
                                        </p:attrNameLst>
                                      </p:cBhvr>
                                      <p:to>
                                        <p:strVal val="visible"/>
                                      </p:to>
                                    </p:set>
                                    <p:animEffect transition="in" filter="fade">
                                      <p:cBhvr>
                                        <p:cTn id="46" dur="500"/>
                                        <p:tgtEl>
                                          <p:spTgt spid="10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7"/>
                                        </p:tgtEl>
                                        <p:attrNameLst>
                                          <p:attrName>style.visibility</p:attrName>
                                        </p:attrNameLst>
                                      </p:cBhvr>
                                      <p:to>
                                        <p:strVal val="visible"/>
                                      </p:to>
                                    </p:set>
                                    <p:animEffect transition="in" filter="fade">
                                      <p:cBhvr>
                                        <p:cTn id="49" dur="500"/>
                                        <p:tgtEl>
                                          <p:spTgt spid="10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09"/>
                                        </p:tgtEl>
                                        <p:attrNameLst>
                                          <p:attrName>style.visibility</p:attrName>
                                        </p:attrNameLst>
                                      </p:cBhvr>
                                      <p:to>
                                        <p:strVal val="visible"/>
                                      </p:to>
                                    </p:set>
                                    <p:animEffect transition="in" filter="fade">
                                      <p:cBhvr>
                                        <p:cTn id="52" dur="500"/>
                                        <p:tgtEl>
                                          <p:spTgt spid="10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10"/>
                                        </p:tgtEl>
                                        <p:attrNameLst>
                                          <p:attrName>style.visibility</p:attrName>
                                        </p:attrNameLst>
                                      </p:cBhvr>
                                      <p:to>
                                        <p:strVal val="visible"/>
                                      </p:to>
                                    </p:set>
                                    <p:animEffect transition="in" filter="fade">
                                      <p:cBhvr>
                                        <p:cTn id="55" dur="500"/>
                                        <p:tgtEl>
                                          <p:spTgt spid="110"/>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fade">
                                      <p:cBhvr>
                                        <p:cTn id="58" dur="500"/>
                                        <p:tgtEl>
                                          <p:spTgt spid="1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fade">
                                      <p:cBhvr>
                                        <p:cTn id="61" dur="500"/>
                                        <p:tgtEl>
                                          <p:spTgt spid="113"/>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
                                        </p:tgtEl>
                                        <p:attrNameLst>
                                          <p:attrName>style.visibility</p:attrName>
                                        </p:attrNameLst>
                                      </p:cBhvr>
                                      <p:to>
                                        <p:strVal val="visible"/>
                                      </p:to>
                                    </p:set>
                                    <p:animEffect transition="in" filter="fade">
                                      <p:cBhvr>
                                        <p:cTn id="64" dur="500"/>
                                        <p:tgtEl>
                                          <p:spTgt spid="4"/>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14"/>
                                        </p:tgtEl>
                                        <p:attrNameLst>
                                          <p:attrName>style.visibility</p:attrName>
                                        </p:attrNameLst>
                                      </p:cBhvr>
                                      <p:to>
                                        <p:strVal val="visible"/>
                                      </p:to>
                                    </p:set>
                                    <p:animEffect transition="in" filter="fade">
                                      <p:cBhvr>
                                        <p:cTn id="67" dur="500"/>
                                        <p:tgtEl>
                                          <p:spTgt spid="11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fade">
                                      <p:cBhvr>
                                        <p:cTn id="70" dur="500"/>
                                        <p:tgtEl>
                                          <p:spTgt spid="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15"/>
                                        </p:tgtEl>
                                        <p:attrNameLst>
                                          <p:attrName>style.visibility</p:attrName>
                                        </p:attrNameLst>
                                      </p:cBhvr>
                                      <p:to>
                                        <p:strVal val="visible"/>
                                      </p:to>
                                    </p:set>
                                    <p:animEffect transition="in" filter="fade">
                                      <p:cBhvr>
                                        <p:cTn id="73" dur="500"/>
                                        <p:tgtEl>
                                          <p:spTgt spid="115"/>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fade">
                                      <p:cBhvr>
                                        <p:cTn id="76" dur="500"/>
                                        <p:tgtEl>
                                          <p:spTgt spid="11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17"/>
                                        </p:tgtEl>
                                        <p:attrNameLst>
                                          <p:attrName>style.visibility</p:attrName>
                                        </p:attrNameLst>
                                      </p:cBhvr>
                                      <p:to>
                                        <p:strVal val="visible"/>
                                      </p:to>
                                    </p:set>
                                    <p:animEffect transition="in" filter="fade">
                                      <p:cBhvr>
                                        <p:cTn id="79" dur="500"/>
                                        <p:tgtEl>
                                          <p:spTgt spid="117"/>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19"/>
                                        </p:tgtEl>
                                        <p:attrNameLst>
                                          <p:attrName>style.visibility</p:attrName>
                                        </p:attrNameLst>
                                      </p:cBhvr>
                                      <p:to>
                                        <p:strVal val="visible"/>
                                      </p:to>
                                    </p:set>
                                    <p:animEffect transition="in" filter="fade">
                                      <p:cBhvr>
                                        <p:cTn id="82" dur="500"/>
                                        <p:tgtEl>
                                          <p:spTgt spid="1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fade">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82" grpId="0"/>
      <p:bldP spid="100" grpId="0" bldLvl="0" animBg="1"/>
      <p:bldP spid="102" grpId="0"/>
      <p:bldP spid="104" grpId="0"/>
      <p:bldP spid="105" grpId="0" bldLvl="0" animBg="1"/>
      <p:bldP spid="106" grpId="0"/>
      <p:bldP spid="107" grpId="0" bldLvl="0" animBg="1"/>
      <p:bldP spid="108" grpId="0"/>
      <p:bldP spid="109" grpId="0"/>
      <p:bldP spid="110" grpId="0"/>
      <p:bldP spid="111" grpId="0" bldLvl="0" animBg="1"/>
      <p:bldP spid="112" grpId="0"/>
      <p:bldP spid="113" grpId="0"/>
      <p:bldP spid="4" grpId="0"/>
      <p:bldP spid="114" grpId="0"/>
      <p:bldP spid="7" grpId="0" bldLvl="0" animBg="1"/>
      <p:bldP spid="115" grpId="0" bldLvl="0" animBg="1"/>
      <p:bldP spid="116" grpId="0"/>
      <p:bldP spid="117" grpId="0" bldLvl="0" animBg="1"/>
      <p:bldP spid="118" grpId="0"/>
      <p:bldP spid="119" grpId="0"/>
      <p:bldP spid="8" grpId="0" bldLvl="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
          <p:cNvGrpSpPr/>
          <p:nvPr/>
        </p:nvGrpSpPr>
        <p:grpSpPr>
          <a:xfrm>
            <a:off x="4215304" y="373672"/>
            <a:ext cx="3762618" cy="454660"/>
            <a:chOff x="3995322" y="354296"/>
            <a:chExt cx="3567519" cy="431085"/>
          </a:xfrm>
        </p:grpSpPr>
        <p:sp>
          <p:nvSpPr>
            <p:cNvPr id="17" name="TextBox 259"/>
            <p:cNvSpPr txBox="1"/>
            <p:nvPr/>
          </p:nvSpPr>
          <p:spPr>
            <a:xfrm>
              <a:off x="3995322" y="354296"/>
              <a:ext cx="3567519" cy="431085"/>
            </a:xfrm>
            <a:prstGeom prst="rect">
              <a:avLst/>
            </a:prstGeom>
          </p:spPr>
          <p:txBody>
            <a:bodyPr lIns="0" tIns="0" rIns="0" bIns="0" rtlCol="0" anchor="ctr">
              <a:spAutoFit/>
            </a:bodyPr>
            <a:lstStyle/>
            <a:p>
              <a:pPr algn="ctr" latinLnBrk="1"/>
              <a:r>
                <a:rPr lang="zh-CN" altLang="en-US" sz="2955" b="1" dirty="0">
                  <a:solidFill>
                    <a:srgbClr val="6DA9BE"/>
                  </a:solidFill>
                  <a:latin typeface="微软雅黑" panose="020B0503020204020204" pitchFamily="34" charset="-122"/>
                  <a:ea typeface="微软雅黑" panose="020B0503020204020204" pitchFamily="34" charset="-122"/>
                </a:rPr>
                <a:t>安全标识</a:t>
              </a:r>
              <a:endParaRPr lang="en-US" sz="2955" b="1" dirty="0">
                <a:solidFill>
                  <a:srgbClr val="6DA9BE"/>
                </a:solidFill>
                <a:latin typeface="微软雅黑" panose="020B0503020204020204" pitchFamily="34" charset="-122"/>
                <a:ea typeface="微软雅黑" panose="020B0503020204020204" pitchFamily="34" charset="-122"/>
              </a:endParaRPr>
            </a:p>
          </p:txBody>
        </p:sp>
      </p:grpSp>
      <p:sp>
        <p:nvSpPr>
          <p:cNvPr id="18" name="Freeform 2"/>
          <p:cNvSpPr/>
          <p:nvPr/>
        </p:nvSpPr>
        <p:spPr>
          <a:xfrm>
            <a:off x="5590286" y="964262"/>
            <a:ext cx="1025879" cy="0"/>
          </a:xfrm>
          <a:custGeom>
            <a:avLst/>
            <a:gdLst/>
            <a:ahLst/>
            <a:cxnLst/>
            <a:rect l="l" t="t" r="r" b="b"/>
            <a:pathLst>
              <a:path w="972685">
                <a:moveTo>
                  <a:pt x="0" y="0"/>
                </a:moveTo>
                <a:lnTo>
                  <a:pt x="972685" y="0"/>
                </a:lnTo>
              </a:path>
            </a:pathLst>
          </a:custGeom>
          <a:solidFill>
            <a:srgbClr val="6DA9BE"/>
          </a:solidFill>
          <a:ln w="25400">
            <a:solidFill>
              <a:srgbClr val="6DA9BE"/>
            </a:solidFill>
            <a:prstDash val="solid"/>
          </a:ln>
        </p:spPr>
      </p:sp>
      <p:sp>
        <p:nvSpPr>
          <p:cNvPr id="58" name="矩形 57"/>
          <p:cNvSpPr/>
          <p:nvPr/>
        </p:nvSpPr>
        <p:spPr>
          <a:xfrm>
            <a:off x="598072" y="1073651"/>
            <a:ext cx="11010305" cy="346167"/>
          </a:xfrm>
          <a:prstGeom prst="rect">
            <a:avLst/>
          </a:prstGeom>
          <a:solidFill>
            <a:schemeClr val="bg1">
              <a:lumMod val="85000"/>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ts val="1200"/>
              </a:spcBef>
              <a:buFont typeface="Wingdings" panose="05000000000000000000" pitchFamily="2" charset="2"/>
              <a:buChar char="l"/>
            </a:pPr>
            <a:r>
              <a:rPr lang="zh-CN" altLang="en-US" sz="1475" dirty="0">
                <a:solidFill>
                  <a:srgbClr val="5A9EB6"/>
                </a:solidFill>
                <a:latin typeface="微软雅黑" panose="020B0503020204020204" pitchFamily="34" charset="-122"/>
                <a:ea typeface="微软雅黑" panose="020B0503020204020204" pitchFamily="34" charset="-122"/>
              </a:rPr>
              <a:t>安全标识包含：交通标识 ＋ 禁止标识</a:t>
            </a:r>
            <a:r>
              <a:rPr lang="en-US" altLang="zh-CN" sz="1475" dirty="0">
                <a:solidFill>
                  <a:srgbClr val="5A9EB6"/>
                </a:solidFill>
                <a:latin typeface="微软雅黑" panose="020B0503020204020204" pitchFamily="34" charset="-122"/>
                <a:ea typeface="微软雅黑" panose="020B0503020204020204" pitchFamily="34" charset="-122"/>
              </a:rPr>
              <a:t> + </a:t>
            </a:r>
            <a:r>
              <a:rPr lang="zh-CN" altLang="en-US" sz="1475" dirty="0">
                <a:solidFill>
                  <a:srgbClr val="5A9EB6"/>
                </a:solidFill>
                <a:latin typeface="微软雅黑" panose="020B0503020204020204" pitchFamily="34" charset="-122"/>
                <a:ea typeface="微软雅黑" panose="020B0503020204020204" pitchFamily="34" charset="-122"/>
              </a:rPr>
              <a:t>警告标识</a:t>
            </a:r>
            <a:endParaRPr lang="en-US" altLang="zh-CN" sz="1475" dirty="0">
              <a:solidFill>
                <a:srgbClr val="5A9EB6"/>
              </a:solidFill>
              <a:latin typeface="微软雅黑" panose="020B0503020204020204" pitchFamily="34" charset="-122"/>
              <a:ea typeface="微软雅黑" panose="020B0503020204020204" pitchFamily="34" charset="-122"/>
            </a:endParaRPr>
          </a:p>
        </p:txBody>
      </p:sp>
      <p:sp>
        <p:nvSpPr>
          <p:cNvPr id="59" name="Freeform 282"/>
          <p:cNvSpPr/>
          <p:nvPr/>
        </p:nvSpPr>
        <p:spPr>
          <a:xfrm>
            <a:off x="598072" y="1665243"/>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交通标识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60" name="矩形 59"/>
          <p:cNvSpPr/>
          <p:nvPr/>
        </p:nvSpPr>
        <p:spPr>
          <a:xfrm>
            <a:off x="835355" y="2278583"/>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环绕行走</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82" name="矩形 81"/>
          <p:cNvSpPr/>
          <p:nvPr/>
        </p:nvSpPr>
        <p:spPr>
          <a:xfrm>
            <a:off x="835354" y="2603190"/>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白、蓝色。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指示车辆绕行。</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车道入口处环岛。</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0" name="椭圆 99"/>
          <p:cNvSpPr/>
          <p:nvPr/>
        </p:nvSpPr>
        <p:spPr>
          <a:xfrm>
            <a:off x="4129562" y="2488437"/>
            <a:ext cx="1139063" cy="1139063"/>
          </a:xfrm>
          <a:prstGeom prst="ellipse">
            <a:avLst/>
          </a:prstGeom>
          <a:no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2" name="矩形 101"/>
          <p:cNvSpPr/>
          <p:nvPr/>
        </p:nvSpPr>
        <p:spPr>
          <a:xfrm>
            <a:off x="3476458" y="3748543"/>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SC2005</a:t>
            </a:r>
            <a:endParaRPr lang="zh-CN" altLang="en-US" sz="1265" b="1" dirty="0">
              <a:latin typeface="微软雅黑" panose="020B0503020204020204" pitchFamily="34" charset="-122"/>
              <a:ea typeface="微软雅黑" panose="020B0503020204020204" pitchFamily="34" charset="-122"/>
            </a:endParaRPr>
          </a:p>
        </p:txBody>
      </p:sp>
      <p:sp>
        <p:nvSpPr>
          <p:cNvPr id="105" name="矩形 104"/>
          <p:cNvSpPr/>
          <p:nvPr/>
        </p:nvSpPr>
        <p:spPr>
          <a:xfrm>
            <a:off x="6819306" y="2277012"/>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道路通行限高</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106" name="矩形 105"/>
          <p:cNvSpPr/>
          <p:nvPr/>
        </p:nvSpPr>
        <p:spPr>
          <a:xfrm>
            <a:off x="6819305" y="2601620"/>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600mm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指明道路允许通行高度。</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物流通道及生产现场。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铝合金板。</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a:off x="10113512" y="2486867"/>
            <a:ext cx="1139063" cy="1139063"/>
          </a:xfrm>
          <a:prstGeom prst="ellipse">
            <a:avLst/>
          </a:prstGeom>
          <a:noFill/>
          <a:ln w="10160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108" name="矩形 107"/>
          <p:cNvSpPr/>
          <p:nvPr/>
        </p:nvSpPr>
        <p:spPr>
          <a:xfrm>
            <a:off x="9460409" y="3746972"/>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SC2006</a:t>
            </a:r>
            <a:endParaRPr lang="zh-CN" altLang="en-US" sz="1265" b="1" dirty="0">
              <a:latin typeface="微软雅黑" panose="020B0503020204020204" pitchFamily="34" charset="-122"/>
              <a:ea typeface="微软雅黑" panose="020B0503020204020204" pitchFamily="34" charset="-122"/>
            </a:endParaRPr>
          </a:p>
        </p:txBody>
      </p:sp>
      <p:sp>
        <p:nvSpPr>
          <p:cNvPr id="31" name="Freeform 282"/>
          <p:cNvSpPr/>
          <p:nvPr/>
        </p:nvSpPr>
        <p:spPr>
          <a:xfrm>
            <a:off x="598072" y="4268240"/>
            <a:ext cx="1410479" cy="477883"/>
          </a:xfrm>
          <a:custGeom>
            <a:avLst/>
            <a:gdLst/>
            <a:ahLst/>
            <a:cxnLst/>
            <a:rect l="l" t="t" r="r" b="b"/>
            <a:pathLst>
              <a:path w="1337343" h="590843">
                <a:moveTo>
                  <a:pt x="0" y="0"/>
                </a:moveTo>
                <a:lnTo>
                  <a:pt x="1215949" y="0"/>
                </a:lnTo>
                <a:lnTo>
                  <a:pt x="1337343" y="295423"/>
                </a:lnTo>
                <a:lnTo>
                  <a:pt x="1215949" y="590843"/>
                </a:lnTo>
                <a:lnTo>
                  <a:pt x="0" y="590843"/>
                </a:lnTo>
                <a:lnTo>
                  <a:pt x="121395" y="295423"/>
                </a:lnTo>
                <a:lnTo>
                  <a:pt x="0" y="0"/>
                </a:lnTo>
                <a:lnTo>
                  <a:pt x="0" y="0"/>
                </a:lnTo>
                <a:close/>
              </a:path>
            </a:pathLst>
          </a:custGeom>
          <a:solidFill>
            <a:srgbClr val="6DA9BE"/>
          </a:solidFill>
        </p:spPr>
        <p:txBody>
          <a:bodyPr anchor="ctr"/>
          <a:lstStyle/>
          <a:p>
            <a:pPr algn="ctr"/>
            <a:r>
              <a:rPr lang="zh-CN" altLang="en-US" sz="1690" b="1" dirty="0">
                <a:solidFill>
                  <a:schemeClr val="bg1"/>
                </a:solidFill>
                <a:latin typeface="微软雅黑" panose="020B0503020204020204" pitchFamily="34" charset="-122"/>
                <a:ea typeface="微软雅黑" panose="020B0503020204020204" pitchFamily="34" charset="-122"/>
              </a:rPr>
              <a:t>禁止标识</a:t>
            </a:r>
            <a:endParaRPr lang="zh-CN" altLang="en-US" sz="1690" b="1" dirty="0">
              <a:solidFill>
                <a:schemeClr val="bg1"/>
              </a:solidFill>
              <a:latin typeface="微软雅黑" panose="020B0503020204020204" pitchFamily="34" charset="-122"/>
              <a:ea typeface="微软雅黑" panose="020B0503020204020204" pitchFamily="34" charset="-122"/>
            </a:endParaRPr>
          </a:p>
        </p:txBody>
      </p:sp>
      <p:sp>
        <p:nvSpPr>
          <p:cNvPr id="32" name="矩形 31"/>
          <p:cNvSpPr/>
          <p:nvPr/>
        </p:nvSpPr>
        <p:spPr>
          <a:xfrm>
            <a:off x="835355" y="488158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禁打手机、对讲机</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3" name="矩形 32"/>
          <p:cNvSpPr/>
          <p:nvPr/>
        </p:nvSpPr>
        <p:spPr>
          <a:xfrm>
            <a:off x="835354" y="5206187"/>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240mm x 340mm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禁止区域内人员使用手机、对讲机。</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厂危险品库房等易爆区域。</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硬质聚氯乙烯板材。</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5" name="矩形 34"/>
          <p:cNvSpPr/>
          <p:nvPr/>
        </p:nvSpPr>
        <p:spPr>
          <a:xfrm>
            <a:off x="3493859" y="6349970"/>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SC2007</a:t>
            </a:r>
            <a:endParaRPr lang="zh-CN" altLang="en-US" sz="1265" b="1" dirty="0">
              <a:latin typeface="微软雅黑" panose="020B0503020204020204" pitchFamily="34" charset="-122"/>
              <a:ea typeface="微软雅黑" panose="020B0503020204020204" pitchFamily="34" charset="-122"/>
            </a:endParaRPr>
          </a:p>
        </p:txBody>
      </p:sp>
      <p:sp>
        <p:nvSpPr>
          <p:cNvPr id="37" name="矩形 36"/>
          <p:cNvSpPr/>
          <p:nvPr/>
        </p:nvSpPr>
        <p:spPr>
          <a:xfrm>
            <a:off x="6819306" y="4880010"/>
            <a:ext cx="2140573" cy="318770"/>
          </a:xfrm>
          <a:prstGeom prst="rect">
            <a:avLst/>
          </a:prstGeom>
          <a:noFill/>
          <a:ln>
            <a:solidFill>
              <a:srgbClr val="6DA9BE"/>
            </a:solidFill>
          </a:ln>
        </p:spPr>
        <p:txBody>
          <a:bodyPr wrap="square">
            <a:spAutoFit/>
          </a:bodyPr>
          <a:lstStyle/>
          <a:p>
            <a:pPr algn="ctr"/>
            <a:r>
              <a:rPr lang="zh-CN" altLang="en-US" sz="1475" b="1" dirty="0">
                <a:solidFill>
                  <a:srgbClr val="6DA9BE"/>
                </a:solidFill>
                <a:latin typeface="微软雅黑" panose="020B0503020204020204" pitchFamily="34" charset="-122"/>
                <a:ea typeface="微软雅黑" panose="020B0503020204020204" pitchFamily="34" charset="-122"/>
              </a:rPr>
              <a:t>禁止烟火</a:t>
            </a:r>
            <a:endParaRPr lang="zh-CN" altLang="en-US" sz="1475" b="1" dirty="0">
              <a:solidFill>
                <a:srgbClr val="6DA9BE"/>
              </a:solidFill>
              <a:latin typeface="微软雅黑" panose="020B0503020204020204" pitchFamily="34" charset="-122"/>
              <a:ea typeface="微软雅黑" panose="020B0503020204020204" pitchFamily="34" charset="-122"/>
            </a:endParaRPr>
          </a:p>
        </p:txBody>
      </p:sp>
      <p:sp>
        <p:nvSpPr>
          <p:cNvPr id="38" name="矩形 37"/>
          <p:cNvSpPr/>
          <p:nvPr/>
        </p:nvSpPr>
        <p:spPr>
          <a:xfrm>
            <a:off x="6819305" y="5204617"/>
            <a:ext cx="3185462" cy="1370330"/>
          </a:xfrm>
          <a:prstGeom prst="rect">
            <a:avLst/>
          </a:prstGeom>
        </p:spPr>
        <p:txBody>
          <a:bodyPr wrap="square">
            <a:spAutoFit/>
          </a:bodyPr>
          <a:lstStyle/>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基本色：</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红、黑色。</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尺寸：</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长宽</a:t>
            </a:r>
            <a:r>
              <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rPr>
              <a:t>240mm x 340mm</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作用：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禁止在该区域内使用烟火。</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范围：</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生产车间、危化品库、油库、仓库等。</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gn="just">
              <a:lnSpc>
                <a:spcPct val="150000"/>
              </a:lnSpc>
              <a:buFont typeface="Wingdings" panose="05000000000000000000" pitchFamily="2" charset="2"/>
              <a:buChar char="u"/>
              <a:defRPr/>
            </a:pPr>
            <a:r>
              <a:rPr lang="zh-CN" altLang="en-US" sz="1105" b="1" dirty="0">
                <a:solidFill>
                  <a:srgbClr val="6DA9BE"/>
                </a:solidFill>
                <a:latin typeface="微软雅黑" panose="020B0503020204020204" pitchFamily="34" charset="-122"/>
                <a:ea typeface="微软雅黑" panose="020B0503020204020204" pitchFamily="34" charset="-122"/>
              </a:rPr>
              <a:t>材质：</a:t>
            </a:r>
            <a:r>
              <a:rPr lang="zh-CN" altLang="en-US" sz="1105" dirty="0">
                <a:solidFill>
                  <a:schemeClr val="tx1">
                    <a:lumMod val="65000"/>
                    <a:lumOff val="35000"/>
                  </a:schemeClr>
                </a:solidFill>
                <a:latin typeface="微软雅黑" panose="020B0503020204020204" pitchFamily="34" charset="-122"/>
                <a:ea typeface="微软雅黑" panose="020B0503020204020204" pitchFamily="34" charset="-122"/>
              </a:rPr>
              <a:t>硬质聚氯乙烯板材。</a:t>
            </a:r>
            <a:endParaRPr lang="en-US" altLang="zh-CN" sz="110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44"/>
          <p:cNvSpPr>
            <a:spLocks noChangeAspect="1"/>
          </p:cNvSpPr>
          <p:nvPr/>
        </p:nvSpPr>
        <p:spPr>
          <a:xfrm>
            <a:off x="4224483" y="2581789"/>
            <a:ext cx="949219" cy="949219"/>
          </a:xfrm>
          <a:prstGeom prst="ellipse">
            <a:avLst/>
          </a:prstGeom>
          <a:solidFill>
            <a:srgbClr val="033C76"/>
          </a:solid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46" name="矩形 45"/>
          <p:cNvSpPr/>
          <p:nvPr/>
        </p:nvSpPr>
        <p:spPr>
          <a:xfrm>
            <a:off x="4297821" y="3393249"/>
            <a:ext cx="779301" cy="172720"/>
          </a:xfrm>
          <a:prstGeom prst="rect">
            <a:avLst/>
          </a:prstGeom>
        </p:spPr>
        <p:txBody>
          <a:bodyPr wrap="square">
            <a:spAutoFit/>
          </a:bodyPr>
          <a:lstStyle/>
          <a:p>
            <a:pPr algn="ctr"/>
            <a:r>
              <a:rPr lang="en-US" altLang="zh-CN" sz="525" dirty="0">
                <a:solidFill>
                  <a:schemeClr val="bg1"/>
                </a:solidFill>
                <a:latin typeface="微软雅黑" panose="020B0503020204020204" pitchFamily="34" charset="-122"/>
                <a:ea typeface="微软雅黑" panose="020B0503020204020204" pitchFamily="34" charset="-122"/>
              </a:rPr>
              <a:t>SC2005</a:t>
            </a:r>
            <a:endParaRPr lang="zh-CN" altLang="en-US" sz="525" dirty="0">
              <a:solidFill>
                <a:schemeClr val="bg1"/>
              </a:solidFill>
              <a:latin typeface="微软雅黑" panose="020B0503020204020204" pitchFamily="34" charset="-122"/>
              <a:ea typeface="微软雅黑" panose="020B0503020204020204" pitchFamily="34" charset="-122"/>
            </a:endParaRPr>
          </a:p>
        </p:txBody>
      </p:sp>
      <p:sp>
        <p:nvSpPr>
          <p:cNvPr id="47" name="PA-A000220140718A36PPSH-4411"/>
          <p:cNvSpPr/>
          <p:nvPr>
            <p:custDataLst>
              <p:tags r:id="rId1"/>
            </p:custDataLst>
          </p:nvPr>
        </p:nvSpPr>
        <p:spPr>
          <a:xfrm>
            <a:off x="4364737" y="2704743"/>
            <a:ext cx="645469" cy="645469"/>
          </a:xfrm>
          <a:custGeom>
            <a:avLst/>
            <a:gdLst/>
            <a:ahLst/>
            <a:cxnLst/>
            <a:rect l="l" t="t" r="r" b="b"/>
            <a:pathLst>
              <a:path w="1011944" h="1017468">
                <a:moveTo>
                  <a:pt x="302571" y="800429"/>
                </a:moveTo>
                <a:cubicBezTo>
                  <a:pt x="313716" y="810444"/>
                  <a:pt x="325855" y="819562"/>
                  <a:pt x="338737" y="827969"/>
                </a:cubicBezTo>
                <a:cubicBezTo>
                  <a:pt x="470225" y="913775"/>
                  <a:pt x="638330" y="898869"/>
                  <a:pt x="751224" y="801057"/>
                </a:cubicBezTo>
                <a:lnTo>
                  <a:pt x="829505" y="852141"/>
                </a:lnTo>
                <a:lnTo>
                  <a:pt x="867479" y="876922"/>
                </a:lnTo>
                <a:cubicBezTo>
                  <a:pt x="710485" y="1034336"/>
                  <a:pt x="459572" y="1065741"/>
                  <a:pt x="266005" y="939424"/>
                </a:cubicBezTo>
                <a:lnTo>
                  <a:pt x="229286" y="912728"/>
                </a:lnTo>
                <a:close/>
                <a:moveTo>
                  <a:pt x="936681" y="640575"/>
                </a:moveTo>
                <a:lnTo>
                  <a:pt x="922352" y="912731"/>
                </a:lnTo>
                <a:lnTo>
                  <a:pt x="867479" y="876922"/>
                </a:lnTo>
                <a:lnTo>
                  <a:pt x="867479" y="876922"/>
                </a:lnTo>
                <a:lnTo>
                  <a:pt x="829505" y="852141"/>
                </a:lnTo>
                <a:lnTo>
                  <a:pt x="693334" y="763279"/>
                </a:lnTo>
                <a:close/>
                <a:moveTo>
                  <a:pt x="241423" y="569919"/>
                </a:moveTo>
                <a:lnTo>
                  <a:pt x="231447" y="842269"/>
                </a:lnTo>
                <a:lnTo>
                  <a:pt x="0" y="698372"/>
                </a:lnTo>
                <a:close/>
                <a:moveTo>
                  <a:pt x="334488" y="91365"/>
                </a:moveTo>
                <a:lnTo>
                  <a:pt x="397475" y="209747"/>
                </a:lnTo>
                <a:cubicBezTo>
                  <a:pt x="383325" y="214674"/>
                  <a:pt x="369480" y="220906"/>
                  <a:pt x="355899" y="228131"/>
                </a:cubicBezTo>
                <a:cubicBezTo>
                  <a:pt x="217290" y="301881"/>
                  <a:pt x="149214" y="456306"/>
                  <a:pt x="180397" y="602388"/>
                </a:cubicBezTo>
                <a:lnTo>
                  <a:pt x="57845" y="667594"/>
                </a:lnTo>
                <a:cubicBezTo>
                  <a:pt x="-4255" y="454123"/>
                  <a:pt x="89335" y="219209"/>
                  <a:pt x="293386" y="110640"/>
                </a:cubicBezTo>
                <a:close/>
                <a:moveTo>
                  <a:pt x="656877" y="65422"/>
                </a:moveTo>
                <a:cubicBezTo>
                  <a:pt x="871633" y="122920"/>
                  <a:pt x="1024059" y="324688"/>
                  <a:pt x="1011187" y="555465"/>
                </a:cubicBezTo>
                <a:lnTo>
                  <a:pt x="1006376" y="600607"/>
                </a:lnTo>
                <a:lnTo>
                  <a:pt x="872488" y="593139"/>
                </a:lnTo>
                <a:cubicBezTo>
                  <a:pt x="875606" y="578483"/>
                  <a:pt x="877450" y="563413"/>
                  <a:pt x="878307" y="548054"/>
                </a:cubicBezTo>
                <a:cubicBezTo>
                  <a:pt x="887050" y="391290"/>
                  <a:pt x="790245" y="253049"/>
                  <a:pt x="649146" y="204027"/>
                </a:cubicBezTo>
                <a:close/>
                <a:moveTo>
                  <a:pt x="660526" y="0"/>
                </a:moveTo>
                <a:lnTo>
                  <a:pt x="645296" y="273045"/>
                </a:lnTo>
                <a:lnTo>
                  <a:pt x="417527" y="12339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sz="1900">
              <a:solidFill>
                <a:srgbClr val="FFFFFF"/>
              </a:solidFill>
            </a:endParaRPr>
          </a:p>
        </p:txBody>
      </p:sp>
      <p:sp>
        <p:nvSpPr>
          <p:cNvPr id="2" name="等腰三角形 1"/>
          <p:cNvSpPr/>
          <p:nvPr/>
        </p:nvSpPr>
        <p:spPr>
          <a:xfrm>
            <a:off x="10399652" y="3355132"/>
            <a:ext cx="558610" cy="245976"/>
          </a:xfrm>
          <a:prstGeom prst="triangl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9" name="矩形 48"/>
          <p:cNvSpPr/>
          <p:nvPr/>
        </p:nvSpPr>
        <p:spPr>
          <a:xfrm>
            <a:off x="10281772" y="3426364"/>
            <a:ext cx="779301" cy="172720"/>
          </a:xfrm>
          <a:prstGeom prst="rect">
            <a:avLst/>
          </a:prstGeom>
        </p:spPr>
        <p:txBody>
          <a:bodyPr wrap="square">
            <a:spAutoFit/>
          </a:bodyPr>
          <a:lstStyle/>
          <a:p>
            <a:pPr algn="ctr"/>
            <a:r>
              <a:rPr lang="en-US" altLang="zh-CN" sz="525" dirty="0">
                <a:solidFill>
                  <a:schemeClr val="bg1"/>
                </a:solidFill>
                <a:latin typeface="微软雅黑" panose="020B0503020204020204" pitchFamily="34" charset="-122"/>
                <a:ea typeface="微软雅黑" panose="020B0503020204020204" pitchFamily="34" charset="-122"/>
              </a:rPr>
              <a:t>SC2006</a:t>
            </a:r>
            <a:endParaRPr lang="zh-CN" altLang="en-US" sz="525" dirty="0">
              <a:solidFill>
                <a:schemeClr val="bg1"/>
              </a:solidFill>
              <a:latin typeface="微软雅黑" panose="020B0503020204020204" pitchFamily="34" charset="-122"/>
              <a:ea typeface="微软雅黑" panose="020B0503020204020204" pitchFamily="34" charset="-122"/>
            </a:endParaRPr>
          </a:p>
        </p:txBody>
      </p:sp>
      <p:sp>
        <p:nvSpPr>
          <p:cNvPr id="50" name="等腰三角形 49"/>
          <p:cNvSpPr/>
          <p:nvPr/>
        </p:nvSpPr>
        <p:spPr>
          <a:xfrm rot="10800000">
            <a:off x="10403738" y="2513751"/>
            <a:ext cx="558610" cy="245976"/>
          </a:xfrm>
          <a:prstGeom prst="triangle">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52" name="矩形 51"/>
          <p:cNvSpPr/>
          <p:nvPr/>
        </p:nvSpPr>
        <p:spPr>
          <a:xfrm>
            <a:off x="10045706" y="2683555"/>
            <a:ext cx="1251432" cy="739775"/>
          </a:xfrm>
          <a:prstGeom prst="rect">
            <a:avLst/>
          </a:prstGeom>
        </p:spPr>
        <p:txBody>
          <a:bodyPr wrap="square">
            <a:spAutoFit/>
          </a:bodyPr>
          <a:lstStyle/>
          <a:p>
            <a:pPr algn="ctr"/>
            <a:r>
              <a:rPr lang="en-US" altLang="zh-CN" sz="4220" b="1" dirty="0">
                <a:solidFill>
                  <a:schemeClr val="tx2"/>
                </a:solidFill>
                <a:latin typeface="微软雅黑" panose="020B0503020204020204" pitchFamily="34" charset="-122"/>
                <a:ea typeface="微软雅黑" panose="020B0503020204020204" pitchFamily="34" charset="-122"/>
              </a:rPr>
              <a:t>5</a:t>
            </a:r>
            <a:r>
              <a:rPr lang="en-US" altLang="zh-CN" sz="2955" b="1" dirty="0">
                <a:solidFill>
                  <a:schemeClr val="tx2"/>
                </a:solidFill>
                <a:latin typeface="微软雅黑" panose="020B0503020204020204" pitchFamily="34" charset="-122"/>
                <a:ea typeface="微软雅黑" panose="020B0503020204020204" pitchFamily="34" charset="-122"/>
              </a:rPr>
              <a:t>.</a:t>
            </a:r>
            <a:r>
              <a:rPr lang="en-US" altLang="zh-CN" sz="2110" b="1" dirty="0">
                <a:solidFill>
                  <a:schemeClr val="tx2"/>
                </a:solidFill>
                <a:latin typeface="微软雅黑" panose="020B0503020204020204" pitchFamily="34" charset="-122"/>
                <a:ea typeface="微软雅黑" panose="020B0503020204020204" pitchFamily="34" charset="-122"/>
              </a:rPr>
              <a:t>4m</a:t>
            </a:r>
            <a:endParaRPr lang="zh-CN" altLang="en-US" sz="1690" b="1" dirty="0">
              <a:solidFill>
                <a:schemeClr val="tx2"/>
              </a:solidFill>
            </a:endParaRPr>
          </a:p>
        </p:txBody>
      </p:sp>
      <p:grpSp>
        <p:nvGrpSpPr>
          <p:cNvPr id="6" name="组合 5"/>
          <p:cNvGrpSpPr/>
          <p:nvPr/>
        </p:nvGrpSpPr>
        <p:grpSpPr>
          <a:xfrm>
            <a:off x="4129560" y="4831220"/>
            <a:ext cx="1139064" cy="1526414"/>
            <a:chOff x="3914024" y="4580712"/>
            <a:chExt cx="1080001" cy="1447267"/>
          </a:xfrm>
        </p:grpSpPr>
        <p:sp>
          <p:nvSpPr>
            <p:cNvPr id="3" name="矩形 2"/>
            <p:cNvSpPr/>
            <p:nvPr/>
          </p:nvSpPr>
          <p:spPr>
            <a:xfrm>
              <a:off x="3914025" y="4580712"/>
              <a:ext cx="1080000" cy="1440000"/>
            </a:xfrm>
            <a:prstGeom prst="rect">
              <a:avLst/>
            </a:prstGeom>
            <a:solidFill>
              <a:schemeClr val="bg1"/>
            </a:solidFill>
            <a:ln w="3175">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54" name="椭圆 53"/>
            <p:cNvSpPr>
              <a:spLocks noChangeAspect="1"/>
            </p:cNvSpPr>
            <p:nvPr/>
          </p:nvSpPr>
          <p:spPr>
            <a:xfrm>
              <a:off x="4083006" y="4664800"/>
              <a:ext cx="720000" cy="720000"/>
            </a:xfrm>
            <a:prstGeom prst="ellipse">
              <a:avLst/>
            </a:prstGeom>
            <a:no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5" name="矩形 54"/>
            <p:cNvSpPr/>
            <p:nvPr/>
          </p:nvSpPr>
          <p:spPr>
            <a:xfrm>
              <a:off x="4056974" y="5864215"/>
              <a:ext cx="738893" cy="163764"/>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SC2007</a:t>
              </a:r>
              <a:endParaRPr lang="zh-CN" altLang="en-US" sz="525" dirty="0">
                <a:latin typeface="微软雅黑" panose="020B0503020204020204" pitchFamily="34" charset="-122"/>
                <a:ea typeface="微软雅黑" panose="020B0503020204020204" pitchFamily="34" charset="-122"/>
              </a:endParaRPr>
            </a:p>
          </p:txBody>
        </p:sp>
        <p:sp>
          <p:nvSpPr>
            <p:cNvPr id="69" name="PA-A000320141219A45PPSH-4713"/>
            <p:cNvSpPr/>
            <p:nvPr>
              <p:custDataLst>
                <p:tags r:id="rId2"/>
              </p:custDataLst>
            </p:nvPr>
          </p:nvSpPr>
          <p:spPr bwMode="auto">
            <a:xfrm>
              <a:off x="4242650" y="4801985"/>
              <a:ext cx="402866" cy="445629"/>
            </a:xfrm>
            <a:custGeom>
              <a:avLst/>
              <a:gdLst>
                <a:gd name="T0" fmla="*/ 323928717 w 6102"/>
                <a:gd name="T1" fmla="*/ 132439412 h 6477"/>
                <a:gd name="T2" fmla="*/ 527402369 w 6102"/>
                <a:gd name="T3" fmla="*/ 426816471 h 6477"/>
                <a:gd name="T4" fmla="*/ 345939782 w 6102"/>
                <a:gd name="T5" fmla="*/ 560294118 h 6477"/>
                <a:gd name="T6" fmla="*/ 68893396 w 6102"/>
                <a:gd name="T7" fmla="*/ 204757647 h 6477"/>
                <a:gd name="T8" fmla="*/ 99136964 w 6102"/>
                <a:gd name="T9" fmla="*/ 142387647 h 6477"/>
                <a:gd name="T10" fmla="*/ 151911981 w 6102"/>
                <a:gd name="T11" fmla="*/ 143685000 h 6477"/>
                <a:gd name="T12" fmla="*/ 3379703 w 6102"/>
                <a:gd name="T13" fmla="*/ 75865000 h 6477"/>
                <a:gd name="T14" fmla="*/ 43762379 w 6102"/>
                <a:gd name="T15" fmla="*/ 21626176 h 6477"/>
                <a:gd name="T16" fmla="*/ 138133420 w 6102"/>
                <a:gd name="T17" fmla="*/ 692059 h 6477"/>
                <a:gd name="T18" fmla="*/ 237097217 w 6102"/>
                <a:gd name="T19" fmla="*/ 44290588 h 6477"/>
                <a:gd name="T20" fmla="*/ 251135823 w 6102"/>
                <a:gd name="T21" fmla="*/ 94982647 h 6477"/>
                <a:gd name="T22" fmla="*/ 189521629 w 6102"/>
                <a:gd name="T23" fmla="*/ 53633235 h 6477"/>
                <a:gd name="T24" fmla="*/ 112309146 w 6102"/>
                <a:gd name="T25" fmla="*/ 35899706 h 6477"/>
                <a:gd name="T26" fmla="*/ 42635909 w 6102"/>
                <a:gd name="T27" fmla="*/ 65743824 h 6477"/>
                <a:gd name="T28" fmla="*/ 126867843 w 6102"/>
                <a:gd name="T29" fmla="*/ 93858235 h 6477"/>
                <a:gd name="T30" fmla="*/ 191428233 w 6102"/>
                <a:gd name="T31" fmla="*/ 128460294 h 6477"/>
                <a:gd name="T32" fmla="*/ 211186359 w 6102"/>
                <a:gd name="T33" fmla="*/ 100519118 h 6477"/>
                <a:gd name="T34" fmla="*/ 137006656 w 6102"/>
                <a:gd name="T35" fmla="*/ 59256176 h 6477"/>
                <a:gd name="T36" fmla="*/ 46535408 w 6102"/>
                <a:gd name="T37" fmla="*/ 96972353 h 6477"/>
                <a:gd name="T38" fmla="*/ 73139523 w 6102"/>
                <a:gd name="T39" fmla="*/ 118685000 h 6477"/>
                <a:gd name="T40" fmla="*/ 252002248 w 6102"/>
                <a:gd name="T41" fmla="*/ 381055294 h 6477"/>
                <a:gd name="T42" fmla="*/ 268467254 w 6102"/>
                <a:gd name="T43" fmla="*/ 407093529 h 6477"/>
                <a:gd name="T44" fmla="*/ 297671231 w 6102"/>
                <a:gd name="T45" fmla="*/ 397318235 h 6477"/>
                <a:gd name="T46" fmla="*/ 295244831 w 6102"/>
                <a:gd name="T47" fmla="*/ 366782059 h 6477"/>
                <a:gd name="T48" fmla="*/ 264134544 w 6102"/>
                <a:gd name="T49" fmla="*/ 362024118 h 6477"/>
                <a:gd name="T50" fmla="*/ 426618845 w 6102"/>
                <a:gd name="T51" fmla="*/ 413321765 h 6477"/>
                <a:gd name="T52" fmla="*/ 449843258 w 6102"/>
                <a:gd name="T53" fmla="*/ 433564118 h 6477"/>
                <a:gd name="T54" fmla="*/ 475147441 w 6102"/>
                <a:gd name="T55" fmla="*/ 415917059 h 6477"/>
                <a:gd name="T56" fmla="*/ 463968448 w 6102"/>
                <a:gd name="T57" fmla="*/ 387283824 h 6477"/>
                <a:gd name="T58" fmla="*/ 385456034 w 6102"/>
                <a:gd name="T59" fmla="*/ 426037941 h 6477"/>
                <a:gd name="T60" fmla="*/ 379216719 w 6102"/>
                <a:gd name="T61" fmla="*/ 456920294 h 6477"/>
                <a:gd name="T62" fmla="*/ 407120765 w 6102"/>
                <a:gd name="T63" fmla="*/ 469636765 h 6477"/>
                <a:gd name="T64" fmla="*/ 426358800 w 6102"/>
                <a:gd name="T65" fmla="*/ 445501765 h 6477"/>
                <a:gd name="T66" fmla="*/ 407467393 w 6102"/>
                <a:gd name="T67" fmla="*/ 421193824 h 6477"/>
                <a:gd name="T68" fmla="*/ 329388192 w 6102"/>
                <a:gd name="T69" fmla="*/ 469204118 h 6477"/>
                <a:gd name="T70" fmla="*/ 331728009 w 6102"/>
                <a:gd name="T71" fmla="*/ 499740588 h 6477"/>
                <a:gd name="T72" fmla="*/ 362924879 w 6102"/>
                <a:gd name="T73" fmla="*/ 504498235 h 6477"/>
                <a:gd name="T74" fmla="*/ 374190456 w 6102"/>
                <a:gd name="T75" fmla="*/ 475951471 h 6477"/>
                <a:gd name="T76" fmla="*/ 349146318 w 6102"/>
                <a:gd name="T77" fmla="*/ 458045000 h 6477"/>
                <a:gd name="T78" fmla="*/ 389962206 w 6102"/>
                <a:gd name="T79" fmla="*/ 350951471 h 6477"/>
                <a:gd name="T80" fmla="*/ 401141200 w 6102"/>
                <a:gd name="T81" fmla="*/ 379671176 h 6477"/>
                <a:gd name="T82" fmla="*/ 431558230 w 6102"/>
                <a:gd name="T83" fmla="*/ 375778529 h 6477"/>
                <a:gd name="T84" fmla="*/ 434764765 w 6102"/>
                <a:gd name="T85" fmla="*/ 344377059 h 6477"/>
                <a:gd name="T86" fmla="*/ 405647372 w 6102"/>
                <a:gd name="T87" fmla="*/ 334602059 h 6477"/>
                <a:gd name="T88" fmla="*/ 339093793 w 6102"/>
                <a:gd name="T89" fmla="*/ 394636765 h 6477"/>
                <a:gd name="T90" fmla="*/ 357985495 w 6102"/>
                <a:gd name="T91" fmla="*/ 418944706 h 6477"/>
                <a:gd name="T92" fmla="*/ 386149291 w 6102"/>
                <a:gd name="T93" fmla="*/ 406487941 h 6477"/>
                <a:gd name="T94" fmla="*/ 380776400 w 6102"/>
                <a:gd name="T95" fmla="*/ 376211176 h 6477"/>
                <a:gd name="T96" fmla="*/ 349232901 w 6102"/>
                <a:gd name="T97" fmla="*/ 374740588 h 6477"/>
                <a:gd name="T98" fmla="*/ 288918638 w 6102"/>
                <a:gd name="T99" fmla="*/ 439360000 h 6477"/>
                <a:gd name="T100" fmla="*/ 313876193 w 6102"/>
                <a:gd name="T101" fmla="*/ 457352941 h 6477"/>
                <a:gd name="T102" fmla="*/ 337447234 w 6102"/>
                <a:gd name="T103" fmla="*/ 437370294 h 6477"/>
                <a:gd name="T104" fmla="*/ 323495505 w 6102"/>
                <a:gd name="T105" fmla="*/ 409861471 h 6477"/>
                <a:gd name="T106" fmla="*/ 360151850 w 6102"/>
                <a:gd name="T107" fmla="*/ 291695588 h 6477"/>
                <a:gd name="T108" fmla="*/ 356945609 w 6102"/>
                <a:gd name="T109" fmla="*/ 323010294 h 6477"/>
                <a:gd name="T110" fmla="*/ 385976124 w 6102"/>
                <a:gd name="T111" fmla="*/ 332872059 h 6477"/>
                <a:gd name="T112" fmla="*/ 402701176 w 6102"/>
                <a:gd name="T113" fmla="*/ 307007059 h 6477"/>
                <a:gd name="T114" fmla="*/ 381469658 w 6102"/>
                <a:gd name="T115" fmla="*/ 284602059 h 6477"/>
                <a:gd name="T116" fmla="*/ 305903734 w 6102"/>
                <a:gd name="T117" fmla="*/ 334256176 h 6477"/>
                <a:gd name="T118" fmla="*/ 311276625 w 6102"/>
                <a:gd name="T119" fmla="*/ 364446471 h 6477"/>
                <a:gd name="T120" fmla="*/ 342733541 w 6102"/>
                <a:gd name="T121" fmla="*/ 366003529 h 6477"/>
                <a:gd name="T122" fmla="*/ 351139506 w 6102"/>
                <a:gd name="T123" fmla="*/ 336678235 h 6477"/>
                <a:gd name="T124" fmla="*/ 324535391 w 6102"/>
                <a:gd name="T125" fmla="*/ 321280294 h 6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102" h="6477">
                  <a:moveTo>
                    <a:pt x="2255" y="2316"/>
                  </a:moveTo>
                  <a:lnTo>
                    <a:pt x="3307" y="1540"/>
                  </a:lnTo>
                  <a:lnTo>
                    <a:pt x="3323" y="1530"/>
                  </a:lnTo>
                  <a:lnTo>
                    <a:pt x="3339" y="1520"/>
                  </a:lnTo>
                  <a:lnTo>
                    <a:pt x="3355" y="1511"/>
                  </a:lnTo>
                  <a:lnTo>
                    <a:pt x="3372" y="1502"/>
                  </a:lnTo>
                  <a:lnTo>
                    <a:pt x="3389" y="1495"/>
                  </a:lnTo>
                  <a:lnTo>
                    <a:pt x="3407" y="1488"/>
                  </a:lnTo>
                  <a:lnTo>
                    <a:pt x="3424" y="1483"/>
                  </a:lnTo>
                  <a:lnTo>
                    <a:pt x="3443" y="1479"/>
                  </a:lnTo>
                  <a:lnTo>
                    <a:pt x="3461" y="1474"/>
                  </a:lnTo>
                  <a:lnTo>
                    <a:pt x="3478" y="1471"/>
                  </a:lnTo>
                  <a:lnTo>
                    <a:pt x="3496" y="1469"/>
                  </a:lnTo>
                  <a:lnTo>
                    <a:pt x="3514" y="1468"/>
                  </a:lnTo>
                  <a:lnTo>
                    <a:pt x="3532" y="1468"/>
                  </a:lnTo>
                  <a:lnTo>
                    <a:pt x="3550" y="1469"/>
                  </a:lnTo>
                  <a:lnTo>
                    <a:pt x="3568" y="1470"/>
                  </a:lnTo>
                  <a:lnTo>
                    <a:pt x="3586" y="1472"/>
                  </a:lnTo>
                  <a:lnTo>
                    <a:pt x="3604" y="1476"/>
                  </a:lnTo>
                  <a:lnTo>
                    <a:pt x="3622" y="1480"/>
                  </a:lnTo>
                  <a:lnTo>
                    <a:pt x="3639" y="1484"/>
                  </a:lnTo>
                  <a:lnTo>
                    <a:pt x="3656" y="1490"/>
                  </a:lnTo>
                  <a:lnTo>
                    <a:pt x="3673" y="1497"/>
                  </a:lnTo>
                  <a:lnTo>
                    <a:pt x="3691" y="1503"/>
                  </a:lnTo>
                  <a:lnTo>
                    <a:pt x="3706" y="1512"/>
                  </a:lnTo>
                  <a:lnTo>
                    <a:pt x="3722" y="1520"/>
                  </a:lnTo>
                  <a:lnTo>
                    <a:pt x="3738" y="1531"/>
                  </a:lnTo>
                  <a:lnTo>
                    <a:pt x="3753" y="1540"/>
                  </a:lnTo>
                  <a:lnTo>
                    <a:pt x="3768" y="1552"/>
                  </a:lnTo>
                  <a:lnTo>
                    <a:pt x="3782" y="1565"/>
                  </a:lnTo>
                  <a:lnTo>
                    <a:pt x="3796" y="1578"/>
                  </a:lnTo>
                  <a:lnTo>
                    <a:pt x="3809" y="1590"/>
                  </a:lnTo>
                  <a:lnTo>
                    <a:pt x="3821" y="1605"/>
                  </a:lnTo>
                  <a:lnTo>
                    <a:pt x="3833" y="1620"/>
                  </a:lnTo>
                  <a:lnTo>
                    <a:pt x="6029" y="4602"/>
                  </a:lnTo>
                  <a:lnTo>
                    <a:pt x="6040" y="4617"/>
                  </a:lnTo>
                  <a:lnTo>
                    <a:pt x="6050" y="4633"/>
                  </a:lnTo>
                  <a:lnTo>
                    <a:pt x="6060" y="4650"/>
                  </a:lnTo>
                  <a:lnTo>
                    <a:pt x="6068" y="4666"/>
                  </a:lnTo>
                  <a:lnTo>
                    <a:pt x="6075" y="4683"/>
                  </a:lnTo>
                  <a:lnTo>
                    <a:pt x="6082" y="4702"/>
                  </a:lnTo>
                  <a:lnTo>
                    <a:pt x="6087" y="4719"/>
                  </a:lnTo>
                  <a:lnTo>
                    <a:pt x="6091" y="4737"/>
                  </a:lnTo>
                  <a:lnTo>
                    <a:pt x="6096" y="4755"/>
                  </a:lnTo>
                  <a:lnTo>
                    <a:pt x="6099" y="4773"/>
                  </a:lnTo>
                  <a:lnTo>
                    <a:pt x="6101" y="4791"/>
                  </a:lnTo>
                  <a:lnTo>
                    <a:pt x="6102" y="4809"/>
                  </a:lnTo>
                  <a:lnTo>
                    <a:pt x="6102" y="4827"/>
                  </a:lnTo>
                  <a:lnTo>
                    <a:pt x="6101" y="4845"/>
                  </a:lnTo>
                  <a:lnTo>
                    <a:pt x="6100" y="4862"/>
                  </a:lnTo>
                  <a:lnTo>
                    <a:pt x="6098" y="4880"/>
                  </a:lnTo>
                  <a:lnTo>
                    <a:pt x="6095" y="4898"/>
                  </a:lnTo>
                  <a:lnTo>
                    <a:pt x="6090" y="4917"/>
                  </a:lnTo>
                  <a:lnTo>
                    <a:pt x="6086" y="4934"/>
                  </a:lnTo>
                  <a:lnTo>
                    <a:pt x="6080" y="4951"/>
                  </a:lnTo>
                  <a:lnTo>
                    <a:pt x="6073" y="4968"/>
                  </a:lnTo>
                  <a:lnTo>
                    <a:pt x="6067" y="4985"/>
                  </a:lnTo>
                  <a:lnTo>
                    <a:pt x="6058" y="5001"/>
                  </a:lnTo>
                  <a:lnTo>
                    <a:pt x="6050" y="5017"/>
                  </a:lnTo>
                  <a:lnTo>
                    <a:pt x="6039" y="5033"/>
                  </a:lnTo>
                  <a:lnTo>
                    <a:pt x="6029" y="5047"/>
                  </a:lnTo>
                  <a:lnTo>
                    <a:pt x="6018" y="5062"/>
                  </a:lnTo>
                  <a:lnTo>
                    <a:pt x="6005" y="5076"/>
                  </a:lnTo>
                  <a:lnTo>
                    <a:pt x="5992" y="5090"/>
                  </a:lnTo>
                  <a:lnTo>
                    <a:pt x="5980" y="5103"/>
                  </a:lnTo>
                  <a:lnTo>
                    <a:pt x="5965" y="5116"/>
                  </a:lnTo>
                  <a:lnTo>
                    <a:pt x="5950" y="5127"/>
                  </a:lnTo>
                  <a:lnTo>
                    <a:pt x="4216" y="6405"/>
                  </a:lnTo>
                  <a:lnTo>
                    <a:pt x="4200" y="6415"/>
                  </a:lnTo>
                  <a:lnTo>
                    <a:pt x="4184" y="6426"/>
                  </a:lnTo>
                  <a:lnTo>
                    <a:pt x="4168" y="6434"/>
                  </a:lnTo>
                  <a:lnTo>
                    <a:pt x="4151" y="6443"/>
                  </a:lnTo>
                  <a:lnTo>
                    <a:pt x="4134" y="6450"/>
                  </a:lnTo>
                  <a:lnTo>
                    <a:pt x="4116" y="6457"/>
                  </a:lnTo>
                  <a:lnTo>
                    <a:pt x="4099" y="6462"/>
                  </a:lnTo>
                  <a:lnTo>
                    <a:pt x="4081" y="6467"/>
                  </a:lnTo>
                  <a:lnTo>
                    <a:pt x="4063" y="6470"/>
                  </a:lnTo>
                  <a:lnTo>
                    <a:pt x="4046" y="6474"/>
                  </a:lnTo>
                  <a:lnTo>
                    <a:pt x="4028" y="6476"/>
                  </a:lnTo>
                  <a:lnTo>
                    <a:pt x="4010" y="6477"/>
                  </a:lnTo>
                  <a:lnTo>
                    <a:pt x="3992" y="6477"/>
                  </a:lnTo>
                  <a:lnTo>
                    <a:pt x="3974" y="6477"/>
                  </a:lnTo>
                  <a:lnTo>
                    <a:pt x="3955" y="6475"/>
                  </a:lnTo>
                  <a:lnTo>
                    <a:pt x="3937" y="6473"/>
                  </a:lnTo>
                  <a:lnTo>
                    <a:pt x="3919" y="6469"/>
                  </a:lnTo>
                  <a:lnTo>
                    <a:pt x="3902" y="6466"/>
                  </a:lnTo>
                  <a:lnTo>
                    <a:pt x="3884" y="6461"/>
                  </a:lnTo>
                  <a:lnTo>
                    <a:pt x="3867" y="6456"/>
                  </a:lnTo>
                  <a:lnTo>
                    <a:pt x="3850" y="6449"/>
                  </a:lnTo>
                  <a:lnTo>
                    <a:pt x="3833" y="6442"/>
                  </a:lnTo>
                  <a:lnTo>
                    <a:pt x="3817" y="6433"/>
                  </a:lnTo>
                  <a:lnTo>
                    <a:pt x="3801" y="6425"/>
                  </a:lnTo>
                  <a:lnTo>
                    <a:pt x="3786" y="6415"/>
                  </a:lnTo>
                  <a:lnTo>
                    <a:pt x="3770" y="6405"/>
                  </a:lnTo>
                  <a:lnTo>
                    <a:pt x="3756" y="6393"/>
                  </a:lnTo>
                  <a:lnTo>
                    <a:pt x="3742" y="6381"/>
                  </a:lnTo>
                  <a:lnTo>
                    <a:pt x="3728" y="6368"/>
                  </a:lnTo>
                  <a:lnTo>
                    <a:pt x="3715" y="6354"/>
                  </a:lnTo>
                  <a:lnTo>
                    <a:pt x="3702" y="6340"/>
                  </a:lnTo>
                  <a:lnTo>
                    <a:pt x="3691" y="6325"/>
                  </a:lnTo>
                  <a:lnTo>
                    <a:pt x="2272" y="4399"/>
                  </a:lnTo>
                  <a:lnTo>
                    <a:pt x="1495" y="3343"/>
                  </a:lnTo>
                  <a:lnTo>
                    <a:pt x="855" y="2476"/>
                  </a:lnTo>
                  <a:lnTo>
                    <a:pt x="840" y="2455"/>
                  </a:lnTo>
                  <a:lnTo>
                    <a:pt x="828" y="2433"/>
                  </a:lnTo>
                  <a:lnTo>
                    <a:pt x="815" y="2412"/>
                  </a:lnTo>
                  <a:lnTo>
                    <a:pt x="804" y="2390"/>
                  </a:lnTo>
                  <a:lnTo>
                    <a:pt x="795" y="2367"/>
                  </a:lnTo>
                  <a:lnTo>
                    <a:pt x="786" y="2344"/>
                  </a:lnTo>
                  <a:lnTo>
                    <a:pt x="779" y="2321"/>
                  </a:lnTo>
                  <a:lnTo>
                    <a:pt x="772" y="2297"/>
                  </a:lnTo>
                  <a:lnTo>
                    <a:pt x="767" y="2274"/>
                  </a:lnTo>
                  <a:lnTo>
                    <a:pt x="764" y="2250"/>
                  </a:lnTo>
                  <a:lnTo>
                    <a:pt x="761" y="2226"/>
                  </a:lnTo>
                  <a:lnTo>
                    <a:pt x="760" y="2202"/>
                  </a:lnTo>
                  <a:lnTo>
                    <a:pt x="759" y="2178"/>
                  </a:lnTo>
                  <a:lnTo>
                    <a:pt x="760" y="2155"/>
                  </a:lnTo>
                  <a:lnTo>
                    <a:pt x="762" y="2130"/>
                  </a:lnTo>
                  <a:lnTo>
                    <a:pt x="765" y="2107"/>
                  </a:lnTo>
                  <a:lnTo>
                    <a:pt x="768" y="2083"/>
                  </a:lnTo>
                  <a:lnTo>
                    <a:pt x="773" y="2060"/>
                  </a:lnTo>
                  <a:lnTo>
                    <a:pt x="780" y="2036"/>
                  </a:lnTo>
                  <a:lnTo>
                    <a:pt x="787" y="2014"/>
                  </a:lnTo>
                  <a:lnTo>
                    <a:pt x="796" y="1992"/>
                  </a:lnTo>
                  <a:lnTo>
                    <a:pt x="805" y="1969"/>
                  </a:lnTo>
                  <a:lnTo>
                    <a:pt x="817" y="1948"/>
                  </a:lnTo>
                  <a:lnTo>
                    <a:pt x="829" y="1927"/>
                  </a:lnTo>
                  <a:lnTo>
                    <a:pt x="842" y="1907"/>
                  </a:lnTo>
                  <a:lnTo>
                    <a:pt x="855" y="1886"/>
                  </a:lnTo>
                  <a:lnTo>
                    <a:pt x="870" y="1867"/>
                  </a:lnTo>
                  <a:lnTo>
                    <a:pt x="886" y="1848"/>
                  </a:lnTo>
                  <a:lnTo>
                    <a:pt x="903" y="1830"/>
                  </a:lnTo>
                  <a:lnTo>
                    <a:pt x="921" y="1813"/>
                  </a:lnTo>
                  <a:lnTo>
                    <a:pt x="941" y="1796"/>
                  </a:lnTo>
                  <a:lnTo>
                    <a:pt x="961" y="1781"/>
                  </a:lnTo>
                  <a:lnTo>
                    <a:pt x="1144" y="1646"/>
                  </a:lnTo>
                  <a:lnTo>
                    <a:pt x="1164" y="1631"/>
                  </a:lnTo>
                  <a:lnTo>
                    <a:pt x="1185" y="1618"/>
                  </a:lnTo>
                  <a:lnTo>
                    <a:pt x="1208" y="1605"/>
                  </a:lnTo>
                  <a:lnTo>
                    <a:pt x="1230" y="1595"/>
                  </a:lnTo>
                  <a:lnTo>
                    <a:pt x="1252" y="1585"/>
                  </a:lnTo>
                  <a:lnTo>
                    <a:pt x="1276" y="1577"/>
                  </a:lnTo>
                  <a:lnTo>
                    <a:pt x="1299" y="1569"/>
                  </a:lnTo>
                  <a:lnTo>
                    <a:pt x="1323" y="1563"/>
                  </a:lnTo>
                  <a:lnTo>
                    <a:pt x="1346" y="1557"/>
                  </a:lnTo>
                  <a:lnTo>
                    <a:pt x="1369" y="1554"/>
                  </a:lnTo>
                  <a:lnTo>
                    <a:pt x="1394" y="1551"/>
                  </a:lnTo>
                  <a:lnTo>
                    <a:pt x="1417" y="1550"/>
                  </a:lnTo>
                  <a:lnTo>
                    <a:pt x="1442" y="1549"/>
                  </a:lnTo>
                  <a:lnTo>
                    <a:pt x="1465" y="1550"/>
                  </a:lnTo>
                  <a:lnTo>
                    <a:pt x="1490" y="1552"/>
                  </a:lnTo>
                  <a:lnTo>
                    <a:pt x="1513" y="1555"/>
                  </a:lnTo>
                  <a:lnTo>
                    <a:pt x="1536" y="1560"/>
                  </a:lnTo>
                  <a:lnTo>
                    <a:pt x="1560" y="1565"/>
                  </a:lnTo>
                  <a:lnTo>
                    <a:pt x="1582" y="1571"/>
                  </a:lnTo>
                  <a:lnTo>
                    <a:pt x="1606" y="1579"/>
                  </a:lnTo>
                  <a:lnTo>
                    <a:pt x="1628" y="1587"/>
                  </a:lnTo>
                  <a:lnTo>
                    <a:pt x="1650" y="1597"/>
                  </a:lnTo>
                  <a:lnTo>
                    <a:pt x="1672" y="1608"/>
                  </a:lnTo>
                  <a:lnTo>
                    <a:pt x="1693" y="1619"/>
                  </a:lnTo>
                  <a:lnTo>
                    <a:pt x="1713" y="1632"/>
                  </a:lnTo>
                  <a:lnTo>
                    <a:pt x="1733" y="1646"/>
                  </a:lnTo>
                  <a:lnTo>
                    <a:pt x="1753" y="1661"/>
                  </a:lnTo>
                  <a:lnTo>
                    <a:pt x="1772" y="1677"/>
                  </a:lnTo>
                  <a:lnTo>
                    <a:pt x="1790" y="1694"/>
                  </a:lnTo>
                  <a:lnTo>
                    <a:pt x="1807" y="1712"/>
                  </a:lnTo>
                  <a:lnTo>
                    <a:pt x="1823" y="1731"/>
                  </a:lnTo>
                  <a:lnTo>
                    <a:pt x="1839" y="1751"/>
                  </a:lnTo>
                  <a:lnTo>
                    <a:pt x="2255" y="2316"/>
                  </a:lnTo>
                  <a:close/>
                  <a:moveTo>
                    <a:pt x="356" y="893"/>
                  </a:moveTo>
                  <a:lnTo>
                    <a:pt x="356" y="893"/>
                  </a:lnTo>
                  <a:lnTo>
                    <a:pt x="341" y="908"/>
                  </a:lnTo>
                  <a:lnTo>
                    <a:pt x="325" y="922"/>
                  </a:lnTo>
                  <a:lnTo>
                    <a:pt x="308" y="933"/>
                  </a:lnTo>
                  <a:lnTo>
                    <a:pt x="290" y="942"/>
                  </a:lnTo>
                  <a:lnTo>
                    <a:pt x="272" y="950"/>
                  </a:lnTo>
                  <a:lnTo>
                    <a:pt x="253" y="955"/>
                  </a:lnTo>
                  <a:lnTo>
                    <a:pt x="234" y="959"/>
                  </a:lnTo>
                  <a:lnTo>
                    <a:pt x="215" y="960"/>
                  </a:lnTo>
                  <a:lnTo>
                    <a:pt x="194" y="960"/>
                  </a:lnTo>
                  <a:lnTo>
                    <a:pt x="175" y="959"/>
                  </a:lnTo>
                  <a:lnTo>
                    <a:pt x="156" y="955"/>
                  </a:lnTo>
                  <a:lnTo>
                    <a:pt x="137" y="950"/>
                  </a:lnTo>
                  <a:lnTo>
                    <a:pt x="118" y="942"/>
                  </a:lnTo>
                  <a:lnTo>
                    <a:pt x="100" y="933"/>
                  </a:lnTo>
                  <a:lnTo>
                    <a:pt x="83" y="921"/>
                  </a:lnTo>
                  <a:lnTo>
                    <a:pt x="67" y="908"/>
                  </a:lnTo>
                  <a:lnTo>
                    <a:pt x="52" y="893"/>
                  </a:lnTo>
                  <a:lnTo>
                    <a:pt x="39" y="877"/>
                  </a:lnTo>
                  <a:lnTo>
                    <a:pt x="28" y="860"/>
                  </a:lnTo>
                  <a:lnTo>
                    <a:pt x="19" y="842"/>
                  </a:lnTo>
                  <a:lnTo>
                    <a:pt x="11" y="824"/>
                  </a:lnTo>
                  <a:lnTo>
                    <a:pt x="6" y="805"/>
                  </a:lnTo>
                  <a:lnTo>
                    <a:pt x="2" y="786"/>
                  </a:lnTo>
                  <a:lnTo>
                    <a:pt x="0" y="767"/>
                  </a:lnTo>
                  <a:lnTo>
                    <a:pt x="0" y="746"/>
                  </a:lnTo>
                  <a:lnTo>
                    <a:pt x="2" y="727"/>
                  </a:lnTo>
                  <a:lnTo>
                    <a:pt x="5" y="708"/>
                  </a:lnTo>
                  <a:lnTo>
                    <a:pt x="11" y="689"/>
                  </a:lnTo>
                  <a:lnTo>
                    <a:pt x="19" y="671"/>
                  </a:lnTo>
                  <a:lnTo>
                    <a:pt x="28" y="653"/>
                  </a:lnTo>
                  <a:lnTo>
                    <a:pt x="39" y="636"/>
                  </a:lnTo>
                  <a:lnTo>
                    <a:pt x="53" y="619"/>
                  </a:lnTo>
                  <a:lnTo>
                    <a:pt x="94" y="574"/>
                  </a:lnTo>
                  <a:lnTo>
                    <a:pt x="137" y="531"/>
                  </a:lnTo>
                  <a:lnTo>
                    <a:pt x="182" y="490"/>
                  </a:lnTo>
                  <a:lnTo>
                    <a:pt x="226" y="449"/>
                  </a:lnTo>
                  <a:lnTo>
                    <a:pt x="259" y="422"/>
                  </a:lnTo>
                  <a:lnTo>
                    <a:pt x="293" y="395"/>
                  </a:lnTo>
                  <a:lnTo>
                    <a:pt x="328" y="369"/>
                  </a:lnTo>
                  <a:lnTo>
                    <a:pt x="363" y="343"/>
                  </a:lnTo>
                  <a:lnTo>
                    <a:pt x="398" y="319"/>
                  </a:lnTo>
                  <a:lnTo>
                    <a:pt x="433" y="295"/>
                  </a:lnTo>
                  <a:lnTo>
                    <a:pt x="469" y="273"/>
                  </a:lnTo>
                  <a:lnTo>
                    <a:pt x="505" y="250"/>
                  </a:lnTo>
                  <a:lnTo>
                    <a:pt x="542" y="230"/>
                  </a:lnTo>
                  <a:lnTo>
                    <a:pt x="579" y="210"/>
                  </a:lnTo>
                  <a:lnTo>
                    <a:pt x="617" y="191"/>
                  </a:lnTo>
                  <a:lnTo>
                    <a:pt x="654" y="173"/>
                  </a:lnTo>
                  <a:lnTo>
                    <a:pt x="693" y="155"/>
                  </a:lnTo>
                  <a:lnTo>
                    <a:pt x="732" y="139"/>
                  </a:lnTo>
                  <a:lnTo>
                    <a:pt x="770" y="123"/>
                  </a:lnTo>
                  <a:lnTo>
                    <a:pt x="810" y="108"/>
                  </a:lnTo>
                  <a:lnTo>
                    <a:pt x="849" y="94"/>
                  </a:lnTo>
                  <a:lnTo>
                    <a:pt x="889" y="81"/>
                  </a:lnTo>
                  <a:lnTo>
                    <a:pt x="929" y="70"/>
                  </a:lnTo>
                  <a:lnTo>
                    <a:pt x="969" y="59"/>
                  </a:lnTo>
                  <a:lnTo>
                    <a:pt x="1010" y="49"/>
                  </a:lnTo>
                  <a:lnTo>
                    <a:pt x="1050" y="40"/>
                  </a:lnTo>
                  <a:lnTo>
                    <a:pt x="1092" y="31"/>
                  </a:lnTo>
                  <a:lnTo>
                    <a:pt x="1133" y="25"/>
                  </a:lnTo>
                  <a:lnTo>
                    <a:pt x="1175" y="18"/>
                  </a:lnTo>
                  <a:lnTo>
                    <a:pt x="1216" y="13"/>
                  </a:lnTo>
                  <a:lnTo>
                    <a:pt x="1258" y="9"/>
                  </a:lnTo>
                  <a:lnTo>
                    <a:pt x="1299" y="5"/>
                  </a:lnTo>
                  <a:lnTo>
                    <a:pt x="1342" y="2"/>
                  </a:lnTo>
                  <a:lnTo>
                    <a:pt x="1383" y="1"/>
                  </a:lnTo>
                  <a:lnTo>
                    <a:pt x="1426" y="0"/>
                  </a:lnTo>
                  <a:lnTo>
                    <a:pt x="1468" y="1"/>
                  </a:lnTo>
                  <a:lnTo>
                    <a:pt x="1510" y="2"/>
                  </a:lnTo>
                  <a:lnTo>
                    <a:pt x="1552" y="5"/>
                  </a:lnTo>
                  <a:lnTo>
                    <a:pt x="1594" y="8"/>
                  </a:lnTo>
                  <a:lnTo>
                    <a:pt x="1637" y="13"/>
                  </a:lnTo>
                  <a:lnTo>
                    <a:pt x="1679" y="18"/>
                  </a:lnTo>
                  <a:lnTo>
                    <a:pt x="1721" y="25"/>
                  </a:lnTo>
                  <a:lnTo>
                    <a:pt x="1763" y="31"/>
                  </a:lnTo>
                  <a:lnTo>
                    <a:pt x="1806" y="40"/>
                  </a:lnTo>
                  <a:lnTo>
                    <a:pt x="1847" y="49"/>
                  </a:lnTo>
                  <a:lnTo>
                    <a:pt x="1890" y="60"/>
                  </a:lnTo>
                  <a:lnTo>
                    <a:pt x="1931" y="71"/>
                  </a:lnTo>
                  <a:lnTo>
                    <a:pt x="1974" y="83"/>
                  </a:lnTo>
                  <a:lnTo>
                    <a:pt x="2015" y="96"/>
                  </a:lnTo>
                  <a:lnTo>
                    <a:pt x="2057" y="111"/>
                  </a:lnTo>
                  <a:lnTo>
                    <a:pt x="2098" y="126"/>
                  </a:lnTo>
                  <a:lnTo>
                    <a:pt x="2140" y="142"/>
                  </a:lnTo>
                  <a:lnTo>
                    <a:pt x="2181" y="160"/>
                  </a:lnTo>
                  <a:lnTo>
                    <a:pt x="2223" y="178"/>
                  </a:lnTo>
                  <a:lnTo>
                    <a:pt x="2263" y="197"/>
                  </a:lnTo>
                  <a:lnTo>
                    <a:pt x="2304" y="217"/>
                  </a:lnTo>
                  <a:lnTo>
                    <a:pt x="2344" y="240"/>
                  </a:lnTo>
                  <a:lnTo>
                    <a:pt x="2385" y="262"/>
                  </a:lnTo>
                  <a:lnTo>
                    <a:pt x="2425" y="286"/>
                  </a:lnTo>
                  <a:lnTo>
                    <a:pt x="2464" y="310"/>
                  </a:lnTo>
                  <a:lnTo>
                    <a:pt x="2505" y="336"/>
                  </a:lnTo>
                  <a:lnTo>
                    <a:pt x="2544" y="362"/>
                  </a:lnTo>
                  <a:lnTo>
                    <a:pt x="2583" y="391"/>
                  </a:lnTo>
                  <a:lnTo>
                    <a:pt x="2622" y="420"/>
                  </a:lnTo>
                  <a:lnTo>
                    <a:pt x="2660" y="449"/>
                  </a:lnTo>
                  <a:lnTo>
                    <a:pt x="2699" y="480"/>
                  </a:lnTo>
                  <a:lnTo>
                    <a:pt x="2736" y="512"/>
                  </a:lnTo>
                  <a:lnTo>
                    <a:pt x="2773" y="545"/>
                  </a:lnTo>
                  <a:lnTo>
                    <a:pt x="2828" y="597"/>
                  </a:lnTo>
                  <a:lnTo>
                    <a:pt x="2884" y="653"/>
                  </a:lnTo>
                  <a:lnTo>
                    <a:pt x="2938" y="710"/>
                  </a:lnTo>
                  <a:lnTo>
                    <a:pt x="2991" y="770"/>
                  </a:lnTo>
                  <a:lnTo>
                    <a:pt x="3004" y="787"/>
                  </a:lnTo>
                  <a:lnTo>
                    <a:pt x="3015" y="804"/>
                  </a:lnTo>
                  <a:lnTo>
                    <a:pt x="3023" y="822"/>
                  </a:lnTo>
                  <a:lnTo>
                    <a:pt x="3031" y="841"/>
                  </a:lnTo>
                  <a:lnTo>
                    <a:pt x="3036" y="860"/>
                  </a:lnTo>
                  <a:lnTo>
                    <a:pt x="3039" y="879"/>
                  </a:lnTo>
                  <a:lnTo>
                    <a:pt x="3040" y="899"/>
                  </a:lnTo>
                  <a:lnTo>
                    <a:pt x="3039" y="919"/>
                  </a:lnTo>
                  <a:lnTo>
                    <a:pt x="3037" y="938"/>
                  </a:lnTo>
                  <a:lnTo>
                    <a:pt x="3033" y="957"/>
                  </a:lnTo>
                  <a:lnTo>
                    <a:pt x="3026" y="976"/>
                  </a:lnTo>
                  <a:lnTo>
                    <a:pt x="3019" y="994"/>
                  </a:lnTo>
                  <a:lnTo>
                    <a:pt x="3009" y="1011"/>
                  </a:lnTo>
                  <a:lnTo>
                    <a:pt x="2998" y="1028"/>
                  </a:lnTo>
                  <a:lnTo>
                    <a:pt x="2984" y="1043"/>
                  </a:lnTo>
                  <a:lnTo>
                    <a:pt x="2969" y="1058"/>
                  </a:lnTo>
                  <a:lnTo>
                    <a:pt x="2952" y="1071"/>
                  </a:lnTo>
                  <a:lnTo>
                    <a:pt x="2935" y="1082"/>
                  </a:lnTo>
                  <a:lnTo>
                    <a:pt x="2917" y="1091"/>
                  </a:lnTo>
                  <a:lnTo>
                    <a:pt x="2898" y="1098"/>
                  </a:lnTo>
                  <a:lnTo>
                    <a:pt x="2878" y="1103"/>
                  </a:lnTo>
                  <a:lnTo>
                    <a:pt x="2859" y="1106"/>
                  </a:lnTo>
                  <a:lnTo>
                    <a:pt x="2840" y="1107"/>
                  </a:lnTo>
                  <a:lnTo>
                    <a:pt x="2820" y="1107"/>
                  </a:lnTo>
                  <a:lnTo>
                    <a:pt x="2801" y="1104"/>
                  </a:lnTo>
                  <a:lnTo>
                    <a:pt x="2782" y="1100"/>
                  </a:lnTo>
                  <a:lnTo>
                    <a:pt x="2762" y="1094"/>
                  </a:lnTo>
                  <a:lnTo>
                    <a:pt x="2744" y="1086"/>
                  </a:lnTo>
                  <a:lnTo>
                    <a:pt x="2727" y="1076"/>
                  </a:lnTo>
                  <a:lnTo>
                    <a:pt x="2710" y="1065"/>
                  </a:lnTo>
                  <a:lnTo>
                    <a:pt x="2695" y="1052"/>
                  </a:lnTo>
                  <a:lnTo>
                    <a:pt x="2681" y="1036"/>
                  </a:lnTo>
                  <a:lnTo>
                    <a:pt x="2636" y="986"/>
                  </a:lnTo>
                  <a:lnTo>
                    <a:pt x="2591" y="938"/>
                  </a:lnTo>
                  <a:lnTo>
                    <a:pt x="2545" y="892"/>
                  </a:lnTo>
                  <a:lnTo>
                    <a:pt x="2499" y="849"/>
                  </a:lnTo>
                  <a:lnTo>
                    <a:pt x="2469" y="822"/>
                  </a:lnTo>
                  <a:lnTo>
                    <a:pt x="2438" y="796"/>
                  </a:lnTo>
                  <a:lnTo>
                    <a:pt x="2407" y="771"/>
                  </a:lnTo>
                  <a:lnTo>
                    <a:pt x="2376" y="746"/>
                  </a:lnTo>
                  <a:lnTo>
                    <a:pt x="2345" y="724"/>
                  </a:lnTo>
                  <a:lnTo>
                    <a:pt x="2314" y="701"/>
                  </a:lnTo>
                  <a:lnTo>
                    <a:pt x="2283" y="679"/>
                  </a:lnTo>
                  <a:lnTo>
                    <a:pt x="2251" y="659"/>
                  </a:lnTo>
                  <a:lnTo>
                    <a:pt x="2219" y="639"/>
                  </a:lnTo>
                  <a:lnTo>
                    <a:pt x="2187" y="620"/>
                  </a:lnTo>
                  <a:lnTo>
                    <a:pt x="2155" y="602"/>
                  </a:lnTo>
                  <a:lnTo>
                    <a:pt x="2122" y="585"/>
                  </a:lnTo>
                  <a:lnTo>
                    <a:pt x="2090" y="568"/>
                  </a:lnTo>
                  <a:lnTo>
                    <a:pt x="2057" y="552"/>
                  </a:lnTo>
                  <a:lnTo>
                    <a:pt x="2024" y="538"/>
                  </a:lnTo>
                  <a:lnTo>
                    <a:pt x="1991" y="523"/>
                  </a:lnTo>
                  <a:lnTo>
                    <a:pt x="1958" y="510"/>
                  </a:lnTo>
                  <a:lnTo>
                    <a:pt x="1925" y="497"/>
                  </a:lnTo>
                  <a:lnTo>
                    <a:pt x="1892" y="487"/>
                  </a:lnTo>
                  <a:lnTo>
                    <a:pt x="1859" y="475"/>
                  </a:lnTo>
                  <a:lnTo>
                    <a:pt x="1826" y="465"/>
                  </a:lnTo>
                  <a:lnTo>
                    <a:pt x="1792" y="457"/>
                  </a:lnTo>
                  <a:lnTo>
                    <a:pt x="1759" y="448"/>
                  </a:lnTo>
                  <a:lnTo>
                    <a:pt x="1726" y="441"/>
                  </a:lnTo>
                  <a:lnTo>
                    <a:pt x="1692" y="435"/>
                  </a:lnTo>
                  <a:lnTo>
                    <a:pt x="1659" y="428"/>
                  </a:lnTo>
                  <a:lnTo>
                    <a:pt x="1626" y="423"/>
                  </a:lnTo>
                  <a:lnTo>
                    <a:pt x="1592" y="419"/>
                  </a:lnTo>
                  <a:lnTo>
                    <a:pt x="1559" y="415"/>
                  </a:lnTo>
                  <a:lnTo>
                    <a:pt x="1526" y="412"/>
                  </a:lnTo>
                  <a:lnTo>
                    <a:pt x="1492" y="411"/>
                  </a:lnTo>
                  <a:lnTo>
                    <a:pt x="1459" y="410"/>
                  </a:lnTo>
                  <a:lnTo>
                    <a:pt x="1426" y="409"/>
                  </a:lnTo>
                  <a:lnTo>
                    <a:pt x="1394" y="410"/>
                  </a:lnTo>
                  <a:lnTo>
                    <a:pt x="1361" y="411"/>
                  </a:lnTo>
                  <a:lnTo>
                    <a:pt x="1328" y="412"/>
                  </a:lnTo>
                  <a:lnTo>
                    <a:pt x="1296" y="415"/>
                  </a:lnTo>
                  <a:lnTo>
                    <a:pt x="1263" y="419"/>
                  </a:lnTo>
                  <a:lnTo>
                    <a:pt x="1231" y="423"/>
                  </a:lnTo>
                  <a:lnTo>
                    <a:pt x="1199" y="428"/>
                  </a:lnTo>
                  <a:lnTo>
                    <a:pt x="1167" y="434"/>
                  </a:lnTo>
                  <a:lnTo>
                    <a:pt x="1135" y="440"/>
                  </a:lnTo>
                  <a:lnTo>
                    <a:pt x="1103" y="447"/>
                  </a:lnTo>
                  <a:lnTo>
                    <a:pt x="1071" y="455"/>
                  </a:lnTo>
                  <a:lnTo>
                    <a:pt x="1041" y="463"/>
                  </a:lnTo>
                  <a:lnTo>
                    <a:pt x="1009" y="473"/>
                  </a:lnTo>
                  <a:lnTo>
                    <a:pt x="978" y="482"/>
                  </a:lnTo>
                  <a:lnTo>
                    <a:pt x="947" y="493"/>
                  </a:lnTo>
                  <a:lnTo>
                    <a:pt x="917" y="505"/>
                  </a:lnTo>
                  <a:lnTo>
                    <a:pt x="886" y="517"/>
                  </a:lnTo>
                  <a:lnTo>
                    <a:pt x="856" y="529"/>
                  </a:lnTo>
                  <a:lnTo>
                    <a:pt x="827" y="543"/>
                  </a:lnTo>
                  <a:lnTo>
                    <a:pt x="797" y="558"/>
                  </a:lnTo>
                  <a:lnTo>
                    <a:pt x="768" y="573"/>
                  </a:lnTo>
                  <a:lnTo>
                    <a:pt x="739" y="588"/>
                  </a:lnTo>
                  <a:lnTo>
                    <a:pt x="711" y="605"/>
                  </a:lnTo>
                  <a:lnTo>
                    <a:pt x="682" y="622"/>
                  </a:lnTo>
                  <a:lnTo>
                    <a:pt x="654" y="639"/>
                  </a:lnTo>
                  <a:lnTo>
                    <a:pt x="627" y="658"/>
                  </a:lnTo>
                  <a:lnTo>
                    <a:pt x="599" y="677"/>
                  </a:lnTo>
                  <a:lnTo>
                    <a:pt x="572" y="696"/>
                  </a:lnTo>
                  <a:lnTo>
                    <a:pt x="545" y="717"/>
                  </a:lnTo>
                  <a:lnTo>
                    <a:pt x="519" y="738"/>
                  </a:lnTo>
                  <a:lnTo>
                    <a:pt x="492" y="760"/>
                  </a:lnTo>
                  <a:lnTo>
                    <a:pt x="457" y="791"/>
                  </a:lnTo>
                  <a:lnTo>
                    <a:pt x="423" y="824"/>
                  </a:lnTo>
                  <a:lnTo>
                    <a:pt x="389" y="858"/>
                  </a:lnTo>
                  <a:lnTo>
                    <a:pt x="356" y="893"/>
                  </a:lnTo>
                  <a:close/>
                  <a:moveTo>
                    <a:pt x="875" y="1345"/>
                  </a:moveTo>
                  <a:lnTo>
                    <a:pt x="875" y="1345"/>
                  </a:lnTo>
                  <a:lnTo>
                    <a:pt x="893" y="1325"/>
                  </a:lnTo>
                  <a:lnTo>
                    <a:pt x="911" y="1307"/>
                  </a:lnTo>
                  <a:lnTo>
                    <a:pt x="930" y="1289"/>
                  </a:lnTo>
                  <a:lnTo>
                    <a:pt x="948" y="1273"/>
                  </a:lnTo>
                  <a:lnTo>
                    <a:pt x="977" y="1250"/>
                  </a:lnTo>
                  <a:lnTo>
                    <a:pt x="1005" y="1229"/>
                  </a:lnTo>
                  <a:lnTo>
                    <a:pt x="1034" y="1208"/>
                  </a:lnTo>
                  <a:lnTo>
                    <a:pt x="1065" y="1190"/>
                  </a:lnTo>
                  <a:lnTo>
                    <a:pt x="1096" y="1172"/>
                  </a:lnTo>
                  <a:lnTo>
                    <a:pt x="1127" y="1157"/>
                  </a:lnTo>
                  <a:lnTo>
                    <a:pt x="1159" y="1142"/>
                  </a:lnTo>
                  <a:lnTo>
                    <a:pt x="1192" y="1131"/>
                  </a:lnTo>
                  <a:lnTo>
                    <a:pt x="1225" y="1119"/>
                  </a:lnTo>
                  <a:lnTo>
                    <a:pt x="1258" y="1109"/>
                  </a:lnTo>
                  <a:lnTo>
                    <a:pt x="1292" y="1102"/>
                  </a:lnTo>
                  <a:lnTo>
                    <a:pt x="1326" y="1096"/>
                  </a:lnTo>
                  <a:lnTo>
                    <a:pt x="1360" y="1090"/>
                  </a:lnTo>
                  <a:lnTo>
                    <a:pt x="1395" y="1087"/>
                  </a:lnTo>
                  <a:lnTo>
                    <a:pt x="1430" y="1085"/>
                  </a:lnTo>
                  <a:lnTo>
                    <a:pt x="1464" y="1085"/>
                  </a:lnTo>
                  <a:lnTo>
                    <a:pt x="1500" y="1087"/>
                  </a:lnTo>
                  <a:lnTo>
                    <a:pt x="1536" y="1090"/>
                  </a:lnTo>
                  <a:lnTo>
                    <a:pt x="1572" y="1096"/>
                  </a:lnTo>
                  <a:lnTo>
                    <a:pt x="1608" y="1102"/>
                  </a:lnTo>
                  <a:lnTo>
                    <a:pt x="1644" y="1110"/>
                  </a:lnTo>
                  <a:lnTo>
                    <a:pt x="1680" y="1121"/>
                  </a:lnTo>
                  <a:lnTo>
                    <a:pt x="1715" y="1133"/>
                  </a:lnTo>
                  <a:lnTo>
                    <a:pt x="1751" y="1147"/>
                  </a:lnTo>
                  <a:lnTo>
                    <a:pt x="1787" y="1163"/>
                  </a:lnTo>
                  <a:lnTo>
                    <a:pt x="1822" y="1181"/>
                  </a:lnTo>
                  <a:lnTo>
                    <a:pt x="1857" y="1200"/>
                  </a:lnTo>
                  <a:lnTo>
                    <a:pt x="1892" y="1221"/>
                  </a:lnTo>
                  <a:lnTo>
                    <a:pt x="1926" y="1243"/>
                  </a:lnTo>
                  <a:lnTo>
                    <a:pt x="1960" y="1269"/>
                  </a:lnTo>
                  <a:lnTo>
                    <a:pt x="1993" y="1296"/>
                  </a:lnTo>
                  <a:lnTo>
                    <a:pt x="2026" y="1324"/>
                  </a:lnTo>
                  <a:lnTo>
                    <a:pt x="2052" y="1348"/>
                  </a:lnTo>
                  <a:lnTo>
                    <a:pt x="2077" y="1373"/>
                  </a:lnTo>
                  <a:lnTo>
                    <a:pt x="2103" y="1400"/>
                  </a:lnTo>
                  <a:lnTo>
                    <a:pt x="2127" y="1428"/>
                  </a:lnTo>
                  <a:lnTo>
                    <a:pt x="2141" y="1443"/>
                  </a:lnTo>
                  <a:lnTo>
                    <a:pt x="2157" y="1456"/>
                  </a:lnTo>
                  <a:lnTo>
                    <a:pt x="2173" y="1468"/>
                  </a:lnTo>
                  <a:lnTo>
                    <a:pt x="2191" y="1478"/>
                  </a:lnTo>
                  <a:lnTo>
                    <a:pt x="2209" y="1485"/>
                  </a:lnTo>
                  <a:lnTo>
                    <a:pt x="2227" y="1491"/>
                  </a:lnTo>
                  <a:lnTo>
                    <a:pt x="2246" y="1496"/>
                  </a:lnTo>
                  <a:lnTo>
                    <a:pt x="2267" y="1498"/>
                  </a:lnTo>
                  <a:lnTo>
                    <a:pt x="2286" y="1499"/>
                  </a:lnTo>
                  <a:lnTo>
                    <a:pt x="2306" y="1498"/>
                  </a:lnTo>
                  <a:lnTo>
                    <a:pt x="2325" y="1495"/>
                  </a:lnTo>
                  <a:lnTo>
                    <a:pt x="2344" y="1489"/>
                  </a:lnTo>
                  <a:lnTo>
                    <a:pt x="2362" y="1482"/>
                  </a:lnTo>
                  <a:lnTo>
                    <a:pt x="2381" y="1473"/>
                  </a:lnTo>
                  <a:lnTo>
                    <a:pt x="2399" y="1463"/>
                  </a:lnTo>
                  <a:lnTo>
                    <a:pt x="2414" y="1450"/>
                  </a:lnTo>
                  <a:lnTo>
                    <a:pt x="2430" y="1435"/>
                  </a:lnTo>
                  <a:lnTo>
                    <a:pt x="2443" y="1419"/>
                  </a:lnTo>
                  <a:lnTo>
                    <a:pt x="2455" y="1403"/>
                  </a:lnTo>
                  <a:lnTo>
                    <a:pt x="2464" y="1385"/>
                  </a:lnTo>
                  <a:lnTo>
                    <a:pt x="2473" y="1367"/>
                  </a:lnTo>
                  <a:lnTo>
                    <a:pt x="2479" y="1349"/>
                  </a:lnTo>
                  <a:lnTo>
                    <a:pt x="2484" y="1330"/>
                  </a:lnTo>
                  <a:lnTo>
                    <a:pt x="2486" y="1309"/>
                  </a:lnTo>
                  <a:lnTo>
                    <a:pt x="2486" y="1290"/>
                  </a:lnTo>
                  <a:lnTo>
                    <a:pt x="2485" y="1271"/>
                  </a:lnTo>
                  <a:lnTo>
                    <a:pt x="2482" y="1251"/>
                  </a:lnTo>
                  <a:lnTo>
                    <a:pt x="2476" y="1232"/>
                  </a:lnTo>
                  <a:lnTo>
                    <a:pt x="2470" y="1214"/>
                  </a:lnTo>
                  <a:lnTo>
                    <a:pt x="2460" y="1196"/>
                  </a:lnTo>
                  <a:lnTo>
                    <a:pt x="2450" y="1178"/>
                  </a:lnTo>
                  <a:lnTo>
                    <a:pt x="2437" y="1162"/>
                  </a:lnTo>
                  <a:lnTo>
                    <a:pt x="2404" y="1123"/>
                  </a:lnTo>
                  <a:lnTo>
                    <a:pt x="2370" y="1088"/>
                  </a:lnTo>
                  <a:lnTo>
                    <a:pt x="2336" y="1054"/>
                  </a:lnTo>
                  <a:lnTo>
                    <a:pt x="2301" y="1021"/>
                  </a:lnTo>
                  <a:lnTo>
                    <a:pt x="2277" y="1000"/>
                  </a:lnTo>
                  <a:lnTo>
                    <a:pt x="2254" y="980"/>
                  </a:lnTo>
                  <a:lnTo>
                    <a:pt x="2229" y="960"/>
                  </a:lnTo>
                  <a:lnTo>
                    <a:pt x="2205" y="941"/>
                  </a:lnTo>
                  <a:lnTo>
                    <a:pt x="2180" y="923"/>
                  </a:lnTo>
                  <a:lnTo>
                    <a:pt x="2156" y="905"/>
                  </a:lnTo>
                  <a:lnTo>
                    <a:pt x="2131" y="888"/>
                  </a:lnTo>
                  <a:lnTo>
                    <a:pt x="2106" y="872"/>
                  </a:lnTo>
                  <a:lnTo>
                    <a:pt x="2080" y="857"/>
                  </a:lnTo>
                  <a:lnTo>
                    <a:pt x="2056" y="842"/>
                  </a:lnTo>
                  <a:lnTo>
                    <a:pt x="2030" y="827"/>
                  </a:lnTo>
                  <a:lnTo>
                    <a:pt x="2004" y="814"/>
                  </a:lnTo>
                  <a:lnTo>
                    <a:pt x="1978" y="801"/>
                  </a:lnTo>
                  <a:lnTo>
                    <a:pt x="1953" y="789"/>
                  </a:lnTo>
                  <a:lnTo>
                    <a:pt x="1926" y="777"/>
                  </a:lnTo>
                  <a:lnTo>
                    <a:pt x="1900" y="766"/>
                  </a:lnTo>
                  <a:lnTo>
                    <a:pt x="1847" y="746"/>
                  </a:lnTo>
                  <a:lnTo>
                    <a:pt x="1794" y="728"/>
                  </a:lnTo>
                  <a:lnTo>
                    <a:pt x="1741" y="713"/>
                  </a:lnTo>
                  <a:lnTo>
                    <a:pt x="1688" y="702"/>
                  </a:lnTo>
                  <a:lnTo>
                    <a:pt x="1634" y="691"/>
                  </a:lnTo>
                  <a:lnTo>
                    <a:pt x="1581" y="685"/>
                  </a:lnTo>
                  <a:lnTo>
                    <a:pt x="1527" y="679"/>
                  </a:lnTo>
                  <a:lnTo>
                    <a:pt x="1474" y="677"/>
                  </a:lnTo>
                  <a:lnTo>
                    <a:pt x="1419" y="677"/>
                  </a:lnTo>
                  <a:lnTo>
                    <a:pt x="1366" y="679"/>
                  </a:lnTo>
                  <a:lnTo>
                    <a:pt x="1313" y="685"/>
                  </a:lnTo>
                  <a:lnTo>
                    <a:pt x="1260" y="692"/>
                  </a:lnTo>
                  <a:lnTo>
                    <a:pt x="1208" y="702"/>
                  </a:lnTo>
                  <a:lnTo>
                    <a:pt x="1155" y="713"/>
                  </a:lnTo>
                  <a:lnTo>
                    <a:pt x="1104" y="728"/>
                  </a:lnTo>
                  <a:lnTo>
                    <a:pt x="1053" y="745"/>
                  </a:lnTo>
                  <a:lnTo>
                    <a:pt x="1004" y="765"/>
                  </a:lnTo>
                  <a:lnTo>
                    <a:pt x="955" y="786"/>
                  </a:lnTo>
                  <a:lnTo>
                    <a:pt x="906" y="809"/>
                  </a:lnTo>
                  <a:lnTo>
                    <a:pt x="860" y="836"/>
                  </a:lnTo>
                  <a:lnTo>
                    <a:pt x="814" y="865"/>
                  </a:lnTo>
                  <a:lnTo>
                    <a:pt x="768" y="894"/>
                  </a:lnTo>
                  <a:lnTo>
                    <a:pt x="724" y="927"/>
                  </a:lnTo>
                  <a:lnTo>
                    <a:pt x="682" y="963"/>
                  </a:lnTo>
                  <a:lnTo>
                    <a:pt x="653" y="988"/>
                  </a:lnTo>
                  <a:lnTo>
                    <a:pt x="625" y="1015"/>
                  </a:lnTo>
                  <a:lnTo>
                    <a:pt x="598" y="1042"/>
                  </a:lnTo>
                  <a:lnTo>
                    <a:pt x="571" y="1070"/>
                  </a:lnTo>
                  <a:lnTo>
                    <a:pt x="558" y="1086"/>
                  </a:lnTo>
                  <a:lnTo>
                    <a:pt x="547" y="1104"/>
                  </a:lnTo>
                  <a:lnTo>
                    <a:pt x="537" y="1121"/>
                  </a:lnTo>
                  <a:lnTo>
                    <a:pt x="530" y="1140"/>
                  </a:lnTo>
                  <a:lnTo>
                    <a:pt x="524" y="1159"/>
                  </a:lnTo>
                  <a:lnTo>
                    <a:pt x="520" y="1179"/>
                  </a:lnTo>
                  <a:lnTo>
                    <a:pt x="519" y="1198"/>
                  </a:lnTo>
                  <a:lnTo>
                    <a:pt x="519" y="1218"/>
                  </a:lnTo>
                  <a:lnTo>
                    <a:pt x="521" y="1237"/>
                  </a:lnTo>
                  <a:lnTo>
                    <a:pt x="524" y="1256"/>
                  </a:lnTo>
                  <a:lnTo>
                    <a:pt x="530" y="1275"/>
                  </a:lnTo>
                  <a:lnTo>
                    <a:pt x="537" y="1294"/>
                  </a:lnTo>
                  <a:lnTo>
                    <a:pt x="547" y="1312"/>
                  </a:lnTo>
                  <a:lnTo>
                    <a:pt x="558" y="1329"/>
                  </a:lnTo>
                  <a:lnTo>
                    <a:pt x="571" y="1345"/>
                  </a:lnTo>
                  <a:lnTo>
                    <a:pt x="586" y="1360"/>
                  </a:lnTo>
                  <a:lnTo>
                    <a:pt x="602" y="1372"/>
                  </a:lnTo>
                  <a:lnTo>
                    <a:pt x="619" y="1384"/>
                  </a:lnTo>
                  <a:lnTo>
                    <a:pt x="637" y="1394"/>
                  </a:lnTo>
                  <a:lnTo>
                    <a:pt x="655" y="1401"/>
                  </a:lnTo>
                  <a:lnTo>
                    <a:pt x="674" y="1406"/>
                  </a:lnTo>
                  <a:lnTo>
                    <a:pt x="694" y="1410"/>
                  </a:lnTo>
                  <a:lnTo>
                    <a:pt x="714" y="1412"/>
                  </a:lnTo>
                  <a:lnTo>
                    <a:pt x="733" y="1412"/>
                  </a:lnTo>
                  <a:lnTo>
                    <a:pt x="753" y="1410"/>
                  </a:lnTo>
                  <a:lnTo>
                    <a:pt x="772" y="1406"/>
                  </a:lnTo>
                  <a:lnTo>
                    <a:pt x="790" y="1401"/>
                  </a:lnTo>
                  <a:lnTo>
                    <a:pt x="810" y="1394"/>
                  </a:lnTo>
                  <a:lnTo>
                    <a:pt x="827" y="1384"/>
                  </a:lnTo>
                  <a:lnTo>
                    <a:pt x="844" y="1372"/>
                  </a:lnTo>
                  <a:lnTo>
                    <a:pt x="860" y="1360"/>
                  </a:lnTo>
                  <a:lnTo>
                    <a:pt x="875" y="1345"/>
                  </a:lnTo>
                  <a:close/>
                  <a:moveTo>
                    <a:pt x="2008" y="3269"/>
                  </a:moveTo>
                  <a:lnTo>
                    <a:pt x="2608" y="4084"/>
                  </a:lnTo>
                  <a:lnTo>
                    <a:pt x="4259" y="2867"/>
                  </a:lnTo>
                  <a:lnTo>
                    <a:pt x="3659" y="2052"/>
                  </a:lnTo>
                  <a:lnTo>
                    <a:pt x="2008" y="3269"/>
                  </a:lnTo>
                  <a:close/>
                  <a:moveTo>
                    <a:pt x="3023" y="4202"/>
                  </a:moveTo>
                  <a:lnTo>
                    <a:pt x="3023" y="4202"/>
                  </a:lnTo>
                  <a:lnTo>
                    <a:pt x="3012" y="4211"/>
                  </a:lnTo>
                  <a:lnTo>
                    <a:pt x="3001" y="4220"/>
                  </a:lnTo>
                  <a:lnTo>
                    <a:pt x="2990" y="4231"/>
                  </a:lnTo>
                  <a:lnTo>
                    <a:pt x="2981" y="4241"/>
                  </a:lnTo>
                  <a:lnTo>
                    <a:pt x="2971" y="4252"/>
                  </a:lnTo>
                  <a:lnTo>
                    <a:pt x="2963" y="4263"/>
                  </a:lnTo>
                  <a:lnTo>
                    <a:pt x="2954" y="4275"/>
                  </a:lnTo>
                  <a:lnTo>
                    <a:pt x="2947" y="4286"/>
                  </a:lnTo>
                  <a:lnTo>
                    <a:pt x="2940" y="4299"/>
                  </a:lnTo>
                  <a:lnTo>
                    <a:pt x="2934" y="4312"/>
                  </a:lnTo>
                  <a:lnTo>
                    <a:pt x="2929" y="4324"/>
                  </a:lnTo>
                  <a:lnTo>
                    <a:pt x="2923" y="4338"/>
                  </a:lnTo>
                  <a:lnTo>
                    <a:pt x="2919" y="4350"/>
                  </a:lnTo>
                  <a:lnTo>
                    <a:pt x="2915" y="4364"/>
                  </a:lnTo>
                  <a:lnTo>
                    <a:pt x="2911" y="4377"/>
                  </a:lnTo>
                  <a:lnTo>
                    <a:pt x="2909" y="4391"/>
                  </a:lnTo>
                  <a:lnTo>
                    <a:pt x="2908" y="4405"/>
                  </a:lnTo>
                  <a:lnTo>
                    <a:pt x="2907" y="4418"/>
                  </a:lnTo>
                  <a:lnTo>
                    <a:pt x="2906" y="4432"/>
                  </a:lnTo>
                  <a:lnTo>
                    <a:pt x="2906" y="4446"/>
                  </a:lnTo>
                  <a:lnTo>
                    <a:pt x="2907" y="4460"/>
                  </a:lnTo>
                  <a:lnTo>
                    <a:pt x="2909" y="4474"/>
                  </a:lnTo>
                  <a:lnTo>
                    <a:pt x="2911" y="4488"/>
                  </a:lnTo>
                  <a:lnTo>
                    <a:pt x="2915" y="4501"/>
                  </a:lnTo>
                  <a:lnTo>
                    <a:pt x="2918" y="4515"/>
                  </a:lnTo>
                  <a:lnTo>
                    <a:pt x="2922" y="4528"/>
                  </a:lnTo>
                  <a:lnTo>
                    <a:pt x="2927" y="4542"/>
                  </a:lnTo>
                  <a:lnTo>
                    <a:pt x="2933" y="4555"/>
                  </a:lnTo>
                  <a:lnTo>
                    <a:pt x="2939" y="4567"/>
                  </a:lnTo>
                  <a:lnTo>
                    <a:pt x="2947" y="4580"/>
                  </a:lnTo>
                  <a:lnTo>
                    <a:pt x="2954" y="4593"/>
                  </a:lnTo>
                  <a:lnTo>
                    <a:pt x="2963" y="4605"/>
                  </a:lnTo>
                  <a:lnTo>
                    <a:pt x="2971" y="4616"/>
                  </a:lnTo>
                  <a:lnTo>
                    <a:pt x="2981" y="4628"/>
                  </a:lnTo>
                  <a:lnTo>
                    <a:pt x="2991" y="4639"/>
                  </a:lnTo>
                  <a:lnTo>
                    <a:pt x="3002" y="4648"/>
                  </a:lnTo>
                  <a:lnTo>
                    <a:pt x="3013" y="4658"/>
                  </a:lnTo>
                  <a:lnTo>
                    <a:pt x="3024" y="4666"/>
                  </a:lnTo>
                  <a:lnTo>
                    <a:pt x="3035" y="4675"/>
                  </a:lnTo>
                  <a:lnTo>
                    <a:pt x="3048" y="4682"/>
                  </a:lnTo>
                  <a:lnTo>
                    <a:pt x="3059" y="4689"/>
                  </a:lnTo>
                  <a:lnTo>
                    <a:pt x="3072" y="4695"/>
                  </a:lnTo>
                  <a:lnTo>
                    <a:pt x="3085" y="4700"/>
                  </a:lnTo>
                  <a:lnTo>
                    <a:pt x="3098" y="4706"/>
                  </a:lnTo>
                  <a:lnTo>
                    <a:pt x="3110" y="4710"/>
                  </a:lnTo>
                  <a:lnTo>
                    <a:pt x="3124" y="4713"/>
                  </a:lnTo>
                  <a:lnTo>
                    <a:pt x="3138" y="4716"/>
                  </a:lnTo>
                  <a:lnTo>
                    <a:pt x="3151" y="4719"/>
                  </a:lnTo>
                  <a:lnTo>
                    <a:pt x="3165" y="4721"/>
                  </a:lnTo>
                  <a:lnTo>
                    <a:pt x="3179" y="4722"/>
                  </a:lnTo>
                  <a:lnTo>
                    <a:pt x="3192" y="4723"/>
                  </a:lnTo>
                  <a:lnTo>
                    <a:pt x="3206" y="4722"/>
                  </a:lnTo>
                  <a:lnTo>
                    <a:pt x="3220" y="4721"/>
                  </a:lnTo>
                  <a:lnTo>
                    <a:pt x="3234" y="4720"/>
                  </a:lnTo>
                  <a:lnTo>
                    <a:pt x="3248" y="4718"/>
                  </a:lnTo>
                  <a:lnTo>
                    <a:pt x="3262" y="4714"/>
                  </a:lnTo>
                  <a:lnTo>
                    <a:pt x="3275" y="4711"/>
                  </a:lnTo>
                  <a:lnTo>
                    <a:pt x="3289" y="4707"/>
                  </a:lnTo>
                  <a:lnTo>
                    <a:pt x="3302" y="4702"/>
                  </a:lnTo>
                  <a:lnTo>
                    <a:pt x="3315" y="4696"/>
                  </a:lnTo>
                  <a:lnTo>
                    <a:pt x="3329" y="4690"/>
                  </a:lnTo>
                  <a:lnTo>
                    <a:pt x="3340" y="4682"/>
                  </a:lnTo>
                  <a:lnTo>
                    <a:pt x="3353" y="4675"/>
                  </a:lnTo>
                  <a:lnTo>
                    <a:pt x="3366" y="4666"/>
                  </a:lnTo>
                  <a:lnTo>
                    <a:pt x="3378" y="4657"/>
                  </a:lnTo>
                  <a:lnTo>
                    <a:pt x="3388" y="4647"/>
                  </a:lnTo>
                  <a:lnTo>
                    <a:pt x="3399" y="4638"/>
                  </a:lnTo>
                  <a:lnTo>
                    <a:pt x="3408" y="4627"/>
                  </a:lnTo>
                  <a:lnTo>
                    <a:pt x="3418" y="4616"/>
                  </a:lnTo>
                  <a:lnTo>
                    <a:pt x="3427" y="4605"/>
                  </a:lnTo>
                  <a:lnTo>
                    <a:pt x="3435" y="4593"/>
                  </a:lnTo>
                  <a:lnTo>
                    <a:pt x="3443" y="4581"/>
                  </a:lnTo>
                  <a:lnTo>
                    <a:pt x="3449" y="4570"/>
                  </a:lnTo>
                  <a:lnTo>
                    <a:pt x="3455" y="4557"/>
                  </a:lnTo>
                  <a:lnTo>
                    <a:pt x="3461" y="4544"/>
                  </a:lnTo>
                  <a:lnTo>
                    <a:pt x="3466" y="4531"/>
                  </a:lnTo>
                  <a:lnTo>
                    <a:pt x="3470" y="4517"/>
                  </a:lnTo>
                  <a:lnTo>
                    <a:pt x="3474" y="4505"/>
                  </a:lnTo>
                  <a:lnTo>
                    <a:pt x="3478" y="4491"/>
                  </a:lnTo>
                  <a:lnTo>
                    <a:pt x="3480" y="4477"/>
                  </a:lnTo>
                  <a:lnTo>
                    <a:pt x="3481" y="4463"/>
                  </a:lnTo>
                  <a:lnTo>
                    <a:pt x="3482" y="4449"/>
                  </a:lnTo>
                  <a:lnTo>
                    <a:pt x="3483" y="4435"/>
                  </a:lnTo>
                  <a:lnTo>
                    <a:pt x="3483" y="4422"/>
                  </a:lnTo>
                  <a:lnTo>
                    <a:pt x="3482" y="4408"/>
                  </a:lnTo>
                  <a:lnTo>
                    <a:pt x="3480" y="4394"/>
                  </a:lnTo>
                  <a:lnTo>
                    <a:pt x="3478" y="4380"/>
                  </a:lnTo>
                  <a:lnTo>
                    <a:pt x="3474" y="4366"/>
                  </a:lnTo>
                  <a:lnTo>
                    <a:pt x="3471" y="4354"/>
                  </a:lnTo>
                  <a:lnTo>
                    <a:pt x="3467" y="4340"/>
                  </a:lnTo>
                  <a:lnTo>
                    <a:pt x="3462" y="4327"/>
                  </a:lnTo>
                  <a:lnTo>
                    <a:pt x="3456" y="4313"/>
                  </a:lnTo>
                  <a:lnTo>
                    <a:pt x="3450" y="4300"/>
                  </a:lnTo>
                  <a:lnTo>
                    <a:pt x="3443" y="4288"/>
                  </a:lnTo>
                  <a:lnTo>
                    <a:pt x="3435" y="4275"/>
                  </a:lnTo>
                  <a:lnTo>
                    <a:pt x="3427" y="4263"/>
                  </a:lnTo>
                  <a:lnTo>
                    <a:pt x="3417" y="4251"/>
                  </a:lnTo>
                  <a:lnTo>
                    <a:pt x="3407" y="4240"/>
                  </a:lnTo>
                  <a:lnTo>
                    <a:pt x="3398" y="4230"/>
                  </a:lnTo>
                  <a:lnTo>
                    <a:pt x="3387" y="4219"/>
                  </a:lnTo>
                  <a:lnTo>
                    <a:pt x="3377" y="4211"/>
                  </a:lnTo>
                  <a:lnTo>
                    <a:pt x="3365" y="4201"/>
                  </a:lnTo>
                  <a:lnTo>
                    <a:pt x="3354" y="4194"/>
                  </a:lnTo>
                  <a:lnTo>
                    <a:pt x="3341" y="4186"/>
                  </a:lnTo>
                  <a:lnTo>
                    <a:pt x="3330" y="4179"/>
                  </a:lnTo>
                  <a:lnTo>
                    <a:pt x="3317" y="4173"/>
                  </a:lnTo>
                  <a:lnTo>
                    <a:pt x="3304" y="4167"/>
                  </a:lnTo>
                  <a:lnTo>
                    <a:pt x="3291" y="4162"/>
                  </a:lnTo>
                  <a:lnTo>
                    <a:pt x="3279" y="4158"/>
                  </a:lnTo>
                  <a:lnTo>
                    <a:pt x="3265" y="4154"/>
                  </a:lnTo>
                  <a:lnTo>
                    <a:pt x="3251" y="4151"/>
                  </a:lnTo>
                  <a:lnTo>
                    <a:pt x="3238" y="4149"/>
                  </a:lnTo>
                  <a:lnTo>
                    <a:pt x="3224" y="4147"/>
                  </a:lnTo>
                  <a:lnTo>
                    <a:pt x="3211" y="4146"/>
                  </a:lnTo>
                  <a:lnTo>
                    <a:pt x="3197" y="4146"/>
                  </a:lnTo>
                  <a:lnTo>
                    <a:pt x="3183" y="4146"/>
                  </a:lnTo>
                  <a:lnTo>
                    <a:pt x="3169" y="4147"/>
                  </a:lnTo>
                  <a:lnTo>
                    <a:pt x="3155" y="4148"/>
                  </a:lnTo>
                  <a:lnTo>
                    <a:pt x="3141" y="4150"/>
                  </a:lnTo>
                  <a:lnTo>
                    <a:pt x="3128" y="4153"/>
                  </a:lnTo>
                  <a:lnTo>
                    <a:pt x="3114" y="4158"/>
                  </a:lnTo>
                  <a:lnTo>
                    <a:pt x="3100" y="4162"/>
                  </a:lnTo>
                  <a:lnTo>
                    <a:pt x="3087" y="4166"/>
                  </a:lnTo>
                  <a:lnTo>
                    <a:pt x="3074" y="4173"/>
                  </a:lnTo>
                  <a:lnTo>
                    <a:pt x="3060" y="4179"/>
                  </a:lnTo>
                  <a:lnTo>
                    <a:pt x="3048" y="4185"/>
                  </a:lnTo>
                  <a:lnTo>
                    <a:pt x="3036" y="4194"/>
                  </a:lnTo>
                  <a:lnTo>
                    <a:pt x="3023" y="4202"/>
                  </a:lnTo>
                  <a:close/>
                  <a:moveTo>
                    <a:pt x="5036" y="4492"/>
                  </a:moveTo>
                  <a:lnTo>
                    <a:pt x="5036" y="4492"/>
                  </a:lnTo>
                  <a:lnTo>
                    <a:pt x="5024" y="4501"/>
                  </a:lnTo>
                  <a:lnTo>
                    <a:pt x="5012" y="4511"/>
                  </a:lnTo>
                  <a:lnTo>
                    <a:pt x="5002" y="4521"/>
                  </a:lnTo>
                  <a:lnTo>
                    <a:pt x="4992" y="4531"/>
                  </a:lnTo>
                  <a:lnTo>
                    <a:pt x="4982" y="4542"/>
                  </a:lnTo>
                  <a:lnTo>
                    <a:pt x="4974" y="4554"/>
                  </a:lnTo>
                  <a:lnTo>
                    <a:pt x="4967" y="4565"/>
                  </a:lnTo>
                  <a:lnTo>
                    <a:pt x="4959" y="4577"/>
                  </a:lnTo>
                  <a:lnTo>
                    <a:pt x="4952" y="4590"/>
                  </a:lnTo>
                  <a:lnTo>
                    <a:pt x="4945" y="4602"/>
                  </a:lnTo>
                  <a:lnTo>
                    <a:pt x="4940" y="4614"/>
                  </a:lnTo>
                  <a:lnTo>
                    <a:pt x="4935" y="4627"/>
                  </a:lnTo>
                  <a:lnTo>
                    <a:pt x="4930" y="4641"/>
                  </a:lnTo>
                  <a:lnTo>
                    <a:pt x="4927" y="4654"/>
                  </a:lnTo>
                  <a:lnTo>
                    <a:pt x="4924" y="4667"/>
                  </a:lnTo>
                  <a:lnTo>
                    <a:pt x="4922" y="4681"/>
                  </a:lnTo>
                  <a:lnTo>
                    <a:pt x="4920" y="4695"/>
                  </a:lnTo>
                  <a:lnTo>
                    <a:pt x="4919" y="4709"/>
                  </a:lnTo>
                  <a:lnTo>
                    <a:pt x="4919" y="4723"/>
                  </a:lnTo>
                  <a:lnTo>
                    <a:pt x="4919" y="4737"/>
                  </a:lnTo>
                  <a:lnTo>
                    <a:pt x="4920" y="4751"/>
                  </a:lnTo>
                  <a:lnTo>
                    <a:pt x="4921" y="4764"/>
                  </a:lnTo>
                  <a:lnTo>
                    <a:pt x="4923" y="4778"/>
                  </a:lnTo>
                  <a:lnTo>
                    <a:pt x="4926" y="4792"/>
                  </a:lnTo>
                  <a:lnTo>
                    <a:pt x="4929" y="4805"/>
                  </a:lnTo>
                  <a:lnTo>
                    <a:pt x="4934" y="4819"/>
                  </a:lnTo>
                  <a:lnTo>
                    <a:pt x="4939" y="4832"/>
                  </a:lnTo>
                  <a:lnTo>
                    <a:pt x="4944" y="4845"/>
                  </a:lnTo>
                  <a:lnTo>
                    <a:pt x="4951" y="4858"/>
                  </a:lnTo>
                  <a:lnTo>
                    <a:pt x="4958" y="4871"/>
                  </a:lnTo>
                  <a:lnTo>
                    <a:pt x="4965" y="4884"/>
                  </a:lnTo>
                  <a:lnTo>
                    <a:pt x="4974" y="4895"/>
                  </a:lnTo>
                  <a:lnTo>
                    <a:pt x="4984" y="4907"/>
                  </a:lnTo>
                  <a:lnTo>
                    <a:pt x="4993" y="4919"/>
                  </a:lnTo>
                  <a:lnTo>
                    <a:pt x="5003" y="4928"/>
                  </a:lnTo>
                  <a:lnTo>
                    <a:pt x="5013" y="4939"/>
                  </a:lnTo>
                  <a:lnTo>
                    <a:pt x="5024" y="4948"/>
                  </a:lnTo>
                  <a:lnTo>
                    <a:pt x="5036" y="4957"/>
                  </a:lnTo>
                  <a:lnTo>
                    <a:pt x="5047" y="4964"/>
                  </a:lnTo>
                  <a:lnTo>
                    <a:pt x="5059" y="4972"/>
                  </a:lnTo>
                  <a:lnTo>
                    <a:pt x="5072" y="4979"/>
                  </a:lnTo>
                  <a:lnTo>
                    <a:pt x="5084" y="4986"/>
                  </a:lnTo>
                  <a:lnTo>
                    <a:pt x="5096" y="4991"/>
                  </a:lnTo>
                  <a:lnTo>
                    <a:pt x="5109" y="4996"/>
                  </a:lnTo>
                  <a:lnTo>
                    <a:pt x="5123" y="5001"/>
                  </a:lnTo>
                  <a:lnTo>
                    <a:pt x="5136" y="5004"/>
                  </a:lnTo>
                  <a:lnTo>
                    <a:pt x="5150" y="5007"/>
                  </a:lnTo>
                  <a:lnTo>
                    <a:pt x="5163" y="5009"/>
                  </a:lnTo>
                  <a:lnTo>
                    <a:pt x="5177" y="5011"/>
                  </a:lnTo>
                  <a:lnTo>
                    <a:pt x="5191" y="5012"/>
                  </a:lnTo>
                  <a:lnTo>
                    <a:pt x="5205" y="5012"/>
                  </a:lnTo>
                  <a:lnTo>
                    <a:pt x="5219" y="5012"/>
                  </a:lnTo>
                  <a:lnTo>
                    <a:pt x="5233" y="5011"/>
                  </a:lnTo>
                  <a:lnTo>
                    <a:pt x="5246" y="5010"/>
                  </a:lnTo>
                  <a:lnTo>
                    <a:pt x="5260" y="5008"/>
                  </a:lnTo>
                  <a:lnTo>
                    <a:pt x="5274" y="5005"/>
                  </a:lnTo>
                  <a:lnTo>
                    <a:pt x="5287" y="5001"/>
                  </a:lnTo>
                  <a:lnTo>
                    <a:pt x="5301" y="4996"/>
                  </a:lnTo>
                  <a:lnTo>
                    <a:pt x="5315" y="4992"/>
                  </a:lnTo>
                  <a:lnTo>
                    <a:pt x="5327" y="4986"/>
                  </a:lnTo>
                  <a:lnTo>
                    <a:pt x="5340" y="4979"/>
                  </a:lnTo>
                  <a:lnTo>
                    <a:pt x="5353" y="4973"/>
                  </a:lnTo>
                  <a:lnTo>
                    <a:pt x="5366" y="4964"/>
                  </a:lnTo>
                  <a:lnTo>
                    <a:pt x="5377" y="4956"/>
                  </a:lnTo>
                  <a:lnTo>
                    <a:pt x="5389" y="4947"/>
                  </a:lnTo>
                  <a:lnTo>
                    <a:pt x="5401" y="4938"/>
                  </a:lnTo>
                  <a:lnTo>
                    <a:pt x="5410" y="4927"/>
                  </a:lnTo>
                  <a:lnTo>
                    <a:pt x="5421" y="4918"/>
                  </a:lnTo>
                  <a:lnTo>
                    <a:pt x="5431" y="4906"/>
                  </a:lnTo>
                  <a:lnTo>
                    <a:pt x="5439" y="4895"/>
                  </a:lnTo>
                  <a:lnTo>
                    <a:pt x="5446" y="4884"/>
                  </a:lnTo>
                  <a:lnTo>
                    <a:pt x="5454" y="4872"/>
                  </a:lnTo>
                  <a:lnTo>
                    <a:pt x="5461" y="4859"/>
                  </a:lnTo>
                  <a:lnTo>
                    <a:pt x="5468" y="4847"/>
                  </a:lnTo>
                  <a:lnTo>
                    <a:pt x="5473" y="4835"/>
                  </a:lnTo>
                  <a:lnTo>
                    <a:pt x="5478" y="4821"/>
                  </a:lnTo>
                  <a:lnTo>
                    <a:pt x="5483" y="4808"/>
                  </a:lnTo>
                  <a:lnTo>
                    <a:pt x="5486" y="4794"/>
                  </a:lnTo>
                  <a:lnTo>
                    <a:pt x="5489" y="4781"/>
                  </a:lnTo>
                  <a:lnTo>
                    <a:pt x="5491" y="4768"/>
                  </a:lnTo>
                  <a:lnTo>
                    <a:pt x="5493" y="4754"/>
                  </a:lnTo>
                  <a:lnTo>
                    <a:pt x="5494" y="4740"/>
                  </a:lnTo>
                  <a:lnTo>
                    <a:pt x="5494" y="4726"/>
                  </a:lnTo>
                  <a:lnTo>
                    <a:pt x="5494" y="4712"/>
                  </a:lnTo>
                  <a:lnTo>
                    <a:pt x="5493" y="4698"/>
                  </a:lnTo>
                  <a:lnTo>
                    <a:pt x="5492" y="4685"/>
                  </a:lnTo>
                  <a:lnTo>
                    <a:pt x="5490" y="4671"/>
                  </a:lnTo>
                  <a:lnTo>
                    <a:pt x="5487" y="4657"/>
                  </a:lnTo>
                  <a:lnTo>
                    <a:pt x="5483" y="4643"/>
                  </a:lnTo>
                  <a:lnTo>
                    <a:pt x="5478" y="4630"/>
                  </a:lnTo>
                  <a:lnTo>
                    <a:pt x="5474" y="4616"/>
                  </a:lnTo>
                  <a:lnTo>
                    <a:pt x="5468" y="4604"/>
                  </a:lnTo>
                  <a:lnTo>
                    <a:pt x="5461" y="4591"/>
                  </a:lnTo>
                  <a:lnTo>
                    <a:pt x="5455" y="4578"/>
                  </a:lnTo>
                  <a:lnTo>
                    <a:pt x="5446" y="4565"/>
                  </a:lnTo>
                  <a:lnTo>
                    <a:pt x="5438" y="4554"/>
                  </a:lnTo>
                  <a:lnTo>
                    <a:pt x="5429" y="4542"/>
                  </a:lnTo>
                  <a:lnTo>
                    <a:pt x="5420" y="4530"/>
                  </a:lnTo>
                  <a:lnTo>
                    <a:pt x="5409" y="4520"/>
                  </a:lnTo>
                  <a:lnTo>
                    <a:pt x="5400" y="4510"/>
                  </a:lnTo>
                  <a:lnTo>
                    <a:pt x="5388" y="4500"/>
                  </a:lnTo>
                  <a:lnTo>
                    <a:pt x="5377" y="4492"/>
                  </a:lnTo>
                  <a:lnTo>
                    <a:pt x="5366" y="4484"/>
                  </a:lnTo>
                  <a:lnTo>
                    <a:pt x="5354" y="4477"/>
                  </a:lnTo>
                  <a:lnTo>
                    <a:pt x="5341" y="4470"/>
                  </a:lnTo>
                  <a:lnTo>
                    <a:pt x="5329" y="4463"/>
                  </a:lnTo>
                  <a:lnTo>
                    <a:pt x="5317" y="4458"/>
                  </a:lnTo>
                  <a:lnTo>
                    <a:pt x="5303" y="4452"/>
                  </a:lnTo>
                  <a:lnTo>
                    <a:pt x="5290" y="4448"/>
                  </a:lnTo>
                  <a:lnTo>
                    <a:pt x="5276" y="4445"/>
                  </a:lnTo>
                  <a:lnTo>
                    <a:pt x="5263" y="4442"/>
                  </a:lnTo>
                  <a:lnTo>
                    <a:pt x="5250" y="4440"/>
                  </a:lnTo>
                  <a:lnTo>
                    <a:pt x="5236" y="4438"/>
                  </a:lnTo>
                  <a:lnTo>
                    <a:pt x="5222" y="4437"/>
                  </a:lnTo>
                  <a:lnTo>
                    <a:pt x="5208" y="4437"/>
                  </a:lnTo>
                  <a:lnTo>
                    <a:pt x="5194" y="4437"/>
                  </a:lnTo>
                  <a:lnTo>
                    <a:pt x="5180" y="4438"/>
                  </a:lnTo>
                  <a:lnTo>
                    <a:pt x="5167" y="4439"/>
                  </a:lnTo>
                  <a:lnTo>
                    <a:pt x="5153" y="4441"/>
                  </a:lnTo>
                  <a:lnTo>
                    <a:pt x="5139" y="4444"/>
                  </a:lnTo>
                  <a:lnTo>
                    <a:pt x="5125" y="4447"/>
                  </a:lnTo>
                  <a:lnTo>
                    <a:pt x="5112" y="4451"/>
                  </a:lnTo>
                  <a:lnTo>
                    <a:pt x="5098" y="4457"/>
                  </a:lnTo>
                  <a:lnTo>
                    <a:pt x="5086" y="4462"/>
                  </a:lnTo>
                  <a:lnTo>
                    <a:pt x="5073" y="4468"/>
                  </a:lnTo>
                  <a:lnTo>
                    <a:pt x="5060" y="4476"/>
                  </a:lnTo>
                  <a:lnTo>
                    <a:pt x="5047" y="4483"/>
                  </a:lnTo>
                  <a:lnTo>
                    <a:pt x="5036" y="4492"/>
                  </a:lnTo>
                  <a:close/>
                  <a:moveTo>
                    <a:pt x="4460" y="4917"/>
                  </a:moveTo>
                  <a:lnTo>
                    <a:pt x="4460" y="4917"/>
                  </a:lnTo>
                  <a:lnTo>
                    <a:pt x="4448" y="4925"/>
                  </a:lnTo>
                  <a:lnTo>
                    <a:pt x="4438" y="4935"/>
                  </a:lnTo>
                  <a:lnTo>
                    <a:pt x="4427" y="4945"/>
                  </a:lnTo>
                  <a:lnTo>
                    <a:pt x="4417" y="4955"/>
                  </a:lnTo>
                  <a:lnTo>
                    <a:pt x="4408" y="4967"/>
                  </a:lnTo>
                  <a:lnTo>
                    <a:pt x="4399" y="4977"/>
                  </a:lnTo>
                  <a:lnTo>
                    <a:pt x="4391" y="4989"/>
                  </a:lnTo>
                  <a:lnTo>
                    <a:pt x="4383" y="5001"/>
                  </a:lnTo>
                  <a:lnTo>
                    <a:pt x="4377" y="5013"/>
                  </a:lnTo>
                  <a:lnTo>
                    <a:pt x="4371" y="5025"/>
                  </a:lnTo>
                  <a:lnTo>
                    <a:pt x="4365" y="5038"/>
                  </a:lnTo>
                  <a:lnTo>
                    <a:pt x="4360" y="5052"/>
                  </a:lnTo>
                  <a:lnTo>
                    <a:pt x="4356" y="5064"/>
                  </a:lnTo>
                  <a:lnTo>
                    <a:pt x="4351" y="5078"/>
                  </a:lnTo>
                  <a:lnTo>
                    <a:pt x="4349" y="5091"/>
                  </a:lnTo>
                  <a:lnTo>
                    <a:pt x="4346" y="5105"/>
                  </a:lnTo>
                  <a:lnTo>
                    <a:pt x="4345" y="5119"/>
                  </a:lnTo>
                  <a:lnTo>
                    <a:pt x="4344" y="5133"/>
                  </a:lnTo>
                  <a:lnTo>
                    <a:pt x="4343" y="5146"/>
                  </a:lnTo>
                  <a:lnTo>
                    <a:pt x="4343" y="5160"/>
                  </a:lnTo>
                  <a:lnTo>
                    <a:pt x="4344" y="5174"/>
                  </a:lnTo>
                  <a:lnTo>
                    <a:pt x="4346" y="5188"/>
                  </a:lnTo>
                  <a:lnTo>
                    <a:pt x="4348" y="5202"/>
                  </a:lnTo>
                  <a:lnTo>
                    <a:pt x="4351" y="5216"/>
                  </a:lnTo>
                  <a:lnTo>
                    <a:pt x="4355" y="5229"/>
                  </a:lnTo>
                  <a:lnTo>
                    <a:pt x="4359" y="5242"/>
                  </a:lnTo>
                  <a:lnTo>
                    <a:pt x="4364" y="5256"/>
                  </a:lnTo>
                  <a:lnTo>
                    <a:pt x="4369" y="5269"/>
                  </a:lnTo>
                  <a:lnTo>
                    <a:pt x="4376" y="5282"/>
                  </a:lnTo>
                  <a:lnTo>
                    <a:pt x="4383" y="5294"/>
                  </a:lnTo>
                  <a:lnTo>
                    <a:pt x="4391" y="5307"/>
                  </a:lnTo>
                  <a:lnTo>
                    <a:pt x="4399" y="5319"/>
                  </a:lnTo>
                  <a:lnTo>
                    <a:pt x="4409" y="5331"/>
                  </a:lnTo>
                  <a:lnTo>
                    <a:pt x="4418" y="5342"/>
                  </a:lnTo>
                  <a:lnTo>
                    <a:pt x="4428" y="5353"/>
                  </a:lnTo>
                  <a:lnTo>
                    <a:pt x="4439" y="5363"/>
                  </a:lnTo>
                  <a:lnTo>
                    <a:pt x="4449" y="5372"/>
                  </a:lnTo>
                  <a:lnTo>
                    <a:pt x="4461" y="5381"/>
                  </a:lnTo>
                  <a:lnTo>
                    <a:pt x="4473" y="5389"/>
                  </a:lnTo>
                  <a:lnTo>
                    <a:pt x="4484" y="5397"/>
                  </a:lnTo>
                  <a:lnTo>
                    <a:pt x="4496" y="5403"/>
                  </a:lnTo>
                  <a:lnTo>
                    <a:pt x="4509" y="5409"/>
                  </a:lnTo>
                  <a:lnTo>
                    <a:pt x="4522" y="5415"/>
                  </a:lnTo>
                  <a:lnTo>
                    <a:pt x="4534" y="5420"/>
                  </a:lnTo>
                  <a:lnTo>
                    <a:pt x="4547" y="5424"/>
                  </a:lnTo>
                  <a:lnTo>
                    <a:pt x="4561" y="5427"/>
                  </a:lnTo>
                  <a:lnTo>
                    <a:pt x="4575" y="5431"/>
                  </a:lnTo>
                  <a:lnTo>
                    <a:pt x="4589" y="5433"/>
                  </a:lnTo>
                  <a:lnTo>
                    <a:pt x="4601" y="5435"/>
                  </a:lnTo>
                  <a:lnTo>
                    <a:pt x="4615" y="5436"/>
                  </a:lnTo>
                  <a:lnTo>
                    <a:pt x="4629" y="5436"/>
                  </a:lnTo>
                  <a:lnTo>
                    <a:pt x="4643" y="5436"/>
                  </a:lnTo>
                  <a:lnTo>
                    <a:pt x="4657" y="5435"/>
                  </a:lnTo>
                  <a:lnTo>
                    <a:pt x="4671" y="5434"/>
                  </a:lnTo>
                  <a:lnTo>
                    <a:pt x="4685" y="5432"/>
                  </a:lnTo>
                  <a:lnTo>
                    <a:pt x="4698" y="5429"/>
                  </a:lnTo>
                  <a:lnTo>
                    <a:pt x="4712" y="5425"/>
                  </a:lnTo>
                  <a:lnTo>
                    <a:pt x="4726" y="5421"/>
                  </a:lnTo>
                  <a:lnTo>
                    <a:pt x="4739" y="5416"/>
                  </a:lnTo>
                  <a:lnTo>
                    <a:pt x="4753" y="5410"/>
                  </a:lnTo>
                  <a:lnTo>
                    <a:pt x="4765" y="5404"/>
                  </a:lnTo>
                  <a:lnTo>
                    <a:pt x="4778" y="5397"/>
                  </a:lnTo>
                  <a:lnTo>
                    <a:pt x="4790" y="5389"/>
                  </a:lnTo>
                  <a:lnTo>
                    <a:pt x="4803" y="5381"/>
                  </a:lnTo>
                  <a:lnTo>
                    <a:pt x="4814" y="5371"/>
                  </a:lnTo>
                  <a:lnTo>
                    <a:pt x="4825" y="5361"/>
                  </a:lnTo>
                  <a:lnTo>
                    <a:pt x="4836" y="5352"/>
                  </a:lnTo>
                  <a:lnTo>
                    <a:pt x="4845" y="5341"/>
                  </a:lnTo>
                  <a:lnTo>
                    <a:pt x="4855" y="5331"/>
                  </a:lnTo>
                  <a:lnTo>
                    <a:pt x="4863" y="5319"/>
                  </a:lnTo>
                  <a:lnTo>
                    <a:pt x="4872" y="5307"/>
                  </a:lnTo>
                  <a:lnTo>
                    <a:pt x="4879" y="5295"/>
                  </a:lnTo>
                  <a:lnTo>
                    <a:pt x="4886" y="5283"/>
                  </a:lnTo>
                  <a:lnTo>
                    <a:pt x="4892" y="5271"/>
                  </a:lnTo>
                  <a:lnTo>
                    <a:pt x="4898" y="5258"/>
                  </a:lnTo>
                  <a:lnTo>
                    <a:pt x="4903" y="5245"/>
                  </a:lnTo>
                  <a:lnTo>
                    <a:pt x="4907" y="5232"/>
                  </a:lnTo>
                  <a:lnTo>
                    <a:pt x="4911" y="5219"/>
                  </a:lnTo>
                  <a:lnTo>
                    <a:pt x="4914" y="5205"/>
                  </a:lnTo>
                  <a:lnTo>
                    <a:pt x="4917" y="5191"/>
                  </a:lnTo>
                  <a:lnTo>
                    <a:pt x="4918" y="5177"/>
                  </a:lnTo>
                  <a:lnTo>
                    <a:pt x="4919" y="5163"/>
                  </a:lnTo>
                  <a:lnTo>
                    <a:pt x="4920" y="5150"/>
                  </a:lnTo>
                  <a:lnTo>
                    <a:pt x="4920" y="5136"/>
                  </a:lnTo>
                  <a:lnTo>
                    <a:pt x="4919" y="5122"/>
                  </a:lnTo>
                  <a:lnTo>
                    <a:pt x="4917" y="5108"/>
                  </a:lnTo>
                  <a:lnTo>
                    <a:pt x="4914" y="5094"/>
                  </a:lnTo>
                  <a:lnTo>
                    <a:pt x="4911" y="5080"/>
                  </a:lnTo>
                  <a:lnTo>
                    <a:pt x="4908" y="5068"/>
                  </a:lnTo>
                  <a:lnTo>
                    <a:pt x="4904" y="5054"/>
                  </a:lnTo>
                  <a:lnTo>
                    <a:pt x="4898" y="5040"/>
                  </a:lnTo>
                  <a:lnTo>
                    <a:pt x="4893" y="5027"/>
                  </a:lnTo>
                  <a:lnTo>
                    <a:pt x="4887" y="5014"/>
                  </a:lnTo>
                  <a:lnTo>
                    <a:pt x="4879" y="5002"/>
                  </a:lnTo>
                  <a:lnTo>
                    <a:pt x="4872" y="4989"/>
                  </a:lnTo>
                  <a:lnTo>
                    <a:pt x="4863" y="4977"/>
                  </a:lnTo>
                  <a:lnTo>
                    <a:pt x="4855" y="4966"/>
                  </a:lnTo>
                  <a:lnTo>
                    <a:pt x="4845" y="4954"/>
                  </a:lnTo>
                  <a:lnTo>
                    <a:pt x="4835" y="4944"/>
                  </a:lnTo>
                  <a:lnTo>
                    <a:pt x="4824" y="4934"/>
                  </a:lnTo>
                  <a:lnTo>
                    <a:pt x="4813" y="4924"/>
                  </a:lnTo>
                  <a:lnTo>
                    <a:pt x="4803" y="4915"/>
                  </a:lnTo>
                  <a:lnTo>
                    <a:pt x="4791" y="4908"/>
                  </a:lnTo>
                  <a:lnTo>
                    <a:pt x="4778" y="4901"/>
                  </a:lnTo>
                  <a:lnTo>
                    <a:pt x="4766" y="4893"/>
                  </a:lnTo>
                  <a:lnTo>
                    <a:pt x="4754" y="4887"/>
                  </a:lnTo>
                  <a:lnTo>
                    <a:pt x="4741" y="4881"/>
                  </a:lnTo>
                  <a:lnTo>
                    <a:pt x="4728" y="4876"/>
                  </a:lnTo>
                  <a:lnTo>
                    <a:pt x="4715" y="4872"/>
                  </a:lnTo>
                  <a:lnTo>
                    <a:pt x="4702" y="4869"/>
                  </a:lnTo>
                  <a:lnTo>
                    <a:pt x="4688" y="4865"/>
                  </a:lnTo>
                  <a:lnTo>
                    <a:pt x="4675" y="4863"/>
                  </a:lnTo>
                  <a:lnTo>
                    <a:pt x="4661" y="4861"/>
                  </a:lnTo>
                  <a:lnTo>
                    <a:pt x="4647" y="4860"/>
                  </a:lnTo>
                  <a:lnTo>
                    <a:pt x="4633" y="4860"/>
                  </a:lnTo>
                  <a:lnTo>
                    <a:pt x="4620" y="4860"/>
                  </a:lnTo>
                  <a:lnTo>
                    <a:pt x="4606" y="4861"/>
                  </a:lnTo>
                  <a:lnTo>
                    <a:pt x="4592" y="4862"/>
                  </a:lnTo>
                  <a:lnTo>
                    <a:pt x="4578" y="4864"/>
                  </a:lnTo>
                  <a:lnTo>
                    <a:pt x="4564" y="4868"/>
                  </a:lnTo>
                  <a:lnTo>
                    <a:pt x="4550" y="4872"/>
                  </a:lnTo>
                  <a:lnTo>
                    <a:pt x="4537" y="4876"/>
                  </a:lnTo>
                  <a:lnTo>
                    <a:pt x="4524" y="4880"/>
                  </a:lnTo>
                  <a:lnTo>
                    <a:pt x="4511" y="4887"/>
                  </a:lnTo>
                  <a:lnTo>
                    <a:pt x="4497" y="4893"/>
                  </a:lnTo>
                  <a:lnTo>
                    <a:pt x="4485" y="4900"/>
                  </a:lnTo>
                  <a:lnTo>
                    <a:pt x="4473" y="4908"/>
                  </a:lnTo>
                  <a:lnTo>
                    <a:pt x="4460" y="4917"/>
                  </a:lnTo>
                  <a:close/>
                  <a:moveTo>
                    <a:pt x="3870" y="5351"/>
                  </a:moveTo>
                  <a:lnTo>
                    <a:pt x="3870" y="5351"/>
                  </a:lnTo>
                  <a:lnTo>
                    <a:pt x="3859" y="5360"/>
                  </a:lnTo>
                  <a:lnTo>
                    <a:pt x="3847" y="5370"/>
                  </a:lnTo>
                  <a:lnTo>
                    <a:pt x="3837" y="5380"/>
                  </a:lnTo>
                  <a:lnTo>
                    <a:pt x="3827" y="5390"/>
                  </a:lnTo>
                  <a:lnTo>
                    <a:pt x="3817" y="5401"/>
                  </a:lnTo>
                  <a:lnTo>
                    <a:pt x="3809" y="5413"/>
                  </a:lnTo>
                  <a:lnTo>
                    <a:pt x="3801" y="5424"/>
                  </a:lnTo>
                  <a:lnTo>
                    <a:pt x="3794" y="5436"/>
                  </a:lnTo>
                  <a:lnTo>
                    <a:pt x="3786" y="5448"/>
                  </a:lnTo>
                  <a:lnTo>
                    <a:pt x="3780" y="5460"/>
                  </a:lnTo>
                  <a:lnTo>
                    <a:pt x="3775" y="5473"/>
                  </a:lnTo>
                  <a:lnTo>
                    <a:pt x="3769" y="5486"/>
                  </a:lnTo>
                  <a:lnTo>
                    <a:pt x="3765" y="5500"/>
                  </a:lnTo>
                  <a:lnTo>
                    <a:pt x="3762" y="5513"/>
                  </a:lnTo>
                  <a:lnTo>
                    <a:pt x="3759" y="5526"/>
                  </a:lnTo>
                  <a:lnTo>
                    <a:pt x="3756" y="5540"/>
                  </a:lnTo>
                  <a:lnTo>
                    <a:pt x="3754" y="5554"/>
                  </a:lnTo>
                  <a:lnTo>
                    <a:pt x="3753" y="5568"/>
                  </a:lnTo>
                  <a:lnTo>
                    <a:pt x="3753" y="5582"/>
                  </a:lnTo>
                  <a:lnTo>
                    <a:pt x="3753" y="5596"/>
                  </a:lnTo>
                  <a:lnTo>
                    <a:pt x="3754" y="5609"/>
                  </a:lnTo>
                  <a:lnTo>
                    <a:pt x="3755" y="5623"/>
                  </a:lnTo>
                  <a:lnTo>
                    <a:pt x="3758" y="5637"/>
                  </a:lnTo>
                  <a:lnTo>
                    <a:pt x="3761" y="5650"/>
                  </a:lnTo>
                  <a:lnTo>
                    <a:pt x="3764" y="5664"/>
                  </a:lnTo>
                  <a:lnTo>
                    <a:pt x="3769" y="5678"/>
                  </a:lnTo>
                  <a:lnTo>
                    <a:pt x="3774" y="5690"/>
                  </a:lnTo>
                  <a:lnTo>
                    <a:pt x="3780" y="5704"/>
                  </a:lnTo>
                  <a:lnTo>
                    <a:pt x="3786" y="5717"/>
                  </a:lnTo>
                  <a:lnTo>
                    <a:pt x="3793" y="5730"/>
                  </a:lnTo>
                  <a:lnTo>
                    <a:pt x="3801" y="5742"/>
                  </a:lnTo>
                  <a:lnTo>
                    <a:pt x="3810" y="5754"/>
                  </a:lnTo>
                  <a:lnTo>
                    <a:pt x="3818" y="5766"/>
                  </a:lnTo>
                  <a:lnTo>
                    <a:pt x="3828" y="5777"/>
                  </a:lnTo>
                  <a:lnTo>
                    <a:pt x="3837" y="5787"/>
                  </a:lnTo>
                  <a:lnTo>
                    <a:pt x="3848" y="5798"/>
                  </a:lnTo>
                  <a:lnTo>
                    <a:pt x="3860" y="5806"/>
                  </a:lnTo>
                  <a:lnTo>
                    <a:pt x="3870" y="5816"/>
                  </a:lnTo>
                  <a:lnTo>
                    <a:pt x="3882" y="5823"/>
                  </a:lnTo>
                  <a:lnTo>
                    <a:pt x="3894" y="5831"/>
                  </a:lnTo>
                  <a:lnTo>
                    <a:pt x="3907" y="5838"/>
                  </a:lnTo>
                  <a:lnTo>
                    <a:pt x="3918" y="5844"/>
                  </a:lnTo>
                  <a:lnTo>
                    <a:pt x="3931" y="5850"/>
                  </a:lnTo>
                  <a:lnTo>
                    <a:pt x="3945" y="5854"/>
                  </a:lnTo>
                  <a:lnTo>
                    <a:pt x="3958" y="5858"/>
                  </a:lnTo>
                  <a:lnTo>
                    <a:pt x="3970" y="5863"/>
                  </a:lnTo>
                  <a:lnTo>
                    <a:pt x="3984" y="5866"/>
                  </a:lnTo>
                  <a:lnTo>
                    <a:pt x="3998" y="5868"/>
                  </a:lnTo>
                  <a:lnTo>
                    <a:pt x="4012" y="5870"/>
                  </a:lnTo>
                  <a:lnTo>
                    <a:pt x="4026" y="5871"/>
                  </a:lnTo>
                  <a:lnTo>
                    <a:pt x="4040" y="5871"/>
                  </a:lnTo>
                  <a:lnTo>
                    <a:pt x="4053" y="5871"/>
                  </a:lnTo>
                  <a:lnTo>
                    <a:pt x="4067" y="5870"/>
                  </a:lnTo>
                  <a:lnTo>
                    <a:pt x="4081" y="5869"/>
                  </a:lnTo>
                  <a:lnTo>
                    <a:pt x="4095" y="5866"/>
                  </a:lnTo>
                  <a:lnTo>
                    <a:pt x="4109" y="5864"/>
                  </a:lnTo>
                  <a:lnTo>
                    <a:pt x="4122" y="5860"/>
                  </a:lnTo>
                  <a:lnTo>
                    <a:pt x="4135" y="5855"/>
                  </a:lnTo>
                  <a:lnTo>
                    <a:pt x="4149" y="5851"/>
                  </a:lnTo>
                  <a:lnTo>
                    <a:pt x="4162" y="5845"/>
                  </a:lnTo>
                  <a:lnTo>
                    <a:pt x="4175" y="5838"/>
                  </a:lnTo>
                  <a:lnTo>
                    <a:pt x="4188" y="5832"/>
                  </a:lnTo>
                  <a:lnTo>
                    <a:pt x="4200" y="5823"/>
                  </a:lnTo>
                  <a:lnTo>
                    <a:pt x="4212" y="5815"/>
                  </a:lnTo>
                  <a:lnTo>
                    <a:pt x="4224" y="5806"/>
                  </a:lnTo>
                  <a:lnTo>
                    <a:pt x="4235" y="5797"/>
                  </a:lnTo>
                  <a:lnTo>
                    <a:pt x="4246" y="5786"/>
                  </a:lnTo>
                  <a:lnTo>
                    <a:pt x="4256" y="5775"/>
                  </a:lnTo>
                  <a:lnTo>
                    <a:pt x="4265" y="5765"/>
                  </a:lnTo>
                  <a:lnTo>
                    <a:pt x="4274" y="5754"/>
                  </a:lnTo>
                  <a:lnTo>
                    <a:pt x="4281" y="5742"/>
                  </a:lnTo>
                  <a:lnTo>
                    <a:pt x="4289" y="5731"/>
                  </a:lnTo>
                  <a:lnTo>
                    <a:pt x="4296" y="5718"/>
                  </a:lnTo>
                  <a:lnTo>
                    <a:pt x="4302" y="5705"/>
                  </a:lnTo>
                  <a:lnTo>
                    <a:pt x="4308" y="5692"/>
                  </a:lnTo>
                  <a:lnTo>
                    <a:pt x="4313" y="5680"/>
                  </a:lnTo>
                  <a:lnTo>
                    <a:pt x="4317" y="5667"/>
                  </a:lnTo>
                  <a:lnTo>
                    <a:pt x="4321" y="5653"/>
                  </a:lnTo>
                  <a:lnTo>
                    <a:pt x="4324" y="5640"/>
                  </a:lnTo>
                  <a:lnTo>
                    <a:pt x="4326" y="5626"/>
                  </a:lnTo>
                  <a:lnTo>
                    <a:pt x="4328" y="5613"/>
                  </a:lnTo>
                  <a:lnTo>
                    <a:pt x="4329" y="5599"/>
                  </a:lnTo>
                  <a:lnTo>
                    <a:pt x="4329" y="5585"/>
                  </a:lnTo>
                  <a:lnTo>
                    <a:pt x="4329" y="5571"/>
                  </a:lnTo>
                  <a:lnTo>
                    <a:pt x="4328" y="5557"/>
                  </a:lnTo>
                  <a:lnTo>
                    <a:pt x="4327" y="5543"/>
                  </a:lnTo>
                  <a:lnTo>
                    <a:pt x="4325" y="5530"/>
                  </a:lnTo>
                  <a:lnTo>
                    <a:pt x="4322" y="5516"/>
                  </a:lnTo>
                  <a:lnTo>
                    <a:pt x="4318" y="5502"/>
                  </a:lnTo>
                  <a:lnTo>
                    <a:pt x="4314" y="5489"/>
                  </a:lnTo>
                  <a:lnTo>
                    <a:pt x="4309" y="5475"/>
                  </a:lnTo>
                  <a:lnTo>
                    <a:pt x="4304" y="5463"/>
                  </a:lnTo>
                  <a:lnTo>
                    <a:pt x="4297" y="5450"/>
                  </a:lnTo>
                  <a:lnTo>
                    <a:pt x="4290" y="5437"/>
                  </a:lnTo>
                  <a:lnTo>
                    <a:pt x="4282" y="5424"/>
                  </a:lnTo>
                  <a:lnTo>
                    <a:pt x="4274" y="5413"/>
                  </a:lnTo>
                  <a:lnTo>
                    <a:pt x="4264" y="5401"/>
                  </a:lnTo>
                  <a:lnTo>
                    <a:pt x="4255" y="5389"/>
                  </a:lnTo>
                  <a:lnTo>
                    <a:pt x="4245" y="5378"/>
                  </a:lnTo>
                  <a:lnTo>
                    <a:pt x="4234" y="5369"/>
                  </a:lnTo>
                  <a:lnTo>
                    <a:pt x="4224" y="5359"/>
                  </a:lnTo>
                  <a:lnTo>
                    <a:pt x="4212" y="5351"/>
                  </a:lnTo>
                  <a:lnTo>
                    <a:pt x="4200" y="5342"/>
                  </a:lnTo>
                  <a:lnTo>
                    <a:pt x="4189" y="5335"/>
                  </a:lnTo>
                  <a:lnTo>
                    <a:pt x="4176" y="5328"/>
                  </a:lnTo>
                  <a:lnTo>
                    <a:pt x="4164" y="5322"/>
                  </a:lnTo>
                  <a:lnTo>
                    <a:pt x="4151" y="5317"/>
                  </a:lnTo>
                  <a:lnTo>
                    <a:pt x="4139" y="5311"/>
                  </a:lnTo>
                  <a:lnTo>
                    <a:pt x="4125" y="5307"/>
                  </a:lnTo>
                  <a:lnTo>
                    <a:pt x="4112" y="5304"/>
                  </a:lnTo>
                  <a:lnTo>
                    <a:pt x="4098" y="5301"/>
                  </a:lnTo>
                  <a:lnTo>
                    <a:pt x="4084" y="5298"/>
                  </a:lnTo>
                  <a:lnTo>
                    <a:pt x="4070" y="5297"/>
                  </a:lnTo>
                  <a:lnTo>
                    <a:pt x="4057" y="5295"/>
                  </a:lnTo>
                  <a:lnTo>
                    <a:pt x="4043" y="5294"/>
                  </a:lnTo>
                  <a:lnTo>
                    <a:pt x="4029" y="5295"/>
                  </a:lnTo>
                  <a:lnTo>
                    <a:pt x="4015" y="5295"/>
                  </a:lnTo>
                  <a:lnTo>
                    <a:pt x="4001" y="5298"/>
                  </a:lnTo>
                  <a:lnTo>
                    <a:pt x="3987" y="5300"/>
                  </a:lnTo>
                  <a:lnTo>
                    <a:pt x="3974" y="5303"/>
                  </a:lnTo>
                  <a:lnTo>
                    <a:pt x="3961" y="5306"/>
                  </a:lnTo>
                  <a:lnTo>
                    <a:pt x="3947" y="5310"/>
                  </a:lnTo>
                  <a:lnTo>
                    <a:pt x="3933" y="5316"/>
                  </a:lnTo>
                  <a:lnTo>
                    <a:pt x="3920" y="5321"/>
                  </a:lnTo>
                  <a:lnTo>
                    <a:pt x="3908" y="5327"/>
                  </a:lnTo>
                  <a:lnTo>
                    <a:pt x="3895" y="5335"/>
                  </a:lnTo>
                  <a:lnTo>
                    <a:pt x="3882" y="5342"/>
                  </a:lnTo>
                  <a:lnTo>
                    <a:pt x="3870" y="5351"/>
                  </a:lnTo>
                  <a:close/>
                  <a:moveTo>
                    <a:pt x="4605" y="3909"/>
                  </a:moveTo>
                  <a:lnTo>
                    <a:pt x="4605" y="3909"/>
                  </a:lnTo>
                  <a:lnTo>
                    <a:pt x="4593" y="3917"/>
                  </a:lnTo>
                  <a:lnTo>
                    <a:pt x="4582" y="3927"/>
                  </a:lnTo>
                  <a:lnTo>
                    <a:pt x="4572" y="3937"/>
                  </a:lnTo>
                  <a:lnTo>
                    <a:pt x="4562" y="3947"/>
                  </a:lnTo>
                  <a:lnTo>
                    <a:pt x="4553" y="3959"/>
                  </a:lnTo>
                  <a:lnTo>
                    <a:pt x="4544" y="3969"/>
                  </a:lnTo>
                  <a:lnTo>
                    <a:pt x="4536" y="3981"/>
                  </a:lnTo>
                  <a:lnTo>
                    <a:pt x="4528" y="3993"/>
                  </a:lnTo>
                  <a:lnTo>
                    <a:pt x="4522" y="4005"/>
                  </a:lnTo>
                  <a:lnTo>
                    <a:pt x="4515" y="4018"/>
                  </a:lnTo>
                  <a:lnTo>
                    <a:pt x="4510" y="4030"/>
                  </a:lnTo>
                  <a:lnTo>
                    <a:pt x="4505" y="4044"/>
                  </a:lnTo>
                  <a:lnTo>
                    <a:pt x="4500" y="4057"/>
                  </a:lnTo>
                  <a:lnTo>
                    <a:pt x="4496" y="4070"/>
                  </a:lnTo>
                  <a:lnTo>
                    <a:pt x="4493" y="4083"/>
                  </a:lnTo>
                  <a:lnTo>
                    <a:pt x="4491" y="4097"/>
                  </a:lnTo>
                  <a:lnTo>
                    <a:pt x="4490" y="4111"/>
                  </a:lnTo>
                  <a:lnTo>
                    <a:pt x="4489" y="4125"/>
                  </a:lnTo>
                  <a:lnTo>
                    <a:pt x="4488" y="4139"/>
                  </a:lnTo>
                  <a:lnTo>
                    <a:pt x="4488" y="4152"/>
                  </a:lnTo>
                  <a:lnTo>
                    <a:pt x="4489" y="4166"/>
                  </a:lnTo>
                  <a:lnTo>
                    <a:pt x="4491" y="4180"/>
                  </a:lnTo>
                  <a:lnTo>
                    <a:pt x="4493" y="4194"/>
                  </a:lnTo>
                  <a:lnTo>
                    <a:pt x="4496" y="4208"/>
                  </a:lnTo>
                  <a:lnTo>
                    <a:pt x="4499" y="4222"/>
                  </a:lnTo>
                  <a:lnTo>
                    <a:pt x="4504" y="4234"/>
                  </a:lnTo>
                  <a:lnTo>
                    <a:pt x="4509" y="4248"/>
                  </a:lnTo>
                  <a:lnTo>
                    <a:pt x="4514" y="4261"/>
                  </a:lnTo>
                  <a:lnTo>
                    <a:pt x="4521" y="4274"/>
                  </a:lnTo>
                  <a:lnTo>
                    <a:pt x="4528" y="4286"/>
                  </a:lnTo>
                  <a:lnTo>
                    <a:pt x="4536" y="4299"/>
                  </a:lnTo>
                  <a:lnTo>
                    <a:pt x="4544" y="4311"/>
                  </a:lnTo>
                  <a:lnTo>
                    <a:pt x="4554" y="4323"/>
                  </a:lnTo>
                  <a:lnTo>
                    <a:pt x="4563" y="4334"/>
                  </a:lnTo>
                  <a:lnTo>
                    <a:pt x="4573" y="4345"/>
                  </a:lnTo>
                  <a:lnTo>
                    <a:pt x="4583" y="4355"/>
                  </a:lnTo>
                  <a:lnTo>
                    <a:pt x="4594" y="4364"/>
                  </a:lnTo>
                  <a:lnTo>
                    <a:pt x="4606" y="4373"/>
                  </a:lnTo>
                  <a:lnTo>
                    <a:pt x="4616" y="4381"/>
                  </a:lnTo>
                  <a:lnTo>
                    <a:pt x="4629" y="4389"/>
                  </a:lnTo>
                  <a:lnTo>
                    <a:pt x="4641" y="4395"/>
                  </a:lnTo>
                  <a:lnTo>
                    <a:pt x="4654" y="4401"/>
                  </a:lnTo>
                  <a:lnTo>
                    <a:pt x="4666" y="4407"/>
                  </a:lnTo>
                  <a:lnTo>
                    <a:pt x="4679" y="4412"/>
                  </a:lnTo>
                  <a:lnTo>
                    <a:pt x="4692" y="4416"/>
                  </a:lnTo>
                  <a:lnTo>
                    <a:pt x="4706" y="4420"/>
                  </a:lnTo>
                  <a:lnTo>
                    <a:pt x="4720" y="4423"/>
                  </a:lnTo>
                  <a:lnTo>
                    <a:pt x="4732" y="4425"/>
                  </a:lnTo>
                  <a:lnTo>
                    <a:pt x="4746" y="4427"/>
                  </a:lnTo>
                  <a:lnTo>
                    <a:pt x="4760" y="4428"/>
                  </a:lnTo>
                  <a:lnTo>
                    <a:pt x="4774" y="4429"/>
                  </a:lnTo>
                  <a:lnTo>
                    <a:pt x="4788" y="4428"/>
                  </a:lnTo>
                  <a:lnTo>
                    <a:pt x="4802" y="4427"/>
                  </a:lnTo>
                  <a:lnTo>
                    <a:pt x="4815" y="4426"/>
                  </a:lnTo>
                  <a:lnTo>
                    <a:pt x="4829" y="4424"/>
                  </a:lnTo>
                  <a:lnTo>
                    <a:pt x="4843" y="4421"/>
                  </a:lnTo>
                  <a:lnTo>
                    <a:pt x="4857" y="4417"/>
                  </a:lnTo>
                  <a:lnTo>
                    <a:pt x="4871" y="4413"/>
                  </a:lnTo>
                  <a:lnTo>
                    <a:pt x="4884" y="4408"/>
                  </a:lnTo>
                  <a:lnTo>
                    <a:pt x="4896" y="4402"/>
                  </a:lnTo>
                  <a:lnTo>
                    <a:pt x="4910" y="4396"/>
                  </a:lnTo>
                  <a:lnTo>
                    <a:pt x="4923" y="4389"/>
                  </a:lnTo>
                  <a:lnTo>
                    <a:pt x="4935" y="4381"/>
                  </a:lnTo>
                  <a:lnTo>
                    <a:pt x="4947" y="4373"/>
                  </a:lnTo>
                  <a:lnTo>
                    <a:pt x="4959" y="4363"/>
                  </a:lnTo>
                  <a:lnTo>
                    <a:pt x="4970" y="4354"/>
                  </a:lnTo>
                  <a:lnTo>
                    <a:pt x="4980" y="4344"/>
                  </a:lnTo>
                  <a:lnTo>
                    <a:pt x="4990" y="4333"/>
                  </a:lnTo>
                  <a:lnTo>
                    <a:pt x="5000" y="4323"/>
                  </a:lnTo>
                  <a:lnTo>
                    <a:pt x="5008" y="4311"/>
                  </a:lnTo>
                  <a:lnTo>
                    <a:pt x="5017" y="4299"/>
                  </a:lnTo>
                  <a:lnTo>
                    <a:pt x="5024" y="4288"/>
                  </a:lnTo>
                  <a:lnTo>
                    <a:pt x="5030" y="4276"/>
                  </a:lnTo>
                  <a:lnTo>
                    <a:pt x="5037" y="4263"/>
                  </a:lnTo>
                  <a:lnTo>
                    <a:pt x="5043" y="4250"/>
                  </a:lnTo>
                  <a:lnTo>
                    <a:pt x="5047" y="4238"/>
                  </a:lnTo>
                  <a:lnTo>
                    <a:pt x="5052" y="4224"/>
                  </a:lnTo>
                  <a:lnTo>
                    <a:pt x="5056" y="4211"/>
                  </a:lnTo>
                  <a:lnTo>
                    <a:pt x="5059" y="4197"/>
                  </a:lnTo>
                  <a:lnTo>
                    <a:pt x="5061" y="4183"/>
                  </a:lnTo>
                  <a:lnTo>
                    <a:pt x="5062" y="4169"/>
                  </a:lnTo>
                  <a:lnTo>
                    <a:pt x="5063" y="4156"/>
                  </a:lnTo>
                  <a:lnTo>
                    <a:pt x="5064" y="4142"/>
                  </a:lnTo>
                  <a:lnTo>
                    <a:pt x="5064" y="4128"/>
                  </a:lnTo>
                  <a:lnTo>
                    <a:pt x="5063" y="4114"/>
                  </a:lnTo>
                  <a:lnTo>
                    <a:pt x="5061" y="4100"/>
                  </a:lnTo>
                  <a:lnTo>
                    <a:pt x="5059" y="4086"/>
                  </a:lnTo>
                  <a:lnTo>
                    <a:pt x="5056" y="4074"/>
                  </a:lnTo>
                  <a:lnTo>
                    <a:pt x="5053" y="4060"/>
                  </a:lnTo>
                  <a:lnTo>
                    <a:pt x="5048" y="4046"/>
                  </a:lnTo>
                  <a:lnTo>
                    <a:pt x="5043" y="4033"/>
                  </a:lnTo>
                  <a:lnTo>
                    <a:pt x="5038" y="4019"/>
                  </a:lnTo>
                  <a:lnTo>
                    <a:pt x="5031" y="4007"/>
                  </a:lnTo>
                  <a:lnTo>
                    <a:pt x="5024" y="3994"/>
                  </a:lnTo>
                  <a:lnTo>
                    <a:pt x="5017" y="3981"/>
                  </a:lnTo>
                  <a:lnTo>
                    <a:pt x="5008" y="3969"/>
                  </a:lnTo>
                  <a:lnTo>
                    <a:pt x="5000" y="3958"/>
                  </a:lnTo>
                  <a:lnTo>
                    <a:pt x="4990" y="3947"/>
                  </a:lnTo>
                  <a:lnTo>
                    <a:pt x="4979" y="3936"/>
                  </a:lnTo>
                  <a:lnTo>
                    <a:pt x="4969" y="3926"/>
                  </a:lnTo>
                  <a:lnTo>
                    <a:pt x="4958" y="3917"/>
                  </a:lnTo>
                  <a:lnTo>
                    <a:pt x="4946" y="3908"/>
                  </a:lnTo>
                  <a:lnTo>
                    <a:pt x="4936" y="3900"/>
                  </a:lnTo>
                  <a:lnTo>
                    <a:pt x="4923" y="3893"/>
                  </a:lnTo>
                  <a:lnTo>
                    <a:pt x="4911" y="3885"/>
                  </a:lnTo>
                  <a:lnTo>
                    <a:pt x="4898" y="3879"/>
                  </a:lnTo>
                  <a:lnTo>
                    <a:pt x="4886" y="3873"/>
                  </a:lnTo>
                  <a:lnTo>
                    <a:pt x="4873" y="3869"/>
                  </a:lnTo>
                  <a:lnTo>
                    <a:pt x="4860" y="3864"/>
                  </a:lnTo>
                  <a:lnTo>
                    <a:pt x="4846" y="3861"/>
                  </a:lnTo>
                  <a:lnTo>
                    <a:pt x="4832" y="3858"/>
                  </a:lnTo>
                  <a:lnTo>
                    <a:pt x="4820" y="3855"/>
                  </a:lnTo>
                  <a:lnTo>
                    <a:pt x="4806" y="3853"/>
                  </a:lnTo>
                  <a:lnTo>
                    <a:pt x="4792" y="3852"/>
                  </a:lnTo>
                  <a:lnTo>
                    <a:pt x="4778" y="3852"/>
                  </a:lnTo>
                  <a:lnTo>
                    <a:pt x="4764" y="3852"/>
                  </a:lnTo>
                  <a:lnTo>
                    <a:pt x="4750" y="3853"/>
                  </a:lnTo>
                  <a:lnTo>
                    <a:pt x="4737" y="3854"/>
                  </a:lnTo>
                  <a:lnTo>
                    <a:pt x="4723" y="3856"/>
                  </a:lnTo>
                  <a:lnTo>
                    <a:pt x="4709" y="3860"/>
                  </a:lnTo>
                  <a:lnTo>
                    <a:pt x="4695" y="3864"/>
                  </a:lnTo>
                  <a:lnTo>
                    <a:pt x="4681" y="3868"/>
                  </a:lnTo>
                  <a:lnTo>
                    <a:pt x="4669" y="3872"/>
                  </a:lnTo>
                  <a:lnTo>
                    <a:pt x="4656" y="3879"/>
                  </a:lnTo>
                  <a:lnTo>
                    <a:pt x="4642" y="3885"/>
                  </a:lnTo>
                  <a:lnTo>
                    <a:pt x="4630" y="3892"/>
                  </a:lnTo>
                  <a:lnTo>
                    <a:pt x="4617" y="3900"/>
                  </a:lnTo>
                  <a:lnTo>
                    <a:pt x="4605" y="3909"/>
                  </a:lnTo>
                  <a:close/>
                  <a:moveTo>
                    <a:pt x="4030" y="4332"/>
                  </a:moveTo>
                  <a:lnTo>
                    <a:pt x="4030" y="4332"/>
                  </a:lnTo>
                  <a:lnTo>
                    <a:pt x="4018" y="4341"/>
                  </a:lnTo>
                  <a:lnTo>
                    <a:pt x="4008" y="4350"/>
                  </a:lnTo>
                  <a:lnTo>
                    <a:pt x="3997" y="4361"/>
                  </a:lnTo>
                  <a:lnTo>
                    <a:pt x="3986" y="4372"/>
                  </a:lnTo>
                  <a:lnTo>
                    <a:pt x="3978" y="4382"/>
                  </a:lnTo>
                  <a:lnTo>
                    <a:pt x="3968" y="4393"/>
                  </a:lnTo>
                  <a:lnTo>
                    <a:pt x="3961" y="4405"/>
                  </a:lnTo>
                  <a:lnTo>
                    <a:pt x="3953" y="4416"/>
                  </a:lnTo>
                  <a:lnTo>
                    <a:pt x="3946" y="4429"/>
                  </a:lnTo>
                  <a:lnTo>
                    <a:pt x="3941" y="4442"/>
                  </a:lnTo>
                  <a:lnTo>
                    <a:pt x="3934" y="4455"/>
                  </a:lnTo>
                  <a:lnTo>
                    <a:pt x="3930" y="4467"/>
                  </a:lnTo>
                  <a:lnTo>
                    <a:pt x="3926" y="4480"/>
                  </a:lnTo>
                  <a:lnTo>
                    <a:pt x="3921" y="4494"/>
                  </a:lnTo>
                  <a:lnTo>
                    <a:pt x="3918" y="4507"/>
                  </a:lnTo>
                  <a:lnTo>
                    <a:pt x="3916" y="4521"/>
                  </a:lnTo>
                  <a:lnTo>
                    <a:pt x="3914" y="4534"/>
                  </a:lnTo>
                  <a:lnTo>
                    <a:pt x="3913" y="4548"/>
                  </a:lnTo>
                  <a:lnTo>
                    <a:pt x="3913" y="4562"/>
                  </a:lnTo>
                  <a:lnTo>
                    <a:pt x="3913" y="4576"/>
                  </a:lnTo>
                  <a:lnTo>
                    <a:pt x="3914" y="4590"/>
                  </a:lnTo>
                  <a:lnTo>
                    <a:pt x="3915" y="4604"/>
                  </a:lnTo>
                  <a:lnTo>
                    <a:pt x="3918" y="4617"/>
                  </a:lnTo>
                  <a:lnTo>
                    <a:pt x="3920" y="4631"/>
                  </a:lnTo>
                  <a:lnTo>
                    <a:pt x="3925" y="4645"/>
                  </a:lnTo>
                  <a:lnTo>
                    <a:pt x="3929" y="4658"/>
                  </a:lnTo>
                  <a:lnTo>
                    <a:pt x="3933" y="4672"/>
                  </a:lnTo>
                  <a:lnTo>
                    <a:pt x="3940" y="4685"/>
                  </a:lnTo>
                  <a:lnTo>
                    <a:pt x="3946" y="4697"/>
                  </a:lnTo>
                  <a:lnTo>
                    <a:pt x="3952" y="4710"/>
                  </a:lnTo>
                  <a:lnTo>
                    <a:pt x="3961" y="4723"/>
                  </a:lnTo>
                  <a:lnTo>
                    <a:pt x="3969" y="4735"/>
                  </a:lnTo>
                  <a:lnTo>
                    <a:pt x="3978" y="4746"/>
                  </a:lnTo>
                  <a:lnTo>
                    <a:pt x="3987" y="4758"/>
                  </a:lnTo>
                  <a:lnTo>
                    <a:pt x="3998" y="4769"/>
                  </a:lnTo>
                  <a:lnTo>
                    <a:pt x="4008" y="4778"/>
                  </a:lnTo>
                  <a:lnTo>
                    <a:pt x="4019" y="4788"/>
                  </a:lnTo>
                  <a:lnTo>
                    <a:pt x="4030" y="4796"/>
                  </a:lnTo>
                  <a:lnTo>
                    <a:pt x="4042" y="4805"/>
                  </a:lnTo>
                  <a:lnTo>
                    <a:pt x="4053" y="4812"/>
                  </a:lnTo>
                  <a:lnTo>
                    <a:pt x="4066" y="4819"/>
                  </a:lnTo>
                  <a:lnTo>
                    <a:pt x="4079" y="4825"/>
                  </a:lnTo>
                  <a:lnTo>
                    <a:pt x="4092" y="4830"/>
                  </a:lnTo>
                  <a:lnTo>
                    <a:pt x="4104" y="4836"/>
                  </a:lnTo>
                  <a:lnTo>
                    <a:pt x="4117" y="4840"/>
                  </a:lnTo>
                  <a:lnTo>
                    <a:pt x="4131" y="4843"/>
                  </a:lnTo>
                  <a:lnTo>
                    <a:pt x="4144" y="4846"/>
                  </a:lnTo>
                  <a:lnTo>
                    <a:pt x="4158" y="4849"/>
                  </a:lnTo>
                  <a:lnTo>
                    <a:pt x="4172" y="4851"/>
                  </a:lnTo>
                  <a:lnTo>
                    <a:pt x="4185" y="4852"/>
                  </a:lnTo>
                  <a:lnTo>
                    <a:pt x="4199" y="4853"/>
                  </a:lnTo>
                  <a:lnTo>
                    <a:pt x="4213" y="4852"/>
                  </a:lnTo>
                  <a:lnTo>
                    <a:pt x="4227" y="4852"/>
                  </a:lnTo>
                  <a:lnTo>
                    <a:pt x="4241" y="4849"/>
                  </a:lnTo>
                  <a:lnTo>
                    <a:pt x="4255" y="4847"/>
                  </a:lnTo>
                  <a:lnTo>
                    <a:pt x="4268" y="4844"/>
                  </a:lnTo>
                  <a:lnTo>
                    <a:pt x="4282" y="4841"/>
                  </a:lnTo>
                  <a:lnTo>
                    <a:pt x="4295" y="4837"/>
                  </a:lnTo>
                  <a:lnTo>
                    <a:pt x="4309" y="4831"/>
                  </a:lnTo>
                  <a:lnTo>
                    <a:pt x="4322" y="4826"/>
                  </a:lnTo>
                  <a:lnTo>
                    <a:pt x="4334" y="4820"/>
                  </a:lnTo>
                  <a:lnTo>
                    <a:pt x="4347" y="4812"/>
                  </a:lnTo>
                  <a:lnTo>
                    <a:pt x="4360" y="4805"/>
                  </a:lnTo>
                  <a:lnTo>
                    <a:pt x="4372" y="4796"/>
                  </a:lnTo>
                  <a:lnTo>
                    <a:pt x="4383" y="4787"/>
                  </a:lnTo>
                  <a:lnTo>
                    <a:pt x="4395" y="4777"/>
                  </a:lnTo>
                  <a:lnTo>
                    <a:pt x="4406" y="4768"/>
                  </a:lnTo>
                  <a:lnTo>
                    <a:pt x="4415" y="4757"/>
                  </a:lnTo>
                  <a:lnTo>
                    <a:pt x="4425" y="4746"/>
                  </a:lnTo>
                  <a:lnTo>
                    <a:pt x="4433" y="4735"/>
                  </a:lnTo>
                  <a:lnTo>
                    <a:pt x="4442" y="4723"/>
                  </a:lnTo>
                  <a:lnTo>
                    <a:pt x="4449" y="4711"/>
                  </a:lnTo>
                  <a:lnTo>
                    <a:pt x="4456" y="4699"/>
                  </a:lnTo>
                  <a:lnTo>
                    <a:pt x="4462" y="4687"/>
                  </a:lnTo>
                  <a:lnTo>
                    <a:pt x="4467" y="4674"/>
                  </a:lnTo>
                  <a:lnTo>
                    <a:pt x="4473" y="4661"/>
                  </a:lnTo>
                  <a:lnTo>
                    <a:pt x="4477" y="4647"/>
                  </a:lnTo>
                  <a:lnTo>
                    <a:pt x="4480" y="4635"/>
                  </a:lnTo>
                  <a:lnTo>
                    <a:pt x="4483" y="4621"/>
                  </a:lnTo>
                  <a:lnTo>
                    <a:pt x="4485" y="4607"/>
                  </a:lnTo>
                  <a:lnTo>
                    <a:pt x="4488" y="4593"/>
                  </a:lnTo>
                  <a:lnTo>
                    <a:pt x="4489" y="4580"/>
                  </a:lnTo>
                  <a:lnTo>
                    <a:pt x="4490" y="4566"/>
                  </a:lnTo>
                  <a:lnTo>
                    <a:pt x="4489" y="4553"/>
                  </a:lnTo>
                  <a:lnTo>
                    <a:pt x="4488" y="4538"/>
                  </a:lnTo>
                  <a:lnTo>
                    <a:pt x="4487" y="4524"/>
                  </a:lnTo>
                  <a:lnTo>
                    <a:pt x="4484" y="4511"/>
                  </a:lnTo>
                  <a:lnTo>
                    <a:pt x="4481" y="4497"/>
                  </a:lnTo>
                  <a:lnTo>
                    <a:pt x="4478" y="4483"/>
                  </a:lnTo>
                  <a:lnTo>
                    <a:pt x="4474" y="4470"/>
                  </a:lnTo>
                  <a:lnTo>
                    <a:pt x="4468" y="4457"/>
                  </a:lnTo>
                  <a:lnTo>
                    <a:pt x="4463" y="4443"/>
                  </a:lnTo>
                  <a:lnTo>
                    <a:pt x="4457" y="4430"/>
                  </a:lnTo>
                  <a:lnTo>
                    <a:pt x="4449" y="4417"/>
                  </a:lnTo>
                  <a:lnTo>
                    <a:pt x="4442" y="4406"/>
                  </a:lnTo>
                  <a:lnTo>
                    <a:pt x="4433" y="4393"/>
                  </a:lnTo>
                  <a:lnTo>
                    <a:pt x="4424" y="4381"/>
                  </a:lnTo>
                  <a:lnTo>
                    <a:pt x="4414" y="4371"/>
                  </a:lnTo>
                  <a:lnTo>
                    <a:pt x="4405" y="4360"/>
                  </a:lnTo>
                  <a:lnTo>
                    <a:pt x="4394" y="4349"/>
                  </a:lnTo>
                  <a:lnTo>
                    <a:pt x="4383" y="4341"/>
                  </a:lnTo>
                  <a:lnTo>
                    <a:pt x="4372" y="4332"/>
                  </a:lnTo>
                  <a:lnTo>
                    <a:pt x="4360" y="4324"/>
                  </a:lnTo>
                  <a:lnTo>
                    <a:pt x="4348" y="4316"/>
                  </a:lnTo>
                  <a:lnTo>
                    <a:pt x="4336" y="4309"/>
                  </a:lnTo>
                  <a:lnTo>
                    <a:pt x="4324" y="4303"/>
                  </a:lnTo>
                  <a:lnTo>
                    <a:pt x="4311" y="4297"/>
                  </a:lnTo>
                  <a:lnTo>
                    <a:pt x="4298" y="4293"/>
                  </a:lnTo>
                  <a:lnTo>
                    <a:pt x="4284" y="4289"/>
                  </a:lnTo>
                  <a:lnTo>
                    <a:pt x="4272" y="4284"/>
                  </a:lnTo>
                  <a:lnTo>
                    <a:pt x="4258" y="4281"/>
                  </a:lnTo>
                  <a:lnTo>
                    <a:pt x="4244" y="4279"/>
                  </a:lnTo>
                  <a:lnTo>
                    <a:pt x="4230" y="4277"/>
                  </a:lnTo>
                  <a:lnTo>
                    <a:pt x="4216" y="4276"/>
                  </a:lnTo>
                  <a:lnTo>
                    <a:pt x="4202" y="4276"/>
                  </a:lnTo>
                  <a:lnTo>
                    <a:pt x="4189" y="4276"/>
                  </a:lnTo>
                  <a:lnTo>
                    <a:pt x="4175" y="4277"/>
                  </a:lnTo>
                  <a:lnTo>
                    <a:pt x="4161" y="4279"/>
                  </a:lnTo>
                  <a:lnTo>
                    <a:pt x="4147" y="4281"/>
                  </a:lnTo>
                  <a:lnTo>
                    <a:pt x="4134" y="4283"/>
                  </a:lnTo>
                  <a:lnTo>
                    <a:pt x="4120" y="4288"/>
                  </a:lnTo>
                  <a:lnTo>
                    <a:pt x="4107" y="4292"/>
                  </a:lnTo>
                  <a:lnTo>
                    <a:pt x="4094" y="4297"/>
                  </a:lnTo>
                  <a:lnTo>
                    <a:pt x="4080" y="4302"/>
                  </a:lnTo>
                  <a:lnTo>
                    <a:pt x="4067" y="4309"/>
                  </a:lnTo>
                  <a:lnTo>
                    <a:pt x="4054" y="4316"/>
                  </a:lnTo>
                  <a:lnTo>
                    <a:pt x="4042" y="4324"/>
                  </a:lnTo>
                  <a:lnTo>
                    <a:pt x="4030" y="4332"/>
                  </a:lnTo>
                  <a:close/>
                  <a:moveTo>
                    <a:pt x="3439" y="4766"/>
                  </a:moveTo>
                  <a:lnTo>
                    <a:pt x="3439" y="4766"/>
                  </a:lnTo>
                  <a:lnTo>
                    <a:pt x="3428" y="4776"/>
                  </a:lnTo>
                  <a:lnTo>
                    <a:pt x="3417" y="4786"/>
                  </a:lnTo>
                  <a:lnTo>
                    <a:pt x="3406" y="4795"/>
                  </a:lnTo>
                  <a:lnTo>
                    <a:pt x="3397" y="4806"/>
                  </a:lnTo>
                  <a:lnTo>
                    <a:pt x="3387" y="4817"/>
                  </a:lnTo>
                  <a:lnTo>
                    <a:pt x="3379" y="4828"/>
                  </a:lnTo>
                  <a:lnTo>
                    <a:pt x="3370" y="4840"/>
                  </a:lnTo>
                  <a:lnTo>
                    <a:pt x="3363" y="4852"/>
                  </a:lnTo>
                  <a:lnTo>
                    <a:pt x="3356" y="4864"/>
                  </a:lnTo>
                  <a:lnTo>
                    <a:pt x="3350" y="4876"/>
                  </a:lnTo>
                  <a:lnTo>
                    <a:pt x="3345" y="4889"/>
                  </a:lnTo>
                  <a:lnTo>
                    <a:pt x="3339" y="4903"/>
                  </a:lnTo>
                  <a:lnTo>
                    <a:pt x="3335" y="4915"/>
                  </a:lnTo>
                  <a:lnTo>
                    <a:pt x="3331" y="4928"/>
                  </a:lnTo>
                  <a:lnTo>
                    <a:pt x="3329" y="4942"/>
                  </a:lnTo>
                  <a:lnTo>
                    <a:pt x="3325" y="4956"/>
                  </a:lnTo>
                  <a:lnTo>
                    <a:pt x="3324" y="4970"/>
                  </a:lnTo>
                  <a:lnTo>
                    <a:pt x="3323" y="4984"/>
                  </a:lnTo>
                  <a:lnTo>
                    <a:pt x="3322" y="4997"/>
                  </a:lnTo>
                  <a:lnTo>
                    <a:pt x="3322" y="5011"/>
                  </a:lnTo>
                  <a:lnTo>
                    <a:pt x="3323" y="5025"/>
                  </a:lnTo>
                  <a:lnTo>
                    <a:pt x="3325" y="5039"/>
                  </a:lnTo>
                  <a:lnTo>
                    <a:pt x="3328" y="5053"/>
                  </a:lnTo>
                  <a:lnTo>
                    <a:pt x="3331" y="5067"/>
                  </a:lnTo>
                  <a:lnTo>
                    <a:pt x="3334" y="5079"/>
                  </a:lnTo>
                  <a:lnTo>
                    <a:pt x="3338" y="5093"/>
                  </a:lnTo>
                  <a:lnTo>
                    <a:pt x="3344" y="5107"/>
                  </a:lnTo>
                  <a:lnTo>
                    <a:pt x="3349" y="5120"/>
                  </a:lnTo>
                  <a:lnTo>
                    <a:pt x="3355" y="5133"/>
                  </a:lnTo>
                  <a:lnTo>
                    <a:pt x="3363" y="5145"/>
                  </a:lnTo>
                  <a:lnTo>
                    <a:pt x="3370" y="5158"/>
                  </a:lnTo>
                  <a:lnTo>
                    <a:pt x="3379" y="5170"/>
                  </a:lnTo>
                  <a:lnTo>
                    <a:pt x="3388" y="5182"/>
                  </a:lnTo>
                  <a:lnTo>
                    <a:pt x="3398" y="5193"/>
                  </a:lnTo>
                  <a:lnTo>
                    <a:pt x="3407" y="5203"/>
                  </a:lnTo>
                  <a:lnTo>
                    <a:pt x="3418" y="5214"/>
                  </a:lnTo>
                  <a:lnTo>
                    <a:pt x="3429" y="5223"/>
                  </a:lnTo>
                  <a:lnTo>
                    <a:pt x="3440" y="5232"/>
                  </a:lnTo>
                  <a:lnTo>
                    <a:pt x="3452" y="5239"/>
                  </a:lnTo>
                  <a:lnTo>
                    <a:pt x="3464" y="5246"/>
                  </a:lnTo>
                  <a:lnTo>
                    <a:pt x="3476" y="5254"/>
                  </a:lnTo>
                  <a:lnTo>
                    <a:pt x="3488" y="5260"/>
                  </a:lnTo>
                  <a:lnTo>
                    <a:pt x="3501" y="5266"/>
                  </a:lnTo>
                  <a:lnTo>
                    <a:pt x="3514" y="5271"/>
                  </a:lnTo>
                  <a:lnTo>
                    <a:pt x="3528" y="5275"/>
                  </a:lnTo>
                  <a:lnTo>
                    <a:pt x="3540" y="5278"/>
                  </a:lnTo>
                  <a:lnTo>
                    <a:pt x="3554" y="5282"/>
                  </a:lnTo>
                  <a:lnTo>
                    <a:pt x="3568" y="5284"/>
                  </a:lnTo>
                  <a:lnTo>
                    <a:pt x="3581" y="5286"/>
                  </a:lnTo>
                  <a:lnTo>
                    <a:pt x="3595" y="5287"/>
                  </a:lnTo>
                  <a:lnTo>
                    <a:pt x="3609" y="5287"/>
                  </a:lnTo>
                  <a:lnTo>
                    <a:pt x="3622" y="5287"/>
                  </a:lnTo>
                  <a:lnTo>
                    <a:pt x="3636" y="5286"/>
                  </a:lnTo>
                  <a:lnTo>
                    <a:pt x="3650" y="5285"/>
                  </a:lnTo>
                  <a:lnTo>
                    <a:pt x="3664" y="5283"/>
                  </a:lnTo>
                  <a:lnTo>
                    <a:pt x="3678" y="5279"/>
                  </a:lnTo>
                  <a:lnTo>
                    <a:pt x="3692" y="5275"/>
                  </a:lnTo>
                  <a:lnTo>
                    <a:pt x="3705" y="5271"/>
                  </a:lnTo>
                  <a:lnTo>
                    <a:pt x="3718" y="5267"/>
                  </a:lnTo>
                  <a:lnTo>
                    <a:pt x="3732" y="5260"/>
                  </a:lnTo>
                  <a:lnTo>
                    <a:pt x="3745" y="5254"/>
                  </a:lnTo>
                  <a:lnTo>
                    <a:pt x="3758" y="5248"/>
                  </a:lnTo>
                  <a:lnTo>
                    <a:pt x="3769" y="5239"/>
                  </a:lnTo>
                  <a:lnTo>
                    <a:pt x="3782" y="5231"/>
                  </a:lnTo>
                  <a:lnTo>
                    <a:pt x="3794" y="5222"/>
                  </a:lnTo>
                  <a:lnTo>
                    <a:pt x="3804" y="5212"/>
                  </a:lnTo>
                  <a:lnTo>
                    <a:pt x="3815" y="5203"/>
                  </a:lnTo>
                  <a:lnTo>
                    <a:pt x="3825" y="5192"/>
                  </a:lnTo>
                  <a:lnTo>
                    <a:pt x="3834" y="5181"/>
                  </a:lnTo>
                  <a:lnTo>
                    <a:pt x="3843" y="5170"/>
                  </a:lnTo>
                  <a:lnTo>
                    <a:pt x="3851" y="5158"/>
                  </a:lnTo>
                  <a:lnTo>
                    <a:pt x="3859" y="5146"/>
                  </a:lnTo>
                  <a:lnTo>
                    <a:pt x="3865" y="5134"/>
                  </a:lnTo>
                  <a:lnTo>
                    <a:pt x="3871" y="5122"/>
                  </a:lnTo>
                  <a:lnTo>
                    <a:pt x="3878" y="5109"/>
                  </a:lnTo>
                  <a:lnTo>
                    <a:pt x="3882" y="5095"/>
                  </a:lnTo>
                  <a:lnTo>
                    <a:pt x="3886" y="5083"/>
                  </a:lnTo>
                  <a:lnTo>
                    <a:pt x="3891" y="5070"/>
                  </a:lnTo>
                  <a:lnTo>
                    <a:pt x="3894" y="5056"/>
                  </a:lnTo>
                  <a:lnTo>
                    <a:pt x="3896" y="5042"/>
                  </a:lnTo>
                  <a:lnTo>
                    <a:pt x="3898" y="5028"/>
                  </a:lnTo>
                  <a:lnTo>
                    <a:pt x="3899" y="5014"/>
                  </a:lnTo>
                  <a:lnTo>
                    <a:pt x="3899" y="5001"/>
                  </a:lnTo>
                  <a:lnTo>
                    <a:pt x="3899" y="4987"/>
                  </a:lnTo>
                  <a:lnTo>
                    <a:pt x="3898" y="4973"/>
                  </a:lnTo>
                  <a:lnTo>
                    <a:pt x="3896" y="4959"/>
                  </a:lnTo>
                  <a:lnTo>
                    <a:pt x="3894" y="4945"/>
                  </a:lnTo>
                  <a:lnTo>
                    <a:pt x="3892" y="4931"/>
                  </a:lnTo>
                  <a:lnTo>
                    <a:pt x="3887" y="4919"/>
                  </a:lnTo>
                  <a:lnTo>
                    <a:pt x="3883" y="4905"/>
                  </a:lnTo>
                  <a:lnTo>
                    <a:pt x="3878" y="4891"/>
                  </a:lnTo>
                  <a:lnTo>
                    <a:pt x="3872" y="4878"/>
                  </a:lnTo>
                  <a:lnTo>
                    <a:pt x="3866" y="4865"/>
                  </a:lnTo>
                  <a:lnTo>
                    <a:pt x="3859" y="4853"/>
                  </a:lnTo>
                  <a:lnTo>
                    <a:pt x="3851" y="4840"/>
                  </a:lnTo>
                  <a:lnTo>
                    <a:pt x="3843" y="4828"/>
                  </a:lnTo>
                  <a:lnTo>
                    <a:pt x="3834" y="4817"/>
                  </a:lnTo>
                  <a:lnTo>
                    <a:pt x="3825" y="4805"/>
                  </a:lnTo>
                  <a:lnTo>
                    <a:pt x="3814" y="4794"/>
                  </a:lnTo>
                  <a:lnTo>
                    <a:pt x="3803" y="4785"/>
                  </a:lnTo>
                  <a:lnTo>
                    <a:pt x="3793" y="4775"/>
                  </a:lnTo>
                  <a:lnTo>
                    <a:pt x="3782" y="4766"/>
                  </a:lnTo>
                  <a:lnTo>
                    <a:pt x="3770" y="4759"/>
                  </a:lnTo>
                  <a:lnTo>
                    <a:pt x="3758" y="4752"/>
                  </a:lnTo>
                  <a:lnTo>
                    <a:pt x="3746" y="4744"/>
                  </a:lnTo>
                  <a:lnTo>
                    <a:pt x="3733" y="4738"/>
                  </a:lnTo>
                  <a:lnTo>
                    <a:pt x="3720" y="4732"/>
                  </a:lnTo>
                  <a:lnTo>
                    <a:pt x="3708" y="4727"/>
                  </a:lnTo>
                  <a:lnTo>
                    <a:pt x="3695" y="4723"/>
                  </a:lnTo>
                  <a:lnTo>
                    <a:pt x="3681" y="4720"/>
                  </a:lnTo>
                  <a:lnTo>
                    <a:pt x="3667" y="4716"/>
                  </a:lnTo>
                  <a:lnTo>
                    <a:pt x="3654" y="4714"/>
                  </a:lnTo>
                  <a:lnTo>
                    <a:pt x="3640" y="4712"/>
                  </a:lnTo>
                  <a:lnTo>
                    <a:pt x="3627" y="4711"/>
                  </a:lnTo>
                  <a:lnTo>
                    <a:pt x="3613" y="4711"/>
                  </a:lnTo>
                  <a:lnTo>
                    <a:pt x="3599" y="4711"/>
                  </a:lnTo>
                  <a:lnTo>
                    <a:pt x="3585" y="4712"/>
                  </a:lnTo>
                  <a:lnTo>
                    <a:pt x="3571" y="4713"/>
                  </a:lnTo>
                  <a:lnTo>
                    <a:pt x="3557" y="4715"/>
                  </a:lnTo>
                  <a:lnTo>
                    <a:pt x="3544" y="4719"/>
                  </a:lnTo>
                  <a:lnTo>
                    <a:pt x="3530" y="4722"/>
                  </a:lnTo>
                  <a:lnTo>
                    <a:pt x="3517" y="4726"/>
                  </a:lnTo>
                  <a:lnTo>
                    <a:pt x="3503" y="4731"/>
                  </a:lnTo>
                  <a:lnTo>
                    <a:pt x="3490" y="4737"/>
                  </a:lnTo>
                  <a:lnTo>
                    <a:pt x="3478" y="4743"/>
                  </a:lnTo>
                  <a:lnTo>
                    <a:pt x="3465" y="4751"/>
                  </a:lnTo>
                  <a:lnTo>
                    <a:pt x="3452" y="4758"/>
                  </a:lnTo>
                  <a:lnTo>
                    <a:pt x="3439" y="4766"/>
                  </a:lnTo>
                  <a:close/>
                  <a:moveTo>
                    <a:pt x="4189" y="3343"/>
                  </a:moveTo>
                  <a:lnTo>
                    <a:pt x="4189" y="3343"/>
                  </a:lnTo>
                  <a:lnTo>
                    <a:pt x="4177" y="3352"/>
                  </a:lnTo>
                  <a:lnTo>
                    <a:pt x="4166" y="3362"/>
                  </a:lnTo>
                  <a:lnTo>
                    <a:pt x="4156" y="3372"/>
                  </a:lnTo>
                  <a:lnTo>
                    <a:pt x="4145" y="3383"/>
                  </a:lnTo>
                  <a:lnTo>
                    <a:pt x="4136" y="3393"/>
                  </a:lnTo>
                  <a:lnTo>
                    <a:pt x="4128" y="3404"/>
                  </a:lnTo>
                  <a:lnTo>
                    <a:pt x="4119" y="3416"/>
                  </a:lnTo>
                  <a:lnTo>
                    <a:pt x="4112" y="3428"/>
                  </a:lnTo>
                  <a:lnTo>
                    <a:pt x="4106" y="3440"/>
                  </a:lnTo>
                  <a:lnTo>
                    <a:pt x="4099" y="3453"/>
                  </a:lnTo>
                  <a:lnTo>
                    <a:pt x="4093" y="3466"/>
                  </a:lnTo>
                  <a:lnTo>
                    <a:pt x="4089" y="3479"/>
                  </a:lnTo>
                  <a:lnTo>
                    <a:pt x="4084" y="3491"/>
                  </a:lnTo>
                  <a:lnTo>
                    <a:pt x="4080" y="3505"/>
                  </a:lnTo>
                  <a:lnTo>
                    <a:pt x="4077" y="3518"/>
                  </a:lnTo>
                  <a:lnTo>
                    <a:pt x="4075" y="3532"/>
                  </a:lnTo>
                  <a:lnTo>
                    <a:pt x="4073" y="3546"/>
                  </a:lnTo>
                  <a:lnTo>
                    <a:pt x="4072" y="3560"/>
                  </a:lnTo>
                  <a:lnTo>
                    <a:pt x="4072" y="3573"/>
                  </a:lnTo>
                  <a:lnTo>
                    <a:pt x="4072" y="3587"/>
                  </a:lnTo>
                  <a:lnTo>
                    <a:pt x="4073" y="3601"/>
                  </a:lnTo>
                  <a:lnTo>
                    <a:pt x="4075" y="3615"/>
                  </a:lnTo>
                  <a:lnTo>
                    <a:pt x="4077" y="3629"/>
                  </a:lnTo>
                  <a:lnTo>
                    <a:pt x="4079" y="3643"/>
                  </a:lnTo>
                  <a:lnTo>
                    <a:pt x="4083" y="3656"/>
                  </a:lnTo>
                  <a:lnTo>
                    <a:pt x="4087" y="3669"/>
                  </a:lnTo>
                  <a:lnTo>
                    <a:pt x="4093" y="3683"/>
                  </a:lnTo>
                  <a:lnTo>
                    <a:pt x="4098" y="3696"/>
                  </a:lnTo>
                  <a:lnTo>
                    <a:pt x="4104" y="3709"/>
                  </a:lnTo>
                  <a:lnTo>
                    <a:pt x="4112" y="3721"/>
                  </a:lnTo>
                  <a:lnTo>
                    <a:pt x="4119" y="3734"/>
                  </a:lnTo>
                  <a:lnTo>
                    <a:pt x="4128" y="3746"/>
                  </a:lnTo>
                  <a:lnTo>
                    <a:pt x="4136" y="3759"/>
                  </a:lnTo>
                  <a:lnTo>
                    <a:pt x="4146" y="3769"/>
                  </a:lnTo>
                  <a:lnTo>
                    <a:pt x="4157" y="3780"/>
                  </a:lnTo>
                  <a:lnTo>
                    <a:pt x="4167" y="3789"/>
                  </a:lnTo>
                  <a:lnTo>
                    <a:pt x="4178" y="3799"/>
                  </a:lnTo>
                  <a:lnTo>
                    <a:pt x="4189" y="3808"/>
                  </a:lnTo>
                  <a:lnTo>
                    <a:pt x="4200" y="3816"/>
                  </a:lnTo>
                  <a:lnTo>
                    <a:pt x="4213" y="3823"/>
                  </a:lnTo>
                  <a:lnTo>
                    <a:pt x="4225" y="3830"/>
                  </a:lnTo>
                  <a:lnTo>
                    <a:pt x="4238" y="3836"/>
                  </a:lnTo>
                  <a:lnTo>
                    <a:pt x="4250" y="3842"/>
                  </a:lnTo>
                  <a:lnTo>
                    <a:pt x="4263" y="3847"/>
                  </a:lnTo>
                  <a:lnTo>
                    <a:pt x="4276" y="3851"/>
                  </a:lnTo>
                  <a:lnTo>
                    <a:pt x="4290" y="3854"/>
                  </a:lnTo>
                  <a:lnTo>
                    <a:pt x="4304" y="3858"/>
                  </a:lnTo>
                  <a:lnTo>
                    <a:pt x="4316" y="3861"/>
                  </a:lnTo>
                  <a:lnTo>
                    <a:pt x="4330" y="3862"/>
                  </a:lnTo>
                  <a:lnTo>
                    <a:pt x="4344" y="3863"/>
                  </a:lnTo>
                  <a:lnTo>
                    <a:pt x="4358" y="3864"/>
                  </a:lnTo>
                  <a:lnTo>
                    <a:pt x="4372" y="3863"/>
                  </a:lnTo>
                  <a:lnTo>
                    <a:pt x="4385" y="3863"/>
                  </a:lnTo>
                  <a:lnTo>
                    <a:pt x="4399" y="3861"/>
                  </a:lnTo>
                  <a:lnTo>
                    <a:pt x="4413" y="3859"/>
                  </a:lnTo>
                  <a:lnTo>
                    <a:pt x="4427" y="3855"/>
                  </a:lnTo>
                  <a:lnTo>
                    <a:pt x="4441" y="3852"/>
                  </a:lnTo>
                  <a:lnTo>
                    <a:pt x="4454" y="3848"/>
                  </a:lnTo>
                  <a:lnTo>
                    <a:pt x="4467" y="3843"/>
                  </a:lnTo>
                  <a:lnTo>
                    <a:pt x="4480" y="3837"/>
                  </a:lnTo>
                  <a:lnTo>
                    <a:pt x="4493" y="3831"/>
                  </a:lnTo>
                  <a:lnTo>
                    <a:pt x="4506" y="3823"/>
                  </a:lnTo>
                  <a:lnTo>
                    <a:pt x="4518" y="3816"/>
                  </a:lnTo>
                  <a:lnTo>
                    <a:pt x="4531" y="3808"/>
                  </a:lnTo>
                  <a:lnTo>
                    <a:pt x="4543" y="3798"/>
                  </a:lnTo>
                  <a:lnTo>
                    <a:pt x="4554" y="3788"/>
                  </a:lnTo>
                  <a:lnTo>
                    <a:pt x="4564" y="3779"/>
                  </a:lnTo>
                  <a:lnTo>
                    <a:pt x="4574" y="3768"/>
                  </a:lnTo>
                  <a:lnTo>
                    <a:pt x="4583" y="3757"/>
                  </a:lnTo>
                  <a:lnTo>
                    <a:pt x="4592" y="3746"/>
                  </a:lnTo>
                  <a:lnTo>
                    <a:pt x="4600" y="3734"/>
                  </a:lnTo>
                  <a:lnTo>
                    <a:pt x="4608" y="3722"/>
                  </a:lnTo>
                  <a:lnTo>
                    <a:pt x="4614" y="3711"/>
                  </a:lnTo>
                  <a:lnTo>
                    <a:pt x="4621" y="3698"/>
                  </a:lnTo>
                  <a:lnTo>
                    <a:pt x="4626" y="3685"/>
                  </a:lnTo>
                  <a:lnTo>
                    <a:pt x="4631" y="3672"/>
                  </a:lnTo>
                  <a:lnTo>
                    <a:pt x="4636" y="3658"/>
                  </a:lnTo>
                  <a:lnTo>
                    <a:pt x="4640" y="3646"/>
                  </a:lnTo>
                  <a:lnTo>
                    <a:pt x="4642" y="3632"/>
                  </a:lnTo>
                  <a:lnTo>
                    <a:pt x="4645" y="3618"/>
                  </a:lnTo>
                  <a:lnTo>
                    <a:pt x="4646" y="3605"/>
                  </a:lnTo>
                  <a:lnTo>
                    <a:pt x="4647" y="3591"/>
                  </a:lnTo>
                  <a:lnTo>
                    <a:pt x="4648" y="3578"/>
                  </a:lnTo>
                  <a:lnTo>
                    <a:pt x="4647" y="3564"/>
                  </a:lnTo>
                  <a:lnTo>
                    <a:pt x="4647" y="3549"/>
                  </a:lnTo>
                  <a:lnTo>
                    <a:pt x="4645" y="3535"/>
                  </a:lnTo>
                  <a:lnTo>
                    <a:pt x="4643" y="3522"/>
                  </a:lnTo>
                  <a:lnTo>
                    <a:pt x="4640" y="3508"/>
                  </a:lnTo>
                  <a:lnTo>
                    <a:pt x="4637" y="3495"/>
                  </a:lnTo>
                  <a:lnTo>
                    <a:pt x="4632" y="3481"/>
                  </a:lnTo>
                  <a:lnTo>
                    <a:pt x="4627" y="3468"/>
                  </a:lnTo>
                  <a:lnTo>
                    <a:pt x="4622" y="3454"/>
                  </a:lnTo>
                  <a:lnTo>
                    <a:pt x="4615" y="3441"/>
                  </a:lnTo>
                  <a:lnTo>
                    <a:pt x="4608" y="3429"/>
                  </a:lnTo>
                  <a:lnTo>
                    <a:pt x="4600" y="3417"/>
                  </a:lnTo>
                  <a:lnTo>
                    <a:pt x="4592" y="3404"/>
                  </a:lnTo>
                  <a:lnTo>
                    <a:pt x="4582" y="3392"/>
                  </a:lnTo>
                  <a:lnTo>
                    <a:pt x="4573" y="3382"/>
                  </a:lnTo>
                  <a:lnTo>
                    <a:pt x="4563" y="3371"/>
                  </a:lnTo>
                  <a:lnTo>
                    <a:pt x="4553" y="3360"/>
                  </a:lnTo>
                  <a:lnTo>
                    <a:pt x="4542" y="3352"/>
                  </a:lnTo>
                  <a:lnTo>
                    <a:pt x="4530" y="3343"/>
                  </a:lnTo>
                  <a:lnTo>
                    <a:pt x="4518" y="3335"/>
                  </a:lnTo>
                  <a:lnTo>
                    <a:pt x="4507" y="3327"/>
                  </a:lnTo>
                  <a:lnTo>
                    <a:pt x="4495" y="3320"/>
                  </a:lnTo>
                  <a:lnTo>
                    <a:pt x="4482" y="3315"/>
                  </a:lnTo>
                  <a:lnTo>
                    <a:pt x="4470" y="3308"/>
                  </a:lnTo>
                  <a:lnTo>
                    <a:pt x="4457" y="3304"/>
                  </a:lnTo>
                  <a:lnTo>
                    <a:pt x="4443" y="3300"/>
                  </a:lnTo>
                  <a:lnTo>
                    <a:pt x="4430" y="3296"/>
                  </a:lnTo>
                  <a:lnTo>
                    <a:pt x="4416" y="3292"/>
                  </a:lnTo>
                  <a:lnTo>
                    <a:pt x="4402" y="3290"/>
                  </a:lnTo>
                  <a:lnTo>
                    <a:pt x="4390" y="3288"/>
                  </a:lnTo>
                  <a:lnTo>
                    <a:pt x="4376" y="3287"/>
                  </a:lnTo>
                  <a:lnTo>
                    <a:pt x="4362" y="3287"/>
                  </a:lnTo>
                  <a:lnTo>
                    <a:pt x="4348" y="3287"/>
                  </a:lnTo>
                  <a:lnTo>
                    <a:pt x="4333" y="3288"/>
                  </a:lnTo>
                  <a:lnTo>
                    <a:pt x="4319" y="3289"/>
                  </a:lnTo>
                  <a:lnTo>
                    <a:pt x="4307" y="3292"/>
                  </a:lnTo>
                  <a:lnTo>
                    <a:pt x="4293" y="3294"/>
                  </a:lnTo>
                  <a:lnTo>
                    <a:pt x="4279" y="3299"/>
                  </a:lnTo>
                  <a:lnTo>
                    <a:pt x="4265" y="3303"/>
                  </a:lnTo>
                  <a:lnTo>
                    <a:pt x="4252" y="3307"/>
                  </a:lnTo>
                  <a:lnTo>
                    <a:pt x="4239" y="3314"/>
                  </a:lnTo>
                  <a:lnTo>
                    <a:pt x="4226" y="3320"/>
                  </a:lnTo>
                  <a:lnTo>
                    <a:pt x="4213" y="3326"/>
                  </a:lnTo>
                  <a:lnTo>
                    <a:pt x="4201" y="3335"/>
                  </a:lnTo>
                  <a:lnTo>
                    <a:pt x="4189" y="3343"/>
                  </a:lnTo>
                  <a:close/>
                  <a:moveTo>
                    <a:pt x="3614" y="3767"/>
                  </a:moveTo>
                  <a:lnTo>
                    <a:pt x="3614" y="3767"/>
                  </a:lnTo>
                  <a:lnTo>
                    <a:pt x="3602" y="3776"/>
                  </a:lnTo>
                  <a:lnTo>
                    <a:pt x="3590" y="3785"/>
                  </a:lnTo>
                  <a:lnTo>
                    <a:pt x="3580" y="3796"/>
                  </a:lnTo>
                  <a:lnTo>
                    <a:pt x="3570" y="3806"/>
                  </a:lnTo>
                  <a:lnTo>
                    <a:pt x="3561" y="3817"/>
                  </a:lnTo>
                  <a:lnTo>
                    <a:pt x="3552" y="3829"/>
                  </a:lnTo>
                  <a:lnTo>
                    <a:pt x="3545" y="3839"/>
                  </a:lnTo>
                  <a:lnTo>
                    <a:pt x="3537" y="3852"/>
                  </a:lnTo>
                  <a:lnTo>
                    <a:pt x="3530" y="3864"/>
                  </a:lnTo>
                  <a:lnTo>
                    <a:pt x="3523" y="3877"/>
                  </a:lnTo>
                  <a:lnTo>
                    <a:pt x="3518" y="3889"/>
                  </a:lnTo>
                  <a:lnTo>
                    <a:pt x="3513" y="3902"/>
                  </a:lnTo>
                  <a:lnTo>
                    <a:pt x="3509" y="3915"/>
                  </a:lnTo>
                  <a:lnTo>
                    <a:pt x="3505" y="3929"/>
                  </a:lnTo>
                  <a:lnTo>
                    <a:pt x="3502" y="3943"/>
                  </a:lnTo>
                  <a:lnTo>
                    <a:pt x="3500" y="3955"/>
                  </a:lnTo>
                  <a:lnTo>
                    <a:pt x="3498" y="3969"/>
                  </a:lnTo>
                  <a:lnTo>
                    <a:pt x="3497" y="3983"/>
                  </a:lnTo>
                  <a:lnTo>
                    <a:pt x="3497" y="3997"/>
                  </a:lnTo>
                  <a:lnTo>
                    <a:pt x="3497" y="4011"/>
                  </a:lnTo>
                  <a:lnTo>
                    <a:pt x="3498" y="4025"/>
                  </a:lnTo>
                  <a:lnTo>
                    <a:pt x="3499" y="4038"/>
                  </a:lnTo>
                  <a:lnTo>
                    <a:pt x="3501" y="4052"/>
                  </a:lnTo>
                  <a:lnTo>
                    <a:pt x="3504" y="4066"/>
                  </a:lnTo>
                  <a:lnTo>
                    <a:pt x="3507" y="4080"/>
                  </a:lnTo>
                  <a:lnTo>
                    <a:pt x="3513" y="4094"/>
                  </a:lnTo>
                  <a:lnTo>
                    <a:pt x="3517" y="4107"/>
                  </a:lnTo>
                  <a:lnTo>
                    <a:pt x="3523" y="4119"/>
                  </a:lnTo>
                  <a:lnTo>
                    <a:pt x="3530" y="4133"/>
                  </a:lnTo>
                  <a:lnTo>
                    <a:pt x="3536" y="4146"/>
                  </a:lnTo>
                  <a:lnTo>
                    <a:pt x="3544" y="4158"/>
                  </a:lnTo>
                  <a:lnTo>
                    <a:pt x="3552" y="4170"/>
                  </a:lnTo>
                  <a:lnTo>
                    <a:pt x="3562" y="4182"/>
                  </a:lnTo>
                  <a:lnTo>
                    <a:pt x="3571" y="4193"/>
                  </a:lnTo>
                  <a:lnTo>
                    <a:pt x="3581" y="4203"/>
                  </a:lnTo>
                  <a:lnTo>
                    <a:pt x="3592" y="4213"/>
                  </a:lnTo>
                  <a:lnTo>
                    <a:pt x="3602" y="4223"/>
                  </a:lnTo>
                  <a:lnTo>
                    <a:pt x="3614" y="4231"/>
                  </a:lnTo>
                  <a:lnTo>
                    <a:pt x="3626" y="4240"/>
                  </a:lnTo>
                  <a:lnTo>
                    <a:pt x="3637" y="4247"/>
                  </a:lnTo>
                  <a:lnTo>
                    <a:pt x="3650" y="4253"/>
                  </a:lnTo>
                  <a:lnTo>
                    <a:pt x="3662" y="4260"/>
                  </a:lnTo>
                  <a:lnTo>
                    <a:pt x="3675" y="4265"/>
                  </a:lnTo>
                  <a:lnTo>
                    <a:pt x="3688" y="4270"/>
                  </a:lnTo>
                  <a:lnTo>
                    <a:pt x="3701" y="4275"/>
                  </a:lnTo>
                  <a:lnTo>
                    <a:pt x="3714" y="4279"/>
                  </a:lnTo>
                  <a:lnTo>
                    <a:pt x="3728" y="4282"/>
                  </a:lnTo>
                  <a:lnTo>
                    <a:pt x="3742" y="4284"/>
                  </a:lnTo>
                  <a:lnTo>
                    <a:pt x="3755" y="4285"/>
                  </a:lnTo>
                  <a:lnTo>
                    <a:pt x="3769" y="4286"/>
                  </a:lnTo>
                  <a:lnTo>
                    <a:pt x="3783" y="4288"/>
                  </a:lnTo>
                  <a:lnTo>
                    <a:pt x="3797" y="4288"/>
                  </a:lnTo>
                  <a:lnTo>
                    <a:pt x="3811" y="4286"/>
                  </a:lnTo>
                  <a:lnTo>
                    <a:pt x="3825" y="4284"/>
                  </a:lnTo>
                  <a:lnTo>
                    <a:pt x="3838" y="4282"/>
                  </a:lnTo>
                  <a:lnTo>
                    <a:pt x="3852" y="4279"/>
                  </a:lnTo>
                  <a:lnTo>
                    <a:pt x="3866" y="4276"/>
                  </a:lnTo>
                  <a:lnTo>
                    <a:pt x="3879" y="4272"/>
                  </a:lnTo>
                  <a:lnTo>
                    <a:pt x="3893" y="4266"/>
                  </a:lnTo>
                  <a:lnTo>
                    <a:pt x="3905" y="4261"/>
                  </a:lnTo>
                  <a:lnTo>
                    <a:pt x="3918" y="4255"/>
                  </a:lnTo>
                  <a:lnTo>
                    <a:pt x="3931" y="4247"/>
                  </a:lnTo>
                  <a:lnTo>
                    <a:pt x="3944" y="4240"/>
                  </a:lnTo>
                  <a:lnTo>
                    <a:pt x="3955" y="4231"/>
                  </a:lnTo>
                  <a:lnTo>
                    <a:pt x="3967" y="4223"/>
                  </a:lnTo>
                  <a:lnTo>
                    <a:pt x="3979" y="4213"/>
                  </a:lnTo>
                  <a:lnTo>
                    <a:pt x="3990" y="4202"/>
                  </a:lnTo>
                  <a:lnTo>
                    <a:pt x="3999" y="4192"/>
                  </a:lnTo>
                  <a:lnTo>
                    <a:pt x="4009" y="4181"/>
                  </a:lnTo>
                  <a:lnTo>
                    <a:pt x="4017" y="4169"/>
                  </a:lnTo>
                  <a:lnTo>
                    <a:pt x="4025" y="4159"/>
                  </a:lnTo>
                  <a:lnTo>
                    <a:pt x="4032" y="4146"/>
                  </a:lnTo>
                  <a:lnTo>
                    <a:pt x="4040" y="4134"/>
                  </a:lnTo>
                  <a:lnTo>
                    <a:pt x="4046" y="4121"/>
                  </a:lnTo>
                  <a:lnTo>
                    <a:pt x="4051" y="4109"/>
                  </a:lnTo>
                  <a:lnTo>
                    <a:pt x="4057" y="4096"/>
                  </a:lnTo>
                  <a:lnTo>
                    <a:pt x="4061" y="4083"/>
                  </a:lnTo>
                  <a:lnTo>
                    <a:pt x="4064" y="4069"/>
                  </a:lnTo>
                  <a:lnTo>
                    <a:pt x="4067" y="4055"/>
                  </a:lnTo>
                  <a:lnTo>
                    <a:pt x="4069" y="4043"/>
                  </a:lnTo>
                  <a:lnTo>
                    <a:pt x="4072" y="4029"/>
                  </a:lnTo>
                  <a:lnTo>
                    <a:pt x="4073" y="4015"/>
                  </a:lnTo>
                  <a:lnTo>
                    <a:pt x="4073" y="4001"/>
                  </a:lnTo>
                  <a:lnTo>
                    <a:pt x="4073" y="3987"/>
                  </a:lnTo>
                  <a:lnTo>
                    <a:pt x="4072" y="3974"/>
                  </a:lnTo>
                  <a:lnTo>
                    <a:pt x="4070" y="3960"/>
                  </a:lnTo>
                  <a:lnTo>
                    <a:pt x="4068" y="3946"/>
                  </a:lnTo>
                  <a:lnTo>
                    <a:pt x="4065" y="3932"/>
                  </a:lnTo>
                  <a:lnTo>
                    <a:pt x="4062" y="3918"/>
                  </a:lnTo>
                  <a:lnTo>
                    <a:pt x="4058" y="3904"/>
                  </a:lnTo>
                  <a:lnTo>
                    <a:pt x="4052" y="3892"/>
                  </a:lnTo>
                  <a:lnTo>
                    <a:pt x="4046" y="3879"/>
                  </a:lnTo>
                  <a:lnTo>
                    <a:pt x="4040" y="3865"/>
                  </a:lnTo>
                  <a:lnTo>
                    <a:pt x="4033" y="3852"/>
                  </a:lnTo>
                  <a:lnTo>
                    <a:pt x="4026" y="3840"/>
                  </a:lnTo>
                  <a:lnTo>
                    <a:pt x="4017" y="3828"/>
                  </a:lnTo>
                  <a:lnTo>
                    <a:pt x="4008" y="3816"/>
                  </a:lnTo>
                  <a:lnTo>
                    <a:pt x="3998" y="3805"/>
                  </a:lnTo>
                  <a:lnTo>
                    <a:pt x="3988" y="3795"/>
                  </a:lnTo>
                  <a:lnTo>
                    <a:pt x="3978" y="3785"/>
                  </a:lnTo>
                  <a:lnTo>
                    <a:pt x="3967" y="3776"/>
                  </a:lnTo>
                  <a:lnTo>
                    <a:pt x="3955" y="3767"/>
                  </a:lnTo>
                  <a:lnTo>
                    <a:pt x="3944" y="3759"/>
                  </a:lnTo>
                  <a:lnTo>
                    <a:pt x="3932" y="3751"/>
                  </a:lnTo>
                  <a:lnTo>
                    <a:pt x="3919" y="3745"/>
                  </a:lnTo>
                  <a:lnTo>
                    <a:pt x="3908" y="3738"/>
                  </a:lnTo>
                  <a:lnTo>
                    <a:pt x="3895" y="3733"/>
                  </a:lnTo>
                  <a:lnTo>
                    <a:pt x="3881" y="3728"/>
                  </a:lnTo>
                  <a:lnTo>
                    <a:pt x="3868" y="3723"/>
                  </a:lnTo>
                  <a:lnTo>
                    <a:pt x="3855" y="3719"/>
                  </a:lnTo>
                  <a:lnTo>
                    <a:pt x="3842" y="3716"/>
                  </a:lnTo>
                  <a:lnTo>
                    <a:pt x="3828" y="3714"/>
                  </a:lnTo>
                  <a:lnTo>
                    <a:pt x="3814" y="3713"/>
                  </a:lnTo>
                  <a:lnTo>
                    <a:pt x="3800" y="3712"/>
                  </a:lnTo>
                  <a:lnTo>
                    <a:pt x="3786" y="3711"/>
                  </a:lnTo>
                  <a:lnTo>
                    <a:pt x="3772" y="3711"/>
                  </a:lnTo>
                  <a:lnTo>
                    <a:pt x="3759" y="3712"/>
                  </a:lnTo>
                  <a:lnTo>
                    <a:pt x="3745" y="3714"/>
                  </a:lnTo>
                  <a:lnTo>
                    <a:pt x="3731" y="3716"/>
                  </a:lnTo>
                  <a:lnTo>
                    <a:pt x="3717" y="3719"/>
                  </a:lnTo>
                  <a:lnTo>
                    <a:pt x="3704" y="3722"/>
                  </a:lnTo>
                  <a:lnTo>
                    <a:pt x="3691" y="3727"/>
                  </a:lnTo>
                  <a:lnTo>
                    <a:pt x="3677" y="3732"/>
                  </a:lnTo>
                  <a:lnTo>
                    <a:pt x="3664" y="3737"/>
                  </a:lnTo>
                  <a:lnTo>
                    <a:pt x="3651" y="3744"/>
                  </a:lnTo>
                  <a:lnTo>
                    <a:pt x="3638" y="3751"/>
                  </a:lnTo>
                  <a:lnTo>
                    <a:pt x="3626" y="3759"/>
                  </a:lnTo>
                  <a:lnTo>
                    <a:pt x="3614" y="3767"/>
                  </a:lnTo>
                  <a:close/>
                </a:path>
              </a:pathLst>
            </a:custGeom>
            <a:solidFill>
              <a:srgbClr val="033C76"/>
            </a:solidFill>
            <a:ln>
              <a:noFill/>
            </a:ln>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sz="1900"/>
            </a:p>
          </p:txBody>
        </p:sp>
        <p:sp>
          <p:nvSpPr>
            <p:cNvPr id="4" name="矩形 3"/>
            <p:cNvSpPr/>
            <p:nvPr/>
          </p:nvSpPr>
          <p:spPr>
            <a:xfrm>
              <a:off x="3914024" y="5426989"/>
              <a:ext cx="1080001" cy="210124"/>
            </a:xfrm>
            <a:prstGeom prst="rect">
              <a:avLst/>
            </a:prstGeom>
          </p:spPr>
          <p:txBody>
            <a:bodyPr wrap="square">
              <a:spAutoFit/>
            </a:bodyPr>
            <a:lstStyle/>
            <a:p>
              <a:pPr algn="ctr"/>
              <a:r>
                <a:rPr lang="zh-CN" altLang="en-US" sz="845" dirty="0">
                  <a:solidFill>
                    <a:srgbClr val="033C76"/>
                  </a:solidFill>
                  <a:latin typeface="微软雅黑" panose="020B0503020204020204" pitchFamily="34" charset="-122"/>
                  <a:ea typeface="微软雅黑" panose="020B0503020204020204" pitchFamily="34" charset="-122"/>
                </a:rPr>
                <a:t>禁用手机、对讲机</a:t>
              </a:r>
              <a:endParaRPr lang="zh-CN" altLang="en-US" sz="845" dirty="0">
                <a:solidFill>
                  <a:srgbClr val="033C76"/>
                </a:solidFill>
              </a:endParaRPr>
            </a:p>
          </p:txBody>
        </p:sp>
        <p:sp>
          <p:nvSpPr>
            <p:cNvPr id="36" name="矩形 35"/>
            <p:cNvSpPr/>
            <p:nvPr/>
          </p:nvSpPr>
          <p:spPr>
            <a:xfrm>
              <a:off x="3914024" y="5579646"/>
              <a:ext cx="1080001" cy="301639"/>
            </a:xfrm>
            <a:prstGeom prst="rect">
              <a:avLst/>
            </a:prstGeom>
          </p:spPr>
          <p:txBody>
            <a:bodyPr wrap="square">
              <a:spAutoFit/>
            </a:bodyPr>
            <a:lstStyle/>
            <a:p>
              <a:pPr algn="ctr"/>
              <a:r>
                <a:rPr lang="en-US" altLang="zh-CN" sz="740" dirty="0">
                  <a:solidFill>
                    <a:srgbClr val="033C76"/>
                  </a:solidFill>
                  <a:latin typeface="微软雅黑" panose="020B0503020204020204" pitchFamily="34" charset="-122"/>
                  <a:ea typeface="微软雅黑" panose="020B0503020204020204" pitchFamily="34" charset="-122"/>
                </a:rPr>
                <a:t>No</a:t>
              </a:r>
              <a:r>
                <a:rPr lang="zh-CN" altLang="en-US" sz="740" dirty="0">
                  <a:solidFill>
                    <a:srgbClr val="033C76"/>
                  </a:solidFill>
                  <a:latin typeface="微软雅黑" panose="020B0503020204020204" pitchFamily="34" charset="-122"/>
                  <a:ea typeface="微软雅黑" panose="020B0503020204020204" pitchFamily="34" charset="-122"/>
                </a:rPr>
                <a:t> </a:t>
              </a:r>
              <a:r>
                <a:rPr lang="en-US" altLang="zh-CN" sz="740" dirty="0">
                  <a:solidFill>
                    <a:srgbClr val="033C76"/>
                  </a:solidFill>
                  <a:latin typeface="微软雅黑" panose="020B0503020204020204" pitchFamily="34" charset="-122"/>
                  <a:ea typeface="微软雅黑" panose="020B0503020204020204" pitchFamily="34" charset="-122"/>
                </a:rPr>
                <a:t>mobile and interphone</a:t>
              </a:r>
              <a:endParaRPr lang="zh-CN" altLang="en-US" sz="740" dirty="0">
                <a:solidFill>
                  <a:srgbClr val="033C76"/>
                </a:solidFill>
              </a:endParaRPr>
            </a:p>
          </p:txBody>
        </p:sp>
        <p:sp>
          <p:nvSpPr>
            <p:cNvPr id="5" name="矩形 4"/>
            <p:cNvSpPr/>
            <p:nvPr/>
          </p:nvSpPr>
          <p:spPr>
            <a:xfrm rot="18566118">
              <a:off x="4054889" y="4997610"/>
              <a:ext cx="766800" cy="46800"/>
            </a:xfrm>
            <a:prstGeom prst="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42" name="矩形 41"/>
          <p:cNvSpPr/>
          <p:nvPr/>
        </p:nvSpPr>
        <p:spPr>
          <a:xfrm>
            <a:off x="9467942" y="6349970"/>
            <a:ext cx="2422029" cy="285750"/>
          </a:xfrm>
          <a:prstGeom prst="rect">
            <a:avLst/>
          </a:prstGeom>
        </p:spPr>
        <p:txBody>
          <a:bodyPr wrap="square">
            <a:spAutoFit/>
          </a:bodyPr>
          <a:lstStyle/>
          <a:p>
            <a:pPr algn="ctr"/>
            <a:r>
              <a:rPr lang="zh-CN" altLang="en-US" sz="1265" b="1" dirty="0">
                <a:latin typeface="微软雅黑" panose="020B0503020204020204" pitchFamily="34" charset="-122"/>
                <a:ea typeface="微软雅黑" panose="020B0503020204020204" pitchFamily="34" charset="-122"/>
              </a:rPr>
              <a:t>编号：</a:t>
            </a:r>
            <a:r>
              <a:rPr lang="en-US" altLang="zh-CN" sz="1265" b="1" dirty="0">
                <a:latin typeface="微软雅黑" panose="020B0503020204020204" pitchFamily="34" charset="-122"/>
                <a:ea typeface="微软雅黑" panose="020B0503020204020204" pitchFamily="34" charset="-122"/>
              </a:rPr>
              <a:t>SC2008</a:t>
            </a:r>
            <a:endParaRPr lang="zh-CN" altLang="en-US" sz="1265" b="1" dirty="0">
              <a:latin typeface="微软雅黑" panose="020B0503020204020204" pitchFamily="34" charset="-122"/>
              <a:ea typeface="微软雅黑" panose="020B0503020204020204" pitchFamily="34" charset="-122"/>
            </a:endParaRPr>
          </a:p>
        </p:txBody>
      </p:sp>
      <p:grpSp>
        <p:nvGrpSpPr>
          <p:cNvPr id="7" name="组合 6"/>
          <p:cNvGrpSpPr/>
          <p:nvPr/>
        </p:nvGrpSpPr>
        <p:grpSpPr>
          <a:xfrm>
            <a:off x="10113512" y="4831220"/>
            <a:ext cx="1139064" cy="1526414"/>
            <a:chOff x="9587697" y="4580712"/>
            <a:chExt cx="1080001" cy="1447267"/>
          </a:xfrm>
        </p:grpSpPr>
        <p:grpSp>
          <p:nvGrpSpPr>
            <p:cNvPr id="43" name="组合 42"/>
            <p:cNvGrpSpPr/>
            <p:nvPr/>
          </p:nvGrpSpPr>
          <p:grpSpPr>
            <a:xfrm>
              <a:off x="9587697" y="4580712"/>
              <a:ext cx="1080001" cy="1447267"/>
              <a:chOff x="3914024" y="4580712"/>
              <a:chExt cx="1080001" cy="1447267"/>
            </a:xfrm>
          </p:grpSpPr>
          <p:sp>
            <p:nvSpPr>
              <p:cNvPr id="44" name="矩形 43"/>
              <p:cNvSpPr/>
              <p:nvPr/>
            </p:nvSpPr>
            <p:spPr>
              <a:xfrm>
                <a:off x="3914025" y="4580712"/>
                <a:ext cx="1080000" cy="1440000"/>
              </a:xfrm>
              <a:prstGeom prst="rect">
                <a:avLst/>
              </a:prstGeom>
              <a:solidFill>
                <a:schemeClr val="bg1"/>
              </a:solidFill>
              <a:ln w="3175">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sp>
            <p:nvSpPr>
              <p:cNvPr id="48" name="椭圆 47"/>
              <p:cNvSpPr>
                <a:spLocks noChangeAspect="1"/>
              </p:cNvSpPr>
              <p:nvPr/>
            </p:nvSpPr>
            <p:spPr>
              <a:xfrm>
                <a:off x="4083006" y="4664800"/>
                <a:ext cx="720000" cy="720000"/>
              </a:xfrm>
              <a:prstGeom prst="ellipse">
                <a:avLst/>
              </a:prstGeom>
              <a:noFill/>
              <a:ln w="57150">
                <a:solidFill>
                  <a:srgbClr val="033C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00"/>
              </a:p>
            </p:txBody>
          </p:sp>
          <p:sp>
            <p:nvSpPr>
              <p:cNvPr id="51" name="矩形 50"/>
              <p:cNvSpPr/>
              <p:nvPr/>
            </p:nvSpPr>
            <p:spPr>
              <a:xfrm>
                <a:off x="4073559" y="5864215"/>
                <a:ext cx="738893" cy="163764"/>
              </a:xfrm>
              <a:prstGeom prst="rect">
                <a:avLst/>
              </a:prstGeom>
            </p:spPr>
            <p:txBody>
              <a:bodyPr wrap="square">
                <a:spAutoFit/>
              </a:bodyPr>
              <a:lstStyle/>
              <a:p>
                <a:pPr algn="ctr"/>
                <a:r>
                  <a:rPr lang="en-US" altLang="zh-CN" sz="525" dirty="0">
                    <a:latin typeface="微软雅黑" panose="020B0503020204020204" pitchFamily="34" charset="-122"/>
                    <a:ea typeface="微软雅黑" panose="020B0503020204020204" pitchFamily="34" charset="-122"/>
                  </a:rPr>
                  <a:t>SC2008</a:t>
                </a:r>
                <a:endParaRPr lang="zh-CN" altLang="en-US" sz="525" dirty="0">
                  <a:latin typeface="微软雅黑" panose="020B0503020204020204" pitchFamily="34" charset="-122"/>
                  <a:ea typeface="微软雅黑" panose="020B0503020204020204" pitchFamily="34" charset="-122"/>
                </a:endParaRPr>
              </a:p>
            </p:txBody>
          </p:sp>
          <p:sp>
            <p:nvSpPr>
              <p:cNvPr id="56" name="矩形 55"/>
              <p:cNvSpPr/>
              <p:nvPr/>
            </p:nvSpPr>
            <p:spPr>
              <a:xfrm>
                <a:off x="3914024" y="5489288"/>
                <a:ext cx="1080001" cy="210124"/>
              </a:xfrm>
              <a:prstGeom prst="rect">
                <a:avLst/>
              </a:prstGeom>
            </p:spPr>
            <p:txBody>
              <a:bodyPr wrap="square">
                <a:spAutoFit/>
              </a:bodyPr>
              <a:lstStyle/>
              <a:p>
                <a:pPr algn="ctr"/>
                <a:r>
                  <a:rPr lang="zh-CN" altLang="en-US" sz="845" dirty="0">
                    <a:solidFill>
                      <a:srgbClr val="033C76"/>
                    </a:solidFill>
                    <a:latin typeface="微软雅黑" panose="020B0503020204020204" pitchFamily="34" charset="-122"/>
                    <a:ea typeface="微软雅黑" panose="020B0503020204020204" pitchFamily="34" charset="-122"/>
                  </a:rPr>
                  <a:t>禁用烟火</a:t>
                </a:r>
                <a:endParaRPr lang="zh-CN" altLang="en-US" sz="845" dirty="0">
                  <a:solidFill>
                    <a:srgbClr val="033C76"/>
                  </a:solidFill>
                </a:endParaRPr>
              </a:p>
            </p:txBody>
          </p:sp>
          <p:sp>
            <p:nvSpPr>
              <p:cNvPr id="57" name="矩形 56"/>
              <p:cNvSpPr/>
              <p:nvPr/>
            </p:nvSpPr>
            <p:spPr>
              <a:xfrm>
                <a:off x="3914024" y="5641945"/>
                <a:ext cx="1080001" cy="193868"/>
              </a:xfrm>
              <a:prstGeom prst="rect">
                <a:avLst/>
              </a:prstGeom>
            </p:spPr>
            <p:txBody>
              <a:bodyPr wrap="square">
                <a:spAutoFit/>
              </a:bodyPr>
              <a:lstStyle/>
              <a:p>
                <a:pPr algn="ctr"/>
                <a:r>
                  <a:rPr lang="en-US" altLang="zh-CN" sz="740" dirty="0">
                    <a:solidFill>
                      <a:srgbClr val="033C76"/>
                    </a:solidFill>
                    <a:latin typeface="微软雅黑" panose="020B0503020204020204" pitchFamily="34" charset="-122"/>
                    <a:ea typeface="微软雅黑" panose="020B0503020204020204" pitchFamily="34" charset="-122"/>
                  </a:rPr>
                  <a:t>No</a:t>
                </a:r>
                <a:r>
                  <a:rPr lang="zh-CN" altLang="en-US" sz="740" dirty="0">
                    <a:solidFill>
                      <a:srgbClr val="033C76"/>
                    </a:solidFill>
                    <a:latin typeface="微软雅黑" panose="020B0503020204020204" pitchFamily="34" charset="-122"/>
                    <a:ea typeface="微软雅黑" panose="020B0503020204020204" pitchFamily="34" charset="-122"/>
                  </a:rPr>
                  <a:t> </a:t>
                </a:r>
                <a:r>
                  <a:rPr lang="en-US" altLang="zh-CN" sz="740" dirty="0">
                    <a:solidFill>
                      <a:srgbClr val="033C76"/>
                    </a:solidFill>
                    <a:latin typeface="微软雅黑" panose="020B0503020204020204" pitchFamily="34" charset="-122"/>
                    <a:ea typeface="微软雅黑" panose="020B0503020204020204" pitchFamily="34" charset="-122"/>
                  </a:rPr>
                  <a:t>burning</a:t>
                </a:r>
                <a:endParaRPr lang="zh-CN" altLang="en-US" sz="740" dirty="0">
                  <a:solidFill>
                    <a:srgbClr val="033C76"/>
                  </a:solidFill>
                </a:endParaRPr>
              </a:p>
            </p:txBody>
          </p:sp>
          <p:sp>
            <p:nvSpPr>
              <p:cNvPr id="61" name="矩形 60"/>
              <p:cNvSpPr/>
              <p:nvPr/>
            </p:nvSpPr>
            <p:spPr>
              <a:xfrm rot="18566118">
                <a:off x="4054889" y="4997610"/>
                <a:ext cx="766800" cy="46800"/>
              </a:xfrm>
              <a:prstGeom prst="rect">
                <a:avLst/>
              </a:prstGeom>
              <a:solidFill>
                <a:srgbClr val="033C7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440" tIns="48220" rIns="96440" bIns="48220" numCol="1" spcCol="0" rtlCol="0" fromWordArt="0" anchor="ctr" anchorCtr="0" forceAA="0" compatLnSpc="1">
                <a:noAutofit/>
              </a:bodyPr>
              <a:lstStyle/>
              <a:p>
                <a:pPr algn="ctr"/>
                <a:endParaRPr lang="zh-CN" altLang="en-US" sz="1900" dirty="0"/>
              </a:p>
            </p:txBody>
          </p:sp>
        </p:grpSp>
        <p:sp>
          <p:nvSpPr>
            <p:cNvPr id="62" name="PA-A000320141219B85PPSH-4853"/>
            <p:cNvSpPr>
              <a:spLocks noChangeAspect="1"/>
            </p:cNvSpPr>
            <p:nvPr>
              <p:custDataLst>
                <p:tags r:id="rId3"/>
              </p:custDataLst>
            </p:nvPr>
          </p:nvSpPr>
          <p:spPr bwMode="auto">
            <a:xfrm>
              <a:off x="9945568" y="4793691"/>
              <a:ext cx="373620" cy="468000"/>
            </a:xfrm>
            <a:custGeom>
              <a:avLst/>
              <a:gdLst/>
              <a:ahLst/>
              <a:cxnLst/>
              <a:rect l="0" t="0" r="r" b="b"/>
              <a:pathLst>
                <a:path w="2254250" h="2822575">
                  <a:moveTo>
                    <a:pt x="451009" y="1793875"/>
                  </a:moveTo>
                  <a:lnTo>
                    <a:pt x="701922" y="1983435"/>
                  </a:lnTo>
                  <a:lnTo>
                    <a:pt x="1210101" y="2066715"/>
                  </a:lnTo>
                  <a:lnTo>
                    <a:pt x="2027952" y="1856533"/>
                  </a:lnTo>
                  <a:lnTo>
                    <a:pt x="2040656" y="1854154"/>
                  </a:lnTo>
                  <a:lnTo>
                    <a:pt x="2053361" y="1852567"/>
                  </a:lnTo>
                  <a:lnTo>
                    <a:pt x="2066859" y="1852567"/>
                  </a:lnTo>
                  <a:lnTo>
                    <a:pt x="2079564" y="1854154"/>
                  </a:lnTo>
                  <a:lnTo>
                    <a:pt x="2091474" y="1856533"/>
                  </a:lnTo>
                  <a:lnTo>
                    <a:pt x="2104179" y="1859706"/>
                  </a:lnTo>
                  <a:lnTo>
                    <a:pt x="2114501" y="1865258"/>
                  </a:lnTo>
                  <a:lnTo>
                    <a:pt x="2126411" y="1870810"/>
                  </a:lnTo>
                  <a:lnTo>
                    <a:pt x="2136734" y="1877155"/>
                  </a:lnTo>
                  <a:lnTo>
                    <a:pt x="2146262" y="1885086"/>
                  </a:lnTo>
                  <a:lnTo>
                    <a:pt x="2154996" y="1894604"/>
                  </a:lnTo>
                  <a:lnTo>
                    <a:pt x="2162937" y="1903328"/>
                  </a:lnTo>
                  <a:lnTo>
                    <a:pt x="2170877" y="1914432"/>
                  </a:lnTo>
                  <a:lnTo>
                    <a:pt x="2176435" y="1925536"/>
                  </a:lnTo>
                  <a:lnTo>
                    <a:pt x="2181993" y="1937433"/>
                  </a:lnTo>
                  <a:lnTo>
                    <a:pt x="2185964" y="1950123"/>
                  </a:lnTo>
                  <a:lnTo>
                    <a:pt x="2250280" y="2201548"/>
                  </a:lnTo>
                  <a:lnTo>
                    <a:pt x="2252662" y="2213445"/>
                  </a:lnTo>
                  <a:lnTo>
                    <a:pt x="2254250" y="2226929"/>
                  </a:lnTo>
                  <a:lnTo>
                    <a:pt x="2254250" y="2239619"/>
                  </a:lnTo>
                  <a:lnTo>
                    <a:pt x="2252662" y="2252309"/>
                  </a:lnTo>
                  <a:lnTo>
                    <a:pt x="2250280" y="2264999"/>
                  </a:lnTo>
                  <a:lnTo>
                    <a:pt x="2247104" y="2276896"/>
                  </a:lnTo>
                  <a:lnTo>
                    <a:pt x="2242340" y="2288000"/>
                  </a:lnTo>
                  <a:lnTo>
                    <a:pt x="2235987" y="2299104"/>
                  </a:lnTo>
                  <a:lnTo>
                    <a:pt x="2229635" y="2310208"/>
                  </a:lnTo>
                  <a:lnTo>
                    <a:pt x="2221695" y="2318933"/>
                  </a:lnTo>
                  <a:lnTo>
                    <a:pt x="2212961" y="2328450"/>
                  </a:lnTo>
                  <a:lnTo>
                    <a:pt x="2203432" y="2337175"/>
                  </a:lnTo>
                  <a:lnTo>
                    <a:pt x="2192316" y="2343520"/>
                  </a:lnTo>
                  <a:lnTo>
                    <a:pt x="2181993" y="2349865"/>
                  </a:lnTo>
                  <a:lnTo>
                    <a:pt x="2170083" y="2355417"/>
                  </a:lnTo>
                  <a:lnTo>
                    <a:pt x="2157379" y="2359383"/>
                  </a:lnTo>
                  <a:lnTo>
                    <a:pt x="2121647" y="2368107"/>
                  </a:lnTo>
                  <a:lnTo>
                    <a:pt x="2083534" y="2602083"/>
                  </a:lnTo>
                  <a:lnTo>
                    <a:pt x="2081152" y="2615566"/>
                  </a:lnTo>
                  <a:lnTo>
                    <a:pt x="2077182" y="2627463"/>
                  </a:lnTo>
                  <a:lnTo>
                    <a:pt x="2071623" y="2639360"/>
                  </a:lnTo>
                  <a:lnTo>
                    <a:pt x="2065271" y="2650464"/>
                  </a:lnTo>
                  <a:lnTo>
                    <a:pt x="2058919" y="2660775"/>
                  </a:lnTo>
                  <a:lnTo>
                    <a:pt x="2050185" y="2669500"/>
                  </a:lnTo>
                  <a:lnTo>
                    <a:pt x="2040656" y="2679017"/>
                  </a:lnTo>
                  <a:lnTo>
                    <a:pt x="2031922" y="2686155"/>
                  </a:lnTo>
                  <a:lnTo>
                    <a:pt x="2020805" y="2693294"/>
                  </a:lnTo>
                  <a:lnTo>
                    <a:pt x="2009689" y="2698846"/>
                  </a:lnTo>
                  <a:lnTo>
                    <a:pt x="1998573" y="2704398"/>
                  </a:lnTo>
                  <a:lnTo>
                    <a:pt x="1986662" y="2707570"/>
                  </a:lnTo>
                  <a:lnTo>
                    <a:pt x="1973958" y="2709950"/>
                  </a:lnTo>
                  <a:lnTo>
                    <a:pt x="1961253" y="2710743"/>
                  </a:lnTo>
                  <a:lnTo>
                    <a:pt x="1947755" y="2710743"/>
                  </a:lnTo>
                  <a:lnTo>
                    <a:pt x="1934256" y="2709156"/>
                  </a:lnTo>
                  <a:lnTo>
                    <a:pt x="1234716" y="2595738"/>
                  </a:lnTo>
                  <a:lnTo>
                    <a:pt x="365254" y="2819403"/>
                  </a:lnTo>
                  <a:lnTo>
                    <a:pt x="352549" y="2821782"/>
                  </a:lnTo>
                  <a:lnTo>
                    <a:pt x="339051" y="2822575"/>
                  </a:lnTo>
                  <a:lnTo>
                    <a:pt x="326346" y="2822575"/>
                  </a:lnTo>
                  <a:lnTo>
                    <a:pt x="313642" y="2821782"/>
                  </a:lnTo>
                  <a:lnTo>
                    <a:pt x="300937" y="2819403"/>
                  </a:lnTo>
                  <a:lnTo>
                    <a:pt x="289821" y="2815437"/>
                  </a:lnTo>
                  <a:lnTo>
                    <a:pt x="277910" y="2811471"/>
                  </a:lnTo>
                  <a:lnTo>
                    <a:pt x="266794" y="2805126"/>
                  </a:lnTo>
                  <a:lnTo>
                    <a:pt x="256471" y="2798781"/>
                  </a:lnTo>
                  <a:lnTo>
                    <a:pt x="246943" y="2790057"/>
                  </a:lnTo>
                  <a:lnTo>
                    <a:pt x="237415" y="2782125"/>
                  </a:lnTo>
                  <a:lnTo>
                    <a:pt x="229474" y="2771814"/>
                  </a:lnTo>
                  <a:lnTo>
                    <a:pt x="222328" y="2761504"/>
                  </a:lnTo>
                  <a:lnTo>
                    <a:pt x="215976" y="2750400"/>
                  </a:lnTo>
                  <a:lnTo>
                    <a:pt x="211212" y="2738503"/>
                  </a:lnTo>
                  <a:lnTo>
                    <a:pt x="207242" y="2725812"/>
                  </a:lnTo>
                  <a:lnTo>
                    <a:pt x="142131" y="2475181"/>
                  </a:lnTo>
                  <a:lnTo>
                    <a:pt x="139749" y="2460904"/>
                  </a:lnTo>
                  <a:lnTo>
                    <a:pt x="138955" y="2446628"/>
                  </a:lnTo>
                  <a:lnTo>
                    <a:pt x="138955" y="2432351"/>
                  </a:lnTo>
                  <a:lnTo>
                    <a:pt x="141337" y="2418868"/>
                  </a:lnTo>
                  <a:lnTo>
                    <a:pt x="108782" y="2414109"/>
                  </a:lnTo>
                  <a:lnTo>
                    <a:pt x="95284" y="2410143"/>
                  </a:lnTo>
                  <a:lnTo>
                    <a:pt x="83373" y="2406971"/>
                  </a:lnTo>
                  <a:lnTo>
                    <a:pt x="71463" y="2402212"/>
                  </a:lnTo>
                  <a:lnTo>
                    <a:pt x="60346" y="2395074"/>
                  </a:lnTo>
                  <a:lnTo>
                    <a:pt x="50024" y="2388729"/>
                  </a:lnTo>
                  <a:lnTo>
                    <a:pt x="40496" y="2380004"/>
                  </a:lnTo>
                  <a:lnTo>
                    <a:pt x="31761" y="2371280"/>
                  </a:lnTo>
                  <a:lnTo>
                    <a:pt x="23821" y="2360969"/>
                  </a:lnTo>
                  <a:lnTo>
                    <a:pt x="17469" y="2350658"/>
                  </a:lnTo>
                  <a:lnTo>
                    <a:pt x="11116" y="2340347"/>
                  </a:lnTo>
                  <a:lnTo>
                    <a:pt x="6352" y="2328450"/>
                  </a:lnTo>
                  <a:lnTo>
                    <a:pt x="3176" y="2316553"/>
                  </a:lnTo>
                  <a:lnTo>
                    <a:pt x="794" y="2303863"/>
                  </a:lnTo>
                  <a:lnTo>
                    <a:pt x="0" y="2291173"/>
                  </a:lnTo>
                  <a:lnTo>
                    <a:pt x="0" y="2278483"/>
                  </a:lnTo>
                  <a:lnTo>
                    <a:pt x="1588" y="2264999"/>
                  </a:lnTo>
                  <a:lnTo>
                    <a:pt x="42878" y="2008816"/>
                  </a:lnTo>
                  <a:lnTo>
                    <a:pt x="46054" y="1996125"/>
                  </a:lnTo>
                  <a:lnTo>
                    <a:pt x="50024" y="1983435"/>
                  </a:lnTo>
                  <a:lnTo>
                    <a:pt x="54788" y="1972331"/>
                  </a:lnTo>
                  <a:lnTo>
                    <a:pt x="61140" y="1960434"/>
                  </a:lnTo>
                  <a:lnTo>
                    <a:pt x="68287" y="1950123"/>
                  </a:lnTo>
                  <a:lnTo>
                    <a:pt x="76227" y="1941399"/>
                  </a:lnTo>
                  <a:lnTo>
                    <a:pt x="84961" y="1931881"/>
                  </a:lnTo>
                  <a:lnTo>
                    <a:pt x="95284" y="1924743"/>
                  </a:lnTo>
                  <a:lnTo>
                    <a:pt x="105606" y="1917605"/>
                  </a:lnTo>
                  <a:lnTo>
                    <a:pt x="115928" y="1912053"/>
                  </a:lnTo>
                  <a:lnTo>
                    <a:pt x="127839" y="1906501"/>
                  </a:lnTo>
                  <a:lnTo>
                    <a:pt x="140543" y="1903328"/>
                  </a:lnTo>
                  <a:lnTo>
                    <a:pt x="153248" y="1900949"/>
                  </a:lnTo>
                  <a:lnTo>
                    <a:pt x="165952" y="1900156"/>
                  </a:lnTo>
                  <a:lnTo>
                    <a:pt x="177863" y="1900156"/>
                  </a:lnTo>
                  <a:lnTo>
                    <a:pt x="191361" y="1901742"/>
                  </a:lnTo>
                  <a:lnTo>
                    <a:pt x="421630" y="1938226"/>
                  </a:lnTo>
                  <a:lnTo>
                    <a:pt x="400191" y="1825601"/>
                  </a:lnTo>
                  <a:lnTo>
                    <a:pt x="451009" y="1793875"/>
                  </a:lnTo>
                  <a:close/>
                  <a:moveTo>
                    <a:pt x="1175543" y="0"/>
                  </a:moveTo>
                  <a:lnTo>
                    <a:pt x="1185068" y="26999"/>
                  </a:lnTo>
                  <a:lnTo>
                    <a:pt x="1196975" y="54791"/>
                  </a:lnTo>
                  <a:lnTo>
                    <a:pt x="1209675" y="83378"/>
                  </a:lnTo>
                  <a:lnTo>
                    <a:pt x="1223962" y="112758"/>
                  </a:lnTo>
                  <a:lnTo>
                    <a:pt x="1238250" y="142933"/>
                  </a:lnTo>
                  <a:lnTo>
                    <a:pt x="1254125" y="173902"/>
                  </a:lnTo>
                  <a:lnTo>
                    <a:pt x="1287462" y="237427"/>
                  </a:lnTo>
                  <a:lnTo>
                    <a:pt x="1323181" y="303335"/>
                  </a:lnTo>
                  <a:lnTo>
                    <a:pt x="1361281" y="370831"/>
                  </a:lnTo>
                  <a:lnTo>
                    <a:pt x="1439068" y="509000"/>
                  </a:lnTo>
                  <a:lnTo>
                    <a:pt x="1477962" y="580466"/>
                  </a:lnTo>
                  <a:lnTo>
                    <a:pt x="1515268" y="650344"/>
                  </a:lnTo>
                  <a:lnTo>
                    <a:pt x="1550987" y="721810"/>
                  </a:lnTo>
                  <a:lnTo>
                    <a:pt x="1567656" y="756750"/>
                  </a:lnTo>
                  <a:lnTo>
                    <a:pt x="1585118" y="793277"/>
                  </a:lnTo>
                  <a:lnTo>
                    <a:pt x="1600200" y="827422"/>
                  </a:lnTo>
                  <a:lnTo>
                    <a:pt x="1615281" y="862361"/>
                  </a:lnTo>
                  <a:lnTo>
                    <a:pt x="1627981" y="896506"/>
                  </a:lnTo>
                  <a:lnTo>
                    <a:pt x="1640681" y="931445"/>
                  </a:lnTo>
                  <a:lnTo>
                    <a:pt x="1651793" y="965590"/>
                  </a:lnTo>
                  <a:lnTo>
                    <a:pt x="1662112" y="998941"/>
                  </a:lnTo>
                  <a:lnTo>
                    <a:pt x="1670843" y="1031498"/>
                  </a:lnTo>
                  <a:lnTo>
                    <a:pt x="1677987" y="1064055"/>
                  </a:lnTo>
                  <a:lnTo>
                    <a:pt x="1683543" y="1095024"/>
                  </a:lnTo>
                  <a:lnTo>
                    <a:pt x="1687512" y="1125992"/>
                  </a:lnTo>
                  <a:lnTo>
                    <a:pt x="1691481" y="1156961"/>
                  </a:lnTo>
                  <a:lnTo>
                    <a:pt x="1693068" y="1187136"/>
                  </a:lnTo>
                  <a:lnTo>
                    <a:pt x="1693862" y="1217311"/>
                  </a:lnTo>
                  <a:lnTo>
                    <a:pt x="1693068" y="1246691"/>
                  </a:lnTo>
                  <a:lnTo>
                    <a:pt x="1692275" y="1276072"/>
                  </a:lnTo>
                  <a:lnTo>
                    <a:pt x="1689100" y="1305452"/>
                  </a:lnTo>
                  <a:lnTo>
                    <a:pt x="1685131" y="1334039"/>
                  </a:lnTo>
                  <a:lnTo>
                    <a:pt x="1681162" y="1362626"/>
                  </a:lnTo>
                  <a:lnTo>
                    <a:pt x="1674812" y="1390418"/>
                  </a:lnTo>
                  <a:lnTo>
                    <a:pt x="1669256" y="1417416"/>
                  </a:lnTo>
                  <a:lnTo>
                    <a:pt x="1662112" y="1444415"/>
                  </a:lnTo>
                  <a:lnTo>
                    <a:pt x="1653381" y="1471413"/>
                  </a:lnTo>
                  <a:lnTo>
                    <a:pt x="1645443" y="1497618"/>
                  </a:lnTo>
                  <a:lnTo>
                    <a:pt x="1635125" y="1522234"/>
                  </a:lnTo>
                  <a:lnTo>
                    <a:pt x="1624806" y="1548438"/>
                  </a:lnTo>
                  <a:lnTo>
                    <a:pt x="1613693" y="1573054"/>
                  </a:lnTo>
                  <a:lnTo>
                    <a:pt x="1602581" y="1596876"/>
                  </a:lnTo>
                  <a:lnTo>
                    <a:pt x="1590675" y="1620699"/>
                  </a:lnTo>
                  <a:lnTo>
                    <a:pt x="1577181" y="1643727"/>
                  </a:lnTo>
                  <a:lnTo>
                    <a:pt x="1564481" y="1666755"/>
                  </a:lnTo>
                  <a:lnTo>
                    <a:pt x="1550193" y="1688195"/>
                  </a:lnTo>
                  <a:lnTo>
                    <a:pt x="1536700" y="1710428"/>
                  </a:lnTo>
                  <a:lnTo>
                    <a:pt x="1521618" y="1731074"/>
                  </a:lnTo>
                  <a:lnTo>
                    <a:pt x="1508125" y="1750926"/>
                  </a:lnTo>
                  <a:lnTo>
                    <a:pt x="1493043" y="1771572"/>
                  </a:lnTo>
                  <a:lnTo>
                    <a:pt x="1477962" y="1790630"/>
                  </a:lnTo>
                  <a:lnTo>
                    <a:pt x="1462087" y="1808893"/>
                  </a:lnTo>
                  <a:lnTo>
                    <a:pt x="1445418" y="1826363"/>
                  </a:lnTo>
                  <a:lnTo>
                    <a:pt x="1430337" y="1843832"/>
                  </a:lnTo>
                  <a:lnTo>
                    <a:pt x="1414462" y="1860508"/>
                  </a:lnTo>
                  <a:lnTo>
                    <a:pt x="1404143" y="1814452"/>
                  </a:lnTo>
                  <a:lnTo>
                    <a:pt x="1393031" y="1772366"/>
                  </a:lnTo>
                  <a:lnTo>
                    <a:pt x="1381125" y="1731868"/>
                  </a:lnTo>
                  <a:lnTo>
                    <a:pt x="1369218" y="1695341"/>
                  </a:lnTo>
                  <a:lnTo>
                    <a:pt x="1357312" y="1661196"/>
                  </a:lnTo>
                  <a:lnTo>
                    <a:pt x="1345406" y="1630227"/>
                  </a:lnTo>
                  <a:lnTo>
                    <a:pt x="1333500" y="1603229"/>
                  </a:lnTo>
                  <a:lnTo>
                    <a:pt x="1321593" y="1578613"/>
                  </a:lnTo>
                  <a:lnTo>
                    <a:pt x="1311275" y="1557173"/>
                  </a:lnTo>
                  <a:lnTo>
                    <a:pt x="1300162" y="1538115"/>
                  </a:lnTo>
                  <a:lnTo>
                    <a:pt x="1283493" y="1509529"/>
                  </a:lnTo>
                  <a:lnTo>
                    <a:pt x="1272381" y="1492853"/>
                  </a:lnTo>
                  <a:lnTo>
                    <a:pt x="1268412" y="1487295"/>
                  </a:lnTo>
                  <a:lnTo>
                    <a:pt x="1264443" y="1493647"/>
                  </a:lnTo>
                  <a:lnTo>
                    <a:pt x="1258093" y="1502382"/>
                  </a:lnTo>
                  <a:lnTo>
                    <a:pt x="1251743" y="1514293"/>
                  </a:lnTo>
                  <a:lnTo>
                    <a:pt x="1243012" y="1529380"/>
                  </a:lnTo>
                  <a:lnTo>
                    <a:pt x="1235075" y="1548438"/>
                  </a:lnTo>
                  <a:lnTo>
                    <a:pt x="1224756" y="1570672"/>
                  </a:lnTo>
                  <a:lnTo>
                    <a:pt x="1214437" y="1597670"/>
                  </a:lnTo>
                  <a:lnTo>
                    <a:pt x="1204118" y="1628639"/>
                  </a:lnTo>
                  <a:lnTo>
                    <a:pt x="1193800" y="1664372"/>
                  </a:lnTo>
                  <a:lnTo>
                    <a:pt x="1184275" y="1703282"/>
                  </a:lnTo>
                  <a:lnTo>
                    <a:pt x="1175543" y="1746956"/>
                  </a:lnTo>
                  <a:lnTo>
                    <a:pt x="1166812" y="1794600"/>
                  </a:lnTo>
                  <a:lnTo>
                    <a:pt x="1163637" y="1820010"/>
                  </a:lnTo>
                  <a:lnTo>
                    <a:pt x="1160462" y="1846215"/>
                  </a:lnTo>
                  <a:lnTo>
                    <a:pt x="1158081" y="1874801"/>
                  </a:lnTo>
                  <a:lnTo>
                    <a:pt x="1154906" y="1903388"/>
                  </a:lnTo>
                  <a:lnTo>
                    <a:pt x="1153318" y="1933562"/>
                  </a:lnTo>
                  <a:lnTo>
                    <a:pt x="1151731" y="1965325"/>
                  </a:lnTo>
                  <a:lnTo>
                    <a:pt x="1135856" y="1950238"/>
                  </a:lnTo>
                  <a:lnTo>
                    <a:pt x="1119981" y="1932768"/>
                  </a:lnTo>
                  <a:lnTo>
                    <a:pt x="1104106" y="1913711"/>
                  </a:lnTo>
                  <a:lnTo>
                    <a:pt x="1088231" y="1892271"/>
                  </a:lnTo>
                  <a:lnTo>
                    <a:pt x="1071562" y="1869243"/>
                  </a:lnTo>
                  <a:lnTo>
                    <a:pt x="1055687" y="1844626"/>
                  </a:lnTo>
                  <a:lnTo>
                    <a:pt x="1039812" y="1819216"/>
                  </a:lnTo>
                  <a:lnTo>
                    <a:pt x="1023143" y="1791424"/>
                  </a:lnTo>
                  <a:lnTo>
                    <a:pt x="1007268" y="1762837"/>
                  </a:lnTo>
                  <a:lnTo>
                    <a:pt x="992187" y="1733457"/>
                  </a:lnTo>
                  <a:lnTo>
                    <a:pt x="961231" y="1673901"/>
                  </a:lnTo>
                  <a:lnTo>
                    <a:pt x="931862" y="1612758"/>
                  </a:lnTo>
                  <a:lnTo>
                    <a:pt x="903287" y="1551614"/>
                  </a:lnTo>
                  <a:lnTo>
                    <a:pt x="877093" y="1492059"/>
                  </a:lnTo>
                  <a:lnTo>
                    <a:pt x="854075" y="1436474"/>
                  </a:lnTo>
                  <a:lnTo>
                    <a:pt x="832643" y="1384860"/>
                  </a:lnTo>
                  <a:lnTo>
                    <a:pt x="814387" y="1339597"/>
                  </a:lnTo>
                  <a:lnTo>
                    <a:pt x="788987" y="1273690"/>
                  </a:lnTo>
                  <a:lnTo>
                    <a:pt x="779462" y="1248279"/>
                  </a:lnTo>
                  <a:lnTo>
                    <a:pt x="775493" y="1267337"/>
                  </a:lnTo>
                  <a:lnTo>
                    <a:pt x="771525" y="1287189"/>
                  </a:lnTo>
                  <a:lnTo>
                    <a:pt x="768350" y="1308629"/>
                  </a:lnTo>
                  <a:lnTo>
                    <a:pt x="765175" y="1334039"/>
                  </a:lnTo>
                  <a:lnTo>
                    <a:pt x="763587" y="1361037"/>
                  </a:lnTo>
                  <a:lnTo>
                    <a:pt x="762793" y="1390418"/>
                  </a:lnTo>
                  <a:lnTo>
                    <a:pt x="762000" y="1422181"/>
                  </a:lnTo>
                  <a:lnTo>
                    <a:pt x="763587" y="1457120"/>
                  </a:lnTo>
                  <a:lnTo>
                    <a:pt x="765175" y="1493647"/>
                  </a:lnTo>
                  <a:lnTo>
                    <a:pt x="769143" y="1534145"/>
                  </a:lnTo>
                  <a:lnTo>
                    <a:pt x="773906" y="1577025"/>
                  </a:lnTo>
                  <a:lnTo>
                    <a:pt x="781050" y="1623081"/>
                  </a:lnTo>
                  <a:lnTo>
                    <a:pt x="790575" y="1671519"/>
                  </a:lnTo>
                  <a:lnTo>
                    <a:pt x="800893" y="1723134"/>
                  </a:lnTo>
                  <a:lnTo>
                    <a:pt x="813593" y="1778719"/>
                  </a:lnTo>
                  <a:lnTo>
                    <a:pt x="828675" y="1837480"/>
                  </a:lnTo>
                  <a:lnTo>
                    <a:pt x="792162" y="1805717"/>
                  </a:lnTo>
                  <a:lnTo>
                    <a:pt x="754856" y="1772366"/>
                  </a:lnTo>
                  <a:lnTo>
                    <a:pt x="719137" y="1736633"/>
                  </a:lnTo>
                  <a:lnTo>
                    <a:pt x="700881" y="1718369"/>
                  </a:lnTo>
                  <a:lnTo>
                    <a:pt x="682625" y="1699312"/>
                  </a:lnTo>
                  <a:lnTo>
                    <a:pt x="665956" y="1680254"/>
                  </a:lnTo>
                  <a:lnTo>
                    <a:pt x="648493" y="1659608"/>
                  </a:lnTo>
                  <a:lnTo>
                    <a:pt x="632618" y="1639756"/>
                  </a:lnTo>
                  <a:lnTo>
                    <a:pt x="615950" y="1619110"/>
                  </a:lnTo>
                  <a:lnTo>
                    <a:pt x="600075" y="1596876"/>
                  </a:lnTo>
                  <a:lnTo>
                    <a:pt x="584993" y="1575436"/>
                  </a:lnTo>
                  <a:lnTo>
                    <a:pt x="569912" y="1552408"/>
                  </a:lnTo>
                  <a:lnTo>
                    <a:pt x="555625" y="1529380"/>
                  </a:lnTo>
                  <a:lnTo>
                    <a:pt x="541337" y="1504764"/>
                  </a:lnTo>
                  <a:lnTo>
                    <a:pt x="528637" y="1480942"/>
                  </a:lnTo>
                  <a:lnTo>
                    <a:pt x="516731" y="1455532"/>
                  </a:lnTo>
                  <a:lnTo>
                    <a:pt x="504825" y="1429327"/>
                  </a:lnTo>
                  <a:lnTo>
                    <a:pt x="492918" y="1402329"/>
                  </a:lnTo>
                  <a:lnTo>
                    <a:pt x="482600" y="1376125"/>
                  </a:lnTo>
                  <a:lnTo>
                    <a:pt x="473868" y="1347538"/>
                  </a:lnTo>
                  <a:lnTo>
                    <a:pt x="464343" y="1318952"/>
                  </a:lnTo>
                  <a:lnTo>
                    <a:pt x="457200" y="1289571"/>
                  </a:lnTo>
                  <a:lnTo>
                    <a:pt x="450056" y="1260190"/>
                  </a:lnTo>
                  <a:lnTo>
                    <a:pt x="444500" y="1229222"/>
                  </a:lnTo>
                  <a:lnTo>
                    <a:pt x="439737" y="1197459"/>
                  </a:lnTo>
                  <a:lnTo>
                    <a:pt x="434975" y="1165696"/>
                  </a:lnTo>
                  <a:lnTo>
                    <a:pt x="432593" y="1133139"/>
                  </a:lnTo>
                  <a:lnTo>
                    <a:pt x="430212" y="1098994"/>
                  </a:lnTo>
                  <a:lnTo>
                    <a:pt x="430212" y="1064055"/>
                  </a:lnTo>
                  <a:lnTo>
                    <a:pt x="430212" y="1037851"/>
                  </a:lnTo>
                  <a:lnTo>
                    <a:pt x="431800" y="1010058"/>
                  </a:lnTo>
                  <a:lnTo>
                    <a:pt x="434181" y="983060"/>
                  </a:lnTo>
                  <a:lnTo>
                    <a:pt x="437356" y="955267"/>
                  </a:lnTo>
                  <a:lnTo>
                    <a:pt x="442118" y="927475"/>
                  </a:lnTo>
                  <a:lnTo>
                    <a:pt x="447675" y="899682"/>
                  </a:lnTo>
                  <a:lnTo>
                    <a:pt x="453231" y="871890"/>
                  </a:lnTo>
                  <a:lnTo>
                    <a:pt x="460375" y="844097"/>
                  </a:lnTo>
                  <a:lnTo>
                    <a:pt x="467518" y="815511"/>
                  </a:lnTo>
                  <a:lnTo>
                    <a:pt x="476250" y="787718"/>
                  </a:lnTo>
                  <a:lnTo>
                    <a:pt x="485775" y="759926"/>
                  </a:lnTo>
                  <a:lnTo>
                    <a:pt x="494506" y="732133"/>
                  </a:lnTo>
                  <a:lnTo>
                    <a:pt x="504825" y="704341"/>
                  </a:lnTo>
                  <a:lnTo>
                    <a:pt x="515937" y="676548"/>
                  </a:lnTo>
                  <a:lnTo>
                    <a:pt x="527050" y="648756"/>
                  </a:lnTo>
                  <a:lnTo>
                    <a:pt x="538956" y="620964"/>
                  </a:lnTo>
                  <a:lnTo>
                    <a:pt x="565150" y="566173"/>
                  </a:lnTo>
                  <a:lnTo>
                    <a:pt x="592137" y="512176"/>
                  </a:lnTo>
                  <a:lnTo>
                    <a:pt x="619918" y="458973"/>
                  </a:lnTo>
                  <a:lnTo>
                    <a:pt x="649287" y="406564"/>
                  </a:lnTo>
                  <a:lnTo>
                    <a:pt x="679450" y="356538"/>
                  </a:lnTo>
                  <a:lnTo>
                    <a:pt x="710406" y="307306"/>
                  </a:lnTo>
                  <a:lnTo>
                    <a:pt x="741362" y="259661"/>
                  </a:lnTo>
                  <a:lnTo>
                    <a:pt x="772318" y="213605"/>
                  </a:lnTo>
                  <a:lnTo>
                    <a:pt x="769143" y="233457"/>
                  </a:lnTo>
                  <a:lnTo>
                    <a:pt x="765968" y="254103"/>
                  </a:lnTo>
                  <a:lnTo>
                    <a:pt x="763587" y="274749"/>
                  </a:lnTo>
                  <a:lnTo>
                    <a:pt x="762000" y="295395"/>
                  </a:lnTo>
                  <a:lnTo>
                    <a:pt x="761206" y="315246"/>
                  </a:lnTo>
                  <a:lnTo>
                    <a:pt x="760412" y="335892"/>
                  </a:lnTo>
                  <a:lnTo>
                    <a:pt x="758825" y="376390"/>
                  </a:lnTo>
                  <a:lnTo>
                    <a:pt x="761206" y="416887"/>
                  </a:lnTo>
                  <a:lnTo>
                    <a:pt x="764381" y="456591"/>
                  </a:lnTo>
                  <a:lnTo>
                    <a:pt x="769143" y="495500"/>
                  </a:lnTo>
                  <a:lnTo>
                    <a:pt x="776287" y="534410"/>
                  </a:lnTo>
                  <a:lnTo>
                    <a:pt x="783431" y="572525"/>
                  </a:lnTo>
                  <a:lnTo>
                    <a:pt x="792162" y="609847"/>
                  </a:lnTo>
                  <a:lnTo>
                    <a:pt x="801687" y="646374"/>
                  </a:lnTo>
                  <a:lnTo>
                    <a:pt x="812800" y="681313"/>
                  </a:lnTo>
                  <a:lnTo>
                    <a:pt x="824706" y="717046"/>
                  </a:lnTo>
                  <a:lnTo>
                    <a:pt x="836612" y="750397"/>
                  </a:lnTo>
                  <a:lnTo>
                    <a:pt x="849312" y="782954"/>
                  </a:lnTo>
                  <a:lnTo>
                    <a:pt x="862012" y="813923"/>
                  </a:lnTo>
                  <a:lnTo>
                    <a:pt x="875506" y="844097"/>
                  </a:lnTo>
                  <a:lnTo>
                    <a:pt x="889000" y="872684"/>
                  </a:lnTo>
                  <a:lnTo>
                    <a:pt x="902493" y="900476"/>
                  </a:lnTo>
                  <a:lnTo>
                    <a:pt x="915987" y="925887"/>
                  </a:lnTo>
                  <a:lnTo>
                    <a:pt x="940593" y="971943"/>
                  </a:lnTo>
                  <a:lnTo>
                    <a:pt x="964406" y="1011646"/>
                  </a:lnTo>
                  <a:lnTo>
                    <a:pt x="984250" y="1044203"/>
                  </a:lnTo>
                  <a:lnTo>
                    <a:pt x="1000125" y="1068025"/>
                  </a:lnTo>
                  <a:lnTo>
                    <a:pt x="1013618" y="1087083"/>
                  </a:lnTo>
                  <a:lnTo>
                    <a:pt x="1011237" y="1056114"/>
                  </a:lnTo>
                  <a:lnTo>
                    <a:pt x="1008856" y="1018793"/>
                  </a:lnTo>
                  <a:lnTo>
                    <a:pt x="1006475" y="969561"/>
                  </a:lnTo>
                  <a:lnTo>
                    <a:pt x="1004887" y="910005"/>
                  </a:lnTo>
                  <a:lnTo>
                    <a:pt x="1004887" y="841715"/>
                  </a:lnTo>
                  <a:lnTo>
                    <a:pt x="1005681" y="766278"/>
                  </a:lnTo>
                  <a:lnTo>
                    <a:pt x="1006475" y="725781"/>
                  </a:lnTo>
                  <a:lnTo>
                    <a:pt x="1008062" y="683695"/>
                  </a:lnTo>
                  <a:lnTo>
                    <a:pt x="1010443" y="641609"/>
                  </a:lnTo>
                  <a:lnTo>
                    <a:pt x="1013618" y="597935"/>
                  </a:lnTo>
                  <a:lnTo>
                    <a:pt x="1017587" y="553468"/>
                  </a:lnTo>
                  <a:lnTo>
                    <a:pt x="1023143" y="508205"/>
                  </a:lnTo>
                  <a:lnTo>
                    <a:pt x="1028700" y="462943"/>
                  </a:lnTo>
                  <a:lnTo>
                    <a:pt x="1035843" y="417681"/>
                  </a:lnTo>
                  <a:lnTo>
                    <a:pt x="1043781" y="372419"/>
                  </a:lnTo>
                  <a:lnTo>
                    <a:pt x="1053306" y="327951"/>
                  </a:lnTo>
                  <a:lnTo>
                    <a:pt x="1062831" y="282689"/>
                  </a:lnTo>
                  <a:lnTo>
                    <a:pt x="1074737" y="239016"/>
                  </a:lnTo>
                  <a:lnTo>
                    <a:pt x="1088231" y="196136"/>
                  </a:lnTo>
                  <a:lnTo>
                    <a:pt x="1102518" y="154050"/>
                  </a:lnTo>
                  <a:lnTo>
                    <a:pt x="1118393" y="112758"/>
                  </a:lnTo>
                  <a:lnTo>
                    <a:pt x="1127125" y="93701"/>
                  </a:lnTo>
                  <a:lnTo>
                    <a:pt x="1135856" y="73849"/>
                  </a:lnTo>
                  <a:lnTo>
                    <a:pt x="1145381" y="53997"/>
                  </a:lnTo>
                  <a:lnTo>
                    <a:pt x="1154112" y="35733"/>
                  </a:lnTo>
                  <a:lnTo>
                    <a:pt x="1165225" y="17470"/>
                  </a:lnTo>
                  <a:lnTo>
                    <a:pt x="1175543" y="0"/>
                  </a:lnTo>
                  <a:close/>
                </a:path>
              </a:pathLst>
            </a:custGeom>
            <a:solidFill>
              <a:srgbClr val="033C76"/>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sz="1900">
                <a:solidFill>
                  <a:srgbClr val="FFFFFF"/>
                </a:solidFill>
              </a:endParaRPr>
            </a:p>
          </p:txBody>
        </p:sp>
      </p:grpSp>
      <p:cxnSp>
        <p:nvCxnSpPr>
          <p:cNvPr id="53" name="直接连接符 52"/>
          <p:cNvCxnSpPr/>
          <p:nvPr/>
        </p:nvCxnSpPr>
        <p:spPr>
          <a:xfrm>
            <a:off x="341305" y="4152305"/>
            <a:ext cx="11572875"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8" name="圆角矩形 7"/>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46</a:t>
            </a:r>
            <a:endParaRPr lang="en-US" altLang="zh-CN"/>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2"/>
                                        </p:tgtEl>
                                        <p:attrNameLst>
                                          <p:attrName>style.visibility</p:attrName>
                                        </p:attrNameLst>
                                      </p:cBhvr>
                                      <p:to>
                                        <p:strVal val="visible"/>
                                      </p:to>
                                    </p:set>
                                    <p:animEffect transition="in" filter="fade">
                                      <p:cBhvr>
                                        <p:cTn id="16" dur="500"/>
                                        <p:tgtEl>
                                          <p:spTgt spid="10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8"/>
                                        </p:tgtEl>
                                        <p:attrNameLst>
                                          <p:attrName>style.visibility</p:attrName>
                                        </p:attrNameLst>
                                      </p:cBhvr>
                                      <p:to>
                                        <p:strVal val="visible"/>
                                      </p:to>
                                    </p:set>
                                    <p:animEffect transition="in" filter="fade">
                                      <p:cBhvr>
                                        <p:cTn id="19" dur="500"/>
                                        <p:tgtEl>
                                          <p:spTgt spid="10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fade">
                                      <p:cBhvr>
                                        <p:cTn id="28" dur="500"/>
                                        <p:tgtEl>
                                          <p:spTgt spid="5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500"/>
                                        <p:tgtEl>
                                          <p:spTgt spid="6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fade">
                                      <p:cBhvr>
                                        <p:cTn id="34" dur="500"/>
                                        <p:tgtEl>
                                          <p:spTgt spid="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00"/>
                                        </p:tgtEl>
                                        <p:attrNameLst>
                                          <p:attrName>style.visibility</p:attrName>
                                        </p:attrNameLst>
                                      </p:cBhvr>
                                      <p:to>
                                        <p:strVal val="visible"/>
                                      </p:to>
                                    </p:set>
                                    <p:animEffect transition="in" filter="fade">
                                      <p:cBhvr>
                                        <p:cTn id="37" dur="500"/>
                                        <p:tgtEl>
                                          <p:spTgt spid="10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05"/>
                                        </p:tgtEl>
                                        <p:attrNameLst>
                                          <p:attrName>style.visibility</p:attrName>
                                        </p:attrNameLst>
                                      </p:cBhvr>
                                      <p:to>
                                        <p:strVal val="visible"/>
                                      </p:to>
                                    </p:set>
                                    <p:animEffect transition="in" filter="fade">
                                      <p:cBhvr>
                                        <p:cTn id="40" dur="500"/>
                                        <p:tgtEl>
                                          <p:spTgt spid="10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06"/>
                                        </p:tgtEl>
                                        <p:attrNameLst>
                                          <p:attrName>style.visibility</p:attrName>
                                        </p:attrNameLst>
                                      </p:cBhvr>
                                      <p:to>
                                        <p:strVal val="visible"/>
                                      </p:to>
                                    </p:set>
                                    <p:animEffect transition="in" filter="fade">
                                      <p:cBhvr>
                                        <p:cTn id="43" dur="500"/>
                                        <p:tgtEl>
                                          <p:spTgt spid="10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7"/>
                                        </p:tgtEl>
                                        <p:attrNameLst>
                                          <p:attrName>style.visibility</p:attrName>
                                        </p:attrNameLst>
                                      </p:cBhvr>
                                      <p:to>
                                        <p:strVal val="visible"/>
                                      </p:to>
                                    </p:set>
                                    <p:animEffect transition="in" filter="fade">
                                      <p:cBhvr>
                                        <p:cTn id="46" dur="500"/>
                                        <p:tgtEl>
                                          <p:spTgt spid="10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500"/>
                                        <p:tgtEl>
                                          <p:spTgt spid="3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fade">
                                      <p:cBhvr>
                                        <p:cTn id="55" dur="500"/>
                                        <p:tgtEl>
                                          <p:spTgt spid="3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500"/>
                                        <p:tgtEl>
                                          <p:spTgt spid="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500"/>
                                        <p:tgtEl>
                                          <p:spTgt spid="4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500"/>
                                        <p:tgtEl>
                                          <p:spTgt spid="4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
                                        </p:tgtEl>
                                        <p:attrNameLst>
                                          <p:attrName>style.visibility</p:attrName>
                                        </p:attrNameLst>
                                      </p:cBhvr>
                                      <p:to>
                                        <p:strVal val="visible"/>
                                      </p:to>
                                    </p:set>
                                    <p:animEffect transition="in" filter="fade">
                                      <p:cBhvr>
                                        <p:cTn id="73" dur="500"/>
                                        <p:tgtEl>
                                          <p:spTgt spid="2"/>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fade">
                                      <p:cBhvr>
                                        <p:cTn id="76" dur="500"/>
                                        <p:tgtEl>
                                          <p:spTgt spid="4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fade">
                                      <p:cBhvr>
                                        <p:cTn id="79" dur="500"/>
                                        <p:tgtEl>
                                          <p:spTgt spid="50"/>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fade">
                                      <p:cBhvr>
                                        <p:cTn id="82" dur="500"/>
                                        <p:tgtEl>
                                          <p:spTgt spid="52"/>
                                        </p:tgtEl>
                                      </p:cBhvr>
                                    </p:animEffect>
                                  </p:childTnLst>
                                </p:cTn>
                              </p:par>
                              <p:par>
                                <p:cTn id="83" presetID="10" presetClass="entr" presetSubtype="0" fill="hold" nodeType="with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fade">
                                      <p:cBhvr>
                                        <p:cTn id="85" dur="500"/>
                                        <p:tgtEl>
                                          <p:spTgt spid="6"/>
                                        </p:tgtEl>
                                      </p:cBhvr>
                                    </p:animEffect>
                                  </p:childTnLst>
                                </p:cTn>
                              </p:par>
                              <p:par>
                                <p:cTn id="86" presetID="10" presetClass="entr" presetSubtype="0"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childTnLst>
                                </p:cTn>
                              </p:par>
                              <p:par>
                                <p:cTn id="89" presetID="10" presetClass="entr" presetSubtype="0" fill="hold" nodeType="with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bldLvl="0" animBg="1"/>
      <p:bldP spid="59" grpId="0" bldLvl="0" animBg="1"/>
      <p:bldP spid="60" grpId="0" bldLvl="0" animBg="1"/>
      <p:bldP spid="82" grpId="0"/>
      <p:bldP spid="100" grpId="0" bldLvl="0" animBg="1"/>
      <p:bldP spid="102" grpId="0"/>
      <p:bldP spid="105" grpId="0" bldLvl="0" animBg="1"/>
      <p:bldP spid="106" grpId="0"/>
      <p:bldP spid="107" grpId="0" bldLvl="0" animBg="1"/>
      <p:bldP spid="108" grpId="0"/>
      <p:bldP spid="31" grpId="0" bldLvl="0" animBg="1"/>
      <p:bldP spid="32" grpId="0" bldLvl="0" animBg="1"/>
      <p:bldP spid="33" grpId="0"/>
      <p:bldP spid="35" grpId="0"/>
      <p:bldP spid="37" grpId="0" bldLvl="0" animBg="1"/>
      <p:bldP spid="38" grpId="0"/>
      <p:bldP spid="45" grpId="0" bldLvl="0" animBg="1"/>
      <p:bldP spid="46" grpId="0"/>
      <p:bldP spid="47" grpId="0" bldLvl="0" animBg="1"/>
      <p:bldP spid="2" grpId="0" bldLvl="0" animBg="1"/>
      <p:bldP spid="49" grpId="0"/>
      <p:bldP spid="50" grpId="0" bldLvl="0" animBg="1"/>
      <p:bldP spid="52" grpId="0"/>
      <p:bldP spid="4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p:cNvSpPr txBox="1"/>
          <p:nvPr/>
        </p:nvSpPr>
        <p:spPr>
          <a:xfrm>
            <a:off x="395562" y="488073"/>
            <a:ext cx="4729693" cy="504190"/>
          </a:xfrm>
          <a:prstGeom prst="rect">
            <a:avLst/>
          </a:prstGeom>
          <a:noFill/>
        </p:spPr>
        <p:txBody>
          <a:bodyPr wrap="square" lIns="0" tIns="0" rIns="0" bIns="60958" rtlCol="0">
            <a:spAutoFit/>
          </a:bodyPr>
          <a:lstStyle/>
          <a:p>
            <a:pPr>
              <a:lnSpc>
                <a:spcPts val="3465"/>
              </a:lnSpc>
            </a:pPr>
            <a:r>
              <a:rPr lang="en-US" altLang="zh-CN" sz="2800" b="1" dirty="0">
                <a:solidFill>
                  <a:srgbClr val="404040"/>
                </a:solidFill>
                <a:latin typeface="微软雅黑" panose="020B0503020204020204" pitchFamily="34" charset="-122"/>
                <a:cs typeface="微软雅黑" panose="020B0503020204020204" pitchFamily="34" charset="-122"/>
              </a:rPr>
              <a:t> </a:t>
            </a:r>
            <a:r>
              <a:rPr lang="zh-CN" altLang="en-US" sz="2800" b="1" dirty="0">
                <a:solidFill>
                  <a:srgbClr val="404040"/>
                </a:solidFill>
                <a:latin typeface="微软雅黑" panose="020B0503020204020204" pitchFamily="34" charset="-122"/>
                <a:cs typeface="微软雅黑" panose="020B0503020204020204" pitchFamily="34" charset="-122"/>
              </a:rPr>
              <a:t>现场</a:t>
            </a:r>
            <a:r>
              <a:rPr lang="en-US" altLang="zh-CN" sz="2800" b="1" dirty="0">
                <a:solidFill>
                  <a:srgbClr val="404040"/>
                </a:solidFill>
                <a:latin typeface="微软雅黑" panose="020B0503020204020204" pitchFamily="34" charset="-122"/>
                <a:cs typeface="微软雅黑" panose="020B0503020204020204" pitchFamily="34" charset="-122"/>
              </a:rPr>
              <a:t>8</a:t>
            </a:r>
            <a:r>
              <a:rPr lang="en-US" altLang="zh-CN" sz="2800" b="1" dirty="0">
                <a:solidFill>
                  <a:srgbClr val="404040"/>
                </a:solidFill>
                <a:latin typeface="微软雅黑" panose="020B0503020204020204" pitchFamily="34" charset="-122"/>
                <a:cs typeface="微软雅黑" panose="020B0503020204020204" pitchFamily="34" charset="-122"/>
              </a:rPr>
              <a:t>S</a:t>
            </a:r>
            <a:r>
              <a:rPr lang="zh-CN" altLang="en-US" sz="2800" b="1" dirty="0">
                <a:solidFill>
                  <a:srgbClr val="404040"/>
                </a:solidFill>
                <a:latin typeface="微软雅黑" panose="020B0503020204020204" pitchFamily="34" charset="-122"/>
                <a:cs typeface="微软雅黑" panose="020B0503020204020204" pitchFamily="34" charset="-122"/>
              </a:rPr>
              <a:t>目视化</a:t>
            </a:r>
            <a:endParaRPr lang="en-US" altLang="zh-CN" sz="2800" b="1" dirty="0">
              <a:solidFill>
                <a:srgbClr val="404040"/>
              </a:solidFill>
              <a:latin typeface="微软雅黑" panose="020B0503020204020204" pitchFamily="34" charset="-122"/>
              <a:cs typeface="微软雅黑" panose="020B0503020204020204" pitchFamily="34" charset="-122"/>
            </a:endParaRPr>
          </a:p>
        </p:txBody>
      </p:sp>
      <p:sp>
        <p:nvSpPr>
          <p:cNvPr id="20" name="TextBox 1"/>
          <p:cNvSpPr txBox="1"/>
          <p:nvPr/>
        </p:nvSpPr>
        <p:spPr>
          <a:xfrm>
            <a:off x="1625601" y="3587751"/>
            <a:ext cx="38472" cy="330858"/>
          </a:xfrm>
          <a:prstGeom prst="rect">
            <a:avLst/>
          </a:prstGeom>
          <a:noFill/>
        </p:spPr>
        <p:txBody>
          <a:bodyPr wrap="none" lIns="0" tIns="0" rIns="0" bIns="60958" rtlCol="0">
            <a:spAutoFit/>
          </a:bodyPr>
          <a:lstStyle/>
          <a:p>
            <a:pPr>
              <a:lnSpc>
                <a:spcPts val="535"/>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p:txBody>
      </p:sp>
      <p:graphicFrame>
        <p:nvGraphicFramePr>
          <p:cNvPr id="27" name="表格 26"/>
          <p:cNvGraphicFramePr>
            <a:graphicFrameLocks noGrp="1"/>
          </p:cNvGraphicFramePr>
          <p:nvPr>
            <p:custDataLst>
              <p:tags r:id="rId1"/>
            </p:custDataLst>
          </p:nvPr>
        </p:nvGraphicFramePr>
        <p:xfrm>
          <a:off x="395785" y="992623"/>
          <a:ext cx="11273050" cy="5490064"/>
        </p:xfrm>
        <a:graphic>
          <a:graphicData uri="http://schemas.openxmlformats.org/drawingml/2006/table">
            <a:tbl>
              <a:tblPr firstRow="1" bandRow="1">
                <a:tableStyleId>{5C22544A-7EE6-4342-B048-85BDC9FD1C3A}</a:tableStyleId>
              </a:tblPr>
              <a:tblGrid>
                <a:gridCol w="1573615"/>
                <a:gridCol w="2835219"/>
                <a:gridCol w="6864216"/>
              </a:tblGrid>
              <a:tr h="1052427">
                <a:tc>
                  <a:txBody>
                    <a:bodyPr/>
                    <a:lstStyle/>
                    <a:p>
                      <a:pPr algn="ctr"/>
                      <a:endParaRPr lang="en-US" altLang="zh-CN" dirty="0"/>
                    </a:p>
                    <a:p>
                      <a:pPr algn="ctr"/>
                      <a:r>
                        <a:rPr lang="zh-CN" altLang="en-US" dirty="0"/>
                        <a:t>实施内容</a:t>
                      </a:r>
                      <a:endParaRPr lang="zh-CN" altLang="en-US" dirty="0"/>
                    </a:p>
                  </a:txBody>
                  <a:tcPr/>
                </a:tc>
                <a:tc>
                  <a:txBody>
                    <a:bodyPr/>
                    <a:lstStyle/>
                    <a:p>
                      <a:pPr algn="ctr"/>
                      <a:endParaRPr lang="en-US" altLang="zh-CN" dirty="0"/>
                    </a:p>
                    <a:p>
                      <a:pPr algn="ctr"/>
                      <a:r>
                        <a:rPr lang="zh-CN" altLang="en-US" dirty="0"/>
                        <a:t>推进思路</a:t>
                      </a:r>
                      <a:endParaRPr lang="zh-CN" altLang="en-US" dirty="0"/>
                    </a:p>
                  </a:txBody>
                  <a:tcPr/>
                </a:tc>
                <a:tc>
                  <a:txBody>
                    <a:bodyPr/>
                    <a:lstStyle/>
                    <a:p>
                      <a:pPr algn="ctr"/>
                      <a:endParaRPr lang="en-US" altLang="zh-CN" dirty="0"/>
                    </a:p>
                    <a:p>
                      <a:pPr algn="ctr"/>
                      <a:r>
                        <a:rPr lang="zh-CN" altLang="en-US" dirty="0"/>
                        <a:t>达成效果</a:t>
                      </a:r>
                      <a:endParaRPr lang="zh-CN" altLang="en-US" dirty="0"/>
                    </a:p>
                  </a:txBody>
                  <a:tcPr/>
                </a:tc>
              </a:tr>
              <a:tr h="4437637">
                <a:tc>
                  <a:txBody>
                    <a:bodyPr/>
                    <a:lstStyle/>
                    <a:p>
                      <a:endParaRPr lang="en-US" altLang="zh-CN" dirty="0"/>
                    </a:p>
                    <a:p>
                      <a:endParaRPr lang="en-US" altLang="zh-CN" dirty="0"/>
                    </a:p>
                    <a:p>
                      <a:pPr>
                        <a:lnSpc>
                          <a:spcPts val="1600"/>
                        </a:lnSpc>
                      </a:pPr>
                      <a:r>
                        <a:rPr lang="en-US" altLang="zh-CN" dirty="0">
                          <a:solidFill>
                            <a:srgbClr val="000000"/>
                          </a:solidFill>
                          <a:latin typeface="+mn-ea"/>
                          <a:ea typeface="+mn-ea"/>
                          <a:cs typeface="Times New Roman" panose="02020603050405020304" pitchFamily="18" charset="0"/>
                        </a:rPr>
                        <a:t>8S目视化</a:t>
                      </a:r>
                      <a:endParaRPr lang="en-US" altLang="zh-CN" dirty="0">
                        <a:solidFill>
                          <a:srgbClr val="000000"/>
                        </a:solidFill>
                        <a:latin typeface="+mn-ea"/>
                        <a:ea typeface="+mn-ea"/>
                        <a:cs typeface="Times New Roman" panose="02020603050405020304" pitchFamily="18" charset="0"/>
                      </a:endParaRPr>
                    </a:p>
                  </a:txBody>
                  <a:tcPr/>
                </a:tc>
                <a:tc>
                  <a:txBody>
                    <a:bodyPr/>
                    <a:lstStyle/>
                    <a:p>
                      <a:pPr marL="0" lvl="2" algn="l" defTabSz="914400" rtl="0" eaLnBrk="1" latinLnBrk="0" hangingPunct="1"/>
                      <a:endParaRPr lang="en-US" altLang="zh-CN" sz="1900" kern="1200" dirty="0">
                        <a:solidFill>
                          <a:schemeClr val="dk1"/>
                        </a:solidFill>
                        <a:latin typeface="+mn-lt"/>
                        <a:ea typeface="+mn-ea"/>
                        <a:cs typeface="+mn-cs"/>
                      </a:endParaRPr>
                    </a:p>
                    <a:p>
                      <a:pPr marL="0" lvl="2" algn="l" defTabSz="914400" rtl="0" eaLnBrk="1" latinLnBrk="0" hangingPunct="1"/>
                      <a:r>
                        <a:rPr lang="zh-CN" altLang="en-US" sz="1900" kern="1200" dirty="0">
                          <a:solidFill>
                            <a:schemeClr val="dk1"/>
                          </a:solidFill>
                          <a:latin typeface="+mn-lt"/>
                          <a:ea typeface="+mn-ea"/>
                          <a:cs typeface="+mn-cs"/>
                        </a:rPr>
                        <a:t>①</a:t>
                      </a:r>
                      <a:r>
                        <a:rPr lang="en-US" altLang="zh-CN" sz="1900" kern="1200" dirty="0">
                          <a:solidFill>
                            <a:schemeClr val="dk1"/>
                          </a:solidFill>
                          <a:latin typeface="+mn-lt"/>
                          <a:ea typeface="+mn-ea"/>
                          <a:cs typeface="+mn-cs"/>
                        </a:rPr>
                        <a:t>8</a:t>
                      </a:r>
                      <a:r>
                        <a:rPr lang="en-US" altLang="zh-CN" sz="1900" kern="1200" dirty="0">
                          <a:solidFill>
                            <a:schemeClr val="dk1"/>
                          </a:solidFill>
                          <a:latin typeface="+mn-lt"/>
                          <a:ea typeface="+mn-ea"/>
                          <a:cs typeface="+mn-cs"/>
                        </a:rPr>
                        <a:t>S推进方案策划</a:t>
                      </a:r>
                      <a:endParaRPr lang="en-US" altLang="zh-CN" sz="1900" kern="1200" dirty="0">
                        <a:solidFill>
                          <a:schemeClr val="dk1"/>
                        </a:solidFill>
                        <a:latin typeface="+mn-lt"/>
                        <a:ea typeface="+mn-ea"/>
                        <a:cs typeface="+mn-cs"/>
                      </a:endParaRPr>
                    </a:p>
                    <a:p>
                      <a:pPr marL="0" lvl="2" algn="l" defTabSz="914400" rtl="0" eaLnBrk="1" latinLnBrk="0" hangingPunct="1"/>
                      <a:endParaRPr lang="en-US" altLang="zh-CN" sz="1900" kern="1200" dirty="0">
                        <a:solidFill>
                          <a:schemeClr val="dk1"/>
                        </a:solidFill>
                        <a:latin typeface="+mn-lt"/>
                        <a:ea typeface="+mn-ea"/>
                        <a:cs typeface="+mn-cs"/>
                      </a:endParaRPr>
                    </a:p>
                    <a:p>
                      <a:pPr marL="0" lvl="2" algn="l" defTabSz="914400" rtl="0" eaLnBrk="1" latinLnBrk="0" hangingPunct="1"/>
                      <a:r>
                        <a:rPr lang="zh-CN" altLang="en-US" sz="1900" kern="1200" dirty="0">
                          <a:solidFill>
                            <a:schemeClr val="dk1"/>
                          </a:solidFill>
                          <a:latin typeface="+mn-lt"/>
                          <a:ea typeface="+mn-ea"/>
                          <a:cs typeface="+mn-cs"/>
                        </a:rPr>
                        <a:t>②</a:t>
                      </a:r>
                      <a:r>
                        <a:rPr lang="en-US" altLang="zh-CN" sz="1900" kern="1200" dirty="0">
                          <a:solidFill>
                            <a:schemeClr val="dk1"/>
                          </a:solidFill>
                          <a:latin typeface="+mn-lt"/>
                          <a:ea typeface="+mn-ea"/>
                          <a:cs typeface="+mn-cs"/>
                        </a:rPr>
                        <a:t>8</a:t>
                      </a:r>
                      <a:r>
                        <a:rPr lang="en-US" altLang="zh-CN" sz="1900" kern="1200" dirty="0">
                          <a:solidFill>
                            <a:schemeClr val="dk1"/>
                          </a:solidFill>
                          <a:latin typeface="+mn-lt"/>
                          <a:ea typeface="+mn-ea"/>
                          <a:cs typeface="+mn-cs"/>
                        </a:rPr>
                        <a:t>S管理机制搭建</a:t>
                      </a:r>
                      <a:endParaRPr lang="en-US" altLang="zh-CN" sz="1900" kern="1200" dirty="0">
                        <a:solidFill>
                          <a:schemeClr val="dk1"/>
                        </a:solidFill>
                        <a:latin typeface="+mn-lt"/>
                        <a:ea typeface="+mn-ea"/>
                        <a:cs typeface="+mn-cs"/>
                      </a:endParaRPr>
                    </a:p>
                    <a:p>
                      <a:pPr marL="0" lvl="2" algn="l" defTabSz="914400" rtl="0" eaLnBrk="1" latinLnBrk="0" hangingPunct="1"/>
                      <a:endParaRPr lang="en-US" altLang="zh-CN" sz="1900" kern="1200" dirty="0">
                        <a:solidFill>
                          <a:schemeClr val="dk1"/>
                        </a:solidFill>
                        <a:latin typeface="+mn-lt"/>
                        <a:ea typeface="+mn-ea"/>
                        <a:cs typeface="+mn-cs"/>
                      </a:endParaRPr>
                    </a:p>
                    <a:p>
                      <a:pPr marL="0" lvl="2" algn="l" defTabSz="914400" rtl="0" eaLnBrk="1" latinLnBrk="0" hangingPunct="1">
                        <a:lnSpc>
                          <a:spcPts val="1600"/>
                        </a:lnSpc>
                      </a:pPr>
                      <a:r>
                        <a:rPr lang="zh-CN" altLang="en-US" sz="1900" kern="1200" dirty="0">
                          <a:solidFill>
                            <a:schemeClr val="dk1"/>
                          </a:solidFill>
                          <a:latin typeface="+mn-lt"/>
                          <a:ea typeface="+mn-ea"/>
                          <a:cs typeface="+mn-cs"/>
                        </a:rPr>
                        <a:t>③</a:t>
                      </a:r>
                      <a:r>
                        <a:rPr lang="en-US" altLang="zh-CN" sz="1900" kern="1200" dirty="0">
                          <a:solidFill>
                            <a:schemeClr val="dk1"/>
                          </a:solidFill>
                          <a:latin typeface="+mn-lt"/>
                          <a:ea typeface="+mn-ea"/>
                          <a:cs typeface="+mn-cs"/>
                        </a:rPr>
                        <a:t>8</a:t>
                      </a:r>
                      <a:r>
                        <a:rPr lang="en-US" altLang="zh-CN" sz="1900" kern="1200" dirty="0">
                          <a:solidFill>
                            <a:schemeClr val="dk1"/>
                          </a:solidFill>
                          <a:latin typeface="+mn-lt"/>
                          <a:ea typeface="+mn-ea"/>
                          <a:cs typeface="+mn-cs"/>
                        </a:rPr>
                        <a:t>S组织运行</a:t>
                      </a:r>
                      <a:endParaRPr lang="en-US" altLang="zh-CN" sz="1900" kern="1200" dirty="0">
                        <a:solidFill>
                          <a:schemeClr val="dk1"/>
                        </a:solidFill>
                        <a:latin typeface="+mn-lt"/>
                        <a:ea typeface="+mn-ea"/>
                        <a:cs typeface="+mn-cs"/>
                      </a:endParaRPr>
                    </a:p>
                    <a:p>
                      <a:pPr>
                        <a:lnSpc>
                          <a:spcPts val="1465"/>
                        </a:lnSpc>
                      </a:pPr>
                      <a:endParaRPr lang="en-US" altLang="zh-CN" sz="1900" kern="1200" dirty="0">
                        <a:solidFill>
                          <a:schemeClr val="dk1"/>
                        </a:solidFill>
                        <a:latin typeface="+mn-lt"/>
                        <a:ea typeface="+mn-ea"/>
                        <a:cs typeface="+mn-cs"/>
                      </a:endParaRPr>
                    </a:p>
                    <a:p>
                      <a:pPr>
                        <a:lnSpc>
                          <a:spcPts val="1465"/>
                        </a:lnSpc>
                      </a:pPr>
                      <a:r>
                        <a:rPr lang="en-US" altLang="zh-CN" sz="1900" kern="1200" dirty="0">
                          <a:solidFill>
                            <a:schemeClr val="dk1"/>
                          </a:solidFill>
                          <a:latin typeface="+mn-lt"/>
                          <a:ea typeface="+mn-ea"/>
                          <a:cs typeface="+mn-cs"/>
                        </a:rPr>
                        <a:t>a.8S</a:t>
                      </a:r>
                      <a:r>
                        <a:rPr lang="zh-CN" altLang="en-US" sz="1900" kern="1200" dirty="0">
                          <a:solidFill>
                            <a:schemeClr val="dk1"/>
                          </a:solidFill>
                          <a:latin typeface="+mn-lt"/>
                          <a:ea typeface="+mn-ea"/>
                          <a:cs typeface="+mn-cs"/>
                        </a:rPr>
                        <a:t>检查</a:t>
                      </a:r>
                      <a:r>
                        <a:rPr lang="en-US" altLang="zh-CN" sz="1900" kern="1200" dirty="0" err="1">
                          <a:solidFill>
                            <a:schemeClr val="dk1"/>
                          </a:solidFill>
                          <a:latin typeface="+mn-lt"/>
                          <a:ea typeface="+mn-ea"/>
                          <a:cs typeface="+mn-cs"/>
                        </a:rPr>
                        <a:t>标准</a:t>
                      </a:r>
                      <a:endParaRPr lang="en-US" altLang="zh-CN" sz="1900" kern="1200" dirty="0">
                        <a:solidFill>
                          <a:schemeClr val="dk1"/>
                        </a:solidFill>
                        <a:latin typeface="+mn-lt"/>
                        <a:ea typeface="+mn-ea"/>
                        <a:cs typeface="+mn-cs"/>
                      </a:endParaRPr>
                    </a:p>
                    <a:p>
                      <a:pPr>
                        <a:lnSpc>
                          <a:spcPts val="1600"/>
                        </a:lnSpc>
                      </a:pPr>
                      <a:endParaRPr lang="en-US" altLang="zh-CN" sz="1900" kern="1200" dirty="0">
                        <a:solidFill>
                          <a:schemeClr val="dk1"/>
                        </a:solidFill>
                        <a:latin typeface="+mn-lt"/>
                        <a:ea typeface="+mn-ea"/>
                        <a:cs typeface="+mn-cs"/>
                      </a:endParaRPr>
                    </a:p>
                    <a:p>
                      <a:pPr marL="0" marR="0" indent="0" algn="l" defTabSz="914400" rtl="0" eaLnBrk="1" fontAlgn="auto" latinLnBrk="0" hangingPunct="1">
                        <a:lnSpc>
                          <a:spcPts val="1600"/>
                        </a:lnSpc>
                        <a:spcBef>
                          <a:spcPts val="0"/>
                        </a:spcBef>
                        <a:spcAft>
                          <a:spcPts val="0"/>
                        </a:spcAft>
                        <a:buClrTx/>
                        <a:buSzTx/>
                        <a:buFontTx/>
                        <a:buNone/>
                        <a:defRPr/>
                      </a:pPr>
                      <a:r>
                        <a:rPr lang="en-US" altLang="zh-CN" sz="1900" kern="1200" dirty="0">
                          <a:solidFill>
                            <a:schemeClr val="dk1"/>
                          </a:solidFill>
                          <a:latin typeface="+mn-lt"/>
                          <a:ea typeface="+mn-ea"/>
                          <a:cs typeface="+mn-cs"/>
                        </a:rPr>
                        <a:t>b.8S评分标准</a:t>
                      </a:r>
                      <a:endParaRPr lang="en-US" altLang="zh-CN" sz="1900" kern="1200" dirty="0">
                        <a:solidFill>
                          <a:schemeClr val="dk1"/>
                        </a:solidFill>
                        <a:latin typeface="+mn-lt"/>
                        <a:ea typeface="+mn-ea"/>
                        <a:cs typeface="+mn-cs"/>
                      </a:endParaRPr>
                    </a:p>
                    <a:p>
                      <a:pPr>
                        <a:lnSpc>
                          <a:spcPts val="1600"/>
                        </a:lnSpc>
                      </a:pPr>
                      <a:endParaRPr lang="en-US" altLang="zh-CN" sz="1900" kern="1200" dirty="0">
                        <a:solidFill>
                          <a:schemeClr val="dk1"/>
                        </a:solidFill>
                        <a:latin typeface="+mn-lt"/>
                        <a:ea typeface="+mn-ea"/>
                        <a:cs typeface="+mn-cs"/>
                      </a:endParaRPr>
                    </a:p>
                    <a:p>
                      <a:pPr>
                        <a:lnSpc>
                          <a:spcPts val="1600"/>
                        </a:lnSpc>
                      </a:pPr>
                      <a:r>
                        <a:rPr lang="en-US" altLang="zh-CN" sz="1900" kern="1200" dirty="0">
                          <a:solidFill>
                            <a:schemeClr val="dk1"/>
                          </a:solidFill>
                          <a:latin typeface="+mn-lt"/>
                          <a:ea typeface="+mn-ea"/>
                          <a:cs typeface="+mn-cs"/>
                        </a:rPr>
                        <a:t>c.8S管理评价制度</a:t>
                      </a:r>
                      <a:endParaRPr lang="en-US" altLang="zh-CN" sz="1900" kern="1200" dirty="0">
                        <a:solidFill>
                          <a:schemeClr val="dk1"/>
                        </a:solidFill>
                        <a:latin typeface="+mn-lt"/>
                        <a:ea typeface="+mn-ea"/>
                        <a:cs typeface="+mn-cs"/>
                      </a:endParaRPr>
                    </a:p>
                    <a:p>
                      <a:pPr>
                        <a:lnSpc>
                          <a:spcPts val="1600"/>
                        </a:lnSpc>
                      </a:pPr>
                      <a:endParaRPr lang="en-US" altLang="zh-CN" sz="1900" kern="1200" dirty="0">
                        <a:solidFill>
                          <a:schemeClr val="dk1"/>
                        </a:solidFill>
                        <a:latin typeface="+mn-lt"/>
                        <a:ea typeface="+mn-ea"/>
                        <a:cs typeface="+mn-cs"/>
                      </a:endParaRPr>
                    </a:p>
                    <a:p>
                      <a:pPr>
                        <a:lnSpc>
                          <a:spcPts val="1465"/>
                        </a:lnSpc>
                      </a:pPr>
                      <a:endParaRPr lang="en-US" altLang="zh-CN" sz="1900" kern="1200" dirty="0">
                        <a:solidFill>
                          <a:schemeClr val="dk1"/>
                        </a:solidFill>
                        <a:latin typeface="+mn-lt"/>
                        <a:ea typeface="+mn-ea"/>
                        <a:cs typeface="+mn-cs"/>
                      </a:endParaRPr>
                    </a:p>
                    <a:p>
                      <a:pPr marL="0" lvl="2" algn="l" defTabSz="914400" rtl="0" eaLnBrk="1" latinLnBrk="0" hangingPunct="1">
                        <a:lnSpc>
                          <a:spcPts val="1600"/>
                        </a:lnSpc>
                      </a:pPr>
                      <a:endParaRPr lang="en-US" altLang="zh-CN" sz="1900" kern="1200" dirty="0">
                        <a:solidFill>
                          <a:schemeClr val="dk1"/>
                        </a:solidFill>
                        <a:latin typeface="+mn-lt"/>
                        <a:ea typeface="+mn-ea"/>
                        <a:cs typeface="+mn-cs"/>
                      </a:endParaRPr>
                    </a:p>
                  </a:txBody>
                  <a:tcPr/>
                </a:tc>
                <a:tc>
                  <a:txBody>
                    <a:bodyPr/>
                    <a:lstStyle/>
                    <a:p>
                      <a:endParaRPr lang="en-US" altLang="zh-CN" sz="1900" kern="1200" dirty="0">
                        <a:solidFill>
                          <a:schemeClr val="dk1"/>
                        </a:solidFill>
                        <a:latin typeface="+mn-lt"/>
                        <a:ea typeface="+mn-ea"/>
                        <a:cs typeface="+mn-cs"/>
                      </a:endParaRPr>
                    </a:p>
                  </a:txBody>
                  <a:tcPr/>
                </a:tc>
              </a:tr>
            </a:tbl>
          </a:graphicData>
        </a:graphic>
      </p:graphicFrame>
      <p:pic>
        <p:nvPicPr>
          <p:cNvPr id="25602" name="Picture 2"/>
          <p:cNvPicPr>
            <a:picLocks noChangeAspect="1" noChangeArrowheads="1"/>
          </p:cNvPicPr>
          <p:nvPr/>
        </p:nvPicPr>
        <p:blipFill>
          <a:blip r:embed="rId2" cstate="print"/>
          <a:srcRect/>
          <a:stretch>
            <a:fillRect/>
          </a:stretch>
        </p:blipFill>
        <p:spPr bwMode="auto">
          <a:xfrm>
            <a:off x="4785246" y="2088106"/>
            <a:ext cx="6819900" cy="4299045"/>
          </a:xfrm>
          <a:prstGeom prst="rect">
            <a:avLst/>
          </a:prstGeom>
          <a:noFill/>
          <a:ln w="9525">
            <a:noFill/>
            <a:miter lim="800000"/>
            <a:headEnd/>
            <a:tailEnd/>
          </a:ln>
        </p:spPr>
      </p:pic>
      <p:pic>
        <p:nvPicPr>
          <p:cNvPr id="11" name="图片 10"/>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655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47</a:t>
            </a:r>
            <a:endParaRPr lang="en-US" altLang="zh-CN"/>
          </a:p>
        </p:txBody>
      </p:sp>
      <p:sp>
        <p:nvSpPr>
          <p:cNvPr id="2" name="文本框 1"/>
          <p:cNvSpPr txBox="1"/>
          <p:nvPr/>
        </p:nvSpPr>
        <p:spPr>
          <a:xfrm>
            <a:off x="6718935" y="4039870"/>
            <a:ext cx="2952750" cy="398780"/>
          </a:xfrm>
          <a:prstGeom prst="rect">
            <a:avLst/>
          </a:prstGeom>
          <a:solidFill>
            <a:schemeClr val="accent1"/>
          </a:solidFill>
        </p:spPr>
        <p:txBody>
          <a:bodyPr wrap="square" rtlCol="0">
            <a:spAutoFit/>
          </a:bodyPr>
          <a:p>
            <a:pPr algn="ctr"/>
            <a:r>
              <a:rPr lang="en-US" altLang="zh-CN" sz="2000" b="1" dirty="0" smtClean="0">
                <a:solidFill>
                  <a:schemeClr val="tx1"/>
                </a:solidFill>
              </a:rPr>
              <a:t>8S </a:t>
            </a:r>
            <a:r>
              <a:rPr lang="zh-CN" altLang="en-US" sz="2000" b="1" dirty="0" smtClean="0">
                <a:solidFill>
                  <a:schemeClr val="tx1"/>
                </a:solidFill>
              </a:rPr>
              <a:t>项</a:t>
            </a:r>
            <a:r>
              <a:rPr lang="en-US" altLang="zh-CN" sz="2000" b="1" dirty="0" smtClean="0">
                <a:solidFill>
                  <a:schemeClr val="tx1"/>
                </a:solidFill>
              </a:rPr>
              <a:t> </a:t>
            </a:r>
            <a:r>
              <a:rPr lang="zh-CN" altLang="en-US" sz="2000" b="1" dirty="0" smtClean="0">
                <a:solidFill>
                  <a:schemeClr val="tx1"/>
                </a:solidFill>
              </a:rPr>
              <a:t>目</a:t>
            </a:r>
            <a:r>
              <a:rPr lang="en-US" altLang="zh-CN" sz="2000" b="1" dirty="0" smtClean="0">
                <a:solidFill>
                  <a:schemeClr val="tx1"/>
                </a:solidFill>
              </a:rPr>
              <a:t> </a:t>
            </a:r>
            <a:r>
              <a:rPr lang="zh-CN" altLang="en-US" sz="2000" b="1" dirty="0" smtClean="0">
                <a:solidFill>
                  <a:schemeClr val="tx1"/>
                </a:solidFill>
              </a:rPr>
              <a:t>实</a:t>
            </a:r>
            <a:r>
              <a:rPr lang="en-US" altLang="zh-CN" sz="2000" b="1" dirty="0" smtClean="0">
                <a:solidFill>
                  <a:schemeClr val="tx1"/>
                </a:solidFill>
              </a:rPr>
              <a:t> </a:t>
            </a:r>
            <a:r>
              <a:rPr lang="zh-CN" altLang="en-US" sz="2000" b="1" dirty="0" smtClean="0">
                <a:solidFill>
                  <a:schemeClr val="tx1"/>
                </a:solidFill>
              </a:rPr>
              <a:t>例</a:t>
            </a:r>
            <a:endParaRPr lang="zh-CN" altLang="en-US" sz="2000" b="1" dirty="0" smtClean="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58267" y="5810250"/>
            <a:ext cx="2500685" cy="279562"/>
          </a:xfrm>
          <a:prstGeom prst="rect">
            <a:avLst/>
          </a:prstGeom>
          <a:noFill/>
        </p:spPr>
        <p:txBody>
          <a:bodyPr wrap="none" lIns="0" tIns="0" rIns="0" bIns="60958" rtlCol="0">
            <a:spAutoFit/>
          </a:bodyPr>
          <a:lstStyle/>
          <a:p>
            <a:pPr>
              <a:lnSpc>
                <a:spcPts val="1735"/>
              </a:lnSpc>
            </a:pPr>
            <a:r>
              <a:rPr lang="en-US" altLang="zh-CN" sz="1300" dirty="0">
                <a:solidFill>
                  <a:srgbClr val="FFFFFF"/>
                </a:solidFill>
                <a:latin typeface="微软雅黑" panose="020B0503020204020204" pitchFamily="34" charset="-122"/>
                <a:cs typeface="微软雅黑" panose="020B0503020204020204" pitchFamily="34" charset="-122"/>
              </a:rPr>
              <a:t>引领和陪伴中国制造走向中国创造</a:t>
            </a:r>
            <a:endParaRPr lang="en-US" altLang="zh-CN" sz="1300" dirty="0">
              <a:solidFill>
                <a:srgbClr val="FFFFFF"/>
              </a:solidFill>
              <a:latin typeface="微软雅黑" panose="020B0503020204020204" pitchFamily="34" charset="-122"/>
              <a:cs typeface="微软雅黑" panose="020B0503020204020204" pitchFamily="34" charset="-122"/>
            </a:endParaRPr>
          </a:p>
        </p:txBody>
      </p:sp>
      <p:sp>
        <p:nvSpPr>
          <p:cNvPr id="5" name="TextBox 1"/>
          <p:cNvSpPr txBox="1"/>
          <p:nvPr/>
        </p:nvSpPr>
        <p:spPr>
          <a:xfrm>
            <a:off x="356235" y="560705"/>
            <a:ext cx="3615055" cy="504190"/>
          </a:xfrm>
          <a:prstGeom prst="rect">
            <a:avLst/>
          </a:prstGeom>
          <a:noFill/>
        </p:spPr>
        <p:txBody>
          <a:bodyPr wrap="square" lIns="0" tIns="0" rIns="0" bIns="60958" rtlCol="0">
            <a:spAutoFit/>
          </a:bodyPr>
          <a:lstStyle/>
          <a:p>
            <a:pPr>
              <a:lnSpc>
                <a:spcPts val="3465"/>
              </a:lnSpc>
            </a:pPr>
            <a:r>
              <a:rPr lang="en-US" altLang="zh-CN" sz="2800" b="1" dirty="0">
                <a:solidFill>
                  <a:srgbClr val="404040"/>
                </a:solidFill>
                <a:latin typeface="微软雅黑" panose="020B0503020204020204" pitchFamily="34" charset="-122"/>
                <a:cs typeface="微软雅黑" panose="020B0503020204020204" pitchFamily="34" charset="-122"/>
              </a:rPr>
              <a:t> </a:t>
            </a:r>
            <a:r>
              <a:rPr lang="zh-CN" altLang="en-US" sz="2800" b="1" dirty="0">
                <a:solidFill>
                  <a:srgbClr val="404040"/>
                </a:solidFill>
                <a:latin typeface="微软雅黑" panose="020B0503020204020204" pitchFamily="34" charset="-122"/>
                <a:cs typeface="微软雅黑" panose="020B0503020204020204" pitchFamily="34" charset="-122"/>
              </a:rPr>
              <a:t>仓库及物流管理</a:t>
            </a:r>
            <a:endParaRPr lang="zh-CN" altLang="en-US" sz="2800" b="1" dirty="0">
              <a:solidFill>
                <a:srgbClr val="404040"/>
              </a:solidFill>
              <a:latin typeface="微软雅黑" panose="020B0503020204020204" pitchFamily="34" charset="-122"/>
              <a:cs typeface="微软雅黑" panose="020B0503020204020204" pitchFamily="34" charset="-122"/>
            </a:endParaRPr>
          </a:p>
        </p:txBody>
      </p:sp>
      <p:sp>
        <p:nvSpPr>
          <p:cNvPr id="20" name="TextBox 1"/>
          <p:cNvSpPr txBox="1"/>
          <p:nvPr/>
        </p:nvSpPr>
        <p:spPr>
          <a:xfrm>
            <a:off x="1625601" y="3587751"/>
            <a:ext cx="38472" cy="330858"/>
          </a:xfrm>
          <a:prstGeom prst="rect">
            <a:avLst/>
          </a:prstGeom>
          <a:noFill/>
        </p:spPr>
        <p:txBody>
          <a:bodyPr wrap="none" lIns="0" tIns="0" rIns="0" bIns="60958" rtlCol="0">
            <a:spAutoFit/>
          </a:bodyPr>
          <a:lstStyle/>
          <a:p>
            <a:pPr>
              <a:lnSpc>
                <a:spcPts val="535"/>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p:txBody>
      </p:sp>
      <p:graphicFrame>
        <p:nvGraphicFramePr>
          <p:cNvPr id="27" name="表格 26"/>
          <p:cNvGraphicFramePr>
            <a:graphicFrameLocks noGrp="1"/>
          </p:cNvGraphicFramePr>
          <p:nvPr>
            <p:custDataLst>
              <p:tags r:id="rId1"/>
            </p:custDataLst>
          </p:nvPr>
        </p:nvGraphicFramePr>
        <p:xfrm>
          <a:off x="356235" y="1183640"/>
          <a:ext cx="11380470" cy="4862318"/>
        </p:xfrm>
        <a:graphic>
          <a:graphicData uri="http://schemas.openxmlformats.org/drawingml/2006/table">
            <a:tbl>
              <a:tblPr firstRow="1" bandRow="1">
                <a:tableStyleId>{5C22544A-7EE6-4342-B048-85BDC9FD1C3A}</a:tableStyleId>
              </a:tblPr>
              <a:tblGrid>
                <a:gridCol w="1240553"/>
                <a:gridCol w="3671248"/>
                <a:gridCol w="6468669"/>
              </a:tblGrid>
              <a:tr h="898287">
                <a:tc>
                  <a:txBody>
                    <a:bodyPr/>
                    <a:lstStyle/>
                    <a:p>
                      <a:pPr algn="ctr"/>
                      <a:endParaRPr lang="en-US" altLang="zh-CN" dirty="0"/>
                    </a:p>
                    <a:p>
                      <a:pPr algn="ctr"/>
                      <a:r>
                        <a:rPr lang="zh-CN" altLang="en-US" dirty="0"/>
                        <a:t>实施内容</a:t>
                      </a:r>
                      <a:endParaRPr lang="zh-CN" altLang="en-US" dirty="0"/>
                    </a:p>
                  </a:txBody>
                  <a:tcPr/>
                </a:tc>
                <a:tc>
                  <a:txBody>
                    <a:bodyPr/>
                    <a:lstStyle/>
                    <a:p>
                      <a:pPr algn="ctr"/>
                      <a:endParaRPr lang="en-US" altLang="zh-CN" dirty="0"/>
                    </a:p>
                    <a:p>
                      <a:pPr algn="ctr"/>
                      <a:r>
                        <a:rPr lang="zh-CN" altLang="en-US" dirty="0"/>
                        <a:t>推进思路</a:t>
                      </a:r>
                      <a:endParaRPr lang="zh-CN" altLang="en-US" dirty="0"/>
                    </a:p>
                  </a:txBody>
                  <a:tcPr/>
                </a:tc>
                <a:tc>
                  <a:txBody>
                    <a:bodyPr/>
                    <a:lstStyle/>
                    <a:p>
                      <a:pPr algn="ctr"/>
                      <a:endParaRPr lang="en-US" altLang="zh-CN" dirty="0"/>
                    </a:p>
                    <a:p>
                      <a:pPr algn="ctr"/>
                      <a:endParaRPr lang="zh-CN" altLang="en-US" dirty="0"/>
                    </a:p>
                  </a:txBody>
                  <a:tcPr/>
                </a:tc>
              </a:tr>
              <a:tr h="3964031">
                <a:tc>
                  <a:txBody>
                    <a:bodyPr/>
                    <a:lstStyle/>
                    <a:p>
                      <a:endParaRPr lang="en-US" altLang="zh-CN" dirty="0"/>
                    </a:p>
                    <a:p>
                      <a:endParaRPr lang="en-US" altLang="zh-CN" dirty="0"/>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r>
                        <a:rPr lang="zh-CN" dirty="0">
                          <a:solidFill>
                            <a:srgbClr val="000000"/>
                          </a:solidFill>
                          <a:latin typeface="+mn-ea"/>
                          <a:ea typeface="+mn-ea"/>
                          <a:cs typeface="Times New Roman" panose="02020603050405020304" pitchFamily="18" charset="0"/>
                        </a:rPr>
                        <a:t>仓储物流</a:t>
                      </a:r>
                      <a:endParaRPr lang="zh-CN" dirty="0">
                        <a:solidFill>
                          <a:srgbClr val="000000"/>
                        </a:solidFill>
                        <a:latin typeface="+mn-ea"/>
                        <a:ea typeface="+mn-ea"/>
                        <a:cs typeface="Times New Roman" panose="02020603050405020304" pitchFamily="18" charset="0"/>
                      </a:endParaRPr>
                    </a:p>
                  </a:txBody>
                  <a:tcPr/>
                </a:tc>
                <a:tc>
                  <a:txBody>
                    <a:bodyPr/>
                    <a:lstStyle/>
                    <a:p>
                      <a:pPr marL="0" lvl="2" algn="l" defTabSz="914400" rtl="0" eaLnBrk="1" latinLnBrk="0" hangingPunct="1">
                        <a:lnSpc>
                          <a:spcPts val="1600"/>
                        </a:lnSpc>
                        <a:buFont typeface="Wingdings" panose="05000000000000000000" pitchFamily="2" charset="2"/>
                        <a:buNone/>
                      </a:pPr>
                      <a:endParaRPr lang="zh-CN" altLang="en-US"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建立</a:t>
                      </a:r>
                      <a:r>
                        <a:rPr lang="zh-CN" altLang="en-US" sz="1900" b="0" kern="1200" dirty="0" err="1">
                          <a:solidFill>
                            <a:schemeClr val="dk1"/>
                          </a:solidFill>
                          <a:latin typeface="微软雅黑" panose="020B0503020204020204" pitchFamily="34" charset="-122"/>
                          <a:ea typeface="微软雅黑" panose="020B0503020204020204" pitchFamily="34" charset="-122"/>
                          <a:cs typeface="+mn-cs"/>
                          <a:sym typeface="+mn-ea"/>
                        </a:rPr>
                        <a:t>仓库标准</a:t>
                      </a: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BOM</a:t>
                      </a:r>
                      <a:r>
                        <a:rPr lang="zh-CN" altLang="en-US" sz="1900" b="0" kern="1200" dirty="0" err="1">
                          <a:solidFill>
                            <a:schemeClr val="dk1"/>
                          </a:solidFill>
                          <a:latin typeface="微软雅黑" panose="020B0503020204020204" pitchFamily="34" charset="-122"/>
                          <a:ea typeface="微软雅黑" panose="020B0503020204020204" pitchFamily="34" charset="-122"/>
                          <a:cs typeface="+mn-cs"/>
                          <a:sym typeface="+mn-ea"/>
                        </a:rPr>
                        <a:t>清单</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zh-CN" altLang="en-US" sz="1900" b="0" kern="1200" dirty="0" err="1">
                          <a:solidFill>
                            <a:schemeClr val="dk1"/>
                          </a:solidFill>
                          <a:latin typeface="微软雅黑" panose="020B0503020204020204" pitchFamily="34" charset="-122"/>
                          <a:ea typeface="微软雅黑" panose="020B0503020204020204" pitchFamily="34" charset="-122"/>
                          <a:cs typeface="+mn-cs"/>
                          <a:sym typeface="+mn-ea"/>
                        </a:rPr>
                        <a:t>逐步降低成品库存</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rPr>
                        <a:t>出入库管理制度建立</a:t>
                      </a:r>
                      <a:endPar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rPr>
                        <a:t>仓库</a:t>
                      </a:r>
                      <a:r>
                        <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rPr>
                        <a:t>8S</a:t>
                      </a:r>
                      <a:r>
                        <a:rPr lang="zh-CN" altLang="en-US" sz="1900" b="0" kern="1200" dirty="0">
                          <a:solidFill>
                            <a:schemeClr val="dk1"/>
                          </a:solidFill>
                          <a:latin typeface="微软雅黑" panose="020B0503020204020204" pitchFamily="34" charset="-122"/>
                          <a:ea typeface="微软雅黑" panose="020B0503020204020204" pitchFamily="34" charset="-122"/>
                          <a:cs typeface="+mn-cs"/>
                          <a:sym typeface="+mn-ea"/>
                        </a:rPr>
                        <a:t>目视化完整推行</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zh-CN" altLang="en-US" sz="1900" b="0" dirty="0">
                          <a:latin typeface="微软雅黑" panose="020B0503020204020204" pitchFamily="34" charset="-122"/>
                          <a:ea typeface="微软雅黑" panose="020B0503020204020204" pitchFamily="34" charset="-122"/>
                          <a:sym typeface="+mn-ea"/>
                        </a:rPr>
                        <a:t>仓库展板及各种标识制作</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成本管理系统搭建</a:t>
                      </a:r>
                      <a:endParaRPr lang="zh-CN" altLang="en-US" sz="1900" b="0" dirty="0">
                        <a:latin typeface="微软雅黑" panose="020B0503020204020204" pitchFamily="34" charset="-122"/>
                        <a:ea typeface="微软雅黑" panose="020B0503020204020204" pitchFamily="34" charset="-122"/>
                        <a:sym typeface="+mn-ea"/>
                      </a:endParaRPr>
                    </a:p>
                    <a:p>
                      <a:pPr indent="0">
                        <a:lnSpc>
                          <a:spcPct val="150000"/>
                        </a:lnSpc>
                        <a:buNone/>
                      </a:pPr>
                      <a:r>
                        <a:rPr lang="zh-CN" sz="1900" b="0" dirty="0">
                          <a:latin typeface="微软雅黑" panose="020B0503020204020204" pitchFamily="34" charset="-122"/>
                          <a:ea typeface="微软雅黑" panose="020B0503020204020204" pitchFamily="34" charset="-122"/>
                          <a:sym typeface="+mn-ea"/>
                        </a:rPr>
                        <a:t>采购纳期管理</a:t>
                      </a:r>
                      <a:endParaRPr lang="zh-CN"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endParaRPr lang="en-US" altLang="zh-CN" sz="1900" b="0" kern="1200" dirty="0">
                        <a:solidFill>
                          <a:schemeClr val="dk1"/>
                        </a:solidFill>
                        <a:latin typeface="+mn-lt"/>
                        <a:ea typeface="+mn-ea"/>
                        <a:cs typeface="+mn-cs"/>
                      </a:endParaRPr>
                    </a:p>
                  </a:txBody>
                  <a:tcPr/>
                </a:tc>
                <a:tc>
                  <a:txBody>
                    <a:bodyPr/>
                    <a:lstStyle/>
                    <a:p>
                      <a:pPr>
                        <a:lnSpc>
                          <a:spcPts val="2800"/>
                        </a:lnSpc>
                        <a:tabLst>
                          <a:tab pos="241300" algn="l"/>
                        </a:tabLst>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mn-lt"/>
                        <a:ea typeface="+mn-ea"/>
                        <a:cs typeface="+mn-cs"/>
                      </a:endParaRPr>
                    </a:p>
                  </a:txBody>
                  <a:tcPr/>
                </a:tc>
              </a:tr>
            </a:tbl>
          </a:graphicData>
        </a:graphic>
      </p:graphicFrame>
      <p:pic>
        <p:nvPicPr>
          <p:cNvPr id="3" name="图片 2" descr="ec89e8493f4258aaec419d58e36eb82"/>
          <p:cNvPicPr>
            <a:picLocks noChangeAspect="1"/>
          </p:cNvPicPr>
          <p:nvPr/>
        </p:nvPicPr>
        <p:blipFill>
          <a:blip r:embed="rId2"/>
          <a:stretch>
            <a:fillRect/>
          </a:stretch>
        </p:blipFill>
        <p:spPr>
          <a:xfrm>
            <a:off x="8789670" y="4425315"/>
            <a:ext cx="2947670" cy="1664335"/>
          </a:xfrm>
          <a:prstGeom prst="rect">
            <a:avLst/>
          </a:prstGeom>
        </p:spPr>
      </p:pic>
      <p:pic>
        <p:nvPicPr>
          <p:cNvPr id="6" name="图片 5" descr="6a3dbbc5f645abb41ca55c742a993f5"/>
          <p:cNvPicPr>
            <a:picLocks noChangeAspect="1"/>
          </p:cNvPicPr>
          <p:nvPr/>
        </p:nvPicPr>
        <p:blipFill>
          <a:blip r:embed="rId3"/>
          <a:stretch>
            <a:fillRect/>
          </a:stretch>
        </p:blipFill>
        <p:spPr>
          <a:xfrm>
            <a:off x="5292725" y="2116455"/>
            <a:ext cx="3387725" cy="3930015"/>
          </a:xfrm>
          <a:prstGeom prst="rect">
            <a:avLst/>
          </a:prstGeom>
        </p:spPr>
      </p:pic>
      <p:pic>
        <p:nvPicPr>
          <p:cNvPr id="7" name="图片 6" descr="C:/Users/Apple1/AppData/Local/Temp/picturecompress_20210721061929/output_1.jpgoutput_1"/>
          <p:cNvPicPr>
            <a:picLocks noChangeAspect="1"/>
          </p:cNvPicPr>
          <p:nvPr/>
        </p:nvPicPr>
        <p:blipFill>
          <a:blip r:embed="rId4"/>
          <a:stretch>
            <a:fillRect/>
          </a:stretch>
        </p:blipFill>
        <p:spPr>
          <a:xfrm>
            <a:off x="8789670" y="2116455"/>
            <a:ext cx="2853055" cy="2309495"/>
          </a:xfrm>
          <a:prstGeom prst="rect">
            <a:avLst/>
          </a:prstGeom>
        </p:spPr>
      </p:pic>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51610"/>
            <a:ext cx="3519055" cy="494430"/>
          </a:xfrm>
          <a:prstGeom prst="rect">
            <a:avLst/>
          </a:prstGeom>
          <a:noFill/>
          <a:ln>
            <a:noFill/>
          </a:ln>
        </p:spPr>
      </p:pic>
      <p:sp>
        <p:nvSpPr>
          <p:cNvPr id="8" name="圆角矩形 7"/>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48</a:t>
            </a:r>
            <a:endParaRPr lang="en-US" altLang="zh-C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 name="灯片编号占位符 5"/>
          <p:cNvSpPr txBox="1">
            <a:spLocks noGrp="1"/>
          </p:cNvSpPr>
          <p:nvPr/>
        </p:nvSpPr>
        <p:spPr bwMode="auto">
          <a:xfrm>
            <a:off x="8768398" y="6381750"/>
            <a:ext cx="2309813" cy="476250"/>
          </a:xfrm>
          <a:prstGeom prst="rect">
            <a:avLst/>
          </a:prstGeom>
          <a:noFill/>
          <a:ln>
            <a:miter lim="800000"/>
          </a:ln>
        </p:spPr>
        <p:txBody>
          <a:bodyPr/>
          <a:p>
            <a:pPr algn="r">
              <a:buNone/>
            </a:pPr>
            <a:fld id="{9A0DB2DC-4C9A-4742-B13C-FB6460FD3503}" type="slidenum">
              <a:rPr lang="en-US" altLang="zh-CN" sz="1400" b="0" dirty="0">
                <a:latin typeface="宋体" panose="02010600030101010101" pitchFamily="2" charset="-122"/>
              </a:rPr>
            </a:fld>
            <a:endParaRPr lang="en-US" altLang="zh-CN" sz="1400" b="0" dirty="0">
              <a:latin typeface="宋体" panose="02010600030101010101" pitchFamily="2" charset="-122"/>
            </a:endParaRPr>
          </a:p>
        </p:txBody>
      </p:sp>
      <p:sp>
        <p:nvSpPr>
          <p:cNvPr id="128003" name="AutoShape 60"/>
          <p:cNvSpPr/>
          <p:nvPr/>
        </p:nvSpPr>
        <p:spPr>
          <a:xfrm>
            <a:off x="4078923" y="3787775"/>
            <a:ext cx="1073150" cy="2232025"/>
          </a:xfrm>
          <a:custGeom>
            <a:avLst/>
            <a:gdLst>
              <a:gd name="txL" fmla="*/ 3375 w 21600"/>
              <a:gd name="txT" fmla="*/ 5400 h 21600"/>
              <a:gd name="txR" fmla="*/ 18900 w 21600"/>
              <a:gd name="txB" fmla="*/ 16200 h 21600"/>
            </a:gdLst>
            <a:ahLst/>
            <a:cxnLst>
              <a:cxn ang="17694720">
                <a:pos x="2147483647" y="0"/>
              </a:cxn>
              <a:cxn ang="11796480">
                <a:pos x="0" y="2147483647"/>
              </a:cxn>
              <a:cxn ang="5898240">
                <a:pos x="2147483647" y="2147483647"/>
              </a:cxn>
              <a:cxn ang="0">
                <a:pos x="2147483647" y="2147483647"/>
              </a:cxn>
            </a:cxnLst>
            <a:rect l="txL" t="txT" r="txR" b="txB"/>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66FF"/>
          </a:solidFill>
          <a:ln w="9525" cap="flat" cmpd="sng">
            <a:solidFill>
              <a:schemeClr val="tx1"/>
            </a:solidFill>
            <a:prstDash val="solid"/>
            <a:miter/>
            <a:headEnd type="none" w="med" len="med"/>
            <a:tailEnd type="none" w="med" len="med"/>
          </a:ln>
        </p:spPr>
        <p:txBody>
          <a:bodyPr vert="eaVert" wrap="none" anchor="ctr" anchorCtr="0"/>
          <a:p>
            <a:pPr>
              <a:buNone/>
            </a:pPr>
            <a:r>
              <a:rPr lang="zh-CN" altLang="en-US" sz="2000" dirty="0">
                <a:solidFill>
                  <a:schemeClr val="bg1"/>
                </a:solidFill>
                <a:latin typeface="Arial" panose="020B0604020202020204" pitchFamily="34" charset="0"/>
              </a:rPr>
              <a:t>创新集成</a:t>
            </a:r>
            <a:endParaRPr lang="zh-CN" altLang="en-US" sz="2000" dirty="0">
              <a:solidFill>
                <a:schemeClr val="bg1"/>
              </a:solidFill>
              <a:latin typeface="Arial" panose="020B0604020202020204" pitchFamily="34" charset="0"/>
            </a:endParaRPr>
          </a:p>
          <a:p>
            <a:pPr>
              <a:buNone/>
            </a:pPr>
            <a:r>
              <a:rPr lang="zh-CN" altLang="en-US" sz="2000" dirty="0">
                <a:solidFill>
                  <a:schemeClr val="bg1"/>
                </a:solidFill>
                <a:latin typeface="Arial" panose="020B0604020202020204" pitchFamily="34" charset="0"/>
              </a:rPr>
              <a:t>学习实践</a:t>
            </a:r>
            <a:endParaRPr lang="zh-CN" altLang="zh-CN" sz="2000" dirty="0">
              <a:solidFill>
                <a:schemeClr val="bg1"/>
              </a:solidFill>
              <a:latin typeface="Arial" panose="020B0604020202020204" pitchFamily="34" charset="0"/>
            </a:endParaRPr>
          </a:p>
        </p:txBody>
      </p:sp>
      <p:grpSp>
        <p:nvGrpSpPr>
          <p:cNvPr id="128004" name="Group 4"/>
          <p:cNvGrpSpPr/>
          <p:nvPr/>
        </p:nvGrpSpPr>
        <p:grpSpPr>
          <a:xfrm>
            <a:off x="4810760" y="3071813"/>
            <a:ext cx="6397625" cy="3643312"/>
            <a:chOff x="2310" y="1567"/>
            <a:chExt cx="4030" cy="2669"/>
          </a:xfrm>
        </p:grpSpPr>
        <p:sp>
          <p:nvSpPr>
            <p:cNvPr id="2" name="AutoShape 4"/>
            <p:cNvSpPr>
              <a:spLocks noChangeArrowheads="1"/>
            </p:cNvSpPr>
            <p:nvPr/>
          </p:nvSpPr>
          <p:spPr bwMode="invGray">
            <a:xfrm rot="19164500">
              <a:off x="4704" y="2401"/>
              <a:ext cx="436" cy="151"/>
            </a:xfrm>
            <a:prstGeom prst="rightArrow">
              <a:avLst>
                <a:gd name="adj1" fmla="val 35167"/>
                <a:gd name="adj2" fmla="val 10807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3" name="AutoShape 5"/>
            <p:cNvSpPr>
              <a:spLocks noChangeArrowheads="1"/>
            </p:cNvSpPr>
            <p:nvPr/>
          </p:nvSpPr>
          <p:spPr bwMode="invGray">
            <a:xfrm rot="2534336">
              <a:off x="4716" y="3266"/>
              <a:ext cx="435" cy="151"/>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8018" name="AutoShape 6"/>
            <p:cNvSpPr/>
            <p:nvPr/>
          </p:nvSpPr>
          <p:spPr>
            <a:xfrm rot="-5400000">
              <a:off x="4174" y="2177"/>
              <a:ext cx="402" cy="165"/>
            </a:xfrm>
            <a:prstGeom prst="rightArrow">
              <a:avLst>
                <a:gd name="adj1" fmla="val 35166"/>
                <a:gd name="adj2" fmla="val 107098"/>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19" name="AutoShape 7"/>
            <p:cNvSpPr/>
            <p:nvPr/>
          </p:nvSpPr>
          <p:spPr>
            <a:xfrm rot="8231565">
              <a:off x="3635" y="3266"/>
              <a:ext cx="435" cy="151"/>
            </a:xfrm>
            <a:prstGeom prst="rightArrow">
              <a:avLst>
                <a:gd name="adj1" fmla="val 35166"/>
                <a:gd name="adj2" fmla="val 107803"/>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4" name="AutoShape 8"/>
            <p:cNvSpPr>
              <a:spLocks noChangeArrowheads="1"/>
            </p:cNvSpPr>
            <p:nvPr/>
          </p:nvSpPr>
          <p:spPr bwMode="invGray">
            <a:xfrm>
              <a:off x="4825" y="2814"/>
              <a:ext cx="450" cy="149"/>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28021" name="AutoShape 9"/>
            <p:cNvSpPr/>
            <p:nvPr/>
          </p:nvSpPr>
          <p:spPr>
            <a:xfrm rot="10800000">
              <a:off x="3427" y="2811"/>
              <a:ext cx="489" cy="146"/>
            </a:xfrm>
            <a:prstGeom prst="rightArrow">
              <a:avLst>
                <a:gd name="adj1" fmla="val 35166"/>
                <a:gd name="adj2" fmla="val 125366"/>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grpSp>
          <p:nvGrpSpPr>
            <p:cNvPr id="128022" name="Group 11"/>
            <p:cNvGrpSpPr/>
            <p:nvPr/>
          </p:nvGrpSpPr>
          <p:grpSpPr>
            <a:xfrm>
              <a:off x="4212" y="1781"/>
              <a:ext cx="293" cy="304"/>
              <a:chOff x="1973" y="1706"/>
              <a:chExt cx="227" cy="227"/>
            </a:xfrm>
          </p:grpSpPr>
          <p:sp>
            <p:nvSpPr>
              <p:cNvPr id="5" name="Oval 12"/>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6" name="Oval 13"/>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67105" rtl="0" eaLnBrk="1" fontAlgn="base" latinLnBrk="0" hangingPunct="1">
                  <a:lnSpc>
                    <a:spcPct val="100000"/>
                  </a:lnSpc>
                  <a:spcBef>
                    <a:spcPct val="0"/>
                  </a:spcBef>
                  <a:spcAft>
                    <a:spcPct val="0"/>
                  </a:spcAft>
                  <a:buClrTx/>
                  <a:buSzTx/>
                  <a:buFontTx/>
                  <a:buNone/>
                  <a:defRPr/>
                </a:pPr>
                <a:endParaRPr kumimoji="0" lang="zh-CN"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28023" name="Group 14"/>
            <p:cNvGrpSpPr/>
            <p:nvPr/>
          </p:nvGrpSpPr>
          <p:grpSpPr>
            <a:xfrm>
              <a:off x="5048" y="2098"/>
              <a:ext cx="309" cy="293"/>
              <a:chOff x="3470" y="1706"/>
              <a:chExt cx="227" cy="227"/>
            </a:xfrm>
          </p:grpSpPr>
          <p:sp>
            <p:nvSpPr>
              <p:cNvPr id="7" name="Oval 15"/>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41328" name="Oval 16"/>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24" name="Group 17"/>
            <p:cNvGrpSpPr/>
            <p:nvPr/>
          </p:nvGrpSpPr>
          <p:grpSpPr>
            <a:xfrm>
              <a:off x="5293" y="2733"/>
              <a:ext cx="300" cy="280"/>
              <a:chOff x="3923" y="2659"/>
              <a:chExt cx="227" cy="227"/>
            </a:xfrm>
          </p:grpSpPr>
          <p:sp>
            <p:nvSpPr>
              <p:cNvPr id="8" name="Oval 18"/>
              <p:cNvSpPr>
                <a:spLocks noChangeArrowheads="1"/>
              </p:cNvSpPr>
              <p:nvPr/>
            </p:nvSpPr>
            <p:spPr bwMode="blackGray">
              <a:xfrm>
                <a:off x="3923" y="2659"/>
                <a:ext cx="227" cy="223"/>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9" name="Oval 19"/>
              <p:cNvSpPr>
                <a:spLocks noChangeArrowheads="1"/>
              </p:cNvSpPr>
              <p:nvPr/>
            </p:nvSpPr>
            <p:spPr bwMode="blackGray">
              <a:xfrm>
                <a:off x="3933" y="2676"/>
                <a:ext cx="141" cy="140"/>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25" name="Group 20"/>
            <p:cNvGrpSpPr/>
            <p:nvPr/>
          </p:nvGrpSpPr>
          <p:grpSpPr>
            <a:xfrm>
              <a:off x="5000" y="3409"/>
              <a:ext cx="326" cy="322"/>
              <a:chOff x="3515" y="3521"/>
              <a:chExt cx="227" cy="227"/>
            </a:xfrm>
          </p:grpSpPr>
          <p:sp>
            <p:nvSpPr>
              <p:cNvPr id="10" name="Oval 21"/>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1" name="Oval 22"/>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28026" name="Oval 23"/>
            <p:cNvSpPr/>
            <p:nvPr/>
          </p:nvSpPr>
          <p:spPr>
            <a:xfrm>
              <a:off x="3850" y="2383"/>
              <a:ext cx="229" cy="309"/>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buNone/>
              </a:pPr>
              <a:endParaRPr lang="zh-CN" altLang="en-US" sz="1400" dirty="0">
                <a:latin typeface="微软雅黑" panose="020B0503020204020204" pitchFamily="34" charset="-122"/>
                <a:ea typeface="微软雅黑" panose="020B0503020204020204" pitchFamily="34" charset="-122"/>
              </a:endParaRPr>
            </a:p>
          </p:txBody>
        </p:sp>
        <p:sp>
          <p:nvSpPr>
            <p:cNvPr id="128027" name="Oval 24"/>
            <p:cNvSpPr/>
            <p:nvPr/>
          </p:nvSpPr>
          <p:spPr>
            <a:xfrm>
              <a:off x="3850" y="2345"/>
              <a:ext cx="1071" cy="1209"/>
            </a:xfrm>
            <a:prstGeom prst="ellipse">
              <a:avLst/>
            </a:prstGeom>
            <a:gradFill rotWithShape="1">
              <a:gsLst>
                <a:gs pos="0">
                  <a:srgbClr val="FFCC00">
                    <a:alpha val="32001"/>
                  </a:srgbClr>
                </a:gs>
                <a:gs pos="100000">
                  <a:srgbClr val="765E00"/>
                </a:gs>
              </a:gsLst>
              <a:lin ang="2700000" scaled="1"/>
              <a:tileRect/>
            </a:gra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28" name="Oval 25"/>
            <p:cNvSpPr/>
            <p:nvPr/>
          </p:nvSpPr>
          <p:spPr>
            <a:xfrm>
              <a:off x="3915" y="2456"/>
              <a:ext cx="959" cy="986"/>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29" name="Oval 26"/>
            <p:cNvSpPr/>
            <p:nvPr/>
          </p:nvSpPr>
          <p:spPr>
            <a:xfrm>
              <a:off x="3875" y="2378"/>
              <a:ext cx="1076" cy="1209"/>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30" name="Oval 27"/>
            <p:cNvSpPr/>
            <p:nvPr/>
          </p:nvSpPr>
          <p:spPr>
            <a:xfrm>
              <a:off x="3923" y="2447"/>
              <a:ext cx="945" cy="986"/>
            </a:xfrm>
            <a:prstGeom prst="ellipse">
              <a:avLst/>
            </a:prstGeom>
            <a:solidFill>
              <a:srgbClr val="333333"/>
            </a:solidFill>
            <a:ln w="38100">
              <a:noFill/>
            </a:ln>
          </p:spPr>
          <p:txBody>
            <a:bodyPr anchor="ctr" anchorCtr="0">
              <a:spAutoFit/>
            </a:bodyPr>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en-US" altLang="zh-CN" sz="1400" dirty="0">
                <a:latin typeface="微软雅黑" panose="020B0503020204020204" pitchFamily="34" charset="-122"/>
                <a:ea typeface="微软雅黑" panose="020B0503020204020204" pitchFamily="34" charset="-122"/>
              </a:endParaRPr>
            </a:p>
            <a:p>
              <a:pPr>
                <a:buNone/>
              </a:pPr>
              <a:endParaRPr lang="zh-CN" altLang="en-US" sz="1400" dirty="0">
                <a:latin typeface="微软雅黑" panose="020B0503020204020204" pitchFamily="34" charset="-122"/>
                <a:ea typeface="微软雅黑" panose="020B0503020204020204" pitchFamily="34" charset="-122"/>
              </a:endParaRPr>
            </a:p>
          </p:txBody>
        </p:sp>
        <p:sp>
          <p:nvSpPr>
            <p:cNvPr id="128031" name="Oval 28"/>
            <p:cNvSpPr/>
            <p:nvPr/>
          </p:nvSpPr>
          <p:spPr>
            <a:xfrm>
              <a:off x="3974" y="2518"/>
              <a:ext cx="836" cy="746"/>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2" name="Oval 29"/>
            <p:cNvSpPr/>
            <p:nvPr/>
          </p:nvSpPr>
          <p:spPr>
            <a:xfrm>
              <a:off x="3986" y="2523"/>
              <a:ext cx="816" cy="821"/>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3" name="Oval 30"/>
            <p:cNvSpPr/>
            <p:nvPr/>
          </p:nvSpPr>
          <p:spPr>
            <a:xfrm>
              <a:off x="3993" y="2530"/>
              <a:ext cx="776" cy="679"/>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4" name="Oval 31"/>
            <p:cNvSpPr/>
            <p:nvPr/>
          </p:nvSpPr>
          <p:spPr>
            <a:xfrm>
              <a:off x="4039" y="2548"/>
              <a:ext cx="690" cy="552"/>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35" name="Text Box 32"/>
            <p:cNvSpPr txBox="1"/>
            <p:nvPr/>
          </p:nvSpPr>
          <p:spPr>
            <a:xfrm>
              <a:off x="3968" y="2724"/>
              <a:ext cx="840" cy="428"/>
            </a:xfrm>
            <a:prstGeom prst="rect">
              <a:avLst/>
            </a:prstGeom>
            <a:noFill/>
            <a:ln w="9525">
              <a:noFill/>
            </a:ln>
          </p:spPr>
          <p:txBody>
            <a:bodyPr>
              <a:spAutoFit/>
            </a:bodyPr>
            <a:p>
              <a:pPr eaLnBrk="0" hangingPunct="0">
                <a:buNone/>
              </a:pPr>
              <a:r>
                <a:rPr lang="en-US" altLang="zh-CN" sz="1600" dirty="0">
                  <a:solidFill>
                    <a:srgbClr val="0000FF"/>
                  </a:solidFill>
                  <a:latin typeface="黑体" panose="02010609060101010101" charset="-122"/>
                  <a:ea typeface="黑体" panose="02010609060101010101" charset="-122"/>
                </a:rPr>
                <a:t>TPS</a:t>
              </a:r>
              <a:r>
                <a:rPr lang="en-US" altLang="zh-CN" sz="1600" dirty="0">
                  <a:solidFill>
                    <a:srgbClr val="0000FF"/>
                  </a:solidFill>
                  <a:latin typeface="Arial" panose="020B0604020202020204" pitchFamily="34" charset="0"/>
                  <a:ea typeface="黑体" panose="02010609060101010101" charset="-122"/>
                </a:rPr>
                <a:t>“</a:t>
              </a:r>
              <a:r>
                <a:rPr lang="en-US" altLang="zh-CN" sz="1600" dirty="0">
                  <a:solidFill>
                    <a:srgbClr val="0000FF"/>
                  </a:solidFill>
                  <a:latin typeface="黑体" panose="02010609060101010101" charset="-122"/>
                  <a:ea typeface="黑体" panose="02010609060101010101" charset="-122"/>
                </a:rPr>
                <a:t>8.8</a:t>
              </a:r>
              <a:r>
                <a:rPr lang="en-US" altLang="zh-CN" sz="1600" dirty="0">
                  <a:solidFill>
                    <a:srgbClr val="0000FF"/>
                  </a:solidFill>
                  <a:latin typeface="Arial" panose="020B0604020202020204" pitchFamily="34" charset="0"/>
                  <a:ea typeface="黑体" panose="02010609060101010101" charset="-122"/>
                </a:rPr>
                <a:t>”</a:t>
              </a:r>
              <a:r>
                <a:rPr lang="zh-CN" altLang="en-US" sz="1600" dirty="0">
                  <a:solidFill>
                    <a:srgbClr val="0000FF"/>
                  </a:solidFill>
                  <a:latin typeface="黑体" panose="02010609060101010101" charset="-122"/>
                  <a:ea typeface="黑体" panose="02010609060101010101" charset="-122"/>
                </a:rPr>
                <a:t>改善新理念</a:t>
              </a:r>
              <a:endParaRPr lang="zh-CN" altLang="en-US" sz="1600" b="0" dirty="0">
                <a:solidFill>
                  <a:srgbClr val="0000FF"/>
                </a:solidFill>
                <a:latin typeface="黑体" panose="02010609060101010101" charset="-122"/>
                <a:ea typeface="黑体" panose="02010609060101010101" charset="-122"/>
              </a:endParaRPr>
            </a:p>
          </p:txBody>
        </p:sp>
        <p:sp>
          <p:nvSpPr>
            <p:cNvPr id="128036" name="Text Box 34"/>
            <p:cNvSpPr txBox="1"/>
            <p:nvPr/>
          </p:nvSpPr>
          <p:spPr>
            <a:xfrm>
              <a:off x="4052" y="1567"/>
              <a:ext cx="819"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现场管理</a:t>
              </a:r>
              <a:r>
                <a:rPr lang="en-US" altLang="zh-CN" sz="1600" b="0" dirty="0">
                  <a:latin typeface="黑体" panose="02010609060101010101" charset="-122"/>
                  <a:ea typeface="黑体" panose="02010609060101010101" charset="-122"/>
                </a:rPr>
                <a:t>8S</a:t>
              </a:r>
              <a:r>
                <a:rPr lang="en-US" altLang="zh-CN"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grpSp>
          <p:nvGrpSpPr>
            <p:cNvPr id="128037" name="Group 38"/>
            <p:cNvGrpSpPr/>
            <p:nvPr/>
          </p:nvGrpSpPr>
          <p:grpSpPr>
            <a:xfrm>
              <a:off x="3476" y="3414"/>
              <a:ext cx="292" cy="303"/>
              <a:chOff x="1973" y="1706"/>
              <a:chExt cx="227" cy="227"/>
            </a:xfrm>
          </p:grpSpPr>
          <p:sp>
            <p:nvSpPr>
              <p:cNvPr id="12" name="Oval 3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3" name="Oval 40"/>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38" name="Group 41"/>
            <p:cNvGrpSpPr/>
            <p:nvPr/>
          </p:nvGrpSpPr>
          <p:grpSpPr>
            <a:xfrm>
              <a:off x="4264" y="3731"/>
              <a:ext cx="293" cy="304"/>
              <a:chOff x="1973" y="1706"/>
              <a:chExt cx="227" cy="227"/>
            </a:xfrm>
          </p:grpSpPr>
          <p:sp>
            <p:nvSpPr>
              <p:cNvPr id="14" name="Oval 42"/>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5" name="Oval 43"/>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sp>
          <p:nvSpPr>
            <p:cNvPr id="128039" name="Rectangle 44" descr="蓝色面巾纸"/>
            <p:cNvSpPr/>
            <p:nvPr/>
          </p:nvSpPr>
          <p:spPr>
            <a:xfrm>
              <a:off x="4275" y="1753"/>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28040" name="Rectangle 45" descr="蓝色面巾纸"/>
            <p:cNvSpPr/>
            <p:nvPr/>
          </p:nvSpPr>
          <p:spPr>
            <a:xfrm>
              <a:off x="5110" y="2070"/>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2</a:t>
              </a:r>
              <a:endParaRPr lang="en-US" altLang="zh-CN" sz="1600" dirty="0">
                <a:latin typeface="宋体" panose="02010600030101010101" pitchFamily="2" charset="-122"/>
              </a:endParaRPr>
            </a:p>
          </p:txBody>
        </p:sp>
        <p:sp>
          <p:nvSpPr>
            <p:cNvPr id="128041" name="Rectangle 46" descr="蓝色面巾纸"/>
            <p:cNvSpPr/>
            <p:nvPr/>
          </p:nvSpPr>
          <p:spPr>
            <a:xfrm>
              <a:off x="5356" y="2706"/>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3</a:t>
              </a:r>
              <a:endParaRPr lang="en-US" altLang="zh-CN" sz="1600" dirty="0">
                <a:latin typeface="宋体" panose="02010600030101010101" pitchFamily="2" charset="-122"/>
              </a:endParaRPr>
            </a:p>
          </p:txBody>
        </p:sp>
        <p:sp>
          <p:nvSpPr>
            <p:cNvPr id="128042" name="Rectangle 47" descr="蓝色面巾纸"/>
            <p:cNvSpPr/>
            <p:nvPr/>
          </p:nvSpPr>
          <p:spPr>
            <a:xfrm>
              <a:off x="5061" y="3416"/>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4</a:t>
              </a:r>
              <a:endParaRPr lang="en-US" altLang="zh-CN" sz="1600" dirty="0">
                <a:latin typeface="宋体" panose="02010600030101010101" pitchFamily="2" charset="-122"/>
              </a:endParaRPr>
            </a:p>
          </p:txBody>
        </p:sp>
        <p:sp>
          <p:nvSpPr>
            <p:cNvPr id="128043" name="Rectangle 48" descr="蓝色面巾纸"/>
            <p:cNvSpPr/>
            <p:nvPr/>
          </p:nvSpPr>
          <p:spPr>
            <a:xfrm>
              <a:off x="4316" y="3699"/>
              <a:ext cx="229" cy="301"/>
            </a:xfrm>
            <a:prstGeom prst="rect">
              <a:avLst/>
            </a:prstGeom>
            <a:noFill/>
            <a:ln w="9525">
              <a:noFill/>
            </a:ln>
          </p:spPr>
          <p:txBody>
            <a:bodyPr lIns="96698" tIns="82800" rIns="96698" bIns="82800">
              <a:spAutoFit/>
            </a:bodyPr>
            <a:p>
              <a:pPr defTabSz="967105">
                <a:buNone/>
              </a:pPr>
              <a:r>
                <a:rPr lang="en-US" altLang="zh-CN" sz="1600" dirty="0">
                  <a:latin typeface="宋体" panose="02010600030101010101" pitchFamily="2" charset="-122"/>
                </a:rPr>
                <a:t>5</a:t>
              </a:r>
              <a:endParaRPr lang="en-US" altLang="zh-CN" sz="1600" dirty="0">
                <a:latin typeface="宋体" panose="02010600030101010101" pitchFamily="2" charset="-122"/>
              </a:endParaRPr>
            </a:p>
          </p:txBody>
        </p:sp>
        <p:sp>
          <p:nvSpPr>
            <p:cNvPr id="128044" name="Rectangle 49" descr="蓝色面巾纸"/>
            <p:cNvSpPr/>
            <p:nvPr/>
          </p:nvSpPr>
          <p:spPr>
            <a:xfrm>
              <a:off x="3507" y="3386"/>
              <a:ext cx="186" cy="301"/>
            </a:xfrm>
            <a:prstGeom prst="rect">
              <a:avLst/>
            </a:prstGeom>
            <a:noFill/>
            <a:ln w="9525">
              <a:noFill/>
            </a:ln>
          </p:spPr>
          <p:txBody>
            <a:bodyPr wrap="none" lIns="96698" tIns="82800" rIns="96698" bIns="82800">
              <a:spAutoFit/>
            </a:bodyPr>
            <a:p>
              <a:pPr defTabSz="967105">
                <a:buNone/>
              </a:pPr>
              <a:r>
                <a:rPr lang="en-US" altLang="zh-CN" sz="1600" dirty="0">
                  <a:latin typeface="宋体" panose="02010600030101010101" pitchFamily="2" charset="-122"/>
                </a:rPr>
                <a:t>6</a:t>
              </a:r>
              <a:endParaRPr lang="en-US" altLang="zh-CN" sz="1600" dirty="0">
                <a:latin typeface="宋体" panose="02010600030101010101" pitchFamily="2" charset="-122"/>
              </a:endParaRPr>
            </a:p>
          </p:txBody>
        </p:sp>
        <p:grpSp>
          <p:nvGrpSpPr>
            <p:cNvPr id="128045" name="Group 50"/>
            <p:cNvGrpSpPr/>
            <p:nvPr/>
          </p:nvGrpSpPr>
          <p:grpSpPr>
            <a:xfrm>
              <a:off x="3449" y="2045"/>
              <a:ext cx="308" cy="293"/>
              <a:chOff x="3470" y="1706"/>
              <a:chExt cx="227" cy="227"/>
            </a:xfrm>
          </p:grpSpPr>
          <p:sp>
            <p:nvSpPr>
              <p:cNvPr id="16" name="Oval 5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defTabSz="967105">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17" name="Oval 5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grpSp>
        <p:grpSp>
          <p:nvGrpSpPr>
            <p:cNvPr id="128046" name="Group 53"/>
            <p:cNvGrpSpPr/>
            <p:nvPr/>
          </p:nvGrpSpPr>
          <p:grpSpPr>
            <a:xfrm>
              <a:off x="3118" y="2733"/>
              <a:ext cx="309" cy="293"/>
              <a:chOff x="3470" y="1706"/>
              <a:chExt cx="227" cy="227"/>
            </a:xfrm>
          </p:grpSpPr>
          <p:sp>
            <p:nvSpPr>
              <p:cNvPr id="18" name="Oval 5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1" lang="zh-CN" altLang="en-US" sz="1400" b="1" i="0" u="none" strike="noStrike" kern="1200" cap="none" spc="0" normalizeH="0" baseline="0" noProof="0">
                  <a:ln>
                    <a:noFill/>
                  </a:ln>
                  <a:solidFill>
                    <a:schemeClr val="tx1"/>
                  </a:solidFill>
                  <a:effectLst/>
                  <a:uLnTx/>
                  <a:uFillTx/>
                  <a:latin typeface="微软雅黑" panose="020B0503020204020204" pitchFamily="34" charset="-122"/>
                  <a:ea typeface="微软雅黑" panose="020B0503020204020204" pitchFamily="34" charset="-122"/>
                  <a:cs typeface="+mn-cs"/>
                </a:endParaRPr>
              </a:p>
            </p:txBody>
          </p:sp>
          <p:sp>
            <p:nvSpPr>
              <p:cNvPr id="19" name="Oval 55"/>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defTabSz="967105">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28047" name="AutoShape 56"/>
            <p:cNvSpPr/>
            <p:nvPr/>
          </p:nvSpPr>
          <p:spPr>
            <a:xfrm rot="5400000">
              <a:off x="4192" y="3487"/>
              <a:ext cx="402" cy="164"/>
            </a:xfrm>
            <a:prstGeom prst="rightArrow">
              <a:avLst>
                <a:gd name="adj1" fmla="val 35166"/>
                <a:gd name="adj2" fmla="val 107104"/>
              </a:avLst>
            </a:prstGeom>
            <a:gradFill rotWithShape="1">
              <a:gsLst>
                <a:gs pos="0">
                  <a:srgbClr val="000000">
                    <a:alpha val="0"/>
                  </a:srgbClr>
                </a:gs>
                <a:gs pos="100000">
                  <a:schemeClr val="tx2"/>
                </a:gs>
              </a:gsLst>
              <a:lin ang="0" scaled="1"/>
              <a:tileRect/>
            </a:gradFill>
            <a:ln w="0">
              <a:noFill/>
            </a:ln>
          </p:spPr>
          <p:txBody>
            <a:bodyPr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48" name="AutoShape 57"/>
            <p:cNvSpPr/>
            <p:nvPr/>
          </p:nvSpPr>
          <p:spPr>
            <a:xfrm rot="-7865391">
              <a:off x="3603" y="2398"/>
              <a:ext cx="402" cy="166"/>
            </a:xfrm>
            <a:prstGeom prst="rightArrow">
              <a:avLst>
                <a:gd name="adj1" fmla="val 35166"/>
                <a:gd name="adj2" fmla="val 106397"/>
              </a:avLst>
            </a:prstGeom>
            <a:gradFill rotWithShape="1">
              <a:gsLst>
                <a:gs pos="0">
                  <a:srgbClr val="000000">
                    <a:alpha val="0"/>
                  </a:srgbClr>
                </a:gs>
                <a:gs pos="100000">
                  <a:schemeClr val="tx2"/>
                </a:gs>
              </a:gsLst>
              <a:lin ang="0" scaled="1"/>
              <a:tileRect/>
            </a:gradFill>
            <a:ln w="0">
              <a:noFill/>
            </a:ln>
          </p:spPr>
          <p:txBody>
            <a:bodyPr rot="10800000"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49" name="Text Box 62"/>
            <p:cNvSpPr txBox="1"/>
            <p:nvPr/>
          </p:nvSpPr>
          <p:spPr>
            <a:xfrm>
              <a:off x="5152" y="1888"/>
              <a:ext cx="819"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r>
                <a:rPr lang="en-US" altLang="zh-CN" sz="1600" b="0" dirty="0">
                  <a:latin typeface="黑体" panose="02010609060101010101" charset="-122"/>
                  <a:ea typeface="黑体" panose="02010609060101010101" charset="-122"/>
                </a:rPr>
                <a:t>8S</a:t>
              </a:r>
              <a:r>
                <a:rPr lang="en-US" altLang="zh-CN"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8050" name="Text Box 63"/>
            <p:cNvSpPr txBox="1"/>
            <p:nvPr/>
          </p:nvSpPr>
          <p:spPr>
            <a:xfrm>
              <a:off x="5524" y="2750"/>
              <a:ext cx="816" cy="247"/>
            </a:xfrm>
            <a:prstGeom prst="rect">
              <a:avLst/>
            </a:prstGeom>
            <a:noFill/>
            <a:ln w="9525">
              <a:noFill/>
            </a:ln>
          </p:spPr>
          <p:txBody>
            <a:bodyPr>
              <a:spAutoFit/>
            </a:bodyPr>
            <a:p>
              <a:pPr eaLnBrk="0" hangingPunct="0">
                <a:buNone/>
              </a:pPr>
              <a:r>
                <a:rPr lang="zh-CN" altLang="en-US" sz="1600" b="0" dirty="0">
                  <a:latin typeface="黑体" panose="02010609060101010101" charset="-122"/>
                  <a:ea typeface="黑体" panose="02010609060101010101" charset="-122"/>
                </a:rPr>
                <a:t>现场管理</a:t>
              </a:r>
              <a:r>
                <a:rPr lang="en-US" altLang="zh-CN" sz="1600" b="0" dirty="0">
                  <a:latin typeface="黑体" panose="02010609060101010101" charset="-122"/>
                  <a:ea typeface="黑体" panose="02010609060101010101" charset="-122"/>
                </a:rPr>
                <a:t>8D</a:t>
              </a:r>
              <a:r>
                <a:rPr lang="en-US" altLang="zh-CN"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8051" name="Text Box 64"/>
            <p:cNvSpPr txBox="1"/>
            <p:nvPr/>
          </p:nvSpPr>
          <p:spPr>
            <a:xfrm>
              <a:off x="5299" y="3581"/>
              <a:ext cx="883"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定</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2" name="Text Box 65"/>
            <p:cNvSpPr txBox="1"/>
            <p:nvPr/>
          </p:nvSpPr>
          <p:spPr>
            <a:xfrm>
              <a:off x="4006" y="3989"/>
              <a:ext cx="883"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现场管理</a:t>
              </a: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现</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3" name="Text Box 66"/>
            <p:cNvSpPr txBox="1"/>
            <p:nvPr/>
          </p:nvSpPr>
          <p:spPr>
            <a:xfrm>
              <a:off x="2895" y="3672"/>
              <a:ext cx="883" cy="247"/>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流</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4" name="Text Box 67"/>
            <p:cNvSpPr txBox="1"/>
            <p:nvPr/>
          </p:nvSpPr>
          <p:spPr>
            <a:xfrm>
              <a:off x="2946" y="1752"/>
              <a:ext cx="627" cy="428"/>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业务管理</a:t>
              </a:r>
              <a:endParaRPr lang="zh-CN" altLang="en-US" sz="1600" b="0" dirty="0">
                <a:latin typeface="黑体" panose="02010609060101010101" charset="-122"/>
                <a:ea typeface="黑体" panose="02010609060101010101" charset="-122"/>
              </a:endParaRPr>
            </a:p>
            <a:p>
              <a:pPr algn="r" eaLnBrk="0" hangingPunct="0">
                <a:buNone/>
              </a:pP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大浪费</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sp>
          <p:nvSpPr>
            <p:cNvPr id="128055" name="Text Box 124"/>
            <p:cNvSpPr txBox="1"/>
            <p:nvPr/>
          </p:nvSpPr>
          <p:spPr>
            <a:xfrm>
              <a:off x="2310" y="2701"/>
              <a:ext cx="810" cy="428"/>
            </a:xfrm>
            <a:prstGeom prst="rect">
              <a:avLst/>
            </a:prstGeom>
            <a:noFill/>
            <a:ln w="9525">
              <a:noFill/>
            </a:ln>
          </p:spPr>
          <p:txBody>
            <a:bodyPr>
              <a:spAutoFit/>
            </a:bodyPr>
            <a:p>
              <a:pPr algn="r" eaLnBrk="0" hangingPunct="0">
                <a:buNone/>
              </a:pPr>
              <a:r>
                <a:rPr lang="zh-CN" altLang="en-US" sz="1600" b="0" dirty="0">
                  <a:latin typeface="黑体" panose="02010609060101010101" charset="-122"/>
                  <a:ea typeface="黑体" panose="02010609060101010101" charset="-122"/>
                </a:rPr>
                <a:t>现场管理</a:t>
              </a:r>
              <a:endParaRPr lang="zh-CN" altLang="en-US" sz="1600" b="0" dirty="0">
                <a:latin typeface="黑体" panose="02010609060101010101" charset="-122"/>
                <a:ea typeface="黑体" panose="02010609060101010101" charset="-122"/>
              </a:endParaRPr>
            </a:p>
            <a:p>
              <a:pPr algn="r" eaLnBrk="0" hangingPunct="0">
                <a:buNone/>
              </a:pPr>
              <a:r>
                <a:rPr lang="en-US" altLang="zh-CN" sz="1600" b="0" dirty="0">
                  <a:latin typeface="黑体" panose="02010609060101010101" charset="-122"/>
                  <a:ea typeface="黑体" panose="02010609060101010101" charset="-122"/>
                </a:rPr>
                <a:t>8</a:t>
              </a:r>
              <a:r>
                <a:rPr lang="zh-CN" altLang="en-US" sz="1600" b="0" dirty="0">
                  <a:latin typeface="黑体" panose="02010609060101010101" charset="-122"/>
                  <a:ea typeface="黑体" panose="02010609060101010101" charset="-122"/>
                </a:rPr>
                <a:t>大浪费</a:t>
              </a:r>
              <a:r>
                <a:rPr lang="zh-CN" altLang="en-US" sz="1600" dirty="0">
                  <a:latin typeface="黑体" panose="02010609060101010101" charset="-122"/>
                  <a:ea typeface="黑体" panose="02010609060101010101" charset="-122"/>
                </a:rPr>
                <a:t> </a:t>
              </a:r>
              <a:endParaRPr lang="zh-CN" altLang="en-US" sz="1600" dirty="0">
                <a:latin typeface="黑体" panose="02010609060101010101" charset="-122"/>
                <a:ea typeface="黑体" panose="02010609060101010101" charset="-122"/>
              </a:endParaRPr>
            </a:p>
          </p:txBody>
        </p:sp>
      </p:grpSp>
      <p:sp>
        <p:nvSpPr>
          <p:cNvPr id="128005" name="AutoShape 144"/>
          <p:cNvSpPr/>
          <p:nvPr/>
        </p:nvSpPr>
        <p:spPr>
          <a:xfrm>
            <a:off x="1891348" y="3917950"/>
            <a:ext cx="301625" cy="2462213"/>
          </a:xfrm>
          <a:prstGeom prst="leftBrace">
            <a:avLst>
              <a:gd name="adj1" fmla="val 73695"/>
              <a:gd name="adj2" fmla="val 50000"/>
            </a:avLst>
          </a:prstGeom>
          <a:noFill/>
          <a:ln w="28575" cap="flat" cmpd="sng">
            <a:solidFill>
              <a:srgbClr val="FF0000"/>
            </a:solidFill>
            <a:prstDash val="solid"/>
            <a:headEnd type="none" w="med" len="med"/>
            <a:tailEnd type="none" w="med" len="med"/>
          </a:ln>
        </p:spPr>
        <p:txBody>
          <a:bodyPr wrap="none" anchor="ctr" anchorCtr="0"/>
          <a:p>
            <a:pPr>
              <a:buNone/>
            </a:pPr>
            <a:endParaRPr lang="zh-CN" altLang="en-US" sz="1400" dirty="0">
              <a:latin typeface="微软雅黑" panose="020B0503020204020204" pitchFamily="34" charset="-122"/>
              <a:ea typeface="微软雅黑" panose="020B0503020204020204" pitchFamily="34" charset="-122"/>
            </a:endParaRPr>
          </a:p>
        </p:txBody>
      </p:sp>
      <p:sp>
        <p:nvSpPr>
          <p:cNvPr id="128006" name="AutoShape 149"/>
          <p:cNvSpPr/>
          <p:nvPr/>
        </p:nvSpPr>
        <p:spPr>
          <a:xfrm>
            <a:off x="2235835" y="3575335"/>
            <a:ext cx="17160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zh-CN" altLang="en-US" sz="1800" dirty="0">
                <a:solidFill>
                  <a:srgbClr val="FF0000"/>
                </a:solidFill>
                <a:latin typeface="华文细黑" panose="02010600040101010101" pitchFamily="2" charset="-122"/>
                <a:ea typeface="华文细黑" panose="02010600040101010101" pitchFamily="2" charset="-122"/>
              </a:rPr>
              <a:t>现场</a:t>
            </a:r>
            <a:r>
              <a:rPr lang="en-US" altLang="zh-CN" sz="1800" dirty="0">
                <a:solidFill>
                  <a:srgbClr val="FF0000"/>
                </a:solidFill>
                <a:latin typeface="华文细黑" panose="02010600040101010101" pitchFamily="2" charset="-122"/>
                <a:ea typeface="华文细黑" panose="02010600040101010101" pitchFamily="2" charset="-122"/>
              </a:rPr>
              <a:t>7</a:t>
            </a:r>
            <a:r>
              <a:rPr lang="zh-CN" altLang="en-US" sz="1800" dirty="0">
                <a:solidFill>
                  <a:srgbClr val="FF0000"/>
                </a:solidFill>
                <a:latin typeface="华文细黑" panose="02010600040101010101" pitchFamily="2" charset="-122"/>
                <a:ea typeface="华文细黑" panose="02010600040101010101" pitchFamily="2" charset="-122"/>
              </a:rPr>
              <a:t>大浪费</a:t>
            </a:r>
            <a:endParaRPr lang="zh-CN" altLang="en-US" sz="1800" dirty="0">
              <a:solidFill>
                <a:srgbClr val="FF0000"/>
              </a:solidFill>
              <a:latin typeface="华文细黑" panose="02010600040101010101" pitchFamily="2" charset="-122"/>
              <a:ea typeface="华文细黑" panose="02010600040101010101" pitchFamily="2" charset="-122"/>
            </a:endParaRPr>
          </a:p>
        </p:txBody>
      </p:sp>
      <p:sp>
        <p:nvSpPr>
          <p:cNvPr id="128007" name="AutoShape 150"/>
          <p:cNvSpPr/>
          <p:nvPr/>
        </p:nvSpPr>
        <p:spPr>
          <a:xfrm>
            <a:off x="2235835" y="4367497"/>
            <a:ext cx="17287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en-US" altLang="zh-CN" sz="1800" dirty="0">
                <a:solidFill>
                  <a:srgbClr val="FF0000"/>
                </a:solidFill>
                <a:latin typeface="华文细黑" panose="02010600040101010101" pitchFamily="2" charset="-122"/>
                <a:ea typeface="华文细黑" panose="02010600040101010101" pitchFamily="2" charset="-122"/>
              </a:rPr>
              <a:t>3</a:t>
            </a:r>
            <a:r>
              <a:rPr lang="zh-CN" altLang="en-US" sz="1800" dirty="0">
                <a:solidFill>
                  <a:srgbClr val="FF0000"/>
                </a:solidFill>
                <a:latin typeface="华文细黑" panose="02010600040101010101" pitchFamily="2" charset="-122"/>
                <a:ea typeface="华文细黑" panose="02010600040101010101" pitchFamily="2" charset="-122"/>
              </a:rPr>
              <a:t>现主义</a:t>
            </a:r>
            <a:endParaRPr lang="zh-CN" altLang="en-US" sz="1800" dirty="0">
              <a:solidFill>
                <a:srgbClr val="FF0000"/>
              </a:solidFill>
              <a:latin typeface="华文细黑" panose="02010600040101010101" pitchFamily="2" charset="-122"/>
              <a:ea typeface="华文细黑" panose="02010600040101010101" pitchFamily="2" charset="-122"/>
            </a:endParaRPr>
          </a:p>
        </p:txBody>
      </p:sp>
      <p:sp>
        <p:nvSpPr>
          <p:cNvPr id="128008" name="AutoShape 151"/>
          <p:cNvSpPr/>
          <p:nvPr/>
        </p:nvSpPr>
        <p:spPr>
          <a:xfrm>
            <a:off x="2235835" y="5304122"/>
            <a:ext cx="17287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en-US" altLang="zh-CN" sz="1800" dirty="0">
                <a:solidFill>
                  <a:srgbClr val="FF0000"/>
                </a:solidFill>
                <a:latin typeface="华文细黑" panose="02010600040101010101" pitchFamily="2" charset="-122"/>
                <a:ea typeface="华文细黑" panose="02010600040101010101" pitchFamily="2" charset="-122"/>
              </a:rPr>
              <a:t>5</a:t>
            </a:r>
            <a:r>
              <a:rPr lang="zh-CN" altLang="en-US" sz="1800" dirty="0">
                <a:solidFill>
                  <a:srgbClr val="FF0000"/>
                </a:solidFill>
                <a:latin typeface="华文细黑" panose="02010600040101010101" pitchFamily="2" charset="-122"/>
                <a:ea typeface="华文细黑" panose="02010600040101010101" pitchFamily="2" charset="-122"/>
              </a:rPr>
              <a:t>定</a:t>
            </a:r>
            <a:r>
              <a:rPr lang="en-US" altLang="zh-CN" sz="1800" dirty="0">
                <a:solidFill>
                  <a:srgbClr val="FF0000"/>
                </a:solidFill>
                <a:latin typeface="华文细黑" panose="02010600040101010101" pitchFamily="2" charset="-122"/>
                <a:ea typeface="华文细黑" panose="02010600040101010101" pitchFamily="2" charset="-122"/>
              </a:rPr>
              <a:t>5S</a:t>
            </a:r>
            <a:endParaRPr lang="en-US" altLang="zh-CN" sz="1800" dirty="0">
              <a:solidFill>
                <a:srgbClr val="FF0000"/>
              </a:solidFill>
              <a:latin typeface="华文细黑" panose="02010600040101010101" pitchFamily="2" charset="-122"/>
              <a:ea typeface="华文细黑" panose="02010600040101010101" pitchFamily="2" charset="-122"/>
            </a:endParaRPr>
          </a:p>
        </p:txBody>
      </p:sp>
      <p:sp>
        <p:nvSpPr>
          <p:cNvPr id="128009" name="AutoShape 152"/>
          <p:cNvSpPr/>
          <p:nvPr/>
        </p:nvSpPr>
        <p:spPr>
          <a:xfrm>
            <a:off x="2235835" y="6096285"/>
            <a:ext cx="1716088" cy="491556"/>
          </a:xfrm>
          <a:prstGeom prst="roundRect">
            <a:avLst>
              <a:gd name="adj" fmla="val 16667"/>
            </a:avLst>
          </a:prstGeom>
          <a:solidFill>
            <a:srgbClr val="CCFFCC"/>
          </a:solidFill>
          <a:ln w="38100" cap="flat" cmpd="sng">
            <a:solidFill>
              <a:schemeClr val="hlink"/>
            </a:solidFill>
            <a:prstDash val="solid"/>
            <a:headEnd type="none" w="med" len="med"/>
            <a:tailEnd type="none" w="med" len="med"/>
          </a:ln>
        </p:spPr>
        <p:txBody>
          <a:bodyPr lIns="96698" tIns="82800" rIns="96698" bIns="82800" anchor="ctr" anchorCtr="0">
            <a:spAutoFit/>
          </a:bodyPr>
          <a:p>
            <a:pPr>
              <a:buNone/>
            </a:pPr>
            <a:r>
              <a:rPr lang="zh-CN" altLang="en-US" sz="1800" dirty="0">
                <a:solidFill>
                  <a:srgbClr val="FF0000"/>
                </a:solidFill>
                <a:latin typeface="华文细黑" panose="02010600040101010101" pitchFamily="2" charset="-122"/>
                <a:ea typeface="华文细黑" panose="02010600040101010101" pitchFamily="2" charset="-122"/>
              </a:rPr>
              <a:t>过程周期</a:t>
            </a:r>
            <a:endParaRPr lang="zh-CN" altLang="en-US" sz="1800" dirty="0">
              <a:solidFill>
                <a:srgbClr val="FF0000"/>
              </a:solidFill>
              <a:latin typeface="华文细黑" panose="02010600040101010101" pitchFamily="2" charset="-122"/>
              <a:ea typeface="华文细黑" panose="02010600040101010101" pitchFamily="2" charset="-122"/>
            </a:endParaRPr>
          </a:p>
        </p:txBody>
      </p:sp>
      <p:sp>
        <p:nvSpPr>
          <p:cNvPr id="128010" name="文本框 3"/>
          <p:cNvSpPr txBox="1"/>
          <p:nvPr/>
        </p:nvSpPr>
        <p:spPr>
          <a:xfrm>
            <a:off x="1270635" y="4125913"/>
            <a:ext cx="587375" cy="1754505"/>
          </a:xfrm>
          <a:prstGeom prst="rect">
            <a:avLst/>
          </a:prstGeom>
          <a:solidFill>
            <a:srgbClr val="CCFF99"/>
          </a:solidFill>
          <a:ln w="9525" cap="flat" cmpd="sng">
            <a:solidFill>
              <a:srgbClr val="FF3399"/>
            </a:solidFill>
            <a:prstDash val="solid"/>
            <a:miter/>
            <a:headEnd type="none" w="med" len="med"/>
            <a:tailEnd type="none" w="med" len="med"/>
          </a:ln>
        </p:spPr>
        <p:txBody>
          <a:bodyPr lIns="89908" tIns="46754" rIns="89908" bIns="46754">
            <a:spAutoFit/>
          </a:bodyPr>
          <a:p>
            <a:pPr>
              <a:buNone/>
            </a:pPr>
            <a:r>
              <a:rPr lang="en-US" altLang="zh-CN" sz="1800" dirty="0">
                <a:solidFill>
                  <a:srgbClr val="0000FF"/>
                </a:solidFill>
                <a:latin typeface="华文细黑" panose="02010600040101010101" pitchFamily="2" charset="-122"/>
                <a:ea typeface="华文细黑" panose="02010600040101010101" pitchFamily="2" charset="-122"/>
              </a:rPr>
              <a:t>TPS</a:t>
            </a:r>
            <a:r>
              <a:rPr lang="zh-CN" altLang="en-US" sz="1800" dirty="0">
                <a:solidFill>
                  <a:srgbClr val="0000FF"/>
                </a:solidFill>
                <a:latin typeface="华文细黑" panose="02010600040101010101" pitchFamily="2" charset="-122"/>
                <a:ea typeface="华文细黑" panose="02010600040101010101" pitchFamily="2" charset="-122"/>
              </a:rPr>
              <a:t>改善原理论</a:t>
            </a:r>
            <a:endParaRPr lang="zh-CN" altLang="en-US" sz="1800" dirty="0">
              <a:solidFill>
                <a:srgbClr val="0000FF"/>
              </a:solidFill>
              <a:latin typeface="华文细黑" panose="02010600040101010101" pitchFamily="2" charset="-122"/>
              <a:ea typeface="华文细黑" panose="02010600040101010101" pitchFamily="2" charset="-122"/>
            </a:endParaRPr>
          </a:p>
        </p:txBody>
      </p:sp>
      <p:sp>
        <p:nvSpPr>
          <p:cNvPr id="154635" name="Rectangle 155"/>
          <p:cNvSpPr>
            <a:spLocks noChangeArrowheads="1"/>
          </p:cNvSpPr>
          <p:nvPr/>
        </p:nvSpPr>
        <p:spPr bwMode="auto">
          <a:xfrm>
            <a:off x="819468" y="2390775"/>
            <a:ext cx="9431338" cy="681355"/>
          </a:xfrm>
          <a:prstGeom prst="rect">
            <a:avLst/>
          </a:prstGeom>
          <a:noFill/>
          <a:ln w="9525" algn="ctr">
            <a:noFill/>
            <a:miter lim="800000"/>
          </a:ln>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defRPr/>
            </a:pPr>
            <a:r>
              <a:rPr kumimoji="0" lang="en-US" altLang="zh-CN" sz="1600" b="1" i="0" u="none" strike="noStrike" kern="1200" cap="none" spc="0" normalizeH="0" baseline="0" noProof="0" dirty="0">
                <a:ln>
                  <a:noFill/>
                </a:ln>
                <a:solidFill>
                  <a:schemeClr val="tx1"/>
                </a:solidFill>
                <a:effectLst/>
                <a:uLnTx/>
                <a:uFillTx/>
                <a:latin typeface="+mn-ea"/>
                <a:ea typeface="+mn-ea"/>
                <a:cs typeface="+mn-cs"/>
              </a:rPr>
              <a:t>    </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以</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“集成系统能力</a:t>
            </a:r>
            <a:r>
              <a:rPr kumimoji="0" lang="en-US" altLang="zh-CN" sz="1600" b="1" i="0" u="none" strike="noStrike" kern="1200" cap="none" spc="0" normalizeH="0" baseline="0" noProof="0" dirty="0">
                <a:ln>
                  <a:noFill/>
                </a:ln>
                <a:solidFill>
                  <a:srgbClr val="FF3300"/>
                </a:solidFill>
                <a:effectLst/>
                <a:uLnTx/>
                <a:uFillTx/>
                <a:latin typeface="+mn-ea"/>
                <a:ea typeface="+mn-ea"/>
                <a:cs typeface="+mn-cs"/>
              </a:rPr>
              <a:t>·</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推进零缺陷工程</a:t>
            </a:r>
            <a:r>
              <a:rPr kumimoji="0" lang="en-US" altLang="zh-CN" sz="1600" b="1" i="0" u="none" strike="noStrike" kern="1200" cap="none" spc="0" normalizeH="0" baseline="0" noProof="0" dirty="0">
                <a:ln>
                  <a:noFill/>
                </a:ln>
                <a:solidFill>
                  <a:srgbClr val="FF3300"/>
                </a:solidFill>
                <a:effectLst/>
                <a:uLnTx/>
                <a:uFillTx/>
                <a:latin typeface="+mn-ea"/>
                <a:ea typeface="宋体" panose="02010600030101010101" pitchFamily="2" charset="-122"/>
                <a:cs typeface="+mn-cs"/>
              </a:rPr>
              <a:t>·</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实践标准管理</a:t>
            </a:r>
            <a:r>
              <a:rPr kumimoji="0" lang="en-US" altLang="zh-CN" sz="1600" b="1" i="0" u="none" strike="noStrike" kern="1200" cap="none" spc="0" normalizeH="0" baseline="0" noProof="0" dirty="0">
                <a:ln>
                  <a:noFill/>
                </a:ln>
                <a:solidFill>
                  <a:srgbClr val="FF3300"/>
                </a:solidFill>
                <a:effectLst/>
                <a:uLnTx/>
                <a:uFillTx/>
                <a:latin typeface="+mn-ea"/>
                <a:ea typeface="宋体" panose="02010600030101010101" pitchFamily="2" charset="-122"/>
                <a:cs typeface="+mn-cs"/>
              </a:rPr>
              <a:t>·</a:t>
            </a:r>
            <a:r>
              <a:rPr kumimoji="0" lang="zh-CN" altLang="en-US" sz="1600" b="1" i="0" u="none" strike="noStrike" kern="1200" cap="none" spc="0" normalizeH="0" baseline="0" noProof="0" dirty="0">
                <a:ln>
                  <a:noFill/>
                </a:ln>
                <a:solidFill>
                  <a:srgbClr val="FF3300"/>
                </a:solidFill>
                <a:effectLst/>
                <a:uLnTx/>
                <a:uFillTx/>
                <a:latin typeface="+mn-ea"/>
                <a:ea typeface="+mn-ea"/>
                <a:cs typeface="+mn-cs"/>
              </a:rPr>
              <a:t>实现全面增长”</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为工厂十四五期间工作指导方针，通过工厂</a:t>
            </a:r>
            <a:r>
              <a:rPr kumimoji="0" lang="en-US" altLang="zh-CN" sz="1600" b="1" i="0" u="none" strike="noStrike" kern="1200" cap="none" spc="0" normalizeH="0" baseline="0" noProof="0" dirty="0">
                <a:ln>
                  <a:noFill/>
                </a:ln>
                <a:solidFill>
                  <a:schemeClr val="tx1"/>
                </a:solidFill>
                <a:effectLst/>
                <a:uLnTx/>
                <a:uFillTx/>
                <a:latin typeface="+mn-ea"/>
                <a:ea typeface="+mn-ea"/>
                <a:cs typeface="+mn-cs"/>
              </a:rPr>
              <a:t>TPS</a:t>
            </a:r>
            <a:r>
              <a:rPr kumimoji="0" lang="zh-CN" altLang="en-US" sz="1600" b="1" i="0" u="none" strike="noStrike" kern="1200" cap="none" spc="0" normalizeH="0" baseline="0" noProof="0" dirty="0">
                <a:ln>
                  <a:noFill/>
                </a:ln>
                <a:solidFill>
                  <a:schemeClr val="tx1"/>
                </a:solidFill>
                <a:effectLst/>
                <a:uLnTx/>
                <a:uFillTx/>
                <a:latin typeface="+mn-ea"/>
                <a:ea typeface="+mn-ea"/>
                <a:cs typeface="+mn-cs"/>
              </a:rPr>
              <a:t>的系统推进，在基层案例及全员改善上取得了较好的效果，基层员工积极性提高。</a:t>
            </a:r>
            <a:endParaRPr kumimoji="0" lang="zh-CN" altLang="en-US" sz="1600" b="1" i="0" u="none" strike="noStrike" kern="1200" cap="none" spc="0" normalizeH="0" baseline="0" noProof="0" dirty="0">
              <a:ln>
                <a:noFill/>
              </a:ln>
              <a:solidFill>
                <a:schemeClr val="tx1"/>
              </a:solidFill>
              <a:effectLst/>
              <a:uLnTx/>
              <a:uFillTx/>
              <a:latin typeface="+mn-ea"/>
              <a:ea typeface="+mn-ea"/>
              <a:cs typeface="+mn-cs"/>
            </a:endParaRPr>
          </a:p>
        </p:txBody>
      </p:sp>
      <p:sp>
        <p:nvSpPr>
          <p:cNvPr id="154636" name="矩形 69"/>
          <p:cNvSpPr>
            <a:spLocks noChangeArrowheads="1"/>
          </p:cNvSpPr>
          <p:nvPr/>
        </p:nvSpPr>
        <p:spPr bwMode="auto">
          <a:xfrm>
            <a:off x="819468" y="2105025"/>
            <a:ext cx="8061325" cy="368300"/>
          </a:xfrm>
          <a:prstGeom prst="rect">
            <a:avLst/>
          </a:prstGeom>
          <a:noFill/>
          <a:ln w="9525">
            <a:noFill/>
            <a:miter lim="800000"/>
          </a:ln>
        </p:spPr>
        <p:txBody>
          <a:bodyPr>
            <a:spAutoFit/>
          </a:bodyPr>
          <a:lstStyle/>
          <a:p>
            <a:pPr marL="0" marR="0" lvl="0" indent="0" algn="l" defTabSz="967105"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schemeClr val="accent2"/>
                </a:solidFill>
                <a:effectLst/>
                <a:uLnTx/>
                <a:uFillTx/>
                <a:latin typeface="+mn-ea"/>
                <a:ea typeface="+mn-ea"/>
                <a:cs typeface="+mn-cs"/>
              </a:rPr>
              <a:t>1</a:t>
            </a:r>
            <a:r>
              <a:rPr kumimoji="0" lang="zh-CN" altLang="en-US" sz="1800" b="1" i="0" u="none" strike="noStrike" kern="1200" cap="none" spc="0" normalizeH="0" baseline="0" noProof="0" dirty="0">
                <a:ln>
                  <a:noFill/>
                </a:ln>
                <a:solidFill>
                  <a:schemeClr val="accent2"/>
                </a:solidFill>
                <a:effectLst/>
                <a:uLnTx/>
                <a:uFillTx/>
                <a:latin typeface="+mn-ea"/>
                <a:ea typeface="+mn-ea"/>
                <a:cs typeface="+mn-cs"/>
              </a:rPr>
              <a:t>、转型与创新思考一</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a:t>
            </a:r>
            <a:r>
              <a:rPr kumimoji="0" lang="en-US" altLang="zh-CN" sz="1800" b="1" i="0" u="none" strike="noStrike" kern="1200" cap="none" spc="0" normalizeH="0" baseline="0" noProof="0" dirty="0">
                <a:ln>
                  <a:noFill/>
                </a:ln>
                <a:solidFill>
                  <a:srgbClr val="FF0000"/>
                </a:solidFill>
                <a:effectLst/>
                <a:uLnTx/>
                <a:uFillTx/>
                <a:latin typeface="+mn-ea"/>
                <a:ea typeface="+mn-ea"/>
                <a:cs typeface="+mn-cs"/>
              </a:rPr>
              <a:t>TPS“8.8”</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改善新理念学习实践创新</a:t>
            </a:r>
            <a:endParaRPr kumimoji="0" lang="zh-CN" altLang="en-US" sz="1800" b="1" i="0" u="none" strike="noStrike" kern="1200" cap="none" spc="0" normalizeH="0" baseline="0" noProof="0" dirty="0">
              <a:ln>
                <a:noFill/>
              </a:ln>
              <a:solidFill>
                <a:schemeClr val="accent2"/>
              </a:solidFill>
              <a:effectLst/>
              <a:uLnTx/>
              <a:uFillTx/>
              <a:latin typeface="+mn-ea"/>
              <a:ea typeface="+mn-ea"/>
              <a:cs typeface="+mn-cs"/>
            </a:endParaRPr>
          </a:p>
        </p:txBody>
      </p:sp>
      <p:sp>
        <p:nvSpPr>
          <p:cNvPr id="128013" name="Line 2"/>
          <p:cNvSpPr/>
          <p:nvPr/>
        </p:nvSpPr>
        <p:spPr>
          <a:xfrm>
            <a:off x="1289685" y="2071688"/>
            <a:ext cx="9378950" cy="0"/>
          </a:xfrm>
          <a:prstGeom prst="line">
            <a:avLst/>
          </a:prstGeom>
          <a:ln w="19050" cap="flat" cmpd="sng">
            <a:solidFill>
              <a:srgbClr val="800080"/>
            </a:solidFill>
            <a:prstDash val="dashDot"/>
            <a:headEnd type="none" w="med" len="med"/>
            <a:tailEnd type="none" w="med" len="med"/>
          </a:ln>
        </p:spPr>
      </p:sp>
      <p:sp>
        <p:nvSpPr>
          <p:cNvPr id="73" name="Rectangle 71"/>
          <p:cNvSpPr>
            <a:spLocks noChangeArrowheads="1"/>
          </p:cNvSpPr>
          <p:nvPr/>
        </p:nvSpPr>
        <p:spPr bwMode="auto">
          <a:xfrm>
            <a:off x="431165" y="920750"/>
            <a:ext cx="10212070" cy="1078865"/>
          </a:xfrm>
          <a:prstGeom prst="rect">
            <a:avLst/>
          </a:prstGeom>
          <a:noFill/>
          <a:ln w="31750" algn="ctr">
            <a:noFill/>
            <a:miter lim="800000"/>
          </a:ln>
        </p:spPr>
        <p:txBody>
          <a:bodyPr wrap="square" lIns="0" tIns="0" rIns="0" bIns="0">
            <a:spAutoFit/>
          </a:bodyPr>
          <a:lstStyle/>
          <a:p>
            <a:pPr marL="0" marR="0" lvl="0" indent="0" algn="l" defTabSz="914400" rtl="0" eaLnBrk="1" fontAlgn="base" latinLnBrk="0" hangingPunct="1">
              <a:lnSpc>
                <a:spcPct val="130000"/>
              </a:lnSpc>
              <a:spcBef>
                <a:spcPct val="50000"/>
              </a:spcBef>
              <a:spcAft>
                <a:spcPct val="0"/>
              </a:spcAft>
              <a:buClrTx/>
              <a:buSzTx/>
              <a:buFontTx/>
              <a:buNone/>
              <a:defRPr/>
            </a:pPr>
            <a:r>
              <a:rPr kumimoji="0" lang="zh-CN" altLang="en-US" sz="1800" b="1" i="0" u="none" strike="noStrike" kern="1200" cap="none" spc="0" normalizeH="0" baseline="0" noProof="0" dirty="0">
                <a:ln>
                  <a:noFill/>
                </a:ln>
                <a:solidFill>
                  <a:schemeClr val="tx1"/>
                </a:solidFill>
                <a:effectLst/>
                <a:uLnTx/>
                <a:uFillTx/>
                <a:latin typeface="+mn-ea"/>
                <a:ea typeface="+mn-ea"/>
                <a:cs typeface="+mn-cs"/>
              </a:rPr>
              <a:t>    如何能实现河北光华荣昌</a:t>
            </a:r>
            <a:r>
              <a:rPr kumimoji="0" lang="en-US" altLang="zh-CN" sz="1800" b="1" i="0" u="none" strike="noStrike" kern="1200" cap="none" spc="0" normalizeH="0" baseline="0" noProof="0" dirty="0">
                <a:ln>
                  <a:noFill/>
                </a:ln>
                <a:solidFill>
                  <a:schemeClr val="tx1"/>
                </a:solidFill>
                <a:effectLst/>
                <a:uLnTx/>
                <a:uFillTx/>
                <a:latin typeface="+mn-ea"/>
                <a:ea typeface="+mn-ea"/>
                <a:cs typeface="+mn-cs"/>
              </a:rPr>
              <a:t>2025</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年</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战略</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，结合集团提出的系列战略措施，我们认为必须要在</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理念、组织架构、管理模式、人才培养</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等方面进行重新审视、调整，</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实现工厂转型</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外，进而实现</a:t>
            </a:r>
            <a:r>
              <a:rPr kumimoji="0" lang="zh-CN" altLang="en-US" sz="1800" b="1" i="0" u="none" strike="noStrike" kern="1200" cap="none" spc="0" normalizeH="0" baseline="0" noProof="0" dirty="0">
                <a:ln>
                  <a:noFill/>
                </a:ln>
                <a:solidFill>
                  <a:srgbClr val="FF0000"/>
                </a:solidFill>
                <a:effectLst/>
                <a:uLnTx/>
                <a:uFillTx/>
                <a:latin typeface="+mn-ea"/>
                <a:ea typeface="+mn-ea"/>
                <a:cs typeface="+mn-cs"/>
              </a:rPr>
              <a:t>工厂管理创新</a:t>
            </a:r>
            <a:r>
              <a:rPr kumimoji="0" lang="zh-CN" altLang="en-US" sz="1800" b="1" i="0" u="none" strike="noStrike" kern="1200" cap="none" spc="0" normalizeH="0" baseline="0" noProof="0" dirty="0">
                <a:ln>
                  <a:noFill/>
                </a:ln>
                <a:solidFill>
                  <a:schemeClr val="tx1"/>
                </a:solidFill>
                <a:effectLst/>
                <a:uLnTx/>
                <a:uFillTx/>
                <a:latin typeface="+mn-ea"/>
                <a:ea typeface="+mn-ea"/>
                <a:cs typeface="+mn-cs"/>
              </a:rPr>
              <a:t>。</a:t>
            </a:r>
            <a:endParaRPr kumimoji="0" lang="zh-CN" altLang="en-US" sz="1800" b="1" i="0" u="none" strike="noStrike" kern="1200" cap="none" spc="0" normalizeH="0" baseline="0" noProof="0" dirty="0">
              <a:ln>
                <a:noFill/>
              </a:ln>
              <a:solidFill>
                <a:schemeClr val="tx1"/>
              </a:solidFill>
              <a:effectLst/>
              <a:uLnTx/>
              <a:uFillTx/>
              <a:latin typeface="+mn-ea"/>
              <a:ea typeface="+mn-ea"/>
              <a:cs typeface="+mn-cs"/>
            </a:endParaRPr>
          </a:p>
        </p:txBody>
      </p:sp>
      <p:sp>
        <p:nvSpPr>
          <p:cNvPr id="128015" name="矩形 64"/>
          <p:cNvSpPr/>
          <p:nvPr/>
        </p:nvSpPr>
        <p:spPr>
          <a:xfrm>
            <a:off x="3674428" y="367348"/>
            <a:ext cx="4573587" cy="553085"/>
          </a:xfrm>
          <a:prstGeom prst="rect">
            <a:avLst/>
          </a:prstGeom>
          <a:solidFill>
            <a:srgbClr val="92D050"/>
          </a:solidFill>
          <a:ln w="9525">
            <a:noFill/>
          </a:ln>
        </p:spPr>
        <p:txBody>
          <a:bodyPr>
            <a:spAutoFit/>
          </a:bodyPr>
          <a:p>
            <a:pPr>
              <a:lnSpc>
                <a:spcPct val="150000"/>
              </a:lnSpc>
              <a:spcBef>
                <a:spcPct val="20000"/>
              </a:spcBef>
              <a:buNone/>
            </a:pPr>
            <a:r>
              <a:rPr lang="zh-CN" altLang="en-US" sz="2000" i="1" dirty="0">
                <a:latin typeface="华文细黑" panose="02010600040101010101" pitchFamily="2" charset="-122"/>
                <a:ea typeface="华文细黑" panose="02010600040101010101" pitchFamily="2" charset="-122"/>
              </a:rPr>
              <a:t>河北光华荣昌工厂转型与创新思考</a:t>
            </a:r>
            <a:endParaRPr lang="zh-CN" altLang="en-US" sz="2000" i="1" dirty="0">
              <a:latin typeface="华文细黑" panose="02010600040101010101" pitchFamily="2" charset="-122"/>
              <a:ea typeface="华文细黑" panose="02010600040101010101" pitchFamily="2" charset="-122"/>
            </a:endParaRPr>
          </a:p>
        </p:txBody>
      </p:sp>
      <p:pic>
        <p:nvPicPr>
          <p:cNvPr id="20" name="图片 19"/>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3520"/>
            <a:ext cx="3519055" cy="494430"/>
          </a:xfrm>
          <a:prstGeom prst="rect">
            <a:avLst/>
          </a:prstGeom>
          <a:noFill/>
          <a:ln>
            <a:noFill/>
          </a:ln>
        </p:spPr>
      </p:pic>
      <p:sp>
        <p:nvSpPr>
          <p:cNvPr id="21" name="圆角矩形 20"/>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a:t>
            </a:r>
            <a:endParaRPr lang="en-US" altLang="zh-CN"/>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p:nvPr/>
        </p:nvSpPr>
        <p:spPr>
          <a:xfrm>
            <a:off x="4758267" y="5810250"/>
            <a:ext cx="2500685" cy="279562"/>
          </a:xfrm>
          <a:prstGeom prst="rect">
            <a:avLst/>
          </a:prstGeom>
          <a:noFill/>
        </p:spPr>
        <p:txBody>
          <a:bodyPr wrap="none" lIns="0" tIns="0" rIns="0" bIns="60958" rtlCol="0">
            <a:spAutoFit/>
          </a:bodyPr>
          <a:lstStyle/>
          <a:p>
            <a:pPr>
              <a:lnSpc>
                <a:spcPts val="1735"/>
              </a:lnSpc>
            </a:pPr>
            <a:r>
              <a:rPr lang="en-US" altLang="zh-CN" sz="1300" dirty="0">
                <a:solidFill>
                  <a:srgbClr val="FFFFFF"/>
                </a:solidFill>
                <a:latin typeface="微软雅黑" panose="020B0503020204020204" pitchFamily="34" charset="-122"/>
                <a:cs typeface="微软雅黑" panose="020B0503020204020204" pitchFamily="34" charset="-122"/>
              </a:rPr>
              <a:t>引领和陪伴中国制造走向中国创造</a:t>
            </a:r>
            <a:endParaRPr lang="en-US" altLang="zh-CN" sz="1300" dirty="0">
              <a:solidFill>
                <a:srgbClr val="FFFFFF"/>
              </a:solidFill>
              <a:latin typeface="微软雅黑" panose="020B0503020204020204" pitchFamily="34" charset="-122"/>
              <a:cs typeface="微软雅黑" panose="020B0503020204020204" pitchFamily="34" charset="-122"/>
            </a:endParaRPr>
          </a:p>
        </p:txBody>
      </p:sp>
      <p:sp>
        <p:nvSpPr>
          <p:cNvPr id="5" name="TextBox 1"/>
          <p:cNvSpPr txBox="1"/>
          <p:nvPr/>
        </p:nvSpPr>
        <p:spPr>
          <a:xfrm>
            <a:off x="356235" y="570865"/>
            <a:ext cx="3615690" cy="504190"/>
          </a:xfrm>
          <a:prstGeom prst="rect">
            <a:avLst/>
          </a:prstGeom>
          <a:noFill/>
        </p:spPr>
        <p:txBody>
          <a:bodyPr wrap="square" lIns="0" tIns="0" rIns="0" bIns="60958" rtlCol="0">
            <a:spAutoFit/>
          </a:bodyPr>
          <a:lstStyle/>
          <a:p>
            <a:pPr>
              <a:lnSpc>
                <a:spcPts val="3465"/>
              </a:lnSpc>
            </a:pPr>
            <a:r>
              <a:rPr lang="en-US" altLang="zh-CN" sz="2800" b="1" dirty="0">
                <a:solidFill>
                  <a:srgbClr val="404040"/>
                </a:solidFill>
                <a:latin typeface="微软雅黑" panose="020B0503020204020204" pitchFamily="34" charset="-122"/>
                <a:cs typeface="微软雅黑" panose="020B0503020204020204" pitchFamily="34" charset="-122"/>
              </a:rPr>
              <a:t>  </a:t>
            </a:r>
            <a:r>
              <a:rPr lang="zh-CN" altLang="en-US" sz="2800" b="1" dirty="0">
                <a:solidFill>
                  <a:srgbClr val="404040"/>
                </a:solidFill>
                <a:latin typeface="微软雅黑" panose="020B0503020204020204" pitchFamily="34" charset="-122"/>
                <a:cs typeface="微软雅黑" panose="020B0503020204020204" pitchFamily="34" charset="-122"/>
              </a:rPr>
              <a:t>标准作业的实施</a:t>
            </a:r>
            <a:endParaRPr lang="zh-CN" altLang="en-US" sz="2800" b="1" dirty="0">
              <a:solidFill>
                <a:srgbClr val="404040"/>
              </a:solidFill>
              <a:latin typeface="微软雅黑" panose="020B0503020204020204" pitchFamily="34" charset="-122"/>
              <a:cs typeface="微软雅黑" panose="020B0503020204020204" pitchFamily="34" charset="-122"/>
            </a:endParaRPr>
          </a:p>
        </p:txBody>
      </p:sp>
      <p:sp>
        <p:nvSpPr>
          <p:cNvPr id="20" name="TextBox 1"/>
          <p:cNvSpPr txBox="1"/>
          <p:nvPr/>
        </p:nvSpPr>
        <p:spPr>
          <a:xfrm>
            <a:off x="1625601" y="3587751"/>
            <a:ext cx="38472" cy="330858"/>
          </a:xfrm>
          <a:prstGeom prst="rect">
            <a:avLst/>
          </a:prstGeom>
          <a:noFill/>
        </p:spPr>
        <p:txBody>
          <a:bodyPr wrap="none" lIns="0" tIns="0" rIns="0" bIns="60958" rtlCol="0">
            <a:spAutoFit/>
          </a:bodyPr>
          <a:lstStyle/>
          <a:p>
            <a:pPr>
              <a:lnSpc>
                <a:spcPts val="535"/>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a:p>
            <a:pPr>
              <a:lnSpc>
                <a:spcPts val="800"/>
              </a:lnSpc>
            </a:pPr>
            <a:r>
              <a:rPr lang="en-US" altLang="zh-CN" sz="600" dirty="0">
                <a:solidFill>
                  <a:srgbClr val="000000"/>
                </a:solidFill>
                <a:latin typeface="Times New Roman" panose="02020603050405020304" pitchFamily="18" charset="0"/>
                <a:cs typeface="Times New Roman" panose="02020603050405020304" pitchFamily="18" charset="0"/>
              </a:rPr>
              <a:t>0</a:t>
            </a:r>
            <a:endParaRPr lang="en-US" altLang="zh-CN" sz="600" dirty="0">
              <a:solidFill>
                <a:srgbClr val="000000"/>
              </a:solidFill>
              <a:latin typeface="Times New Roman" panose="02020603050405020304" pitchFamily="18" charset="0"/>
              <a:cs typeface="Times New Roman" panose="02020603050405020304" pitchFamily="18" charset="0"/>
            </a:endParaRPr>
          </a:p>
        </p:txBody>
      </p:sp>
      <p:graphicFrame>
        <p:nvGraphicFramePr>
          <p:cNvPr id="27" name="表格 26"/>
          <p:cNvGraphicFramePr>
            <a:graphicFrameLocks noGrp="1"/>
          </p:cNvGraphicFramePr>
          <p:nvPr>
            <p:custDataLst>
              <p:tags r:id="rId1"/>
            </p:custDataLst>
          </p:nvPr>
        </p:nvGraphicFramePr>
        <p:xfrm>
          <a:off x="356235" y="1183640"/>
          <a:ext cx="11380470" cy="5076587"/>
        </p:xfrm>
        <a:graphic>
          <a:graphicData uri="http://schemas.openxmlformats.org/drawingml/2006/table">
            <a:tbl>
              <a:tblPr firstRow="1" bandRow="1">
                <a:tableStyleId>{5C22544A-7EE6-4342-B048-85BDC9FD1C3A}</a:tableStyleId>
              </a:tblPr>
              <a:tblGrid>
                <a:gridCol w="1240553"/>
                <a:gridCol w="3671248"/>
                <a:gridCol w="6468669"/>
              </a:tblGrid>
              <a:tr h="898287">
                <a:tc>
                  <a:txBody>
                    <a:bodyPr/>
                    <a:lstStyle/>
                    <a:p>
                      <a:pPr algn="ctr"/>
                      <a:endParaRPr lang="en-US" altLang="zh-CN" dirty="0"/>
                    </a:p>
                    <a:p>
                      <a:pPr algn="ctr"/>
                      <a:r>
                        <a:rPr lang="zh-CN" altLang="en-US" dirty="0"/>
                        <a:t>实施内容</a:t>
                      </a:r>
                      <a:endParaRPr lang="zh-CN" altLang="en-US" dirty="0"/>
                    </a:p>
                  </a:txBody>
                  <a:tcPr/>
                </a:tc>
                <a:tc>
                  <a:txBody>
                    <a:bodyPr/>
                    <a:lstStyle/>
                    <a:p>
                      <a:pPr algn="ctr"/>
                      <a:endParaRPr lang="en-US" altLang="zh-CN" dirty="0"/>
                    </a:p>
                    <a:p>
                      <a:pPr algn="ctr"/>
                      <a:r>
                        <a:rPr lang="zh-CN" altLang="en-US" dirty="0"/>
                        <a:t>推进思路</a:t>
                      </a:r>
                      <a:endParaRPr lang="zh-CN" altLang="en-US" dirty="0"/>
                    </a:p>
                  </a:txBody>
                  <a:tcPr/>
                </a:tc>
                <a:tc>
                  <a:txBody>
                    <a:bodyPr/>
                    <a:lstStyle/>
                    <a:p>
                      <a:pPr algn="ctr"/>
                      <a:endParaRPr lang="en-US" altLang="zh-CN" dirty="0"/>
                    </a:p>
                    <a:p>
                      <a:pPr algn="ctr"/>
                      <a:endParaRPr lang="zh-CN" altLang="en-US" dirty="0"/>
                    </a:p>
                  </a:txBody>
                  <a:tcPr/>
                </a:tc>
              </a:tr>
              <a:tr h="3964031">
                <a:tc>
                  <a:txBody>
                    <a:bodyPr/>
                    <a:lstStyle/>
                    <a:p>
                      <a:endParaRPr lang="en-US" altLang="zh-CN" dirty="0"/>
                    </a:p>
                    <a:p>
                      <a:endParaRPr lang="en-US" altLang="zh-CN" dirty="0"/>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endParaRPr lang="en-US" altLang="zh-CN" dirty="0">
                        <a:solidFill>
                          <a:srgbClr val="000000"/>
                        </a:solidFill>
                        <a:latin typeface="+mn-ea"/>
                        <a:ea typeface="+mn-ea"/>
                        <a:cs typeface="Times New Roman" panose="02020603050405020304" pitchFamily="18" charset="0"/>
                      </a:endParaRPr>
                    </a:p>
                    <a:p>
                      <a:pPr>
                        <a:lnSpc>
                          <a:spcPts val="1600"/>
                        </a:lnSpc>
                      </a:pPr>
                      <a:r>
                        <a:rPr lang="zh-CN" altLang="en-US" dirty="0">
                          <a:solidFill>
                            <a:srgbClr val="000000"/>
                          </a:solidFill>
                          <a:latin typeface="+mn-ea"/>
                          <a:ea typeface="+mn-ea"/>
                          <a:cs typeface="Times New Roman" panose="02020603050405020304" pitchFamily="18" charset="0"/>
                        </a:rPr>
                        <a:t>标准作业</a:t>
                      </a:r>
                      <a:endParaRPr lang="zh-CN" altLang="en-US" dirty="0">
                        <a:solidFill>
                          <a:srgbClr val="000000"/>
                        </a:solidFill>
                        <a:latin typeface="+mn-ea"/>
                        <a:ea typeface="+mn-ea"/>
                        <a:cs typeface="Times New Roman" panose="02020603050405020304" pitchFamily="18" charset="0"/>
                      </a:endParaRPr>
                    </a:p>
                  </a:txBody>
                  <a:tcPr/>
                </a:tc>
                <a:tc>
                  <a:txBody>
                    <a:bodyPr/>
                    <a:lstStyle/>
                    <a:p>
                      <a:pPr marL="0" lvl="2" algn="l" defTabSz="914400" rtl="0" eaLnBrk="1" latinLnBrk="0" hangingPunct="1">
                        <a:lnSpc>
                          <a:spcPts val="1600"/>
                        </a:lnSpc>
                        <a:buFont typeface="Wingdings" panose="05000000000000000000" pitchFamily="2" charset="2"/>
                        <a:buNone/>
                      </a:pPr>
                      <a:endParaRPr lang="zh-CN" altLang="en-US"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建立标准作业管理体系通过标准</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作业确定作业节拍，进而确定作</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r>
                        <a:rPr lang="en-US" altLang="zh-CN" sz="1900" b="0" kern="1200" dirty="0" err="1">
                          <a:solidFill>
                            <a:schemeClr val="dk1"/>
                          </a:solidFill>
                          <a:latin typeface="微软雅黑" panose="020B0503020204020204" pitchFamily="34" charset="-122"/>
                          <a:ea typeface="微软雅黑" panose="020B0503020204020204" pitchFamily="34" charset="-122"/>
                          <a:cs typeface="+mn-cs"/>
                          <a:sym typeface="+mn-ea"/>
                        </a:rPr>
                        <a:t>业效率</a:t>
                      </a: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dirty="0">
                        <a:latin typeface="微软雅黑" panose="020B0503020204020204" pitchFamily="34" charset="-122"/>
                        <a:ea typeface="微软雅黑" panose="020B0503020204020204" pitchFamily="34" charset="-122"/>
                        <a:sym typeface="+mn-ea"/>
                      </a:endParaRPr>
                    </a:p>
                    <a:p>
                      <a:pPr marL="0" lvl="2" algn="l" defTabSz="914400" rtl="0" eaLnBrk="1" latinLnBrk="0" hangingPunct="1">
                        <a:lnSpc>
                          <a:spcPts val="1600"/>
                        </a:lnSpc>
                        <a:buFont typeface="Wingdings" panose="05000000000000000000" pitchFamily="2" charset="2"/>
                        <a:buNone/>
                      </a:pPr>
                      <a:r>
                        <a:rPr lang="zh-CN" altLang="en-US" sz="1900" b="0" dirty="0">
                          <a:latin typeface="微软雅黑" panose="020B0503020204020204" pitchFamily="34" charset="-122"/>
                          <a:ea typeface="微软雅黑" panose="020B0503020204020204" pitchFamily="34" charset="-122"/>
                          <a:sym typeface="+mn-ea"/>
                        </a:rPr>
                        <a:t>①各工位流程梳理</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②标准作业</a:t>
                      </a:r>
                      <a:r>
                        <a:rPr lang="en-US" altLang="zh-CN" sz="1900" b="0" dirty="0">
                          <a:latin typeface="微软雅黑" panose="020B0503020204020204" pitchFamily="34" charset="-122"/>
                          <a:ea typeface="微软雅黑" panose="020B0503020204020204" pitchFamily="34" charset="-122"/>
                          <a:sym typeface="+mn-ea"/>
                        </a:rPr>
                        <a:t>SOP</a:t>
                      </a:r>
                      <a:r>
                        <a:rPr lang="zh-CN" altLang="en-US" sz="1900" b="0" dirty="0">
                          <a:latin typeface="微软雅黑" panose="020B0503020204020204" pitchFamily="34" charset="-122"/>
                          <a:ea typeface="微软雅黑" panose="020B0503020204020204" pitchFamily="34" charset="-122"/>
                          <a:sym typeface="+mn-ea"/>
                        </a:rPr>
                        <a:t>制作</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③现场异常处置和对应能力提升</a:t>
                      </a:r>
                      <a:endParaRPr lang="zh-CN" altLang="en-US" sz="1900" b="0" dirty="0">
                        <a:latin typeface="微软雅黑" panose="020B0503020204020204" pitchFamily="34" charset="-122"/>
                        <a:ea typeface="微软雅黑" panose="020B0503020204020204" pitchFamily="34" charset="-122"/>
                      </a:endParaRPr>
                    </a:p>
                    <a:p>
                      <a:pPr>
                        <a:lnSpc>
                          <a:spcPct val="150000"/>
                        </a:lnSpc>
                      </a:pPr>
                      <a:r>
                        <a:rPr lang="zh-CN" altLang="en-US" sz="1900" b="0" dirty="0">
                          <a:latin typeface="微软雅黑" panose="020B0503020204020204" pitchFamily="34" charset="-122"/>
                          <a:ea typeface="微软雅黑" panose="020B0503020204020204" pitchFamily="34" charset="-122"/>
                          <a:sym typeface="+mn-ea"/>
                        </a:rPr>
                        <a:t>④现场进度管理板及</a:t>
                      </a:r>
                      <a:r>
                        <a:rPr lang="en-US" altLang="zh-CN" sz="1900" b="0" dirty="0">
                          <a:latin typeface="微软雅黑" panose="020B0503020204020204" pitchFamily="34" charset="-122"/>
                          <a:ea typeface="微软雅黑" panose="020B0503020204020204" pitchFamily="34" charset="-122"/>
                          <a:sym typeface="+mn-ea"/>
                        </a:rPr>
                        <a:t>5S</a:t>
                      </a:r>
                      <a:r>
                        <a:rPr lang="zh-CN" altLang="en-US" sz="1900" b="0" dirty="0">
                          <a:latin typeface="微软雅黑" panose="020B0503020204020204" pitchFamily="34" charset="-122"/>
                          <a:ea typeface="微软雅黑" panose="020B0503020204020204" pitchFamily="34" charset="-122"/>
                          <a:sym typeface="+mn-ea"/>
                        </a:rPr>
                        <a:t>目视管理</a:t>
                      </a:r>
                      <a:endParaRPr lang="en-US" altLang="zh-CN" sz="1900" b="0" dirty="0">
                        <a:latin typeface="微软雅黑" panose="020B0503020204020204" pitchFamily="34" charset="-122"/>
                        <a:ea typeface="微软雅黑" panose="020B0503020204020204" pitchFamily="34" charset="-122"/>
                      </a:endParaRPr>
                    </a:p>
                    <a:p>
                      <a:pPr indent="0">
                        <a:lnSpc>
                          <a:spcPct val="150000"/>
                        </a:lnSpc>
                        <a:buNone/>
                      </a:pPr>
                      <a:r>
                        <a:rPr lang="zh-CN" altLang="en-US" sz="1900" dirty="0">
                          <a:latin typeface="微软雅黑" panose="020B0503020204020204" pitchFamily="34" charset="-122"/>
                          <a:ea typeface="微软雅黑" panose="020B0503020204020204" pitchFamily="34" charset="-122"/>
                          <a:sym typeface="+mn-ea"/>
                        </a:rPr>
                        <a:t>⑤</a:t>
                      </a:r>
                      <a:r>
                        <a:rPr lang="zh-CN" altLang="en-US" sz="1900" b="0" dirty="0">
                          <a:latin typeface="微软雅黑" panose="020B0503020204020204" pitchFamily="34" charset="-122"/>
                          <a:ea typeface="微软雅黑" panose="020B0503020204020204" pitchFamily="34" charset="-122"/>
                          <a:sym typeface="+mn-ea"/>
                        </a:rPr>
                        <a:t>操作技能训练提升</a:t>
                      </a:r>
                      <a:endParaRPr lang="zh-CN" altLang="en-US" sz="1900" b="0" dirty="0">
                        <a:latin typeface="微软雅黑" panose="020B0503020204020204" pitchFamily="34" charset="-122"/>
                        <a:ea typeface="微软雅黑" panose="020B0503020204020204" pitchFamily="34" charset="-122"/>
                      </a:endParaRPr>
                    </a:p>
                    <a:p>
                      <a:pPr indent="0">
                        <a:lnSpc>
                          <a:spcPct val="150000"/>
                        </a:lnSpc>
                        <a:buNone/>
                      </a:pPr>
                      <a:r>
                        <a:rPr lang="zh-CN" altLang="en-US" sz="1900" b="0" dirty="0">
                          <a:latin typeface="微软雅黑" panose="020B0503020204020204" pitchFamily="34" charset="-122"/>
                          <a:ea typeface="微软雅黑" panose="020B0503020204020204" pitchFamily="34" charset="-122"/>
                          <a:sym typeface="+mn-ea"/>
                        </a:rPr>
                        <a:t>⑥设备维护与保养</a:t>
                      </a:r>
                      <a:endParaRPr lang="en-US" altLang="zh-CN" sz="1900" b="0" dirty="0">
                        <a:latin typeface="微软雅黑" panose="020B0503020204020204" pitchFamily="34" charset="-122"/>
                        <a:ea typeface="微软雅黑" panose="020B0503020204020204" pitchFamily="34" charset="-122"/>
                      </a:endParaRPr>
                    </a:p>
                    <a:p>
                      <a:pPr marL="0" lvl="2" algn="l" defTabSz="914400" rtl="0" eaLnBrk="1" latinLnBrk="0" hangingPunct="1"/>
                      <a:endParaRPr lang="en-US" altLang="zh-CN" sz="1900" b="0" kern="1200" dirty="0">
                        <a:solidFill>
                          <a:schemeClr val="dk1"/>
                        </a:solidFill>
                        <a:latin typeface="+mn-lt"/>
                        <a:ea typeface="+mn-ea"/>
                        <a:cs typeface="+mn-cs"/>
                      </a:endParaRPr>
                    </a:p>
                  </a:txBody>
                  <a:tcPr/>
                </a:tc>
                <a:tc>
                  <a:txBody>
                    <a:bodyPr/>
                    <a:lstStyle/>
                    <a:p>
                      <a:pPr>
                        <a:lnSpc>
                          <a:spcPts val="2800"/>
                        </a:lnSpc>
                        <a:tabLst>
                          <a:tab pos="241300" algn="l"/>
                        </a:tabLst>
                      </a:pPr>
                      <a:endParaRPr lang="en-US" altLang="zh-CN" sz="1900" b="0" kern="1200" dirty="0">
                        <a:solidFill>
                          <a:schemeClr val="dk1"/>
                        </a:solidFill>
                        <a:latin typeface="微软雅黑" panose="020B0503020204020204" pitchFamily="34" charset="-122"/>
                        <a:ea typeface="微软雅黑" panose="020B0503020204020204" pitchFamily="34" charset="-122"/>
                        <a:cs typeface="+mn-cs"/>
                        <a:sym typeface="+mn-ea"/>
                      </a:endParaRPr>
                    </a:p>
                    <a:p>
                      <a:pPr marL="0" lvl="2" algn="l" defTabSz="914400" rtl="0" eaLnBrk="1" latinLnBrk="0" hangingPunct="1">
                        <a:lnSpc>
                          <a:spcPts val="1600"/>
                        </a:lnSpc>
                        <a:buFont typeface="Wingdings" panose="05000000000000000000" pitchFamily="2" charset="2"/>
                        <a:buNone/>
                      </a:pPr>
                      <a:endParaRPr lang="en-US" altLang="zh-CN" sz="1900" b="0" kern="1200" dirty="0">
                        <a:solidFill>
                          <a:schemeClr val="dk1"/>
                        </a:solidFill>
                        <a:latin typeface="+mn-lt"/>
                        <a:ea typeface="+mn-ea"/>
                        <a:cs typeface="+mn-cs"/>
                      </a:endParaRPr>
                    </a:p>
                  </a:txBody>
                  <a:tcPr/>
                </a:tc>
              </a:tr>
            </a:tbl>
          </a:graphicData>
        </a:graphic>
      </p:graphicFrame>
      <p:pic>
        <p:nvPicPr>
          <p:cNvPr id="28674" name="Picture 2"/>
          <p:cNvPicPr>
            <a:picLocks noChangeAspect="1" noChangeArrowheads="1"/>
          </p:cNvPicPr>
          <p:nvPr/>
        </p:nvPicPr>
        <p:blipFill>
          <a:blip r:embed="rId2" cstate="print"/>
          <a:srcRect/>
          <a:stretch>
            <a:fillRect/>
          </a:stretch>
        </p:blipFill>
        <p:spPr bwMode="auto">
          <a:xfrm>
            <a:off x="5400249" y="2225510"/>
            <a:ext cx="2748340" cy="2087183"/>
          </a:xfrm>
          <a:prstGeom prst="rect">
            <a:avLst/>
          </a:prstGeom>
          <a:noFill/>
          <a:ln w="9525">
            <a:noFill/>
            <a:miter lim="800000"/>
            <a:headEnd/>
            <a:tailEnd/>
          </a:ln>
        </p:spPr>
      </p:pic>
      <p:pic>
        <p:nvPicPr>
          <p:cNvPr id="28675" name="Picture 3"/>
          <p:cNvPicPr>
            <a:picLocks noChangeAspect="1" noChangeArrowheads="1"/>
          </p:cNvPicPr>
          <p:nvPr/>
        </p:nvPicPr>
        <p:blipFill>
          <a:blip r:embed="rId3" cstate="print"/>
          <a:srcRect/>
          <a:stretch>
            <a:fillRect/>
          </a:stretch>
        </p:blipFill>
        <p:spPr bwMode="auto">
          <a:xfrm>
            <a:off x="8442775" y="2194092"/>
            <a:ext cx="2830276" cy="2040687"/>
          </a:xfrm>
          <a:prstGeom prst="rect">
            <a:avLst/>
          </a:prstGeom>
          <a:noFill/>
          <a:ln w="9525">
            <a:noFill/>
            <a:miter lim="800000"/>
            <a:headEnd/>
            <a:tailEnd/>
          </a:ln>
        </p:spPr>
      </p:pic>
      <p:pic>
        <p:nvPicPr>
          <p:cNvPr id="28676" name="Picture 4"/>
          <p:cNvPicPr>
            <a:picLocks noChangeAspect="1" noChangeArrowheads="1"/>
          </p:cNvPicPr>
          <p:nvPr/>
        </p:nvPicPr>
        <p:blipFill>
          <a:blip r:embed="rId4" cstate="print"/>
          <a:srcRect/>
          <a:stretch>
            <a:fillRect/>
          </a:stretch>
        </p:blipFill>
        <p:spPr bwMode="auto">
          <a:xfrm>
            <a:off x="5498271" y="4435523"/>
            <a:ext cx="5897610" cy="1774208"/>
          </a:xfrm>
          <a:prstGeom prst="rect">
            <a:avLst/>
          </a:prstGeom>
          <a:noFill/>
          <a:ln w="9525">
            <a:noFill/>
            <a:miter lim="800000"/>
            <a:headEnd/>
            <a:tailEnd/>
          </a:ln>
        </p:spPr>
      </p:pic>
      <p:pic>
        <p:nvPicPr>
          <p:cNvPr id="11" name="图片 10"/>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970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49</a:t>
            </a:r>
            <a:endParaRPr lang="en-US" altLang="zh-CN"/>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7393" name="Rectangle 2"/>
          <p:cNvSpPr>
            <a:spLocks noGrp="1"/>
          </p:cNvSpPr>
          <p:nvPr>
            <p:ph type="title" idx="4294967295"/>
          </p:nvPr>
        </p:nvSpPr>
        <p:spPr>
          <a:xfrm>
            <a:off x="4307840" y="580390"/>
            <a:ext cx="2954020" cy="552450"/>
          </a:xfrm>
          <a:prstGeom prst="rect">
            <a:avLst/>
          </a:prstGeom>
          <a:noFill/>
          <a:ln w="9525">
            <a:noFill/>
          </a:ln>
        </p:spPr>
        <p:txBody>
          <a:bodyPr anchor="ctr"/>
          <a:p>
            <a:pPr eaLnBrk="1" hangingPunct="1"/>
            <a:r>
              <a:rPr lang="en-US" altLang="zh-CN" sz="2400" b="1" dirty="0"/>
              <a:t>8S</a:t>
            </a:r>
            <a:r>
              <a:rPr lang="zh-CN" altLang="en-US" sz="2400" b="1" dirty="0"/>
              <a:t>成果衡量标准</a:t>
            </a:r>
            <a:endParaRPr lang="zh-CN" altLang="en-US" sz="2400" b="1" dirty="0"/>
          </a:p>
        </p:txBody>
      </p:sp>
      <p:pic>
        <p:nvPicPr>
          <p:cNvPr id="187394" name="Picture 3"/>
          <p:cNvPicPr>
            <a:picLocks noChangeAspect="1"/>
          </p:cNvPicPr>
          <p:nvPr/>
        </p:nvPicPr>
        <p:blipFill>
          <a:blip r:embed="rId1"/>
          <a:srcRect l="4153" t="15086" b="4178"/>
          <a:stretch>
            <a:fillRect/>
          </a:stretch>
        </p:blipFill>
        <p:spPr>
          <a:xfrm>
            <a:off x="1595438" y="3716338"/>
            <a:ext cx="4572000" cy="2447925"/>
          </a:xfrm>
          <a:prstGeom prst="rect">
            <a:avLst/>
          </a:prstGeom>
          <a:noFill/>
          <a:ln w="9525">
            <a:noFill/>
          </a:ln>
        </p:spPr>
      </p:pic>
      <p:sp>
        <p:nvSpPr>
          <p:cNvPr id="187395" name="Text Box 4"/>
          <p:cNvSpPr txBox="1"/>
          <p:nvPr/>
        </p:nvSpPr>
        <p:spPr>
          <a:xfrm>
            <a:off x="3155950" y="3192463"/>
            <a:ext cx="640080" cy="368300"/>
          </a:xfrm>
          <a:prstGeom prst="rect">
            <a:avLst/>
          </a:prstGeom>
          <a:noFill/>
          <a:ln w="9525">
            <a:noFill/>
          </a:ln>
        </p:spPr>
        <p:txBody>
          <a:bodyPr wrap="none" anchor="t">
            <a:spAutoFit/>
          </a:bodyPr>
          <a:p>
            <a:r>
              <a:rPr lang="zh-CN" altLang="en-US" dirty="0">
                <a:latin typeface="Times New Roman" panose="02020603050405020304" pitchFamily="18" charset="0"/>
                <a:ea typeface="宋体" panose="02010600030101010101" pitchFamily="2" charset="-122"/>
              </a:rPr>
              <a:t>现场</a:t>
            </a:r>
            <a:endParaRPr lang="zh-CN" altLang="en-US" dirty="0">
              <a:latin typeface="Times New Roman" panose="02020603050405020304" pitchFamily="18" charset="0"/>
              <a:ea typeface="宋体" panose="02010600030101010101" pitchFamily="2" charset="-122"/>
            </a:endParaRPr>
          </a:p>
        </p:txBody>
      </p:sp>
      <p:sp>
        <p:nvSpPr>
          <p:cNvPr id="187396" name="Rectangle 5"/>
          <p:cNvSpPr/>
          <p:nvPr/>
        </p:nvSpPr>
        <p:spPr>
          <a:xfrm>
            <a:off x="2606675" y="3284538"/>
            <a:ext cx="3048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397" name="Rectangle 6"/>
          <p:cNvSpPr/>
          <p:nvPr/>
        </p:nvSpPr>
        <p:spPr>
          <a:xfrm>
            <a:off x="2911475" y="3284538"/>
            <a:ext cx="3048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398" name="Rectangle 7"/>
          <p:cNvSpPr/>
          <p:nvPr/>
        </p:nvSpPr>
        <p:spPr>
          <a:xfrm>
            <a:off x="2225675" y="3284538"/>
            <a:ext cx="381000" cy="228600"/>
          </a:xfrm>
          <a:prstGeom prst="rect">
            <a:avLst/>
          </a:prstGeom>
          <a:solidFill>
            <a:srgbClr val="FF00FF"/>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399" name="Text Box 8"/>
          <p:cNvSpPr txBox="1"/>
          <p:nvPr/>
        </p:nvSpPr>
        <p:spPr>
          <a:xfrm>
            <a:off x="2136775" y="2997200"/>
            <a:ext cx="488950" cy="275590"/>
          </a:xfrm>
          <a:prstGeom prst="rect">
            <a:avLst/>
          </a:prstGeom>
          <a:noFill/>
          <a:ln w="9525">
            <a:noFill/>
          </a:ln>
        </p:spPr>
        <p:txBody>
          <a:bodyPr anchor="t">
            <a:spAutoFit/>
          </a:bodyPr>
          <a:p>
            <a:r>
              <a:rPr lang="en-US" altLang="zh-CN" sz="1200" dirty="0">
                <a:latin typeface="Times New Roman" panose="02020603050405020304" pitchFamily="18" charset="0"/>
                <a:ea typeface="宋体" panose="02010600030101010101" pitchFamily="2" charset="-122"/>
              </a:rPr>
              <a:t>40%</a:t>
            </a:r>
            <a:endParaRPr lang="en-US" altLang="zh-CN" sz="1200" dirty="0">
              <a:latin typeface="Times New Roman" panose="02020603050405020304" pitchFamily="18" charset="0"/>
              <a:ea typeface="宋体" panose="02010600030101010101" pitchFamily="2" charset="-122"/>
            </a:endParaRPr>
          </a:p>
        </p:txBody>
      </p:sp>
      <p:sp>
        <p:nvSpPr>
          <p:cNvPr id="187400" name="AutoShape 9"/>
          <p:cNvSpPr/>
          <p:nvPr/>
        </p:nvSpPr>
        <p:spPr>
          <a:xfrm>
            <a:off x="6264275" y="1898650"/>
            <a:ext cx="133350" cy="114300"/>
          </a:xfrm>
          <a:prstGeom prst="callout2">
            <a:avLst>
              <a:gd name="adj1" fmla="val 100000"/>
              <a:gd name="adj2" fmla="val -57144"/>
              <a:gd name="adj3" fmla="val 100000"/>
              <a:gd name="adj4" fmla="val -750000"/>
              <a:gd name="adj5" fmla="val 1355556"/>
              <a:gd name="adj6" fmla="val -1840477"/>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01" name="AutoShape 10"/>
          <p:cNvSpPr/>
          <p:nvPr/>
        </p:nvSpPr>
        <p:spPr>
          <a:xfrm>
            <a:off x="6270625" y="3016250"/>
            <a:ext cx="133350" cy="114300"/>
          </a:xfrm>
          <a:prstGeom prst="callout2">
            <a:avLst>
              <a:gd name="adj1" fmla="val 100000"/>
              <a:gd name="adj2" fmla="val -57144"/>
              <a:gd name="adj3" fmla="val 100000"/>
              <a:gd name="adj4" fmla="val -744046"/>
              <a:gd name="adj5" fmla="val 380556"/>
              <a:gd name="adj6" fmla="val -1853569"/>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02" name="Text Box 11"/>
          <p:cNvSpPr txBox="1"/>
          <p:nvPr/>
        </p:nvSpPr>
        <p:spPr>
          <a:xfrm>
            <a:off x="5448300" y="4797425"/>
            <a:ext cx="8636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办公室</a:t>
            </a:r>
            <a:endParaRPr lang="zh-CN" altLang="en-US" sz="1600" dirty="0">
              <a:latin typeface="Times New Roman" panose="02020603050405020304" pitchFamily="18" charset="0"/>
              <a:ea typeface="宋体" panose="02010600030101010101" pitchFamily="2" charset="-122"/>
            </a:endParaRPr>
          </a:p>
        </p:txBody>
      </p:sp>
      <p:sp>
        <p:nvSpPr>
          <p:cNvPr id="187403" name="Text Box 12"/>
          <p:cNvSpPr txBox="1"/>
          <p:nvPr/>
        </p:nvSpPr>
        <p:spPr>
          <a:xfrm>
            <a:off x="5461000" y="2819400"/>
            <a:ext cx="6477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仓 库</a:t>
            </a:r>
            <a:endParaRPr lang="zh-CN" altLang="en-US" sz="1600" dirty="0">
              <a:latin typeface="Times New Roman" panose="02020603050405020304" pitchFamily="18" charset="0"/>
              <a:ea typeface="宋体" panose="02010600030101010101" pitchFamily="2" charset="-122"/>
            </a:endParaRPr>
          </a:p>
        </p:txBody>
      </p:sp>
      <p:sp>
        <p:nvSpPr>
          <p:cNvPr id="187404" name="Text Box 13"/>
          <p:cNvSpPr txBox="1"/>
          <p:nvPr/>
        </p:nvSpPr>
        <p:spPr>
          <a:xfrm>
            <a:off x="5413375" y="1620838"/>
            <a:ext cx="8255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作业区</a:t>
            </a:r>
            <a:endParaRPr lang="zh-CN" altLang="en-US" sz="1600" dirty="0">
              <a:latin typeface="Times New Roman" panose="02020603050405020304" pitchFamily="18" charset="0"/>
              <a:ea typeface="宋体" panose="02010600030101010101" pitchFamily="2" charset="-122"/>
            </a:endParaRPr>
          </a:p>
        </p:txBody>
      </p:sp>
      <p:sp>
        <p:nvSpPr>
          <p:cNvPr id="187405" name="Text Box 14"/>
          <p:cNvSpPr txBox="1"/>
          <p:nvPr/>
        </p:nvSpPr>
        <p:spPr>
          <a:xfrm>
            <a:off x="5519738" y="3789363"/>
            <a:ext cx="754062"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设 备</a:t>
            </a:r>
            <a:endParaRPr lang="zh-CN" altLang="en-US" sz="1600" dirty="0">
              <a:latin typeface="Times New Roman" panose="02020603050405020304" pitchFamily="18" charset="0"/>
              <a:ea typeface="宋体" panose="02010600030101010101" pitchFamily="2" charset="-122"/>
            </a:endParaRPr>
          </a:p>
        </p:txBody>
      </p:sp>
      <p:sp>
        <p:nvSpPr>
          <p:cNvPr id="187406" name="AutoShape 15"/>
          <p:cNvSpPr/>
          <p:nvPr/>
        </p:nvSpPr>
        <p:spPr>
          <a:xfrm>
            <a:off x="6208713" y="1462088"/>
            <a:ext cx="215900" cy="1081087"/>
          </a:xfrm>
          <a:prstGeom prst="leftBrace">
            <a:avLst>
              <a:gd name="adj1" fmla="val 41519"/>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07" name="AutoShape 16"/>
          <p:cNvSpPr/>
          <p:nvPr/>
        </p:nvSpPr>
        <p:spPr>
          <a:xfrm>
            <a:off x="6267450" y="3678238"/>
            <a:ext cx="128588" cy="903287"/>
          </a:xfrm>
          <a:prstGeom prst="leftBrace">
            <a:avLst>
              <a:gd name="adj1" fmla="val 58246"/>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08" name="AutoShape 17"/>
          <p:cNvSpPr/>
          <p:nvPr/>
        </p:nvSpPr>
        <p:spPr>
          <a:xfrm>
            <a:off x="6240463" y="4652963"/>
            <a:ext cx="215900" cy="1008062"/>
          </a:xfrm>
          <a:prstGeom prst="leftBrace">
            <a:avLst>
              <a:gd name="adj1" fmla="val 38714"/>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09" name="AutoShape 18"/>
          <p:cNvSpPr/>
          <p:nvPr/>
        </p:nvSpPr>
        <p:spPr>
          <a:xfrm>
            <a:off x="6246813" y="2708275"/>
            <a:ext cx="174625" cy="835025"/>
          </a:xfrm>
          <a:prstGeom prst="leftBrace">
            <a:avLst>
              <a:gd name="adj1" fmla="val 39649"/>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7410" name="Rectangle 19"/>
          <p:cNvSpPr/>
          <p:nvPr/>
        </p:nvSpPr>
        <p:spPr>
          <a:xfrm>
            <a:off x="6388100" y="1340962"/>
            <a:ext cx="2545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叉车、工具等物品在指定场所放置 </a:t>
            </a:r>
            <a:endParaRPr lang="zh-CN" altLang="en-US" sz="1200" u="sng" dirty="0">
              <a:latin typeface="宋体" panose="02010600030101010101" pitchFamily="2" charset="-122"/>
              <a:ea typeface="宋体" panose="02010600030101010101" pitchFamily="2" charset="-122"/>
            </a:endParaRPr>
          </a:p>
        </p:txBody>
      </p:sp>
      <p:sp>
        <p:nvSpPr>
          <p:cNvPr id="187411" name="Rectangle 20"/>
          <p:cNvSpPr/>
          <p:nvPr/>
        </p:nvSpPr>
        <p:spPr>
          <a:xfrm>
            <a:off x="6378575" y="1579087"/>
            <a:ext cx="374967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成品、不合格品、待检品等在指定标志场所整齐放置 </a:t>
            </a:r>
            <a:endParaRPr lang="zh-CN" altLang="en-US" sz="1200" u="sng" dirty="0">
              <a:latin typeface="宋体" panose="02010600030101010101" pitchFamily="2" charset="-122"/>
              <a:ea typeface="宋体" panose="02010600030101010101" pitchFamily="2" charset="-122"/>
            </a:endParaRPr>
          </a:p>
        </p:txBody>
      </p:sp>
      <p:sp>
        <p:nvSpPr>
          <p:cNvPr id="187412" name="Rectangle 21"/>
          <p:cNvSpPr/>
          <p:nvPr/>
        </p:nvSpPr>
        <p:spPr>
          <a:xfrm>
            <a:off x="6370638" y="1833087"/>
            <a:ext cx="347027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各规定区域堆放的物品是否整齐、有序、合理 </a:t>
            </a:r>
            <a:endParaRPr lang="zh-CN" altLang="en-US" sz="1200" u="sng" dirty="0">
              <a:latin typeface="宋体" panose="02010600030101010101" pitchFamily="2" charset="-122"/>
              <a:ea typeface="宋体" panose="02010600030101010101" pitchFamily="2" charset="-122"/>
            </a:endParaRPr>
          </a:p>
        </p:txBody>
      </p:sp>
      <p:sp>
        <p:nvSpPr>
          <p:cNvPr id="187413" name="矩形 54293"/>
          <p:cNvSpPr/>
          <p:nvPr/>
        </p:nvSpPr>
        <p:spPr>
          <a:xfrm>
            <a:off x="6383338" y="2165350"/>
            <a:ext cx="3241675" cy="273050"/>
          </a:xfrm>
          <a:prstGeom prst="rect">
            <a:avLst/>
          </a:prstGeom>
          <a:noFill/>
          <a:ln w="9525">
            <a:noFill/>
          </a:ln>
        </p:spPr>
        <p:txBody>
          <a:bodyPr anchor="ctr"/>
          <a:p>
            <a:pPr>
              <a:buSzPct val="75000"/>
              <a:buFont typeface="Wingdings" panose="05000000000000000000" pitchFamily="2" charset="2"/>
            </a:pPr>
            <a:r>
              <a:rPr lang="zh-CN" altLang="en-US" sz="1400" u="sng" dirty="0">
                <a:latin typeface="宋体" panose="02010600030101010101" pitchFamily="2" charset="-122"/>
                <a:ea typeface="黑体" panose="02010609060101010101" charset="-122"/>
              </a:rPr>
              <a:t>各种指示牌、标识、标牌设置充分和得当</a:t>
            </a:r>
            <a:endParaRPr lang="zh-CN" altLang="en-US" sz="1400" u="sng" dirty="0">
              <a:latin typeface="宋体" panose="02010600030101010101" pitchFamily="2" charset="-122"/>
              <a:ea typeface="黑体" panose="02010609060101010101" charset="-122"/>
            </a:endParaRPr>
          </a:p>
        </p:txBody>
      </p:sp>
      <p:sp>
        <p:nvSpPr>
          <p:cNvPr id="187414" name="Rectangle 28"/>
          <p:cNvSpPr/>
          <p:nvPr/>
        </p:nvSpPr>
        <p:spPr>
          <a:xfrm>
            <a:off x="6388100" y="2468087"/>
            <a:ext cx="26638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作业服等正确穿戴并保持清洁 </a:t>
            </a:r>
            <a:endParaRPr lang="zh-CN" altLang="en-US" sz="1200" u="sng" dirty="0">
              <a:latin typeface="宋体" panose="02010600030101010101" pitchFamily="2" charset="-122"/>
              <a:ea typeface="宋体" panose="02010600030101010101" pitchFamily="2" charset="-122"/>
            </a:endParaRPr>
          </a:p>
        </p:txBody>
      </p:sp>
      <p:sp>
        <p:nvSpPr>
          <p:cNvPr id="187415" name="Rectangle 29"/>
          <p:cNvSpPr/>
          <p:nvPr/>
        </p:nvSpPr>
        <p:spPr>
          <a:xfrm>
            <a:off x="6383338" y="2696686"/>
            <a:ext cx="2736850"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货物物流路线方便合理 </a:t>
            </a:r>
            <a:endParaRPr lang="zh-CN" altLang="en-US" sz="1200" u="sng" dirty="0">
              <a:latin typeface="宋体" panose="02010600030101010101" pitchFamily="2" charset="-122"/>
              <a:ea typeface="宋体" panose="02010600030101010101" pitchFamily="2" charset="-122"/>
            </a:endParaRPr>
          </a:p>
        </p:txBody>
      </p:sp>
      <p:sp>
        <p:nvSpPr>
          <p:cNvPr id="187416" name="Rectangle 30"/>
          <p:cNvSpPr/>
          <p:nvPr/>
        </p:nvSpPr>
        <p:spPr>
          <a:xfrm>
            <a:off x="6383338" y="2876074"/>
            <a:ext cx="3313112"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灭火器应在指定位置放置及处于可使用状态 </a:t>
            </a:r>
            <a:endParaRPr lang="zh-CN" altLang="en-US" sz="1200" u="sng" dirty="0">
              <a:latin typeface="宋体" panose="02010600030101010101" pitchFamily="2" charset="-122"/>
              <a:ea typeface="宋体" panose="02010600030101010101" pitchFamily="2" charset="-122"/>
            </a:endParaRPr>
          </a:p>
        </p:txBody>
      </p:sp>
      <p:sp>
        <p:nvSpPr>
          <p:cNvPr id="187417" name="Rectangle 31"/>
          <p:cNvSpPr/>
          <p:nvPr/>
        </p:nvSpPr>
        <p:spPr>
          <a:xfrm>
            <a:off x="6405563" y="3091974"/>
            <a:ext cx="3384550"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管理板设置合理，内容充实，更新及时 </a:t>
            </a:r>
            <a:endParaRPr lang="zh-CN" altLang="en-US" sz="1200" u="sng" dirty="0">
              <a:latin typeface="宋体" panose="02010600030101010101" pitchFamily="2" charset="-122"/>
              <a:ea typeface="宋体" panose="02010600030101010101" pitchFamily="2" charset="-122"/>
            </a:endParaRPr>
          </a:p>
        </p:txBody>
      </p:sp>
      <p:sp>
        <p:nvSpPr>
          <p:cNvPr id="187418" name="Rectangle 32"/>
          <p:cNvSpPr/>
          <p:nvPr/>
        </p:nvSpPr>
        <p:spPr>
          <a:xfrm>
            <a:off x="6405563" y="3303111"/>
            <a:ext cx="33623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出入库的成品标识明了，标识卡内容填写完整</a:t>
            </a:r>
            <a:endParaRPr lang="zh-CN" altLang="en-US" sz="1200" u="sng" dirty="0">
              <a:latin typeface="宋体" panose="02010600030101010101" pitchFamily="2" charset="-122"/>
              <a:ea typeface="宋体" panose="02010600030101010101" pitchFamily="2" charset="-122"/>
            </a:endParaRPr>
          </a:p>
        </p:txBody>
      </p:sp>
      <p:sp>
        <p:nvSpPr>
          <p:cNvPr id="187419" name="Rectangle 34"/>
          <p:cNvSpPr/>
          <p:nvPr/>
        </p:nvSpPr>
        <p:spPr>
          <a:xfrm>
            <a:off x="6410325" y="3607911"/>
            <a:ext cx="2998788"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设备状态标识清楚，维修保养记录完整</a:t>
            </a:r>
            <a:endParaRPr lang="zh-CN" altLang="en-US" sz="1200" u="sng" dirty="0">
              <a:latin typeface="宋体" panose="02010600030101010101" pitchFamily="2" charset="-122"/>
              <a:ea typeface="宋体" panose="02010600030101010101" pitchFamily="2" charset="-122"/>
            </a:endParaRPr>
          </a:p>
        </p:txBody>
      </p:sp>
      <p:sp>
        <p:nvSpPr>
          <p:cNvPr id="187420" name="AutoShape 35"/>
          <p:cNvSpPr/>
          <p:nvPr/>
        </p:nvSpPr>
        <p:spPr>
          <a:xfrm>
            <a:off x="6283325" y="5051425"/>
            <a:ext cx="133350" cy="114300"/>
          </a:xfrm>
          <a:prstGeom prst="callout2">
            <a:avLst>
              <a:gd name="adj1" fmla="val 100000"/>
              <a:gd name="adj2" fmla="val -57144"/>
              <a:gd name="adj3" fmla="val 100000"/>
              <a:gd name="adj4" fmla="val -709523"/>
              <a:gd name="adj5" fmla="val -1402778"/>
              <a:gd name="adj6" fmla="val -1865477"/>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21" name="Rectangle 36"/>
          <p:cNvSpPr/>
          <p:nvPr/>
        </p:nvSpPr>
        <p:spPr>
          <a:xfrm>
            <a:off x="6405563" y="3857149"/>
            <a:ext cx="37814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设备操作规程完整，安全标识明了</a:t>
            </a:r>
            <a:endParaRPr lang="zh-CN" altLang="en-US" sz="1200" u="sng" dirty="0">
              <a:latin typeface="宋体" panose="02010600030101010101" pitchFamily="2" charset="-122"/>
              <a:ea typeface="宋体" panose="02010600030101010101" pitchFamily="2" charset="-122"/>
            </a:endParaRPr>
          </a:p>
        </p:txBody>
      </p:sp>
      <p:sp>
        <p:nvSpPr>
          <p:cNvPr id="187422" name="Rectangle 37"/>
          <p:cNvSpPr/>
          <p:nvPr/>
        </p:nvSpPr>
        <p:spPr>
          <a:xfrm>
            <a:off x="6418263" y="4079399"/>
            <a:ext cx="37814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区域布置鲜明，设备设置合理</a:t>
            </a:r>
            <a:r>
              <a:rPr lang="zh-CN" altLang="en-US" sz="1200" dirty="0">
                <a:latin typeface="Times New Roman" panose="02020603050405020304" pitchFamily="18" charset="0"/>
                <a:ea typeface="宋体" panose="02010600030101010101" pitchFamily="2" charset="-122"/>
              </a:rPr>
              <a:t> </a:t>
            </a:r>
            <a:endParaRPr lang="zh-CN" altLang="en-US" sz="1200" dirty="0">
              <a:latin typeface="Times New Roman" panose="02020603050405020304" pitchFamily="18" charset="0"/>
              <a:ea typeface="宋体" panose="02010600030101010101" pitchFamily="2" charset="-122"/>
            </a:endParaRPr>
          </a:p>
        </p:txBody>
      </p:sp>
      <p:sp>
        <p:nvSpPr>
          <p:cNvPr id="187423" name="Rectangle 38"/>
          <p:cNvSpPr/>
          <p:nvPr/>
        </p:nvSpPr>
        <p:spPr>
          <a:xfrm>
            <a:off x="6418263" y="4287362"/>
            <a:ext cx="3133725" cy="275590"/>
          </a:xfrm>
          <a:prstGeom prst="rect">
            <a:avLst/>
          </a:prstGeom>
          <a:noFill/>
          <a:ln w="9525">
            <a:noFill/>
          </a:ln>
        </p:spPr>
        <p:txBody>
          <a:bodyPr anchor="ctr">
            <a:spAutoFit/>
          </a:bodyPr>
          <a:p>
            <a:r>
              <a:rPr lang="zh-CN" altLang="en-US" sz="1200" u="sng" dirty="0">
                <a:latin typeface="宋体" panose="02010600030101010101" pitchFamily="2" charset="-122"/>
                <a:ea typeface="宋体" panose="02010600030101010101" pitchFamily="2" charset="-122"/>
              </a:rPr>
              <a:t>保养及时，无灰尘、油污，无油漆剥落 </a:t>
            </a:r>
            <a:endParaRPr lang="zh-CN" altLang="en-US" sz="1200" u="sng" dirty="0">
              <a:latin typeface="宋体" panose="02010600030101010101" pitchFamily="2" charset="-122"/>
              <a:ea typeface="宋体" panose="02010600030101010101" pitchFamily="2" charset="-122"/>
            </a:endParaRPr>
          </a:p>
        </p:txBody>
      </p:sp>
      <p:sp>
        <p:nvSpPr>
          <p:cNvPr id="187424" name="AutoShape 39"/>
          <p:cNvSpPr/>
          <p:nvPr/>
        </p:nvSpPr>
        <p:spPr>
          <a:xfrm>
            <a:off x="6292850" y="4022725"/>
            <a:ext cx="133350" cy="114300"/>
          </a:xfrm>
          <a:prstGeom prst="callout2">
            <a:avLst>
              <a:gd name="adj1" fmla="val 100000"/>
              <a:gd name="adj2" fmla="val -57144"/>
              <a:gd name="adj3" fmla="val 100000"/>
              <a:gd name="adj4" fmla="val -742856"/>
              <a:gd name="adj5" fmla="val -483333"/>
              <a:gd name="adj6" fmla="val -1855954"/>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7425" name="Rectangle 40"/>
          <p:cNvSpPr/>
          <p:nvPr/>
        </p:nvSpPr>
        <p:spPr>
          <a:xfrm>
            <a:off x="6403975" y="4539774"/>
            <a:ext cx="1783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办公设施通道畅通明确 </a:t>
            </a:r>
            <a:endParaRPr lang="zh-CN" altLang="en-US" sz="1200" u="sng" dirty="0">
              <a:latin typeface="宋体" panose="02010600030101010101" pitchFamily="2" charset="-122"/>
              <a:ea typeface="宋体" panose="02010600030101010101" pitchFamily="2" charset="-122"/>
            </a:endParaRPr>
          </a:p>
        </p:txBody>
      </p:sp>
      <p:sp>
        <p:nvSpPr>
          <p:cNvPr id="187426" name="Rectangle 41"/>
          <p:cNvSpPr/>
          <p:nvPr/>
        </p:nvSpPr>
        <p:spPr>
          <a:xfrm>
            <a:off x="6418263" y="4776312"/>
            <a:ext cx="1630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盆栽周围干净、美观 </a:t>
            </a:r>
            <a:endParaRPr lang="zh-CN" altLang="en-US" sz="1200" u="sng" dirty="0">
              <a:latin typeface="宋体" panose="02010600030101010101" pitchFamily="2" charset="-122"/>
              <a:ea typeface="宋体" panose="02010600030101010101" pitchFamily="2" charset="-122"/>
            </a:endParaRPr>
          </a:p>
        </p:txBody>
      </p:sp>
      <p:sp>
        <p:nvSpPr>
          <p:cNvPr id="187427" name="Rectangle 42"/>
          <p:cNvSpPr/>
          <p:nvPr/>
        </p:nvSpPr>
        <p:spPr>
          <a:xfrm>
            <a:off x="6418263" y="5004912"/>
            <a:ext cx="2087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办公桌定位摆放，隔断整齐 </a:t>
            </a:r>
            <a:endParaRPr lang="zh-CN" altLang="en-US" sz="1200" u="sng" dirty="0">
              <a:latin typeface="宋体" panose="02010600030101010101" pitchFamily="2" charset="-122"/>
              <a:ea typeface="宋体" panose="02010600030101010101" pitchFamily="2" charset="-122"/>
            </a:endParaRPr>
          </a:p>
        </p:txBody>
      </p:sp>
      <p:sp>
        <p:nvSpPr>
          <p:cNvPr id="187428" name="Rectangle 43"/>
          <p:cNvSpPr/>
          <p:nvPr/>
        </p:nvSpPr>
        <p:spPr>
          <a:xfrm>
            <a:off x="6408738" y="5238274"/>
            <a:ext cx="2240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文件柜的物品及文具摆放整齐 </a:t>
            </a:r>
            <a:endParaRPr lang="zh-CN" altLang="en-US" sz="1200" u="sng" dirty="0">
              <a:latin typeface="宋体" panose="02010600030101010101" pitchFamily="2" charset="-122"/>
              <a:ea typeface="宋体" panose="02010600030101010101" pitchFamily="2" charset="-122"/>
            </a:endParaRPr>
          </a:p>
        </p:txBody>
      </p:sp>
      <p:sp>
        <p:nvSpPr>
          <p:cNvPr id="187429" name="Rectangle 44"/>
          <p:cNvSpPr/>
          <p:nvPr/>
        </p:nvSpPr>
        <p:spPr>
          <a:xfrm>
            <a:off x="6421438" y="5458937"/>
            <a:ext cx="2697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办公用品摆放整齐，文件夹标识清楚 </a:t>
            </a:r>
            <a:endParaRPr lang="zh-CN" altLang="en-US" sz="1200" u="sng"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50</a:t>
            </a:r>
            <a:endParaRPr lang="en-US" altLang="zh-CN"/>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8417" name="Picture 2"/>
          <p:cNvPicPr>
            <a:picLocks noChangeAspect="1"/>
          </p:cNvPicPr>
          <p:nvPr/>
        </p:nvPicPr>
        <p:blipFill>
          <a:blip r:embed="rId1"/>
          <a:srcRect l="4153" t="-1564" r="30818" b="7382"/>
          <a:stretch>
            <a:fillRect/>
          </a:stretch>
        </p:blipFill>
        <p:spPr>
          <a:xfrm>
            <a:off x="1595438" y="1897063"/>
            <a:ext cx="4429125" cy="2519362"/>
          </a:xfrm>
          <a:prstGeom prst="rect">
            <a:avLst/>
          </a:prstGeom>
          <a:noFill/>
          <a:ln w="9525">
            <a:noFill/>
          </a:ln>
        </p:spPr>
      </p:pic>
      <p:sp>
        <p:nvSpPr>
          <p:cNvPr id="188418" name="Text Box 3"/>
          <p:cNvSpPr txBox="1"/>
          <p:nvPr/>
        </p:nvSpPr>
        <p:spPr>
          <a:xfrm>
            <a:off x="4684713" y="4416425"/>
            <a:ext cx="1219200" cy="368300"/>
          </a:xfrm>
          <a:prstGeom prst="rect">
            <a:avLst/>
          </a:prstGeom>
          <a:noFill/>
          <a:ln w="9525">
            <a:noFill/>
          </a:ln>
        </p:spPr>
        <p:txBody>
          <a:bodyPr anchor="t">
            <a:spAutoFit/>
          </a:bodyPr>
          <a:p>
            <a:r>
              <a:rPr lang="zh-CN" altLang="en-US" dirty="0">
                <a:latin typeface="Times New Roman" panose="02020603050405020304" pitchFamily="18" charset="0"/>
                <a:ea typeface="宋体" panose="02010600030101010101" pitchFamily="2" charset="-122"/>
              </a:rPr>
              <a:t>标准化</a:t>
            </a:r>
            <a:endParaRPr lang="zh-CN" altLang="en-US" dirty="0">
              <a:latin typeface="Times New Roman" panose="02020603050405020304" pitchFamily="18" charset="0"/>
              <a:ea typeface="宋体" panose="02010600030101010101" pitchFamily="2" charset="-122"/>
            </a:endParaRPr>
          </a:p>
        </p:txBody>
      </p:sp>
      <p:sp>
        <p:nvSpPr>
          <p:cNvPr id="188419" name="Rectangle 4"/>
          <p:cNvSpPr/>
          <p:nvPr/>
        </p:nvSpPr>
        <p:spPr>
          <a:xfrm>
            <a:off x="5048250" y="4187825"/>
            <a:ext cx="304800" cy="228600"/>
          </a:xfrm>
          <a:prstGeom prst="rect">
            <a:avLst/>
          </a:prstGeom>
          <a:solidFill>
            <a:schemeClr val="folHlink"/>
          </a:solidFill>
          <a:ln w="9525" cap="flat" cmpd="sng">
            <a:solidFill>
              <a:srgbClr val="66FF33"/>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0" name="Rectangle 5"/>
          <p:cNvSpPr/>
          <p:nvPr/>
        </p:nvSpPr>
        <p:spPr>
          <a:xfrm>
            <a:off x="5353050" y="4187825"/>
            <a:ext cx="304800" cy="228600"/>
          </a:xfrm>
          <a:prstGeom prst="rect">
            <a:avLst/>
          </a:prstGeom>
          <a:solidFill>
            <a:srgbClr val="FF00FF"/>
          </a:solidFill>
          <a:ln w="9525" cap="flat" cmpd="sng">
            <a:solidFill>
              <a:srgbClr val="66FF33"/>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1" name="Rectangle 6"/>
          <p:cNvSpPr/>
          <p:nvPr/>
        </p:nvSpPr>
        <p:spPr>
          <a:xfrm>
            <a:off x="4667250" y="4187825"/>
            <a:ext cx="381000" cy="228600"/>
          </a:xfrm>
          <a:prstGeom prst="rect">
            <a:avLst/>
          </a:prstGeom>
          <a:solidFill>
            <a:schemeClr val="folHlink"/>
          </a:solidFill>
          <a:ln w="9525" cap="flat" cmpd="sng">
            <a:solidFill>
              <a:srgbClr val="66FF33"/>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2" name="Text Box 7"/>
          <p:cNvSpPr txBox="1"/>
          <p:nvPr/>
        </p:nvSpPr>
        <p:spPr>
          <a:xfrm>
            <a:off x="5321300" y="3959225"/>
            <a:ext cx="488950" cy="275590"/>
          </a:xfrm>
          <a:prstGeom prst="rect">
            <a:avLst/>
          </a:prstGeom>
          <a:noFill/>
          <a:ln w="9525">
            <a:noFill/>
          </a:ln>
        </p:spPr>
        <p:txBody>
          <a:bodyPr anchor="t">
            <a:spAutoFit/>
          </a:bodyPr>
          <a:p>
            <a:r>
              <a:rPr lang="en-US" altLang="zh-CN" sz="1200" dirty="0">
                <a:solidFill>
                  <a:schemeClr val="bg1"/>
                </a:solidFill>
                <a:latin typeface="Times New Roman" panose="02020603050405020304" pitchFamily="18" charset="0"/>
                <a:ea typeface="宋体" panose="02010600030101010101" pitchFamily="2" charset="-122"/>
              </a:rPr>
              <a:t>30%</a:t>
            </a:r>
            <a:endParaRPr lang="en-US" altLang="zh-CN" sz="1200" dirty="0">
              <a:solidFill>
                <a:schemeClr val="bg1"/>
              </a:solidFill>
              <a:latin typeface="Times New Roman" panose="02020603050405020304" pitchFamily="18" charset="0"/>
              <a:ea typeface="宋体" panose="02010600030101010101" pitchFamily="2" charset="-122"/>
            </a:endParaRPr>
          </a:p>
        </p:txBody>
      </p:sp>
      <p:sp>
        <p:nvSpPr>
          <p:cNvPr id="188423" name="AutoShape 8"/>
          <p:cNvSpPr/>
          <p:nvPr/>
        </p:nvSpPr>
        <p:spPr>
          <a:xfrm>
            <a:off x="7693025" y="2503488"/>
            <a:ext cx="133350" cy="114300"/>
          </a:xfrm>
          <a:prstGeom prst="callout2">
            <a:avLst>
              <a:gd name="adj1" fmla="val 100000"/>
              <a:gd name="adj2" fmla="val -57144"/>
              <a:gd name="adj3" fmla="val 100000"/>
              <a:gd name="adj4" fmla="val -1225000"/>
              <a:gd name="adj5" fmla="val 1813889"/>
              <a:gd name="adj6" fmla="val -1585713"/>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24" name="AutoShape 9"/>
          <p:cNvSpPr/>
          <p:nvPr/>
        </p:nvSpPr>
        <p:spPr>
          <a:xfrm>
            <a:off x="7670800" y="2197100"/>
            <a:ext cx="182563" cy="852488"/>
          </a:xfrm>
          <a:prstGeom prst="leftBrace">
            <a:avLst>
              <a:gd name="adj1" fmla="val 38718"/>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25" name="AutoShape 10"/>
          <p:cNvSpPr/>
          <p:nvPr/>
        </p:nvSpPr>
        <p:spPr>
          <a:xfrm>
            <a:off x="7693025" y="3494088"/>
            <a:ext cx="133350" cy="114300"/>
          </a:xfrm>
          <a:prstGeom prst="callout2">
            <a:avLst>
              <a:gd name="adj1" fmla="val 100000"/>
              <a:gd name="adj2" fmla="val -57144"/>
              <a:gd name="adj3" fmla="val 100000"/>
              <a:gd name="adj4" fmla="val -1246431"/>
              <a:gd name="adj5" fmla="val 936111"/>
              <a:gd name="adj6" fmla="val -1576190"/>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26" name="Rectangle 11"/>
          <p:cNvSpPr/>
          <p:nvPr/>
        </p:nvSpPr>
        <p:spPr>
          <a:xfrm>
            <a:off x="5981700" y="5137150"/>
            <a:ext cx="16557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检查制度标准化</a:t>
            </a:r>
            <a:endParaRPr lang="zh-CN" altLang="en-US" sz="1600" dirty="0">
              <a:latin typeface="Times New Roman" panose="02020603050405020304" pitchFamily="18" charset="0"/>
              <a:ea typeface="宋体" panose="02010600030101010101" pitchFamily="2" charset="-122"/>
            </a:endParaRPr>
          </a:p>
        </p:txBody>
      </p:sp>
      <p:sp>
        <p:nvSpPr>
          <p:cNvPr id="188427" name="Rectangle 12"/>
          <p:cNvSpPr/>
          <p:nvPr/>
        </p:nvSpPr>
        <p:spPr>
          <a:xfrm>
            <a:off x="5981700" y="3265488"/>
            <a:ext cx="1943100"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定置与标识标准化</a:t>
            </a:r>
            <a:endParaRPr lang="zh-CN" altLang="en-US" sz="1600" dirty="0">
              <a:latin typeface="Times New Roman" panose="02020603050405020304" pitchFamily="18" charset="0"/>
              <a:ea typeface="宋体" panose="02010600030101010101" pitchFamily="2" charset="-122"/>
            </a:endParaRPr>
          </a:p>
        </p:txBody>
      </p:sp>
      <p:sp>
        <p:nvSpPr>
          <p:cNvPr id="188428" name="Rectangle 13"/>
          <p:cNvSpPr/>
          <p:nvPr/>
        </p:nvSpPr>
        <p:spPr>
          <a:xfrm>
            <a:off x="5981700" y="4200525"/>
            <a:ext cx="18716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目视化管理标准化</a:t>
            </a:r>
            <a:endParaRPr lang="zh-CN" altLang="en-US" sz="1600" dirty="0">
              <a:latin typeface="Times New Roman" panose="02020603050405020304" pitchFamily="18" charset="0"/>
              <a:ea typeface="宋体" panose="02010600030101010101" pitchFamily="2" charset="-122"/>
            </a:endParaRPr>
          </a:p>
        </p:txBody>
      </p:sp>
      <p:sp>
        <p:nvSpPr>
          <p:cNvPr id="188429" name="AutoShape 14"/>
          <p:cNvSpPr/>
          <p:nvPr/>
        </p:nvSpPr>
        <p:spPr>
          <a:xfrm>
            <a:off x="7683500" y="3200400"/>
            <a:ext cx="169863" cy="712788"/>
          </a:xfrm>
          <a:prstGeom prst="leftBrace">
            <a:avLst>
              <a:gd name="adj1" fmla="val 34793"/>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30" name="AutoShape 15"/>
          <p:cNvSpPr/>
          <p:nvPr/>
        </p:nvSpPr>
        <p:spPr>
          <a:xfrm>
            <a:off x="7705725" y="4484688"/>
            <a:ext cx="133350" cy="114300"/>
          </a:xfrm>
          <a:prstGeom prst="callout2">
            <a:avLst>
              <a:gd name="adj1" fmla="val 100000"/>
              <a:gd name="adj2" fmla="val -57144"/>
              <a:gd name="adj3" fmla="val 100000"/>
              <a:gd name="adj4" fmla="val -1260713"/>
              <a:gd name="adj5" fmla="val 80556"/>
              <a:gd name="adj6" fmla="val -1595236"/>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31" name="AutoShape 16"/>
          <p:cNvSpPr/>
          <p:nvPr/>
        </p:nvSpPr>
        <p:spPr>
          <a:xfrm>
            <a:off x="7696200" y="4186238"/>
            <a:ext cx="169863" cy="819150"/>
          </a:xfrm>
          <a:prstGeom prst="leftBrace">
            <a:avLst>
              <a:gd name="adj1" fmla="val 39985"/>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32" name="AutoShape 17"/>
          <p:cNvSpPr/>
          <p:nvPr/>
        </p:nvSpPr>
        <p:spPr>
          <a:xfrm>
            <a:off x="7718425" y="5424488"/>
            <a:ext cx="133350" cy="114300"/>
          </a:xfrm>
          <a:prstGeom prst="callout2">
            <a:avLst>
              <a:gd name="adj1" fmla="val 100000"/>
              <a:gd name="adj2" fmla="val -57144"/>
              <a:gd name="adj3" fmla="val 100000"/>
              <a:gd name="adj4" fmla="val -1275000"/>
              <a:gd name="adj5" fmla="val -708333"/>
              <a:gd name="adj6" fmla="val -1595236"/>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8433" name="AutoShape 18"/>
          <p:cNvSpPr/>
          <p:nvPr/>
        </p:nvSpPr>
        <p:spPr>
          <a:xfrm>
            <a:off x="7696200" y="5197475"/>
            <a:ext cx="169863" cy="660400"/>
          </a:xfrm>
          <a:prstGeom prst="leftBrace">
            <a:avLst>
              <a:gd name="adj1" fmla="val 32236"/>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8434" name="Rectangle 19"/>
          <p:cNvSpPr/>
          <p:nvPr/>
        </p:nvSpPr>
        <p:spPr>
          <a:xfrm>
            <a:off x="6061075" y="2282825"/>
            <a:ext cx="1639888"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现场作业标准化</a:t>
            </a:r>
            <a:endParaRPr lang="zh-CN" altLang="en-US" sz="1600" dirty="0">
              <a:latin typeface="Times New Roman" panose="02020603050405020304" pitchFamily="18" charset="0"/>
              <a:ea typeface="宋体" panose="02010600030101010101" pitchFamily="2" charset="-122"/>
            </a:endParaRPr>
          </a:p>
        </p:txBody>
      </p:sp>
      <p:sp>
        <p:nvSpPr>
          <p:cNvPr id="188435" name="Rectangle 20"/>
          <p:cNvSpPr/>
          <p:nvPr/>
        </p:nvSpPr>
        <p:spPr>
          <a:xfrm>
            <a:off x="7853363" y="2112487"/>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避免错误操作 </a:t>
            </a:r>
            <a:endParaRPr lang="zh-CN" altLang="en-US" sz="1200" u="sng" dirty="0">
              <a:latin typeface="宋体" panose="02010600030101010101" pitchFamily="2" charset="-122"/>
              <a:ea typeface="宋体" panose="02010600030101010101" pitchFamily="2" charset="-122"/>
            </a:endParaRPr>
          </a:p>
        </p:txBody>
      </p:sp>
      <p:sp>
        <p:nvSpPr>
          <p:cNvPr id="188436" name="Rectangle 21"/>
          <p:cNvSpPr/>
          <p:nvPr/>
        </p:nvSpPr>
        <p:spPr>
          <a:xfrm>
            <a:off x="7853363" y="2342674"/>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提升产品质量</a:t>
            </a:r>
            <a:endParaRPr lang="zh-CN" altLang="en-US" sz="1200" u="sng" dirty="0">
              <a:latin typeface="宋体" panose="02010600030101010101" pitchFamily="2" charset="-122"/>
              <a:ea typeface="宋体" panose="02010600030101010101" pitchFamily="2" charset="-122"/>
            </a:endParaRPr>
          </a:p>
        </p:txBody>
      </p:sp>
      <p:sp>
        <p:nvSpPr>
          <p:cNvPr id="188437" name="Rectangle 22"/>
          <p:cNvSpPr/>
          <p:nvPr/>
        </p:nvSpPr>
        <p:spPr>
          <a:xfrm>
            <a:off x="7853363" y="2591912"/>
            <a:ext cx="1706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平衡作业人员操作时间</a:t>
            </a:r>
            <a:endParaRPr lang="zh-CN" altLang="en-US" sz="1200" u="sng" dirty="0">
              <a:latin typeface="宋体" panose="02010600030101010101" pitchFamily="2" charset="-122"/>
              <a:ea typeface="宋体" panose="02010600030101010101" pitchFamily="2" charset="-122"/>
            </a:endParaRPr>
          </a:p>
        </p:txBody>
      </p:sp>
      <p:sp>
        <p:nvSpPr>
          <p:cNvPr id="188438" name="Rectangle 23"/>
          <p:cNvSpPr/>
          <p:nvPr/>
        </p:nvSpPr>
        <p:spPr>
          <a:xfrm>
            <a:off x="7853363" y="2845911"/>
            <a:ext cx="1249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经验积累与传承</a:t>
            </a:r>
            <a:endParaRPr lang="zh-CN" altLang="en-US" sz="1200" u="sng" dirty="0">
              <a:latin typeface="宋体" panose="02010600030101010101" pitchFamily="2" charset="-122"/>
              <a:ea typeface="宋体" panose="02010600030101010101" pitchFamily="2" charset="-122"/>
            </a:endParaRPr>
          </a:p>
        </p:txBody>
      </p:sp>
      <p:sp>
        <p:nvSpPr>
          <p:cNvPr id="188439" name="Rectangle 24"/>
          <p:cNvSpPr/>
          <p:nvPr/>
        </p:nvSpPr>
        <p:spPr>
          <a:xfrm>
            <a:off x="7840663" y="4115911"/>
            <a:ext cx="1402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迅速快捷传递信息</a:t>
            </a:r>
            <a:endParaRPr lang="zh-CN" altLang="en-US" sz="1200" u="sng" dirty="0">
              <a:latin typeface="宋体" panose="02010600030101010101" pitchFamily="2" charset="-122"/>
              <a:ea typeface="宋体" panose="02010600030101010101" pitchFamily="2" charset="-122"/>
            </a:endParaRPr>
          </a:p>
        </p:txBody>
      </p:sp>
      <p:sp>
        <p:nvSpPr>
          <p:cNvPr id="188440" name="Rectangle 25"/>
          <p:cNvSpPr/>
          <p:nvPr/>
        </p:nvSpPr>
        <p:spPr>
          <a:xfrm>
            <a:off x="7840663" y="4331812"/>
            <a:ext cx="1554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形象直观的显现问题</a:t>
            </a:r>
            <a:endParaRPr lang="zh-CN" altLang="en-US" sz="1200" u="sng" dirty="0">
              <a:latin typeface="宋体" panose="02010600030101010101" pitchFamily="2" charset="-122"/>
              <a:ea typeface="宋体" panose="02010600030101010101" pitchFamily="2" charset="-122"/>
            </a:endParaRPr>
          </a:p>
        </p:txBody>
      </p:sp>
      <p:sp>
        <p:nvSpPr>
          <p:cNvPr id="188441" name="Rectangle 26"/>
          <p:cNvSpPr/>
          <p:nvPr/>
        </p:nvSpPr>
        <p:spPr>
          <a:xfrm>
            <a:off x="7840663" y="4547712"/>
            <a:ext cx="1554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统一认识，提高士气</a:t>
            </a:r>
            <a:endParaRPr lang="zh-CN" altLang="en-US" sz="1200" u="sng" dirty="0">
              <a:latin typeface="宋体" panose="02010600030101010101" pitchFamily="2" charset="-122"/>
              <a:ea typeface="宋体" panose="02010600030101010101" pitchFamily="2" charset="-122"/>
            </a:endParaRPr>
          </a:p>
        </p:txBody>
      </p:sp>
      <p:sp>
        <p:nvSpPr>
          <p:cNvPr id="188442" name="Rectangle 27"/>
          <p:cNvSpPr/>
          <p:nvPr/>
        </p:nvSpPr>
        <p:spPr>
          <a:xfrm>
            <a:off x="7840663" y="4763612"/>
            <a:ext cx="1859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促进企业文化形成与建设</a:t>
            </a:r>
            <a:endParaRPr lang="zh-CN" altLang="en-US" sz="1200" u="sng" dirty="0">
              <a:latin typeface="宋体" panose="02010600030101010101" pitchFamily="2" charset="-122"/>
              <a:ea typeface="宋体" panose="02010600030101010101" pitchFamily="2" charset="-122"/>
            </a:endParaRPr>
          </a:p>
        </p:txBody>
      </p:sp>
      <p:sp>
        <p:nvSpPr>
          <p:cNvPr id="188443" name="Rectangle 28"/>
          <p:cNvSpPr/>
          <p:nvPr/>
        </p:nvSpPr>
        <p:spPr>
          <a:xfrm>
            <a:off x="7853363" y="3153886"/>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提高作业效率</a:t>
            </a:r>
            <a:endParaRPr lang="zh-CN" altLang="en-US" sz="1200" u="sng" dirty="0">
              <a:latin typeface="宋体" panose="02010600030101010101" pitchFamily="2" charset="-122"/>
              <a:ea typeface="宋体" panose="02010600030101010101" pitchFamily="2" charset="-122"/>
            </a:endParaRPr>
          </a:p>
        </p:txBody>
      </p:sp>
      <p:sp>
        <p:nvSpPr>
          <p:cNvPr id="188444" name="Rectangle 29"/>
          <p:cNvSpPr/>
          <p:nvPr/>
        </p:nvSpPr>
        <p:spPr>
          <a:xfrm>
            <a:off x="7853363" y="3395186"/>
            <a:ext cx="1554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杜绝混料，减少投诉</a:t>
            </a:r>
            <a:endParaRPr lang="zh-CN" altLang="en-US" sz="1200" u="sng" dirty="0">
              <a:latin typeface="宋体" panose="02010600030101010101" pitchFamily="2" charset="-122"/>
              <a:ea typeface="宋体" panose="02010600030101010101" pitchFamily="2" charset="-122"/>
            </a:endParaRPr>
          </a:p>
        </p:txBody>
      </p:sp>
      <p:sp>
        <p:nvSpPr>
          <p:cNvPr id="188445" name="Rectangle 30"/>
          <p:cNvSpPr/>
          <p:nvPr/>
        </p:nvSpPr>
        <p:spPr>
          <a:xfrm>
            <a:off x="7853363" y="3638074"/>
            <a:ext cx="1402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减少现场安全事故</a:t>
            </a:r>
            <a:endParaRPr lang="zh-CN" altLang="en-US" sz="1200" u="sng" dirty="0">
              <a:latin typeface="宋体" panose="02010600030101010101" pitchFamily="2" charset="-122"/>
              <a:ea typeface="宋体" panose="02010600030101010101" pitchFamily="2" charset="-122"/>
            </a:endParaRPr>
          </a:p>
        </p:txBody>
      </p:sp>
      <p:sp>
        <p:nvSpPr>
          <p:cNvPr id="188446" name="Rectangle 31"/>
          <p:cNvSpPr/>
          <p:nvPr/>
        </p:nvSpPr>
        <p:spPr>
          <a:xfrm>
            <a:off x="7853363" y="5138261"/>
            <a:ext cx="1706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使整洁的现场常态化化</a:t>
            </a:r>
            <a:endParaRPr lang="zh-CN" altLang="en-US" sz="1200" u="sng" dirty="0">
              <a:latin typeface="宋体" panose="02010600030101010101" pitchFamily="2" charset="-122"/>
              <a:ea typeface="宋体" panose="02010600030101010101" pitchFamily="2" charset="-122"/>
            </a:endParaRPr>
          </a:p>
        </p:txBody>
      </p:sp>
      <p:sp>
        <p:nvSpPr>
          <p:cNvPr id="188447" name="Rectangle 32"/>
          <p:cNvSpPr/>
          <p:nvPr/>
        </p:nvSpPr>
        <p:spPr>
          <a:xfrm>
            <a:off x="7853363" y="5354162"/>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杜绝设备隐患</a:t>
            </a:r>
            <a:endParaRPr lang="zh-CN" altLang="en-US" sz="1200" u="sng" dirty="0">
              <a:latin typeface="宋体" panose="02010600030101010101" pitchFamily="2" charset="-122"/>
              <a:ea typeface="宋体" panose="02010600030101010101" pitchFamily="2" charset="-122"/>
            </a:endParaRPr>
          </a:p>
        </p:txBody>
      </p:sp>
      <p:sp>
        <p:nvSpPr>
          <p:cNvPr id="188448" name="Rectangle 33"/>
          <p:cNvSpPr/>
          <p:nvPr/>
        </p:nvSpPr>
        <p:spPr>
          <a:xfrm>
            <a:off x="7853363" y="5582762"/>
            <a:ext cx="1097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杜绝跑冒滴漏</a:t>
            </a:r>
            <a:endParaRPr lang="zh-CN" altLang="en-US" sz="1200" u="sng"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87393" name="Rectangle 2"/>
          <p:cNvSpPr>
            <a:spLocks noGrp="1"/>
          </p:cNvSpPr>
          <p:nvPr/>
        </p:nvSpPr>
        <p:spPr>
          <a:xfrm>
            <a:off x="4307840" y="580390"/>
            <a:ext cx="2954020" cy="552450"/>
          </a:xfrm>
          <a:prstGeom prst="rect">
            <a:avLst/>
          </a:prstGeom>
          <a:noFill/>
          <a:ln w="952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tLang="zh-CN" sz="2400" b="1" dirty="0"/>
              <a:t>8S</a:t>
            </a:r>
            <a:r>
              <a:rPr lang="zh-CN" altLang="en-US" sz="2400" b="1" dirty="0"/>
              <a:t>成果衡量标准</a:t>
            </a:r>
            <a:endParaRPr lang="zh-CN" altLang="en-US" sz="2400" b="1"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51</a:t>
            </a:r>
            <a:endParaRPr lang="en-US" altLang="zh-CN"/>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89441" name="Picture 2"/>
          <p:cNvPicPr>
            <a:picLocks noChangeAspect="1"/>
          </p:cNvPicPr>
          <p:nvPr/>
        </p:nvPicPr>
        <p:blipFill>
          <a:blip r:embed="rId1"/>
          <a:srcRect l="4153" t="3398" b="4178"/>
          <a:stretch>
            <a:fillRect/>
          </a:stretch>
        </p:blipFill>
        <p:spPr>
          <a:xfrm>
            <a:off x="1666875" y="1143000"/>
            <a:ext cx="4664075" cy="2857500"/>
          </a:xfrm>
          <a:prstGeom prst="rect">
            <a:avLst/>
          </a:prstGeom>
          <a:noFill/>
          <a:ln w="9525">
            <a:noFill/>
          </a:ln>
        </p:spPr>
      </p:pic>
      <p:sp>
        <p:nvSpPr>
          <p:cNvPr id="189442" name="Text Box 5"/>
          <p:cNvSpPr txBox="1"/>
          <p:nvPr/>
        </p:nvSpPr>
        <p:spPr>
          <a:xfrm>
            <a:off x="3217863" y="4375150"/>
            <a:ext cx="1097280" cy="368300"/>
          </a:xfrm>
          <a:prstGeom prst="rect">
            <a:avLst/>
          </a:prstGeom>
          <a:noFill/>
          <a:ln w="9525">
            <a:noFill/>
          </a:ln>
        </p:spPr>
        <p:txBody>
          <a:bodyPr wrap="none" anchor="t">
            <a:spAutoFit/>
          </a:bodyPr>
          <a:p>
            <a:r>
              <a:rPr lang="zh-CN" altLang="en-US" dirty="0">
                <a:latin typeface="Times New Roman" panose="02020603050405020304" pitchFamily="18" charset="0"/>
                <a:ea typeface="宋体" panose="02010600030101010101" pitchFamily="2" charset="-122"/>
              </a:rPr>
              <a:t>持续改进</a:t>
            </a:r>
            <a:endParaRPr lang="zh-CN" altLang="en-US" dirty="0">
              <a:latin typeface="Times New Roman" panose="02020603050405020304" pitchFamily="18" charset="0"/>
              <a:ea typeface="宋体" panose="02010600030101010101" pitchFamily="2" charset="-122"/>
            </a:endParaRPr>
          </a:p>
        </p:txBody>
      </p:sp>
      <p:sp>
        <p:nvSpPr>
          <p:cNvPr id="189443" name="Rectangle 6"/>
          <p:cNvSpPr/>
          <p:nvPr/>
        </p:nvSpPr>
        <p:spPr>
          <a:xfrm>
            <a:off x="3048000" y="4027488"/>
            <a:ext cx="304800" cy="228600"/>
          </a:xfrm>
          <a:prstGeom prst="rect">
            <a:avLst/>
          </a:prstGeom>
          <a:solidFill>
            <a:srgbClr val="FF00FF"/>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44" name="Rectangle 7"/>
          <p:cNvSpPr/>
          <p:nvPr/>
        </p:nvSpPr>
        <p:spPr>
          <a:xfrm>
            <a:off x="3352800" y="4027488"/>
            <a:ext cx="3048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45" name="Rectangle 8"/>
          <p:cNvSpPr/>
          <p:nvPr/>
        </p:nvSpPr>
        <p:spPr>
          <a:xfrm>
            <a:off x="2667000" y="4027488"/>
            <a:ext cx="381000" cy="228600"/>
          </a:xfrm>
          <a:prstGeom prst="rect">
            <a:avLst/>
          </a:prstGeom>
          <a:solidFill>
            <a:schemeClr val="folHlink"/>
          </a:solidFill>
          <a:ln w="9525" cap="flat" cmpd="sng">
            <a:solidFill>
              <a:srgbClr val="00FF00"/>
            </a:solidFill>
            <a:prstDash val="solid"/>
            <a:miter/>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46" name="Text Box 9"/>
          <p:cNvSpPr txBox="1"/>
          <p:nvPr/>
        </p:nvSpPr>
        <p:spPr>
          <a:xfrm>
            <a:off x="2971800" y="3798888"/>
            <a:ext cx="488950" cy="275590"/>
          </a:xfrm>
          <a:prstGeom prst="rect">
            <a:avLst/>
          </a:prstGeom>
          <a:noFill/>
          <a:ln w="9525">
            <a:noFill/>
          </a:ln>
        </p:spPr>
        <p:txBody>
          <a:bodyPr anchor="t">
            <a:spAutoFit/>
          </a:bodyPr>
          <a:p>
            <a:r>
              <a:rPr lang="en-US" altLang="zh-CN" sz="1200" dirty="0">
                <a:solidFill>
                  <a:schemeClr val="bg1"/>
                </a:solidFill>
                <a:latin typeface="Times New Roman" panose="02020603050405020304" pitchFamily="18" charset="0"/>
                <a:ea typeface="宋体" panose="02010600030101010101" pitchFamily="2" charset="-122"/>
              </a:rPr>
              <a:t>30%</a:t>
            </a:r>
            <a:endParaRPr lang="en-US" altLang="zh-CN" sz="1200" dirty="0">
              <a:solidFill>
                <a:schemeClr val="bg1"/>
              </a:solidFill>
              <a:latin typeface="Times New Roman" panose="02020603050405020304" pitchFamily="18" charset="0"/>
              <a:ea typeface="宋体" panose="02010600030101010101" pitchFamily="2" charset="-122"/>
            </a:endParaRPr>
          </a:p>
        </p:txBody>
      </p:sp>
      <p:sp>
        <p:nvSpPr>
          <p:cNvPr id="189447" name="AutoShape 10"/>
          <p:cNvSpPr/>
          <p:nvPr/>
        </p:nvSpPr>
        <p:spPr>
          <a:xfrm>
            <a:off x="7204075" y="2833688"/>
            <a:ext cx="133350" cy="114300"/>
          </a:xfrm>
          <a:prstGeom prst="callout2">
            <a:avLst>
              <a:gd name="adj1" fmla="val 100000"/>
              <a:gd name="adj2" fmla="val -57144"/>
              <a:gd name="adj3" fmla="val 100000"/>
              <a:gd name="adj4" fmla="val -910713"/>
              <a:gd name="adj5" fmla="val 1530556"/>
              <a:gd name="adj6" fmla="val -2078569"/>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48" name="Rectangle 11"/>
          <p:cNvSpPr/>
          <p:nvPr/>
        </p:nvSpPr>
        <p:spPr>
          <a:xfrm>
            <a:off x="6242050" y="2574925"/>
            <a:ext cx="720725"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成本</a:t>
            </a:r>
            <a:endParaRPr lang="zh-CN" altLang="en-US" sz="1600" dirty="0">
              <a:latin typeface="Times New Roman" panose="02020603050405020304" pitchFamily="18" charset="0"/>
              <a:ea typeface="宋体" panose="02010600030101010101" pitchFamily="2" charset="-122"/>
            </a:endParaRPr>
          </a:p>
        </p:txBody>
      </p:sp>
      <p:sp>
        <p:nvSpPr>
          <p:cNvPr id="189449" name="Rectangle 12"/>
          <p:cNvSpPr/>
          <p:nvPr/>
        </p:nvSpPr>
        <p:spPr>
          <a:xfrm>
            <a:off x="6242050" y="3509963"/>
            <a:ext cx="720725"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质量</a:t>
            </a:r>
            <a:endParaRPr lang="zh-CN" altLang="en-US" sz="1600" dirty="0">
              <a:latin typeface="Times New Roman" panose="02020603050405020304" pitchFamily="18" charset="0"/>
              <a:ea typeface="宋体" panose="02010600030101010101" pitchFamily="2" charset="-122"/>
            </a:endParaRPr>
          </a:p>
        </p:txBody>
      </p:sp>
      <p:sp>
        <p:nvSpPr>
          <p:cNvPr id="189450" name="Text Box 13"/>
          <p:cNvSpPr txBox="1"/>
          <p:nvPr/>
        </p:nvSpPr>
        <p:spPr>
          <a:xfrm>
            <a:off x="5619750" y="4060825"/>
            <a:ext cx="719138" cy="460375"/>
          </a:xfrm>
          <a:prstGeom prst="rect">
            <a:avLst/>
          </a:prstGeom>
          <a:solidFill>
            <a:schemeClr val="bg1"/>
          </a:solidFill>
          <a:ln w="9525">
            <a:noFill/>
          </a:ln>
        </p:spPr>
        <p:txBody>
          <a:bodyPr anchor="t">
            <a:spAutoFit/>
          </a:bodyPr>
          <a:p>
            <a:endParaRPr lang="zh-CN" altLang="zh-CN" sz="2400" dirty="0">
              <a:latin typeface="Times New Roman" panose="02020603050405020304" pitchFamily="18" charset="0"/>
              <a:ea typeface="宋体" panose="02010600030101010101" pitchFamily="2" charset="-122"/>
            </a:endParaRPr>
          </a:p>
        </p:txBody>
      </p:sp>
      <p:sp>
        <p:nvSpPr>
          <p:cNvPr id="189451" name="AutoShape 14"/>
          <p:cNvSpPr/>
          <p:nvPr/>
        </p:nvSpPr>
        <p:spPr>
          <a:xfrm>
            <a:off x="7183438" y="3695700"/>
            <a:ext cx="133350" cy="114300"/>
          </a:xfrm>
          <a:prstGeom prst="callout2">
            <a:avLst>
              <a:gd name="adj1" fmla="val 100000"/>
              <a:gd name="adj2" fmla="val -57144"/>
              <a:gd name="adj3" fmla="val 100000"/>
              <a:gd name="adj4" fmla="val -858333"/>
              <a:gd name="adj5" fmla="val 779167"/>
              <a:gd name="adj6" fmla="val -2070236"/>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52" name="AutoShape 15"/>
          <p:cNvSpPr/>
          <p:nvPr/>
        </p:nvSpPr>
        <p:spPr>
          <a:xfrm>
            <a:off x="7175500" y="4533900"/>
            <a:ext cx="133350" cy="114300"/>
          </a:xfrm>
          <a:prstGeom prst="callout2">
            <a:avLst>
              <a:gd name="adj1" fmla="val 100000"/>
              <a:gd name="adj2" fmla="val -57144"/>
              <a:gd name="adj3" fmla="val 100000"/>
              <a:gd name="adj4" fmla="val -882144"/>
              <a:gd name="adj5" fmla="val 47222"/>
              <a:gd name="adj6" fmla="val -2052380"/>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53" name="Rectangle 16"/>
          <p:cNvSpPr/>
          <p:nvPr/>
        </p:nvSpPr>
        <p:spPr>
          <a:xfrm>
            <a:off x="6242050" y="5118100"/>
            <a:ext cx="7921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士气</a:t>
            </a:r>
            <a:endParaRPr lang="zh-CN" altLang="en-US" sz="1600" dirty="0">
              <a:latin typeface="Times New Roman" panose="02020603050405020304" pitchFamily="18" charset="0"/>
              <a:ea typeface="宋体" panose="02010600030101010101" pitchFamily="2" charset="-122"/>
            </a:endParaRPr>
          </a:p>
        </p:txBody>
      </p:sp>
      <p:sp>
        <p:nvSpPr>
          <p:cNvPr id="189454" name="AutoShape 17"/>
          <p:cNvSpPr/>
          <p:nvPr/>
        </p:nvSpPr>
        <p:spPr>
          <a:xfrm>
            <a:off x="7221538" y="2593975"/>
            <a:ext cx="76200" cy="687388"/>
          </a:xfrm>
          <a:prstGeom prst="leftBrace">
            <a:avLst>
              <a:gd name="adj1" fmla="val 74797"/>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55" name="AutoShape 18"/>
          <p:cNvSpPr/>
          <p:nvPr/>
        </p:nvSpPr>
        <p:spPr>
          <a:xfrm>
            <a:off x="7178675" y="4302125"/>
            <a:ext cx="144463" cy="674688"/>
          </a:xfrm>
          <a:prstGeom prst="leftBrace">
            <a:avLst>
              <a:gd name="adj1" fmla="val 38724"/>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56" name="Rectangle 19"/>
          <p:cNvSpPr/>
          <p:nvPr/>
        </p:nvSpPr>
        <p:spPr>
          <a:xfrm>
            <a:off x="7307263" y="2536349"/>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降低材料损耗 </a:t>
            </a:r>
            <a:endParaRPr lang="zh-CN" altLang="en-US" sz="1200" u="sng" dirty="0">
              <a:latin typeface="宋体" panose="02010600030101010101" pitchFamily="2" charset="-122"/>
              <a:ea typeface="宋体" panose="02010600030101010101" pitchFamily="2" charset="-122"/>
            </a:endParaRPr>
          </a:p>
        </p:txBody>
      </p:sp>
      <p:sp>
        <p:nvSpPr>
          <p:cNvPr id="189457" name="Rectangle 20"/>
          <p:cNvSpPr/>
          <p:nvPr/>
        </p:nvSpPr>
        <p:spPr>
          <a:xfrm>
            <a:off x="7315200" y="2777649"/>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减少现场浪费 </a:t>
            </a:r>
            <a:endParaRPr lang="zh-CN" altLang="en-US" sz="1200" u="sng" dirty="0">
              <a:latin typeface="宋体" panose="02010600030101010101" pitchFamily="2" charset="-122"/>
              <a:ea typeface="宋体" panose="02010600030101010101" pitchFamily="2" charset="-122"/>
            </a:endParaRPr>
          </a:p>
        </p:txBody>
      </p:sp>
      <p:sp>
        <p:nvSpPr>
          <p:cNvPr id="189458" name="Rectangle 21"/>
          <p:cNvSpPr/>
          <p:nvPr/>
        </p:nvSpPr>
        <p:spPr>
          <a:xfrm>
            <a:off x="7291388" y="3395186"/>
            <a:ext cx="2087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提升产品良率，减少不良品 </a:t>
            </a:r>
            <a:endParaRPr lang="zh-CN" altLang="en-US" sz="1200" u="sng" dirty="0">
              <a:latin typeface="宋体" panose="02010600030101010101" pitchFamily="2" charset="-122"/>
              <a:ea typeface="宋体" panose="02010600030101010101" pitchFamily="2" charset="-122"/>
            </a:endParaRPr>
          </a:p>
        </p:txBody>
      </p:sp>
      <p:sp>
        <p:nvSpPr>
          <p:cNvPr id="189459" name="Rectangle 22"/>
          <p:cNvSpPr/>
          <p:nvPr/>
        </p:nvSpPr>
        <p:spPr>
          <a:xfrm>
            <a:off x="7291388" y="3636486"/>
            <a:ext cx="2392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提升产品品质水准，提升附加値 </a:t>
            </a:r>
            <a:endParaRPr lang="zh-CN" altLang="en-US" sz="1200" u="sng" dirty="0">
              <a:latin typeface="宋体" panose="02010600030101010101" pitchFamily="2" charset="-122"/>
              <a:ea typeface="宋体" panose="02010600030101010101" pitchFamily="2" charset="-122"/>
            </a:endParaRPr>
          </a:p>
        </p:txBody>
      </p:sp>
      <p:sp>
        <p:nvSpPr>
          <p:cNvPr id="189460" name="Rectangle 23"/>
          <p:cNvSpPr/>
          <p:nvPr/>
        </p:nvSpPr>
        <p:spPr>
          <a:xfrm>
            <a:off x="7308850" y="4250849"/>
            <a:ext cx="18592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缩短生产周期，缩短交期</a:t>
            </a:r>
            <a:endParaRPr lang="zh-CN" altLang="en-US" sz="1200" u="sng" dirty="0">
              <a:latin typeface="宋体" panose="02010600030101010101" pitchFamily="2" charset="-122"/>
              <a:ea typeface="宋体" panose="02010600030101010101" pitchFamily="2" charset="-122"/>
            </a:endParaRPr>
          </a:p>
        </p:txBody>
      </p:sp>
      <p:sp>
        <p:nvSpPr>
          <p:cNvPr id="189461" name="Rectangle 24"/>
          <p:cNvSpPr/>
          <p:nvPr/>
        </p:nvSpPr>
        <p:spPr>
          <a:xfrm>
            <a:off x="7321550" y="4488974"/>
            <a:ext cx="2773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降低半成品与成品库存，减少占用资金</a:t>
            </a:r>
            <a:endParaRPr lang="zh-CN" altLang="en-US" sz="1200" u="sng" dirty="0">
              <a:latin typeface="宋体" panose="02010600030101010101" pitchFamily="2" charset="-122"/>
              <a:ea typeface="宋体" panose="02010600030101010101" pitchFamily="2" charset="-122"/>
            </a:endParaRPr>
          </a:p>
        </p:txBody>
      </p:sp>
      <p:sp>
        <p:nvSpPr>
          <p:cNvPr id="189462" name="AutoShape 25"/>
          <p:cNvSpPr/>
          <p:nvPr/>
        </p:nvSpPr>
        <p:spPr>
          <a:xfrm>
            <a:off x="7200900" y="5410200"/>
            <a:ext cx="133350" cy="114300"/>
          </a:xfrm>
          <a:prstGeom prst="callout2">
            <a:avLst>
              <a:gd name="adj1" fmla="val 100000"/>
              <a:gd name="adj2" fmla="val -57144"/>
              <a:gd name="adj3" fmla="val 100000"/>
              <a:gd name="adj4" fmla="val -916667"/>
              <a:gd name="adj5" fmla="val -719444"/>
              <a:gd name="adj6" fmla="val -2061903"/>
            </a:avLst>
          </a:prstGeom>
          <a:noFill/>
          <a:ln w="19050" cap="flat" cmpd="sng">
            <a:solidFill>
              <a:srgbClr val="FF3300"/>
            </a:solidFill>
            <a:prstDash val="solid"/>
            <a:miter/>
            <a:headEnd type="none" w="med" len="med"/>
            <a:tailEnd type="none" w="med" len="med"/>
          </a:ln>
        </p:spPr>
        <p:txBody>
          <a:bodyPr anchor="t"/>
          <a:p>
            <a:pPr algn="ctr"/>
            <a:endParaRPr lang="zh-CN" altLang="zh-CN" sz="2400" dirty="0">
              <a:latin typeface="Times New Roman" panose="02020603050405020304" pitchFamily="18" charset="0"/>
              <a:ea typeface="宋体" panose="02010600030101010101" pitchFamily="2" charset="-122"/>
            </a:endParaRPr>
          </a:p>
        </p:txBody>
      </p:sp>
      <p:sp>
        <p:nvSpPr>
          <p:cNvPr id="189463" name="Rectangle 26"/>
          <p:cNvSpPr/>
          <p:nvPr/>
        </p:nvSpPr>
        <p:spPr>
          <a:xfrm>
            <a:off x="6242050" y="4302125"/>
            <a:ext cx="792163" cy="337185"/>
          </a:xfrm>
          <a:prstGeom prst="rect">
            <a:avLst/>
          </a:prstGeom>
          <a:noFill/>
          <a:ln w="9525">
            <a:noFill/>
          </a:ln>
        </p:spPr>
        <p:txBody>
          <a:bodyPr anchor="t">
            <a:spAutoFit/>
          </a:bodyPr>
          <a:p>
            <a:r>
              <a:rPr lang="zh-CN" altLang="en-US" sz="1600" dirty="0">
                <a:latin typeface="Times New Roman" panose="02020603050405020304" pitchFamily="18" charset="0"/>
                <a:ea typeface="宋体" panose="02010600030101010101" pitchFamily="2" charset="-122"/>
              </a:rPr>
              <a:t>交期</a:t>
            </a:r>
            <a:endParaRPr lang="zh-CN" altLang="en-US" sz="1600" dirty="0">
              <a:latin typeface="Times New Roman" panose="02020603050405020304" pitchFamily="18" charset="0"/>
              <a:ea typeface="宋体" panose="02010600030101010101" pitchFamily="2" charset="-122"/>
            </a:endParaRPr>
          </a:p>
        </p:txBody>
      </p:sp>
      <p:sp>
        <p:nvSpPr>
          <p:cNvPr id="189464" name="AutoShape 27"/>
          <p:cNvSpPr/>
          <p:nvPr/>
        </p:nvSpPr>
        <p:spPr>
          <a:xfrm>
            <a:off x="7178675" y="3473450"/>
            <a:ext cx="158750" cy="658813"/>
          </a:xfrm>
          <a:prstGeom prst="leftBrace">
            <a:avLst>
              <a:gd name="adj1" fmla="val 34410"/>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65" name="Rectangle 28"/>
          <p:cNvSpPr/>
          <p:nvPr/>
        </p:nvSpPr>
        <p:spPr>
          <a:xfrm>
            <a:off x="7316788" y="3877786"/>
            <a:ext cx="2392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降低质量成本，增加产品竞争力 </a:t>
            </a:r>
            <a:endParaRPr lang="zh-CN" altLang="en-US" sz="1200" u="sng" dirty="0">
              <a:latin typeface="宋体" panose="02010600030101010101" pitchFamily="2" charset="-122"/>
              <a:ea typeface="宋体" panose="02010600030101010101" pitchFamily="2" charset="-122"/>
            </a:endParaRPr>
          </a:p>
        </p:txBody>
      </p:sp>
      <p:sp>
        <p:nvSpPr>
          <p:cNvPr id="189466" name="AutoShape 29"/>
          <p:cNvSpPr/>
          <p:nvPr/>
        </p:nvSpPr>
        <p:spPr>
          <a:xfrm>
            <a:off x="7178675" y="5162550"/>
            <a:ext cx="144463" cy="736600"/>
          </a:xfrm>
          <a:prstGeom prst="leftBrace">
            <a:avLst>
              <a:gd name="adj1" fmla="val 42278"/>
              <a:gd name="adj2" fmla="val 50000"/>
            </a:avLst>
          </a:prstGeom>
          <a:noFill/>
          <a:ln w="9525" cap="flat" cmpd="sng">
            <a:solidFill>
              <a:srgbClr val="FF3300"/>
            </a:solidFill>
            <a:prstDash val="solid"/>
            <a:round/>
            <a:headEnd type="none" w="med" len="med"/>
            <a:tailEnd type="none" w="med" len="med"/>
          </a:ln>
        </p:spPr>
        <p:txBody>
          <a:bodyPr wrap="none" anchor="ctr"/>
          <a:p>
            <a:endParaRPr lang="zh-CN" altLang="zh-CN" sz="3600" dirty="0">
              <a:latin typeface="Times New Roman" panose="02020603050405020304" pitchFamily="18" charset="0"/>
              <a:ea typeface="隶书" panose="02010509060101010101" pitchFamily="49" charset="-122"/>
            </a:endParaRPr>
          </a:p>
        </p:txBody>
      </p:sp>
      <p:sp>
        <p:nvSpPr>
          <p:cNvPr id="189467" name="Rectangle 30"/>
          <p:cNvSpPr/>
          <p:nvPr/>
        </p:nvSpPr>
        <p:spPr>
          <a:xfrm>
            <a:off x="7323138" y="5087461"/>
            <a:ext cx="3078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可培养持续改进的团队，提升员工的积极性</a:t>
            </a:r>
            <a:endParaRPr lang="zh-CN" altLang="en-US" sz="1200" u="sng" dirty="0">
              <a:latin typeface="宋体" panose="02010600030101010101" pitchFamily="2" charset="-122"/>
              <a:ea typeface="宋体" panose="02010600030101010101" pitchFamily="2" charset="-122"/>
            </a:endParaRPr>
          </a:p>
        </p:txBody>
      </p:sp>
      <p:sp>
        <p:nvSpPr>
          <p:cNvPr id="189468" name="Rectangle 31"/>
          <p:cNvSpPr/>
          <p:nvPr/>
        </p:nvSpPr>
        <p:spPr>
          <a:xfrm>
            <a:off x="7310438" y="5349399"/>
            <a:ext cx="24688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发挥员工潜能，实现企业持续发展</a:t>
            </a:r>
            <a:endParaRPr lang="zh-CN" altLang="en-US" sz="1200" u="sng" dirty="0">
              <a:latin typeface="宋体" panose="02010600030101010101" pitchFamily="2" charset="-122"/>
              <a:ea typeface="宋体" panose="02010600030101010101" pitchFamily="2" charset="-122"/>
            </a:endParaRPr>
          </a:p>
        </p:txBody>
      </p:sp>
      <p:sp>
        <p:nvSpPr>
          <p:cNvPr id="189469" name="Rectangle 32"/>
          <p:cNvSpPr/>
          <p:nvPr/>
        </p:nvSpPr>
        <p:spPr>
          <a:xfrm>
            <a:off x="7310438" y="3006249"/>
            <a:ext cx="11734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提升生产效率 </a:t>
            </a:r>
            <a:endParaRPr lang="zh-CN" altLang="en-US" sz="1200" u="sng" dirty="0">
              <a:latin typeface="宋体" panose="02010600030101010101" pitchFamily="2" charset="-122"/>
              <a:ea typeface="宋体" panose="02010600030101010101" pitchFamily="2" charset="-122"/>
            </a:endParaRPr>
          </a:p>
        </p:txBody>
      </p:sp>
      <p:sp>
        <p:nvSpPr>
          <p:cNvPr id="189470" name="Rectangle 33"/>
          <p:cNvSpPr/>
          <p:nvPr/>
        </p:nvSpPr>
        <p:spPr>
          <a:xfrm>
            <a:off x="7323138" y="4742974"/>
            <a:ext cx="20116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提升企业应对市场反应速度</a:t>
            </a:r>
            <a:endParaRPr lang="zh-CN" altLang="en-US" sz="1200" u="sng" dirty="0">
              <a:latin typeface="宋体" panose="02010600030101010101" pitchFamily="2" charset="-122"/>
              <a:ea typeface="宋体" panose="02010600030101010101" pitchFamily="2" charset="-122"/>
            </a:endParaRPr>
          </a:p>
        </p:txBody>
      </p:sp>
      <p:sp>
        <p:nvSpPr>
          <p:cNvPr id="189471" name="Rectangle 34"/>
          <p:cNvSpPr/>
          <p:nvPr/>
        </p:nvSpPr>
        <p:spPr>
          <a:xfrm>
            <a:off x="7310438" y="5590699"/>
            <a:ext cx="2164080" cy="275590"/>
          </a:xfrm>
          <a:prstGeom prst="rect">
            <a:avLst/>
          </a:prstGeom>
          <a:noFill/>
          <a:ln w="9525">
            <a:noFill/>
          </a:ln>
        </p:spPr>
        <p:txBody>
          <a:bodyPr wrap="none" anchor="ctr">
            <a:spAutoFit/>
          </a:bodyPr>
          <a:p>
            <a:r>
              <a:rPr lang="zh-CN" altLang="en-US" sz="1200" u="sng" dirty="0">
                <a:latin typeface="宋体" panose="02010600030101010101" pitchFamily="2" charset="-122"/>
                <a:ea typeface="宋体" panose="02010600030101010101" pitchFamily="2" charset="-122"/>
              </a:rPr>
              <a:t>增强员工凝聚力，降低离职率</a:t>
            </a:r>
            <a:endParaRPr lang="zh-CN" altLang="en-US" sz="1200" u="sng" dirty="0">
              <a:latin typeface="宋体" panose="02010600030101010101" pitchFamily="2" charset="-122"/>
              <a:ea typeface="宋体" panose="0201060003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187393" name="Rectangle 2"/>
          <p:cNvSpPr>
            <a:spLocks noGrp="1"/>
          </p:cNvSpPr>
          <p:nvPr/>
        </p:nvSpPr>
        <p:spPr>
          <a:xfrm>
            <a:off x="4307840" y="580390"/>
            <a:ext cx="2954020" cy="552450"/>
          </a:xfrm>
          <a:prstGeom prst="rect">
            <a:avLst/>
          </a:prstGeom>
          <a:noFill/>
          <a:ln w="9525">
            <a:no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eaLnBrk="1" hangingPunct="1"/>
            <a:r>
              <a:rPr lang="en-US" altLang="zh-CN" sz="2400" b="1" dirty="0"/>
              <a:t>8S</a:t>
            </a:r>
            <a:r>
              <a:rPr lang="zh-CN" altLang="en-US" sz="2400" b="1" dirty="0"/>
              <a:t>成果衡量标准</a:t>
            </a:r>
            <a:endParaRPr lang="zh-CN" altLang="en-US" sz="2400" b="1" dirty="0"/>
          </a:p>
        </p:txBody>
      </p:sp>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52</a:t>
            </a:r>
            <a:endParaRPr lang="en-US" altLang="zh-CN"/>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189523624-52af16cd3c7dadb3"/>
          <p:cNvPicPr>
            <a:picLocks noChangeAspect="1"/>
          </p:cNvPicPr>
          <p:nvPr/>
        </p:nvPicPr>
        <p:blipFill>
          <a:blip r:embed="rId1"/>
          <a:stretch>
            <a:fillRect/>
          </a:stretch>
        </p:blipFill>
        <p:spPr>
          <a:xfrm>
            <a:off x="996543" y="1152454"/>
            <a:ext cx="10198914" cy="4553091"/>
          </a:xfrm>
          <a:prstGeom prst="rect">
            <a:avLst/>
          </a:prstGeom>
          <a:ln>
            <a:noFill/>
          </a:ln>
          <a:effectLst>
            <a:softEdge rad="112500"/>
          </a:effectLst>
        </p:spPr>
      </p:pic>
      <p:sp>
        <p:nvSpPr>
          <p:cNvPr id="5" name="矩形 4"/>
          <p:cNvSpPr/>
          <p:nvPr/>
        </p:nvSpPr>
        <p:spPr>
          <a:xfrm>
            <a:off x="996542" y="1152454"/>
            <a:ext cx="10109607" cy="4553091"/>
          </a:xfrm>
          <a:prstGeom prst="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465">
              <a:latin typeface="+mn-ea"/>
            </a:endParaRPr>
          </a:p>
        </p:txBody>
      </p:sp>
      <p:pic>
        <p:nvPicPr>
          <p:cNvPr id="6" name="图片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46180"/>
            <a:ext cx="3519055" cy="494430"/>
          </a:xfrm>
          <a:prstGeom prst="rect">
            <a:avLst/>
          </a:prstGeom>
          <a:noFill/>
          <a:ln>
            <a:noFill/>
          </a:ln>
        </p:spPr>
      </p:pic>
      <p:sp>
        <p:nvSpPr>
          <p:cNvPr id="7" name="文本框 6"/>
          <p:cNvSpPr txBox="1"/>
          <p:nvPr/>
        </p:nvSpPr>
        <p:spPr>
          <a:xfrm>
            <a:off x="2966016" y="2705724"/>
            <a:ext cx="6259967" cy="1446550"/>
          </a:xfrm>
          <a:prstGeom prst="rect">
            <a:avLst/>
          </a:prstGeom>
          <a:noFill/>
        </p:spPr>
        <p:txBody>
          <a:bodyPr wrap="square">
            <a:spAutoFit/>
          </a:bodyPr>
          <a:lstStyle/>
          <a:p>
            <a:pPr algn="ctr"/>
            <a:r>
              <a:rPr lang="en-US" altLang="zh-CN" sz="8800" b="1" dirty="0">
                <a:solidFill>
                  <a:schemeClr val="tx2">
                    <a:lumMod val="50000"/>
                  </a:schemeClr>
                </a:solidFill>
                <a:latin typeface="微软雅黑" panose="020B0503020204020204" pitchFamily="34" charset="-122"/>
                <a:ea typeface="微软雅黑" panose="020B0503020204020204" pitchFamily="34" charset="-122"/>
              </a:rPr>
              <a:t>Thanks</a:t>
            </a:r>
            <a:r>
              <a:rPr lang="zh-CN" altLang="en-US" sz="8800" b="1" dirty="0">
                <a:solidFill>
                  <a:schemeClr val="tx2">
                    <a:lumMod val="50000"/>
                  </a:schemeClr>
                </a:solidFill>
                <a:latin typeface="微软雅黑" panose="020B0503020204020204" pitchFamily="34" charset="-122"/>
                <a:ea typeface="微软雅黑" panose="020B0503020204020204" pitchFamily="34" charset="-122"/>
              </a:rPr>
              <a:t>！</a:t>
            </a:r>
            <a:endParaRPr lang="en-US" altLang="zh-CN" sz="8800" b="1" dirty="0">
              <a:solidFill>
                <a:schemeClr val="tx2">
                  <a:lumMod val="50000"/>
                </a:schemeClr>
              </a:solidFill>
              <a:latin typeface="微软雅黑" panose="020B0503020204020204" pitchFamily="34" charset="-122"/>
              <a:ea typeface="微软雅黑" panose="020B0503020204020204" pitchFamily="34" charset="-122"/>
            </a:endParaRPr>
          </a:p>
        </p:txBody>
      </p:sp>
      <p:sp>
        <p:nvSpPr>
          <p:cNvPr id="3" name="灯片编号占位符 2"/>
          <p:cNvSpPr>
            <a:spLocks noGrp="1"/>
          </p:cNvSpPr>
          <p:nvPr>
            <p:ph type="sldNum" sz="quarter" idx="12"/>
          </p:nvPr>
        </p:nvSpPr>
        <p:spPr/>
        <p:txBody>
          <a:bodyPr/>
          <a:lstStyle/>
          <a:p>
            <a:fld id="{7818E69A-4B7F-4136-A303-9434AAAD637A}" type="slidenum">
              <a:rPr lang="zh-CN" altLang="en-US" smtClean="0"/>
            </a:fld>
            <a:endParaRPr lang="zh-CN" altLang="en-US"/>
          </a:p>
        </p:txBody>
      </p:sp>
      <p:sp>
        <p:nvSpPr>
          <p:cNvPr id="4" name="圆角矩形 3"/>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53</a:t>
            </a:r>
            <a:endParaRPr lang="en-US" altLang="zh-CN"/>
          </a:p>
        </p:txBody>
      </p:sp>
    </p:spTree>
  </p:cSld>
  <p:clrMapOvr>
    <a:masterClrMapping/>
  </p:clrMapOvr>
  <mc:AlternateContent xmlns:mc="http://schemas.openxmlformats.org/markup-compatibility/2006">
    <mc:Choice xmlns:p14="http://schemas.microsoft.com/office/powerpoint/2010/main" Requires="p14">
      <p:transition p14:dur="0">
        <p:sndAc>
          <p:stSnd>
            <p:snd r:embed="rId3" name="type.wav"/>
          </p:stSnd>
        </p:sndAc>
      </p:transition>
    </mc:Choice>
    <mc:Fallback>
      <p:transition>
        <p:sndAc>
          <p:stSnd>
            <p:snd r:embed="rId3" name="type.wav"/>
          </p:stSnd>
        </p:sndAc>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0"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sp>
        <p:nvSpPr>
          <p:cNvPr id="2689026" name="AutoShape 2"/>
          <p:cNvSpPr>
            <a:spLocks noChangeArrowheads="1"/>
          </p:cNvSpPr>
          <p:nvPr/>
        </p:nvSpPr>
        <p:spPr bwMode="invGray">
          <a:xfrm rot="19164500">
            <a:off x="4217035" y="3933825"/>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27" name="AutoShape 3"/>
          <p:cNvSpPr>
            <a:spLocks noChangeArrowheads="1"/>
          </p:cNvSpPr>
          <p:nvPr/>
        </p:nvSpPr>
        <p:spPr bwMode="invGray">
          <a:xfrm rot="2534336">
            <a:off x="4236085" y="5307013"/>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29" name="AutoShape 4"/>
          <p:cNvSpPr/>
          <p:nvPr/>
        </p:nvSpPr>
        <p:spPr>
          <a:xfrm rot="-5400000">
            <a:off x="3416935" y="3587750"/>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30" name="AutoShape 5"/>
          <p:cNvSpPr/>
          <p:nvPr/>
        </p:nvSpPr>
        <p:spPr>
          <a:xfrm rot="8231565">
            <a:off x="2650173" y="5307013"/>
            <a:ext cx="636587"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89030" name="AutoShape 6"/>
          <p:cNvSpPr>
            <a:spLocks noChangeArrowheads="1"/>
          </p:cNvSpPr>
          <p:nvPr/>
        </p:nvSpPr>
        <p:spPr bwMode="invGray">
          <a:xfrm>
            <a:off x="4394835" y="4589463"/>
            <a:ext cx="660400" cy="231775"/>
          </a:xfrm>
          <a:prstGeom prst="rightArrow">
            <a:avLst>
              <a:gd name="adj1" fmla="val 35167"/>
              <a:gd name="adj2" fmla="val 115384"/>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32" name="AutoShape 7"/>
          <p:cNvSpPr/>
          <p:nvPr/>
        </p:nvSpPr>
        <p:spPr>
          <a:xfrm rot="10800000">
            <a:off x="2345373" y="4584700"/>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33" name="Oval 8"/>
          <p:cNvSpPr/>
          <p:nvPr/>
        </p:nvSpPr>
        <p:spPr>
          <a:xfrm>
            <a:off x="2177098" y="4063754"/>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29034" name="Group 9"/>
          <p:cNvGrpSpPr/>
          <p:nvPr/>
        </p:nvGrpSpPr>
        <p:grpSpPr>
          <a:xfrm>
            <a:off x="3496310" y="2949575"/>
            <a:ext cx="427038" cy="482600"/>
            <a:chOff x="1973" y="1706"/>
            <a:chExt cx="227" cy="227"/>
          </a:xfrm>
        </p:grpSpPr>
        <p:sp>
          <p:nvSpPr>
            <p:cNvPr id="2689034" name="Oval 1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35" name="Oval 1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29035" name="Group 12"/>
          <p:cNvGrpSpPr/>
          <p:nvPr/>
        </p:nvGrpSpPr>
        <p:grpSpPr>
          <a:xfrm>
            <a:off x="4721860" y="3452813"/>
            <a:ext cx="452438" cy="465137"/>
            <a:chOff x="3470" y="1706"/>
            <a:chExt cx="227" cy="227"/>
          </a:xfrm>
        </p:grpSpPr>
        <p:sp>
          <p:nvSpPr>
            <p:cNvPr id="2689037" name="Oval 1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38" name="Oval 1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36" name="Group 15"/>
          <p:cNvGrpSpPr/>
          <p:nvPr/>
        </p:nvGrpSpPr>
        <p:grpSpPr>
          <a:xfrm>
            <a:off x="5080635" y="4460875"/>
            <a:ext cx="439738" cy="444500"/>
            <a:chOff x="3923" y="2659"/>
            <a:chExt cx="227" cy="227"/>
          </a:xfrm>
        </p:grpSpPr>
        <p:sp>
          <p:nvSpPr>
            <p:cNvPr id="2689040" name="Oval 16"/>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41" name="Oval 17"/>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37" name="Group 18"/>
          <p:cNvGrpSpPr/>
          <p:nvPr/>
        </p:nvGrpSpPr>
        <p:grpSpPr>
          <a:xfrm>
            <a:off x="4647248" y="5534025"/>
            <a:ext cx="481012" cy="511175"/>
            <a:chOff x="3515" y="3521"/>
            <a:chExt cx="227" cy="227"/>
          </a:xfrm>
        </p:grpSpPr>
        <p:sp>
          <p:nvSpPr>
            <p:cNvPr id="2689043" name="Oval 19"/>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44" name="Oval 20"/>
            <p:cNvSpPr>
              <a:spLocks noChangeArrowheads="1"/>
            </p:cNvSpPr>
            <p:nvPr/>
          </p:nvSpPr>
          <p:spPr bwMode="blackGray">
            <a:xfrm>
              <a:off x="3525" y="3540"/>
              <a:ext cx="142"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038" name="Oval 21"/>
          <p:cNvSpPr/>
          <p:nvPr/>
        </p:nvSpPr>
        <p:spPr>
          <a:xfrm>
            <a:off x="3371963" y="4318081"/>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39" name="Oval 22"/>
          <p:cNvSpPr/>
          <p:nvPr/>
        </p:nvSpPr>
        <p:spPr>
          <a:xfrm>
            <a:off x="3371963" y="4318081"/>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0" name="Oval 23"/>
          <p:cNvSpPr/>
          <p:nvPr/>
        </p:nvSpPr>
        <p:spPr>
          <a:xfrm>
            <a:off x="3059748" y="4347839"/>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1" name="Oval 24"/>
          <p:cNvSpPr/>
          <p:nvPr/>
        </p:nvSpPr>
        <p:spPr>
          <a:xfrm>
            <a:off x="3061335" y="4362126"/>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2" name="Oval 25"/>
          <p:cNvSpPr/>
          <p:nvPr/>
        </p:nvSpPr>
        <p:spPr>
          <a:xfrm>
            <a:off x="3129598" y="4367832"/>
            <a:ext cx="1266825"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43" name="Oval 26"/>
          <p:cNvSpPr/>
          <p:nvPr/>
        </p:nvSpPr>
        <p:spPr>
          <a:xfrm>
            <a:off x="3147060" y="4119563"/>
            <a:ext cx="1227138"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4" name="Oval 27"/>
          <p:cNvSpPr/>
          <p:nvPr/>
        </p:nvSpPr>
        <p:spPr>
          <a:xfrm>
            <a:off x="3162935" y="4127500"/>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5" name="Oval 28"/>
          <p:cNvSpPr/>
          <p:nvPr/>
        </p:nvSpPr>
        <p:spPr>
          <a:xfrm>
            <a:off x="3177223" y="4138613"/>
            <a:ext cx="1135062"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6" name="Oval 29"/>
          <p:cNvSpPr/>
          <p:nvPr/>
        </p:nvSpPr>
        <p:spPr>
          <a:xfrm>
            <a:off x="3243898" y="4167188"/>
            <a:ext cx="1009650"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47" name="Text Box 30"/>
          <p:cNvSpPr txBox="1"/>
          <p:nvPr/>
        </p:nvSpPr>
        <p:spPr>
          <a:xfrm>
            <a:off x="3302635" y="4446588"/>
            <a:ext cx="908050"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8S</a:t>
            </a:r>
            <a:endParaRPr lang="en-US" altLang="zh-CN" sz="2800" b="0" dirty="0">
              <a:solidFill>
                <a:srgbClr val="0000FF"/>
              </a:solidFill>
              <a:latin typeface="黑体" panose="02010609060101010101" charset="-122"/>
              <a:ea typeface="黑体" panose="02010609060101010101" charset="-122"/>
            </a:endParaRPr>
          </a:p>
        </p:txBody>
      </p:sp>
      <p:sp>
        <p:nvSpPr>
          <p:cNvPr id="129048" name="Text Box 31"/>
          <p:cNvSpPr txBox="1"/>
          <p:nvPr/>
        </p:nvSpPr>
        <p:spPr>
          <a:xfrm>
            <a:off x="4944110" y="3119438"/>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整顿</a:t>
            </a:r>
            <a:endParaRPr lang="zh-CN" altLang="en-US" sz="1600" b="0" dirty="0">
              <a:latin typeface="黑体" panose="02010609060101010101" charset="-122"/>
              <a:ea typeface="黑体" panose="02010609060101010101" charset="-122"/>
            </a:endParaRPr>
          </a:p>
        </p:txBody>
      </p:sp>
      <p:sp>
        <p:nvSpPr>
          <p:cNvPr id="129049" name="Text Box 32"/>
          <p:cNvSpPr txBox="1"/>
          <p:nvPr/>
        </p:nvSpPr>
        <p:spPr>
          <a:xfrm>
            <a:off x="3526155" y="2616200"/>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整理</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50" name="Text Box 33"/>
          <p:cNvSpPr txBox="1"/>
          <p:nvPr/>
        </p:nvSpPr>
        <p:spPr>
          <a:xfrm>
            <a:off x="5447348" y="4489450"/>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清扫</a:t>
            </a:r>
            <a:endParaRPr lang="zh-CN" altLang="en-US" sz="1600" b="0" dirty="0">
              <a:latin typeface="黑体" panose="02010609060101010101" charset="-122"/>
              <a:ea typeface="黑体" panose="02010609060101010101" charset="-122"/>
            </a:endParaRPr>
          </a:p>
        </p:txBody>
      </p:sp>
      <p:sp>
        <p:nvSpPr>
          <p:cNvPr id="129051" name="Text Box 34"/>
          <p:cNvSpPr txBox="1"/>
          <p:nvPr/>
        </p:nvSpPr>
        <p:spPr>
          <a:xfrm>
            <a:off x="5015548" y="5829300"/>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安全</a:t>
            </a:r>
            <a:endParaRPr lang="zh-CN" altLang="en-US" sz="1600" b="0" dirty="0">
              <a:latin typeface="黑体" panose="02010609060101010101" charset="-122"/>
              <a:ea typeface="黑体" panose="02010609060101010101" charset="-122"/>
            </a:endParaRPr>
          </a:p>
        </p:txBody>
      </p:sp>
      <p:sp>
        <p:nvSpPr>
          <p:cNvPr id="129052" name="Text Box 35"/>
          <p:cNvSpPr txBox="1"/>
          <p:nvPr/>
        </p:nvSpPr>
        <p:spPr>
          <a:xfrm>
            <a:off x="1979930" y="5900738"/>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效率</a:t>
            </a:r>
            <a:endParaRPr lang="zh-CN" altLang="en-US" sz="1600" b="0" dirty="0">
              <a:latin typeface="黑体" panose="02010609060101010101" charset="-122"/>
              <a:ea typeface="黑体" panose="02010609060101010101" charset="-122"/>
            </a:endParaRPr>
          </a:p>
        </p:txBody>
      </p:sp>
      <p:sp>
        <p:nvSpPr>
          <p:cNvPr id="129053" name="Text Box 36"/>
          <p:cNvSpPr txBox="1"/>
          <p:nvPr/>
        </p:nvSpPr>
        <p:spPr>
          <a:xfrm>
            <a:off x="3505518" y="6477000"/>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节约</a:t>
            </a:r>
            <a:endParaRPr lang="zh-CN" altLang="en-US" sz="1600" b="0" dirty="0">
              <a:latin typeface="黑体" panose="02010609060101010101" charset="-122"/>
              <a:ea typeface="黑体" panose="02010609060101010101" charset="-122"/>
            </a:endParaRPr>
          </a:p>
        </p:txBody>
      </p:sp>
      <p:grpSp>
        <p:nvGrpSpPr>
          <p:cNvPr id="129054" name="Group 37"/>
          <p:cNvGrpSpPr/>
          <p:nvPr/>
        </p:nvGrpSpPr>
        <p:grpSpPr>
          <a:xfrm>
            <a:off x="2416810" y="5541963"/>
            <a:ext cx="430213" cy="481012"/>
            <a:chOff x="1973" y="1706"/>
            <a:chExt cx="227" cy="227"/>
          </a:xfrm>
        </p:grpSpPr>
        <p:sp>
          <p:nvSpPr>
            <p:cNvPr id="2689062" name="Oval 3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63" name="Oval 39"/>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55" name="Group 40"/>
          <p:cNvGrpSpPr/>
          <p:nvPr/>
        </p:nvGrpSpPr>
        <p:grpSpPr>
          <a:xfrm>
            <a:off x="3574098" y="6045200"/>
            <a:ext cx="428625" cy="482600"/>
            <a:chOff x="1973" y="1706"/>
            <a:chExt cx="227" cy="227"/>
          </a:xfrm>
        </p:grpSpPr>
        <p:sp>
          <p:nvSpPr>
            <p:cNvPr id="2689065" name="Oval 4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66" name="Oval 4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056" name="Rectangle 43" descr="蓝色面巾纸"/>
          <p:cNvSpPr/>
          <p:nvPr/>
        </p:nvSpPr>
        <p:spPr>
          <a:xfrm>
            <a:off x="3588703" y="290512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29057" name="Rectangle 44" descr="蓝色面巾纸"/>
          <p:cNvSpPr/>
          <p:nvPr/>
        </p:nvSpPr>
        <p:spPr>
          <a:xfrm>
            <a:off x="4812666" y="340836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29058" name="Rectangle 45" descr="蓝色面巾纸"/>
          <p:cNvSpPr/>
          <p:nvPr/>
        </p:nvSpPr>
        <p:spPr>
          <a:xfrm>
            <a:off x="5173028" y="44180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29059" name="Rectangle 46" descr="蓝色面巾纸"/>
          <p:cNvSpPr/>
          <p:nvPr/>
        </p:nvSpPr>
        <p:spPr>
          <a:xfrm>
            <a:off x="4741228" y="55451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29060" name="Rectangle 47" descr="蓝色面巾纸"/>
          <p:cNvSpPr/>
          <p:nvPr/>
        </p:nvSpPr>
        <p:spPr>
          <a:xfrm>
            <a:off x="3648710" y="5994400"/>
            <a:ext cx="334963"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29061" name="Rectangle 48" descr="蓝色面巾纸"/>
          <p:cNvSpPr/>
          <p:nvPr/>
        </p:nvSpPr>
        <p:spPr>
          <a:xfrm>
            <a:off x="2461578" y="54975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sp>
        <p:nvSpPr>
          <p:cNvPr id="129062" name="Text Box 49"/>
          <p:cNvSpPr txBox="1"/>
          <p:nvPr/>
        </p:nvSpPr>
        <p:spPr>
          <a:xfrm>
            <a:off x="7606348" y="1628775"/>
            <a:ext cx="2522537" cy="936625"/>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p>
            <a:pPr algn="ctr" defTabSz="967105">
              <a:lnSpc>
                <a:spcPct val="130000"/>
              </a:lnSpc>
              <a:buNone/>
            </a:pPr>
            <a:r>
              <a:rPr lang="zh-CN" altLang="en-US" sz="2000" dirty="0">
                <a:solidFill>
                  <a:srgbClr val="FF3300"/>
                </a:solidFill>
                <a:latin typeface="宋体" panose="02010600030101010101" pitchFamily="2" charset="-122"/>
              </a:rPr>
              <a:t>业务现场管理</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S</a:t>
            </a:r>
            <a:r>
              <a:rPr lang="en-US" altLang="zh-CN" sz="2000" dirty="0">
                <a:solidFill>
                  <a:srgbClr val="FF3300"/>
                </a:solidFill>
                <a:latin typeface="华文细黑" panose="02010600040101010101" pitchFamily="2" charset="-122"/>
              </a:rPr>
              <a:t>”</a:t>
            </a:r>
            <a:endParaRPr lang="en-US" altLang="zh-CN" sz="2000" dirty="0">
              <a:solidFill>
                <a:srgbClr val="FF3300"/>
              </a:solidFill>
              <a:latin typeface="宋体" panose="02010600030101010101" pitchFamily="2" charset="-122"/>
            </a:endParaRPr>
          </a:p>
        </p:txBody>
      </p:sp>
      <p:sp>
        <p:nvSpPr>
          <p:cNvPr id="129063" name="Rectangle 50"/>
          <p:cNvSpPr/>
          <p:nvPr/>
        </p:nvSpPr>
        <p:spPr>
          <a:xfrm>
            <a:off x="2712085" y="1639888"/>
            <a:ext cx="2449513"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spcBef>
                <a:spcPct val="50000"/>
              </a:spcBef>
              <a:buNone/>
            </a:pPr>
            <a:r>
              <a:rPr lang="zh-CN" altLang="en-US" sz="2000" dirty="0">
                <a:solidFill>
                  <a:srgbClr val="FF3300"/>
                </a:solidFill>
                <a:latin typeface="宋体" panose="02010600030101010101" pitchFamily="2" charset="-122"/>
              </a:rPr>
              <a:t>生产、办公、生活现场</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S</a:t>
            </a:r>
            <a:r>
              <a:rPr lang="en-US" altLang="zh-CN" sz="2000" dirty="0">
                <a:solidFill>
                  <a:srgbClr val="FF3300"/>
                </a:solidFill>
                <a:latin typeface="华文细黑" panose="02010600040101010101" pitchFamily="2" charset="-122"/>
              </a:rPr>
              <a:t>”</a:t>
            </a:r>
            <a:endParaRPr lang="en-US" altLang="zh-CN" sz="2000" dirty="0">
              <a:solidFill>
                <a:srgbClr val="FF3300"/>
              </a:solidFill>
              <a:latin typeface="宋体" panose="02010600030101010101" pitchFamily="2" charset="-122"/>
            </a:endParaRPr>
          </a:p>
        </p:txBody>
      </p:sp>
      <p:grpSp>
        <p:nvGrpSpPr>
          <p:cNvPr id="129064" name="Group 51"/>
          <p:cNvGrpSpPr/>
          <p:nvPr/>
        </p:nvGrpSpPr>
        <p:grpSpPr>
          <a:xfrm>
            <a:off x="2377123" y="3368675"/>
            <a:ext cx="450850" cy="465138"/>
            <a:chOff x="3470" y="1706"/>
            <a:chExt cx="227" cy="227"/>
          </a:xfrm>
        </p:grpSpPr>
        <p:sp>
          <p:nvSpPr>
            <p:cNvPr id="2689076" name="Oval 5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89077" name="Oval 53"/>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65" name="Group 54"/>
          <p:cNvGrpSpPr/>
          <p:nvPr/>
        </p:nvGrpSpPr>
        <p:grpSpPr>
          <a:xfrm>
            <a:off x="1892935" y="4460875"/>
            <a:ext cx="452438" cy="465138"/>
            <a:chOff x="3470" y="1706"/>
            <a:chExt cx="227" cy="227"/>
          </a:xfrm>
        </p:grpSpPr>
        <p:sp>
          <p:nvSpPr>
            <p:cNvPr id="2689079" name="Oval 55"/>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80" name="Oval 56"/>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29066" name="AutoShape 57"/>
          <p:cNvSpPr/>
          <p:nvPr/>
        </p:nvSpPr>
        <p:spPr>
          <a:xfrm rot="5400000">
            <a:off x="3442335" y="566737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67" name="AutoShape 58"/>
          <p:cNvSpPr/>
          <p:nvPr/>
        </p:nvSpPr>
        <p:spPr>
          <a:xfrm rot="-7865391">
            <a:off x="2578735" y="394017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68" name="Text Box 59"/>
          <p:cNvSpPr txBox="1"/>
          <p:nvPr/>
        </p:nvSpPr>
        <p:spPr>
          <a:xfrm>
            <a:off x="1348105" y="4511675"/>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清洁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69" name="Text Box 60"/>
          <p:cNvSpPr txBox="1"/>
          <p:nvPr/>
        </p:nvSpPr>
        <p:spPr>
          <a:xfrm>
            <a:off x="1775143" y="3192463"/>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素养</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70" name="Text Box 61"/>
          <p:cNvSpPr txBox="1"/>
          <p:nvPr/>
        </p:nvSpPr>
        <p:spPr>
          <a:xfrm>
            <a:off x="191135" y="1080453"/>
            <a:ext cx="7904163"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en-US" altLang="zh-CN" sz="2000" dirty="0">
                <a:latin typeface="华文细黑" panose="02010600040101010101" pitchFamily="2" charset="-122"/>
                <a:ea typeface="华文细黑" panose="02010600040101010101" pitchFamily="2" charset="-122"/>
              </a:rPr>
              <a:t>1)   </a:t>
            </a:r>
            <a:r>
              <a:rPr lang="en-US" altLang="zh-CN" sz="2000" dirty="0">
                <a:solidFill>
                  <a:srgbClr val="FF3300"/>
                </a:solidFill>
                <a:latin typeface="华文细黑" panose="02010600040101010101" pitchFamily="2" charset="-122"/>
                <a:ea typeface="华文细黑" panose="02010600040101010101" pitchFamily="2" charset="-122"/>
              </a:rPr>
              <a:t>“8S”</a:t>
            </a:r>
            <a:r>
              <a:rPr lang="zh-CN" altLang="en-US" sz="2000" dirty="0">
                <a:latin typeface="华文细黑" panose="02010600040101010101" pitchFamily="2" charset="-122"/>
                <a:ea typeface="华文细黑" panose="02010600040101010101" pitchFamily="2" charset="-122"/>
              </a:rPr>
              <a:t>从生产、办公、生活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zh-CN" altLang="en-US" sz="2000" dirty="0">
                <a:latin typeface="华文细黑" panose="02010600040101010101" pitchFamily="2" charset="-122"/>
                <a:ea typeface="华文细黑" panose="02010600040101010101" pitchFamily="2" charset="-122"/>
              </a:rPr>
              <a:t>到</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zh-CN" altLang="en-US" sz="2000" dirty="0">
                <a:latin typeface="华文细黑" panose="02010600040101010101" pitchFamily="2" charset="-122"/>
                <a:ea typeface="华文细黑" panose="02010600040101010101" pitchFamily="2" charset="-122"/>
              </a:rPr>
              <a:t>的重新解读</a:t>
            </a:r>
            <a:endParaRPr lang="zh-CN" altLang="en-US" sz="2000" dirty="0">
              <a:latin typeface="华文细黑" panose="02010600040101010101" pitchFamily="2" charset="-122"/>
              <a:ea typeface="华文细黑" panose="02010600040101010101" pitchFamily="2" charset="-122"/>
            </a:endParaRPr>
          </a:p>
        </p:txBody>
      </p:sp>
      <p:sp>
        <p:nvSpPr>
          <p:cNvPr id="2689086" name="AutoShape 62"/>
          <p:cNvSpPr>
            <a:spLocks noChangeArrowheads="1"/>
          </p:cNvSpPr>
          <p:nvPr/>
        </p:nvSpPr>
        <p:spPr bwMode="invGray">
          <a:xfrm rot="19164500">
            <a:off x="9137968" y="3845878"/>
            <a:ext cx="639763" cy="239713"/>
          </a:xfrm>
          <a:prstGeom prst="rightArrow">
            <a:avLst>
              <a:gd name="adj1" fmla="val 35167"/>
              <a:gd name="adj2" fmla="val 10807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87" name="AutoShape 63"/>
          <p:cNvSpPr>
            <a:spLocks noChangeArrowheads="1"/>
          </p:cNvSpPr>
          <p:nvPr/>
        </p:nvSpPr>
        <p:spPr bwMode="invGray">
          <a:xfrm rot="2534336">
            <a:off x="9116060" y="5235575"/>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73" name="AutoShape 64"/>
          <p:cNvSpPr/>
          <p:nvPr/>
        </p:nvSpPr>
        <p:spPr>
          <a:xfrm rot="-5400000">
            <a:off x="8298498" y="3517900"/>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74" name="AutoShape 65"/>
          <p:cNvSpPr/>
          <p:nvPr/>
        </p:nvSpPr>
        <p:spPr>
          <a:xfrm rot="8231565">
            <a:off x="7531735" y="5235575"/>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89090" name="AutoShape 66"/>
          <p:cNvSpPr>
            <a:spLocks noChangeArrowheads="1"/>
          </p:cNvSpPr>
          <p:nvPr/>
        </p:nvSpPr>
        <p:spPr bwMode="invGray">
          <a:xfrm>
            <a:off x="9276398" y="4518025"/>
            <a:ext cx="658813" cy="231775"/>
          </a:xfrm>
          <a:prstGeom prst="rightArrow">
            <a:avLst>
              <a:gd name="adj1" fmla="val 35167"/>
              <a:gd name="adj2" fmla="val 115107"/>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29076" name="AutoShape 67"/>
          <p:cNvSpPr/>
          <p:nvPr/>
        </p:nvSpPr>
        <p:spPr>
          <a:xfrm rot="10800000">
            <a:off x="7226935" y="4513263"/>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77" name="Oval 68"/>
          <p:cNvSpPr/>
          <p:nvPr/>
        </p:nvSpPr>
        <p:spPr>
          <a:xfrm>
            <a:off x="7058660" y="3992316"/>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29078" name="Group 69"/>
          <p:cNvGrpSpPr/>
          <p:nvPr/>
        </p:nvGrpSpPr>
        <p:grpSpPr>
          <a:xfrm>
            <a:off x="8377873" y="2878138"/>
            <a:ext cx="428625" cy="482600"/>
            <a:chOff x="1973" y="1706"/>
            <a:chExt cx="227" cy="227"/>
          </a:xfrm>
        </p:grpSpPr>
        <p:sp>
          <p:nvSpPr>
            <p:cNvPr id="2689094" name="Oval 7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95" name="Oval 7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29079" name="Group 72"/>
          <p:cNvGrpSpPr/>
          <p:nvPr/>
        </p:nvGrpSpPr>
        <p:grpSpPr>
          <a:xfrm>
            <a:off x="9603423" y="3381375"/>
            <a:ext cx="452437" cy="465138"/>
            <a:chOff x="3470" y="1706"/>
            <a:chExt cx="227" cy="227"/>
          </a:xfrm>
        </p:grpSpPr>
        <p:sp>
          <p:nvSpPr>
            <p:cNvPr id="2689097" name="Oval 7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098" name="Oval 7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80" name="Group 75"/>
          <p:cNvGrpSpPr/>
          <p:nvPr/>
        </p:nvGrpSpPr>
        <p:grpSpPr>
          <a:xfrm>
            <a:off x="9963785" y="4389438"/>
            <a:ext cx="438150" cy="444500"/>
            <a:chOff x="3923" y="2659"/>
            <a:chExt cx="227" cy="227"/>
          </a:xfrm>
        </p:grpSpPr>
        <p:sp>
          <p:nvSpPr>
            <p:cNvPr id="2689100" name="Oval 76"/>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01" name="Oval 77"/>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81" name="Group 78"/>
          <p:cNvGrpSpPr/>
          <p:nvPr/>
        </p:nvGrpSpPr>
        <p:grpSpPr>
          <a:xfrm>
            <a:off x="9531985" y="5462588"/>
            <a:ext cx="477838" cy="511175"/>
            <a:chOff x="3515" y="3521"/>
            <a:chExt cx="227" cy="227"/>
          </a:xfrm>
        </p:grpSpPr>
        <p:sp>
          <p:nvSpPr>
            <p:cNvPr id="2689103" name="Oval 79"/>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04" name="Oval 80"/>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082" name="Oval 81"/>
          <p:cNvSpPr/>
          <p:nvPr/>
        </p:nvSpPr>
        <p:spPr>
          <a:xfrm>
            <a:off x="8253525" y="4246643"/>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3" name="Oval 82"/>
          <p:cNvSpPr/>
          <p:nvPr/>
        </p:nvSpPr>
        <p:spPr>
          <a:xfrm>
            <a:off x="8253525" y="4246643"/>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4" name="Oval 83"/>
          <p:cNvSpPr/>
          <p:nvPr/>
        </p:nvSpPr>
        <p:spPr>
          <a:xfrm>
            <a:off x="7942898" y="4276401"/>
            <a:ext cx="1404937"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5" name="Oval 84"/>
          <p:cNvSpPr/>
          <p:nvPr/>
        </p:nvSpPr>
        <p:spPr>
          <a:xfrm>
            <a:off x="7942898" y="4290689"/>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6" name="Oval 85"/>
          <p:cNvSpPr/>
          <p:nvPr/>
        </p:nvSpPr>
        <p:spPr>
          <a:xfrm>
            <a:off x="8011160" y="4296394"/>
            <a:ext cx="1266825"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29087" name="Oval 86"/>
          <p:cNvSpPr/>
          <p:nvPr/>
        </p:nvSpPr>
        <p:spPr>
          <a:xfrm>
            <a:off x="8028623" y="4048125"/>
            <a:ext cx="1225550"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88" name="Oval 87"/>
          <p:cNvSpPr/>
          <p:nvPr/>
        </p:nvSpPr>
        <p:spPr>
          <a:xfrm>
            <a:off x="8046085" y="4056063"/>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89" name="Oval 88"/>
          <p:cNvSpPr/>
          <p:nvPr/>
        </p:nvSpPr>
        <p:spPr>
          <a:xfrm>
            <a:off x="8057198" y="4067175"/>
            <a:ext cx="1136650" cy="1077913"/>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90" name="Oval 89"/>
          <p:cNvSpPr/>
          <p:nvPr/>
        </p:nvSpPr>
        <p:spPr>
          <a:xfrm>
            <a:off x="8123873" y="4095750"/>
            <a:ext cx="1012825"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091" name="Text Box 90"/>
          <p:cNvSpPr txBox="1"/>
          <p:nvPr/>
        </p:nvSpPr>
        <p:spPr>
          <a:xfrm>
            <a:off x="8185785" y="4375150"/>
            <a:ext cx="906463"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8S</a:t>
            </a:r>
            <a:endParaRPr lang="en-US" altLang="zh-CN" sz="2800" b="0" dirty="0">
              <a:solidFill>
                <a:srgbClr val="0000FF"/>
              </a:solidFill>
              <a:latin typeface="黑体" panose="02010609060101010101" charset="-122"/>
              <a:ea typeface="黑体" panose="02010609060101010101" charset="-122"/>
            </a:endParaRPr>
          </a:p>
        </p:txBody>
      </p:sp>
      <p:sp>
        <p:nvSpPr>
          <p:cNvPr id="129092" name="Text Box 91"/>
          <p:cNvSpPr txBox="1"/>
          <p:nvPr/>
        </p:nvSpPr>
        <p:spPr>
          <a:xfrm>
            <a:off x="9825673" y="3048000"/>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整顿</a:t>
            </a:r>
            <a:endParaRPr lang="zh-CN" altLang="en-US" sz="1600" b="0" dirty="0">
              <a:latin typeface="黑体" panose="02010609060101010101" charset="-122"/>
              <a:ea typeface="黑体" panose="02010609060101010101" charset="-122"/>
            </a:endParaRPr>
          </a:p>
        </p:txBody>
      </p:sp>
      <p:sp>
        <p:nvSpPr>
          <p:cNvPr id="129093" name="Text Box 92"/>
          <p:cNvSpPr txBox="1"/>
          <p:nvPr/>
        </p:nvSpPr>
        <p:spPr>
          <a:xfrm>
            <a:off x="8329930" y="2544763"/>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整理</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094" name="Text Box 93"/>
          <p:cNvSpPr txBox="1"/>
          <p:nvPr/>
        </p:nvSpPr>
        <p:spPr>
          <a:xfrm>
            <a:off x="10328910" y="4440238"/>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清扫</a:t>
            </a:r>
            <a:endParaRPr lang="zh-CN" altLang="en-US" sz="1600" b="0" dirty="0">
              <a:latin typeface="黑体" panose="02010609060101010101" charset="-122"/>
              <a:ea typeface="黑体" panose="02010609060101010101" charset="-122"/>
            </a:endParaRPr>
          </a:p>
        </p:txBody>
      </p:sp>
      <p:sp>
        <p:nvSpPr>
          <p:cNvPr id="129095" name="Text Box 94"/>
          <p:cNvSpPr txBox="1"/>
          <p:nvPr/>
        </p:nvSpPr>
        <p:spPr>
          <a:xfrm>
            <a:off x="9897110" y="5757863"/>
            <a:ext cx="5892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安全</a:t>
            </a:r>
            <a:endParaRPr lang="zh-CN" altLang="en-US" sz="1600" b="0" dirty="0">
              <a:latin typeface="黑体" panose="02010609060101010101" charset="-122"/>
              <a:ea typeface="黑体" panose="02010609060101010101" charset="-122"/>
            </a:endParaRPr>
          </a:p>
        </p:txBody>
      </p:sp>
      <p:sp>
        <p:nvSpPr>
          <p:cNvPr id="129096" name="Text Box 95"/>
          <p:cNvSpPr txBox="1"/>
          <p:nvPr/>
        </p:nvSpPr>
        <p:spPr>
          <a:xfrm>
            <a:off x="6861493" y="5829300"/>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效率</a:t>
            </a:r>
            <a:endParaRPr lang="zh-CN" altLang="en-US" sz="1600" b="0" dirty="0">
              <a:latin typeface="黑体" panose="02010609060101010101" charset="-122"/>
              <a:ea typeface="黑体" panose="02010609060101010101" charset="-122"/>
            </a:endParaRPr>
          </a:p>
        </p:txBody>
      </p:sp>
      <p:sp>
        <p:nvSpPr>
          <p:cNvPr id="129097" name="Text Box 96"/>
          <p:cNvSpPr txBox="1"/>
          <p:nvPr/>
        </p:nvSpPr>
        <p:spPr>
          <a:xfrm>
            <a:off x="8385493" y="6384925"/>
            <a:ext cx="589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节约</a:t>
            </a:r>
            <a:endParaRPr lang="zh-CN" altLang="en-US" sz="1600" b="0" dirty="0">
              <a:latin typeface="黑体" panose="02010609060101010101" charset="-122"/>
              <a:ea typeface="黑体" panose="02010609060101010101" charset="-122"/>
            </a:endParaRPr>
          </a:p>
        </p:txBody>
      </p:sp>
      <p:grpSp>
        <p:nvGrpSpPr>
          <p:cNvPr id="129098" name="Group 97"/>
          <p:cNvGrpSpPr/>
          <p:nvPr/>
        </p:nvGrpSpPr>
        <p:grpSpPr>
          <a:xfrm>
            <a:off x="7298373" y="5470525"/>
            <a:ext cx="428625" cy="481013"/>
            <a:chOff x="1973" y="1706"/>
            <a:chExt cx="227" cy="227"/>
          </a:xfrm>
        </p:grpSpPr>
        <p:sp>
          <p:nvSpPr>
            <p:cNvPr id="2689122" name="Oval 9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23" name="Oval 99"/>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099" name="Group 100"/>
          <p:cNvGrpSpPr/>
          <p:nvPr/>
        </p:nvGrpSpPr>
        <p:grpSpPr>
          <a:xfrm>
            <a:off x="8454073" y="5973763"/>
            <a:ext cx="428625" cy="482600"/>
            <a:chOff x="1973" y="1706"/>
            <a:chExt cx="227" cy="227"/>
          </a:xfrm>
        </p:grpSpPr>
        <p:sp>
          <p:nvSpPr>
            <p:cNvPr id="2689125" name="Oval 10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26" name="Oval 10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29100" name="Rectangle 103" descr="蓝色面巾纸"/>
          <p:cNvSpPr/>
          <p:nvPr/>
        </p:nvSpPr>
        <p:spPr>
          <a:xfrm>
            <a:off x="8470266" y="283368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29101" name="Rectangle 104" descr="蓝色面巾纸"/>
          <p:cNvSpPr/>
          <p:nvPr/>
        </p:nvSpPr>
        <p:spPr>
          <a:xfrm>
            <a:off x="9693434" y="333692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29102" name="Rectangle 105" descr="蓝色面巾纸"/>
          <p:cNvSpPr/>
          <p:nvPr/>
        </p:nvSpPr>
        <p:spPr>
          <a:xfrm>
            <a:off x="10054591" y="434657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29103" name="Rectangle 106" descr="蓝色面巾纸"/>
          <p:cNvSpPr/>
          <p:nvPr/>
        </p:nvSpPr>
        <p:spPr>
          <a:xfrm>
            <a:off x="9622791" y="5473700"/>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29104" name="Rectangle 107" descr="蓝色面巾纸"/>
          <p:cNvSpPr/>
          <p:nvPr/>
        </p:nvSpPr>
        <p:spPr>
          <a:xfrm>
            <a:off x="8530273" y="5922963"/>
            <a:ext cx="334962"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29105" name="Rectangle 108" descr="蓝色面巾纸"/>
          <p:cNvSpPr/>
          <p:nvPr/>
        </p:nvSpPr>
        <p:spPr>
          <a:xfrm>
            <a:off x="7343934" y="542607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129106" name="Group 109"/>
          <p:cNvGrpSpPr/>
          <p:nvPr/>
        </p:nvGrpSpPr>
        <p:grpSpPr>
          <a:xfrm>
            <a:off x="7258685" y="3297238"/>
            <a:ext cx="452438" cy="465137"/>
            <a:chOff x="3470" y="1706"/>
            <a:chExt cx="227" cy="227"/>
          </a:xfrm>
        </p:grpSpPr>
        <p:sp>
          <p:nvSpPr>
            <p:cNvPr id="2689134" name="Oval 110"/>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89135" name="Oval 111"/>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29107" name="Group 112"/>
          <p:cNvGrpSpPr/>
          <p:nvPr/>
        </p:nvGrpSpPr>
        <p:grpSpPr>
          <a:xfrm>
            <a:off x="6774498" y="4389438"/>
            <a:ext cx="452437" cy="465137"/>
            <a:chOff x="3470" y="1706"/>
            <a:chExt cx="227" cy="227"/>
          </a:xfrm>
        </p:grpSpPr>
        <p:sp>
          <p:nvSpPr>
            <p:cNvPr id="2689137" name="Oval 11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89138" name="Oval 11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29108" name="AutoShape 115"/>
          <p:cNvSpPr/>
          <p:nvPr/>
        </p:nvSpPr>
        <p:spPr>
          <a:xfrm rot="5400000">
            <a:off x="8322310" y="5595938"/>
            <a:ext cx="638175" cy="239712"/>
          </a:xfrm>
          <a:prstGeom prst="rightArrow">
            <a:avLst>
              <a:gd name="adj1" fmla="val 35166"/>
              <a:gd name="adj2" fmla="val 10780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109" name="AutoShape 116"/>
          <p:cNvSpPr/>
          <p:nvPr/>
        </p:nvSpPr>
        <p:spPr>
          <a:xfrm rot="-7865391">
            <a:off x="7460298" y="3867150"/>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29110" name="Text Box 117"/>
          <p:cNvSpPr txBox="1"/>
          <p:nvPr/>
        </p:nvSpPr>
        <p:spPr>
          <a:xfrm>
            <a:off x="6229668" y="4489450"/>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清洁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111" name="Text Box 118"/>
          <p:cNvSpPr txBox="1"/>
          <p:nvPr/>
        </p:nvSpPr>
        <p:spPr>
          <a:xfrm>
            <a:off x="6699568" y="3121025"/>
            <a:ext cx="6908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素养</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29112" name="Rectangle 120"/>
          <p:cNvSpPr/>
          <p:nvPr/>
        </p:nvSpPr>
        <p:spPr>
          <a:xfrm>
            <a:off x="3983990" y="475615"/>
            <a:ext cx="3959225" cy="461645"/>
          </a:xfrm>
          <a:prstGeom prst="rect">
            <a:avLst/>
          </a:prstGeom>
          <a:solidFill>
            <a:srgbClr val="CCFF66"/>
          </a:solidFill>
          <a:ln w="25400" cap="flat" cmpd="sng">
            <a:solidFill>
              <a:srgbClr val="0000FF"/>
            </a:solidFill>
            <a:prstDash val="solid"/>
            <a:miter/>
            <a:headEnd type="none" w="med" len="med"/>
            <a:tailEnd type="none" w="med" len="med"/>
          </a:ln>
        </p:spPr>
        <p:txBody>
          <a:bodyPr wrap="square" lIns="90000" tIns="46800" rIns="90000" bIns="46800">
            <a:spAutoFit/>
          </a:bodyPr>
          <a:p>
            <a:pPr>
              <a:spcBef>
                <a:spcPct val="50000"/>
              </a:spcBef>
              <a:buFont typeface="Wingdings" panose="05000000000000000000" pitchFamily="2" charset="2"/>
              <a:buNone/>
            </a:pPr>
            <a:r>
              <a:rPr lang="en-US" altLang="zh-CN" sz="2400" dirty="0">
                <a:solidFill>
                  <a:srgbClr val="FF3300"/>
                </a:solidFill>
                <a:latin typeface="华文细黑" panose="02010600040101010101" pitchFamily="2" charset="-122"/>
                <a:ea typeface="华文细黑" panose="02010600040101010101" pitchFamily="2" charset="-122"/>
              </a:rPr>
              <a:t>TPS</a:t>
            </a:r>
            <a:r>
              <a:rPr lang="zh-CN" altLang="en-US" sz="2400" dirty="0">
                <a:solidFill>
                  <a:srgbClr val="FF3300"/>
                </a:solidFill>
                <a:latin typeface="华文细黑" panose="02010600040101010101" pitchFamily="2" charset="-122"/>
                <a:ea typeface="华文细黑" panose="02010600040101010101" pitchFamily="2" charset="-122"/>
              </a:rPr>
              <a:t>“</a:t>
            </a:r>
            <a:r>
              <a:rPr lang="en-US" altLang="zh-CN" sz="2400" dirty="0">
                <a:solidFill>
                  <a:srgbClr val="FF3300"/>
                </a:solidFill>
                <a:latin typeface="华文细黑" panose="02010600040101010101" pitchFamily="2" charset="-122"/>
                <a:ea typeface="华文细黑" panose="02010600040101010101" pitchFamily="2" charset="-122"/>
              </a:rPr>
              <a:t>8.8”</a:t>
            </a:r>
            <a:r>
              <a:rPr lang="zh-CN" altLang="en-US" sz="2400" dirty="0">
                <a:latin typeface="华文细黑" panose="02010600040101010101" pitchFamily="2" charset="-122"/>
                <a:ea typeface="华文细黑" panose="02010600040101010101" pitchFamily="2" charset="-122"/>
              </a:rPr>
              <a:t>改善原理定义</a:t>
            </a:r>
            <a:endParaRPr lang="zh-CN" altLang="en-US" sz="24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6</a:t>
            </a:r>
            <a:endParaRPr lang="en-US" altLang="zh-CN"/>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5"/>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0931" name="Group 3"/>
          <p:cNvGraphicFramePr>
            <a:graphicFrameLocks noGrp="1"/>
          </p:cNvGraphicFramePr>
          <p:nvPr>
            <p:custDataLst>
              <p:tags r:id="rId1"/>
            </p:custDataLst>
          </p:nvPr>
        </p:nvGraphicFramePr>
        <p:xfrm>
          <a:off x="290195" y="890270"/>
          <a:ext cx="11240135" cy="5944870"/>
        </p:xfrm>
        <a:graphic>
          <a:graphicData uri="http://schemas.openxmlformats.org/drawingml/2006/table">
            <a:tbl>
              <a:tblPr/>
              <a:tblGrid>
                <a:gridCol w="2115185"/>
                <a:gridCol w="9124950"/>
              </a:tblGrid>
              <a:tr h="554990">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生产、办公、生活</a:t>
                      </a:r>
                      <a:r>
                        <a:rPr kumimoji="0" lang="zh-CN" altLang="en-US"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现场管理“</a:t>
                      </a:r>
                      <a:r>
                        <a:rPr kumimoji="0" lang="en-US" altLang="zh-CN" sz="2000" b="1" i="0" u="none" strike="noStrike" cap="none" normalizeH="0" baseline="0" dirty="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S”</a:t>
                      </a:r>
                      <a:r>
                        <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hMerge="1">
                  <a:tcPr/>
                </a:tc>
              </a:tr>
              <a:tr h="40767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99"/>
                    </a:solidFill>
                  </a:tcPr>
                </a:tc>
              </a:tr>
              <a:tr h="58928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整理</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Seiri)</a:t>
                      </a:r>
                      <a:endPar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区分生产、办公现场及生活环境“用”与“不用”的物品，将“不用”的物品清除现场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8928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整顿</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Seiton)</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生产、办公现场及生活环境用的物品依“</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8 D”</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规定摆放整齐，明确标识及管理标准</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055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清扫</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Seiso)</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清除生产、办公现场及生活环境的一切脏污，各类工作设备及设施异常马上修理并防止污染的发生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182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rPr>
                        <a:t>安全</a:t>
                      </a:r>
                      <a:endPar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rPr>
                        <a:t>Safety)</a:t>
                      </a:r>
                      <a:endParaRPr kumimoji="0" lang="zh-CN" altLang="en-US" sz="1400" b="1" i="0" u="none" strike="noStrike" cap="none" normalizeH="0" baseline="0" smtClean="0">
                        <a:ln>
                          <a:noFill/>
                        </a:ln>
                        <a:solidFill>
                          <a:srgbClr val="0000FF"/>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维护所有员工人身、身心与财产不受侵害，创造一个零故障、无意外事故发生的工作及生活场所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8991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节约</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Saving)</a:t>
                      </a:r>
                      <a:endPar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参与绿色节能活动，提倡无纸、低碳办公，消除生产、办公现场及生活环境八大浪费。</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850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效率</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Speed)</a:t>
                      </a:r>
                      <a:endPar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为实现“</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JIT”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准时化生产而持续改善，不断提升效率。</a:t>
                      </a:r>
                      <a:endParaRPr kumimoji="0" lang="zh-CN" altLang="en-US" sz="1400" b="0" i="0" u="none" strike="noStrike" cap="none" normalizeH="0" baseline="0" smtClean="0">
                        <a:ln>
                          <a:noFill/>
                        </a:ln>
                        <a:solidFill>
                          <a:schemeClr val="tx1"/>
                        </a:solidFill>
                        <a:effectLst/>
                        <a:latin typeface="Arial" panose="020B0604020202020204" pitchFamily="34" charset="0"/>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34365">
                <a:tc>
                  <a:txBody>
                    <a:bodyPr/>
                    <a:lstStyle/>
                    <a:p>
                      <a:pPr marL="0" marR="0" lvl="0" indent="0" algn="ctr"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清洁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Seiketsu)</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将上面</a:t>
                      </a:r>
                      <a:r>
                        <a:rPr kumimoji="0" lang="en-US" altLang="zh-CN"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6S</a:t>
                      </a:r>
                      <a:r>
                        <a:rPr kumimoji="0" lang="zh-CN" altLang="en-US"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的实施制度化、规范化、日常化，再改善，再提高，追求更好。</a:t>
                      </a:r>
                      <a:endParaRPr kumimoji="0" lang="zh-CN" altLang="en-US" sz="1400" b="1" i="0" u="none" strike="noStrike" cap="none" normalizeH="0" baseline="0" dirty="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69850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素养</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Shitsuke)</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2000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每位员工养成良好的工作、生活习惯，遵照社会及工厂的规则做事，培养主动积极向上的精神及行为方式，不断改善工作，改善自我，超越自我，追求卓越。</a:t>
                      </a:r>
                      <a:endParaRPr kumimoji="0" lang="zh-CN" altLang="en-US" sz="1400" b="0" i="0" u="none" strike="noStrike" cap="none" normalizeH="0" baseline="0" smtClean="0">
                        <a:ln>
                          <a:noFill/>
                        </a:ln>
                        <a:solidFill>
                          <a:srgbClr val="000000"/>
                        </a:solidFill>
                        <a:effectLst/>
                        <a:latin typeface="Arial" panose="020B0604020202020204" pitchFamily="34" charset="0"/>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0085" name="Text Box 36"/>
          <p:cNvSpPr txBox="1"/>
          <p:nvPr/>
        </p:nvSpPr>
        <p:spPr>
          <a:xfrm>
            <a:off x="3699510" y="447675"/>
            <a:ext cx="5556250"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Clr>
                <a:srgbClr val="0000CC"/>
              </a:buClr>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en-US" altLang="zh-CN" sz="2000" dirty="0">
                <a:solidFill>
                  <a:srgbClr val="FF3300"/>
                </a:solidFill>
                <a:latin typeface="华文细黑" panose="02010600040101010101" pitchFamily="2" charset="-122"/>
                <a:ea typeface="华文细黑" panose="02010600040101010101" pitchFamily="2" charset="-122"/>
              </a:rPr>
              <a:t>8S</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7</a:t>
            </a:r>
            <a:endParaRPr lang="en-US" altLang="zh-CN"/>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 name="灯片编号占位符 4"/>
          <p:cNvSpPr txBox="1">
            <a:spLocks noGrp="1"/>
          </p:cNvSpPr>
          <p:nvPr/>
        </p:nvSpPr>
        <p:spPr bwMode="auto">
          <a:xfrm>
            <a:off x="8768398" y="6597650"/>
            <a:ext cx="2309813" cy="476250"/>
          </a:xfrm>
          <a:prstGeom prst="rect">
            <a:avLst/>
          </a:prstGeom>
          <a:noFill/>
          <a:ln>
            <a:miter lim="800000"/>
          </a:ln>
        </p:spPr>
        <p:txBody>
          <a:bodyPr/>
          <a:p>
            <a:pPr algn="r">
              <a:buNone/>
            </a:pPr>
            <a:fld id="{9A0DB2DC-4C9A-4742-B13C-FB6460FD3503}" type="slidenum">
              <a:rPr lang="zh-CN" altLang="en-US" sz="1400" b="0" dirty="0">
                <a:latin typeface="宋体" panose="02010600030101010101" pitchFamily="2" charset="-122"/>
              </a:rPr>
            </a:fld>
            <a:endParaRPr lang="zh-CN" altLang="en-US" sz="1400" b="0" dirty="0">
              <a:latin typeface="宋体" panose="02010600030101010101" pitchFamily="2" charset="-122"/>
            </a:endParaRPr>
          </a:p>
        </p:txBody>
      </p:sp>
      <p:graphicFrame>
        <p:nvGraphicFramePr>
          <p:cNvPr id="381955" name="Group 3"/>
          <p:cNvGraphicFramePr>
            <a:graphicFrameLocks noGrp="1"/>
          </p:cNvGraphicFramePr>
          <p:nvPr>
            <p:ph idx="1"/>
            <p:custDataLst>
              <p:tags r:id="rId1"/>
            </p:custDataLst>
          </p:nvPr>
        </p:nvGraphicFramePr>
        <p:xfrm>
          <a:off x="356235" y="988695"/>
          <a:ext cx="11336655" cy="5901055"/>
        </p:xfrm>
        <a:graphic>
          <a:graphicData uri="http://schemas.openxmlformats.org/drawingml/2006/table">
            <a:tbl>
              <a:tblPr/>
              <a:tblGrid>
                <a:gridCol w="1838325"/>
                <a:gridCol w="9498330"/>
              </a:tblGrid>
              <a:tr h="509905">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各类</a:t>
                      </a:r>
                      <a:r>
                        <a:rPr kumimoji="0" lang="zh-CN" altLang="en-US"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业务现场管理 “</a:t>
                      </a:r>
                      <a:r>
                        <a:rPr kumimoji="0" lang="en-US" altLang="zh-CN" sz="20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8 S”</a:t>
                      </a:r>
                      <a:r>
                        <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解读</a:t>
                      </a:r>
                      <a:endParaRPr kumimoji="0" lang="zh-CN" altLang="en-US" sz="20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hMerge="1">
                  <a:tcPr/>
                </a:tc>
              </a:tr>
              <a:tr h="412750">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要素</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定义</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66"/>
                    </a:solidFill>
                  </a:tcPr>
                </a:tc>
              </a:tr>
              <a:tr h="59499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rPr>
                        <a:t>整理 </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Seiri)</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清理管理制度</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：通过纵向、横向的业务分析，动态梳理现行各级业务模块、要素与流程。</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944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整顿</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Seiton)</a:t>
                      </a:r>
                      <a:endPar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区分有效与无效的管理制度。</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PPT”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分析，找出各业务存在的短板，针对业务短板修订或建立与现业务运行相适应，有效的管理标准、流程与机制。</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499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清扫</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Seiso)</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清理、剔除无效的、不适宜的流程、制度及要素或增加</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。建立业务日常维护的管理标准、流程与机制，每天对业务运行情况进行确认及维护。</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563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rPr>
                        <a:t>安全</a:t>
                      </a:r>
                      <a:endPar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rPr>
                        <a:t>Safety)</a:t>
                      </a:r>
                      <a:endParaRPr kumimoji="0" lang="zh-CN" altLang="en-US" sz="1400" b="1" i="0" u="none" strike="noStrike" cap="none" normalizeH="0" baseline="0" smtClean="0">
                        <a:ln>
                          <a:noFill/>
                        </a:ln>
                        <a:solidFill>
                          <a:schemeClr val="accent2"/>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业务正常有效的运行</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。建立业务出现异常后及时响应、解决的“</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8</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现”监督管理机制。有意见就是有问题，分析评价修改向更好提高。</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563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节约</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Saving)</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建立低成本的业务运行管理机制。</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消除业务管理中无效的流程与环节，在保证业务质量的前提下降低各种成本费用及时间。</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5630">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效率</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Speed)</a:t>
                      </a:r>
                      <a:endPar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建立高效率的业务运行管理机制</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。通过选择适合的</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TPS</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及其它先进管理方法进行业务管理流程改善，消除业务管理的“八大浪费”，提高业务管理的工作效率。</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59880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清洁</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Seiketsu)</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建立高标准的业务运行管理机制</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。持续按照“</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PPT</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PDCA”</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的分析、评价方式不断进行业务改善，学习先进的管理方式，创新、完善各系统的业务管理模式。“今天的制度可能是明天的问题”。</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r h="803275">
                <a:tc>
                  <a:txBody>
                    <a:bodyPr/>
                    <a:lstStyle/>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素养</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p>
                      <a:pPr marL="0" marR="0" lvl="0" indent="0" algn="ctr"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a:t>
                      </a:r>
                      <a:r>
                        <a:rPr kumimoji="0" lang="en-US" altLang="zh-CN"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 Shitsuke)</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c>
                  <a:txBody>
                    <a:bodyPr/>
                    <a:lstStyle/>
                    <a:p>
                      <a:pPr marL="0" marR="0" lvl="0" indent="0" algn="l" defTabSz="914400" rtl="0" eaLnBrk="1" fontAlgn="base" latinLnBrk="0" hangingPunct="1">
                        <a:lnSpc>
                          <a:spcPct val="90000"/>
                        </a:lnSpc>
                        <a:spcBef>
                          <a:spcPct val="0"/>
                        </a:spcBef>
                        <a:spcAft>
                          <a:spcPct val="0"/>
                        </a:spcAft>
                        <a:buClrTx/>
                        <a:buSzTx/>
                        <a:buFontTx/>
                        <a:buNone/>
                        <a:tabLst>
                          <a:tab pos="1009650" algn="l"/>
                        </a:tabLst>
                      </a:pPr>
                      <a:r>
                        <a:rPr kumimoji="0" lang="zh-CN" altLang="en-US" sz="1400" b="1" i="0" u="none" strike="noStrike" cap="none" normalizeH="0" baseline="0" smtClean="0">
                          <a:ln>
                            <a:noFill/>
                          </a:ln>
                          <a:solidFill>
                            <a:srgbClr val="FF3300"/>
                          </a:solidFill>
                          <a:effectLst/>
                          <a:latin typeface="华文细黑" panose="02010600040101010101" pitchFamily="2" charset="-122"/>
                          <a:ea typeface="华文细黑" panose="02010600040101010101" pitchFamily="2" charset="-122"/>
                          <a:cs typeface="Times New Roman" panose="02020603050405020304" pitchFamily="18" charset="0"/>
                        </a:rPr>
                        <a:t>为相关联业务提供超价值服务的业务管理。</a:t>
                      </a:r>
                      <a:r>
                        <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rPr>
                        <a:t>人员主动遵守业务管理的标准、流程，保证各业务的正常、高效、持续的开展。并视他人及相关联业务为“顾客”，秉承“顾客”、“现场”为“帝王”的理念，为他人及相关联业务提供超价值服务。</a:t>
                      </a:r>
                      <a:endParaRPr kumimoji="0" lang="zh-CN" altLang="en-US" sz="1400" b="1" i="0" u="none" strike="noStrike" cap="none" normalizeH="0" baseline="0" smtClean="0">
                        <a:ln>
                          <a:noFill/>
                        </a:ln>
                        <a:solidFill>
                          <a:schemeClr val="tx1"/>
                        </a:solidFill>
                        <a:effectLst/>
                        <a:latin typeface="华文细黑" panose="02010600040101010101" pitchFamily="2" charset="-122"/>
                        <a:ea typeface="华文细黑" panose="02010600040101010101" pitchFamily="2" charset="-122"/>
                        <a:cs typeface="Times New Roman" panose="02020603050405020304" pitchFamily="18" charset="0"/>
                      </a:endParaRPr>
                    </a:p>
                  </a:txBody>
                  <a:tcPr marL="96683" marR="96683" marT="82800" marB="82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99"/>
                    </a:solidFill>
                  </a:tcPr>
                </a:tc>
              </a:tr>
            </a:tbl>
          </a:graphicData>
        </a:graphic>
      </p:graphicFrame>
      <p:sp>
        <p:nvSpPr>
          <p:cNvPr id="131109" name="Text Box 36"/>
          <p:cNvSpPr txBox="1"/>
          <p:nvPr/>
        </p:nvSpPr>
        <p:spPr>
          <a:xfrm>
            <a:off x="2496820" y="530225"/>
            <a:ext cx="7054850"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Clr>
                <a:srgbClr val="0000CC"/>
              </a:buClr>
              <a:buFont typeface="Wingdings" panose="05000000000000000000" pitchFamily="2" charset="2"/>
              <a:buChar char="Ø"/>
            </a:pPr>
            <a:r>
              <a:rPr lang="zh-CN" altLang="en-US" sz="2000" dirty="0">
                <a:latin typeface="华文细黑" panose="02010600040101010101" pitchFamily="2" charset="-122"/>
                <a:ea typeface="华文细黑" panose="02010600040101010101" pitchFamily="2" charset="-122"/>
              </a:rPr>
              <a:t>各类</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8S</a:t>
            </a:r>
            <a:r>
              <a:rPr lang="zh-CN" altLang="en-US" sz="2000" dirty="0">
                <a:latin typeface="华文细黑" panose="02010600040101010101" pitchFamily="2" charset="-122"/>
                <a:ea typeface="华文细黑" panose="02010600040101010101" pitchFamily="2" charset="-122"/>
              </a:rPr>
              <a:t>解读</a:t>
            </a:r>
            <a:endParaRPr lang="zh-CN" altLang="en-US" sz="2000" dirty="0">
              <a:latin typeface="华文细黑" panose="02010600040101010101" pitchFamily="2" charset="-122"/>
              <a:ea typeface="华文细黑" panose="02010600040101010101" pitchFamily="2" charset="-122"/>
            </a:endParaRPr>
          </a:p>
        </p:txBody>
      </p:sp>
      <p:pic>
        <p:nvPicPr>
          <p:cNvPr id="11" name="图片 10"/>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67490" y="6547485"/>
            <a:ext cx="522605"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8</a:t>
            </a:r>
            <a:endParaRPr lang="en-US" altLang="zh-CN"/>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9" name="灯片编号占位符 5"/>
          <p:cNvSpPr txBox="1">
            <a:spLocks noGrp="1"/>
          </p:cNvSpPr>
          <p:nvPr/>
        </p:nvSpPr>
        <p:spPr bwMode="auto">
          <a:xfrm>
            <a:off x="8735060" y="0"/>
            <a:ext cx="2312988" cy="476250"/>
          </a:xfrm>
          <a:prstGeom prst="rect">
            <a:avLst/>
          </a:prstGeom>
          <a:noFill/>
          <a:ln>
            <a:miter lim="800000"/>
          </a:ln>
        </p:spPr>
        <p:txBody>
          <a:bodyPr/>
          <a:p>
            <a:pPr algn="r">
              <a:buNone/>
            </a:pPr>
            <a:fld id="{9A0DB2DC-4C9A-4742-B13C-FB6460FD3503}" type="slidenum">
              <a:rPr lang="zh-CN" altLang="en-US" sz="1400" dirty="0">
                <a:solidFill>
                  <a:schemeClr val="bg1"/>
                </a:solidFill>
                <a:effectLst>
                  <a:outerShdw blurRad="38100" dist="38100" dir="2700000">
                    <a:srgbClr val="C0C0C0"/>
                  </a:outerShdw>
                </a:effectLst>
                <a:latin typeface="Arial" panose="020B0604020202020204" pitchFamily="34" charset="0"/>
              </a:rPr>
            </a:fld>
            <a:endParaRPr lang="zh-CN" altLang="en-US" sz="1400" dirty="0">
              <a:solidFill>
                <a:schemeClr val="bg1"/>
              </a:solidFill>
              <a:effectLst>
                <a:outerShdw blurRad="38100" dist="38100" dir="2700000">
                  <a:srgbClr val="C0C0C0"/>
                </a:outerShdw>
              </a:effectLst>
              <a:latin typeface="Arial" panose="020B0604020202020204" pitchFamily="34" charset="0"/>
            </a:endParaRPr>
          </a:p>
        </p:txBody>
      </p:sp>
      <p:sp>
        <p:nvSpPr>
          <p:cNvPr id="2692098" name="AutoShape 2"/>
          <p:cNvSpPr>
            <a:spLocks noChangeArrowheads="1"/>
          </p:cNvSpPr>
          <p:nvPr/>
        </p:nvSpPr>
        <p:spPr bwMode="invGray">
          <a:xfrm rot="19164500">
            <a:off x="4217035" y="3549650"/>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099" name="AutoShape 3"/>
          <p:cNvSpPr>
            <a:spLocks noChangeArrowheads="1"/>
          </p:cNvSpPr>
          <p:nvPr/>
        </p:nvSpPr>
        <p:spPr bwMode="invGray">
          <a:xfrm rot="2534336">
            <a:off x="4236085" y="4922838"/>
            <a:ext cx="636588"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01" name="AutoShape 4"/>
          <p:cNvSpPr/>
          <p:nvPr/>
        </p:nvSpPr>
        <p:spPr>
          <a:xfrm rot="-5400000">
            <a:off x="3416935" y="3203575"/>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02" name="AutoShape 5"/>
          <p:cNvSpPr/>
          <p:nvPr/>
        </p:nvSpPr>
        <p:spPr>
          <a:xfrm rot="8231565">
            <a:off x="2650173" y="4922838"/>
            <a:ext cx="636587"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92102" name="AutoShape 6"/>
          <p:cNvSpPr>
            <a:spLocks noChangeArrowheads="1"/>
          </p:cNvSpPr>
          <p:nvPr/>
        </p:nvSpPr>
        <p:spPr bwMode="invGray">
          <a:xfrm>
            <a:off x="4394835" y="4205288"/>
            <a:ext cx="660400" cy="231775"/>
          </a:xfrm>
          <a:prstGeom prst="rightArrow">
            <a:avLst>
              <a:gd name="adj1" fmla="val 35167"/>
              <a:gd name="adj2" fmla="val 115384"/>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04" name="AutoShape 7"/>
          <p:cNvSpPr/>
          <p:nvPr/>
        </p:nvSpPr>
        <p:spPr>
          <a:xfrm rot="10800000">
            <a:off x="2345373" y="4200525"/>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05" name="Oval 8"/>
          <p:cNvSpPr/>
          <p:nvPr/>
        </p:nvSpPr>
        <p:spPr>
          <a:xfrm>
            <a:off x="2177098" y="3679579"/>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2106" name="Group 9"/>
          <p:cNvGrpSpPr/>
          <p:nvPr/>
        </p:nvGrpSpPr>
        <p:grpSpPr>
          <a:xfrm>
            <a:off x="3496310" y="2565400"/>
            <a:ext cx="427038" cy="482600"/>
            <a:chOff x="1973" y="1706"/>
            <a:chExt cx="227" cy="227"/>
          </a:xfrm>
        </p:grpSpPr>
        <p:sp>
          <p:nvSpPr>
            <p:cNvPr id="2692106" name="Oval 1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07" name="Oval 1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2107" name="Group 12"/>
          <p:cNvGrpSpPr/>
          <p:nvPr/>
        </p:nvGrpSpPr>
        <p:grpSpPr>
          <a:xfrm>
            <a:off x="4721860" y="3068638"/>
            <a:ext cx="452438" cy="465137"/>
            <a:chOff x="3470" y="1706"/>
            <a:chExt cx="227" cy="227"/>
          </a:xfrm>
        </p:grpSpPr>
        <p:sp>
          <p:nvSpPr>
            <p:cNvPr id="2692109" name="Oval 13"/>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10" name="Oval 14"/>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08" name="Group 15"/>
          <p:cNvGrpSpPr/>
          <p:nvPr/>
        </p:nvGrpSpPr>
        <p:grpSpPr>
          <a:xfrm>
            <a:off x="5080635" y="4076700"/>
            <a:ext cx="439738" cy="444500"/>
            <a:chOff x="3923" y="2659"/>
            <a:chExt cx="227" cy="227"/>
          </a:xfrm>
        </p:grpSpPr>
        <p:sp>
          <p:nvSpPr>
            <p:cNvPr id="2692112" name="Oval 16"/>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13" name="Oval 17"/>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09" name="Group 18"/>
          <p:cNvGrpSpPr/>
          <p:nvPr/>
        </p:nvGrpSpPr>
        <p:grpSpPr>
          <a:xfrm>
            <a:off x="4647248" y="5149850"/>
            <a:ext cx="481012" cy="511175"/>
            <a:chOff x="3515" y="3521"/>
            <a:chExt cx="227" cy="227"/>
          </a:xfrm>
        </p:grpSpPr>
        <p:sp>
          <p:nvSpPr>
            <p:cNvPr id="2692115" name="Oval 19"/>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16" name="Oval 20"/>
            <p:cNvSpPr>
              <a:spLocks noChangeArrowheads="1"/>
            </p:cNvSpPr>
            <p:nvPr/>
          </p:nvSpPr>
          <p:spPr bwMode="blackGray">
            <a:xfrm>
              <a:off x="3525" y="3540"/>
              <a:ext cx="142"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10" name="Oval 21"/>
          <p:cNvSpPr/>
          <p:nvPr/>
        </p:nvSpPr>
        <p:spPr>
          <a:xfrm>
            <a:off x="3371963" y="3933906"/>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1" name="Oval 22"/>
          <p:cNvSpPr/>
          <p:nvPr/>
        </p:nvSpPr>
        <p:spPr>
          <a:xfrm>
            <a:off x="3371963" y="3933906"/>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2" name="Oval 23"/>
          <p:cNvSpPr/>
          <p:nvPr/>
        </p:nvSpPr>
        <p:spPr>
          <a:xfrm>
            <a:off x="3059748" y="3963664"/>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3" name="Oval 24"/>
          <p:cNvSpPr/>
          <p:nvPr/>
        </p:nvSpPr>
        <p:spPr>
          <a:xfrm>
            <a:off x="3061335" y="3977951"/>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4" name="Oval 25"/>
          <p:cNvSpPr/>
          <p:nvPr/>
        </p:nvSpPr>
        <p:spPr>
          <a:xfrm>
            <a:off x="3129598" y="3983656"/>
            <a:ext cx="1266825"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15" name="Oval 26"/>
          <p:cNvSpPr/>
          <p:nvPr/>
        </p:nvSpPr>
        <p:spPr>
          <a:xfrm>
            <a:off x="3147060" y="3735388"/>
            <a:ext cx="1227138"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6" name="Oval 27"/>
          <p:cNvSpPr/>
          <p:nvPr/>
        </p:nvSpPr>
        <p:spPr>
          <a:xfrm>
            <a:off x="3162935" y="3743325"/>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7" name="Oval 28"/>
          <p:cNvSpPr/>
          <p:nvPr/>
        </p:nvSpPr>
        <p:spPr>
          <a:xfrm>
            <a:off x="3177223" y="3754438"/>
            <a:ext cx="1135062"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8" name="Oval 29"/>
          <p:cNvSpPr/>
          <p:nvPr/>
        </p:nvSpPr>
        <p:spPr>
          <a:xfrm>
            <a:off x="3243898" y="3783013"/>
            <a:ext cx="1009650"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19" name="Text Box 30"/>
          <p:cNvSpPr txBox="1"/>
          <p:nvPr/>
        </p:nvSpPr>
        <p:spPr>
          <a:xfrm>
            <a:off x="3302635" y="4062413"/>
            <a:ext cx="908050"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en-US" altLang="zh-CN" sz="2800" b="0" dirty="0">
                <a:solidFill>
                  <a:srgbClr val="0000FF"/>
                </a:solidFill>
                <a:latin typeface="黑体" panose="02010609060101010101" charset="-122"/>
                <a:ea typeface="黑体" panose="02010609060101010101" charset="-122"/>
              </a:rPr>
              <a:t>D</a:t>
            </a:r>
            <a:endParaRPr lang="en-US" altLang="zh-CN" sz="2800" b="0" dirty="0">
              <a:solidFill>
                <a:srgbClr val="0000FF"/>
              </a:solidFill>
              <a:latin typeface="黑体" panose="02010609060101010101" charset="-122"/>
              <a:ea typeface="黑体" panose="02010609060101010101" charset="-122"/>
            </a:endParaRPr>
          </a:p>
        </p:txBody>
      </p:sp>
      <p:sp>
        <p:nvSpPr>
          <p:cNvPr id="132120" name="Text Box 31"/>
          <p:cNvSpPr txBox="1"/>
          <p:nvPr/>
        </p:nvSpPr>
        <p:spPr>
          <a:xfrm>
            <a:off x="4944110" y="2735263"/>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定规格</a:t>
            </a:r>
            <a:endParaRPr lang="zh-CN" altLang="en-US" sz="1600" b="0" dirty="0">
              <a:latin typeface="黑体" panose="02010609060101010101" charset="-122"/>
              <a:ea typeface="黑体" panose="02010609060101010101" charset="-122"/>
            </a:endParaRPr>
          </a:p>
        </p:txBody>
      </p:sp>
      <p:sp>
        <p:nvSpPr>
          <p:cNvPr id="132121" name="Text Box 32"/>
          <p:cNvSpPr txBox="1"/>
          <p:nvPr/>
        </p:nvSpPr>
        <p:spPr>
          <a:xfrm>
            <a:off x="3321685" y="2216150"/>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定物品</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22" name="Text Box 33"/>
          <p:cNvSpPr txBox="1"/>
          <p:nvPr/>
        </p:nvSpPr>
        <p:spPr>
          <a:xfrm>
            <a:off x="5447348" y="4076700"/>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定容器</a:t>
            </a:r>
            <a:endParaRPr lang="zh-CN" altLang="en-US" sz="1600" b="0" dirty="0">
              <a:latin typeface="黑体" panose="02010609060101010101" charset="-122"/>
              <a:ea typeface="黑体" panose="02010609060101010101" charset="-122"/>
            </a:endParaRPr>
          </a:p>
        </p:txBody>
      </p:sp>
      <p:sp>
        <p:nvSpPr>
          <p:cNvPr id="132123" name="Text Box 34"/>
          <p:cNvSpPr txBox="1"/>
          <p:nvPr/>
        </p:nvSpPr>
        <p:spPr>
          <a:xfrm>
            <a:off x="5015548" y="5445125"/>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定位置</a:t>
            </a:r>
            <a:endParaRPr lang="zh-CN" altLang="en-US" sz="1600" b="0" dirty="0">
              <a:latin typeface="黑体" panose="02010609060101010101" charset="-122"/>
              <a:ea typeface="黑体" panose="02010609060101010101" charset="-122"/>
            </a:endParaRPr>
          </a:p>
        </p:txBody>
      </p:sp>
      <p:sp>
        <p:nvSpPr>
          <p:cNvPr id="132124" name="Text Box 35"/>
          <p:cNvSpPr txBox="1"/>
          <p:nvPr/>
        </p:nvSpPr>
        <p:spPr>
          <a:xfrm>
            <a:off x="1776730" y="5516563"/>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定配送</a:t>
            </a:r>
            <a:endParaRPr lang="zh-CN" altLang="en-US" sz="1600" b="0" dirty="0">
              <a:latin typeface="黑体" panose="02010609060101010101" charset="-122"/>
              <a:ea typeface="黑体" panose="02010609060101010101" charset="-122"/>
            </a:endParaRPr>
          </a:p>
        </p:txBody>
      </p:sp>
      <p:sp>
        <p:nvSpPr>
          <p:cNvPr id="132125" name="Text Box 36"/>
          <p:cNvSpPr txBox="1"/>
          <p:nvPr/>
        </p:nvSpPr>
        <p:spPr>
          <a:xfrm>
            <a:off x="3361055" y="6092825"/>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定周期</a:t>
            </a:r>
            <a:endParaRPr lang="zh-CN" altLang="en-US" sz="1600" b="0" dirty="0">
              <a:latin typeface="黑体" panose="02010609060101010101" charset="-122"/>
              <a:ea typeface="黑体" panose="02010609060101010101" charset="-122"/>
            </a:endParaRPr>
          </a:p>
        </p:txBody>
      </p:sp>
      <p:grpSp>
        <p:nvGrpSpPr>
          <p:cNvPr id="132126" name="Group 37"/>
          <p:cNvGrpSpPr/>
          <p:nvPr/>
        </p:nvGrpSpPr>
        <p:grpSpPr>
          <a:xfrm>
            <a:off x="2416810" y="5157788"/>
            <a:ext cx="430213" cy="481012"/>
            <a:chOff x="1973" y="1706"/>
            <a:chExt cx="227" cy="227"/>
          </a:xfrm>
        </p:grpSpPr>
        <p:sp>
          <p:nvSpPr>
            <p:cNvPr id="2692134" name="Oval 38"/>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35" name="Oval 39"/>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27" name="Group 40"/>
          <p:cNvGrpSpPr/>
          <p:nvPr/>
        </p:nvGrpSpPr>
        <p:grpSpPr>
          <a:xfrm>
            <a:off x="3574098" y="5661025"/>
            <a:ext cx="428625" cy="482600"/>
            <a:chOff x="1973" y="1706"/>
            <a:chExt cx="227" cy="227"/>
          </a:xfrm>
        </p:grpSpPr>
        <p:sp>
          <p:nvSpPr>
            <p:cNvPr id="2692137" name="Oval 41"/>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38" name="Oval 42"/>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28" name="Rectangle 43" descr="蓝色面巾纸"/>
          <p:cNvSpPr/>
          <p:nvPr/>
        </p:nvSpPr>
        <p:spPr>
          <a:xfrm>
            <a:off x="3588703" y="2520950"/>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32129" name="Rectangle 44" descr="蓝色面巾纸"/>
          <p:cNvSpPr/>
          <p:nvPr/>
        </p:nvSpPr>
        <p:spPr>
          <a:xfrm>
            <a:off x="4812666" y="302418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32130" name="Rectangle 45" descr="蓝色面巾纸"/>
          <p:cNvSpPr/>
          <p:nvPr/>
        </p:nvSpPr>
        <p:spPr>
          <a:xfrm>
            <a:off x="5173028" y="40338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32131" name="Rectangle 46" descr="蓝色面巾纸"/>
          <p:cNvSpPr/>
          <p:nvPr/>
        </p:nvSpPr>
        <p:spPr>
          <a:xfrm>
            <a:off x="4741228" y="516096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32132" name="Rectangle 47" descr="蓝色面巾纸"/>
          <p:cNvSpPr/>
          <p:nvPr/>
        </p:nvSpPr>
        <p:spPr>
          <a:xfrm>
            <a:off x="3648710" y="5610225"/>
            <a:ext cx="334963"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32133" name="Rectangle 48" descr="蓝色面巾纸"/>
          <p:cNvSpPr/>
          <p:nvPr/>
        </p:nvSpPr>
        <p:spPr>
          <a:xfrm>
            <a:off x="2461578" y="51133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sp>
        <p:nvSpPr>
          <p:cNvPr id="132134" name="Text Box 49"/>
          <p:cNvSpPr txBox="1"/>
          <p:nvPr/>
        </p:nvSpPr>
        <p:spPr>
          <a:xfrm>
            <a:off x="199073" y="572453"/>
            <a:ext cx="9720262" cy="400050"/>
          </a:xfrm>
          <a:prstGeom prst="rect">
            <a:avLst/>
          </a:prstGeom>
          <a:solidFill>
            <a:srgbClr val="CCFF66"/>
          </a:solidFill>
          <a:ln w="25400" cap="flat" cmpd="sng">
            <a:solidFill>
              <a:srgbClr val="0000FF"/>
            </a:solidFill>
            <a:prstDash val="solid"/>
            <a:miter/>
            <a:headEnd type="none" w="med" len="med"/>
            <a:tailEnd type="none" w="med" len="med"/>
          </a:ln>
        </p:spPr>
        <p:txBody>
          <a:bodyPr lIns="90000" tIns="46800" rIns="90000" bIns="46800">
            <a:spAutoFit/>
          </a:bodyPr>
          <a:p>
            <a:pPr>
              <a:spcBef>
                <a:spcPct val="50000"/>
              </a:spcBef>
              <a:buFont typeface="Wingdings" panose="05000000000000000000" pitchFamily="2" charset="2"/>
              <a:buNone/>
            </a:pPr>
            <a:r>
              <a:rPr lang="en-US" altLang="zh-CN" sz="2000" dirty="0">
                <a:latin typeface="华文细黑" panose="02010600040101010101" pitchFamily="2" charset="-122"/>
                <a:ea typeface="华文细黑" panose="02010600040101010101" pitchFamily="2" charset="-122"/>
              </a:rPr>
              <a:t>2)   </a:t>
            </a:r>
            <a:r>
              <a:rPr lang="zh-CN" altLang="en-US" sz="2000" dirty="0">
                <a:latin typeface="华文细黑" panose="02010600040101010101" pitchFamily="2" charset="-122"/>
                <a:ea typeface="华文细黑" panose="02010600040101010101" pitchFamily="2" charset="-122"/>
              </a:rPr>
              <a:t>从生产、办公、生活</a:t>
            </a:r>
            <a:r>
              <a:rPr lang="zh-CN" altLang="en-US" sz="2000" dirty="0">
                <a:solidFill>
                  <a:srgbClr val="FF3300"/>
                </a:solidFill>
                <a:latin typeface="华文细黑" panose="02010600040101010101" pitchFamily="2" charset="-122"/>
                <a:ea typeface="华文细黑" panose="02010600040101010101" pitchFamily="2" charset="-122"/>
              </a:rPr>
              <a:t>现场管理“</a:t>
            </a:r>
            <a:r>
              <a:rPr lang="en-US" altLang="zh-CN" sz="2000" dirty="0">
                <a:solidFill>
                  <a:srgbClr val="FF3300"/>
                </a:solidFill>
                <a:latin typeface="华文细黑" panose="02010600040101010101" pitchFamily="2" charset="-122"/>
                <a:ea typeface="华文细黑" panose="02010600040101010101" pitchFamily="2" charset="-122"/>
              </a:rPr>
              <a:t>8D”</a:t>
            </a:r>
            <a:r>
              <a:rPr lang="zh-CN" altLang="en-US" sz="2000" dirty="0">
                <a:latin typeface="华文细黑" panose="02010600040101010101" pitchFamily="2" charset="-122"/>
                <a:ea typeface="华文细黑" panose="02010600040101010101" pitchFamily="2" charset="-122"/>
              </a:rPr>
              <a:t> 到各类</a:t>
            </a:r>
            <a:r>
              <a:rPr lang="zh-CN" altLang="en-US" sz="2000" dirty="0">
                <a:solidFill>
                  <a:srgbClr val="FF3300"/>
                </a:solidFill>
                <a:latin typeface="华文细黑" panose="02010600040101010101" pitchFamily="2" charset="-122"/>
                <a:ea typeface="华文细黑" panose="02010600040101010101" pitchFamily="2" charset="-122"/>
              </a:rPr>
              <a:t>业务现场管理“</a:t>
            </a:r>
            <a:r>
              <a:rPr lang="en-US" altLang="zh-CN" sz="2000" dirty="0">
                <a:solidFill>
                  <a:srgbClr val="FF3300"/>
                </a:solidFill>
                <a:latin typeface="华文细黑" panose="02010600040101010101" pitchFamily="2" charset="-122"/>
                <a:ea typeface="华文细黑" panose="02010600040101010101" pitchFamily="2" charset="-122"/>
              </a:rPr>
              <a:t>8</a:t>
            </a:r>
            <a:r>
              <a:rPr lang="zh-CN" altLang="en-US" sz="2000" dirty="0">
                <a:solidFill>
                  <a:srgbClr val="FF3300"/>
                </a:solidFill>
                <a:latin typeface="华文细黑" panose="02010600040101010101" pitchFamily="2" charset="-122"/>
                <a:ea typeface="华文细黑" panose="02010600040101010101" pitchFamily="2" charset="-122"/>
              </a:rPr>
              <a:t>定”</a:t>
            </a:r>
            <a:r>
              <a:rPr lang="zh-CN" altLang="en-US" sz="2000" dirty="0">
                <a:latin typeface="华文细黑" panose="02010600040101010101" pitchFamily="2" charset="-122"/>
                <a:ea typeface="华文细黑" panose="02010600040101010101" pitchFamily="2" charset="-122"/>
              </a:rPr>
              <a:t>的重新解读</a:t>
            </a:r>
            <a:endParaRPr lang="zh-CN" altLang="en-US" sz="2000" dirty="0">
              <a:latin typeface="华文细黑" panose="02010600040101010101" pitchFamily="2" charset="-122"/>
              <a:ea typeface="华文细黑" panose="02010600040101010101" pitchFamily="2" charset="-122"/>
            </a:endParaRPr>
          </a:p>
        </p:txBody>
      </p:sp>
      <p:grpSp>
        <p:nvGrpSpPr>
          <p:cNvPr id="132135" name="Group 50"/>
          <p:cNvGrpSpPr/>
          <p:nvPr/>
        </p:nvGrpSpPr>
        <p:grpSpPr>
          <a:xfrm>
            <a:off x="2377123" y="2984500"/>
            <a:ext cx="450850" cy="465138"/>
            <a:chOff x="3470" y="1706"/>
            <a:chExt cx="227" cy="227"/>
          </a:xfrm>
        </p:grpSpPr>
        <p:sp>
          <p:nvSpPr>
            <p:cNvPr id="2692147" name="Oval 51"/>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92148" name="Oval 52"/>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36" name="Group 53"/>
          <p:cNvGrpSpPr/>
          <p:nvPr/>
        </p:nvGrpSpPr>
        <p:grpSpPr>
          <a:xfrm>
            <a:off x="1892935" y="4076700"/>
            <a:ext cx="452438" cy="465138"/>
            <a:chOff x="3470" y="1706"/>
            <a:chExt cx="227" cy="227"/>
          </a:xfrm>
        </p:grpSpPr>
        <p:sp>
          <p:nvSpPr>
            <p:cNvPr id="2692150" name="Oval 54"/>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51" name="Oval 55"/>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32137" name="AutoShape 56"/>
          <p:cNvSpPr/>
          <p:nvPr/>
        </p:nvSpPr>
        <p:spPr>
          <a:xfrm rot="5400000">
            <a:off x="3442335" y="5283200"/>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38" name="AutoShape 57"/>
          <p:cNvSpPr/>
          <p:nvPr/>
        </p:nvSpPr>
        <p:spPr>
          <a:xfrm rot="-7865391">
            <a:off x="2578735" y="3556000"/>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39" name="Text Box 58"/>
          <p:cNvSpPr txBox="1"/>
          <p:nvPr/>
        </p:nvSpPr>
        <p:spPr>
          <a:xfrm>
            <a:off x="1144905" y="4171950"/>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定标识</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40" name="Text Box 59"/>
          <p:cNvSpPr txBox="1"/>
          <p:nvPr/>
        </p:nvSpPr>
        <p:spPr>
          <a:xfrm>
            <a:off x="1368743" y="2808288"/>
            <a:ext cx="10972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定责任人</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41" name="Text Box 60"/>
          <p:cNvSpPr txBox="1"/>
          <p:nvPr/>
        </p:nvSpPr>
        <p:spPr>
          <a:xfrm>
            <a:off x="6456998" y="2636838"/>
            <a:ext cx="1077912" cy="410845"/>
          </a:xfrm>
          <a:prstGeom prst="rect">
            <a:avLst/>
          </a:prstGeom>
          <a:noFill/>
          <a:ln w="9525">
            <a:noFill/>
          </a:ln>
        </p:spPr>
        <p:txBody>
          <a:bodyPr>
            <a:spAutoFit/>
          </a:bodyPr>
          <a:p>
            <a:pPr defTabSz="967105">
              <a:lnSpc>
                <a:spcPct val="130000"/>
              </a:lnSpc>
              <a:spcBef>
                <a:spcPct val="50000"/>
              </a:spcBef>
              <a:buNone/>
            </a:pPr>
            <a:r>
              <a:rPr lang="zh-CN" altLang="en-US" sz="1600" b="0" dirty="0">
                <a:latin typeface="黑体" panose="02010609060101010101" charset="-122"/>
                <a:ea typeface="黑体" panose="02010609060101010101" charset="-122"/>
              </a:rPr>
              <a:t>定责任人</a:t>
            </a:r>
            <a:endParaRPr lang="zh-CN" altLang="en-US" sz="1600" b="0" dirty="0">
              <a:latin typeface="黑体" panose="02010609060101010101" charset="-122"/>
              <a:ea typeface="黑体" panose="02010609060101010101" charset="-122"/>
            </a:endParaRPr>
          </a:p>
        </p:txBody>
      </p:sp>
      <p:sp>
        <p:nvSpPr>
          <p:cNvPr id="2692157" name="AutoShape 61"/>
          <p:cNvSpPr>
            <a:spLocks noChangeArrowheads="1"/>
          </p:cNvSpPr>
          <p:nvPr/>
        </p:nvSpPr>
        <p:spPr bwMode="invGray">
          <a:xfrm rot="19164500">
            <a:off x="9168448" y="3451225"/>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58" name="AutoShape 62"/>
          <p:cNvSpPr>
            <a:spLocks noChangeArrowheads="1"/>
          </p:cNvSpPr>
          <p:nvPr/>
        </p:nvSpPr>
        <p:spPr bwMode="invGray">
          <a:xfrm rot="2534336">
            <a:off x="9185910" y="4824413"/>
            <a:ext cx="638175" cy="239713"/>
          </a:xfrm>
          <a:prstGeom prst="rightArrow">
            <a:avLst>
              <a:gd name="adj1" fmla="val 35167"/>
              <a:gd name="adj2" fmla="val 107809"/>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44" name="AutoShape 63"/>
          <p:cNvSpPr/>
          <p:nvPr/>
        </p:nvSpPr>
        <p:spPr>
          <a:xfrm rot="-5400000">
            <a:off x="8368348" y="3105150"/>
            <a:ext cx="638175" cy="242888"/>
          </a:xfrm>
          <a:prstGeom prst="rightArrow">
            <a:avLst>
              <a:gd name="adj1" fmla="val 35166"/>
              <a:gd name="adj2" fmla="val 106399"/>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45" name="AutoShape 64"/>
          <p:cNvSpPr/>
          <p:nvPr/>
        </p:nvSpPr>
        <p:spPr>
          <a:xfrm rot="8231565">
            <a:off x="7601585" y="4824413"/>
            <a:ext cx="636588" cy="239712"/>
          </a:xfrm>
          <a:prstGeom prst="rightArrow">
            <a:avLst>
              <a:gd name="adj1" fmla="val 35166"/>
              <a:gd name="adj2" fmla="val 107540"/>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2692161" name="AutoShape 65"/>
          <p:cNvSpPr>
            <a:spLocks noChangeArrowheads="1"/>
          </p:cNvSpPr>
          <p:nvPr/>
        </p:nvSpPr>
        <p:spPr bwMode="invGray">
          <a:xfrm>
            <a:off x="9346248" y="4106863"/>
            <a:ext cx="660400" cy="231775"/>
          </a:xfrm>
          <a:prstGeom prst="rightArrow">
            <a:avLst>
              <a:gd name="adj1" fmla="val 35167"/>
              <a:gd name="adj2" fmla="val 115384"/>
            </a:avLst>
          </a:prstGeom>
          <a:gradFill rotWithShape="1">
            <a:gsLst>
              <a:gs pos="0">
                <a:schemeClr val="tx2">
                  <a:gamma/>
                  <a:shade val="89020"/>
                  <a:invGamma/>
                  <a:alpha val="0"/>
                </a:schemeClr>
              </a:gs>
              <a:gs pos="100000">
                <a:schemeClr val="tx2"/>
              </a:gs>
            </a:gsLst>
            <a:lin ang="0" scaled="1"/>
          </a:gradFill>
          <a:ln w="0" algn="ctr">
            <a:noFill/>
            <a:miter lim="800000"/>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132147" name="AutoShape 66"/>
          <p:cNvSpPr/>
          <p:nvPr/>
        </p:nvSpPr>
        <p:spPr>
          <a:xfrm rot="10800000">
            <a:off x="7296785" y="4102100"/>
            <a:ext cx="717550" cy="231775"/>
          </a:xfrm>
          <a:prstGeom prst="rightArrow">
            <a:avLst>
              <a:gd name="adj1" fmla="val 35166"/>
              <a:gd name="adj2" fmla="val 125369"/>
            </a:avLst>
          </a:prstGeom>
          <a:gradFill rotWithShape="1">
            <a:gsLst>
              <a:gs pos="0">
                <a:srgbClr val="000000">
                  <a:alpha val="0"/>
                </a:srgbClr>
              </a:gs>
              <a:gs pos="100000">
                <a:schemeClr val="tx2"/>
              </a:gs>
            </a:gsLst>
            <a:lin ang="0" scaled="1"/>
            <a:tileRect/>
          </a:gradFill>
          <a:ln w="0">
            <a:noFill/>
          </a:ln>
        </p:spPr>
        <p:txBody>
          <a:bodyPr rot="10800000"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48" name="Oval 67"/>
          <p:cNvSpPr/>
          <p:nvPr/>
        </p:nvSpPr>
        <p:spPr>
          <a:xfrm>
            <a:off x="7128510" y="3581154"/>
            <a:ext cx="3114675" cy="1219693"/>
          </a:xfrm>
          <a:prstGeom prst="ellipse">
            <a:avLst/>
          </a:prstGeom>
          <a:noFill/>
          <a:ln w="38100" cap="flat" cmpd="sng">
            <a:solidFill>
              <a:schemeClr val="tx2"/>
            </a:solidFill>
            <a:prstDash val="solid"/>
            <a:headEnd type="none" w="med" len="med"/>
            <a:tailEnd type="none" w="med" len="med"/>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grpSp>
        <p:nvGrpSpPr>
          <p:cNvPr id="132149" name="Group 68"/>
          <p:cNvGrpSpPr/>
          <p:nvPr/>
        </p:nvGrpSpPr>
        <p:grpSpPr>
          <a:xfrm>
            <a:off x="8447723" y="2466975"/>
            <a:ext cx="428625" cy="482600"/>
            <a:chOff x="1973" y="1706"/>
            <a:chExt cx="227" cy="227"/>
          </a:xfrm>
        </p:grpSpPr>
        <p:sp>
          <p:nvSpPr>
            <p:cNvPr id="2692165" name="Oval 69"/>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66" name="Oval 70"/>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67105" rtl="0" eaLnBrk="1" fontAlgn="base" latinLnBrk="0" hangingPunct="1">
                <a:lnSpc>
                  <a:spcPct val="130000"/>
                </a:lnSpc>
                <a:spcBef>
                  <a:spcPct val="50000"/>
                </a:spcBef>
                <a:spcAft>
                  <a:spcPct val="0"/>
                </a:spcAft>
                <a:buClrTx/>
                <a:buSzTx/>
                <a:buFontTx/>
                <a:buNone/>
                <a:defRPr/>
              </a:pPr>
              <a:endParaRPr kumimoji="0" lang="en-US" altLang="zh-CN" sz="1600" b="1" i="0" u="none" strike="noStrike" kern="1200" cap="none" spc="0" normalizeH="0" baseline="0" noProof="0">
                <a:ln>
                  <a:noFill/>
                </a:ln>
                <a:solidFill>
                  <a:schemeClr val="tx1"/>
                </a:solidFill>
                <a:effectLst/>
                <a:uLnTx/>
                <a:uFillTx/>
                <a:latin typeface="宋体" panose="02010600030101010101" pitchFamily="2" charset="-122"/>
                <a:ea typeface="宋体" panose="02010600030101010101" pitchFamily="2" charset="-122"/>
                <a:cs typeface="+mn-cs"/>
              </a:endParaRPr>
            </a:p>
          </p:txBody>
        </p:sp>
      </p:grpSp>
      <p:grpSp>
        <p:nvGrpSpPr>
          <p:cNvPr id="132150" name="Group 71"/>
          <p:cNvGrpSpPr/>
          <p:nvPr/>
        </p:nvGrpSpPr>
        <p:grpSpPr>
          <a:xfrm>
            <a:off x="9671685" y="2970213"/>
            <a:ext cx="454025" cy="465137"/>
            <a:chOff x="3470" y="1706"/>
            <a:chExt cx="227" cy="227"/>
          </a:xfrm>
        </p:grpSpPr>
        <p:sp>
          <p:nvSpPr>
            <p:cNvPr id="2692168" name="Oval 7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69" name="Oval 73"/>
            <p:cNvSpPr>
              <a:spLocks noChangeArrowheads="1"/>
            </p:cNvSpPr>
            <p:nvPr/>
          </p:nvSpPr>
          <p:spPr bwMode="blackGray">
            <a:xfrm>
              <a:off x="3480" y="1725"/>
              <a:ext cx="140"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51" name="Group 74"/>
          <p:cNvGrpSpPr/>
          <p:nvPr/>
        </p:nvGrpSpPr>
        <p:grpSpPr>
          <a:xfrm>
            <a:off x="10032048" y="3978275"/>
            <a:ext cx="439737" cy="444500"/>
            <a:chOff x="3923" y="2659"/>
            <a:chExt cx="227" cy="227"/>
          </a:xfrm>
        </p:grpSpPr>
        <p:sp>
          <p:nvSpPr>
            <p:cNvPr id="2692171" name="Oval 75"/>
            <p:cNvSpPr>
              <a:spLocks noChangeArrowheads="1"/>
            </p:cNvSpPr>
            <p:nvPr/>
          </p:nvSpPr>
          <p:spPr bwMode="blackGray">
            <a:xfrm>
              <a:off x="3923" y="2659"/>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72" name="Oval 76"/>
            <p:cNvSpPr>
              <a:spLocks noChangeArrowheads="1"/>
            </p:cNvSpPr>
            <p:nvPr/>
          </p:nvSpPr>
          <p:spPr bwMode="blackGray">
            <a:xfrm>
              <a:off x="3933" y="2678"/>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52" name="Group 77"/>
          <p:cNvGrpSpPr/>
          <p:nvPr/>
        </p:nvGrpSpPr>
        <p:grpSpPr>
          <a:xfrm>
            <a:off x="9600248" y="5051425"/>
            <a:ext cx="479425" cy="511175"/>
            <a:chOff x="3515" y="3521"/>
            <a:chExt cx="227" cy="227"/>
          </a:xfrm>
        </p:grpSpPr>
        <p:sp>
          <p:nvSpPr>
            <p:cNvPr id="2692174" name="Oval 78"/>
            <p:cNvSpPr>
              <a:spLocks noChangeArrowheads="1"/>
            </p:cNvSpPr>
            <p:nvPr/>
          </p:nvSpPr>
          <p:spPr bwMode="blackGray">
            <a:xfrm>
              <a:off x="3515" y="3521"/>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75" name="Oval 79"/>
            <p:cNvSpPr>
              <a:spLocks noChangeArrowheads="1"/>
            </p:cNvSpPr>
            <p:nvPr/>
          </p:nvSpPr>
          <p:spPr bwMode="blackGray">
            <a:xfrm>
              <a:off x="3525" y="3540"/>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53" name="Oval 80"/>
          <p:cNvSpPr/>
          <p:nvPr/>
        </p:nvSpPr>
        <p:spPr>
          <a:xfrm>
            <a:off x="8323375" y="3835481"/>
            <a:ext cx="783682" cy="795177"/>
          </a:xfrm>
          <a:prstGeom prst="ellipse">
            <a:avLst/>
          </a:prstGeom>
          <a:gradFill rotWithShape="1">
            <a:gsLst>
              <a:gs pos="0">
                <a:srgbClr val="FFFFFF"/>
              </a:gs>
              <a:gs pos="50000">
                <a:srgbClr val="FFCC00"/>
              </a:gs>
              <a:gs pos="100000">
                <a:srgbClr val="FFFFFF"/>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4" name="Oval 81"/>
          <p:cNvSpPr/>
          <p:nvPr/>
        </p:nvSpPr>
        <p:spPr>
          <a:xfrm>
            <a:off x="8323375" y="3835481"/>
            <a:ext cx="783682" cy="795177"/>
          </a:xfrm>
          <a:prstGeom prst="ellipse">
            <a:avLst/>
          </a:prstGeom>
          <a:gradFill rotWithShape="1">
            <a:gsLst>
              <a:gs pos="0">
                <a:srgbClr val="FFCC00">
                  <a:alpha val="32001"/>
                </a:srgbClr>
              </a:gs>
              <a:gs pos="100000">
                <a:srgbClr val="765E00"/>
              </a:gs>
            </a:gsLst>
            <a:lin ang="2700000" scaled="1"/>
            <a:tileRect/>
          </a:gradFill>
          <a:ln w="38100">
            <a:noFill/>
          </a:ln>
        </p:spPr>
        <p:txBody>
          <a:bodyPr wrap="none"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5" name="Oval 82"/>
          <p:cNvSpPr/>
          <p:nvPr/>
        </p:nvSpPr>
        <p:spPr>
          <a:xfrm>
            <a:off x="8011160" y="3865239"/>
            <a:ext cx="1406525" cy="735661"/>
          </a:xfrm>
          <a:prstGeom prst="ellipse">
            <a:avLst/>
          </a:prstGeom>
          <a:gradFill rotWithShape="1">
            <a:gsLst>
              <a:gs pos="0">
                <a:srgbClr val="8A6E00"/>
              </a:gs>
              <a:gs pos="50000">
                <a:srgbClr val="FFCC00"/>
              </a:gs>
              <a:gs pos="100000">
                <a:srgbClr val="8A6E00"/>
              </a:gs>
            </a:gsLst>
            <a:lin ang="189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6" name="Oval 83"/>
          <p:cNvSpPr/>
          <p:nvPr/>
        </p:nvSpPr>
        <p:spPr>
          <a:xfrm>
            <a:off x="8012748" y="3879526"/>
            <a:ext cx="1406525" cy="735661"/>
          </a:xfrm>
          <a:prstGeom prst="ellipse">
            <a:avLst/>
          </a:prstGeom>
          <a:gradFill rotWithShape="1">
            <a:gsLst>
              <a:gs pos="0">
                <a:srgbClr val="A28200"/>
              </a:gs>
              <a:gs pos="100000">
                <a:srgbClr val="FFCC00">
                  <a:alpha val="0"/>
                </a:srgbClr>
              </a:gs>
            </a:gsLst>
            <a:lin ang="2700000" scaled="1"/>
            <a:tileRect/>
          </a:gra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7" name="Oval 84"/>
          <p:cNvSpPr/>
          <p:nvPr/>
        </p:nvSpPr>
        <p:spPr>
          <a:xfrm>
            <a:off x="8079423" y="3885231"/>
            <a:ext cx="1268412" cy="695675"/>
          </a:xfrm>
          <a:prstGeom prst="ellipse">
            <a:avLst/>
          </a:prstGeom>
          <a:solidFill>
            <a:srgbClr val="333333"/>
          </a:solidFill>
          <a:ln w="38100">
            <a:noFill/>
          </a:ln>
        </p:spPr>
        <p:txBody>
          <a:bodyPr anchor="ctr" anchorCtr="0">
            <a:spAutoFit/>
          </a:bodyPr>
          <a:p>
            <a:pPr algn="ctr" latinLnBrk="1">
              <a:buNone/>
            </a:pPr>
            <a:endParaRPr lang="zh-CN" altLang="en-US" sz="1600" dirty="0">
              <a:solidFill>
                <a:srgbClr val="FFFFFF"/>
              </a:solidFill>
              <a:latin typeface="宋体" panose="02010600030101010101" pitchFamily="2" charset="-122"/>
            </a:endParaRPr>
          </a:p>
        </p:txBody>
      </p:sp>
      <p:sp>
        <p:nvSpPr>
          <p:cNvPr id="132158" name="Oval 85"/>
          <p:cNvSpPr/>
          <p:nvPr/>
        </p:nvSpPr>
        <p:spPr>
          <a:xfrm>
            <a:off x="8098473" y="3636963"/>
            <a:ext cx="1227137" cy="1184275"/>
          </a:xfrm>
          <a:prstGeom prst="ellipse">
            <a:avLst/>
          </a:prstGeom>
          <a:gradFill rotWithShape="1">
            <a:gsLst>
              <a:gs pos="0">
                <a:srgbClr val="636869"/>
              </a:gs>
              <a:gs pos="100000">
                <a:srgbClr val="D6E1E2"/>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59" name="Oval 86"/>
          <p:cNvSpPr/>
          <p:nvPr/>
        </p:nvSpPr>
        <p:spPr>
          <a:xfrm>
            <a:off x="8114348" y="3644900"/>
            <a:ext cx="1196975" cy="1152525"/>
          </a:xfrm>
          <a:prstGeom prst="ellipse">
            <a:avLst/>
          </a:prstGeom>
          <a:gradFill rotWithShape="1">
            <a:gsLst>
              <a:gs pos="0">
                <a:srgbClr val="D6E1E2">
                  <a:alpha val="0"/>
                </a:srgbClr>
              </a:gs>
              <a:gs pos="100000">
                <a:srgbClr val="F1F5F5"/>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60" name="Oval 87"/>
          <p:cNvSpPr/>
          <p:nvPr/>
        </p:nvSpPr>
        <p:spPr>
          <a:xfrm>
            <a:off x="8128635" y="3656013"/>
            <a:ext cx="1135063" cy="1077912"/>
          </a:xfrm>
          <a:prstGeom prst="ellipse">
            <a:avLst/>
          </a:prstGeom>
          <a:gradFill rotWithShape="1">
            <a:gsLst>
              <a:gs pos="0">
                <a:srgbClr val="AAB2B3"/>
              </a:gs>
              <a:gs pos="100000">
                <a:srgbClr val="D6E1E2">
                  <a:alpha val="48000"/>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61" name="Oval 88"/>
          <p:cNvSpPr/>
          <p:nvPr/>
        </p:nvSpPr>
        <p:spPr>
          <a:xfrm>
            <a:off x="8193723" y="3684588"/>
            <a:ext cx="1011237" cy="876300"/>
          </a:xfrm>
          <a:prstGeom prst="ellipse">
            <a:avLst/>
          </a:prstGeom>
          <a:gradFill rotWithShape="1">
            <a:gsLst>
              <a:gs pos="0">
                <a:srgbClr val="FFFFFF"/>
              </a:gs>
              <a:gs pos="100000">
                <a:srgbClr val="D6E1E2">
                  <a:alpha val="37999"/>
                </a:srgbClr>
              </a:gs>
            </a:gsLst>
            <a:lin ang="5400000" scaled="1"/>
            <a:tileRect/>
          </a:gradFill>
          <a:ln w="9525">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62" name="Text Box 89"/>
          <p:cNvSpPr txBox="1"/>
          <p:nvPr/>
        </p:nvSpPr>
        <p:spPr>
          <a:xfrm>
            <a:off x="8254048" y="3963988"/>
            <a:ext cx="908050" cy="521970"/>
          </a:xfrm>
          <a:prstGeom prst="rect">
            <a:avLst/>
          </a:prstGeom>
          <a:noFill/>
          <a:ln w="9525">
            <a:noFill/>
          </a:ln>
        </p:spPr>
        <p:txBody>
          <a:bodyPr>
            <a:spAutoFit/>
          </a:bodyPr>
          <a:p>
            <a:pPr algn="ctr" eaLnBrk="0" hangingPunct="0">
              <a:buNone/>
            </a:pPr>
            <a:r>
              <a:rPr lang="en-US" altLang="zh-CN" sz="2800" dirty="0">
                <a:solidFill>
                  <a:srgbClr val="0000FF"/>
                </a:solidFill>
                <a:latin typeface="黑体" panose="02010609060101010101" charset="-122"/>
                <a:ea typeface="黑体" panose="02010609060101010101" charset="-122"/>
              </a:rPr>
              <a:t>8</a:t>
            </a:r>
            <a:r>
              <a:rPr lang="zh-CN" altLang="en-US" sz="2800" dirty="0">
                <a:solidFill>
                  <a:srgbClr val="0000FF"/>
                </a:solidFill>
                <a:latin typeface="黑体" panose="02010609060101010101" charset="-122"/>
                <a:ea typeface="黑体" panose="02010609060101010101" charset="-122"/>
              </a:rPr>
              <a:t>定</a:t>
            </a:r>
            <a:endParaRPr lang="en-US" altLang="zh-CN" sz="2800" dirty="0">
              <a:solidFill>
                <a:srgbClr val="0000FF"/>
              </a:solidFill>
              <a:latin typeface="黑体" panose="02010609060101010101" charset="-122"/>
              <a:ea typeface="黑体" panose="02010609060101010101" charset="-122"/>
            </a:endParaRPr>
          </a:p>
        </p:txBody>
      </p:sp>
      <p:sp>
        <p:nvSpPr>
          <p:cNvPr id="132163" name="Text Box 90"/>
          <p:cNvSpPr txBox="1"/>
          <p:nvPr/>
        </p:nvSpPr>
        <p:spPr>
          <a:xfrm>
            <a:off x="9981248" y="2660650"/>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定要素</a:t>
            </a:r>
            <a:endParaRPr lang="zh-CN" altLang="en-US" sz="1600" b="0" dirty="0">
              <a:latin typeface="黑体" panose="02010609060101010101" charset="-122"/>
              <a:ea typeface="黑体" panose="02010609060101010101" charset="-122"/>
            </a:endParaRPr>
          </a:p>
        </p:txBody>
      </p:sp>
      <p:sp>
        <p:nvSpPr>
          <p:cNvPr id="132164" name="Text Box 91"/>
          <p:cNvSpPr txBox="1"/>
          <p:nvPr/>
        </p:nvSpPr>
        <p:spPr>
          <a:xfrm>
            <a:off x="8248968" y="2183765"/>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定业务</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65" name="Text Box 92"/>
          <p:cNvSpPr txBox="1"/>
          <p:nvPr/>
        </p:nvSpPr>
        <p:spPr>
          <a:xfrm>
            <a:off x="10398760" y="4029075"/>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定流程</a:t>
            </a:r>
            <a:endParaRPr lang="zh-CN" altLang="en-US" sz="1600" b="0" dirty="0">
              <a:latin typeface="黑体" panose="02010609060101010101" charset="-122"/>
              <a:ea typeface="黑体" panose="02010609060101010101" charset="-122"/>
            </a:endParaRPr>
          </a:p>
        </p:txBody>
      </p:sp>
      <p:sp>
        <p:nvSpPr>
          <p:cNvPr id="132166" name="Text Box 93"/>
          <p:cNvSpPr txBox="1"/>
          <p:nvPr/>
        </p:nvSpPr>
        <p:spPr>
          <a:xfrm>
            <a:off x="9966960" y="5346700"/>
            <a:ext cx="792480" cy="337185"/>
          </a:xfrm>
          <a:prstGeom prst="rect">
            <a:avLst/>
          </a:prstGeom>
          <a:noFill/>
          <a:ln w="9525">
            <a:noFill/>
          </a:ln>
        </p:spPr>
        <p:txBody>
          <a:bodyPr wrap="none">
            <a:spAutoFit/>
          </a:bodyPr>
          <a:p>
            <a:pPr eaLnBrk="0" hangingPunct="0">
              <a:buNone/>
            </a:pPr>
            <a:r>
              <a:rPr lang="zh-CN" altLang="en-US" sz="1600" b="0" dirty="0">
                <a:latin typeface="黑体" panose="02010609060101010101" charset="-122"/>
                <a:ea typeface="黑体" panose="02010609060101010101" charset="-122"/>
              </a:rPr>
              <a:t>定指标</a:t>
            </a:r>
            <a:endParaRPr lang="zh-CN" altLang="en-US" sz="1600" b="0" dirty="0">
              <a:latin typeface="黑体" panose="02010609060101010101" charset="-122"/>
              <a:ea typeface="黑体" panose="02010609060101010101" charset="-122"/>
            </a:endParaRPr>
          </a:p>
        </p:txBody>
      </p:sp>
      <p:sp>
        <p:nvSpPr>
          <p:cNvPr id="132167" name="Text Box 94"/>
          <p:cNvSpPr txBox="1"/>
          <p:nvPr/>
        </p:nvSpPr>
        <p:spPr>
          <a:xfrm>
            <a:off x="6728143" y="5418138"/>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定标识</a:t>
            </a:r>
            <a:endParaRPr lang="zh-CN" altLang="en-US" sz="1600" b="0" dirty="0">
              <a:latin typeface="黑体" panose="02010609060101010101" charset="-122"/>
              <a:ea typeface="黑体" panose="02010609060101010101" charset="-122"/>
            </a:endParaRPr>
          </a:p>
        </p:txBody>
      </p:sp>
      <p:sp>
        <p:nvSpPr>
          <p:cNvPr id="132168" name="Text Box 95"/>
          <p:cNvSpPr txBox="1"/>
          <p:nvPr/>
        </p:nvSpPr>
        <p:spPr>
          <a:xfrm>
            <a:off x="8312468" y="5994400"/>
            <a:ext cx="7924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定标准</a:t>
            </a:r>
            <a:endParaRPr lang="zh-CN" altLang="en-US" sz="1600" b="0" dirty="0">
              <a:latin typeface="黑体" panose="02010609060101010101" charset="-122"/>
              <a:ea typeface="黑体" panose="02010609060101010101" charset="-122"/>
            </a:endParaRPr>
          </a:p>
        </p:txBody>
      </p:sp>
      <p:grpSp>
        <p:nvGrpSpPr>
          <p:cNvPr id="132169" name="Group 96"/>
          <p:cNvGrpSpPr/>
          <p:nvPr/>
        </p:nvGrpSpPr>
        <p:grpSpPr>
          <a:xfrm>
            <a:off x="7368223" y="5059363"/>
            <a:ext cx="430212" cy="481012"/>
            <a:chOff x="1973" y="1706"/>
            <a:chExt cx="227" cy="227"/>
          </a:xfrm>
        </p:grpSpPr>
        <p:sp>
          <p:nvSpPr>
            <p:cNvPr id="2692193" name="Oval 97"/>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94" name="Oval 98"/>
            <p:cNvSpPr>
              <a:spLocks noChangeArrowheads="1"/>
            </p:cNvSpPr>
            <p:nvPr/>
          </p:nvSpPr>
          <p:spPr bwMode="blackGray">
            <a:xfrm>
              <a:off x="1983"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70" name="Group 99"/>
          <p:cNvGrpSpPr/>
          <p:nvPr/>
        </p:nvGrpSpPr>
        <p:grpSpPr>
          <a:xfrm>
            <a:off x="8523923" y="5562600"/>
            <a:ext cx="430212" cy="482600"/>
            <a:chOff x="1973" y="1706"/>
            <a:chExt cx="227" cy="227"/>
          </a:xfrm>
        </p:grpSpPr>
        <p:sp>
          <p:nvSpPr>
            <p:cNvPr id="2692196" name="Oval 100"/>
            <p:cNvSpPr>
              <a:spLocks noChangeArrowheads="1"/>
            </p:cNvSpPr>
            <p:nvPr/>
          </p:nvSpPr>
          <p:spPr bwMode="blackGray">
            <a:xfrm>
              <a:off x="1973"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197" name="Oval 101"/>
            <p:cNvSpPr>
              <a:spLocks noChangeArrowheads="1"/>
            </p:cNvSpPr>
            <p:nvPr/>
          </p:nvSpPr>
          <p:spPr bwMode="blackGray">
            <a:xfrm>
              <a:off x="1983" y="1725"/>
              <a:ext cx="141" cy="143"/>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sp>
        <p:nvSpPr>
          <p:cNvPr id="132171" name="Rectangle 102" descr="蓝色面巾纸"/>
          <p:cNvSpPr/>
          <p:nvPr/>
        </p:nvSpPr>
        <p:spPr>
          <a:xfrm>
            <a:off x="8540909" y="2422525"/>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1</a:t>
            </a:r>
            <a:endParaRPr lang="en-US" altLang="zh-CN" sz="1600" dirty="0">
              <a:latin typeface="宋体" panose="02010600030101010101" pitchFamily="2" charset="-122"/>
            </a:endParaRPr>
          </a:p>
        </p:txBody>
      </p:sp>
      <p:sp>
        <p:nvSpPr>
          <p:cNvPr id="132172" name="Rectangle 103" descr="蓝色面巾纸"/>
          <p:cNvSpPr/>
          <p:nvPr/>
        </p:nvSpPr>
        <p:spPr>
          <a:xfrm>
            <a:off x="9764078" y="292576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2</a:t>
            </a:r>
            <a:endParaRPr lang="zh-CN" altLang="en-US" sz="1600" dirty="0">
              <a:latin typeface="宋体" panose="02010600030101010101" pitchFamily="2" charset="-122"/>
            </a:endParaRPr>
          </a:p>
        </p:txBody>
      </p:sp>
      <p:sp>
        <p:nvSpPr>
          <p:cNvPr id="132173" name="Rectangle 104" descr="蓝色面巾纸"/>
          <p:cNvSpPr/>
          <p:nvPr/>
        </p:nvSpPr>
        <p:spPr>
          <a:xfrm>
            <a:off x="10124441" y="39354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3</a:t>
            </a:r>
            <a:endParaRPr lang="zh-CN" altLang="en-US" sz="1600" dirty="0">
              <a:latin typeface="宋体" panose="02010600030101010101" pitchFamily="2" charset="-122"/>
            </a:endParaRPr>
          </a:p>
        </p:txBody>
      </p:sp>
      <p:sp>
        <p:nvSpPr>
          <p:cNvPr id="132174" name="Rectangle 105" descr="蓝色面巾纸"/>
          <p:cNvSpPr/>
          <p:nvPr/>
        </p:nvSpPr>
        <p:spPr>
          <a:xfrm>
            <a:off x="9692641" y="5062538"/>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4</a:t>
            </a:r>
            <a:endParaRPr lang="zh-CN" altLang="en-US" sz="1600" dirty="0">
              <a:latin typeface="宋体" panose="02010600030101010101" pitchFamily="2" charset="-122"/>
            </a:endParaRPr>
          </a:p>
        </p:txBody>
      </p:sp>
      <p:sp>
        <p:nvSpPr>
          <p:cNvPr id="132175" name="Rectangle 106" descr="蓝色面巾纸"/>
          <p:cNvSpPr/>
          <p:nvPr/>
        </p:nvSpPr>
        <p:spPr>
          <a:xfrm>
            <a:off x="8600123" y="5511800"/>
            <a:ext cx="334962" cy="484505"/>
          </a:xfrm>
          <a:prstGeom prst="rect">
            <a:avLst/>
          </a:prstGeom>
          <a:noFill/>
          <a:ln w="9525">
            <a:noFill/>
          </a:ln>
        </p:spPr>
        <p:txBody>
          <a:bodyPr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5</a:t>
            </a:r>
            <a:endParaRPr lang="zh-CN" altLang="en-US" sz="1600" dirty="0">
              <a:latin typeface="宋体" panose="02010600030101010101" pitchFamily="2" charset="-122"/>
            </a:endParaRPr>
          </a:p>
        </p:txBody>
      </p:sp>
      <p:sp>
        <p:nvSpPr>
          <p:cNvPr id="132176" name="Rectangle 107" descr="蓝色面巾纸"/>
          <p:cNvSpPr/>
          <p:nvPr/>
        </p:nvSpPr>
        <p:spPr>
          <a:xfrm>
            <a:off x="7413784" y="5014913"/>
            <a:ext cx="294640" cy="484505"/>
          </a:xfrm>
          <a:prstGeom prst="rect">
            <a:avLst/>
          </a:prstGeom>
          <a:noFill/>
          <a:ln w="9525">
            <a:noFill/>
          </a:ln>
        </p:spPr>
        <p:txBody>
          <a:bodyPr wrap="none" lIns="96698" tIns="82800" rIns="96698" bIns="82800">
            <a:spAutoFit/>
          </a:bodyPr>
          <a:p>
            <a:pPr algn="ctr" defTabSz="967105">
              <a:lnSpc>
                <a:spcPct val="130000"/>
              </a:lnSpc>
              <a:spcBef>
                <a:spcPct val="50000"/>
              </a:spcBef>
              <a:buNone/>
            </a:pPr>
            <a:r>
              <a:rPr lang="en-US" altLang="zh-CN" sz="1600" dirty="0">
                <a:latin typeface="宋体" panose="02010600030101010101" pitchFamily="2" charset="-122"/>
              </a:rPr>
              <a:t>6</a:t>
            </a:r>
            <a:endParaRPr lang="zh-CN" altLang="en-US" sz="1600" dirty="0">
              <a:latin typeface="宋体" panose="02010600030101010101" pitchFamily="2" charset="-122"/>
            </a:endParaRPr>
          </a:p>
        </p:txBody>
      </p:sp>
      <p:grpSp>
        <p:nvGrpSpPr>
          <p:cNvPr id="132177" name="Group 108"/>
          <p:cNvGrpSpPr/>
          <p:nvPr/>
        </p:nvGrpSpPr>
        <p:grpSpPr>
          <a:xfrm>
            <a:off x="7328535" y="2886075"/>
            <a:ext cx="452438" cy="465138"/>
            <a:chOff x="3470" y="1706"/>
            <a:chExt cx="227" cy="227"/>
          </a:xfrm>
        </p:grpSpPr>
        <p:sp>
          <p:nvSpPr>
            <p:cNvPr id="2692205" name="Oval 109"/>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8</a:t>
              </a:r>
              <a:endParaRPr lang="en-US" altLang="zh-CN" sz="1600" dirty="0">
                <a:latin typeface="宋体" panose="02010600030101010101" pitchFamily="2" charset="-122"/>
              </a:endParaRPr>
            </a:p>
          </p:txBody>
        </p:sp>
        <p:sp>
          <p:nvSpPr>
            <p:cNvPr id="2692206" name="Oval 110"/>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grpSp>
      <p:grpSp>
        <p:nvGrpSpPr>
          <p:cNvPr id="132178" name="Group 111"/>
          <p:cNvGrpSpPr/>
          <p:nvPr/>
        </p:nvGrpSpPr>
        <p:grpSpPr>
          <a:xfrm>
            <a:off x="6844348" y="3978275"/>
            <a:ext cx="452437" cy="465138"/>
            <a:chOff x="3470" y="1706"/>
            <a:chExt cx="227" cy="227"/>
          </a:xfrm>
        </p:grpSpPr>
        <p:sp>
          <p:nvSpPr>
            <p:cNvPr id="2692208" name="Oval 112"/>
            <p:cNvSpPr>
              <a:spLocks noChangeArrowheads="1"/>
            </p:cNvSpPr>
            <p:nvPr/>
          </p:nvSpPr>
          <p:spPr bwMode="blackGray">
            <a:xfrm>
              <a:off x="3470" y="1706"/>
              <a:ext cx="227" cy="227"/>
            </a:xfrm>
            <a:prstGeom prst="ellipse">
              <a:avLst/>
            </a:prstGeom>
            <a:gradFill rotWithShape="1">
              <a:gsLst>
                <a:gs pos="0">
                  <a:schemeClr val="hlink">
                    <a:gamma/>
                    <a:tint val="33725"/>
                    <a:invGamma/>
                  </a:schemeClr>
                </a:gs>
                <a:gs pos="100000">
                  <a:schemeClr val="hlink"/>
                </a:gs>
              </a:gsLst>
              <a:path path="shape">
                <a:fillToRect l="50000" t="50000" r="50000" b="50000"/>
              </a:path>
            </a:gradFill>
            <a:ln w="9525" algn="ctr">
              <a:noFill/>
              <a:round/>
            </a:ln>
            <a:effectLst/>
          </p:spPr>
          <p:txBody>
            <a:bodyPr wrap="none" anchor="ctr"/>
            <a:lstStyle/>
            <a:p>
              <a:pPr marL="0" marR="0" lvl="0" indent="0" algn="ctr" defTabSz="914400" rtl="0" eaLnBrk="1" fontAlgn="base" latinLnBrk="1" hangingPunct="1">
                <a:lnSpc>
                  <a:spcPct val="100000"/>
                </a:lnSpc>
                <a:spcBef>
                  <a:spcPct val="0"/>
                </a:spcBef>
                <a:spcAft>
                  <a:spcPct val="0"/>
                </a:spcAft>
                <a:buClrTx/>
                <a:buSzTx/>
                <a:buFontTx/>
                <a:buNone/>
                <a:defRPr/>
              </a:pPr>
              <a:endParaRPr kumimoji="1" lang="zh-CN" altLang="en-US" sz="1600" b="1" i="0" u="none" strike="noStrike" kern="1200" cap="none" spc="0" normalizeH="0" baseline="0" noProof="0">
                <a:ln>
                  <a:noFill/>
                </a:ln>
                <a:solidFill>
                  <a:srgbClr val="FFFFFF"/>
                </a:solidFill>
                <a:effectLst/>
                <a:uLnTx/>
                <a:uFillTx/>
                <a:latin typeface="宋体" panose="02010600030101010101" pitchFamily="2" charset="-122"/>
                <a:ea typeface="宋体" panose="02010600030101010101" pitchFamily="2" charset="-122"/>
                <a:cs typeface="+mn-cs"/>
              </a:endParaRPr>
            </a:p>
          </p:txBody>
        </p:sp>
        <p:sp>
          <p:nvSpPr>
            <p:cNvPr id="2692209" name="Oval 113"/>
            <p:cNvSpPr>
              <a:spLocks noChangeArrowheads="1"/>
            </p:cNvSpPr>
            <p:nvPr/>
          </p:nvSpPr>
          <p:spPr bwMode="blackGray">
            <a:xfrm>
              <a:off x="3480" y="1725"/>
              <a:ext cx="141" cy="142"/>
            </a:xfrm>
            <a:prstGeom prst="ellipse">
              <a:avLst/>
            </a:prstGeom>
            <a:gradFill rotWithShape="1">
              <a:gsLst>
                <a:gs pos="0">
                  <a:schemeClr val="hlink">
                    <a:gamma/>
                    <a:tint val="33725"/>
                    <a:invGamma/>
                  </a:schemeClr>
                </a:gs>
                <a:gs pos="100000">
                  <a:schemeClr val="hlink">
                    <a:alpha val="0"/>
                  </a:schemeClr>
                </a:gs>
              </a:gsLst>
              <a:path path="shape">
                <a:fillToRect l="50000" t="50000" r="50000" b="50000"/>
              </a:path>
            </a:gradFill>
            <a:ln w="9525" algn="ctr">
              <a:noFill/>
              <a:round/>
            </a:ln>
            <a:effectLst/>
          </p:spPr>
          <p:txBody>
            <a:bodyPr wrap="none" anchor="ctr"/>
            <a:p>
              <a:pPr algn="ctr" defTabSz="967105">
                <a:lnSpc>
                  <a:spcPct val="130000"/>
                </a:lnSpc>
                <a:spcBef>
                  <a:spcPct val="50000"/>
                </a:spcBef>
                <a:buNone/>
              </a:pPr>
              <a:r>
                <a:rPr lang="en-US" altLang="zh-CN" sz="1600" dirty="0">
                  <a:latin typeface="宋体" panose="02010600030101010101" pitchFamily="2" charset="-122"/>
                </a:rPr>
                <a:t>7</a:t>
              </a:r>
              <a:endParaRPr lang="en-US" altLang="zh-CN" sz="1600" dirty="0">
                <a:latin typeface="宋体" panose="02010600030101010101" pitchFamily="2" charset="-122"/>
              </a:endParaRPr>
            </a:p>
          </p:txBody>
        </p:sp>
      </p:grpSp>
      <p:sp>
        <p:nvSpPr>
          <p:cNvPr id="132179" name="AutoShape 114"/>
          <p:cNvSpPr/>
          <p:nvPr/>
        </p:nvSpPr>
        <p:spPr>
          <a:xfrm rot="5400000">
            <a:off x="8393748" y="5184775"/>
            <a:ext cx="638175" cy="241300"/>
          </a:xfrm>
          <a:prstGeom prst="rightArrow">
            <a:avLst>
              <a:gd name="adj1" fmla="val 35166"/>
              <a:gd name="adj2" fmla="val 107099"/>
            </a:avLst>
          </a:prstGeom>
          <a:gradFill rotWithShape="1">
            <a:gsLst>
              <a:gs pos="0">
                <a:srgbClr val="000000">
                  <a:alpha val="0"/>
                </a:srgbClr>
              </a:gs>
              <a:gs pos="100000">
                <a:schemeClr val="tx2"/>
              </a:gs>
            </a:gsLst>
            <a:lin ang="0" scaled="1"/>
            <a:tileRect/>
          </a:gradFill>
          <a:ln w="0">
            <a:noFill/>
          </a:ln>
        </p:spPr>
        <p:txBody>
          <a:bodyPr rot="10800000"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80" name="AutoShape 115"/>
          <p:cNvSpPr/>
          <p:nvPr/>
        </p:nvSpPr>
        <p:spPr>
          <a:xfrm rot="-7865391">
            <a:off x="7530148" y="3457575"/>
            <a:ext cx="638175" cy="239713"/>
          </a:xfrm>
          <a:prstGeom prst="rightArrow">
            <a:avLst>
              <a:gd name="adj1" fmla="val 35166"/>
              <a:gd name="adj2" fmla="val 107808"/>
            </a:avLst>
          </a:prstGeom>
          <a:gradFill rotWithShape="1">
            <a:gsLst>
              <a:gs pos="0">
                <a:srgbClr val="000000">
                  <a:alpha val="0"/>
                </a:srgbClr>
              </a:gs>
              <a:gs pos="100000">
                <a:schemeClr val="tx2"/>
              </a:gs>
            </a:gsLst>
            <a:lin ang="0" scaled="1"/>
            <a:tileRect/>
          </a:gradFill>
          <a:ln w="0">
            <a:noFill/>
          </a:ln>
        </p:spPr>
        <p:txBody>
          <a:bodyPr vert="eaVert" wrap="none" anchor="ctr" anchorCtr="0"/>
          <a:p>
            <a:pPr algn="ctr" latinLnBrk="1">
              <a:buNone/>
            </a:pPr>
            <a:endParaRPr lang="zh-CN" altLang="en-US" sz="1600" dirty="0">
              <a:solidFill>
                <a:srgbClr val="FFFFFF"/>
              </a:solidFill>
              <a:latin typeface="宋体" panose="02010600030101010101" pitchFamily="2" charset="-122"/>
            </a:endParaRPr>
          </a:p>
        </p:txBody>
      </p:sp>
      <p:sp>
        <p:nvSpPr>
          <p:cNvPr id="132181" name="Text Box 116"/>
          <p:cNvSpPr txBox="1"/>
          <p:nvPr/>
        </p:nvSpPr>
        <p:spPr>
          <a:xfrm>
            <a:off x="6096318" y="4073525"/>
            <a:ext cx="894080" cy="337185"/>
          </a:xfrm>
          <a:prstGeom prst="rect">
            <a:avLst/>
          </a:prstGeom>
          <a:noFill/>
          <a:ln w="9525">
            <a:noFill/>
          </a:ln>
        </p:spPr>
        <p:txBody>
          <a:bodyPr wrap="none">
            <a:spAutoFit/>
          </a:bodyPr>
          <a:p>
            <a:pPr algn="r" eaLnBrk="0" hangingPunct="0">
              <a:buNone/>
            </a:pPr>
            <a:r>
              <a:rPr lang="zh-CN" altLang="en-US" sz="1600" b="0" dirty="0">
                <a:latin typeface="黑体" panose="02010609060101010101" charset="-122"/>
                <a:ea typeface="黑体" panose="02010609060101010101" charset="-122"/>
              </a:rPr>
              <a:t>定周期</a:t>
            </a:r>
            <a:r>
              <a:rPr lang="zh-CN" altLang="en-US" sz="1600" dirty="0">
                <a:latin typeface="黑体" panose="02010609060101010101" charset="-122"/>
                <a:ea typeface="黑体" panose="02010609060101010101" charset="-122"/>
              </a:rPr>
              <a:t> </a:t>
            </a:r>
            <a:endParaRPr lang="en-US" altLang="zh-CN" sz="1600" dirty="0">
              <a:latin typeface="黑体" panose="02010609060101010101" charset="-122"/>
              <a:ea typeface="黑体" panose="02010609060101010101" charset="-122"/>
            </a:endParaRPr>
          </a:p>
        </p:txBody>
      </p:sp>
      <p:sp>
        <p:nvSpPr>
          <p:cNvPr id="132182" name="Rectangle 117"/>
          <p:cNvSpPr/>
          <p:nvPr/>
        </p:nvSpPr>
        <p:spPr>
          <a:xfrm>
            <a:off x="1262698" y="1155065"/>
            <a:ext cx="2952750" cy="965200"/>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spAutoFit/>
          </a:bodyPr>
          <a:p>
            <a:pPr algn="ctr" defTabSz="967105">
              <a:lnSpc>
                <a:spcPct val="130000"/>
              </a:lnSpc>
              <a:spcBef>
                <a:spcPct val="50000"/>
              </a:spcBef>
              <a:buNone/>
            </a:pPr>
            <a:r>
              <a:rPr lang="zh-CN" altLang="en-US" sz="2000" dirty="0">
                <a:solidFill>
                  <a:srgbClr val="FF3300"/>
                </a:solidFill>
                <a:latin typeface="宋体" panose="02010600030101010101" pitchFamily="2" charset="-122"/>
              </a:rPr>
              <a:t>生产、办公、生活现场</a:t>
            </a: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D</a:t>
            </a:r>
            <a:r>
              <a:rPr lang="en-US" altLang="zh-CN" sz="2000" dirty="0">
                <a:solidFill>
                  <a:srgbClr val="FF3300"/>
                </a:solidFill>
                <a:latin typeface="华文细黑" panose="02010600040101010101" pitchFamily="2" charset="-122"/>
              </a:rPr>
              <a:t>”</a:t>
            </a:r>
            <a:endParaRPr lang="en-US" altLang="zh-CN" sz="2000" dirty="0">
              <a:solidFill>
                <a:srgbClr val="FF3300"/>
              </a:solidFill>
              <a:latin typeface="宋体" panose="02010600030101010101" pitchFamily="2" charset="-122"/>
            </a:endParaRPr>
          </a:p>
        </p:txBody>
      </p:sp>
      <p:sp>
        <p:nvSpPr>
          <p:cNvPr id="132183" name="Text Box 118"/>
          <p:cNvSpPr txBox="1"/>
          <p:nvPr/>
        </p:nvSpPr>
        <p:spPr>
          <a:xfrm>
            <a:off x="7247255" y="1183640"/>
            <a:ext cx="2811463" cy="936625"/>
          </a:xfrm>
          <a:prstGeom prst="rect">
            <a:avLst/>
          </a:prstGeom>
          <a:solidFill>
            <a:srgbClr val="CCFF99"/>
          </a:solidFill>
          <a:ln w="38100" cap="flat" cmpd="sng">
            <a:solidFill>
              <a:srgbClr val="FF3300"/>
            </a:solidFill>
            <a:prstDash val="solid"/>
            <a:miter/>
            <a:headEnd type="none" w="med" len="med"/>
            <a:tailEnd type="none" w="med" len="med"/>
          </a:ln>
        </p:spPr>
        <p:txBody>
          <a:bodyPr lIns="96698" tIns="82800" rIns="96698" bIns="82800"/>
          <a:p>
            <a:pPr algn="ctr" defTabSz="967105">
              <a:lnSpc>
                <a:spcPct val="130000"/>
              </a:lnSpc>
              <a:buNone/>
            </a:pPr>
            <a:r>
              <a:rPr lang="zh-CN" altLang="en-US" sz="2000" dirty="0">
                <a:solidFill>
                  <a:srgbClr val="FF3300"/>
                </a:solidFill>
                <a:latin typeface="宋体" panose="02010600030101010101" pitchFamily="2" charset="-122"/>
              </a:rPr>
              <a:t>业务现场管理</a:t>
            </a:r>
            <a:endParaRPr lang="zh-CN" altLang="en-US" sz="2000" dirty="0">
              <a:solidFill>
                <a:srgbClr val="FF3300"/>
              </a:solidFill>
              <a:latin typeface="宋体" panose="02010600030101010101" pitchFamily="2" charset="-122"/>
            </a:endParaRPr>
          </a:p>
          <a:p>
            <a:pPr algn="ctr" defTabSz="967105">
              <a:lnSpc>
                <a:spcPct val="130000"/>
              </a:lnSpc>
              <a:buNone/>
            </a:pPr>
            <a:r>
              <a:rPr lang="zh-CN" altLang="en-US" sz="2000" dirty="0">
                <a:solidFill>
                  <a:srgbClr val="FF3300"/>
                </a:solidFill>
                <a:latin typeface="华文细黑" panose="02010600040101010101" pitchFamily="2" charset="-122"/>
              </a:rPr>
              <a:t>“</a:t>
            </a:r>
            <a:r>
              <a:rPr lang="en-US" altLang="zh-CN" sz="2000" dirty="0">
                <a:solidFill>
                  <a:srgbClr val="FF3300"/>
                </a:solidFill>
                <a:latin typeface="宋体" panose="02010600030101010101" pitchFamily="2" charset="-122"/>
              </a:rPr>
              <a:t>8 </a:t>
            </a:r>
            <a:r>
              <a:rPr lang="zh-CN" altLang="en-US" sz="2000" dirty="0">
                <a:solidFill>
                  <a:srgbClr val="FF3300"/>
                </a:solidFill>
                <a:latin typeface="宋体" panose="02010600030101010101" pitchFamily="2" charset="-122"/>
              </a:rPr>
              <a:t>定</a:t>
            </a:r>
            <a:r>
              <a:rPr lang="zh-CN" altLang="en-US" sz="2000" dirty="0">
                <a:solidFill>
                  <a:srgbClr val="FF3300"/>
                </a:solidFill>
                <a:latin typeface="华文细黑" panose="02010600040101010101" pitchFamily="2" charset="-122"/>
              </a:rPr>
              <a:t>”</a:t>
            </a:r>
            <a:endParaRPr lang="zh-CN" altLang="en-US" sz="2000" dirty="0">
              <a:solidFill>
                <a:srgbClr val="FF3300"/>
              </a:solidFill>
              <a:latin typeface="宋体" panose="02010600030101010101" pitchFamily="2" charset="-122"/>
            </a:endParaRPr>
          </a:p>
        </p:txBody>
      </p:sp>
      <p:pic>
        <p:nvPicPr>
          <p:cNvPr id="11" name="图片 10"/>
          <p:cNvPicPr>
            <a:picLocks noChangeAspect="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85" y="-18590"/>
            <a:ext cx="3519055" cy="494430"/>
          </a:xfrm>
          <a:prstGeom prst="rect">
            <a:avLst/>
          </a:prstGeom>
          <a:noFill/>
          <a:ln>
            <a:noFill/>
          </a:ln>
        </p:spPr>
      </p:pic>
      <p:sp>
        <p:nvSpPr>
          <p:cNvPr id="3" name="圆角矩形 2"/>
          <p:cNvSpPr/>
          <p:nvPr/>
        </p:nvSpPr>
        <p:spPr>
          <a:xfrm>
            <a:off x="11657965" y="6547485"/>
            <a:ext cx="532130" cy="3105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9</a:t>
            </a:r>
            <a:endParaRPr lang="en-US" altLang="zh-CN"/>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25.xml><?xml version="1.0" encoding="utf-8"?>
<p:tagLst xmlns:p="http://schemas.openxmlformats.org/presentationml/2006/main">
  <p:tag name="THINKCELLSHAPEDONOTDELETE" val="paLBmzZ_EdESmg2drFLuc1Q"/>
</p:tagLst>
</file>

<file path=ppt/tags/tag126.xml><?xml version="1.0" encoding="utf-8"?>
<p:tagLst xmlns:p="http://schemas.openxmlformats.org/presentationml/2006/main">
  <p:tag name="THINKCELLSHAPEDONOTDELETE" val="paLBmzZ_EdESmg2drFLuc1Q"/>
</p:tagLst>
</file>

<file path=ppt/tags/tag127.xml><?xml version="1.0" encoding="utf-8"?>
<p:tagLst xmlns:p="http://schemas.openxmlformats.org/presentationml/2006/main">
  <p:tag name="THINKCELLSHAPEDONOTDELETE" val="paLBmzZ_EdESmg2drFLuc1Q"/>
</p:tagLst>
</file>

<file path=ppt/tags/tag128.xml><?xml version="1.0" encoding="utf-8"?>
<p:tagLst xmlns:p="http://schemas.openxmlformats.org/presentationml/2006/main">
  <p:tag name="KSO_WM_UNIT_TABLE_BEAUTIFY" val="smartTable{b5eb1392-d286-450f-bd40-7b26113d912f}"/>
  <p:tag name="TABLE_ENDDRAG_ORIGIN_RECT" val="885*468"/>
  <p:tag name="TABLE_ENDDRAG_RECT" val="22*51*885*468"/>
</p:tagLst>
</file>

<file path=ppt/tags/tag129.xml><?xml version="1.0" encoding="utf-8"?>
<p:tagLst xmlns:p="http://schemas.openxmlformats.org/presentationml/2006/main">
  <p:tag name="KSO_WM_UNIT_TABLE_BEAUTIFY" val="smartTable{ee9b9b71-f09a-4b35-bcf8-55180d3a63e1}"/>
  <p:tag name="TABLE_ENDDRAG_ORIGIN_RECT" val="892*464"/>
  <p:tag name="TABLE_ENDDRAG_RECT" val="20*54*892*464"/>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TABLE_BEAUTIFY" val="smartTable{e5904b74-c803-46c5-a1cc-974822668b89}"/>
  <p:tag name="TABLE_ENDDRAG_ORIGIN_RECT" val="897*456"/>
  <p:tag name="TABLE_ENDDRAG_RECT" val="26*53*897*456"/>
</p:tagLst>
</file>

<file path=ppt/tags/tag131.xml><?xml version="1.0" encoding="utf-8"?>
<p:tagLst xmlns:p="http://schemas.openxmlformats.org/presentationml/2006/main">
  <p:tag name="KSO_WM_UNIT_TABLE_BEAUTIFY" val="smartTable{db2d091c-63ca-4c94-891a-de6c11fccdc4}"/>
  <p:tag name="TABLE_ENDDRAG_ORIGIN_RECT" val="900*443"/>
  <p:tag name="TABLE_ENDDRAG_RECT" val="24*75*900*443"/>
</p:tagLst>
</file>

<file path=ppt/tags/tag132.xml><?xml version="1.0" encoding="utf-8"?>
<p:tagLst xmlns:p="http://schemas.openxmlformats.org/presentationml/2006/main">
  <p:tag name="KSO_WM_UNIT_TABLE_BEAUTIFY" val="smartTable{8e1b1461-75d0-442d-bff2-6239aa6349e6}"/>
  <p:tag name="TABLE_ENDDRAG_ORIGIN_RECT" val="900*452"/>
  <p:tag name="TABLE_ENDDRAG_RECT" val="21*67*900*452"/>
</p:tagLst>
</file>

<file path=ppt/tags/tag133.xml><?xml version="1.0" encoding="utf-8"?>
<p:tagLst xmlns:p="http://schemas.openxmlformats.org/presentationml/2006/main">
  <p:tag name="KSO_WM_UNIT_TABLE_BEAUTIFY" val="smartTable{9efea9af-7255-42e7-bf98-cf87ba9a745d}"/>
  <p:tag name="TABLE_ENDDRAG_ORIGIN_RECT" val="894*461"/>
  <p:tag name="TABLE_ENDDRAG_RECT" val="25*57*894*461"/>
</p:tagLst>
</file>

<file path=ppt/tags/tag134.xml><?xml version="1.0" encoding="utf-8"?>
<p:tagLst xmlns:p="http://schemas.openxmlformats.org/presentationml/2006/main">
  <p:tag name="KSO_WM_UNIT_TABLE_BEAUTIFY" val="smartTable{09eb54fb-b709-4c60-8dc0-4b443ef6a803}"/>
  <p:tag name="TABLE_ENDDRAG_ORIGIN_RECT" val="895*451"/>
  <p:tag name="TABLE_ENDDRAG_RECT" val="30*61*895*451"/>
</p:tagLst>
</file>

<file path=ppt/tags/tag135.xml><?xml version="1.0" encoding="utf-8"?>
<p:tagLst xmlns:p="http://schemas.openxmlformats.org/presentationml/2006/main">
  <p:tag name="KSO_WM_UNIT_TABLE_BEAUTIFY" val="smartTable{9d5430db-6b09-4f85-8f1a-78fa53f47643}"/>
  <p:tag name="TABLE_ENDDRAG_ORIGIN_RECT" val="898*443"/>
  <p:tag name="TABLE_ENDDRAG_RECT" val="24*67*898*443"/>
</p:tagLst>
</file>

<file path=ppt/tags/tag136.xml><?xml version="1.0" encoding="utf-8"?>
<p:tagLst xmlns:p="http://schemas.openxmlformats.org/presentationml/2006/main">
  <p:tag name="THINKCELLSHAPEDONOTDELETE" val="thinkcellActiveDocDoNotDelete"/>
</p:tagLst>
</file>

<file path=ppt/tags/tag137.xml><?xml version="1.0" encoding="utf-8"?>
<p:tagLst xmlns:p="http://schemas.openxmlformats.org/presentationml/2006/main">
  <p:tag name="THINKCELLSHAPEDONOTDELETE" val="tdEwqQsT1RUq1ukieH_eZLA"/>
</p:tagLst>
</file>

<file path=ppt/tags/tag138.xml><?xml version="1.0" encoding="utf-8"?>
<p:tagLst xmlns:p="http://schemas.openxmlformats.org/presentationml/2006/main">
  <p:tag name="KSO_WM_UNIT_TABLE_BEAUTIFY" val="smartTable{c1f4db84-b959-44fc-a4a0-e5e589ca961b}"/>
  <p:tag name="TABLE_ENDDRAG_ORIGIN_RECT" val="441*446"/>
  <p:tag name="TABLE_ENDDRAG_RECT" val="502*57*441*446"/>
</p:tagLst>
</file>

<file path=ppt/tags/tag139.xml><?xml version="1.0" encoding="utf-8"?>
<p:tagLst xmlns:p="http://schemas.openxmlformats.org/presentationml/2006/main">
  <p:tag name="KSO_WM_UNIT_TABLE_BEAUTIFY" val="{5dceaa0d-b944-4402-85c0-3ed52c20a974}"/>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TABLE_BEAUTIFY" val="smartTable{a20eda64-42c4-4496-8dd4-796b70367d13}"/>
  <p:tag name="TABLE_ENDDRAG_ORIGIN_RECT" val="448*484"/>
  <p:tag name="TABLE_ENDDRAG_RECT" val="491*31*448*484"/>
</p:tagLst>
</file>

<file path=ppt/tags/tag141.xml><?xml version="1.0" encoding="utf-8"?>
<p:tagLst xmlns:p="http://schemas.openxmlformats.org/presentationml/2006/main">
  <p:tag name="KSO_WM_UNIT_TABLE_BEAUTIFY" val="smartTable{454dcb28-ae9b-4147-a6b2-283441127831}"/>
</p:tagLst>
</file>

<file path=ppt/tags/tag142.xml><?xml version="1.0" encoding="utf-8"?>
<p:tagLst xmlns:p="http://schemas.openxmlformats.org/presentationml/2006/main">
  <p:tag name="MH" val="20200923154815"/>
  <p:tag name="MH_LIBRARY" val="GRAPHIC"/>
  <p:tag name="MH_TYPE" val="SubTitle"/>
  <p:tag name="MH_ORDER" val="1"/>
</p:tagLst>
</file>

<file path=ppt/tags/tag143.xml><?xml version="1.0" encoding="utf-8"?>
<p:tagLst xmlns:p="http://schemas.openxmlformats.org/presentationml/2006/main">
  <p:tag name="MH" val="20200923154815"/>
  <p:tag name="MH_LIBRARY" val="GRAPHIC"/>
  <p:tag name="MH_TYPE" val="Other"/>
  <p:tag name="MH_ORDER" val="2"/>
</p:tagLst>
</file>

<file path=ppt/tags/tag144.xml><?xml version="1.0" encoding="utf-8"?>
<p:tagLst xmlns:p="http://schemas.openxmlformats.org/presentationml/2006/main">
  <p:tag name="MH" val="20200923154815"/>
  <p:tag name="MH_LIBRARY" val="GRAPHIC"/>
  <p:tag name="MH_TYPE" val="SubTitle"/>
  <p:tag name="MH_ORDER" val="2"/>
</p:tagLst>
</file>

<file path=ppt/tags/tag145.xml><?xml version="1.0" encoding="utf-8"?>
<p:tagLst xmlns:p="http://schemas.openxmlformats.org/presentationml/2006/main">
  <p:tag name="MH" val="20200923154815"/>
  <p:tag name="MH_LIBRARY" val="GRAPHIC"/>
  <p:tag name="MH_TYPE" val="Other"/>
  <p:tag name="MH_ORDER" val="3"/>
</p:tagLst>
</file>

<file path=ppt/tags/tag146.xml><?xml version="1.0" encoding="utf-8"?>
<p:tagLst xmlns:p="http://schemas.openxmlformats.org/presentationml/2006/main">
  <p:tag name="MH" val="20200923154815"/>
  <p:tag name="MH_LIBRARY" val="GRAPHIC"/>
  <p:tag name="MH_TYPE" val="SubTitle"/>
  <p:tag name="MH_ORDER" val="2"/>
</p:tagLst>
</file>

<file path=ppt/tags/tag147.xml><?xml version="1.0" encoding="utf-8"?>
<p:tagLst xmlns:p="http://schemas.openxmlformats.org/presentationml/2006/main">
  <p:tag name="MH" val="20200923154815"/>
  <p:tag name="MH_LIBRARY" val="GRAPHIC"/>
  <p:tag name="MH_TYPE" val="Other"/>
  <p:tag name="MH_ORDER" val="3"/>
</p:tagLst>
</file>

<file path=ppt/tags/tag148.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49.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1.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2.xml><?xml version="1.0" encoding="utf-8"?>
<p:tagLst xmlns:p="http://schemas.openxmlformats.org/presentationml/2006/main">
  <p:tag name="MH_TYPE" val="#NeiR#"/>
  <p:tag name="MH_NUMBER" val="3"/>
  <p:tag name="MH_CATEGORY" val="#BingLLB#"/>
  <p:tag name="MH_LAYOUT" val="SubTitleText"/>
  <p:tag name="MH" val="20200924093247"/>
  <p:tag name="MH_LIBRARY" val="GRAPHIC"/>
</p:tagLst>
</file>

<file path=ppt/tags/tag153.xml><?xml version="1.0" encoding="utf-8"?>
<p:tagLst xmlns:p="http://schemas.openxmlformats.org/presentationml/2006/main">
  <p:tag name="MH_TYPE" val="#NeiR#"/>
  <p:tag name="MH_NUMBER" val="3"/>
  <p:tag name="MH_CATEGORY" val="#LiuChBZh#"/>
  <p:tag name="MH_LAYOUT" val="SubTitleText"/>
  <p:tag name="MH" val="20200923154815"/>
  <p:tag name="MH_LIBRARY" val="GRAPHIC"/>
</p:tagLst>
</file>

<file path=ppt/tags/tag154.xml><?xml version="1.0" encoding="utf-8"?>
<p:tagLst xmlns:p="http://schemas.openxmlformats.org/presentationml/2006/main">
  <p:tag name="PA" val="v5.2.9"/>
  <p:tag name="PAMAINTYPE" val="4"/>
  <p:tag name="PATYPE" val="140"/>
  <p:tag name="PASUBTYPE" val="141"/>
  <p:tag name="RESOURCELIBID_SHAPE" val="4411"/>
  <p:tag name="RESOURCELIB_SHAPETYPE" val="4"/>
</p:tagLst>
</file>

<file path=ppt/tags/tag155.xml><?xml version="1.0" encoding="utf-8"?>
<p:tagLst xmlns:p="http://schemas.openxmlformats.org/presentationml/2006/main">
  <p:tag name="PA" val="v5.2.9"/>
  <p:tag name="PAMAINTYPE" val="4"/>
  <p:tag name="PATYPE" val="155"/>
  <p:tag name="PASUBTYPE" val="157"/>
  <p:tag name="RESOURCELIBID_SHAPE" val="4713"/>
  <p:tag name="RESOURCELIB_SHAPETYPE" val="4"/>
</p:tagLst>
</file>

<file path=ppt/tags/tag156.xml><?xml version="1.0" encoding="utf-8"?>
<p:tagLst xmlns:p="http://schemas.openxmlformats.org/presentationml/2006/main">
  <p:tag name="PA" val="v5.2.9"/>
  <p:tag name="PAMAINTYPE" val="4"/>
  <p:tag name="PATYPE" val="150"/>
  <p:tag name="PASUBTYPE" val="152"/>
  <p:tag name="RESOURCELIBID_SHAPE" val="4853"/>
  <p:tag name="RESOURCELIB_SHAPETYPE" val="4"/>
</p:tagLst>
</file>

<file path=ppt/tags/tag157.xml><?xml version="1.0" encoding="utf-8"?>
<p:tagLst xmlns:p="http://schemas.openxmlformats.org/presentationml/2006/main">
  <p:tag name="MH_TYPE" val="#NeiR#"/>
  <p:tag name="MH_NUMBER" val="3"/>
  <p:tag name="MH_CATEGORY" val="#LiuChBZh#"/>
  <p:tag name="MH_LAYOUT" val="SubTitleText"/>
  <p:tag name="MH" val="20200923154815"/>
  <p:tag name="MH_LIBRARY" val="GRAPHIC"/>
</p:tagLst>
</file>

<file path=ppt/tags/tag158.xml><?xml version="1.0" encoding="utf-8"?>
<p:tagLst xmlns:p="http://schemas.openxmlformats.org/presentationml/2006/main">
  <p:tag name="KSO_WM_UNIT_TABLE_BEAUTIFY" val="smartTable{5fbb370a-2e14-4dc7-9306-b3c5da823160}"/>
</p:tagLst>
</file>

<file path=ppt/tags/tag159.xml><?xml version="1.0" encoding="utf-8"?>
<p:tagLst xmlns:p="http://schemas.openxmlformats.org/presentationml/2006/main">
  <p:tag name="KSO_WM_UNIT_TABLE_BEAUTIFY" val="{ed4cc307-efc4-484e-9da3-43477b498926}"/>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TABLE_BEAUTIFY" val="{ed4cc307-efc4-484e-9da3-43477b498926}"/>
</p:tagLst>
</file>

<file path=ppt/tags/tag161.xml><?xml version="1.0" encoding="utf-8"?>
<p:tagLst xmlns:p="http://schemas.openxmlformats.org/presentationml/2006/main">
  <p:tag name="MH_CONTENTSID" val="260"/>
  <p:tag name="MH_SECTIONID" val="261,262,263,264,265,266,"/>
  <p:tag name="COMMONDATA" val="eyJoZGlkIjoiNzlmNDFmMTc1YWEzOTkwNTYwNTBjZjJhMjkwNTNhNjEifQ=="/>
  <p:tag name="KSO_WPP_MARK_KEY" val="f5551c8c-d175-405d-b336-643985713014"/>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b="1" dirty="0" smtClean="0">
            <a:solidFill>
              <a:srgbClr val="FF0000"/>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自定义设计方案">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基本">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29925</Words>
  <Application>WPS 演示</Application>
  <PresentationFormat>宽屏</PresentationFormat>
  <Paragraphs>5470</Paragraphs>
  <Slides>54</Slides>
  <Notes>2</Notes>
  <HiddenSlides>0</HiddenSlides>
  <MMClips>0</MMClips>
  <ScaleCrop>false</ScaleCrop>
  <HeadingPairs>
    <vt:vector size="8" baseType="variant">
      <vt:variant>
        <vt:lpstr>已用的字体</vt:lpstr>
      </vt:variant>
      <vt:variant>
        <vt:i4>19</vt:i4>
      </vt:variant>
      <vt:variant>
        <vt:lpstr>主题</vt:lpstr>
      </vt:variant>
      <vt:variant>
        <vt:i4>3</vt:i4>
      </vt:variant>
      <vt:variant>
        <vt:lpstr>嵌入 OLE 服务器</vt:lpstr>
      </vt:variant>
      <vt:variant>
        <vt:i4>0</vt:i4>
      </vt:variant>
      <vt:variant>
        <vt:lpstr>幻灯片标题</vt:lpstr>
      </vt:variant>
      <vt:variant>
        <vt:i4>54</vt:i4>
      </vt:variant>
    </vt:vector>
  </HeadingPairs>
  <TitlesOfParts>
    <vt:vector size="76" baseType="lpstr">
      <vt:lpstr>Arial</vt:lpstr>
      <vt:lpstr>宋体</vt:lpstr>
      <vt:lpstr>Wingdings</vt:lpstr>
      <vt:lpstr>Calibri</vt:lpstr>
      <vt:lpstr>Wingdings</vt:lpstr>
      <vt:lpstr>微软雅黑</vt:lpstr>
      <vt:lpstr>华文中宋</vt:lpstr>
      <vt:lpstr>Impact</vt:lpstr>
      <vt:lpstr>Times New Roman</vt:lpstr>
      <vt:lpstr>黑体</vt:lpstr>
      <vt:lpstr>MS UI Gothic</vt:lpstr>
      <vt:lpstr>华文细黑</vt:lpstr>
      <vt:lpstr>等线</vt:lpstr>
      <vt:lpstr>Arial Unicode MS</vt:lpstr>
      <vt:lpstr>新宋体</vt:lpstr>
      <vt:lpstr>方正卡通简体</vt:lpstr>
      <vt:lpstr>MS PGothic</vt:lpstr>
      <vt:lpstr>隶书</vt:lpstr>
      <vt:lpstr>等线 Light</vt:lpstr>
      <vt:lpstr>Office 主题​​</vt:lpstr>
      <vt:lpstr>自定义设计方案</vt:lpstr>
      <vt:lpstr>1_自定义设计方案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工厂现状评价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8S成果衡量标准</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 SH</dc:creator>
  <cp:lastModifiedBy>DELL</cp:lastModifiedBy>
  <cp:revision>320</cp:revision>
  <dcterms:created xsi:type="dcterms:W3CDTF">2022-05-26T02:01:00Z</dcterms:created>
  <dcterms:modified xsi:type="dcterms:W3CDTF">2022-10-12T02:24:04Z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19298E9B93294DFAB7FC6242AF383F42</vt:lpwstr>
  </property>
  <property fmtid="{D5CDD505-2E9C-101B-9397-08002B2CF9AE}" pid="3" name="KSOProductBuildVer">
    <vt:lpwstr>2052-11.1.0.12358</vt:lpwstr>
  </property>
</Properties>
</file>