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00" r:id="rId3"/>
    <p:sldId id="301" r:id="rId4"/>
    <p:sldId id="302" r:id="rId5"/>
    <p:sldId id="326" r:id="rId6"/>
    <p:sldId id="279" r:id="rId7"/>
    <p:sldId id="332" r:id="rId9"/>
    <p:sldId id="333" r:id="rId10"/>
    <p:sldId id="334" r:id="rId11"/>
    <p:sldId id="359" r:id="rId12"/>
    <p:sldId id="360" r:id="rId13"/>
    <p:sldId id="275" r:id="rId14"/>
    <p:sldId id="30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261"/>
    <a:srgbClr val="00A7C2"/>
    <a:srgbClr val="6AC9FB"/>
    <a:srgbClr val="0362A4"/>
    <a:srgbClr val="1DF1FC"/>
    <a:srgbClr val="055D7D"/>
    <a:srgbClr val="0A243F"/>
    <a:srgbClr val="012F55"/>
    <a:srgbClr val="000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8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45B74-E43A-4B85-AAAA-CC611FB426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1523E-41BA-496C-8B8C-93C9925521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05E5-6A17-4A73-A2E1-0FF817AF85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05E5-6A17-4A73-A2E1-0FF817AF85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05E5-6A17-4A73-A2E1-0FF817AF85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05E5-6A17-4A73-A2E1-0FF817AF85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05E5-6A17-4A73-A2E1-0FF817AF85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D05E5-6A17-4A73-A2E1-0FF817AF85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201802" y="1769306"/>
            <a:ext cx="2628881" cy="1027030"/>
          </a:xfrm>
          <a:custGeom>
            <a:avLst/>
            <a:gdLst>
              <a:gd name="connsiteX0" fmla="*/ 1411806 w 3505174"/>
              <a:gd name="connsiteY0" fmla="*/ 0 h 1369373"/>
              <a:gd name="connsiteX1" fmla="*/ 3505174 w 3505174"/>
              <a:gd name="connsiteY1" fmla="*/ 751951 h 1369373"/>
              <a:gd name="connsiteX2" fmla="*/ 2041764 w 3505174"/>
              <a:gd name="connsiteY2" fmla="*/ 1369373 h 1369373"/>
              <a:gd name="connsiteX3" fmla="*/ 0 w 3505174"/>
              <a:gd name="connsiteY3" fmla="*/ 554850 h 136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174" h="1369373">
                <a:moveTo>
                  <a:pt x="1411806" y="0"/>
                </a:moveTo>
                <a:lnTo>
                  <a:pt x="3505174" y="751951"/>
                </a:lnTo>
                <a:lnTo>
                  <a:pt x="2041764" y="1369373"/>
                </a:lnTo>
                <a:lnTo>
                  <a:pt x="0" y="554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/>
          <p:cNvSpPr>
            <a:spLocks noGrp="1"/>
          </p:cNvSpPr>
          <p:nvPr>
            <p:ph type="pic" sz="quarter" idx="13"/>
          </p:nvPr>
        </p:nvSpPr>
        <p:spPr>
          <a:xfrm rot="20664728">
            <a:off x="7451484" y="650087"/>
            <a:ext cx="1956668" cy="1704398"/>
          </a:xfrm>
          <a:custGeom>
            <a:avLst/>
            <a:gdLst>
              <a:gd name="connsiteX0" fmla="*/ 2608891 w 2608891"/>
              <a:gd name="connsiteY0" fmla="*/ 4131 h 2272530"/>
              <a:gd name="connsiteX1" fmla="*/ 1976060 w 2608891"/>
              <a:gd name="connsiteY1" fmla="*/ 2272530 h 2272530"/>
              <a:gd name="connsiteX2" fmla="*/ 179642 w 2608891"/>
              <a:gd name="connsiteY2" fmla="*/ 2269472 h 2272530"/>
              <a:gd name="connsiteX3" fmla="*/ 1 w 2608891"/>
              <a:gd name="connsiteY3" fmla="*/ 2089219 h 2272530"/>
              <a:gd name="connsiteX4" fmla="*/ 3252 w 2608891"/>
              <a:gd name="connsiteY4" fmla="*/ 179642 h 2272530"/>
              <a:gd name="connsiteX5" fmla="*/ 183505 w 2608891"/>
              <a:gd name="connsiteY5" fmla="*/ 1 h 227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8891" h="2272530">
                <a:moveTo>
                  <a:pt x="2608891" y="4131"/>
                </a:moveTo>
                <a:lnTo>
                  <a:pt x="1976060" y="2272530"/>
                </a:lnTo>
                <a:lnTo>
                  <a:pt x="179642" y="2269472"/>
                </a:lnTo>
                <a:cubicBezTo>
                  <a:pt x="80260" y="2269303"/>
                  <a:pt x="-168" y="2188601"/>
                  <a:pt x="1" y="2089219"/>
                </a:cubicBezTo>
                <a:lnTo>
                  <a:pt x="3252" y="179642"/>
                </a:lnTo>
                <a:cubicBezTo>
                  <a:pt x="3421" y="80260"/>
                  <a:pt x="84124" y="-168"/>
                  <a:pt x="18350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2"/>
          </p:nvPr>
        </p:nvSpPr>
        <p:spPr>
          <a:xfrm rot="20664728">
            <a:off x="4561389" y="1320332"/>
            <a:ext cx="2894363" cy="1706567"/>
          </a:xfrm>
          <a:custGeom>
            <a:avLst/>
            <a:gdLst>
              <a:gd name="connsiteX0" fmla="*/ 3715770 w 3859150"/>
              <a:gd name="connsiteY0" fmla="*/ 9670 h 2275423"/>
              <a:gd name="connsiteX1" fmla="*/ 3859150 w 3859150"/>
              <a:gd name="connsiteY1" fmla="*/ 186206 h 2275423"/>
              <a:gd name="connsiteX2" fmla="*/ 3855899 w 3859150"/>
              <a:gd name="connsiteY2" fmla="*/ 2095783 h 2275423"/>
              <a:gd name="connsiteX3" fmla="*/ 3675646 w 3859150"/>
              <a:gd name="connsiteY3" fmla="*/ 2275423 h 2275423"/>
              <a:gd name="connsiteX4" fmla="*/ 179642 w 3859150"/>
              <a:gd name="connsiteY4" fmla="*/ 2269471 h 2275423"/>
              <a:gd name="connsiteX5" fmla="*/ 1 w 3859150"/>
              <a:gd name="connsiteY5" fmla="*/ 2089218 h 2275423"/>
              <a:gd name="connsiteX6" fmla="*/ 3252 w 3859150"/>
              <a:gd name="connsiteY6" fmla="*/ 179641 h 2275423"/>
              <a:gd name="connsiteX7" fmla="*/ 183506 w 3859150"/>
              <a:gd name="connsiteY7" fmla="*/ 1 h 2275423"/>
              <a:gd name="connsiteX8" fmla="*/ 3679510 w 3859150"/>
              <a:gd name="connsiteY8" fmla="*/ 5953 h 2275423"/>
              <a:gd name="connsiteX9" fmla="*/ 3715770 w 3859150"/>
              <a:gd name="connsiteY9" fmla="*/ 9670 h 227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9150" h="2275423">
                <a:moveTo>
                  <a:pt x="3715770" y="9670"/>
                </a:moveTo>
                <a:cubicBezTo>
                  <a:pt x="3797739" y="26589"/>
                  <a:pt x="3859299" y="99247"/>
                  <a:pt x="3859150" y="186206"/>
                </a:cubicBezTo>
                <a:lnTo>
                  <a:pt x="3855899" y="2095783"/>
                </a:lnTo>
                <a:cubicBezTo>
                  <a:pt x="3855730" y="2195165"/>
                  <a:pt x="3775028" y="2275592"/>
                  <a:pt x="3675646" y="2275423"/>
                </a:cubicBezTo>
                <a:lnTo>
                  <a:pt x="179642" y="2269471"/>
                </a:lnTo>
                <a:cubicBezTo>
                  <a:pt x="80259" y="2269302"/>
                  <a:pt x="-168" y="2188600"/>
                  <a:pt x="1" y="2089218"/>
                </a:cubicBezTo>
                <a:lnTo>
                  <a:pt x="3252" y="179641"/>
                </a:lnTo>
                <a:cubicBezTo>
                  <a:pt x="3422" y="80259"/>
                  <a:pt x="84124" y="-168"/>
                  <a:pt x="183506" y="1"/>
                </a:cubicBezTo>
                <a:lnTo>
                  <a:pt x="3679510" y="5953"/>
                </a:lnTo>
                <a:cubicBezTo>
                  <a:pt x="3691933" y="5974"/>
                  <a:pt x="3704059" y="7253"/>
                  <a:pt x="3715770" y="96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1"/>
          </p:nvPr>
        </p:nvSpPr>
        <p:spPr>
          <a:xfrm rot="20664728">
            <a:off x="1688249" y="2116601"/>
            <a:ext cx="2894363" cy="1706567"/>
          </a:xfrm>
          <a:custGeom>
            <a:avLst/>
            <a:gdLst>
              <a:gd name="connsiteX0" fmla="*/ 3715769 w 3859151"/>
              <a:gd name="connsiteY0" fmla="*/ 9670 h 2275423"/>
              <a:gd name="connsiteX1" fmla="*/ 3859151 w 3859151"/>
              <a:gd name="connsiteY1" fmla="*/ 186206 h 2275423"/>
              <a:gd name="connsiteX2" fmla="*/ 3855899 w 3859151"/>
              <a:gd name="connsiteY2" fmla="*/ 2095783 h 2275423"/>
              <a:gd name="connsiteX3" fmla="*/ 3675645 w 3859151"/>
              <a:gd name="connsiteY3" fmla="*/ 2275423 h 2275423"/>
              <a:gd name="connsiteX4" fmla="*/ 179641 w 3859151"/>
              <a:gd name="connsiteY4" fmla="*/ 2269471 h 2275423"/>
              <a:gd name="connsiteX5" fmla="*/ 1 w 3859151"/>
              <a:gd name="connsiteY5" fmla="*/ 2089218 h 2275423"/>
              <a:gd name="connsiteX6" fmla="*/ 3252 w 3859151"/>
              <a:gd name="connsiteY6" fmla="*/ 179641 h 2275423"/>
              <a:gd name="connsiteX7" fmla="*/ 183505 w 3859151"/>
              <a:gd name="connsiteY7" fmla="*/ 1 h 2275423"/>
              <a:gd name="connsiteX8" fmla="*/ 3679510 w 3859151"/>
              <a:gd name="connsiteY8" fmla="*/ 5953 h 2275423"/>
              <a:gd name="connsiteX9" fmla="*/ 3715769 w 3859151"/>
              <a:gd name="connsiteY9" fmla="*/ 9670 h 227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9151" h="2275423">
                <a:moveTo>
                  <a:pt x="3715769" y="9670"/>
                </a:moveTo>
                <a:cubicBezTo>
                  <a:pt x="3797739" y="26589"/>
                  <a:pt x="3859298" y="99247"/>
                  <a:pt x="3859151" y="186206"/>
                </a:cubicBezTo>
                <a:lnTo>
                  <a:pt x="3855899" y="2095783"/>
                </a:lnTo>
                <a:cubicBezTo>
                  <a:pt x="3855730" y="2195165"/>
                  <a:pt x="3775028" y="2275593"/>
                  <a:pt x="3675645" y="2275423"/>
                </a:cubicBezTo>
                <a:lnTo>
                  <a:pt x="179641" y="2269471"/>
                </a:lnTo>
                <a:cubicBezTo>
                  <a:pt x="80259" y="2269302"/>
                  <a:pt x="-169" y="2188600"/>
                  <a:pt x="1" y="2089218"/>
                </a:cubicBezTo>
                <a:lnTo>
                  <a:pt x="3252" y="179641"/>
                </a:lnTo>
                <a:cubicBezTo>
                  <a:pt x="3421" y="80259"/>
                  <a:pt x="84123" y="-169"/>
                  <a:pt x="183505" y="1"/>
                </a:cubicBezTo>
                <a:lnTo>
                  <a:pt x="3679510" y="5953"/>
                </a:lnTo>
                <a:cubicBezTo>
                  <a:pt x="3691933" y="5974"/>
                  <a:pt x="3704059" y="7253"/>
                  <a:pt x="3715769" y="96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 rot="20664728">
            <a:off x="-264149" y="2789016"/>
            <a:ext cx="1956668" cy="1704397"/>
          </a:xfrm>
          <a:custGeom>
            <a:avLst/>
            <a:gdLst>
              <a:gd name="connsiteX0" fmla="*/ 2465511 w 2608891"/>
              <a:gd name="connsiteY0" fmla="*/ 6776 h 2272529"/>
              <a:gd name="connsiteX1" fmla="*/ 2608891 w 2608891"/>
              <a:gd name="connsiteY1" fmla="*/ 183311 h 2272529"/>
              <a:gd name="connsiteX2" fmla="*/ 2605640 w 2608891"/>
              <a:gd name="connsiteY2" fmla="*/ 2092888 h 2272529"/>
              <a:gd name="connsiteX3" fmla="*/ 2425387 w 2608891"/>
              <a:gd name="connsiteY3" fmla="*/ 2272529 h 2272529"/>
              <a:gd name="connsiteX4" fmla="*/ 0 w 2608891"/>
              <a:gd name="connsiteY4" fmla="*/ 2268399 h 2272529"/>
              <a:gd name="connsiteX5" fmla="*/ 632831 w 2608891"/>
              <a:gd name="connsiteY5" fmla="*/ 0 h 2272529"/>
              <a:gd name="connsiteX6" fmla="*/ 2429251 w 2608891"/>
              <a:gd name="connsiteY6" fmla="*/ 3058 h 2272529"/>
              <a:gd name="connsiteX7" fmla="*/ 2465511 w 2608891"/>
              <a:gd name="connsiteY7" fmla="*/ 6776 h 227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891" h="2272529">
                <a:moveTo>
                  <a:pt x="2465511" y="6776"/>
                </a:moveTo>
                <a:cubicBezTo>
                  <a:pt x="2547481" y="23694"/>
                  <a:pt x="2609039" y="96352"/>
                  <a:pt x="2608891" y="183311"/>
                </a:cubicBezTo>
                <a:lnTo>
                  <a:pt x="2605640" y="2092888"/>
                </a:lnTo>
                <a:cubicBezTo>
                  <a:pt x="2605471" y="2192270"/>
                  <a:pt x="2524769" y="2272698"/>
                  <a:pt x="2425387" y="2272529"/>
                </a:cubicBezTo>
                <a:lnTo>
                  <a:pt x="0" y="2268399"/>
                </a:lnTo>
                <a:lnTo>
                  <a:pt x="632831" y="0"/>
                </a:lnTo>
                <a:lnTo>
                  <a:pt x="2429251" y="3058"/>
                </a:lnTo>
                <a:cubicBezTo>
                  <a:pt x="2441674" y="3079"/>
                  <a:pt x="2453801" y="4358"/>
                  <a:pt x="2465511" y="677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pic>
        <p:nvPicPr>
          <p:cNvPr id="2" name="图片 1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705" y="191135"/>
            <a:ext cx="1078230" cy="64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FCE4F-CA4E-443B-A22C-C90007534B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FB01-728C-4B50-B67F-6097E3E68B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rot="16200000">
            <a:off x="689791" y="507629"/>
            <a:ext cx="2882215" cy="4289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04" y="1243639"/>
            <a:ext cx="3639279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spc="300" dirty="0">
                <a:latin typeface="华文新魏" panose="02010800040101010101" charset="-122"/>
                <a:ea typeface="华文新魏" panose="02010800040101010101" charset="-122"/>
                <a:cs typeface="+mn-ea"/>
                <a:sym typeface="Source Han Sans K Normal" panose="020B0400000000000000" pitchFamily="34" charset="-128"/>
              </a:rPr>
              <a:t>公司简介</a:t>
            </a:r>
            <a:endParaRPr lang="zh-CN" altLang="en-US" sz="2800" spc="300" dirty="0">
              <a:latin typeface="华文新魏" panose="02010800040101010101" charset="-122"/>
              <a:ea typeface="华文新魏" panose="02010800040101010101" charset="-122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6366501" y="1003668"/>
            <a:ext cx="2266407" cy="248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-1261935" y="316850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5" name="Text Placeholder 1"/>
          <p:cNvSpPr txBox="1"/>
          <p:nvPr/>
        </p:nvSpPr>
        <p:spPr bwMode="auto">
          <a:xfrm>
            <a:off x="591820" y="1836420"/>
            <a:ext cx="3683635" cy="2361565"/>
          </a:xfrm>
          <a:prstGeom prst="rect">
            <a:avLst/>
          </a:prstGeom>
        </p:spPr>
        <p:txBody>
          <a:bodyPr l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defTabSz="1087755">
              <a:buNone/>
              <a:defRPr/>
            </a:pPr>
            <a:r>
              <a:rPr lang="en-US" altLang="zh-CN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    江苏凌派</a:t>
            </a:r>
            <a:r>
              <a:rPr lang="zh-CN" altLang="en-US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通信科技有限公司</a:t>
            </a:r>
            <a:r>
              <a:rPr lang="en-US" altLang="zh-CN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前身上海凯尔齐紧固件有限公司成立于2004年，2018年搬迁江苏盐城东台，目前位于溱东开庄创业园凯尔齐厂区，占地12亩，建筑面积5000平方米,员工约60人。在深圳和东莞设立客户服务点。公司专业从事研究、开发和生产各种紧固件、精密零件，并为多元化的细分市场提供工程解决方案。公司拥有强大的车削、铣削、冲压、</a:t>
            </a:r>
            <a:r>
              <a:rPr lang="zh-CN" altLang="en-US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激光切割</a:t>
            </a:r>
            <a:r>
              <a:rPr lang="en-US" altLang="zh-CN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、</a:t>
            </a:r>
            <a:r>
              <a:rPr lang="en-US" altLang="zh-CN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冷镦等生产能力,</a:t>
            </a:r>
            <a:r>
              <a:rPr lang="zh-CN" altLang="en-US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公司</a:t>
            </a:r>
            <a:r>
              <a:rPr lang="en-US" altLang="zh-CN" sz="1400" dirty="0">
                <a:solidFill>
                  <a:srgbClr val="FFFFFF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Source Han Sans K Normal" panose="020B0400000000000000" pitchFamily="34" charset="-128"/>
              </a:rPr>
              <a:t>通过ISO9001质量管理体系认证。</a:t>
            </a:r>
            <a:endParaRPr lang="en-US" altLang="zh-CN" sz="1400" dirty="0">
              <a:solidFill>
                <a:srgbClr val="FFFFFF">
                  <a:lumMod val="5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Source Han Sans K Normal" panose="020B0400000000000000" pitchFamily="34" charset="-128"/>
            </a:endParaRPr>
          </a:p>
        </p:txBody>
      </p:sp>
      <p:pic>
        <p:nvPicPr>
          <p:cNvPr id="2" name="轻音乐青春温馨清新回忆相册校园钢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5000.000000" out="5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2035" y="-5121"/>
            <a:ext cx="609600" cy="609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405" y="706120"/>
            <a:ext cx="4117975" cy="23094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0000">
            <a:off x="6483350" y="2831465"/>
            <a:ext cx="2443480" cy="13747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20000">
            <a:off x="4387215" y="3027045"/>
            <a:ext cx="2324735" cy="1581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424555" y="234950"/>
            <a:ext cx="2316480" cy="586346"/>
            <a:chOff x="4566198" y="313491"/>
            <a:chExt cx="3088640" cy="91563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37050" y="1132792"/>
              <a:ext cx="1325700" cy="96330"/>
              <a:chOff x="4877647" y="1049052"/>
              <a:chExt cx="2323172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21" name="任意多边形 37"/>
              <p:cNvSpPr/>
              <p:nvPr/>
            </p:nvSpPr>
            <p:spPr>
              <a:xfrm>
                <a:off x="4877647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566198" y="313491"/>
              <a:ext cx="3088640" cy="8151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029335"/>
            <a:ext cx="3806825" cy="2788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215" y="1029335"/>
            <a:ext cx="3475355" cy="34753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16661" y="4136447"/>
            <a:ext cx="1874996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机加工类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产品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71501" y="2947134"/>
            <a:ext cx="491490" cy="4914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67154" y="849595"/>
            <a:ext cx="37452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0" dirty="0">
                <a:solidFill>
                  <a:srgbClr val="E8E8E8"/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W</a:t>
            </a:r>
            <a:endParaRPr lang="en-US" altLang="zh-CN" sz="30000" dirty="0">
              <a:solidFill>
                <a:srgbClr val="E8E8E8"/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65136" y="2370722"/>
            <a:ext cx="28398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冲压件类产品</a:t>
            </a:r>
            <a:r>
              <a:rPr lang="en-US" altLang="zh-CN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15-400</a:t>
            </a: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吨</a:t>
            </a:r>
            <a:endParaRPr lang="zh-CN" altLang="en-US" sz="1200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680552" y="435779"/>
            <a:ext cx="1783080" cy="486063"/>
            <a:chOff x="4907403" y="581038"/>
            <a:chExt cx="2377440" cy="648084"/>
          </a:xfrm>
        </p:grpSpPr>
        <p:grpSp>
          <p:nvGrpSpPr>
            <p:cNvPr id="12" name="组合 11"/>
            <p:cNvGrpSpPr/>
            <p:nvPr/>
          </p:nvGrpSpPr>
          <p:grpSpPr>
            <a:xfrm>
              <a:off x="5477690" y="1132792"/>
              <a:ext cx="1285060" cy="96330"/>
              <a:chOff x="4948865" y="1049052"/>
              <a:chExt cx="2251954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17" name="任意多边形 37"/>
              <p:cNvSpPr/>
              <p:nvPr/>
            </p:nvSpPr>
            <p:spPr>
              <a:xfrm>
                <a:off x="4948865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4907403" y="581038"/>
              <a:ext cx="2377440" cy="55202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935" y="1312545"/>
            <a:ext cx="4284980" cy="3338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rot="16200000">
            <a:off x="689791" y="507629"/>
            <a:ext cx="2882215" cy="4289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79172" y="2055169"/>
            <a:ext cx="36392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BUSINESS PLAN</a:t>
            </a:r>
            <a:endParaRPr lang="zh-CN" altLang="en-US" sz="2800" spc="300" dirty="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205" y="2503075"/>
            <a:ext cx="4164229" cy="523196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2800" dirty="0">
                <a:solidFill>
                  <a:schemeClr val="tx1"/>
                </a:solidFill>
                <a:effectLst/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感谢您的观看与指导</a:t>
            </a:r>
            <a:endParaRPr lang="zh-CN" altLang="en-US" sz="2800" dirty="0">
              <a:solidFill>
                <a:schemeClr val="tx1"/>
              </a:solidFill>
              <a:effectLst/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-1261935" y="316850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5" name="Text Placeholder 1"/>
          <p:cNvSpPr txBox="1"/>
          <p:nvPr/>
        </p:nvSpPr>
        <p:spPr bwMode="auto">
          <a:xfrm>
            <a:off x="591839" y="3105082"/>
            <a:ext cx="3683599" cy="460771"/>
          </a:xfrm>
          <a:prstGeom prst="rect">
            <a:avLst/>
          </a:prstGeom>
        </p:spPr>
        <p:txBody>
          <a:bodyPr lIns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087755">
              <a:defRPr/>
            </a:pPr>
            <a:endParaRPr lang="en-US" altLang="zh-CN" sz="1100" dirty="0">
              <a:solidFill>
                <a:srgbClr val="FFFFFF">
                  <a:lumMod val="50000"/>
                </a:srgb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Open Sans" panose="020B0606030504020204" pitchFamily="34" charset="0"/>
              <a:sym typeface="Source Han Sans K Normal" panose="020B0400000000000000" pitchFamily="34" charset="-128"/>
            </a:endParaRPr>
          </a:p>
        </p:txBody>
      </p:sp>
      <p:sp>
        <p:nvSpPr>
          <p:cNvPr id="17" name="矩形 16"/>
          <p:cNvSpPr/>
          <p:nvPr/>
        </p:nvSpPr>
        <p:spPr>
          <a:xfrm rot="16200000">
            <a:off x="5630145" y="3006097"/>
            <a:ext cx="877330" cy="8188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707923" y="709509"/>
            <a:ext cx="3632888" cy="3787217"/>
            <a:chOff x="4646139" y="550005"/>
            <a:chExt cx="3632888" cy="3787217"/>
          </a:xfrm>
          <a:blipFill>
            <a:blip r:embed="rId2"/>
            <a:stretch>
              <a:fillRect/>
            </a:stretch>
          </a:blipFill>
        </p:grpSpPr>
        <p:sp>
          <p:nvSpPr>
            <p:cNvPr id="19" name="矩形 18"/>
            <p:cNvSpPr/>
            <p:nvPr/>
          </p:nvSpPr>
          <p:spPr>
            <a:xfrm>
              <a:off x="6391275" y="550005"/>
              <a:ext cx="1887752" cy="3787217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646139" y="550006"/>
              <a:ext cx="1523999" cy="2724536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 rot="16200000">
            <a:off x="6366501" y="1003668"/>
            <a:ext cx="2266407" cy="248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/>
      <p:bldP spid="13" grpId="0" animBg="1"/>
      <p:bldP spid="15" grpId="0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 rot="16200000">
            <a:off x="488315" y="709295"/>
            <a:ext cx="3285490" cy="4288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-1261935" y="316850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gray">
          <a:xfrm>
            <a:off x="60325" y="1397000"/>
            <a:ext cx="4142105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公司主要客户和间接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客户</a:t>
            </a:r>
            <a:endParaRPr lang="zh-CN" altLang="en-US" sz="2800" dirty="0">
              <a:latin typeface="华文新魏" panose="02010800040101010101" charset="-122"/>
              <a:ea typeface="华文新魏" panose="02010800040101010101" charset="-122"/>
              <a:sym typeface="Source Han Sans K Normal" panose="020B0400000000000000" pitchFamily="34" charset="-128"/>
            </a:endParaRPr>
          </a:p>
        </p:txBody>
      </p:sp>
      <p:sp>
        <p:nvSpPr>
          <p:cNvPr id="43" name="矩形 42"/>
          <p:cNvSpPr/>
          <p:nvPr/>
        </p:nvSpPr>
        <p:spPr>
          <a:xfrm rot="16200000">
            <a:off x="6366501" y="1003668"/>
            <a:ext cx="2266407" cy="248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pic>
        <p:nvPicPr>
          <p:cNvPr id="2" name="图片 1" descr="4dc575dd7a992a3b7828889e31773f22_1182_11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420" y="2000250"/>
            <a:ext cx="859155" cy="8591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05" y="2025650"/>
            <a:ext cx="1472565" cy="699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20" y="1824355"/>
            <a:ext cx="1159510" cy="1159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345" y="3027045"/>
            <a:ext cx="1315085" cy="4838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30" y="2941320"/>
            <a:ext cx="1006475" cy="712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430" y="2908300"/>
            <a:ext cx="1295400" cy="755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35" y="3787140"/>
            <a:ext cx="876300" cy="619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645" y="679450"/>
            <a:ext cx="2871470" cy="1957070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4714240" y="2941320"/>
            <a:ext cx="461581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创造客户价值</a:t>
            </a:r>
            <a:r>
              <a:rPr lang="en-US" altLang="zh-CN" sz="24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 </a:t>
            </a:r>
            <a:r>
              <a:rPr lang="zh-CN" altLang="en-US" sz="24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共创合作共赢</a:t>
            </a:r>
            <a:endParaRPr lang="zh-CN" altLang="en-US" sz="2400" dirty="0">
              <a:latin typeface="华文新魏" panose="02010800040101010101" charset="-122"/>
              <a:ea typeface="华文新魏" panose="02010800040101010101" charset="-122"/>
              <a:sym typeface="Source Han Sans K Normal" panose="020B0400000000000000" pitchFamily="34" charset="-128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625" y="3651250"/>
            <a:ext cx="2305050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3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2090" y="2613025"/>
            <a:ext cx="1494155" cy="149415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689791" y="1215654"/>
            <a:ext cx="2882215" cy="4289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-1261935" y="316850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gray">
          <a:xfrm>
            <a:off x="60325" y="1397000"/>
            <a:ext cx="4142105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公司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设备</a:t>
            </a:r>
            <a:endParaRPr lang="zh-CN" altLang="en-US" sz="2800" dirty="0">
              <a:latin typeface="华文新魏" panose="02010800040101010101" charset="-122"/>
              <a:ea typeface="华文新魏" panose="02010800040101010101" charset="-122"/>
              <a:sym typeface="Source Han Sans K Normal" panose="020B0400000000000000" pitchFamily="34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25" y="1988820"/>
            <a:ext cx="1253490" cy="10788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460" y="1988820"/>
            <a:ext cx="1478280" cy="991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" y="3320415"/>
            <a:ext cx="1314450" cy="1461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455" y="3590290"/>
            <a:ext cx="1191895" cy="11918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 rot="16200000">
            <a:off x="5192576" y="-265166"/>
            <a:ext cx="2882215" cy="4289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 rot="16200000">
            <a:off x="3240850" y="168768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5" y="653415"/>
            <a:ext cx="1640840" cy="9309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750" y="511810"/>
            <a:ext cx="1265555" cy="128143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395" y="1918970"/>
            <a:ext cx="2134870" cy="12312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742180" y="3614420"/>
            <a:ext cx="4028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螺丝冷镦机</a:t>
            </a:r>
            <a:r>
              <a:rPr lang="en-US" altLang="zh-CN"/>
              <a:t>    </a:t>
            </a:r>
            <a:r>
              <a:rPr lang="zh-CN" altLang="en-US"/>
              <a:t>螺母成型机</a:t>
            </a:r>
            <a:r>
              <a:rPr lang="en-US" altLang="zh-CN"/>
              <a:t>   </a:t>
            </a:r>
            <a:r>
              <a:rPr lang="zh-CN" altLang="en-US"/>
              <a:t>螺丝搓牙</a:t>
            </a:r>
            <a:r>
              <a:rPr lang="zh-CN" altLang="en-US"/>
              <a:t>机</a:t>
            </a:r>
            <a:endParaRPr lang="zh-CN" altLang="en-US"/>
          </a:p>
          <a:p>
            <a:r>
              <a:rPr lang="zh-CN" altLang="en-US"/>
              <a:t>螺母攻牙机</a:t>
            </a:r>
            <a:r>
              <a:rPr lang="en-US" altLang="zh-CN"/>
              <a:t>    </a:t>
            </a:r>
            <a:r>
              <a:rPr lang="zh-CN" altLang="en-US"/>
              <a:t>非标攻牙机</a:t>
            </a:r>
            <a:r>
              <a:rPr lang="en-US" altLang="zh-CN"/>
              <a:t>   </a:t>
            </a:r>
            <a:r>
              <a:rPr lang="zh-CN" altLang="en-US"/>
              <a:t>激光切割机</a:t>
            </a:r>
            <a:endParaRPr lang="zh-CN" altLang="en-US"/>
          </a:p>
          <a:p>
            <a:r>
              <a:rPr lang="zh-CN" altLang="en-US"/>
              <a:t>高速冲床</a:t>
            </a:r>
            <a:r>
              <a:rPr lang="en-US" altLang="zh-CN"/>
              <a:t>         </a:t>
            </a:r>
            <a:r>
              <a:rPr lang="zh-CN" altLang="en-US"/>
              <a:t>车铣复合</a:t>
            </a:r>
            <a:r>
              <a:rPr lang="en-US" altLang="zh-CN"/>
              <a:t>       </a:t>
            </a:r>
            <a:r>
              <a:rPr lang="zh-CN" altLang="en-US"/>
              <a:t>走心机</a:t>
            </a:r>
            <a:endParaRPr lang="zh-CN" altLang="en-US"/>
          </a:p>
          <a:p>
            <a:r>
              <a:rPr lang="zh-CN" altLang="en-US"/>
              <a:t>数控</a:t>
            </a:r>
            <a:r>
              <a:rPr lang="zh-CN" altLang="en-US"/>
              <a:t>车床</a:t>
            </a:r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0110" y="1551305"/>
            <a:ext cx="1058545" cy="117856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4585" y="2266950"/>
            <a:ext cx="965200" cy="883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3" grpId="0" animBg="1"/>
      <p:bldP spid="41" grpId="0"/>
      <p:bldP spid="12" grpId="0" bldLvl="0" animBg="1"/>
      <p:bldP spid="2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0000">
            <a:off x="7021195" y="1529080"/>
            <a:ext cx="1715135" cy="1715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" y="3447415"/>
            <a:ext cx="1403350" cy="14033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689791" y="1215654"/>
            <a:ext cx="2882215" cy="4289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-1261935" y="316850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gray">
          <a:xfrm>
            <a:off x="60325" y="1397000"/>
            <a:ext cx="4142105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公司</a:t>
            </a:r>
            <a:r>
              <a:rPr lang="zh-CN" altLang="en-US" sz="2800" dirty="0">
                <a:latin typeface="华文新魏" panose="02010800040101010101" charset="-122"/>
                <a:ea typeface="华文新魏" panose="02010800040101010101" charset="-122"/>
                <a:sym typeface="Source Han Sans K Normal" panose="020B0400000000000000" pitchFamily="34" charset="-128"/>
              </a:rPr>
              <a:t>检验设备</a:t>
            </a:r>
            <a:endParaRPr lang="zh-CN" altLang="en-US" sz="2800" dirty="0">
              <a:latin typeface="华文新魏" panose="02010800040101010101" charset="-122"/>
              <a:ea typeface="华文新魏" panose="02010800040101010101" charset="-122"/>
              <a:sym typeface="Source Han Sans K Normal" panose="020B04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5192576" y="-265166"/>
            <a:ext cx="2882215" cy="4289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 rot="16200000">
            <a:off x="3240850" y="1687682"/>
            <a:ext cx="2882215" cy="3830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742180" y="3614420"/>
            <a:ext cx="4028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红外摄像</a:t>
            </a:r>
            <a:r>
              <a:rPr lang="en-US" altLang="zh-CN"/>
              <a:t>CCD</a:t>
            </a:r>
            <a:r>
              <a:rPr lang="zh-CN" altLang="en-US"/>
              <a:t>全检仪</a:t>
            </a:r>
            <a:r>
              <a:rPr lang="en-US" altLang="zh-CN"/>
              <a:t>    </a:t>
            </a:r>
            <a:r>
              <a:rPr lang="zh-CN" altLang="en-US"/>
              <a:t>二次元投影仪</a:t>
            </a:r>
            <a:r>
              <a:rPr lang="en-US" altLang="zh-CN"/>
              <a:t> </a:t>
            </a:r>
            <a:endParaRPr lang="en-US" altLang="zh-CN"/>
          </a:p>
          <a:p>
            <a:r>
              <a:rPr lang="zh-CN" altLang="en-US"/>
              <a:t>放大镜</a:t>
            </a:r>
            <a:r>
              <a:rPr lang="en-US" altLang="zh-CN"/>
              <a:t>    </a:t>
            </a:r>
            <a:r>
              <a:rPr lang="zh-CN" altLang="en-US"/>
              <a:t>盐雾测试仪</a:t>
            </a:r>
            <a:r>
              <a:rPr lang="en-US" altLang="zh-CN"/>
              <a:t>    </a:t>
            </a:r>
            <a:r>
              <a:rPr lang="zh-CN" altLang="en-US"/>
              <a:t>拉力测试机</a:t>
            </a:r>
            <a:r>
              <a:rPr lang="en-US" altLang="zh-CN"/>
              <a:t>   </a:t>
            </a:r>
            <a:endParaRPr lang="en-US" altLang="zh-CN"/>
          </a:p>
          <a:p>
            <a:r>
              <a:rPr lang="zh-CN" altLang="en-US"/>
              <a:t>日本三丰卡尺</a:t>
            </a:r>
            <a:r>
              <a:rPr lang="en-US" altLang="zh-CN"/>
              <a:t>    </a:t>
            </a:r>
            <a:r>
              <a:rPr lang="zh-CN" altLang="en-US"/>
              <a:t>千分尺</a:t>
            </a:r>
            <a:r>
              <a:rPr lang="en-US" altLang="zh-CN"/>
              <a:t>      </a:t>
            </a:r>
            <a:r>
              <a:rPr lang="zh-CN" altLang="en-US"/>
              <a:t>螺纹通止规</a:t>
            </a:r>
            <a:r>
              <a:rPr lang="en-US" altLang="zh-CN"/>
              <a:t>       </a:t>
            </a:r>
            <a:r>
              <a:rPr lang="zh-CN" altLang="en-US"/>
              <a:t>气动测量仪</a:t>
            </a:r>
            <a:r>
              <a:rPr lang="en-US" altLang="zh-CN"/>
              <a:t>    </a:t>
            </a:r>
            <a:r>
              <a:rPr lang="zh-CN" altLang="en-US"/>
              <a:t>硬度计</a:t>
            </a:r>
            <a:r>
              <a:rPr lang="zh-CN" altLang="en-US"/>
              <a:t>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1970405"/>
            <a:ext cx="1969135" cy="1477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20" y="2597150"/>
            <a:ext cx="1337945" cy="1337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600" y="1970405"/>
            <a:ext cx="1179830" cy="14960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600" y="3466465"/>
            <a:ext cx="1078865" cy="1295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555" y="615315"/>
            <a:ext cx="1115060" cy="11150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5280" y="692785"/>
            <a:ext cx="2092960" cy="8083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5555" y="1906905"/>
            <a:ext cx="1742440" cy="132969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00000">
            <a:off x="6953885" y="1880235"/>
            <a:ext cx="994410" cy="668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3" grpId="0" bldLvl="0" animBg="1"/>
      <p:bldP spid="41" grpId="0"/>
      <p:bldP spid="12" grpId="0" bldLvl="0" animBg="1"/>
      <p:bldP spid="2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50081" y="3251257"/>
            <a:ext cx="18592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非标组合螺丝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40331" y="1527232"/>
            <a:ext cx="187499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通讯紧固件内六角组合螺丝，无铬锌铝涂层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9627" y="3251257"/>
            <a:ext cx="18921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弹簧锡青铜车件组件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22135" y="1527232"/>
            <a:ext cx="18659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冷镦非标厚垫圈</a:t>
            </a:r>
            <a:endParaRPr lang="zh-CN" altLang="en-US" sz="1200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24555" y="234950"/>
            <a:ext cx="2316480" cy="586346"/>
            <a:chOff x="4566198" y="313491"/>
            <a:chExt cx="3088640" cy="91563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37050" y="1132792"/>
              <a:ext cx="1325700" cy="96330"/>
              <a:chOff x="4877647" y="1049052"/>
              <a:chExt cx="2323172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21" name="任意多边形 37"/>
              <p:cNvSpPr/>
              <p:nvPr/>
            </p:nvSpPr>
            <p:spPr>
              <a:xfrm>
                <a:off x="4877647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566198" y="313491"/>
              <a:ext cx="3088640" cy="8151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815" y="1269365"/>
            <a:ext cx="2084705" cy="1566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785" y="1268730"/>
            <a:ext cx="2160270" cy="1567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20" y="2835910"/>
            <a:ext cx="2085340" cy="1567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55" y="2835910"/>
            <a:ext cx="2216150" cy="156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50081" y="3251257"/>
            <a:ext cx="18592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DIN912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组合螺丝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40331" y="1527232"/>
            <a:ext cx="187499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非标组合件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9627" y="3251257"/>
            <a:ext cx="18921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通讯防盗组合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91985" y="1527232"/>
            <a:ext cx="18659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通讯非标组合件</a:t>
            </a:r>
            <a:endParaRPr lang="zh-CN" altLang="en-US" sz="1200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24555" y="234950"/>
            <a:ext cx="2316480" cy="586346"/>
            <a:chOff x="4566198" y="313491"/>
            <a:chExt cx="3088640" cy="91563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37050" y="1132792"/>
              <a:ext cx="1325700" cy="96330"/>
              <a:chOff x="4877647" y="1049052"/>
              <a:chExt cx="2323172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21" name="任意多边形 37"/>
              <p:cNvSpPr/>
              <p:nvPr/>
            </p:nvSpPr>
            <p:spPr>
              <a:xfrm>
                <a:off x="4877647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566198" y="313491"/>
              <a:ext cx="3088640" cy="8151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885" y="1268730"/>
            <a:ext cx="2159635" cy="1565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60" y="1271905"/>
            <a:ext cx="2120900" cy="15640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20" y="2834640"/>
            <a:ext cx="2078355" cy="15665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760" y="2834005"/>
            <a:ext cx="2142490" cy="156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50081" y="3251257"/>
            <a:ext cx="18592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通讯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M12*60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拉爆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40331" y="1527232"/>
            <a:ext cx="187499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膨胀螺栓及其他紧固件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9627" y="3251257"/>
            <a:ext cx="18921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通讯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M8*85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拉爆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40830" y="1527232"/>
            <a:ext cx="18659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标准膨胀螺栓</a:t>
            </a:r>
            <a:endParaRPr lang="zh-CN" altLang="en-US" sz="1200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24555" y="234950"/>
            <a:ext cx="2316480" cy="586346"/>
            <a:chOff x="4566198" y="313491"/>
            <a:chExt cx="3088640" cy="91563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37050" y="1132792"/>
              <a:ext cx="1325700" cy="96330"/>
              <a:chOff x="4877647" y="1049052"/>
              <a:chExt cx="2323172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21" name="任意多边形 37"/>
              <p:cNvSpPr/>
              <p:nvPr/>
            </p:nvSpPr>
            <p:spPr>
              <a:xfrm>
                <a:off x="4877647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566198" y="313491"/>
              <a:ext cx="3088640" cy="8151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5490" y="1271270"/>
            <a:ext cx="2160270" cy="156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2834005"/>
            <a:ext cx="2078355" cy="156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760" y="2834005"/>
            <a:ext cx="2077720" cy="1558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05" y="1280795"/>
            <a:ext cx="2291715" cy="155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50081" y="3251257"/>
            <a:ext cx="18592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其他弹簧类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40331" y="1527232"/>
            <a:ext cx="187499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非标弹簧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9627" y="3251257"/>
            <a:ext cx="18921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卷簧类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40830" y="1527232"/>
            <a:ext cx="18659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非标拉簧</a:t>
            </a:r>
            <a:endParaRPr lang="zh-CN" altLang="en-US" sz="1200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24555" y="234950"/>
            <a:ext cx="2316480" cy="586346"/>
            <a:chOff x="4566198" y="313491"/>
            <a:chExt cx="3088640" cy="91563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37050" y="1132792"/>
              <a:ext cx="1325700" cy="96330"/>
              <a:chOff x="4877647" y="1049052"/>
              <a:chExt cx="2323172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21" name="任意多边形 37"/>
              <p:cNvSpPr/>
              <p:nvPr/>
            </p:nvSpPr>
            <p:spPr>
              <a:xfrm>
                <a:off x="4877647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566198" y="313491"/>
              <a:ext cx="3088640" cy="8151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75310" y="899795"/>
            <a:ext cx="1576070" cy="2291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5" y="1275715"/>
            <a:ext cx="2127885" cy="1558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20" y="2835275"/>
            <a:ext cx="2078355" cy="1562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760" y="2834005"/>
            <a:ext cx="2077720" cy="155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509520" y="2833370"/>
            <a:ext cx="2078355" cy="154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50081" y="3251257"/>
            <a:ext cx="18592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浮动螺母皇冠螺钉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组件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11121" y="1527232"/>
            <a:ext cx="187499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卡式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螺母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29627" y="3251257"/>
            <a:ext cx="18921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弹片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Source Han Sans K Normal" panose="020B0400000000000000" pitchFamily="34" charset="-128"/>
              </a:rPr>
              <a:t>类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Source Han Sans K Normal" panose="020B04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40830" y="1527232"/>
            <a:ext cx="186594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夹片</a:t>
            </a:r>
            <a:r>
              <a:rPr lang="zh-CN" altLang="en-US" sz="120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sym typeface="Source Han Sans K Normal" panose="020B0400000000000000" pitchFamily="34" charset="-128"/>
              </a:rPr>
              <a:t>螺母</a:t>
            </a:r>
            <a:endParaRPr lang="zh-CN" altLang="en-US" sz="1200" dirty="0">
              <a:latin typeface="Source Han Sans K Normal" panose="020B0400000000000000" pitchFamily="34" charset="-128"/>
              <a:ea typeface="Source Han Sans K Normal" panose="020B0400000000000000" pitchFamily="34" charset="-128"/>
              <a:sym typeface="Source Han Sans K Normal" panose="020B0400000000000000" pitchFamily="34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424555" y="234950"/>
            <a:ext cx="2316480" cy="586346"/>
            <a:chOff x="4566198" y="313491"/>
            <a:chExt cx="3088640" cy="91563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37050" y="1132792"/>
              <a:ext cx="1325700" cy="96330"/>
              <a:chOff x="4877647" y="1049052"/>
              <a:chExt cx="2323172" cy="168810"/>
            </a:xfrm>
          </p:grpSpPr>
          <p:sp>
            <p:nvSpPr>
              <p:cNvPr id="16" name="任意多边形 36"/>
              <p:cNvSpPr/>
              <p:nvPr/>
            </p:nvSpPr>
            <p:spPr>
              <a:xfrm>
                <a:off x="6710569" y="1133632"/>
                <a:ext cx="490250" cy="84230"/>
              </a:xfrm>
              <a:custGeom>
                <a:avLst/>
                <a:gdLst>
                  <a:gd name="connsiteX0" fmla="*/ 87386 w 665831"/>
                  <a:gd name="connsiteY0" fmla="*/ 0 h 114396"/>
                  <a:gd name="connsiteX1" fmla="*/ 665831 w 665831"/>
                  <a:gd name="connsiteY1" fmla="*/ 0 h 114396"/>
                  <a:gd name="connsiteX2" fmla="*/ 578445 w 665831"/>
                  <a:gd name="connsiteY2" fmla="*/ 114396 h 114396"/>
                  <a:gd name="connsiteX3" fmla="*/ 0 w 665831"/>
                  <a:gd name="connsiteY3" fmla="*/ 114396 h 11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831" h="114396">
                    <a:moveTo>
                      <a:pt x="87386" y="0"/>
                    </a:moveTo>
                    <a:lnTo>
                      <a:pt x="665831" y="0"/>
                    </a:lnTo>
                    <a:lnTo>
                      <a:pt x="578445" y="114396"/>
                    </a:lnTo>
                    <a:lnTo>
                      <a:pt x="0" y="1143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  <p:sp>
            <p:nvSpPr>
              <p:cNvPr id="21" name="任意多边形 37"/>
              <p:cNvSpPr/>
              <p:nvPr/>
            </p:nvSpPr>
            <p:spPr>
              <a:xfrm>
                <a:off x="4877647" y="1049052"/>
                <a:ext cx="2165837" cy="138680"/>
              </a:xfrm>
              <a:custGeom>
                <a:avLst/>
                <a:gdLst>
                  <a:gd name="connsiteX0" fmla="*/ 155223 w 3173487"/>
                  <a:gd name="connsiteY0" fmla="*/ 0 h 203200"/>
                  <a:gd name="connsiteX1" fmla="*/ 3173487 w 3173487"/>
                  <a:gd name="connsiteY1" fmla="*/ 0 h 203200"/>
                  <a:gd name="connsiteX2" fmla="*/ 3018264 w 3173487"/>
                  <a:gd name="connsiteY2" fmla="*/ 203200 h 203200"/>
                  <a:gd name="connsiteX3" fmla="*/ 0 w 3173487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487" h="203200">
                    <a:moveTo>
                      <a:pt x="155223" y="0"/>
                    </a:moveTo>
                    <a:lnTo>
                      <a:pt x="3173487" y="0"/>
                    </a:lnTo>
                    <a:lnTo>
                      <a:pt x="3018264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Source Han Sans K Normal" panose="020B0400000000000000" pitchFamily="34" charset="-128"/>
                  <a:ea typeface="Source Han Sans K Normal" panose="020B0400000000000000" pitchFamily="34" charset="-128"/>
                  <a:sym typeface="Source Han Sans K Normal" panose="020B0400000000000000" pitchFamily="34" charset="-128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566198" y="313491"/>
              <a:ext cx="3088640" cy="8151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经典综艺体简" panose="02010609000101010101" pitchFamily="49" charset="-122"/>
                  <a:sym typeface="Source Han Sans K Normal" panose="020B0400000000000000" pitchFamily="34" charset="-128"/>
                </a:rPr>
                <a:t>公司主要产品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经典综艺体简" panose="02010609000101010101" pitchFamily="49" charset="-122"/>
                <a:sym typeface="Source Han Sans K Normal" panose="020B0400000000000000" pitchFamily="34" charset="-128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9520" y="2835275"/>
            <a:ext cx="2078355" cy="1562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75" y="1276350"/>
            <a:ext cx="2127885" cy="1557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5" y="1276350"/>
            <a:ext cx="2127885" cy="15570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885" y="2834640"/>
            <a:ext cx="2078990" cy="1544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760" y="2833370"/>
            <a:ext cx="2078355" cy="155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</p:bldLst>
  </p:timing>
</p:sld>
</file>

<file path=ppt/tags/tag1.xml><?xml version="1.0" encoding="utf-8"?>
<p:tagLst xmlns:p="http://schemas.openxmlformats.org/presentationml/2006/main">
  <p:tag name="POCKET_SHAPE_SH" val="H"/>
</p:tagLst>
</file>

<file path=ppt/tags/tag2.xml><?xml version="1.0" encoding="utf-8"?>
<p:tagLst xmlns:p="http://schemas.openxmlformats.org/presentationml/2006/main">
  <p:tag name="POCKET_SHAPE_SH" val="H"/>
</p:tagLst>
</file>

<file path=ppt/theme/theme1.xml><?xml version="1.0" encoding="utf-8"?>
<a:theme xmlns:a="http://schemas.openxmlformats.org/drawingml/2006/main" name="Office 主题​​">
  <a:themeElements>
    <a:clrScheme name="自定义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7F7F7F"/>
      </a:accent2>
      <a:accent3>
        <a:srgbClr val="000000"/>
      </a:accent3>
      <a:accent4>
        <a:srgbClr val="7F7F7F"/>
      </a:accent4>
      <a:accent5>
        <a:srgbClr val="000000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629</Words>
  <Application>WPS 演示</Application>
  <PresentationFormat>全屏显示(16:9)</PresentationFormat>
  <Paragraphs>85</Paragraphs>
  <Slides>12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41" baseType="lpstr">
      <vt:lpstr>Arial</vt:lpstr>
      <vt:lpstr>宋体</vt:lpstr>
      <vt:lpstr>Wingdings</vt:lpstr>
      <vt:lpstr>Lato Regular</vt:lpstr>
      <vt:lpstr>Segoe Print</vt:lpstr>
      <vt:lpstr>Lato Hairline</vt:lpstr>
      <vt:lpstr>Lato Light</vt:lpstr>
      <vt:lpstr>Calibri</vt:lpstr>
      <vt:lpstr>FontAwesome</vt:lpstr>
      <vt:lpstr>Gill Sans</vt:lpstr>
      <vt:lpstr>Lato Black</vt:lpstr>
      <vt:lpstr>Arial</vt:lpstr>
      <vt:lpstr>Source Han Sans K Normal</vt:lpstr>
      <vt:lpstr>华文新魏</vt:lpstr>
      <vt:lpstr>Yu Gothic UI Semilight</vt:lpstr>
      <vt:lpstr>经典综艺体简</vt:lpstr>
      <vt:lpstr>微软雅黑</vt:lpstr>
      <vt:lpstr>Arial Unicode MS</vt:lpstr>
      <vt:lpstr>等线 Light</vt:lpstr>
      <vt:lpstr>Calibri Light</vt:lpstr>
      <vt:lpstr>等线</vt:lpstr>
      <vt:lpstr>Calibri</vt:lpstr>
      <vt:lpstr>方正中等线简体</vt:lpstr>
      <vt:lpstr>Open Sans</vt:lpstr>
      <vt:lpstr>Helvetica Light</vt:lpstr>
      <vt:lpstr>Roboto Regular</vt:lpstr>
      <vt:lpstr>Yuanti SC</vt:lpstr>
      <vt:lpstr>Gill Sans MT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</dc:creator>
  <cp:lastModifiedBy>kaierqi-huawei</cp:lastModifiedBy>
  <cp:revision>22</cp:revision>
  <dcterms:created xsi:type="dcterms:W3CDTF">2017-11-13T09:13:00Z</dcterms:created>
  <dcterms:modified xsi:type="dcterms:W3CDTF">2022-08-04T03:03:20Z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2052-11.8.2.10229</vt:lpwstr>
  </property>
</Properties>
</file>