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1"/>
  </p:notesMasterIdLst>
  <p:handoutMasterIdLst>
    <p:handoutMasterId r:id="rId12"/>
  </p:handoutMasterIdLst>
  <p:sldIdLst>
    <p:sldId id="257" r:id="rId3"/>
    <p:sldId id="307" r:id="rId4"/>
    <p:sldId id="313" r:id="rId5"/>
    <p:sldId id="309" r:id="rId6"/>
    <p:sldId id="312" r:id="rId7"/>
    <p:sldId id="308" r:id="rId8"/>
    <p:sldId id="316" r:id="rId9"/>
    <p:sldId id="295" r:id="rId10"/>
  </p:sldIdLst>
  <p:sldSz cx="9721850" cy="684053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2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pos="306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4D86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5692" autoAdjust="0"/>
  </p:normalViewPr>
  <p:slideViewPr>
    <p:cSldViewPr snapToGrid="0">
      <p:cViewPr>
        <p:scale>
          <a:sx n="100" d="100"/>
          <a:sy n="100" d="100"/>
        </p:scale>
        <p:origin x="-1692" y="-216"/>
      </p:cViewPr>
      <p:guideLst>
        <p:guide orient="horz" pos="2222"/>
        <p:guide pos="3288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249D-A175-4FDA-A3AB-76294016A96F}" type="datetimeFigureOut">
              <a:rPr lang="zh-CN" altLang="en-US" smtClean="0"/>
              <a:pPr/>
              <a:t>2022/11/2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7FCC-E44F-48C6-B703-E584E31CAE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02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53B57B-CDF3-4B26-8819-391993BF8E65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F47826-0640-4C84-A2B9-E2CFE93DE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56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7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7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7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7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7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2" y="2125004"/>
            <a:ext cx="8263573" cy="14662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78" y="3876307"/>
            <a:ext cx="6805296" cy="1748137"/>
          </a:xfrm>
        </p:spPr>
        <p:txBody>
          <a:bodyPr/>
          <a:lstStyle>
            <a:lvl1pPr marL="0" indent="0" algn="ctr">
              <a:buNone/>
              <a:defRPr/>
            </a:lvl1pPr>
            <a:lvl2pPr marL="377095" indent="0" algn="ctr">
              <a:buNone/>
              <a:defRPr/>
            </a:lvl2pPr>
            <a:lvl3pPr marL="754191" indent="0" algn="ctr">
              <a:buNone/>
              <a:defRPr/>
            </a:lvl3pPr>
            <a:lvl4pPr marL="1131287" indent="0" algn="ctr">
              <a:buNone/>
              <a:defRPr/>
            </a:lvl4pPr>
            <a:lvl5pPr marL="1508382" indent="0" algn="ctr">
              <a:buNone/>
              <a:defRPr/>
            </a:lvl5pPr>
            <a:lvl6pPr marL="1885477" indent="0" algn="ctr">
              <a:buNone/>
              <a:defRPr/>
            </a:lvl6pPr>
            <a:lvl7pPr marL="2262571" indent="0" algn="ctr">
              <a:buNone/>
              <a:defRPr/>
            </a:lvl7pPr>
            <a:lvl8pPr marL="2639667" indent="0" algn="ctr">
              <a:buNone/>
              <a:defRPr/>
            </a:lvl8pPr>
            <a:lvl9pPr marL="301676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9367-281C-4368-84B8-4712B45894B7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13F8-1C62-4B20-8126-8355FAF192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8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D9E8-2066-4162-971A-7EF8AFD0082A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2131-024F-40CB-AC51-9A07CDB565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7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7201" y="364196"/>
            <a:ext cx="2096274" cy="579704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8378" y="364196"/>
            <a:ext cx="6167298" cy="579704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A170-938A-49EE-8DA5-55224CF93498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B57D-183F-45D8-A0BC-B341B1E3A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2" y="2125004"/>
            <a:ext cx="8263573" cy="14662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78" y="3876307"/>
            <a:ext cx="6805296" cy="1748137"/>
          </a:xfrm>
        </p:spPr>
        <p:txBody>
          <a:bodyPr/>
          <a:lstStyle>
            <a:lvl1pPr marL="0" indent="0" algn="ctr">
              <a:buNone/>
              <a:defRPr/>
            </a:lvl1pPr>
            <a:lvl2pPr marL="377095" indent="0" algn="ctr">
              <a:buNone/>
              <a:defRPr/>
            </a:lvl2pPr>
            <a:lvl3pPr marL="754191" indent="0" algn="ctr">
              <a:buNone/>
              <a:defRPr/>
            </a:lvl3pPr>
            <a:lvl4pPr marL="1131287" indent="0" algn="ctr">
              <a:buNone/>
              <a:defRPr/>
            </a:lvl4pPr>
            <a:lvl5pPr marL="1508382" indent="0" algn="ctr">
              <a:buNone/>
              <a:defRPr/>
            </a:lvl5pPr>
            <a:lvl6pPr marL="1885477" indent="0" algn="ctr">
              <a:buNone/>
              <a:defRPr/>
            </a:lvl6pPr>
            <a:lvl7pPr marL="2262571" indent="0" algn="ctr">
              <a:buNone/>
              <a:defRPr/>
            </a:lvl7pPr>
            <a:lvl8pPr marL="2639667" indent="0" algn="ctr">
              <a:buNone/>
              <a:defRPr/>
            </a:lvl8pPr>
            <a:lvl9pPr marL="301676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FA72F-436D-4138-AD87-9CCB24FB3957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E004-6BC5-462B-A2D1-688ACCD20C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6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E8D51-B817-43E6-944F-878A1ACF54F5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86E5-AF33-42C8-8E87-9FE43BFA2B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79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84" y="4395685"/>
            <a:ext cx="8263573" cy="1358607"/>
          </a:xfrm>
        </p:spPr>
        <p:txBody>
          <a:bodyPr anchor="t"/>
          <a:lstStyle>
            <a:lvl1pPr algn="l">
              <a:defRPr sz="32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384" y="2899314"/>
            <a:ext cx="8263573" cy="1496367"/>
          </a:xfrm>
        </p:spPr>
        <p:txBody>
          <a:bodyPr anchor="b"/>
          <a:lstStyle>
            <a:lvl1pPr marL="0" indent="0">
              <a:buNone/>
              <a:defRPr sz="1650"/>
            </a:lvl1pPr>
            <a:lvl2pPr marL="377095" indent="0">
              <a:buNone/>
              <a:defRPr sz="1484"/>
            </a:lvl2pPr>
            <a:lvl3pPr marL="754191" indent="0">
              <a:buNone/>
              <a:defRPr sz="1320"/>
            </a:lvl3pPr>
            <a:lvl4pPr marL="1131287" indent="0">
              <a:buNone/>
              <a:defRPr sz="1155"/>
            </a:lvl4pPr>
            <a:lvl5pPr marL="1508382" indent="0">
              <a:buNone/>
              <a:defRPr sz="1155"/>
            </a:lvl5pPr>
            <a:lvl6pPr marL="1885477" indent="0">
              <a:buNone/>
              <a:defRPr sz="1155"/>
            </a:lvl6pPr>
            <a:lvl7pPr marL="2262571" indent="0">
              <a:buNone/>
              <a:defRPr sz="1155"/>
            </a:lvl7pPr>
            <a:lvl8pPr marL="2639667" indent="0">
              <a:buNone/>
              <a:defRPr sz="1155"/>
            </a:lvl8pPr>
            <a:lvl9pPr marL="3016763" indent="0">
              <a:buNone/>
              <a:defRPr sz="11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54B2-4EE3-49B4-A10B-0A4766B394A2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6DFE-768A-4259-AC56-988E27806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61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8379" y="1820978"/>
            <a:ext cx="4131786" cy="4340259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21687" y="1820978"/>
            <a:ext cx="4131786" cy="4340259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B73A-3946-471A-A86C-D0E4C60493E9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A517-F228-47C5-8A60-AAC7AD467C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56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939"/>
            <a:ext cx="8749666" cy="11400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6" y="1531207"/>
            <a:ext cx="4295084" cy="638133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6" y="2169338"/>
            <a:ext cx="4295084" cy="3941227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147" y="1531207"/>
            <a:ext cx="4297614" cy="638133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147" y="2169338"/>
            <a:ext cx="4297614" cy="3941227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A002-1DF4-42B3-89CC-D4F793DCB7BB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FC39-8EA8-4E51-97BF-0A415A7FC6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1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B469-A2EC-475E-9C56-37CA72A91A60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7A1C-8EB0-4BEC-8898-FD22A33E7A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6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0D30-2588-45C6-9CB6-516759429BD6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3377-6A30-4242-A027-4FBF0E8EEE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2" y="272358"/>
            <a:ext cx="3198844" cy="1159091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1399" y="272359"/>
            <a:ext cx="5434362" cy="5838210"/>
          </a:xfrm>
        </p:spPr>
        <p:txBody>
          <a:bodyPr/>
          <a:lstStyle>
            <a:lvl1pPr>
              <a:defRPr sz="2639"/>
            </a:lvl1pPr>
            <a:lvl2pPr>
              <a:defRPr sz="2310"/>
            </a:lvl2pPr>
            <a:lvl3pPr>
              <a:defRPr sz="1979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2" y="1431450"/>
            <a:ext cx="3198844" cy="4679119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577-B656-423B-AFE6-BE3C4B774AD2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1F2E-1376-482B-8D45-B12C578965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CFEC-957D-49AC-BEDF-7965EFF1FD82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B7B8F-F90D-4E32-BEB9-0DF049D7D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3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131" y="4788380"/>
            <a:ext cx="5833110" cy="565295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131" y="611218"/>
            <a:ext cx="5833110" cy="4104323"/>
          </a:xfrm>
        </p:spPr>
        <p:txBody>
          <a:bodyPr/>
          <a:lstStyle>
            <a:lvl1pPr marL="0" indent="0">
              <a:buNone/>
              <a:defRPr sz="2639"/>
            </a:lvl1pPr>
            <a:lvl2pPr marL="377095" indent="0">
              <a:buNone/>
              <a:defRPr sz="2310"/>
            </a:lvl2pPr>
            <a:lvl3pPr marL="754191" indent="0">
              <a:buNone/>
              <a:defRPr sz="1979"/>
            </a:lvl3pPr>
            <a:lvl4pPr marL="1131287" indent="0">
              <a:buNone/>
              <a:defRPr sz="1650"/>
            </a:lvl4pPr>
            <a:lvl5pPr marL="1508382" indent="0">
              <a:buNone/>
              <a:defRPr sz="1650"/>
            </a:lvl5pPr>
            <a:lvl6pPr marL="1885477" indent="0">
              <a:buNone/>
              <a:defRPr sz="1650"/>
            </a:lvl6pPr>
            <a:lvl7pPr marL="2262571" indent="0">
              <a:buNone/>
              <a:defRPr sz="1650"/>
            </a:lvl7pPr>
            <a:lvl8pPr marL="2639667" indent="0">
              <a:buNone/>
              <a:defRPr sz="1650"/>
            </a:lvl8pPr>
            <a:lvl9pPr marL="3016763" indent="0">
              <a:buNone/>
              <a:defRPr sz="165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131" y="5353674"/>
            <a:ext cx="5833110" cy="802813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2D28-AA9F-4FB1-9ACC-C2F70CB23FA8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8FB7-E05A-44EC-84E9-56C3FAFE08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42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8626D-3BEB-4555-9F88-46461A18DB14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4F46-CCC8-471A-A71D-F8FC1AC344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63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7201" y="364196"/>
            <a:ext cx="2096274" cy="579704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8378" y="364196"/>
            <a:ext cx="6167298" cy="579704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0414-E89A-458A-9E43-3B7134969B88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3111-BB02-4D01-A23C-1FEAE5D5A3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0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84" y="4395685"/>
            <a:ext cx="8263573" cy="1358607"/>
          </a:xfrm>
        </p:spPr>
        <p:txBody>
          <a:bodyPr anchor="t"/>
          <a:lstStyle>
            <a:lvl1pPr algn="l">
              <a:defRPr sz="32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8384" y="2899314"/>
            <a:ext cx="8263573" cy="1496367"/>
          </a:xfrm>
        </p:spPr>
        <p:txBody>
          <a:bodyPr anchor="b"/>
          <a:lstStyle>
            <a:lvl1pPr marL="0" indent="0">
              <a:buNone/>
              <a:defRPr sz="1650"/>
            </a:lvl1pPr>
            <a:lvl2pPr marL="377095" indent="0">
              <a:buNone/>
              <a:defRPr sz="1484"/>
            </a:lvl2pPr>
            <a:lvl3pPr marL="754191" indent="0">
              <a:buNone/>
              <a:defRPr sz="1320"/>
            </a:lvl3pPr>
            <a:lvl4pPr marL="1131287" indent="0">
              <a:buNone/>
              <a:defRPr sz="1155"/>
            </a:lvl4pPr>
            <a:lvl5pPr marL="1508382" indent="0">
              <a:buNone/>
              <a:defRPr sz="1155"/>
            </a:lvl5pPr>
            <a:lvl6pPr marL="1885477" indent="0">
              <a:buNone/>
              <a:defRPr sz="1155"/>
            </a:lvl6pPr>
            <a:lvl7pPr marL="2262571" indent="0">
              <a:buNone/>
              <a:defRPr sz="1155"/>
            </a:lvl7pPr>
            <a:lvl8pPr marL="2639667" indent="0">
              <a:buNone/>
              <a:defRPr sz="1155"/>
            </a:lvl8pPr>
            <a:lvl9pPr marL="3016763" indent="0">
              <a:buNone/>
              <a:defRPr sz="11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D9244-3340-4FF4-9288-1BEDBE624BFC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B1D4-2EC5-495D-BF97-47352D1186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76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8379" y="1820978"/>
            <a:ext cx="4131786" cy="4340259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21687" y="1820978"/>
            <a:ext cx="4131786" cy="4340259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5137-DBCD-45FE-966D-C0577AFDD96E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9DE8-BCD4-44C8-A24E-0E1919806D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28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939"/>
            <a:ext cx="8749666" cy="11400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6" y="1531207"/>
            <a:ext cx="4295084" cy="638133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6" y="2169338"/>
            <a:ext cx="4295084" cy="3941227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147" y="1531207"/>
            <a:ext cx="4297614" cy="638133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147" y="2169338"/>
            <a:ext cx="4297614" cy="3941227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1A82-9A1C-49AC-97E7-3D524522345E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282D-71BA-440F-AD6E-92707CC78B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33E0-78AF-4717-9C6D-7F9BD17A1CFB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AB10F-BD2B-4716-8B6E-F5F70566D8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119E-000C-4378-8B0A-29DB15545595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0D675-9AE9-402C-ABFE-D62E8BAFFB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2" y="272358"/>
            <a:ext cx="3198844" cy="1159091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1399" y="272359"/>
            <a:ext cx="5434362" cy="5838210"/>
          </a:xfrm>
        </p:spPr>
        <p:txBody>
          <a:bodyPr/>
          <a:lstStyle>
            <a:lvl1pPr>
              <a:defRPr sz="2639"/>
            </a:lvl1pPr>
            <a:lvl2pPr>
              <a:defRPr sz="2310"/>
            </a:lvl2pPr>
            <a:lvl3pPr>
              <a:defRPr sz="1979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2" y="1431450"/>
            <a:ext cx="3198844" cy="4679119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F3EB-1828-4914-82E4-385824D894BE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7FF0C-94C2-40D4-8222-4DC80CE16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9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131" y="4788380"/>
            <a:ext cx="5833110" cy="565295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131" y="611218"/>
            <a:ext cx="5833110" cy="4104323"/>
          </a:xfrm>
        </p:spPr>
        <p:txBody>
          <a:bodyPr/>
          <a:lstStyle>
            <a:lvl1pPr marL="0" indent="0">
              <a:buNone/>
              <a:defRPr sz="2639"/>
            </a:lvl1pPr>
            <a:lvl2pPr marL="377095" indent="0">
              <a:buNone/>
              <a:defRPr sz="2310"/>
            </a:lvl2pPr>
            <a:lvl3pPr marL="754191" indent="0">
              <a:buNone/>
              <a:defRPr sz="1979"/>
            </a:lvl3pPr>
            <a:lvl4pPr marL="1131287" indent="0">
              <a:buNone/>
              <a:defRPr sz="1650"/>
            </a:lvl4pPr>
            <a:lvl5pPr marL="1508382" indent="0">
              <a:buNone/>
              <a:defRPr sz="1650"/>
            </a:lvl5pPr>
            <a:lvl6pPr marL="1885477" indent="0">
              <a:buNone/>
              <a:defRPr sz="1650"/>
            </a:lvl6pPr>
            <a:lvl7pPr marL="2262571" indent="0">
              <a:buNone/>
              <a:defRPr sz="1650"/>
            </a:lvl7pPr>
            <a:lvl8pPr marL="2639667" indent="0">
              <a:buNone/>
              <a:defRPr sz="1650"/>
            </a:lvl8pPr>
            <a:lvl9pPr marL="3016763" indent="0">
              <a:buNone/>
              <a:defRPr sz="165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131" y="5353674"/>
            <a:ext cx="5833110" cy="802813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D6377-B81C-4689-BA4C-48A699AC8051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EF2C-2B1A-4BA9-A56A-5BE194C026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2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68379" y="364199"/>
            <a:ext cx="8385096" cy="13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79" y="1820978"/>
            <a:ext cx="8385096" cy="434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8383" y="6340171"/>
            <a:ext cx="2187416" cy="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C90532-DD55-4876-9568-E72EFB8A4137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0363" y="6340171"/>
            <a:ext cx="3281126" cy="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6061" y="6340171"/>
            <a:ext cx="2187416" cy="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F67D0E-F126-425B-BDCE-590FE1CB9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7709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75419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131287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50838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88547" indent="-188547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itchFamily="34" charset="0"/>
        <a:buChar char="•"/>
        <a:defRPr sz="2310">
          <a:solidFill>
            <a:schemeClr val="tx1"/>
          </a:solidFill>
          <a:latin typeface="+mn-lt"/>
          <a:ea typeface="+mn-ea"/>
          <a:cs typeface="+mn-cs"/>
        </a:defRPr>
      </a:lvl1pPr>
      <a:lvl2pPr marL="56564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979">
          <a:solidFill>
            <a:schemeClr val="tx1"/>
          </a:solidFill>
          <a:latin typeface="+mn-lt"/>
          <a:ea typeface="+mn-ea"/>
        </a:defRPr>
      </a:lvl2pPr>
      <a:lvl3pPr marL="942738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650">
          <a:solidFill>
            <a:schemeClr val="tx1"/>
          </a:solidFill>
          <a:latin typeface="+mn-lt"/>
          <a:ea typeface="+mn-ea"/>
        </a:defRPr>
      </a:lvl3pPr>
      <a:lvl4pPr marL="131983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696929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074025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451120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28216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05311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1pPr>
      <a:lvl2pPr marL="377095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2pPr>
      <a:lvl3pPr marL="75419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3pPr>
      <a:lvl4pPr marL="113128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4pPr>
      <a:lvl5pPr marL="1508382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26257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63966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016763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68379" y="364199"/>
            <a:ext cx="8385096" cy="13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79" y="1820978"/>
            <a:ext cx="8385096" cy="434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8383" y="6340171"/>
            <a:ext cx="2187416" cy="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9F91BE-3E3A-4F9D-BED4-639C067B74BA}" type="datetimeFigureOut">
              <a:rPr lang="zh-CN" altLang="en-US"/>
              <a:pPr>
                <a:defRPr/>
              </a:pPr>
              <a:t>2022/11/2 Wednesday</a:t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0363" y="6340171"/>
            <a:ext cx="3281126" cy="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6061" y="6340171"/>
            <a:ext cx="2187416" cy="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485242-16FF-4959-8002-7ACC6256E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77095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754191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131287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508382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88547" indent="-188547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itchFamily="34" charset="0"/>
        <a:buChar char="•"/>
        <a:defRPr sz="2310">
          <a:solidFill>
            <a:schemeClr val="tx1"/>
          </a:solidFill>
          <a:latin typeface="+mn-lt"/>
          <a:ea typeface="+mn-ea"/>
          <a:cs typeface="+mn-cs"/>
        </a:defRPr>
      </a:lvl1pPr>
      <a:lvl2pPr marL="56564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979">
          <a:solidFill>
            <a:schemeClr val="tx1"/>
          </a:solidFill>
          <a:latin typeface="+mn-lt"/>
          <a:ea typeface="+mn-ea"/>
        </a:defRPr>
      </a:lvl2pPr>
      <a:lvl3pPr marL="942738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650">
          <a:solidFill>
            <a:schemeClr val="tx1"/>
          </a:solidFill>
          <a:latin typeface="+mn-lt"/>
          <a:ea typeface="+mn-ea"/>
        </a:defRPr>
      </a:lvl3pPr>
      <a:lvl4pPr marL="131983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696929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074025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451120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28216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05311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1pPr>
      <a:lvl2pPr marL="377095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2pPr>
      <a:lvl3pPr marL="75419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3pPr>
      <a:lvl4pPr marL="113128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4pPr>
      <a:lvl5pPr marL="1508382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26257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63966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016763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495" y="730581"/>
            <a:ext cx="5610225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1437" y="701684"/>
            <a:ext cx="848602" cy="750200"/>
          </a:xfrm>
          <a:prstGeom prst="rect">
            <a:avLst/>
          </a:prstGeom>
        </p:spPr>
      </p:pic>
      <p:sp>
        <p:nvSpPr>
          <p:cNvPr id="84" name="矩形 6"/>
          <p:cNvSpPr>
            <a:spLocks noChangeArrowheads="1"/>
          </p:cNvSpPr>
          <p:nvPr/>
        </p:nvSpPr>
        <p:spPr bwMode="auto">
          <a:xfrm>
            <a:off x="0" y="3538075"/>
            <a:ext cx="9721850" cy="14668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5" name="组合 13"/>
          <p:cNvGrpSpPr>
            <a:grpSpLocks noChangeAspect="1"/>
          </p:cNvGrpSpPr>
          <p:nvPr/>
        </p:nvGrpSpPr>
        <p:grpSpPr bwMode="auto">
          <a:xfrm flipH="1">
            <a:off x="-132003" y="1946722"/>
            <a:ext cx="4639727" cy="3182706"/>
            <a:chOff x="-26588" y="-11400"/>
            <a:chExt cx="5318129" cy="3334383"/>
          </a:xfrm>
        </p:grpSpPr>
        <p:pic>
          <p:nvPicPr>
            <p:cNvPr id="86" name="图片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88" y="-1140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图片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ubtitle 2"/>
          <p:cNvSpPr txBox="1">
            <a:spLocks/>
          </p:cNvSpPr>
          <p:nvPr/>
        </p:nvSpPr>
        <p:spPr>
          <a:xfrm>
            <a:off x="5448301" y="4160259"/>
            <a:ext cx="3819526" cy="3939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28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副驾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座椅</a:t>
            </a:r>
            <a:r>
              <a:rPr lang="zh-CN" altLang="en-US" sz="28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产品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降本规划</a:t>
            </a:r>
            <a:endParaRPr lang="en-US" sz="28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784420"/>
            <a:ext cx="3999467" cy="220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6500495A-CF78-4678-8164-FC5789DF6375}"/>
              </a:ext>
            </a:extLst>
          </p:cNvPr>
          <p:cNvSpPr txBox="1"/>
          <p:nvPr/>
        </p:nvSpPr>
        <p:spPr>
          <a:xfrm>
            <a:off x="328263" y="6465642"/>
            <a:ext cx="1612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北京光华荣昌汽车部件有限公司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="" xmlns:a16="http://schemas.microsoft.com/office/drawing/2014/main" id="{F3EBEF69-5750-4FFE-B0BB-D0251644FFF8}"/>
              </a:ext>
            </a:extLst>
          </p:cNvPr>
          <p:cNvSpPr txBox="1"/>
          <p:nvPr/>
        </p:nvSpPr>
        <p:spPr>
          <a:xfrm>
            <a:off x="335883" y="6621399"/>
            <a:ext cx="2121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GOLDRARE AUTOMOBILE PARTS CO.,LTD</a:t>
            </a:r>
          </a:p>
        </p:txBody>
      </p:sp>
      <p:sp>
        <p:nvSpPr>
          <p:cNvPr id="11" name="TextBox 49"/>
          <p:cNvSpPr txBox="1"/>
          <p:nvPr/>
        </p:nvSpPr>
        <p:spPr>
          <a:xfrm>
            <a:off x="652149" y="309230"/>
            <a:ext cx="25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市场调研：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526534" y="1173409"/>
            <a:ext cx="8665091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副驾座椅降本规划：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开展市场调研，了解各主机厂车型，整理我司供货的座椅图号，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划分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各座椅产品对应的座椅平台（如：副驾、右舵）及具体平台差异（如：管式结构、冲压结构），梳理各型号座椅的功能配置，区分同一座椅下不同型号间的差异，并备注每个型号座椅的价格及三年内的销售数量，最终确定副驾的改后状态及降本目标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6" y="2606041"/>
            <a:ext cx="8973395" cy="62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0"/>
          <p:cNvSpPr txBox="1"/>
          <p:nvPr/>
        </p:nvSpPr>
        <p:spPr>
          <a:xfrm>
            <a:off x="526534" y="794552"/>
            <a:ext cx="30929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副驾座椅成本优化，降本增效</a:t>
            </a:r>
            <a:endParaRPr lang="en-US" altLang="zh-CN" sz="1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2962" y="248521"/>
            <a:ext cx="498663" cy="4408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2517" y="344721"/>
            <a:ext cx="215207" cy="271836"/>
            <a:chOff x="462517" y="344721"/>
            <a:chExt cx="215207" cy="271836"/>
          </a:xfrm>
        </p:grpSpPr>
        <p:sp>
          <p:nvSpPr>
            <p:cNvPr id="2" name="矩形 1"/>
            <p:cNvSpPr/>
            <p:nvPr/>
          </p:nvSpPr>
          <p:spPr bwMode="auto">
            <a:xfrm>
              <a:off x="462517" y="344721"/>
              <a:ext cx="125615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14917" y="344721"/>
              <a:ext cx="62807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 bwMode="auto">
          <a:xfrm>
            <a:off x="0" y="6397134"/>
            <a:ext cx="9721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692962" y="6436733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PAGE  1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 descr="C:\Users\Administrator\Desktop\微信图片_202210191603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5582"/>
          <a:stretch/>
        </p:blipFill>
        <p:spPr bwMode="auto">
          <a:xfrm>
            <a:off x="843914" y="3700753"/>
            <a:ext cx="3054495" cy="18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微信图片_202210191700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8" b="22658"/>
          <a:stretch/>
        </p:blipFill>
        <p:spPr bwMode="auto">
          <a:xfrm>
            <a:off x="6862502" y="3672574"/>
            <a:ext cx="1708586" cy="18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17468" y="5578372"/>
            <a:ext cx="137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管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式结构座椅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9407" y="5547403"/>
            <a:ext cx="137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冲压结构座椅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Picture 4" descr="C:\Users\Administrator\Desktop\微信图片_2022101916034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7" b="19666"/>
          <a:stretch/>
        </p:blipFill>
        <p:spPr bwMode="auto">
          <a:xfrm>
            <a:off x="3960802" y="3700753"/>
            <a:ext cx="1969066" cy="18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26"/>
          <p:cNvCxnSpPr/>
          <p:nvPr/>
        </p:nvCxnSpPr>
        <p:spPr bwMode="auto">
          <a:xfrm>
            <a:off x="3582309" y="4055798"/>
            <a:ext cx="1038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箭头连接符 6"/>
          <p:cNvCxnSpPr>
            <a:stCxn id="19" idx="3"/>
            <a:endCxn id="23" idx="1"/>
          </p:cNvCxnSpPr>
          <p:nvPr/>
        </p:nvCxnSpPr>
        <p:spPr bwMode="auto">
          <a:xfrm flipV="1">
            <a:off x="3719784" y="1303314"/>
            <a:ext cx="887534" cy="7191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>
            <a:stCxn id="19" idx="3"/>
            <a:endCxn id="24" idx="1"/>
          </p:cNvCxnSpPr>
          <p:nvPr/>
        </p:nvCxnSpPr>
        <p:spPr bwMode="auto">
          <a:xfrm>
            <a:off x="3719784" y="2022437"/>
            <a:ext cx="897059" cy="5343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/>
          <p:cNvCxnSpPr>
            <a:stCxn id="19" idx="3"/>
          </p:cNvCxnSpPr>
          <p:nvPr/>
        </p:nvCxnSpPr>
        <p:spPr bwMode="auto">
          <a:xfrm>
            <a:off x="3719784" y="2022437"/>
            <a:ext cx="887534" cy="899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6500495A-CF78-4678-8164-FC5789DF6375}"/>
              </a:ext>
            </a:extLst>
          </p:cNvPr>
          <p:cNvSpPr txBox="1"/>
          <p:nvPr/>
        </p:nvSpPr>
        <p:spPr>
          <a:xfrm>
            <a:off x="328263" y="6465642"/>
            <a:ext cx="1612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北京光华荣昌汽车部件有限公司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="" xmlns:a16="http://schemas.microsoft.com/office/drawing/2014/main" id="{F3EBEF69-5750-4FFE-B0BB-D0251644FFF8}"/>
              </a:ext>
            </a:extLst>
          </p:cNvPr>
          <p:cNvSpPr txBox="1"/>
          <p:nvPr/>
        </p:nvSpPr>
        <p:spPr>
          <a:xfrm>
            <a:off x="335883" y="6621399"/>
            <a:ext cx="2121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GOLDRARE AUTOMOBILE PARTS CO.,LTD</a:t>
            </a:r>
          </a:p>
        </p:txBody>
      </p:sp>
      <p:sp>
        <p:nvSpPr>
          <p:cNvPr id="11" name="TextBox 49"/>
          <p:cNvSpPr txBox="1"/>
          <p:nvPr/>
        </p:nvSpPr>
        <p:spPr>
          <a:xfrm>
            <a:off x="652149" y="309230"/>
            <a:ext cx="25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市场调研：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pic>
        <p:nvPicPr>
          <p:cNvPr id="10" name="图片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2962" y="248521"/>
            <a:ext cx="498663" cy="4408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2517" y="344721"/>
            <a:ext cx="215207" cy="271836"/>
            <a:chOff x="462517" y="344721"/>
            <a:chExt cx="215207" cy="271836"/>
          </a:xfrm>
        </p:grpSpPr>
        <p:sp>
          <p:nvSpPr>
            <p:cNvPr id="2" name="矩形 1"/>
            <p:cNvSpPr/>
            <p:nvPr/>
          </p:nvSpPr>
          <p:spPr bwMode="auto">
            <a:xfrm>
              <a:off x="462517" y="344721"/>
              <a:ext cx="125615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14917" y="344721"/>
              <a:ext cx="62807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 bwMode="auto">
          <a:xfrm>
            <a:off x="0" y="6397134"/>
            <a:ext cx="9721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0"/>
          <p:cNvSpPr txBox="1"/>
          <p:nvPr/>
        </p:nvSpPr>
        <p:spPr>
          <a:xfrm>
            <a:off x="462518" y="808178"/>
            <a:ext cx="22833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司副驾销量、价格统计：</a:t>
            </a:r>
            <a:endParaRPr lang="en-US" altLang="zh-CN" sz="1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08864"/>
              </p:ext>
            </p:extLst>
          </p:nvPr>
        </p:nvGraphicFramePr>
        <p:xfrm>
          <a:off x="47625" y="1550950"/>
          <a:ext cx="3672159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7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32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副驾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年总销售量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及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总价格区间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7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管式结构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万台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/ 282-660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55327"/>
              </p:ext>
            </p:extLst>
          </p:nvPr>
        </p:nvGraphicFramePr>
        <p:xfrm>
          <a:off x="47625" y="3301419"/>
          <a:ext cx="3643063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27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副驾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年总销售量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及</a:t>
                      </a:r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总价格区间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冲压结构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16.8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万台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415-680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23805"/>
              </p:ext>
            </p:extLst>
          </p:nvPr>
        </p:nvGraphicFramePr>
        <p:xfrm>
          <a:off x="4607318" y="932474"/>
          <a:ext cx="507960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1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副驾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年总销售量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及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总价格区间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降价目标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两点式安全带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16.6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万台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/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282--660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230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元以下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92117"/>
              </p:ext>
            </p:extLst>
          </p:nvPr>
        </p:nvGraphicFramePr>
        <p:xfrm>
          <a:off x="4616843" y="1853210"/>
          <a:ext cx="5060557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0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2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副驾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年总销售量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及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总价格区间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降价目标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三点式安全带（固定坐垫）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3.4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万台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/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500-660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330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元左右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（坐垫翻折）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350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元左右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1800"/>
              </p:ext>
            </p:extLst>
          </p:nvPr>
        </p:nvGraphicFramePr>
        <p:xfrm>
          <a:off x="4599177" y="3408733"/>
          <a:ext cx="5068698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0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副驾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年总销售量</a:t>
                      </a: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及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总价格区间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降价目标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（坐垫翻折）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15.5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万台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/415-680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400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元左右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10"/>
          <p:cNvSpPr txBox="1"/>
          <p:nvPr/>
        </p:nvSpPr>
        <p:spPr>
          <a:xfrm>
            <a:off x="462517" y="4635284"/>
            <a:ext cx="27019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竞争对手副驾销量、价格统计：</a:t>
            </a:r>
            <a:endParaRPr lang="en-US" altLang="zh-CN" sz="1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67778"/>
              </p:ext>
            </p:extLst>
          </p:nvPr>
        </p:nvGraphicFramePr>
        <p:xfrm>
          <a:off x="448845" y="5099359"/>
          <a:ext cx="814270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9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2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竞争对手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天成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格拉默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最低价格</a:t>
                      </a:r>
                      <a:endParaRPr lang="zh-CN" altLang="en-US" sz="1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管式结构两点式安全带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260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endParaRPr lang="en-US" altLang="zh-CN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冲压结构三点式安全带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400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endParaRPr lang="en-US" altLang="zh-CN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管式结构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320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692962" y="6436733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PAGE  2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6500495A-CF78-4678-8164-FC5789DF6375}"/>
              </a:ext>
            </a:extLst>
          </p:cNvPr>
          <p:cNvSpPr txBox="1"/>
          <p:nvPr/>
        </p:nvSpPr>
        <p:spPr>
          <a:xfrm>
            <a:off x="328263" y="6465642"/>
            <a:ext cx="1612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北京光华荣昌汽车部件有限公司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="" xmlns:a16="http://schemas.microsoft.com/office/drawing/2014/main" id="{F3EBEF69-5750-4FFE-B0BB-D0251644FFF8}"/>
              </a:ext>
            </a:extLst>
          </p:cNvPr>
          <p:cNvSpPr txBox="1"/>
          <p:nvPr/>
        </p:nvSpPr>
        <p:spPr>
          <a:xfrm>
            <a:off x="335883" y="6621399"/>
            <a:ext cx="2121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GOLDRARE AUTOMOBILE PARTS CO.,LTD</a:t>
            </a:r>
          </a:p>
        </p:txBody>
      </p:sp>
      <p:sp>
        <p:nvSpPr>
          <p:cNvPr id="11" name="TextBox 49"/>
          <p:cNvSpPr txBox="1"/>
          <p:nvPr/>
        </p:nvSpPr>
        <p:spPr>
          <a:xfrm>
            <a:off x="652149" y="309230"/>
            <a:ext cx="25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副驾座椅降本方案：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pic>
        <p:nvPicPr>
          <p:cNvPr id="10" name="图片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2962" y="248521"/>
            <a:ext cx="498663" cy="4408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2517" y="344721"/>
            <a:ext cx="215207" cy="271836"/>
            <a:chOff x="462517" y="344721"/>
            <a:chExt cx="215207" cy="271836"/>
          </a:xfrm>
        </p:grpSpPr>
        <p:sp>
          <p:nvSpPr>
            <p:cNvPr id="2" name="矩形 1"/>
            <p:cNvSpPr/>
            <p:nvPr/>
          </p:nvSpPr>
          <p:spPr bwMode="auto">
            <a:xfrm>
              <a:off x="462517" y="344721"/>
              <a:ext cx="125615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14917" y="344721"/>
              <a:ext cx="62807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 bwMode="auto">
          <a:xfrm>
            <a:off x="0" y="6397134"/>
            <a:ext cx="9721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0"/>
          <p:cNvSpPr txBox="1"/>
          <p:nvPr/>
        </p:nvSpPr>
        <p:spPr>
          <a:xfrm>
            <a:off x="462517" y="1226840"/>
            <a:ext cx="8479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由于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点与装车位置不同，如图红色标注的四条腿可根据实际需求进行调高低或角度变化。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蓝色线条上方部分可根据价格定位及需求完成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两点式安全带管式结构（单调角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）、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三点式安全带管式结构（双调角、固定坐垫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）、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三点式安全带冲压结构（双调角、坐垫翻折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）三种固定模块化解决方案。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黄色箭头（安装支架）部分可根据实际需求进行调整。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모서리가 둥근 직사각형 22"/>
          <p:cNvSpPr>
            <a:spLocks noChangeArrowheads="1"/>
          </p:cNvSpPr>
          <p:nvPr/>
        </p:nvSpPr>
        <p:spPr bwMode="auto">
          <a:xfrm>
            <a:off x="5121825" y="2599905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6" name="모서리가 둥근 직사각형 23"/>
          <p:cNvSpPr>
            <a:spLocks noChangeArrowheads="1"/>
          </p:cNvSpPr>
          <p:nvPr/>
        </p:nvSpPr>
        <p:spPr bwMode="auto">
          <a:xfrm>
            <a:off x="2028438" y="4823428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7" name="모서리가 둥근 직사각형 24"/>
          <p:cNvSpPr>
            <a:spLocks noChangeArrowheads="1"/>
          </p:cNvSpPr>
          <p:nvPr/>
        </p:nvSpPr>
        <p:spPr bwMode="auto">
          <a:xfrm>
            <a:off x="5178976" y="4823428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pic>
        <p:nvPicPr>
          <p:cNvPr id="1028" name="Picture 4" descr="C:\Users\Administrator\Desktop\微信图片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7" b="9864"/>
          <a:stretch/>
        </p:blipFill>
        <p:spPr bwMode="auto">
          <a:xfrm>
            <a:off x="5561123" y="2923151"/>
            <a:ext cx="3725752" cy="26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0"/>
          <p:cNvSpPr txBox="1"/>
          <p:nvPr/>
        </p:nvSpPr>
        <p:spPr>
          <a:xfrm>
            <a:off x="507484" y="868895"/>
            <a:ext cx="524561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管式结构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座椅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规划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 descr="C:\Users\Administrator\Desktop\微信图片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t="8347" r="9096" b="4219"/>
          <a:stretch/>
        </p:blipFill>
        <p:spPr bwMode="auto">
          <a:xfrm>
            <a:off x="462518" y="2924175"/>
            <a:ext cx="4919108" cy="26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92962" y="6436733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PAGE  3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6500495A-CF78-4678-8164-FC5789DF6375}"/>
              </a:ext>
            </a:extLst>
          </p:cNvPr>
          <p:cNvSpPr txBox="1"/>
          <p:nvPr/>
        </p:nvSpPr>
        <p:spPr>
          <a:xfrm>
            <a:off x="328263" y="6465642"/>
            <a:ext cx="1612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北京光华荣昌汽车部件有限公司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="" xmlns:a16="http://schemas.microsoft.com/office/drawing/2014/main" id="{F3EBEF69-5750-4FFE-B0BB-D0251644FFF8}"/>
              </a:ext>
            </a:extLst>
          </p:cNvPr>
          <p:cNvSpPr txBox="1"/>
          <p:nvPr/>
        </p:nvSpPr>
        <p:spPr>
          <a:xfrm>
            <a:off x="335883" y="6621399"/>
            <a:ext cx="2121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GOLDRARE AUTOMOBILE PARTS CO.,LTD</a:t>
            </a:r>
          </a:p>
        </p:txBody>
      </p:sp>
      <p:sp>
        <p:nvSpPr>
          <p:cNvPr id="11" name="TextBox 49"/>
          <p:cNvSpPr txBox="1"/>
          <p:nvPr/>
        </p:nvSpPr>
        <p:spPr>
          <a:xfrm>
            <a:off x="652149" y="309230"/>
            <a:ext cx="25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副驾座椅降本方案：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pic>
        <p:nvPicPr>
          <p:cNvPr id="10" name="图片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2962" y="248521"/>
            <a:ext cx="498663" cy="4408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2517" y="344721"/>
            <a:ext cx="215207" cy="271836"/>
            <a:chOff x="462517" y="344721"/>
            <a:chExt cx="215207" cy="271836"/>
          </a:xfrm>
        </p:grpSpPr>
        <p:sp>
          <p:nvSpPr>
            <p:cNvPr id="2" name="矩形 1"/>
            <p:cNvSpPr/>
            <p:nvPr/>
          </p:nvSpPr>
          <p:spPr bwMode="auto">
            <a:xfrm>
              <a:off x="462517" y="344721"/>
              <a:ext cx="125615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14917" y="344721"/>
              <a:ext cx="62807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 bwMode="auto">
          <a:xfrm>
            <a:off x="0" y="6397134"/>
            <a:ext cx="9721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0"/>
          <p:cNvSpPr txBox="1"/>
          <p:nvPr/>
        </p:nvSpPr>
        <p:spPr>
          <a:xfrm>
            <a:off x="462517" y="1226840"/>
            <a:ext cx="84797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如图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，红色箭头所示，冲压结构底座可改成开放式；蓝色线条上方可设计固定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模块化解决方案。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如图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，两红色虚线间的高度可根据实际需求进行改变。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如图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，红色虚线框所示，底座可增加滑轨及旋转机构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；黄色箭头处即底座安装孔可调整。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모서리가 둥근 직사각형 21"/>
          <p:cNvSpPr>
            <a:spLocks noChangeArrowheads="1"/>
          </p:cNvSpPr>
          <p:nvPr/>
        </p:nvSpPr>
        <p:spPr bwMode="auto">
          <a:xfrm>
            <a:off x="1971287" y="2599905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5" name="모서리가 둥근 직사각형 22"/>
          <p:cNvSpPr>
            <a:spLocks noChangeArrowheads="1"/>
          </p:cNvSpPr>
          <p:nvPr/>
        </p:nvSpPr>
        <p:spPr bwMode="auto">
          <a:xfrm>
            <a:off x="5121825" y="2599905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6" name="모서리가 둥근 직사각형 23"/>
          <p:cNvSpPr>
            <a:spLocks noChangeArrowheads="1"/>
          </p:cNvSpPr>
          <p:nvPr/>
        </p:nvSpPr>
        <p:spPr bwMode="auto">
          <a:xfrm>
            <a:off x="2028438" y="4823428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7" name="모서리가 둥근 직사각형 24"/>
          <p:cNvSpPr>
            <a:spLocks noChangeArrowheads="1"/>
          </p:cNvSpPr>
          <p:nvPr/>
        </p:nvSpPr>
        <p:spPr bwMode="auto">
          <a:xfrm>
            <a:off x="5178976" y="4823428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507484" y="868895"/>
            <a:ext cx="5245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冲压结构座椅规划：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 descr="C:\Users\Administrator\Desktop\微信图片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8"/>
          <a:stretch/>
        </p:blipFill>
        <p:spPr bwMode="auto">
          <a:xfrm>
            <a:off x="451191" y="2401696"/>
            <a:ext cx="2602899" cy="35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微信图片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8" b="2143"/>
          <a:stretch/>
        </p:blipFill>
        <p:spPr bwMode="auto">
          <a:xfrm>
            <a:off x="3225541" y="2401696"/>
            <a:ext cx="2874654" cy="35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3526" y="5962649"/>
            <a:ext cx="49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64474" y="5953123"/>
            <a:ext cx="49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3324" y="5954610"/>
            <a:ext cx="49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 descr="C:\Users\Administrator\Desktop\微信图片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2" b="4709"/>
          <a:stretch/>
        </p:blipFill>
        <p:spPr bwMode="auto">
          <a:xfrm>
            <a:off x="6254351" y="2401696"/>
            <a:ext cx="3108723" cy="35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692962" y="6436733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PAGE  4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6500495A-CF78-4678-8164-FC5789DF6375}"/>
              </a:ext>
            </a:extLst>
          </p:cNvPr>
          <p:cNvSpPr txBox="1"/>
          <p:nvPr/>
        </p:nvSpPr>
        <p:spPr>
          <a:xfrm>
            <a:off x="328263" y="6465642"/>
            <a:ext cx="1612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北京光华荣昌汽车部件有限公司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="" xmlns:a16="http://schemas.microsoft.com/office/drawing/2014/main" id="{F3EBEF69-5750-4FFE-B0BB-D0251644FFF8}"/>
              </a:ext>
            </a:extLst>
          </p:cNvPr>
          <p:cNvSpPr txBox="1"/>
          <p:nvPr/>
        </p:nvSpPr>
        <p:spPr>
          <a:xfrm>
            <a:off x="335883" y="6621399"/>
            <a:ext cx="2121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GOLDRARE AUTOMOBILE PARTS CO.,LTD</a:t>
            </a:r>
          </a:p>
        </p:txBody>
      </p:sp>
      <p:pic>
        <p:nvPicPr>
          <p:cNvPr id="10" name="图片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2962" y="248521"/>
            <a:ext cx="498663" cy="4408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2517" y="344721"/>
            <a:ext cx="215207" cy="271836"/>
            <a:chOff x="462517" y="344721"/>
            <a:chExt cx="215207" cy="271836"/>
          </a:xfrm>
        </p:grpSpPr>
        <p:sp>
          <p:nvSpPr>
            <p:cNvPr id="2" name="矩形 1"/>
            <p:cNvSpPr/>
            <p:nvPr/>
          </p:nvSpPr>
          <p:spPr bwMode="auto">
            <a:xfrm>
              <a:off x="462517" y="344721"/>
              <a:ext cx="125615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14917" y="344721"/>
              <a:ext cx="62807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 bwMode="auto">
          <a:xfrm>
            <a:off x="0" y="6397134"/>
            <a:ext cx="9721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0"/>
          <p:cNvSpPr txBox="1"/>
          <p:nvPr/>
        </p:nvSpPr>
        <p:spPr>
          <a:xfrm>
            <a:off x="550032" y="1251996"/>
            <a:ext cx="6879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两点式安全带管式结构（单调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角、固定坐垫）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三点式安全带管式结构（双调角、固定坐垫）：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三点式安全带管式结构（双调角、坐垫翻折）：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三点式安全带冲压结构（双调角、坐垫翻折）：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모서리가 둥근 직사각형 17"/>
          <p:cNvSpPr>
            <a:spLocks noChangeArrowheads="1"/>
          </p:cNvSpPr>
          <p:nvPr/>
        </p:nvSpPr>
        <p:spPr bwMode="auto">
          <a:xfrm>
            <a:off x="1865370" y="2935372"/>
            <a:ext cx="2949364" cy="1419215"/>
          </a:xfrm>
          <a:prstGeom prst="roundRect">
            <a:avLst>
              <a:gd name="adj" fmla="val 7356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105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1" name="모서리가 둥근 직사각형 18"/>
          <p:cNvSpPr>
            <a:spLocks noChangeArrowheads="1"/>
          </p:cNvSpPr>
          <p:nvPr/>
        </p:nvSpPr>
        <p:spPr bwMode="auto">
          <a:xfrm>
            <a:off x="4919588" y="2935372"/>
            <a:ext cx="2949363" cy="1419215"/>
          </a:xfrm>
          <a:prstGeom prst="roundRect">
            <a:avLst>
              <a:gd name="adj" fmla="val 5361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2" name="모서리가 둥근 직사각형 19"/>
          <p:cNvSpPr>
            <a:spLocks noChangeArrowheads="1"/>
          </p:cNvSpPr>
          <p:nvPr/>
        </p:nvSpPr>
        <p:spPr bwMode="auto">
          <a:xfrm>
            <a:off x="1865370" y="4468491"/>
            <a:ext cx="2949364" cy="1419215"/>
          </a:xfrm>
          <a:prstGeom prst="roundRect">
            <a:avLst>
              <a:gd name="adj" fmla="val 6690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3" name="모서리가 둥근 직사각형 20"/>
          <p:cNvSpPr>
            <a:spLocks noChangeArrowheads="1"/>
          </p:cNvSpPr>
          <p:nvPr/>
        </p:nvSpPr>
        <p:spPr bwMode="auto">
          <a:xfrm>
            <a:off x="4919588" y="4468491"/>
            <a:ext cx="2949363" cy="1419215"/>
          </a:xfrm>
          <a:prstGeom prst="roundRect">
            <a:avLst>
              <a:gd name="adj" fmla="val 10014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4" name="모서리가 둥근 직사각형 21"/>
          <p:cNvSpPr>
            <a:spLocks noChangeArrowheads="1"/>
          </p:cNvSpPr>
          <p:nvPr/>
        </p:nvSpPr>
        <p:spPr bwMode="auto">
          <a:xfrm>
            <a:off x="1914136" y="2599905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5" name="모서리가 둥근 직사각형 22"/>
          <p:cNvSpPr>
            <a:spLocks noChangeArrowheads="1"/>
          </p:cNvSpPr>
          <p:nvPr/>
        </p:nvSpPr>
        <p:spPr bwMode="auto">
          <a:xfrm>
            <a:off x="5064674" y="2599905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6" name="모서리가 둥근 직사각형 23"/>
          <p:cNvSpPr>
            <a:spLocks noChangeArrowheads="1"/>
          </p:cNvSpPr>
          <p:nvPr/>
        </p:nvSpPr>
        <p:spPr bwMode="auto">
          <a:xfrm>
            <a:off x="2028438" y="4823428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47" name="모서리가 둥근 직사각형 24"/>
          <p:cNvSpPr>
            <a:spLocks noChangeArrowheads="1"/>
          </p:cNvSpPr>
          <p:nvPr/>
        </p:nvSpPr>
        <p:spPr bwMode="auto">
          <a:xfrm>
            <a:off x="5178976" y="4823428"/>
            <a:ext cx="2833535" cy="157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 sz="1050">
              <a:solidFill>
                <a:srgbClr val="FFFFFF"/>
              </a:solidFill>
              <a:latin typeface="Arial" pitchFamily="34" charset="0"/>
              <a:ea typeface="Malgun Gothic" pitchFamily="34" charset="-127"/>
              <a:sym typeface="Arial" pitchFamily="34" charset="0"/>
            </a:endParaRPr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2400845" y="3341601"/>
            <a:ext cx="1878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两点式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安全带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管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结构（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单调角）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055656" y="3607059"/>
            <a:ext cx="1613563" cy="161356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5479326" y="3347456"/>
            <a:ext cx="241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三点式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安全带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管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结构（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双调角、固定坐垫）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2387121" y="4993432"/>
            <a:ext cx="2022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三点式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安全带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管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结构（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双调角、坐垫翻折）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5479326" y="4961166"/>
            <a:ext cx="2028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三点式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安全带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冲压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结构（双调角、坐垫翻折）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0606" y="4062099"/>
            <a:ext cx="133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副驾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座椅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模块平台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10"/>
          <p:cNvSpPr txBox="1"/>
          <p:nvPr/>
        </p:nvSpPr>
        <p:spPr>
          <a:xfrm>
            <a:off x="555109" y="861227"/>
            <a:ext cx="6518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副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驾座椅主要划分四个模块平台：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49"/>
          <p:cNvSpPr txBox="1"/>
          <p:nvPr/>
        </p:nvSpPr>
        <p:spPr>
          <a:xfrm>
            <a:off x="652149" y="309230"/>
            <a:ext cx="25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副驾座椅降本方案：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92962" y="6436733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PAGE  5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6500495A-CF78-4678-8164-FC5789DF6375}"/>
              </a:ext>
            </a:extLst>
          </p:cNvPr>
          <p:cNvSpPr txBox="1"/>
          <p:nvPr/>
        </p:nvSpPr>
        <p:spPr>
          <a:xfrm>
            <a:off x="328263" y="6465642"/>
            <a:ext cx="1612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北京光华荣昌汽车部件有限公司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="" xmlns:a16="http://schemas.microsoft.com/office/drawing/2014/main" id="{F3EBEF69-5750-4FFE-B0BB-D0251644FFF8}"/>
              </a:ext>
            </a:extLst>
          </p:cNvPr>
          <p:cNvSpPr txBox="1"/>
          <p:nvPr/>
        </p:nvSpPr>
        <p:spPr>
          <a:xfrm>
            <a:off x="335883" y="6621399"/>
            <a:ext cx="21214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GOLDRARE AUTOMOBILE PARTS CO.,LTD</a:t>
            </a:r>
          </a:p>
        </p:txBody>
      </p:sp>
      <p:pic>
        <p:nvPicPr>
          <p:cNvPr id="10" name="图片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2962" y="248521"/>
            <a:ext cx="498663" cy="4408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2517" y="344721"/>
            <a:ext cx="215207" cy="271836"/>
            <a:chOff x="462517" y="344721"/>
            <a:chExt cx="215207" cy="271836"/>
          </a:xfrm>
        </p:grpSpPr>
        <p:sp>
          <p:nvSpPr>
            <p:cNvPr id="2" name="矩形 1"/>
            <p:cNvSpPr/>
            <p:nvPr/>
          </p:nvSpPr>
          <p:spPr bwMode="auto">
            <a:xfrm>
              <a:off x="462517" y="344721"/>
              <a:ext cx="125615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14917" y="344721"/>
              <a:ext cx="62807" cy="27183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 bwMode="auto">
          <a:xfrm>
            <a:off x="0" y="6397134"/>
            <a:ext cx="9721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10"/>
          <p:cNvSpPr txBox="1"/>
          <p:nvPr/>
        </p:nvSpPr>
        <p:spPr>
          <a:xfrm>
            <a:off x="555109" y="794552"/>
            <a:ext cx="6518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将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各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模块进行标准化，通过不同模块间组合，组成四种配置座椅：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49"/>
          <p:cNvSpPr txBox="1"/>
          <p:nvPr/>
        </p:nvSpPr>
        <p:spPr>
          <a:xfrm>
            <a:off x="652149" y="309230"/>
            <a:ext cx="25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副驾座椅降本方案：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92962" y="6436733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PAGE  6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90302"/>
              </p:ext>
            </p:extLst>
          </p:nvPr>
        </p:nvGraphicFramePr>
        <p:xfrm>
          <a:off x="28575" y="1259858"/>
          <a:ext cx="9667875" cy="483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93"/>
                <a:gridCol w="2187132"/>
                <a:gridCol w="2124075"/>
                <a:gridCol w="2486025"/>
                <a:gridCol w="2457450"/>
              </a:tblGrid>
              <a:tr h="370840">
                <a:tc rowSpan="5"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副驾座椅降本方案</a:t>
                      </a:r>
                    </a:p>
                    <a:p>
                      <a:pPr algn="ctr"/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靠背模块（模块化）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座框（模块化）</a:t>
                      </a:r>
                      <a:endParaRPr lang="en-US" altLang="zh-CN" sz="14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底座（可变化）</a:t>
                      </a:r>
                      <a:endParaRPr lang="en-US" altLang="zh-CN" sz="14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副驾座椅产品</a:t>
                      </a:r>
                      <a:endParaRPr lang="en-US" altLang="zh-CN" sz="14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12202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窄靠背（单调角器）</a:t>
                      </a:r>
                      <a:endParaRPr lang="en-US" altLang="zh-CN" sz="14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宽靠背（单调角器）</a:t>
                      </a:r>
                      <a:endParaRPr lang="en-US" altLang="zh-CN" sz="14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两点式安全带</a:t>
                      </a:r>
                      <a:endParaRPr lang="en-US" altLang="zh-CN" sz="14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管式固定坐垫</a:t>
                      </a:r>
                      <a:endParaRPr lang="zh-CN" altLang="en-US" sz="1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管式</a:t>
                      </a:r>
                      <a:endParaRPr lang="en-US" altLang="zh-CN" sz="18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两点式安全带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管式结构（固定坐垫）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成本定位</a:t>
                      </a:r>
                      <a:r>
                        <a:rPr lang="en-US" altLang="zh-CN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230</a:t>
                      </a: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元以下</a:t>
                      </a:r>
                      <a:endParaRPr lang="en-US" altLang="zh-CN" sz="14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10953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宽靠背（双调角</a:t>
                      </a: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器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）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管式固定坐垫</a:t>
                      </a:r>
                      <a:endParaRPr lang="zh-CN" altLang="en-US" sz="1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CN" sz="1400" b="1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管式结构（固定坐垫）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75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成本定位</a:t>
                      </a:r>
                      <a:r>
                        <a:rPr lang="en-US" altLang="zh-CN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330</a:t>
                      </a: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元以下</a:t>
                      </a:r>
                      <a:endParaRPr lang="en-US" altLang="zh-CN" sz="14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15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管式坐垫翻折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CN" sz="1400" b="1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管式结构（坐垫翻折）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成本定位</a:t>
                      </a:r>
                      <a:r>
                        <a:rPr lang="en-US" altLang="zh-CN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350</a:t>
                      </a: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元左右</a:t>
                      </a:r>
                      <a:endParaRPr lang="en-US" altLang="zh-CN" sz="14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632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0" dirty="0" smtClean="0">
                          <a:latin typeface="微软雅黑" pitchFamily="34" charset="-122"/>
                          <a:ea typeface="微软雅黑" pitchFamily="34" charset="-122"/>
                        </a:rPr>
                        <a:t>冲压坐垫翻折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冲压</a:t>
                      </a:r>
                      <a:endParaRPr lang="en-US" altLang="zh-CN" sz="18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三点式安全带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冲压结构（坐垫翻折）</a:t>
                      </a:r>
                      <a:endParaRPr lang="en-US" altLang="zh-CN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成本定位</a:t>
                      </a:r>
                      <a:r>
                        <a:rPr lang="en-US" altLang="zh-CN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400</a:t>
                      </a:r>
                      <a:r>
                        <a:rPr lang="zh-CN" altLang="en-US" sz="14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元以下</a:t>
                      </a:r>
                      <a:endParaRPr lang="en-US" altLang="zh-CN" sz="14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直接箭头连接符 8"/>
          <p:cNvCxnSpPr/>
          <p:nvPr/>
        </p:nvCxnSpPr>
        <p:spPr bwMode="auto">
          <a:xfrm>
            <a:off x="2314575" y="2076451"/>
            <a:ext cx="762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/>
          <p:cNvCxnSpPr/>
          <p:nvPr/>
        </p:nvCxnSpPr>
        <p:spPr bwMode="auto">
          <a:xfrm>
            <a:off x="4457700" y="2009775"/>
            <a:ext cx="1381125" cy="10191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箭头连接符 27"/>
          <p:cNvCxnSpPr/>
          <p:nvPr/>
        </p:nvCxnSpPr>
        <p:spPr bwMode="auto">
          <a:xfrm flipV="1">
            <a:off x="6172200" y="2076451"/>
            <a:ext cx="1331911" cy="9429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箭头连接符 28"/>
          <p:cNvCxnSpPr/>
          <p:nvPr/>
        </p:nvCxnSpPr>
        <p:spPr bwMode="auto">
          <a:xfrm>
            <a:off x="2314575" y="2266951"/>
            <a:ext cx="762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箭头连接符 30"/>
          <p:cNvCxnSpPr/>
          <p:nvPr/>
        </p:nvCxnSpPr>
        <p:spPr bwMode="auto">
          <a:xfrm>
            <a:off x="4457700" y="2171701"/>
            <a:ext cx="1295400" cy="9810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/>
          <p:nvPr/>
        </p:nvCxnSpPr>
        <p:spPr bwMode="auto">
          <a:xfrm flipV="1">
            <a:off x="6229350" y="2266952"/>
            <a:ext cx="1274761" cy="885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箭头连接符 58"/>
          <p:cNvCxnSpPr/>
          <p:nvPr/>
        </p:nvCxnSpPr>
        <p:spPr bwMode="auto">
          <a:xfrm flipV="1">
            <a:off x="2314575" y="3238500"/>
            <a:ext cx="762000" cy="10477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箭头连接符 61"/>
          <p:cNvCxnSpPr/>
          <p:nvPr/>
        </p:nvCxnSpPr>
        <p:spPr bwMode="auto">
          <a:xfrm>
            <a:off x="4457700" y="3314701"/>
            <a:ext cx="120967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箭头连接符 62"/>
          <p:cNvCxnSpPr/>
          <p:nvPr/>
        </p:nvCxnSpPr>
        <p:spPr bwMode="auto">
          <a:xfrm>
            <a:off x="6334124" y="3314701"/>
            <a:ext cx="116998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箭头连接符 64"/>
          <p:cNvCxnSpPr/>
          <p:nvPr/>
        </p:nvCxnSpPr>
        <p:spPr bwMode="auto">
          <a:xfrm flipV="1">
            <a:off x="2314575" y="4438650"/>
            <a:ext cx="81915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接箭头连接符 67"/>
          <p:cNvCxnSpPr/>
          <p:nvPr/>
        </p:nvCxnSpPr>
        <p:spPr bwMode="auto">
          <a:xfrm flipV="1">
            <a:off x="4457700" y="3409950"/>
            <a:ext cx="1209675" cy="1047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接箭头连接符 69"/>
          <p:cNvCxnSpPr/>
          <p:nvPr/>
        </p:nvCxnSpPr>
        <p:spPr bwMode="auto">
          <a:xfrm>
            <a:off x="6334124" y="3409950"/>
            <a:ext cx="1169987" cy="1028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直接箭头连接符 73"/>
          <p:cNvCxnSpPr/>
          <p:nvPr/>
        </p:nvCxnSpPr>
        <p:spPr bwMode="auto">
          <a:xfrm>
            <a:off x="2314575" y="4552950"/>
            <a:ext cx="762000" cy="971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直接箭头连接符 77"/>
          <p:cNvCxnSpPr/>
          <p:nvPr/>
        </p:nvCxnSpPr>
        <p:spPr bwMode="auto">
          <a:xfrm flipV="1">
            <a:off x="4451350" y="5553076"/>
            <a:ext cx="1216025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直接箭头连接符 79"/>
          <p:cNvCxnSpPr/>
          <p:nvPr/>
        </p:nvCxnSpPr>
        <p:spPr bwMode="auto">
          <a:xfrm flipV="1">
            <a:off x="6288086" y="5553074"/>
            <a:ext cx="1216025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85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501" y="3690475"/>
            <a:ext cx="9721850" cy="14668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814159" y="2113221"/>
            <a:ext cx="5076722" cy="3154508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66" y="542975"/>
            <a:ext cx="5610225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228561" y="4223023"/>
            <a:ext cx="2018317" cy="3939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</a:t>
            </a:r>
            <a:r>
              <a:rPr lang="zh-CN" altLang="en-US" sz="1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</a:t>
            </a:r>
            <a:r>
              <a:rPr lang="en-US" altLang="zh-CN" sz="10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GROUP</a:t>
            </a:r>
            <a:endParaRPr lang="en-US" altLang="zh-CN" sz="10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22383" y="4784420"/>
            <a:ext cx="3999467" cy="220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30" y="4077206"/>
            <a:ext cx="713757" cy="70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清风素材3 https://12sc.taobao.com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8235</TotalTime>
  <Pages>0</Pages>
  <Words>910</Words>
  <Characters>0</Characters>
  <Application>Microsoft Office PowerPoint</Application>
  <DocSecurity>0</DocSecurity>
  <PresentationFormat>自定义</PresentationFormat>
  <Lines>0</Lines>
  <Paragraphs>136</Paragraphs>
  <Slides>8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清风素材 https://12sc.taobao.com</vt:lpstr>
      <vt:lpstr>清风素材3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12sc.taobao.com</dc:subject>
  <dc:creator>清风素材;12sc.taobao.com</dc:creator>
  <cp:keywords>12sc.taobao.com</cp:keywords>
  <dc:description>12sc.taobao.com</dc:description>
  <cp:lastModifiedBy>Administrator</cp:lastModifiedBy>
  <cp:revision>1264</cp:revision>
  <dcterms:created xsi:type="dcterms:W3CDTF">2015-08-12T02:06:50Z</dcterms:created>
  <dcterms:modified xsi:type="dcterms:W3CDTF">2022-11-02T08:00:17Z</dcterms:modified>
  <cp:category>12sc.taobao.com</cp:category>
  <cp:contentStatus>12sc.taobao.com</cp:contentStatus>
</cp:coreProperties>
</file>