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9" r:id="rId2"/>
    <p:sldId id="333" r:id="rId3"/>
    <p:sldId id="450" r:id="rId4"/>
    <p:sldId id="449" r:id="rId5"/>
    <p:sldId id="451" r:id="rId6"/>
    <p:sldId id="471" r:id="rId7"/>
    <p:sldId id="468" r:id="rId8"/>
    <p:sldId id="477" r:id="rId9"/>
    <p:sldId id="472" r:id="rId10"/>
    <p:sldId id="469" r:id="rId11"/>
    <p:sldId id="478" r:id="rId12"/>
    <p:sldId id="470" r:id="rId13"/>
    <p:sldId id="479" r:id="rId14"/>
    <p:sldId id="473" r:id="rId15"/>
    <p:sldId id="456" r:id="rId16"/>
    <p:sldId id="465" r:id="rId17"/>
    <p:sldId id="474" r:id="rId18"/>
    <p:sldId id="475" r:id="rId19"/>
    <p:sldId id="476" r:id="rId20"/>
    <p:sldId id="480" r:id="rId21"/>
    <p:sldId id="351" r:id="rId22"/>
  </p:sldIdLst>
  <p:sldSz cx="12190413" cy="6858000"/>
  <p:notesSz cx="9866313" cy="6735763"/>
  <p:custDataLst>
    <p:tags r:id="rId2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5">
          <p15:clr>
            <a:srgbClr val="A4A3A4"/>
          </p15:clr>
        </p15:guide>
        <p15:guide id="2" pos="2842" userDrawn="1">
          <p15:clr>
            <a:srgbClr val="A4A3A4"/>
          </p15:clr>
        </p15:guide>
        <p15:guide id="3" pos="38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25">
          <p15:clr>
            <a:srgbClr val="A4A3A4"/>
          </p15:clr>
        </p15:guide>
        <p15:guide id="2" pos="3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F82C"/>
    <a:srgbClr val="FF1919"/>
    <a:srgbClr val="0000FF"/>
    <a:srgbClr val="998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28" autoAdjust="0"/>
    <p:restoredTop sz="86417" autoAdjust="0"/>
  </p:normalViewPr>
  <p:slideViewPr>
    <p:cSldViewPr>
      <p:cViewPr varScale="1">
        <p:scale>
          <a:sx n="112" d="100"/>
          <a:sy n="112" d="100"/>
        </p:scale>
        <p:origin x="804" y="96"/>
      </p:cViewPr>
      <p:guideLst>
        <p:guide orient="horz" pos="2265"/>
        <p:guide pos="2842"/>
        <p:guide pos="3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225"/>
        <p:guide pos="3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2022/11/15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215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1361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361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59FCA956-FCF2-4C3B-8BB9-40BEACDB7C6C}" type="slidenum">
              <a:rPr lang="en-US" altLang="zh-CN" smtClean="0">
                <a:latin typeface="Arial" panose="020B0604020202020204" pitchFamily="34" charset="0"/>
              </a:rPr>
              <a:t>1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940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66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864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940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10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143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940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5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5" y="547094"/>
            <a:ext cx="12190413" cy="1587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5" y="6595764"/>
            <a:ext cx="12190413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6B1-CD91-4303-850B-B62819B57EF1}" type="datetimeFigureOut">
              <a:rPr lang="zh-CN" altLang="en-US"/>
              <a:t>2022/11/15</a:t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pic>
        <p:nvPicPr>
          <p:cNvPr id="9" name="Picture 7" descr="公司全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59508" y="44627"/>
            <a:ext cx="3312369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灯片编号占位符 3"/>
          <p:cNvSpPr txBox="1"/>
          <p:nvPr userDrawn="1"/>
        </p:nvSpPr>
        <p:spPr>
          <a:xfrm>
            <a:off x="9047534" y="6525347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379AD9D7-DD06-4573-98D3-F9AAF1DD7A61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3B4A-0125-4CC8-83B2-D88E706B3D55}" type="datetimeFigureOut">
              <a:rPr lang="zh-CN" altLang="en-US"/>
              <a:t>2022/11/15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B9AF-88C4-47BF-8910-4532C3CC71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609521" y="274638"/>
            <a:ext cx="10971372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521" y="1600203"/>
            <a:ext cx="10971372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/>
              <a:t>2022/11/15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63" y="6356353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file:///D:\Program%20Files\feiq\AutoRecv%20Files\&#26446;&#23425;-&#35774;&#35745;&#20844;&#21496;(186024940125)\2022-06-25%2021_14_09\M4-20220621\_NPart%233644473.CATPart" TargetMode="Externa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6.wmf"/><Relationship Id="rId5" Type="http://schemas.openxmlformats.org/officeDocument/2006/relationships/oleObject" Target="file:///D:\Program%20Files\feiq\AutoRecv%20Files\&#26446;&#23425;-&#35774;&#35745;&#20844;&#21496;(186024940125)\2022-06-25%2021_14_09\M4-20220621\_NPart%2327.CATPart" TargetMode="Externa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-5973" y="4083839"/>
            <a:ext cx="12190413" cy="10953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dirty="0">
              <a:solidFill>
                <a:schemeClr val="bg1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1028" name="Rectangle 19"/>
          <p:cNvSpPr>
            <a:spLocks noChangeArrowheads="1"/>
          </p:cNvSpPr>
          <p:nvPr/>
        </p:nvSpPr>
        <p:spPr bwMode="auto">
          <a:xfrm>
            <a:off x="860561" y="4293098"/>
            <a:ext cx="1026984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奥铃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M4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中卡收割机运输车技术方案</a:t>
            </a:r>
          </a:p>
        </p:txBody>
      </p:sp>
      <p:graphicFrame>
        <p:nvGraphicFramePr>
          <p:cNvPr id="6" name="Group 1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2897137"/>
              </p:ext>
            </p:extLst>
          </p:nvPr>
        </p:nvGraphicFramePr>
        <p:xfrm>
          <a:off x="3638078" y="5377762"/>
          <a:ext cx="6628537" cy="1075575"/>
        </p:xfrm>
        <a:graphic>
          <a:graphicData uri="http://schemas.openxmlformats.org/drawingml/2006/table">
            <a:tbl>
              <a:tblPr/>
              <a:tblGrid>
                <a:gridCol w="250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0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公司  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Company</a:t>
                      </a: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北京光华荣昌汽车部件有限公司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版本号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Version</a:t>
                      </a: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V1.0</a:t>
                      </a: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日期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Date</a:t>
                      </a: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2022.11.14</a:t>
                      </a:r>
                    </a:p>
                  </a:txBody>
                  <a:tcPr marL="112537" marR="112537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38201" y="188513"/>
          <a:ext cx="10874279" cy="3714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5419725" imgH="2466975" progId="StaticDib">
                  <p:embed/>
                </p:oleObj>
              </mc:Choice>
              <mc:Fallback>
                <p:oleObj name="Picture" r:id="rId4" imgW="5419725" imgH="2466975" progId="StaticDib">
                  <p:embed/>
                  <p:pic>
                    <p:nvPicPr>
                      <p:cNvPr id="0" name="图片 39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1" y="188513"/>
                        <a:ext cx="10874279" cy="371438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4">
            <a:extLst>
              <a:ext uri="{FF2B5EF4-FFF2-40B4-BE49-F238E27FC236}">
                <a16:creationId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2" y="563083"/>
            <a:ext cx="3530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大黄蜂副驾驶座椅方案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3C4016C-35FF-EFEB-EF87-431763337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54" y="990754"/>
            <a:ext cx="5112568" cy="534659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33ACE1D-199C-B963-1F7E-316179B25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982" y="932415"/>
            <a:ext cx="4669777" cy="525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7166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CEA1B80-32B0-354D-8600-4EFECE3CF37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0726" y="903422"/>
            <a:ext cx="3901470" cy="5549925"/>
          </a:xfrm>
          <a:prstGeom prst="rect">
            <a:avLst/>
          </a:prstGeom>
        </p:spPr>
      </p:pic>
      <p:sp>
        <p:nvSpPr>
          <p:cNvPr id="5" name="Rectangle 284">
            <a:extLst>
              <a:ext uri="{FF2B5EF4-FFF2-40B4-BE49-F238E27FC236}">
                <a16:creationId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2" y="563083"/>
            <a:ext cx="3530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大黄蜂副驾驶座椅方案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cxnSp>
        <p:nvCxnSpPr>
          <p:cNvPr id="3" name="直接箭头连接符 2"/>
          <p:cNvCxnSpPr>
            <a:cxnSpLocks/>
          </p:cNvCxnSpPr>
          <p:nvPr/>
        </p:nvCxnSpPr>
        <p:spPr>
          <a:xfrm>
            <a:off x="2526528" y="2467735"/>
            <a:ext cx="1481548" cy="3820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7117" y="2021396"/>
            <a:ext cx="232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1</a:t>
            </a:r>
            <a:r>
              <a:rPr lang="zh-CN" altLang="en-US" sz="1200" dirty="0"/>
              <a:t>、副驾驶靠背总成</a:t>
            </a:r>
            <a:endParaRPr lang="en-US" altLang="zh-CN" sz="1200" dirty="0"/>
          </a:p>
          <a:p>
            <a:r>
              <a:rPr lang="zh-CN" altLang="en-US" sz="1200" dirty="0"/>
              <a:t>（含头枕、泡沫、骨架）</a:t>
            </a:r>
          </a:p>
        </p:txBody>
      </p:sp>
      <p:cxnSp>
        <p:nvCxnSpPr>
          <p:cNvPr id="22" name="直接箭头连接符 21"/>
          <p:cNvCxnSpPr>
            <a:cxnSpLocks/>
          </p:cNvCxnSpPr>
          <p:nvPr/>
        </p:nvCxnSpPr>
        <p:spPr>
          <a:xfrm>
            <a:off x="1757901" y="3167509"/>
            <a:ext cx="1499716" cy="3100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2128" y="2982256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2</a:t>
            </a:r>
            <a:r>
              <a:rPr lang="zh-CN" altLang="en-US" sz="1200" dirty="0"/>
              <a:t>、右罩壳</a:t>
            </a:r>
            <a:endParaRPr lang="en-US" altLang="zh-CN" sz="1200" dirty="0"/>
          </a:p>
          <a:p>
            <a:r>
              <a:rPr lang="zh-CN" altLang="en-US" sz="1200" dirty="0"/>
              <a:t>（含调角手柄）</a:t>
            </a:r>
          </a:p>
        </p:txBody>
      </p:sp>
      <p:cxnSp>
        <p:nvCxnSpPr>
          <p:cNvPr id="29" name="直接箭头连接符 28"/>
          <p:cNvCxnSpPr>
            <a:cxnSpLocks/>
            <a:stCxn id="30" idx="3"/>
          </p:cNvCxnSpPr>
          <p:nvPr/>
        </p:nvCxnSpPr>
        <p:spPr>
          <a:xfrm flipV="1">
            <a:off x="1851576" y="3990646"/>
            <a:ext cx="1830039" cy="915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8621" y="3943702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3</a:t>
            </a:r>
            <a:r>
              <a:rPr lang="zh-CN" altLang="en-US" sz="1200" dirty="0"/>
              <a:t>、调角器总成</a:t>
            </a:r>
          </a:p>
        </p:txBody>
      </p:sp>
      <p:cxnSp>
        <p:nvCxnSpPr>
          <p:cNvPr id="32" name="直接箭头连接符 31"/>
          <p:cNvCxnSpPr>
            <a:cxnSpLocks/>
          </p:cNvCxnSpPr>
          <p:nvPr/>
        </p:nvCxnSpPr>
        <p:spPr>
          <a:xfrm flipH="1">
            <a:off x="4966547" y="3990646"/>
            <a:ext cx="1200891" cy="6877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26709" y="3730009"/>
            <a:ext cx="1654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7</a:t>
            </a:r>
            <a:r>
              <a:rPr lang="zh-CN" altLang="en-US" sz="1200" dirty="0"/>
              <a:t>、座垫总成（发泡）</a:t>
            </a:r>
          </a:p>
        </p:txBody>
      </p:sp>
      <p:cxnSp>
        <p:nvCxnSpPr>
          <p:cNvPr id="37" name="直接箭头连接符 36"/>
          <p:cNvCxnSpPr>
            <a:cxnSpLocks/>
          </p:cNvCxnSpPr>
          <p:nvPr/>
        </p:nvCxnSpPr>
        <p:spPr>
          <a:xfrm flipV="1">
            <a:off x="2350790" y="4501709"/>
            <a:ext cx="504056" cy="451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67117" y="4905149"/>
            <a:ext cx="1808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4</a:t>
            </a:r>
            <a:r>
              <a:rPr lang="zh-CN" altLang="en-US" sz="1200" dirty="0"/>
              <a:t>、副驾右下连接板总成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39325" y="5776874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5</a:t>
            </a:r>
            <a:r>
              <a:rPr lang="zh-CN" altLang="en-US" sz="1200" dirty="0"/>
              <a:t>、副驾座框总成</a:t>
            </a:r>
          </a:p>
        </p:txBody>
      </p:sp>
      <p:cxnSp>
        <p:nvCxnSpPr>
          <p:cNvPr id="42" name="直接箭头连接符 41"/>
          <p:cNvCxnSpPr>
            <a:cxnSpLocks/>
          </p:cNvCxnSpPr>
          <p:nvPr/>
        </p:nvCxnSpPr>
        <p:spPr>
          <a:xfrm flipH="1" flipV="1">
            <a:off x="4602194" y="5624283"/>
            <a:ext cx="1565244" cy="2912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>
            <a:cxnSpLocks/>
          </p:cNvCxnSpPr>
          <p:nvPr/>
        </p:nvCxnSpPr>
        <p:spPr>
          <a:xfrm flipH="1">
            <a:off x="5447134" y="2780700"/>
            <a:ext cx="720304" cy="8976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244381" y="2599885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8</a:t>
            </a:r>
            <a:r>
              <a:rPr lang="zh-CN" altLang="en-US" sz="1200" dirty="0"/>
              <a:t>、左罩壳</a:t>
            </a:r>
          </a:p>
        </p:txBody>
      </p:sp>
      <p:graphicFrame>
        <p:nvGraphicFramePr>
          <p:cNvPr id="56" name="表格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262441"/>
              </p:ext>
            </p:extLst>
          </p:nvPr>
        </p:nvGraphicFramePr>
        <p:xfrm>
          <a:off x="7607374" y="1353102"/>
          <a:ext cx="4464495" cy="45995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5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5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aseline="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aseline="0" dirty="0"/>
                        <a:t>名称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aseline="0" dirty="0"/>
                        <a:t>数量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aseline="0" dirty="0"/>
                        <a:t>备注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5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/>
                        <a:t>1</a:t>
                      </a:r>
                      <a:endParaRPr lang="zh-CN" altLang="en-US" sz="1200" baseline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副驾驶靠背总成（含头枕、泡沫、骨架）</a:t>
                      </a:r>
                      <a:endParaRPr lang="zh-CN" altLang="en-US" sz="1200" baseline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/>
                        <a:t>1</a:t>
                      </a:r>
                      <a:endParaRPr lang="zh-CN" altLang="en-US" sz="1200" baseline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aseline="0" dirty="0"/>
                        <a:t>沿用 </a:t>
                      </a:r>
                      <a:r>
                        <a:rPr lang="en-US" altLang="zh-CN" sz="1200" baseline="0" dirty="0"/>
                        <a:t>TX</a:t>
                      </a:r>
                      <a:endParaRPr lang="zh-CN" altLang="en-US" sz="1200" baseline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8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/>
                        <a:t>2</a:t>
                      </a:r>
                      <a:endParaRPr lang="zh-CN" altLang="en-US" sz="1200" baseline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右罩壳（含调角手柄）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/>
                        <a:t>1</a:t>
                      </a:r>
                      <a:endParaRPr lang="zh-CN" altLang="en-US" sz="1200" baseline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aseline="0" dirty="0"/>
                        <a:t>沿用 </a:t>
                      </a:r>
                      <a:r>
                        <a:rPr lang="en-US" altLang="zh-CN" sz="1200" baseline="0" dirty="0"/>
                        <a:t>TX</a:t>
                      </a:r>
                      <a:endParaRPr lang="zh-CN" altLang="en-US" sz="1200" baseline="0" dirty="0"/>
                    </a:p>
                    <a:p>
                      <a:pPr algn="ctr"/>
                      <a:r>
                        <a:rPr lang="zh-CN" altLang="en-US" sz="1200" baseline="0" dirty="0"/>
                        <a:t>外漏钣金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/>
                        <a:t>3</a:t>
                      </a:r>
                      <a:endParaRPr lang="zh-CN" altLang="en-US" sz="1200" baseline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调角器总成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/>
                        <a:t>1</a:t>
                      </a:r>
                      <a:endParaRPr lang="zh-CN" altLang="en-US" sz="1200" baseline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aseline="0" dirty="0"/>
                        <a:t>沿用 </a:t>
                      </a:r>
                      <a:r>
                        <a:rPr lang="en-US" altLang="zh-CN" sz="1200" baseline="0" dirty="0"/>
                        <a:t>TX</a:t>
                      </a:r>
                      <a:endParaRPr lang="zh-CN" altLang="en-US" sz="1200" baseline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8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/>
                        <a:t>4</a:t>
                      </a:r>
                      <a:endParaRPr lang="zh-CN" altLang="en-US" sz="1200" baseline="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副驾右下连接板总成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/>
                        <a:t>1</a:t>
                      </a:r>
                      <a:endParaRPr lang="zh-CN" altLang="en-US" sz="1200" baseline="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aseline="0" dirty="0"/>
                        <a:t>新开，外漏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4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/>
                        <a:t>5</a:t>
                      </a:r>
                      <a:endParaRPr lang="zh-CN" altLang="en-US" sz="1200" baseline="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副驾座框总成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/>
                        <a:t>1</a:t>
                      </a:r>
                      <a:endParaRPr lang="zh-CN" altLang="en-US" sz="1200" baseline="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aseline="0" dirty="0"/>
                        <a:t>新开</a:t>
                      </a:r>
                      <a:endParaRPr lang="en-US" altLang="zh-CN" sz="1200" baseline="0" dirty="0"/>
                    </a:p>
                    <a:p>
                      <a:pPr algn="ctr"/>
                      <a:r>
                        <a:rPr lang="en-US" altLang="zh-CN" sz="1200" baseline="0" dirty="0"/>
                        <a:t>1.</a:t>
                      </a:r>
                      <a:r>
                        <a:rPr lang="zh-CN" altLang="en-US" sz="1200" baseline="0" dirty="0"/>
                        <a:t>座垫骨架</a:t>
                      </a:r>
                      <a:r>
                        <a:rPr lang="en-US" altLang="zh-CN" sz="1200" baseline="0" dirty="0"/>
                        <a:t>J6L</a:t>
                      </a:r>
                    </a:p>
                    <a:p>
                      <a:pPr algn="ctr"/>
                      <a:r>
                        <a:rPr lang="en-US" altLang="zh-CN" sz="900" baseline="0" dirty="0"/>
                        <a:t>2.</a:t>
                      </a:r>
                      <a:r>
                        <a:rPr lang="zh-CN" altLang="en-US" sz="900" baseline="0" dirty="0"/>
                        <a:t>钣金全部沿用</a:t>
                      </a:r>
                      <a:r>
                        <a:rPr lang="en-US" altLang="zh-CN" sz="900" baseline="0" dirty="0"/>
                        <a:t>M4</a:t>
                      </a:r>
                      <a:endParaRPr lang="zh-CN" altLang="en-US" sz="900" baseline="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8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/>
                        <a:t>6</a:t>
                      </a:r>
                      <a:endParaRPr lang="zh-CN" altLang="en-US" sz="1200" baseline="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副驾左下连接板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/>
                        <a:t>1</a:t>
                      </a:r>
                      <a:endParaRPr lang="zh-CN" altLang="en-US" sz="1200" baseline="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aseline="0" dirty="0"/>
                        <a:t>新开，外漏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798974"/>
                  </a:ext>
                </a:extLst>
              </a:tr>
              <a:tr h="4308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/>
                        <a:t>7</a:t>
                      </a:r>
                      <a:endParaRPr lang="zh-CN" altLang="en-US" sz="1200" baseline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座垫总成</a:t>
                      </a:r>
                      <a:r>
                        <a:rPr lang="en-US" altLang="zh-CN" sz="1200" dirty="0"/>
                        <a:t>(</a:t>
                      </a:r>
                      <a:r>
                        <a:rPr lang="zh-CN" altLang="en-US" sz="1200" dirty="0"/>
                        <a:t>发泡</a:t>
                      </a:r>
                      <a:r>
                        <a:rPr lang="en-US" altLang="zh-CN" sz="1200" dirty="0"/>
                        <a:t>)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/>
                        <a:t>1</a:t>
                      </a:r>
                      <a:endParaRPr lang="zh-CN" altLang="en-US" sz="1200" baseline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aseline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84179"/>
                  </a:ext>
                </a:extLst>
              </a:tr>
              <a:tr h="4308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/>
                        <a:t>8</a:t>
                      </a:r>
                      <a:endParaRPr lang="zh-CN" altLang="en-US" sz="1200" baseline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左罩壳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/>
                        <a:t>1</a:t>
                      </a:r>
                      <a:endParaRPr lang="zh-CN" altLang="en-US" sz="1200" baseline="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aseline="0" dirty="0"/>
                        <a:t>新开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085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aseline="0" dirty="0">
                          <a:latin typeface="+mn-ea"/>
                          <a:ea typeface="+mn-ea"/>
                        </a:rPr>
                        <a:t>备注：</a:t>
                      </a:r>
                      <a:endParaRPr lang="en-US" altLang="zh-CN" sz="1200" baseline="0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aseline="0" dirty="0">
                          <a:latin typeface="+mn-ea"/>
                          <a:ea typeface="+mn-ea"/>
                        </a:rPr>
                        <a:t>以上信息不含座椅面套，面套以最终客户定义面料的为基准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zh-CN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3462044"/>
                  </a:ext>
                </a:extLst>
              </a:tr>
            </a:tbl>
          </a:graphicData>
        </a:graphic>
      </p:graphicFrame>
      <p:sp>
        <p:nvSpPr>
          <p:cNvPr id="57" name="矩形 56"/>
          <p:cNvSpPr/>
          <p:nvPr/>
        </p:nvSpPr>
        <p:spPr>
          <a:xfrm>
            <a:off x="5326935" y="1052736"/>
            <a:ext cx="763105" cy="232144"/>
          </a:xfrm>
          <a:prstGeom prst="rect">
            <a:avLst/>
          </a:prstGeom>
          <a:solidFill>
            <a:srgbClr val="FF1919"/>
          </a:solidFill>
          <a:ln>
            <a:solidFill>
              <a:srgbClr val="FF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76"/>
          <p:cNvSpPr txBox="1"/>
          <p:nvPr/>
        </p:nvSpPr>
        <p:spPr>
          <a:xfrm>
            <a:off x="6277035" y="103030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新开件</a:t>
            </a:r>
          </a:p>
        </p:txBody>
      </p:sp>
      <p:sp>
        <p:nvSpPr>
          <p:cNvPr id="78" name="矩形 77"/>
          <p:cNvSpPr/>
          <p:nvPr/>
        </p:nvSpPr>
        <p:spPr>
          <a:xfrm>
            <a:off x="7018224" y="1056122"/>
            <a:ext cx="763105" cy="2321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7895882" y="1044207"/>
            <a:ext cx="64633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沿用件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37040" y="4852131"/>
            <a:ext cx="1500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6</a:t>
            </a:r>
            <a:r>
              <a:rPr lang="zh-CN" altLang="en-US" sz="1200" dirty="0"/>
              <a:t>、副驾左下连接板</a:t>
            </a:r>
          </a:p>
        </p:txBody>
      </p:sp>
      <p:cxnSp>
        <p:nvCxnSpPr>
          <p:cNvPr id="51" name="直接箭头连接符 50"/>
          <p:cNvCxnSpPr>
            <a:cxnSpLocks/>
          </p:cNvCxnSpPr>
          <p:nvPr/>
        </p:nvCxnSpPr>
        <p:spPr>
          <a:xfrm flipH="1">
            <a:off x="4846684" y="4952921"/>
            <a:ext cx="1292641" cy="2602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3AFFA3DD-9391-3369-E702-94EC6C482700}"/>
              </a:ext>
            </a:extLst>
          </p:cNvPr>
          <p:cNvSpPr/>
          <p:nvPr/>
        </p:nvSpPr>
        <p:spPr>
          <a:xfrm rot="473198">
            <a:off x="3728805" y="3671655"/>
            <a:ext cx="1655108" cy="801915"/>
          </a:xfrm>
          <a:prstGeom prst="roundRect">
            <a:avLst/>
          </a:prstGeom>
          <a:noFill/>
          <a:ln w="38100">
            <a:solidFill>
              <a:srgbClr val="10F82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31938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4">
            <a:extLst>
              <a:ext uri="{FF2B5EF4-FFF2-40B4-BE49-F238E27FC236}">
                <a16:creationId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2" y="563083"/>
            <a:ext cx="3530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大黄蜂中间座椅方案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80F3D3B-B4EF-5ACB-C103-390EC67DC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6" y="1152807"/>
            <a:ext cx="4680520" cy="52655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AD8DCB-B57B-9D18-7C91-9618370A2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150" y="679364"/>
            <a:ext cx="518457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3188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10" y="808344"/>
            <a:ext cx="4089599" cy="546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84">
            <a:extLst>
              <a:ext uri="{FF2B5EF4-FFF2-40B4-BE49-F238E27FC236}">
                <a16:creationId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2" y="563083"/>
            <a:ext cx="3530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大黄蜂中间座椅方案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cxnSp>
        <p:nvCxnSpPr>
          <p:cNvPr id="3" name="直接箭头连接符 2"/>
          <p:cNvCxnSpPr>
            <a:cxnSpLocks/>
          </p:cNvCxnSpPr>
          <p:nvPr/>
        </p:nvCxnSpPr>
        <p:spPr>
          <a:xfrm flipV="1">
            <a:off x="2134766" y="1441634"/>
            <a:ext cx="2131134" cy="81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6475" y="1407868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1</a:t>
            </a:r>
            <a:r>
              <a:rPr lang="zh-CN" altLang="en-US" sz="1200" dirty="0"/>
              <a:t>、靠背骨架总成</a:t>
            </a:r>
            <a:endParaRPr lang="en-US" altLang="zh-CN" sz="1200" dirty="0"/>
          </a:p>
          <a:p>
            <a:r>
              <a:rPr lang="zh-CN" altLang="en-US" sz="1200" dirty="0"/>
              <a:t>含连接，支撑及锁止机构</a:t>
            </a:r>
          </a:p>
        </p:txBody>
      </p:sp>
      <p:cxnSp>
        <p:nvCxnSpPr>
          <p:cNvPr id="22" name="直接箭头连接符 21"/>
          <p:cNvCxnSpPr>
            <a:cxnSpLocks/>
          </p:cNvCxnSpPr>
          <p:nvPr/>
        </p:nvCxnSpPr>
        <p:spPr>
          <a:xfrm>
            <a:off x="2013285" y="3120755"/>
            <a:ext cx="1057585" cy="138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2128" y="2982256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2</a:t>
            </a:r>
            <a:r>
              <a:rPr lang="zh-CN" altLang="en-US" sz="1200" dirty="0"/>
              <a:t>、靠背发泡总成</a:t>
            </a:r>
          </a:p>
        </p:txBody>
      </p:sp>
      <p:cxnSp>
        <p:nvCxnSpPr>
          <p:cNvPr id="37" name="直接箭头连接符 36"/>
          <p:cNvCxnSpPr>
            <a:cxnSpLocks/>
          </p:cNvCxnSpPr>
          <p:nvPr/>
        </p:nvCxnSpPr>
        <p:spPr>
          <a:xfrm>
            <a:off x="1926227" y="4202979"/>
            <a:ext cx="856611" cy="1484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66441" y="4074423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3</a:t>
            </a:r>
            <a:r>
              <a:rPr lang="zh-CN" altLang="en-US" sz="1200" dirty="0"/>
              <a:t>、座垫发泡总成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5247" y="4927371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4</a:t>
            </a:r>
            <a:r>
              <a:rPr lang="zh-CN" altLang="en-US" sz="1200" dirty="0"/>
              <a:t>、座框总成</a:t>
            </a:r>
          </a:p>
        </p:txBody>
      </p:sp>
      <p:cxnSp>
        <p:nvCxnSpPr>
          <p:cNvPr id="42" name="直接箭头连接符 41"/>
          <p:cNvCxnSpPr>
            <a:cxnSpLocks/>
          </p:cNvCxnSpPr>
          <p:nvPr/>
        </p:nvCxnSpPr>
        <p:spPr>
          <a:xfrm flipV="1">
            <a:off x="1630632" y="5065870"/>
            <a:ext cx="1368230" cy="1086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>
            <a:cxnSpLocks/>
          </p:cNvCxnSpPr>
          <p:nvPr/>
        </p:nvCxnSpPr>
        <p:spPr>
          <a:xfrm flipH="1" flipV="1">
            <a:off x="5805759" y="3396935"/>
            <a:ext cx="361679" cy="18863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726296" y="5283295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5</a:t>
            </a:r>
            <a:r>
              <a:rPr lang="zh-CN" altLang="en-US" sz="1200" dirty="0"/>
              <a:t>、背板</a:t>
            </a:r>
          </a:p>
        </p:txBody>
      </p:sp>
      <p:graphicFrame>
        <p:nvGraphicFramePr>
          <p:cNvPr id="56" name="表格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43548"/>
              </p:ext>
            </p:extLst>
          </p:nvPr>
        </p:nvGraphicFramePr>
        <p:xfrm>
          <a:off x="6509854" y="1052030"/>
          <a:ext cx="5506842" cy="5181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3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6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6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序号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名称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数量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备注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1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靠背骨架总成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含连接、支撑及锁止机构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宣德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3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靠背泡沫总成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宣德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座垫泡沫总成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宣德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3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座框总成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新开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座框宣德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地脚借用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L5000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3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背板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新开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同主驾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2.0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厚纸板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436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备注：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以上信息不含座椅面套，面套以最终客户定义面料的为基准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zh-CN" altLang="en-US" sz="12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4927550"/>
                  </a:ext>
                </a:extLst>
              </a:tr>
            </a:tbl>
          </a:graphicData>
        </a:graphic>
      </p:graphicFrame>
      <p:sp>
        <p:nvSpPr>
          <p:cNvPr id="57" name="矩形 56"/>
          <p:cNvSpPr/>
          <p:nvPr/>
        </p:nvSpPr>
        <p:spPr>
          <a:xfrm>
            <a:off x="4169316" y="770937"/>
            <a:ext cx="763105" cy="232144"/>
          </a:xfrm>
          <a:prstGeom prst="rect">
            <a:avLst/>
          </a:prstGeom>
          <a:solidFill>
            <a:srgbClr val="FF1919"/>
          </a:solidFill>
          <a:ln>
            <a:solidFill>
              <a:srgbClr val="FF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76"/>
          <p:cNvSpPr txBox="1"/>
          <p:nvPr/>
        </p:nvSpPr>
        <p:spPr>
          <a:xfrm>
            <a:off x="5059864" y="73624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新开件</a:t>
            </a:r>
          </a:p>
        </p:txBody>
      </p:sp>
      <p:sp>
        <p:nvSpPr>
          <p:cNvPr id="78" name="矩形 77"/>
          <p:cNvSpPr/>
          <p:nvPr/>
        </p:nvSpPr>
        <p:spPr>
          <a:xfrm>
            <a:off x="5880570" y="770937"/>
            <a:ext cx="763105" cy="2321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6858938" y="748509"/>
            <a:ext cx="64633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沿用件</a:t>
            </a:r>
          </a:p>
        </p:txBody>
      </p:sp>
    </p:spTree>
    <p:extLst>
      <p:ext uri="{BB962C8B-B14F-4D97-AF65-F5344CB8AC3E}">
        <p14:creationId xmlns:p14="http://schemas.microsoft.com/office/powerpoint/2010/main" val="240937070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4338702"/>
              </p:ext>
            </p:extLst>
          </p:nvPr>
        </p:nvGraphicFramePr>
        <p:xfrm>
          <a:off x="190550" y="594274"/>
          <a:ext cx="11665295" cy="5427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8958">
                  <a:extLst>
                    <a:ext uri="{9D8B030D-6E8A-4147-A177-3AD203B41FA5}">
                      <a16:colId xmlns:a16="http://schemas.microsoft.com/office/drawing/2014/main" val="1022235121"/>
                    </a:ext>
                  </a:extLst>
                </a:gridCol>
                <a:gridCol w="98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375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零件名称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数量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材料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状态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图片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备注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8421">
                <a:tc row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1-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橡塑件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主驾驶左罩壳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塑料件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新开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942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主驾驶右罩壳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塑料件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新开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711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防尘罩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橡胶件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改制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避让滑轨支架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7711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中间座椅背板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纸板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新开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同主驾</a:t>
                      </a:r>
                      <a:r>
                        <a:rPr lang="en-US" altLang="zh-CN" dirty="0"/>
                        <a:t>2.0</a:t>
                      </a:r>
                      <a:r>
                        <a:rPr lang="zh-CN" altLang="en-US" dirty="0"/>
                        <a:t>厚纸板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8742049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三、新开件清单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黑_GBK"/>
            </a:endParaRP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BCAC93ED-F75F-003E-E397-C075895E16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073041"/>
              </p:ext>
            </p:extLst>
          </p:nvPr>
        </p:nvGraphicFramePr>
        <p:xfrm>
          <a:off x="8588503" y="1666121"/>
          <a:ext cx="1216427" cy="60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零件" r:id="rId3" imgW="4400550" imgH="2200275" progId="CATIA.Part">
                  <p:link updateAutomatic="1"/>
                </p:oleObj>
              </mc:Choice>
              <mc:Fallback>
                <p:oleObj name="零件" r:id="rId3" imgW="4400550" imgH="2200275" progId="CATIA.Part">
                  <p:link updateAutomatic="1"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88503" y="1666121"/>
                        <a:ext cx="1216427" cy="609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193B444E-590E-52B0-CDBB-4BA37E3C4C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261080"/>
              </p:ext>
            </p:extLst>
          </p:nvPr>
        </p:nvGraphicFramePr>
        <p:xfrm>
          <a:off x="8684361" y="2916974"/>
          <a:ext cx="975379" cy="460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零件" r:id="rId5" imgW="5962650" imgH="2809875" progId="CATIA.Part">
                  <p:link updateAutomatic="1"/>
                </p:oleObj>
              </mc:Choice>
              <mc:Fallback>
                <p:oleObj name="零件" r:id="rId5" imgW="5962650" imgH="2809875" progId="CATIA.Part">
                  <p:link updateAutomatic="1"/>
                  <p:pic>
                    <p:nvPicPr>
                      <p:cNvPr id="9" name="对象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84361" y="2916974"/>
                        <a:ext cx="975379" cy="460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5890699D-A443-BE7C-1EDD-7525A9DAE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5486" y="3957875"/>
            <a:ext cx="1149481" cy="9021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7687664-1B01-9609-78A9-D25E924C3BF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1510" y="5053960"/>
            <a:ext cx="681082" cy="81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21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2366814"/>
              </p:ext>
            </p:extLst>
          </p:nvPr>
        </p:nvGraphicFramePr>
        <p:xfrm>
          <a:off x="118542" y="692696"/>
          <a:ext cx="11017223" cy="5797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6535">
                  <a:extLst>
                    <a:ext uri="{9D8B030D-6E8A-4147-A177-3AD203B41FA5}">
                      <a16:colId xmlns:a16="http://schemas.microsoft.com/office/drawing/2014/main" val="1022235121"/>
                    </a:ext>
                  </a:extLst>
                </a:gridCol>
                <a:gridCol w="817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23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16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类别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零件名称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单车用量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材料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状态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图片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384">
                <a:tc rowSpan="9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2-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钣金件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右下连接板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noProof="0">
                          <a:solidFill>
                            <a:schemeClr val="tx1"/>
                          </a:solidFill>
                        </a:rPr>
                        <a:t>SPFH590</a:t>
                      </a:r>
                      <a:endParaRPr lang="zh-CN" altLang="en-US" sz="1600" b="0" kern="1200" noProof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新开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328">
                <a:tc vMerge="1"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左下连接板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noProof="0">
                          <a:solidFill>
                            <a:schemeClr val="tx1"/>
                          </a:solidFill>
                        </a:rPr>
                        <a:t>SPFH590</a:t>
                      </a:r>
                      <a:endParaRPr lang="zh-CN" altLang="en-US" sz="1600" b="0" kern="1200" noProof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新开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046">
                <a:tc vMerge="1"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副驾右下连接板总成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noProof="0" dirty="0">
                          <a:solidFill>
                            <a:schemeClr val="tx1"/>
                          </a:solidFill>
                        </a:rPr>
                        <a:t>SPFH590</a:t>
                      </a:r>
                      <a:endParaRPr lang="zh-CN" altLang="en-US" sz="1600" b="0" kern="1200" noProof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新开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046">
                <a:tc vMerge="1"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副驾左下连接板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SPFH590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新开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7046">
                <a:tc vMerge="1"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滑轨连接件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Q235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新开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213994"/>
                  </a:ext>
                </a:extLst>
              </a:tr>
              <a:tr h="597046">
                <a:tc vMerge="1"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副驾左侧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型管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Q235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新开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846964"/>
                  </a:ext>
                </a:extLst>
              </a:tr>
              <a:tr h="597046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副驾右侧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型管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Q235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新开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209278"/>
                  </a:ext>
                </a:extLst>
              </a:tr>
              <a:tr h="597046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中间座椅左侧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型管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noProof="0" dirty="0">
                          <a:solidFill>
                            <a:schemeClr val="tx1"/>
                          </a:solidFill>
                        </a:rPr>
                        <a:t>Q235</a:t>
                      </a:r>
                      <a:endParaRPr lang="zh-CN" altLang="en-US" sz="1600" b="0" kern="1200" noProof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新开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179086"/>
                  </a:ext>
                </a:extLst>
              </a:tr>
              <a:tr h="597046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中间座椅右侧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型管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noProof="0" dirty="0">
                          <a:solidFill>
                            <a:schemeClr val="tx1"/>
                          </a:solidFill>
                        </a:rPr>
                        <a:t>Q235</a:t>
                      </a:r>
                      <a:endParaRPr lang="zh-CN" altLang="en-US" sz="1600" b="0" kern="1200" noProof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新开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699557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三、新开件清单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黑_GBK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930E1F5-EC7A-1E0C-9C9B-4C44E24C6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884" y="1159053"/>
            <a:ext cx="552971" cy="48384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FD8D86E-0801-E42F-1239-01FF995C6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153" y="1760254"/>
            <a:ext cx="639355" cy="5594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6D838CD-0B08-7976-7B44-9ACF501D8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578" y="2337319"/>
            <a:ext cx="410503" cy="4424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2D6069D-FE28-F46B-B645-DE73815C5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517" y="2996238"/>
            <a:ext cx="358420" cy="3863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4CFD8AA-4CB2-D647-A113-D7A39944256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5918" y="4154867"/>
            <a:ext cx="590256" cy="37062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1636459-B87D-855C-9620-E1F7A4132E0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5918" y="4788558"/>
            <a:ext cx="590256" cy="37062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30FB497-86B3-57BD-0B5C-30EA67C91D8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2096" y="5379547"/>
            <a:ext cx="887485" cy="4452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0FACF5C-1526-DE8A-7508-530FB891713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2096" y="5996085"/>
            <a:ext cx="887485" cy="44528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E13C50B-30B0-B19F-65F6-CD7F1A101CA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3785" y="3615456"/>
            <a:ext cx="424105" cy="4683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7137093"/>
              </p:ext>
            </p:extLst>
          </p:nvPr>
        </p:nvGraphicFramePr>
        <p:xfrm>
          <a:off x="262558" y="727148"/>
          <a:ext cx="11449270" cy="57981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177">
                  <a:extLst>
                    <a:ext uri="{9D8B030D-6E8A-4147-A177-3AD203B41FA5}">
                      <a16:colId xmlns:a16="http://schemas.microsoft.com/office/drawing/2014/main" val="3913514547"/>
                    </a:ext>
                  </a:extLst>
                </a:gridCol>
                <a:gridCol w="92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6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4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40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0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类别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零件名称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材料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状态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图片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321">
                <a:tc rowSpan="7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3-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面套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主驾驶靠背面套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织物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新开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833">
                <a:tc vMerge="1"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主驾驶座垫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sym typeface="+mn-ea"/>
                        </a:rPr>
                        <a:t>面套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noProof="0">
                          <a:solidFill>
                            <a:schemeClr val="tx1"/>
                          </a:solidFill>
                        </a:rPr>
                        <a:t>织物</a:t>
                      </a:r>
                      <a:endParaRPr lang="en-US" altLang="zh-CN" sz="1600" b="0" kern="1200" noProof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新开</a:t>
                      </a:r>
                    </a:p>
                    <a:p>
                      <a:pPr marL="0" algn="ctr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084">
                <a:tc vMerge="1"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头枕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sym typeface="+mn-ea"/>
                        </a:rPr>
                        <a:t>面套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noProof="0">
                          <a:solidFill>
                            <a:schemeClr val="tx1"/>
                          </a:solidFill>
                        </a:rPr>
                        <a:t>织物</a:t>
                      </a:r>
                      <a:endParaRPr lang="en-US" altLang="zh-CN" sz="1600" b="0" kern="1200" noProof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新开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345">
                <a:tc vMerge="1"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副驾驶靠背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sym typeface="+mn-ea"/>
                        </a:rPr>
                        <a:t>面套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noProof="0" dirty="0">
                          <a:solidFill>
                            <a:schemeClr val="tx1"/>
                          </a:solidFill>
                        </a:rPr>
                        <a:t>织物</a:t>
                      </a:r>
                      <a:endParaRPr lang="en-US" altLang="zh-CN" sz="1600" b="0" kern="1200" noProof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新开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646">
                <a:tc vMerge="1"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副驾驶座垫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sym typeface="+mn-ea"/>
                        </a:rPr>
                        <a:t>面套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noProof="0" dirty="0">
                          <a:solidFill>
                            <a:schemeClr val="tx1"/>
                          </a:solidFill>
                        </a:rPr>
                        <a:t>织物</a:t>
                      </a:r>
                      <a:endParaRPr lang="en-US" altLang="zh-CN" sz="1600" b="0" kern="1200" noProof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新开</a:t>
                      </a:r>
                    </a:p>
                    <a:p>
                      <a:pPr marL="0" algn="ctr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5149">
                <a:tc vMerge="1">
                  <a:txBody>
                    <a:bodyPr/>
                    <a:lstStyle/>
                    <a:p>
                      <a:endParaRPr lang="en-US" alt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中间座靠背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sym typeface="+mn-ea"/>
                        </a:rPr>
                        <a:t>面套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noProof="0">
                          <a:solidFill>
                            <a:schemeClr val="tx1"/>
                          </a:solidFill>
                        </a:rPr>
                        <a:t>织物</a:t>
                      </a:r>
                      <a:endParaRPr lang="en-US" altLang="zh-CN" sz="1600" b="0" kern="1200" noProof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新开</a:t>
                      </a:r>
                    </a:p>
                    <a:p>
                      <a:pPr marL="0" algn="ctr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5149">
                <a:tc vMerge="1">
                  <a:txBody>
                    <a:bodyPr/>
                    <a:lstStyle/>
                    <a:p>
                      <a:endParaRPr lang="en-US" alt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中间座垫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sym typeface="+mn-ea"/>
                        </a:rPr>
                        <a:t>面套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noProof="0" dirty="0">
                          <a:solidFill>
                            <a:schemeClr val="tx1"/>
                          </a:solidFill>
                        </a:rPr>
                        <a:t>织物</a:t>
                      </a:r>
                      <a:endParaRPr lang="en-US" altLang="zh-CN" sz="1600" b="0" kern="1200" noProof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新开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844" y="2871416"/>
            <a:ext cx="807720" cy="542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417" y="1217844"/>
            <a:ext cx="610870" cy="5835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071567" y="3612631"/>
            <a:ext cx="727710" cy="723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8866" y="2062066"/>
            <a:ext cx="701675" cy="5594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020132" y="4367138"/>
            <a:ext cx="779145" cy="55943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2528" y="5158516"/>
            <a:ext cx="554355" cy="5226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206865" y="6000503"/>
            <a:ext cx="554355" cy="522605"/>
          </a:xfrm>
          <a:prstGeom prst="rect">
            <a:avLst/>
          </a:prstGeom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三、新开件清单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黑_GB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8014975"/>
              </p:ext>
            </p:extLst>
          </p:nvPr>
        </p:nvGraphicFramePr>
        <p:xfrm>
          <a:off x="406574" y="727148"/>
          <a:ext cx="11305255" cy="53661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9590">
                  <a:extLst>
                    <a:ext uri="{9D8B030D-6E8A-4147-A177-3AD203B41FA5}">
                      <a16:colId xmlns:a16="http://schemas.microsoft.com/office/drawing/2014/main" val="3913514547"/>
                    </a:ext>
                  </a:extLst>
                </a:gridCol>
                <a:gridCol w="909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5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5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58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</a:rPr>
                        <a:t>类别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</a:rPr>
                        <a:t>序号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</a:rPr>
                        <a:t>零件名称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</a:rPr>
                        <a:t>数量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</a:rPr>
                        <a:t>材料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</a:rPr>
                        <a:t>状态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</a:rPr>
                        <a:t>图片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</a:rPr>
                        <a:t>备注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7963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4-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总成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底座模块化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ASSY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新开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169">
                <a:tc vMerge="1"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副驾座框总成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noProof="0" dirty="0">
                          <a:solidFill>
                            <a:schemeClr val="tx1"/>
                          </a:solidFill>
                        </a:rPr>
                        <a:t>ASSY</a:t>
                      </a:r>
                      <a:endParaRPr lang="en-US" altLang="zh-CN" sz="1600" b="0" kern="1200" noProof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新开</a:t>
                      </a:r>
                    </a:p>
                    <a:p>
                      <a:pPr marL="0" algn="ctr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8170">
                <a:tc vMerge="1"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中间座框总成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noProof="0" dirty="0">
                          <a:solidFill>
                            <a:schemeClr val="tx1"/>
                          </a:solidFill>
                        </a:rPr>
                        <a:t>ASSY</a:t>
                      </a:r>
                      <a:endParaRPr lang="en-US" altLang="zh-CN" sz="1600" b="0" kern="1200" noProof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新开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三、新开件清单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黑_GBK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018F952-E68F-51D9-1B24-8F229228D6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1510" y="5013176"/>
            <a:ext cx="1302228" cy="9852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5B76579-68CA-E482-B8F6-16DBDDD077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6811" y="1844824"/>
            <a:ext cx="1346927" cy="87273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23F1749-8EA6-617C-095C-D3629AA573C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4298" y="3343979"/>
            <a:ext cx="155810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50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四、试验及认证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暂定</a:t>
            </a:r>
            <a:endParaRPr lang="zh-CN" altLang="en-US" sz="2400" b="1" spc="2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C31B63D-810A-6EB9-05E8-A54B044E0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723526"/>
              </p:ext>
            </p:extLst>
          </p:nvPr>
        </p:nvGraphicFramePr>
        <p:xfrm>
          <a:off x="406574" y="784924"/>
          <a:ext cx="11521280" cy="562089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77722">
                  <a:extLst>
                    <a:ext uri="{9D8B030D-6E8A-4147-A177-3AD203B41FA5}">
                      <a16:colId xmlns:a16="http://schemas.microsoft.com/office/drawing/2014/main" val="3085687663"/>
                    </a:ext>
                  </a:extLst>
                </a:gridCol>
                <a:gridCol w="3131734">
                  <a:extLst>
                    <a:ext uri="{9D8B030D-6E8A-4147-A177-3AD203B41FA5}">
                      <a16:colId xmlns:a16="http://schemas.microsoft.com/office/drawing/2014/main" val="684117452"/>
                    </a:ext>
                  </a:extLst>
                </a:gridCol>
                <a:gridCol w="6013175">
                  <a:extLst>
                    <a:ext uri="{9D8B030D-6E8A-4147-A177-3AD203B41FA5}">
                      <a16:colId xmlns:a16="http://schemas.microsoft.com/office/drawing/2014/main" val="2177222018"/>
                    </a:ext>
                  </a:extLst>
                </a:gridCol>
                <a:gridCol w="1698649">
                  <a:extLst>
                    <a:ext uri="{9D8B030D-6E8A-4147-A177-3AD203B41FA5}">
                      <a16:colId xmlns:a16="http://schemas.microsoft.com/office/drawing/2014/main" val="3053771579"/>
                    </a:ext>
                  </a:extLst>
                </a:gridCol>
              </a:tblGrid>
              <a:tr h="4676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序号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试验项目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试验标准及条款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试验单位</a:t>
                      </a:r>
                    </a:p>
                  </a:txBody>
                  <a:tcPr marL="5707" marR="5707" marT="5707" marB="0" anchor="ctr"/>
                </a:tc>
                <a:extLst>
                  <a:ext uri="{0D108BD9-81ED-4DB2-BD59-A6C34878D82A}">
                    <a16:rowId xmlns:a16="http://schemas.microsoft.com/office/drawing/2014/main" val="1939536679"/>
                  </a:ext>
                </a:extLst>
              </a:tr>
              <a:tr h="54548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座椅系统强度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GB 15083《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汽车座椅、座椅固定装置及头枕强度要求及试验方法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》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光华荣昌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4333275"/>
                  </a:ext>
                </a:extLst>
              </a:tr>
              <a:tr h="5897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头枕静态试验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GB 11550《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汽车座椅头枕性能要求及试验方法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》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光华荣昌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0767940"/>
                  </a:ext>
                </a:extLst>
              </a:tr>
              <a:tr h="5602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头枕动态试验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GB 11550《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汽车座椅头枕性能要求及试验方法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》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光华荣昌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4857025"/>
                  </a:ext>
                </a:extLst>
              </a:tr>
              <a:tr h="5602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非金属阻燃性试验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GB 8410《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汽车内饰材料的燃烧特性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》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光华荣昌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0239553"/>
                  </a:ext>
                </a:extLst>
              </a:tr>
              <a:tr h="5602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安全带固定点强度试验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GB 14167《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汽车安全带安装固定点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》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随整车或光华荣昌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5850077"/>
                  </a:ext>
                </a:extLst>
              </a:tr>
              <a:tr h="6567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座椅靠背角度调节机构耐久试验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重汽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3350847"/>
                  </a:ext>
                </a:extLst>
              </a:tr>
              <a:tr h="5602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高调耐久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JA6800-B90-1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中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7.6.4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J6L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3561660"/>
                  </a:ext>
                </a:extLst>
              </a:tr>
              <a:tr h="5602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座垫边框刚度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JA 6800-HL-2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中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7.3.11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J6L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6203926"/>
                  </a:ext>
                </a:extLst>
              </a:tr>
              <a:tr h="5602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座垫的向下强度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JA 6800-HL-2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中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7.3.5</a:t>
                      </a: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J6L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3604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61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五、需要支持</a:t>
            </a:r>
            <a:endParaRPr lang="zh-CN" altLang="en-US" sz="2400" b="1" spc="2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2856C3B-A4F3-AC52-709E-B84ABC9A2FED}"/>
              </a:ext>
            </a:extLst>
          </p:cNvPr>
          <p:cNvSpPr txBox="1"/>
          <p:nvPr/>
        </p:nvSpPr>
        <p:spPr>
          <a:xfrm>
            <a:off x="694606" y="2060848"/>
            <a:ext cx="9721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AutoNum type="arabicPeriod"/>
            </a:pPr>
            <a:r>
              <a:rPr lang="en-US" altLang="zh-CN" sz="2000" dirty="0">
                <a:latin typeface="+mn-ea"/>
                <a:ea typeface="+mn-ea"/>
              </a:rPr>
              <a:t>DVP</a:t>
            </a:r>
            <a:r>
              <a:rPr lang="zh-CN" altLang="en-US" sz="2000" dirty="0">
                <a:latin typeface="+mn-ea"/>
                <a:ea typeface="+mn-ea"/>
              </a:rPr>
              <a:t>客户未确认。</a:t>
            </a:r>
            <a:endParaRPr lang="en-US" altLang="zh-CN" sz="2000" dirty="0">
              <a:latin typeface="+mn-ea"/>
              <a:ea typeface="+mn-ea"/>
            </a:endParaRPr>
          </a:p>
          <a:p>
            <a:pPr indent="-342900">
              <a:buAutoNum type="arabicPeriod"/>
            </a:pPr>
            <a:endParaRPr lang="en-US" altLang="zh-CN" sz="2000" dirty="0">
              <a:latin typeface="+mn-ea"/>
              <a:ea typeface="+mn-ea"/>
            </a:endParaRPr>
          </a:p>
          <a:p>
            <a:pPr indent="-342900">
              <a:buAutoNum type="arabicPeriod"/>
            </a:pPr>
            <a:r>
              <a:rPr lang="zh-CN" altLang="en-US" sz="2000" dirty="0">
                <a:latin typeface="+mn-ea"/>
                <a:ea typeface="+mn-ea"/>
              </a:rPr>
              <a:t>座椅整体方案需要等手工样件客户确认后，才能确定。</a:t>
            </a:r>
            <a:endParaRPr lang="en-US" altLang="zh-CN" sz="2000" dirty="0">
              <a:latin typeface="+mn-ea"/>
              <a:ea typeface="+mn-ea"/>
            </a:endParaRPr>
          </a:p>
          <a:p>
            <a:pPr indent="-342900">
              <a:buAutoNum type="arabicPeriod"/>
            </a:pPr>
            <a:endParaRPr lang="en-US" altLang="zh-CN" sz="2000" dirty="0">
              <a:latin typeface="+mn-ea"/>
              <a:ea typeface="+mn-ea"/>
            </a:endParaRPr>
          </a:p>
          <a:p>
            <a:pPr indent="-342900">
              <a:buAutoNum type="arabicPeriod"/>
            </a:pPr>
            <a:endParaRPr lang="en-US" altLang="zh-CN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2283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3"/>
          <p:cNvSpPr/>
          <p:nvPr/>
        </p:nvSpPr>
        <p:spPr bwMode="auto">
          <a:xfrm>
            <a:off x="1203507" y="2339183"/>
            <a:ext cx="1949196" cy="2093912"/>
          </a:xfrm>
          <a:custGeom>
            <a:avLst/>
            <a:gdLst>
              <a:gd name="T0" fmla="*/ 2147483647 w 2055"/>
              <a:gd name="T1" fmla="*/ 2147483647 h 3548"/>
              <a:gd name="T2" fmla="*/ 0 w 2055"/>
              <a:gd name="T3" fmla="*/ 2147483647 h 3548"/>
              <a:gd name="T4" fmla="*/ 0 w 2055"/>
              <a:gd name="T5" fmla="*/ 0 h 3548"/>
              <a:gd name="T6" fmla="*/ 2147483647 w 2055"/>
              <a:gd name="T7" fmla="*/ 0 h 3548"/>
              <a:gd name="T8" fmla="*/ 2147483647 w 2055"/>
              <a:gd name="T9" fmla="*/ 2147483647 h 3548"/>
              <a:gd name="T10" fmla="*/ 2147483647 w 2055"/>
              <a:gd name="T11" fmla="*/ 2147483647 h 35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5"/>
              <a:gd name="T19" fmla="*/ 0 h 3548"/>
              <a:gd name="T20" fmla="*/ 2055 w 2055"/>
              <a:gd name="T21" fmla="*/ 3548 h 35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5" h="3548">
                <a:moveTo>
                  <a:pt x="2055" y="3548"/>
                </a:moveTo>
                <a:lnTo>
                  <a:pt x="0" y="3548"/>
                </a:lnTo>
                <a:lnTo>
                  <a:pt x="0" y="0"/>
                </a:lnTo>
                <a:lnTo>
                  <a:pt x="2055" y="0"/>
                </a:lnTo>
                <a:cubicBezTo>
                  <a:pt x="1407" y="317"/>
                  <a:pt x="959" y="992"/>
                  <a:pt x="959" y="1774"/>
                </a:cubicBezTo>
                <a:cubicBezTo>
                  <a:pt x="959" y="2555"/>
                  <a:pt x="1407" y="3231"/>
                  <a:pt x="2055" y="35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2" tIns="40806" rIns="81612" bIns="40806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19"/>
          <p:cNvSpPr/>
          <p:nvPr/>
        </p:nvSpPr>
        <p:spPr bwMode="auto">
          <a:xfrm>
            <a:off x="3396816" y="1124745"/>
            <a:ext cx="2344961" cy="5157788"/>
          </a:xfrm>
          <a:custGeom>
            <a:avLst/>
            <a:gdLst>
              <a:gd name="T0" fmla="*/ 0 w 1703"/>
              <a:gd name="T1" fmla="*/ 0 h 9079"/>
              <a:gd name="T2" fmla="*/ 1703 w 1703"/>
              <a:gd name="T3" fmla="*/ 4539 h 9079"/>
              <a:gd name="T4" fmla="*/ 0 w 1703"/>
              <a:gd name="T5" fmla="*/ 9079 h 9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3" h="9079">
                <a:moveTo>
                  <a:pt x="0" y="0"/>
                </a:moveTo>
                <a:cubicBezTo>
                  <a:pt x="1060" y="1213"/>
                  <a:pt x="1703" y="2801"/>
                  <a:pt x="1703" y="4539"/>
                </a:cubicBezTo>
                <a:cubicBezTo>
                  <a:pt x="1703" y="6277"/>
                  <a:pt x="1060" y="7865"/>
                  <a:pt x="0" y="9079"/>
                </a:cubicBezTo>
              </a:path>
            </a:pathLst>
          </a:cu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1612" tIns="40806" rIns="81612" bIns="40806"/>
          <a:lstStyle/>
          <a:p>
            <a:pPr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38" name="组合 41"/>
          <p:cNvGrpSpPr/>
          <p:nvPr/>
        </p:nvGrpSpPr>
        <p:grpSpPr bwMode="auto">
          <a:xfrm>
            <a:off x="4799062" y="2017003"/>
            <a:ext cx="640588" cy="547901"/>
            <a:chOff x="3977132" y="808412"/>
            <a:chExt cx="767867" cy="729541"/>
          </a:xfrm>
        </p:grpSpPr>
        <p:sp>
          <p:nvSpPr>
            <p:cNvPr id="39" name="椭圆 6"/>
            <p:cNvSpPr>
              <a:spLocks noChangeAspect="1"/>
            </p:cNvSpPr>
            <p:nvPr/>
          </p:nvSpPr>
          <p:spPr bwMode="auto">
            <a:xfrm>
              <a:off x="3977132" y="808412"/>
              <a:ext cx="767867" cy="7295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8816" tIns="54408" rIns="108816" bIns="54408"/>
            <a:lstStyle/>
            <a:p>
              <a:pPr algn="ctr" defTabSz="814705"/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24"/>
            <p:cNvSpPr txBox="1">
              <a:spLocks noChangeArrowheads="1"/>
            </p:cNvSpPr>
            <p:nvPr/>
          </p:nvSpPr>
          <p:spPr bwMode="auto">
            <a:xfrm>
              <a:off x="4104176" y="839961"/>
              <a:ext cx="490159" cy="638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816" tIns="54408" rIns="108816" bIns="5440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5269157" y="3306754"/>
            <a:ext cx="768249" cy="546100"/>
            <a:chOff x="4683558" y="1724102"/>
            <a:chExt cx="767867" cy="729541"/>
          </a:xfrm>
        </p:grpSpPr>
        <p:sp>
          <p:nvSpPr>
            <p:cNvPr id="42" name="椭圆 7"/>
            <p:cNvSpPr>
              <a:spLocks noChangeAspect="1"/>
            </p:cNvSpPr>
            <p:nvPr/>
          </p:nvSpPr>
          <p:spPr bwMode="auto">
            <a:xfrm>
              <a:off x="4683558" y="1724102"/>
              <a:ext cx="767867" cy="7295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8816" tIns="54408" rIns="108816" bIns="54408"/>
            <a:lstStyle/>
            <a:p>
              <a:pPr algn="ctr" defTabSz="814705"/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25"/>
            <p:cNvSpPr txBox="1">
              <a:spLocks noChangeArrowheads="1"/>
            </p:cNvSpPr>
            <p:nvPr/>
          </p:nvSpPr>
          <p:spPr bwMode="auto">
            <a:xfrm>
              <a:off x="4858017" y="1749344"/>
              <a:ext cx="408709" cy="640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816" tIns="54408" rIns="108816" bIns="5440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Oval 14"/>
          <p:cNvSpPr>
            <a:spLocks noChangeArrowheads="1"/>
          </p:cNvSpPr>
          <p:nvPr/>
        </p:nvSpPr>
        <p:spPr bwMode="auto">
          <a:xfrm>
            <a:off x="2331548" y="2480471"/>
            <a:ext cx="1963461" cy="1811338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1612" tIns="40806" rIns="81612" bIns="40806"/>
          <a:lstStyle/>
          <a:p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组合 36"/>
          <p:cNvGrpSpPr/>
          <p:nvPr/>
        </p:nvGrpSpPr>
        <p:grpSpPr bwMode="auto">
          <a:xfrm>
            <a:off x="5591150" y="2037605"/>
            <a:ext cx="2991860" cy="455293"/>
            <a:chOff x="5856700" y="3636990"/>
            <a:chExt cx="4303190" cy="608501"/>
          </a:xfrm>
        </p:grpSpPr>
        <p:sp>
          <p:nvSpPr>
            <p:cNvPr id="52" name="圆角矩形 15"/>
            <p:cNvSpPr>
              <a:spLocks noChangeArrowheads="1"/>
            </p:cNvSpPr>
            <p:nvPr/>
          </p:nvSpPr>
          <p:spPr bwMode="auto">
            <a:xfrm>
              <a:off x="5856700" y="3636998"/>
              <a:ext cx="4303190" cy="6084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8816" tIns="54408" rIns="108816" bIns="54408"/>
            <a:lstStyle/>
            <a:p>
              <a:pPr algn="ctr" defTabSz="814705"/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TextBox 44"/>
            <p:cNvSpPr txBox="1"/>
            <p:nvPr/>
          </p:nvSpPr>
          <p:spPr>
            <a:xfrm>
              <a:off x="6310370" y="3636990"/>
              <a:ext cx="3642783" cy="591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8816" tIns="54408" rIns="108816" bIns="54408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zh-CN" altLang="en-US" sz="2400" b="1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客户输入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199469" y="3316874"/>
            <a:ext cx="2929731" cy="455293"/>
            <a:chOff x="6239222" y="2893445"/>
            <a:chExt cx="5017963" cy="455293"/>
          </a:xfrm>
        </p:grpSpPr>
        <p:sp>
          <p:nvSpPr>
            <p:cNvPr id="54" name="圆角矩形 15"/>
            <p:cNvSpPr>
              <a:spLocks noChangeArrowheads="1"/>
            </p:cNvSpPr>
            <p:nvPr/>
          </p:nvSpPr>
          <p:spPr bwMode="auto">
            <a:xfrm>
              <a:off x="6239222" y="2893451"/>
              <a:ext cx="5017963" cy="45528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8816" tIns="54408" rIns="108816" bIns="54408"/>
            <a:lstStyle/>
            <a:p>
              <a:pPr algn="ctr" defTabSz="814705"/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TextBox 44"/>
            <p:cNvSpPr txBox="1"/>
            <p:nvPr/>
          </p:nvSpPr>
          <p:spPr bwMode="auto">
            <a:xfrm>
              <a:off x="6798924" y="2893445"/>
              <a:ext cx="3539302" cy="442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8816" tIns="54408" rIns="108816" bIns="54408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产品技术方案</a:t>
              </a:r>
              <a:endPara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TextBox 44"/>
          <p:cNvSpPr txBox="1"/>
          <p:nvPr/>
        </p:nvSpPr>
        <p:spPr bwMode="auto">
          <a:xfrm>
            <a:off x="2903075" y="3154570"/>
            <a:ext cx="893019" cy="442277"/>
          </a:xfrm>
          <a:prstGeom prst="rect">
            <a:avLst/>
          </a:prstGeom>
          <a:noFill/>
          <a:ln>
            <a:noFill/>
          </a:ln>
        </p:spPr>
        <p:txBody>
          <a:bodyPr wrap="none" lIns="108816" tIns="54408" rIns="108816" bIns="54408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9" name="TextBox 44"/>
          <p:cNvSpPr txBox="1">
            <a:spLocks noChangeArrowheads="1"/>
          </p:cNvSpPr>
          <p:nvPr/>
        </p:nvSpPr>
        <p:spPr bwMode="auto">
          <a:xfrm>
            <a:off x="6479917" y="4634284"/>
            <a:ext cx="2066417" cy="44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16" tIns="54408" rIns="108816" bIns="5440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产品试验清单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5056432" y="4490394"/>
            <a:ext cx="768249" cy="546100"/>
            <a:chOff x="4683558" y="1724102"/>
            <a:chExt cx="767867" cy="729541"/>
          </a:xfrm>
        </p:grpSpPr>
        <p:sp>
          <p:nvSpPr>
            <p:cNvPr id="4" name="椭圆 7"/>
            <p:cNvSpPr>
              <a:spLocks noChangeAspect="1"/>
            </p:cNvSpPr>
            <p:nvPr/>
          </p:nvSpPr>
          <p:spPr bwMode="auto">
            <a:xfrm>
              <a:off x="4683558" y="1724102"/>
              <a:ext cx="767867" cy="7295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8816" tIns="54408" rIns="108816" bIns="54408"/>
            <a:lstStyle/>
            <a:p>
              <a:pPr algn="ctr" defTabSz="814705"/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25"/>
            <p:cNvSpPr txBox="1">
              <a:spLocks noChangeArrowheads="1"/>
            </p:cNvSpPr>
            <p:nvPr/>
          </p:nvSpPr>
          <p:spPr bwMode="auto">
            <a:xfrm>
              <a:off x="4859907" y="1749344"/>
              <a:ext cx="404929" cy="63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816" tIns="54408" rIns="108816" bIns="5440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4694" y="4595764"/>
            <a:ext cx="2929731" cy="455293"/>
            <a:chOff x="6239222" y="2893445"/>
            <a:chExt cx="5017963" cy="455293"/>
          </a:xfrm>
        </p:grpSpPr>
        <p:sp>
          <p:nvSpPr>
            <p:cNvPr id="7" name="圆角矩形 15"/>
            <p:cNvSpPr>
              <a:spLocks noChangeArrowheads="1"/>
            </p:cNvSpPr>
            <p:nvPr/>
          </p:nvSpPr>
          <p:spPr bwMode="auto">
            <a:xfrm>
              <a:off x="6239222" y="2893451"/>
              <a:ext cx="5017963" cy="45528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8816" tIns="54408" rIns="108816" bIns="54408"/>
            <a:lstStyle/>
            <a:p>
              <a:pPr algn="ctr" defTabSz="814705"/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44"/>
            <p:cNvSpPr txBox="1"/>
            <p:nvPr/>
          </p:nvSpPr>
          <p:spPr bwMode="auto">
            <a:xfrm>
              <a:off x="6555405" y="2893445"/>
              <a:ext cx="4026334" cy="4400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8816" tIns="54408" rIns="108816" bIns="54408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产品新开件介绍</a:t>
              </a:r>
              <a:endPara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4136317" y="5445434"/>
            <a:ext cx="768249" cy="546100"/>
            <a:chOff x="4683558" y="1724102"/>
            <a:chExt cx="767867" cy="729541"/>
          </a:xfrm>
        </p:grpSpPr>
        <p:sp>
          <p:nvSpPr>
            <p:cNvPr id="10" name="椭圆 7"/>
            <p:cNvSpPr>
              <a:spLocks noChangeAspect="1"/>
            </p:cNvSpPr>
            <p:nvPr/>
          </p:nvSpPr>
          <p:spPr bwMode="auto">
            <a:xfrm>
              <a:off x="4683558" y="1724102"/>
              <a:ext cx="767867" cy="7295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8816" tIns="54408" rIns="108816" bIns="54408"/>
            <a:lstStyle/>
            <a:p>
              <a:pPr algn="ctr" defTabSz="814705"/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25"/>
            <p:cNvSpPr txBox="1">
              <a:spLocks noChangeArrowheads="1"/>
            </p:cNvSpPr>
            <p:nvPr/>
          </p:nvSpPr>
          <p:spPr bwMode="auto">
            <a:xfrm>
              <a:off x="4859907" y="1749344"/>
              <a:ext cx="404929" cy="63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816" tIns="54408" rIns="108816" bIns="5440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69194" y="5589539"/>
            <a:ext cx="2929731" cy="455293"/>
            <a:chOff x="6239222" y="2893445"/>
            <a:chExt cx="5017963" cy="455293"/>
          </a:xfrm>
        </p:grpSpPr>
        <p:sp>
          <p:nvSpPr>
            <p:cNvPr id="14" name="圆角矩形 15"/>
            <p:cNvSpPr>
              <a:spLocks noChangeArrowheads="1"/>
            </p:cNvSpPr>
            <p:nvPr/>
          </p:nvSpPr>
          <p:spPr bwMode="auto">
            <a:xfrm>
              <a:off x="6239222" y="2893451"/>
              <a:ext cx="5017963" cy="45528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8816" tIns="54408" rIns="108816" bIns="54408"/>
            <a:lstStyle/>
            <a:p>
              <a:pPr algn="ctr" defTabSz="814705"/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44"/>
            <p:cNvSpPr txBox="1"/>
            <p:nvPr/>
          </p:nvSpPr>
          <p:spPr bwMode="auto">
            <a:xfrm>
              <a:off x="7077456" y="2893445"/>
              <a:ext cx="2982228" cy="4400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08816" tIns="54408" rIns="108816" bIns="54408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试验及认证</a:t>
              </a:r>
              <a:endParaRPr lang="zh-CN" altLang="en-US" sz="2400" b="1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大黄蜂主驾手工样件</a:t>
            </a:r>
            <a:endParaRPr lang="zh-CN" altLang="en-US" sz="2400" b="1" spc="2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724D6A5F-FC7D-4898-0CEB-20ABE33C9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676488"/>
              </p:ext>
            </p:extLst>
          </p:nvPr>
        </p:nvGraphicFramePr>
        <p:xfrm>
          <a:off x="118542" y="741206"/>
          <a:ext cx="11737306" cy="554461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68195878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77882327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26318855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8021554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8749193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432407859"/>
                    </a:ext>
                  </a:extLst>
                </a:gridCol>
                <a:gridCol w="1320899">
                  <a:extLst>
                    <a:ext uri="{9D8B030D-6E8A-4147-A177-3AD203B41FA5}">
                      <a16:colId xmlns:a16="http://schemas.microsoft.com/office/drawing/2014/main" val="3068819383"/>
                    </a:ext>
                  </a:extLst>
                </a:gridCol>
                <a:gridCol w="1467163">
                  <a:extLst>
                    <a:ext uri="{9D8B030D-6E8A-4147-A177-3AD203B41FA5}">
                      <a16:colId xmlns:a16="http://schemas.microsoft.com/office/drawing/2014/main" val="3884468631"/>
                    </a:ext>
                  </a:extLst>
                </a:gridCol>
                <a:gridCol w="1100372">
                  <a:extLst>
                    <a:ext uri="{9D8B030D-6E8A-4147-A177-3AD203B41FA5}">
                      <a16:colId xmlns:a16="http://schemas.microsoft.com/office/drawing/2014/main" val="1322042352"/>
                    </a:ext>
                  </a:extLst>
                </a:gridCol>
              </a:tblGrid>
              <a:tr h="64734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+mn-ea"/>
                          <a:ea typeface="+mn-ea"/>
                        </a:rPr>
                        <a:t>序号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+mn-ea"/>
                          <a:ea typeface="+mn-ea"/>
                        </a:rPr>
                        <a:t>件号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+mn-ea"/>
                          <a:ea typeface="+mn-ea"/>
                        </a:rPr>
                        <a:t>名称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+mn-ea"/>
                          <a:ea typeface="+mn-ea"/>
                        </a:rPr>
                        <a:t>尺寸（</a:t>
                      </a:r>
                      <a:r>
                        <a:rPr lang="en-US" sz="1800" u="none" strike="noStrike">
                          <a:effectLst/>
                          <a:latin typeface="+mn-ea"/>
                          <a:ea typeface="+mn-ea"/>
                        </a:rPr>
                        <a:t>mm）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  <a:latin typeface="+mn-ea"/>
                          <a:ea typeface="+mn-ea"/>
                        </a:rPr>
                        <a:t>厚度（</a:t>
                      </a:r>
                      <a:r>
                        <a:rPr lang="en-US" sz="1800" u="none" strike="noStrike">
                          <a:effectLst/>
                          <a:latin typeface="+mn-ea"/>
                          <a:ea typeface="+mn-ea"/>
                        </a:rPr>
                        <a:t>mm）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重量（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Kg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单台用量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u="none" strike="noStrike" dirty="0">
                          <a:effectLst/>
                          <a:latin typeface="+mn-ea"/>
                          <a:ea typeface="+mn-ea"/>
                        </a:rPr>
                        <a:t>图片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预估价格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3343279"/>
                  </a:ext>
                </a:extLst>
              </a:tr>
              <a:tr h="163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SHT0015161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左下连接板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ea"/>
                          <a:ea typeface="+mn-ea"/>
                        </a:rPr>
                        <a:t>118*107*33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ea"/>
                          <a:ea typeface="+mn-ea"/>
                        </a:rPr>
                        <a:t>2.5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0.2617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元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9958194"/>
                  </a:ext>
                </a:extLst>
              </a:tr>
              <a:tr h="163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SHT0015162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右下连接板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ea"/>
                          <a:ea typeface="+mn-ea"/>
                        </a:rPr>
                        <a:t>118*107*39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ea"/>
                          <a:ea typeface="+mn-ea"/>
                        </a:rPr>
                        <a:t>2.5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0.275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元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131095"/>
                  </a:ext>
                </a:extLst>
              </a:tr>
              <a:tr h="16324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SHT0015163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+mn-ea"/>
                          <a:ea typeface="+mn-ea"/>
                        </a:rPr>
                        <a:t>滑轨连接件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ea"/>
                          <a:ea typeface="+mn-ea"/>
                        </a:rPr>
                        <a:t>50*28*50.5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ea"/>
                          <a:ea typeface="+mn-ea"/>
                        </a:rPr>
                        <a:t>2.5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0.0524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元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6736228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579" y="1526846"/>
            <a:ext cx="126964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952" y="3110044"/>
            <a:ext cx="1422578" cy="14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48" y="4788859"/>
            <a:ext cx="1406307" cy="138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894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矩形 112"/>
          <p:cNvSpPr/>
          <p:nvPr/>
        </p:nvSpPr>
        <p:spPr>
          <a:xfrm>
            <a:off x="1583294" y="2060848"/>
            <a:ext cx="90238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汇报结束</a:t>
            </a:r>
            <a:endParaRPr lang="en-US" altLang="zh-CN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r>
              <a:rPr lang="zh-CN" alt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领导点评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一、客户输入</a:t>
            </a:r>
            <a:endParaRPr lang="zh-CN" altLang="en-US" sz="2400" b="1" spc="2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0550" y="83607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一、项目信息</a:t>
            </a:r>
            <a:r>
              <a:rPr lang="zh-CN" altLang="en-US" b="1" dirty="0"/>
              <a:t>：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9081289"/>
              </p:ext>
            </p:extLst>
          </p:nvPr>
        </p:nvGraphicFramePr>
        <p:xfrm>
          <a:off x="478582" y="1205409"/>
          <a:ext cx="10081120" cy="49598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0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4988"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项目名称：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奥铃</a:t>
                      </a:r>
                      <a:r>
                        <a:rPr lang="en-AU" altLang="zh-CN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M4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中卡收割机运输车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车型代号：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ZY2254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3957931"/>
                  </a:ext>
                </a:extLst>
              </a:tr>
              <a:tr h="720598"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整车类型：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N3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690338"/>
                  </a:ext>
                </a:extLst>
              </a:tr>
              <a:tr h="720598">
                <a:tc>
                  <a:txBody>
                    <a:bodyPr/>
                    <a:lstStyle/>
                    <a:p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目标市场：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全国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206">
                <a:tc>
                  <a:txBody>
                    <a:bodyPr/>
                    <a:lstStyle/>
                    <a:p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目标产地：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山东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诸城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347">
                <a:tc>
                  <a:txBody>
                    <a:bodyPr/>
                    <a:lstStyle/>
                    <a:p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SOP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时间：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altLang="zh-CN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2023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月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661">
                <a:tc>
                  <a:txBody>
                    <a:bodyPr/>
                    <a:lstStyle/>
                    <a:p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计划销量：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第一年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3000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台，第二年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4000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台，第三年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3000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4"/>
          <p:cNvSpPr>
            <a:spLocks noChangeArrowheads="1"/>
          </p:cNvSpPr>
          <p:nvPr/>
        </p:nvSpPr>
        <p:spPr bwMode="auto">
          <a:xfrm>
            <a:off x="222885" y="629920"/>
            <a:ext cx="526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项目开发过程中的关键节点（待调整）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5743000"/>
              </p:ext>
            </p:extLst>
          </p:nvPr>
        </p:nvGraphicFramePr>
        <p:xfrm>
          <a:off x="694606" y="1196756"/>
          <a:ext cx="9217023" cy="41044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13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5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39">
                  <a:extLst>
                    <a:ext uri="{9D8B030D-6E8A-4147-A177-3AD203B41FA5}">
                      <a16:colId xmlns:a16="http://schemas.microsoft.com/office/drawing/2014/main" val="3661411926"/>
                    </a:ext>
                  </a:extLst>
                </a:gridCol>
              </a:tblGrid>
              <a:tr h="513057">
                <a:tc>
                  <a:txBody>
                    <a:bodyPr/>
                    <a:lstStyle/>
                    <a:p>
                      <a:pPr marL="0" indent="266700" algn="l" defTabSz="914400" rtl="0" eaLnBrk="1" latinLnBrk="0" hangingPunct="1">
                        <a:spcAft>
                          <a:spcPts val="0"/>
                        </a:spcAft>
                        <a:tabLst>
                          <a:tab pos="2667635" algn="ctr"/>
                          <a:tab pos="5904230" algn="r"/>
                        </a:tabLst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序号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66700" algn="l" defTabSz="914400" rtl="0" eaLnBrk="1" latinLnBrk="0" hangingPunct="1">
                        <a:spcAft>
                          <a:spcPts val="0"/>
                        </a:spcAft>
                        <a:tabLst>
                          <a:tab pos="2667635" algn="ctr"/>
                          <a:tab pos="5904230" algn="r"/>
                        </a:tabLst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关键节点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66700" algn="l" defTabSz="914400" rtl="0" eaLnBrk="1" latinLnBrk="0" hangingPunct="1">
                        <a:spcAft>
                          <a:spcPts val="0"/>
                        </a:spcAft>
                        <a:tabLst>
                          <a:tab pos="2667635" algn="ctr"/>
                          <a:tab pos="5904230" algn="r"/>
                        </a:tabLst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完成时间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  <a:tabLst>
                          <a:tab pos="2667635" algn="ctr"/>
                          <a:tab pos="5904230" algn="r"/>
                        </a:tabLst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备注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tx1"/>
                          </a:solidFill>
                        </a:rPr>
                        <a:t>SOR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发布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tx1"/>
                          </a:solidFill>
                        </a:rPr>
                        <a:t>2022.05.12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数模冻结及下发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tx1"/>
                          </a:solidFill>
                        </a:rPr>
                        <a:t>2022.11.30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完成有风险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模具开发完成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tx1"/>
                          </a:solidFill>
                        </a:rPr>
                        <a:t>2023.02.25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模具样件到位试装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tx1"/>
                          </a:solidFill>
                        </a:rPr>
                        <a:t>2023.03.05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认证完成（自我声明）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tx1"/>
                          </a:solidFill>
                        </a:rPr>
                        <a:t>2023.04.10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tx1"/>
                          </a:solidFill>
                        </a:rPr>
                        <a:t>DV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验证完成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tx1"/>
                          </a:solidFill>
                        </a:rPr>
                        <a:t>2023.04.15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</a:rPr>
                        <a:t>与客户沟通结果，除强检外其他全部借用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tx1"/>
                          </a:solidFill>
                        </a:rPr>
                        <a:t>OTS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600" b="0" kern="1200" dirty="0">
                          <a:solidFill>
                            <a:schemeClr val="tx1"/>
                          </a:solidFill>
                        </a:rPr>
                        <a:t>2023.04.20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一、客户输入</a:t>
            </a:r>
            <a:endParaRPr lang="zh-CN" altLang="en-US" sz="2400" b="1" spc="2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D2B78E1-1A87-F981-1F27-703C3E169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566" y="5522345"/>
            <a:ext cx="2418259" cy="101843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一、客户输入</a:t>
            </a:r>
            <a:endParaRPr lang="zh-CN" altLang="en-US" sz="2400" b="1" spc="2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0550" y="836712"/>
            <a:ext cx="25922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b="1" dirty="0"/>
              <a:t>、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座椅尺寸重量要求</a:t>
            </a:r>
            <a:r>
              <a:rPr lang="zh-CN" altLang="en-US" b="1" dirty="0"/>
              <a:t>：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828561"/>
              </p:ext>
            </p:extLst>
          </p:nvPr>
        </p:nvGraphicFramePr>
        <p:xfrm>
          <a:off x="406574" y="1471452"/>
          <a:ext cx="11161240" cy="4248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9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154">
                  <a:extLst>
                    <a:ext uri="{9D8B030D-6E8A-4147-A177-3AD203B41FA5}">
                      <a16:colId xmlns:a16="http://schemas.microsoft.com/office/drawing/2014/main" val="1250377073"/>
                    </a:ext>
                  </a:extLst>
                </a:gridCol>
                <a:gridCol w="1959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6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943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零部件编号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零部件名称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尺寸要求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预估重量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备注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63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M468100000170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驾驶员座椅总成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580mm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×</a:t>
                      </a:r>
                      <a:r>
                        <a:rPr lang="en-AU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500mm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×</a:t>
                      </a:r>
                      <a:r>
                        <a:rPr lang="en-AU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1170mm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38kg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与基础件驾驶员座椅总成</a:t>
                      </a:r>
                      <a:r>
                        <a:rPr lang="en-AU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M468100000030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一致。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3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M468100000171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副驾驶座椅总成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580mm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×</a:t>
                      </a:r>
                      <a:r>
                        <a:rPr lang="en-AU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500mm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×</a:t>
                      </a:r>
                      <a:r>
                        <a:rPr lang="en-AU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1170mm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14.5kg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与基础件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M468100000010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一致。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63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M468100000172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前排中间座椅总成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516mm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×</a:t>
                      </a:r>
                      <a:r>
                        <a:rPr lang="en-AU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445mm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×</a:t>
                      </a:r>
                      <a:r>
                        <a:rPr lang="en-AU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574mm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10.75kg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与基础件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M468100000003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一致。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一、客户输入</a:t>
            </a:r>
            <a:endParaRPr lang="zh-CN" altLang="en-US" sz="2400" b="1" spc="2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449" y="675994"/>
            <a:ext cx="25922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四、座椅配置表</a:t>
            </a:r>
            <a:r>
              <a:rPr lang="zh-CN" altLang="en-US" b="1" dirty="0"/>
              <a:t>：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185943"/>
              </p:ext>
            </p:extLst>
          </p:nvPr>
        </p:nvGraphicFramePr>
        <p:xfrm>
          <a:off x="262558" y="1268759"/>
          <a:ext cx="11665296" cy="4752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8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零部件编号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零部件名称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配置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52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M468100000170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驾驶员座椅总成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织物面料、右扶手，靠背可调可放平、腰部支撑、前后调节，气动升降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52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M468100000171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副驾驶座椅总成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织物面料、靠背可调可放平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52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M468100000172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前排中间座椅总成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织物面料、靠背放平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05832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4">
            <a:extLst>
              <a:ext uri="{FF2B5EF4-FFF2-40B4-BE49-F238E27FC236}">
                <a16:creationId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2" y="563083"/>
            <a:ext cx="3530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大黄蜂主驾驶座椅方案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pic>
        <p:nvPicPr>
          <p:cNvPr id="1049" name="图片 1048">
            <a:extLst>
              <a:ext uri="{FF2B5EF4-FFF2-40B4-BE49-F238E27FC236}">
                <a16:creationId xmlns:a16="http://schemas.microsoft.com/office/drawing/2014/main" id="{1810A2A4-B204-7DAA-7BAE-E276CE492E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8647" y="1182383"/>
            <a:ext cx="3868288" cy="4910913"/>
          </a:xfrm>
          <a:prstGeom prst="rect">
            <a:avLst/>
          </a:prstGeom>
        </p:spPr>
      </p:pic>
      <p:pic>
        <p:nvPicPr>
          <p:cNvPr id="1050" name="图片 1049">
            <a:extLst>
              <a:ext uri="{FF2B5EF4-FFF2-40B4-BE49-F238E27FC236}">
                <a16:creationId xmlns:a16="http://schemas.microsoft.com/office/drawing/2014/main" id="{862608CF-86B3-A124-3709-880CC4A557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4" t="49430" r="10449"/>
          <a:stretch/>
        </p:blipFill>
        <p:spPr>
          <a:xfrm>
            <a:off x="6743278" y="2924944"/>
            <a:ext cx="3868288" cy="247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1967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D01E12D-A21A-B9EE-BA3C-A2DFCF4D5E5A}"/>
              </a:ext>
            </a:extLst>
          </p:cNvPr>
          <p:cNvGrpSpPr/>
          <p:nvPr/>
        </p:nvGrpSpPr>
        <p:grpSpPr>
          <a:xfrm>
            <a:off x="3201388" y="1418437"/>
            <a:ext cx="5126066" cy="5190321"/>
            <a:chOff x="3201388" y="1418437"/>
            <a:chExt cx="5126066" cy="5190321"/>
          </a:xfrm>
        </p:grpSpPr>
        <p:pic>
          <p:nvPicPr>
            <p:cNvPr id="1026" name="Picture 2" descr="C:\Users\liujiyong\AppData\Roaming\feiq\RichOle\1153637362.bm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388" y="1418437"/>
              <a:ext cx="5126066" cy="5190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直接箭头连接符 2"/>
            <p:cNvCxnSpPr>
              <a:cxnSpLocks/>
            </p:cNvCxnSpPr>
            <p:nvPr/>
          </p:nvCxnSpPr>
          <p:spPr>
            <a:xfrm>
              <a:off x="3740675" y="1759588"/>
              <a:ext cx="1540701" cy="3603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F1A19B9-B247-C8BB-E37A-9538DB9CC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91327" y="3636784"/>
              <a:ext cx="1572764" cy="1290126"/>
            </a:xfrm>
            <a:prstGeom prst="rect">
              <a:avLst/>
            </a:prstGeom>
          </p:spPr>
        </p:pic>
      </p:grpSp>
      <p:sp>
        <p:nvSpPr>
          <p:cNvPr id="5" name="Rectangle 284">
            <a:extLst>
              <a:ext uri="{FF2B5EF4-FFF2-40B4-BE49-F238E27FC236}">
                <a16:creationId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2" y="563083"/>
            <a:ext cx="3530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大黄蜂主驾驶座椅方案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697" y="1397056"/>
            <a:ext cx="1913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1</a:t>
            </a:r>
            <a:r>
              <a:rPr lang="zh-CN" altLang="en-US" sz="1200" dirty="0"/>
              <a:t>、主驾驶靠背总成（含头枕、骨架、背板、腰托）</a:t>
            </a:r>
          </a:p>
        </p:txBody>
      </p:sp>
      <p:cxnSp>
        <p:nvCxnSpPr>
          <p:cNvPr id="22" name="直接箭头连接符 21"/>
          <p:cNvCxnSpPr>
            <a:cxnSpLocks/>
          </p:cNvCxnSpPr>
          <p:nvPr/>
        </p:nvCxnSpPr>
        <p:spPr>
          <a:xfrm>
            <a:off x="2723291" y="2917681"/>
            <a:ext cx="2603644" cy="5199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60646" y="2768024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3</a:t>
            </a:r>
            <a:r>
              <a:rPr lang="zh-CN" altLang="en-US" sz="1200" dirty="0"/>
              <a:t>、调角器总成</a:t>
            </a:r>
          </a:p>
        </p:txBody>
      </p:sp>
      <p:cxnSp>
        <p:nvCxnSpPr>
          <p:cNvPr id="29" name="直接箭头连接符 28"/>
          <p:cNvCxnSpPr>
            <a:cxnSpLocks/>
          </p:cNvCxnSpPr>
          <p:nvPr/>
        </p:nvCxnSpPr>
        <p:spPr>
          <a:xfrm>
            <a:off x="2660624" y="3540815"/>
            <a:ext cx="18891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88003" y="3293386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4</a:t>
            </a:r>
            <a:r>
              <a:rPr lang="zh-CN" altLang="en-US" sz="1200" dirty="0"/>
              <a:t>、右下连接板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53657" y="4681124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6</a:t>
            </a:r>
            <a:r>
              <a:rPr lang="zh-CN" altLang="en-US" sz="1200" dirty="0"/>
              <a:t>、座垫总成</a:t>
            </a:r>
            <a:endParaRPr lang="en-US" altLang="zh-CN" sz="1200" dirty="0"/>
          </a:p>
        </p:txBody>
      </p:sp>
      <p:cxnSp>
        <p:nvCxnSpPr>
          <p:cNvPr id="37" name="直接箭头连接符 36"/>
          <p:cNvCxnSpPr>
            <a:cxnSpLocks/>
          </p:cNvCxnSpPr>
          <p:nvPr/>
        </p:nvCxnSpPr>
        <p:spPr>
          <a:xfrm flipV="1">
            <a:off x="2686737" y="3946907"/>
            <a:ext cx="1465954" cy="541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77499" y="3877792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5</a:t>
            </a:r>
            <a:r>
              <a:rPr lang="zh-CN" altLang="en-US" sz="1200" dirty="0"/>
              <a:t>、右罩壳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95994" y="5198555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7</a:t>
            </a:r>
            <a:r>
              <a:rPr lang="zh-CN" altLang="en-US" sz="1200" dirty="0"/>
              <a:t>、座盆总成</a:t>
            </a:r>
          </a:p>
        </p:txBody>
      </p:sp>
      <p:cxnSp>
        <p:nvCxnSpPr>
          <p:cNvPr id="42" name="直接箭头连接符 41"/>
          <p:cNvCxnSpPr>
            <a:cxnSpLocks/>
            <a:stCxn id="45" idx="3"/>
          </p:cNvCxnSpPr>
          <p:nvPr/>
        </p:nvCxnSpPr>
        <p:spPr>
          <a:xfrm flipV="1">
            <a:off x="2580958" y="5940390"/>
            <a:ext cx="1140760" cy="444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388003" y="6246832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9</a:t>
            </a:r>
            <a:r>
              <a:rPr lang="zh-CN" altLang="en-US" sz="1200" dirty="0"/>
              <a:t>、底支架总成</a:t>
            </a:r>
          </a:p>
        </p:txBody>
      </p:sp>
      <p:cxnSp>
        <p:nvCxnSpPr>
          <p:cNvPr id="46" name="直接箭头连接符 45"/>
          <p:cNvCxnSpPr>
            <a:cxnSpLocks/>
          </p:cNvCxnSpPr>
          <p:nvPr/>
        </p:nvCxnSpPr>
        <p:spPr>
          <a:xfrm flipV="1">
            <a:off x="2387677" y="5169512"/>
            <a:ext cx="1330856" cy="6269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>
            <a:cxnSpLocks/>
          </p:cNvCxnSpPr>
          <p:nvPr/>
        </p:nvCxnSpPr>
        <p:spPr>
          <a:xfrm flipH="1">
            <a:off x="7135012" y="3168624"/>
            <a:ext cx="2040982" cy="8324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9172899" y="2039229"/>
            <a:ext cx="1739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18</a:t>
            </a:r>
            <a:r>
              <a:rPr lang="zh-CN" altLang="en-US" sz="1200" dirty="0"/>
              <a:t>、靠背总成（泡沫）</a:t>
            </a:r>
          </a:p>
        </p:txBody>
      </p:sp>
      <p:sp>
        <p:nvSpPr>
          <p:cNvPr id="57" name="矩形 56"/>
          <p:cNvSpPr/>
          <p:nvPr/>
        </p:nvSpPr>
        <p:spPr>
          <a:xfrm>
            <a:off x="5326935" y="1052736"/>
            <a:ext cx="763105" cy="232144"/>
          </a:xfrm>
          <a:prstGeom prst="rect">
            <a:avLst/>
          </a:prstGeom>
          <a:solidFill>
            <a:srgbClr val="FF1919"/>
          </a:solidFill>
          <a:ln>
            <a:solidFill>
              <a:srgbClr val="FF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76"/>
          <p:cNvSpPr txBox="1"/>
          <p:nvPr/>
        </p:nvSpPr>
        <p:spPr>
          <a:xfrm>
            <a:off x="6277035" y="103030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新开件</a:t>
            </a:r>
          </a:p>
        </p:txBody>
      </p:sp>
      <p:sp>
        <p:nvSpPr>
          <p:cNvPr id="78" name="矩形 77"/>
          <p:cNvSpPr/>
          <p:nvPr/>
        </p:nvSpPr>
        <p:spPr>
          <a:xfrm>
            <a:off x="6945782" y="1066635"/>
            <a:ext cx="763105" cy="232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7895882" y="1044207"/>
            <a:ext cx="64633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沿用件</a:t>
            </a:r>
          </a:p>
        </p:txBody>
      </p:sp>
      <p:cxnSp>
        <p:nvCxnSpPr>
          <p:cNvPr id="39" name="直接箭头连接符 38"/>
          <p:cNvCxnSpPr>
            <a:cxnSpLocks/>
          </p:cNvCxnSpPr>
          <p:nvPr/>
        </p:nvCxnSpPr>
        <p:spPr>
          <a:xfrm flipV="1">
            <a:off x="5066891" y="5707751"/>
            <a:ext cx="122481" cy="5316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638283" y="6276754"/>
            <a:ext cx="1124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10</a:t>
            </a:r>
            <a:r>
              <a:rPr lang="zh-CN" altLang="en-US" sz="1200" dirty="0"/>
              <a:t>、滑轨总成</a:t>
            </a:r>
          </a:p>
        </p:txBody>
      </p:sp>
      <p:cxnSp>
        <p:nvCxnSpPr>
          <p:cNvPr id="44" name="直接箭头连接符 43"/>
          <p:cNvCxnSpPr>
            <a:cxnSpLocks/>
          </p:cNvCxnSpPr>
          <p:nvPr/>
        </p:nvCxnSpPr>
        <p:spPr>
          <a:xfrm flipH="1" flipV="1">
            <a:off x="7580523" y="5893530"/>
            <a:ext cx="1602267" cy="3506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266164" y="6138864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12</a:t>
            </a:r>
            <a:r>
              <a:rPr lang="zh-CN" altLang="en-US" sz="1200" dirty="0"/>
              <a:t>、防尘罩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286691" y="5503994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13</a:t>
            </a:r>
            <a:r>
              <a:rPr lang="zh-CN" altLang="en-US" sz="1200" dirty="0"/>
              <a:t>、滑轨连接件</a:t>
            </a:r>
          </a:p>
        </p:txBody>
      </p:sp>
      <p:cxnSp>
        <p:nvCxnSpPr>
          <p:cNvPr id="49" name="直接箭头连接符 48"/>
          <p:cNvCxnSpPr>
            <a:cxnSpLocks/>
            <a:stCxn id="48" idx="1"/>
          </p:cNvCxnSpPr>
          <p:nvPr/>
        </p:nvCxnSpPr>
        <p:spPr>
          <a:xfrm flipH="1" flipV="1">
            <a:off x="6373994" y="5085184"/>
            <a:ext cx="2912697" cy="5573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266164" y="4178441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15</a:t>
            </a:r>
            <a:r>
              <a:rPr lang="zh-CN" altLang="en-US" sz="1200" dirty="0"/>
              <a:t>、左罩壳</a:t>
            </a:r>
          </a:p>
        </p:txBody>
      </p:sp>
      <p:cxnSp>
        <p:nvCxnSpPr>
          <p:cNvPr id="51" name="直接箭头连接符 50"/>
          <p:cNvCxnSpPr>
            <a:cxnSpLocks/>
          </p:cNvCxnSpPr>
          <p:nvPr/>
        </p:nvCxnSpPr>
        <p:spPr>
          <a:xfrm flipH="1" flipV="1">
            <a:off x="6934444" y="4736447"/>
            <a:ext cx="2217799" cy="2123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45683" y="6293566"/>
            <a:ext cx="1585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11</a:t>
            </a:r>
            <a:r>
              <a:rPr lang="zh-CN" altLang="en-US" sz="1200" dirty="0"/>
              <a:t>、底座模块化总成</a:t>
            </a:r>
          </a:p>
        </p:txBody>
      </p:sp>
      <p:cxnSp>
        <p:nvCxnSpPr>
          <p:cNvPr id="58" name="直接箭头连接符 57"/>
          <p:cNvCxnSpPr>
            <a:cxnSpLocks/>
          </p:cNvCxnSpPr>
          <p:nvPr/>
        </p:nvCxnSpPr>
        <p:spPr>
          <a:xfrm flipH="1" flipV="1">
            <a:off x="5891680" y="5235527"/>
            <a:ext cx="482314" cy="10198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>
            <a:cxnSpLocks/>
          </p:cNvCxnSpPr>
          <p:nvPr/>
        </p:nvCxnSpPr>
        <p:spPr>
          <a:xfrm flipV="1">
            <a:off x="2482446" y="4759217"/>
            <a:ext cx="1638088" cy="542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377498" y="5707751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8</a:t>
            </a:r>
            <a:r>
              <a:rPr lang="zh-CN" altLang="en-US" sz="1200" dirty="0"/>
              <a:t>、前罩壳</a:t>
            </a: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447C26B7-9B2E-616A-EC7C-61676CC30435}"/>
              </a:ext>
            </a:extLst>
          </p:cNvPr>
          <p:cNvCxnSpPr>
            <a:cxnSpLocks/>
          </p:cNvCxnSpPr>
          <p:nvPr/>
        </p:nvCxnSpPr>
        <p:spPr>
          <a:xfrm>
            <a:off x="2686737" y="2366934"/>
            <a:ext cx="1585252" cy="2237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11">
            <a:extLst>
              <a:ext uri="{FF2B5EF4-FFF2-40B4-BE49-F238E27FC236}">
                <a16:creationId xmlns:a16="http://schemas.microsoft.com/office/drawing/2014/main" id="{DE58A6B8-E5F5-D287-06B1-37D9D7B3DF29}"/>
              </a:ext>
            </a:extLst>
          </p:cNvPr>
          <p:cNvSpPr txBox="1"/>
          <p:nvPr/>
        </p:nvSpPr>
        <p:spPr>
          <a:xfrm>
            <a:off x="1393311" y="2133888"/>
            <a:ext cx="1913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2</a:t>
            </a:r>
            <a:r>
              <a:rPr lang="zh-CN" altLang="en-US" sz="1200" dirty="0"/>
              <a:t>、扶手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52FFDC5-20F1-61FF-46C1-4E7209281EE1}"/>
              </a:ext>
            </a:extLst>
          </p:cNvPr>
          <p:cNvSpPr/>
          <p:nvPr/>
        </p:nvSpPr>
        <p:spPr>
          <a:xfrm rot="550805">
            <a:off x="5336177" y="3399167"/>
            <a:ext cx="1207741" cy="603898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7A5E9B50-D007-352A-8324-0895C1DDD119}"/>
              </a:ext>
            </a:extLst>
          </p:cNvPr>
          <p:cNvCxnSpPr>
            <a:cxnSpLocks/>
          </p:cNvCxnSpPr>
          <p:nvPr/>
        </p:nvCxnSpPr>
        <p:spPr>
          <a:xfrm flipH="1">
            <a:off x="6923366" y="3826916"/>
            <a:ext cx="2178406" cy="4747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AF93DA56-32BB-0ACB-9EF0-80504D8EE022}"/>
              </a:ext>
            </a:extLst>
          </p:cNvPr>
          <p:cNvCxnSpPr>
            <a:cxnSpLocks/>
          </p:cNvCxnSpPr>
          <p:nvPr/>
        </p:nvCxnSpPr>
        <p:spPr>
          <a:xfrm flipH="1">
            <a:off x="7895882" y="2272387"/>
            <a:ext cx="1145776" cy="4619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TextBox 49">
            <a:extLst>
              <a:ext uri="{FF2B5EF4-FFF2-40B4-BE49-F238E27FC236}">
                <a16:creationId xmlns:a16="http://schemas.microsoft.com/office/drawing/2014/main" id="{17134D6F-FC2B-B75B-3FE3-AE77C54BE065}"/>
              </a:ext>
            </a:extLst>
          </p:cNvPr>
          <p:cNvSpPr txBox="1"/>
          <p:nvPr/>
        </p:nvSpPr>
        <p:spPr>
          <a:xfrm>
            <a:off x="9267172" y="4833040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14</a:t>
            </a:r>
            <a:r>
              <a:rPr lang="zh-CN" altLang="en-US" sz="1200" dirty="0"/>
              <a:t>、升降开关总成</a:t>
            </a:r>
            <a:endParaRPr lang="en-US" altLang="zh-CN" sz="1200" dirty="0"/>
          </a:p>
          <a:p>
            <a:r>
              <a:rPr lang="en-US" altLang="zh-CN" sz="1200" dirty="0"/>
              <a:t>        </a:t>
            </a:r>
            <a:r>
              <a:rPr lang="zh-CN" altLang="en-US" sz="1200" dirty="0"/>
              <a:t>腰托开关总成</a:t>
            </a:r>
          </a:p>
        </p:txBody>
      </p: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E5BD2D87-39C1-CB34-896D-96C017E74682}"/>
              </a:ext>
            </a:extLst>
          </p:cNvPr>
          <p:cNvCxnSpPr>
            <a:cxnSpLocks/>
            <a:stCxn id="50" idx="1"/>
          </p:cNvCxnSpPr>
          <p:nvPr/>
        </p:nvCxnSpPr>
        <p:spPr>
          <a:xfrm flipH="1">
            <a:off x="6584356" y="4316941"/>
            <a:ext cx="2681808" cy="1384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49">
            <a:extLst>
              <a:ext uri="{FF2B5EF4-FFF2-40B4-BE49-F238E27FC236}">
                <a16:creationId xmlns:a16="http://schemas.microsoft.com/office/drawing/2014/main" id="{9514206D-AA94-6F23-326A-16FCAFC056B4}"/>
              </a:ext>
            </a:extLst>
          </p:cNvPr>
          <p:cNvSpPr txBox="1"/>
          <p:nvPr/>
        </p:nvSpPr>
        <p:spPr>
          <a:xfrm>
            <a:off x="9266164" y="2934212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17</a:t>
            </a:r>
            <a:r>
              <a:rPr lang="zh-CN" altLang="en-US" sz="1200" dirty="0"/>
              <a:t>、左下连接板</a:t>
            </a:r>
          </a:p>
        </p:txBody>
      </p:sp>
      <p:sp>
        <p:nvSpPr>
          <p:cNvPr id="94" name="TextBox 49">
            <a:extLst>
              <a:ext uri="{FF2B5EF4-FFF2-40B4-BE49-F238E27FC236}">
                <a16:creationId xmlns:a16="http://schemas.microsoft.com/office/drawing/2014/main" id="{E1F31313-B68A-2ACA-D9D0-BD78EAE2FA32}"/>
              </a:ext>
            </a:extLst>
          </p:cNvPr>
          <p:cNvSpPr txBox="1"/>
          <p:nvPr/>
        </p:nvSpPr>
        <p:spPr>
          <a:xfrm>
            <a:off x="9258846" y="3572787"/>
            <a:ext cx="1124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16</a:t>
            </a:r>
            <a:r>
              <a:rPr lang="zh-CN" altLang="en-US" sz="1200" dirty="0"/>
              <a:t>、调角手柄</a:t>
            </a:r>
          </a:p>
        </p:txBody>
      </p:sp>
      <p:pic>
        <p:nvPicPr>
          <p:cNvPr id="1048" name="图片 1047">
            <a:extLst>
              <a:ext uri="{FF2B5EF4-FFF2-40B4-BE49-F238E27FC236}">
                <a16:creationId xmlns:a16="http://schemas.microsoft.com/office/drawing/2014/main" id="{71786186-24A5-20D0-0B21-D330C8AC23B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2598" y="1284880"/>
            <a:ext cx="1112018" cy="1443754"/>
          </a:xfrm>
          <a:prstGeom prst="rect">
            <a:avLst/>
          </a:prstGeom>
        </p:spPr>
      </p:pic>
      <p:pic>
        <p:nvPicPr>
          <p:cNvPr id="1049" name="图片 1048">
            <a:extLst>
              <a:ext uri="{FF2B5EF4-FFF2-40B4-BE49-F238E27FC236}">
                <a16:creationId xmlns:a16="http://schemas.microsoft.com/office/drawing/2014/main" id="{1810A2A4-B204-7DAA-7BAE-E276CE492E2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21651" y="3371452"/>
            <a:ext cx="1140714" cy="1448172"/>
          </a:xfrm>
          <a:prstGeom prst="rect">
            <a:avLst/>
          </a:prstGeom>
        </p:spPr>
      </p:pic>
      <p:cxnSp>
        <p:nvCxnSpPr>
          <p:cNvPr id="32" name="直接箭头连接符 31"/>
          <p:cNvCxnSpPr>
            <a:cxnSpLocks/>
          </p:cNvCxnSpPr>
          <p:nvPr/>
        </p:nvCxnSpPr>
        <p:spPr>
          <a:xfrm flipV="1">
            <a:off x="2399713" y="4359325"/>
            <a:ext cx="2287493" cy="5026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32789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4">
            <a:extLst>
              <a:ext uri="{FF2B5EF4-FFF2-40B4-BE49-F238E27FC236}">
                <a16:creationId xmlns:a16="http://schemas.microsoft.com/office/drawing/2014/main" id="{7455940F-6F81-4E56-83E6-A44EDF71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82" y="563083"/>
            <a:ext cx="3530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大黄蜂主驾驶座椅方案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方正兰亭黑_GBK"/>
            </a:endParaRPr>
          </a:p>
        </p:txBody>
      </p:sp>
      <p:graphicFrame>
        <p:nvGraphicFramePr>
          <p:cNvPr id="56" name="表格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541381"/>
              </p:ext>
            </p:extLst>
          </p:nvPr>
        </p:nvGraphicFramePr>
        <p:xfrm>
          <a:off x="349093" y="1451344"/>
          <a:ext cx="11330082" cy="5146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2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2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522">
                  <a:extLst>
                    <a:ext uri="{9D8B030D-6E8A-4147-A177-3AD203B41FA5}">
                      <a16:colId xmlns:a16="http://schemas.microsoft.com/office/drawing/2014/main" val="1599010087"/>
                    </a:ext>
                  </a:extLst>
                </a:gridCol>
                <a:gridCol w="1883337">
                  <a:extLst>
                    <a:ext uri="{9D8B030D-6E8A-4147-A177-3AD203B41FA5}">
                      <a16:colId xmlns:a16="http://schemas.microsoft.com/office/drawing/2014/main" val="387532054"/>
                    </a:ext>
                  </a:extLst>
                </a:gridCol>
                <a:gridCol w="906153">
                  <a:extLst>
                    <a:ext uri="{9D8B030D-6E8A-4147-A177-3AD203B41FA5}">
                      <a16:colId xmlns:a16="http://schemas.microsoft.com/office/drawing/2014/main" val="526358711"/>
                    </a:ext>
                  </a:extLst>
                </a:gridCol>
                <a:gridCol w="1541560">
                  <a:extLst>
                    <a:ext uri="{9D8B030D-6E8A-4147-A177-3AD203B41FA5}">
                      <a16:colId xmlns:a16="http://schemas.microsoft.com/office/drawing/2014/main" val="1055474164"/>
                    </a:ext>
                  </a:extLst>
                </a:gridCol>
              </a:tblGrid>
              <a:tr h="4137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aseline="0" dirty="0"/>
                        <a:t>序号</a:t>
                      </a:r>
                      <a:endParaRPr lang="zh-CN" altLang="en-US" sz="12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aseline="0" dirty="0"/>
                        <a:t>名称</a:t>
                      </a:r>
                      <a:endParaRPr lang="zh-CN" altLang="en-US" sz="12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aseline="0" dirty="0"/>
                        <a:t>数量</a:t>
                      </a:r>
                      <a:endParaRPr lang="zh-CN" altLang="en-US" sz="12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aseline="0" dirty="0"/>
                        <a:t>备注</a:t>
                      </a:r>
                      <a:endParaRPr lang="zh-CN" altLang="en-US" sz="12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aseline="0" dirty="0"/>
                        <a:t>序号</a:t>
                      </a:r>
                      <a:endParaRPr lang="zh-CN" altLang="en-US" sz="12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aseline="0" dirty="0"/>
                        <a:t>名称</a:t>
                      </a:r>
                      <a:endParaRPr lang="zh-CN" altLang="en-US" sz="12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aseline="0" dirty="0"/>
                        <a:t>数量</a:t>
                      </a:r>
                      <a:endParaRPr lang="zh-CN" altLang="en-US" sz="12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aseline="0" dirty="0"/>
                        <a:t>备注</a:t>
                      </a:r>
                      <a:endParaRPr lang="zh-CN" altLang="en-US" sz="12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0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主驾驶靠背总成（含头枕、骨架、背板、腰托）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沿用 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TX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滑轨总成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沿用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M4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3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扶手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沿用 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TX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底座模块化总成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沿用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J6L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342282"/>
                  </a:ext>
                </a:extLst>
              </a:tr>
              <a:tr h="4993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调角器总成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沿用 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TX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防尘罩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改制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1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右下连接板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新开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滑轨连接件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新开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0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右罩壳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新开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升降开关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腰托开关总成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沿用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座垫总成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沿用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左罩壳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新开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4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座盆总成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沿用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J6L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调角器手柄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沿用重汽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TX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1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前罩壳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沿用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J6L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左下连接板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新开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1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底支架总成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沿用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M4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靠背总成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沿用重汽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TX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979">
                <a:tc gridSpan="8">
                  <a:txBody>
                    <a:bodyPr/>
                    <a:lstStyle/>
                    <a:p>
                      <a:pPr algn="l"/>
                      <a:r>
                        <a:rPr lang="zh-CN" altLang="en-US" sz="1200" baseline="0" dirty="0"/>
                        <a:t>备注：以上信息不含座椅面套，面套以最终客户定义面料的为基准</a:t>
                      </a:r>
                      <a:endParaRPr lang="zh-CN" altLang="en-US" sz="12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aseline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7" name="矩形 56"/>
          <p:cNvSpPr/>
          <p:nvPr/>
        </p:nvSpPr>
        <p:spPr>
          <a:xfrm>
            <a:off x="5161019" y="778002"/>
            <a:ext cx="763105" cy="232144"/>
          </a:xfrm>
          <a:prstGeom prst="rect">
            <a:avLst/>
          </a:prstGeom>
          <a:solidFill>
            <a:srgbClr val="FF1919"/>
          </a:solidFill>
          <a:ln>
            <a:solidFill>
              <a:srgbClr val="FF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040131" y="74841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新开件</a:t>
            </a:r>
          </a:p>
        </p:txBody>
      </p:sp>
      <p:sp>
        <p:nvSpPr>
          <p:cNvPr id="78" name="矩形 77"/>
          <p:cNvSpPr/>
          <p:nvPr/>
        </p:nvSpPr>
        <p:spPr>
          <a:xfrm>
            <a:off x="6991600" y="788466"/>
            <a:ext cx="763105" cy="2321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8117805" y="755574"/>
            <a:ext cx="64633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沿用件</a:t>
            </a:r>
          </a:p>
        </p:txBody>
      </p:sp>
    </p:spTree>
    <p:extLst>
      <p:ext uri="{BB962C8B-B14F-4D97-AF65-F5344CB8AC3E}">
        <p14:creationId xmlns:p14="http://schemas.microsoft.com/office/powerpoint/2010/main" val="2031137533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41a1fef8-35a9-40cb-8a19-5e9653d0080b"/>
  <p:tag name="COMMONDATA" val="eyJoZGlkIjoiZGIxOGFhNGNlYjNiMDA3ZmY3ZjBiYmUwYzI5NmRh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306cf34-a34a-4cc7-8108-f1e4f5bd4a2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68d40c6-2182-405c-944e-08934d45e5a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fb429dd-30db-4f3b-b9a4-e683eeaacccc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5d1a8b3-cc33-4492-a703-b73e0da0f9f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5d1a8b3-cc33-4492-a703-b73e0da0f9f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5d1a8b3-cc33-4492-a703-b73e0da0f9f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5d1a8b3-cc33-4492-a703-b73e0da0f9fd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9722</TotalTime>
  <Words>1502</Words>
  <Application>Microsoft Office PowerPoint</Application>
  <PresentationFormat>自定义</PresentationFormat>
  <Paragraphs>564</Paragraphs>
  <Slides>21</Slides>
  <Notes>11</Notes>
  <HiddenSlides>0</HiddenSlides>
  <MMClips>0</MMClips>
  <ScaleCrop>false</ScaleCrop>
  <HeadingPairs>
    <vt:vector size="10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链接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Wingdings</vt:lpstr>
      <vt:lpstr>Office 主题</vt:lpstr>
      <vt:lpstr>file:///D:\Program%20Files\feiq\AutoRecv%20Files\李宁-设计公司(186024940125)\2022-06-25%2021_14_09\M4-20220621\_NPart%233644473.CATPart</vt:lpstr>
      <vt:lpstr>file:///D:\Program%20Files\feiq\AutoRecv%20Files\李宁-设计公司(186024940125)\2022-06-25%2021_14_09\M4-20220621\_NPart%2327.CATPart</vt:lpstr>
      <vt:lpstr>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4059</cp:revision>
  <cp:lastPrinted>2022-10-26T02:20:24Z</cp:lastPrinted>
  <dcterms:created xsi:type="dcterms:W3CDTF">2013-01-09T01:05:00Z</dcterms:created>
  <dcterms:modified xsi:type="dcterms:W3CDTF">2022-11-16T03:48:55Z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920F4399BD2E419C858B9DC74DF79F94</vt:lpwstr>
  </property>
  <property fmtid="{D5CDD505-2E9C-101B-9397-08002B2CF9AE}" pid="3" name="KSOProductBuildVer">
    <vt:lpwstr>2052-11.1.0.12313</vt:lpwstr>
  </property>
</Properties>
</file>