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8" r:id="rId1"/>
  </p:sldMasterIdLst>
  <p:notesMasterIdLst>
    <p:notesMasterId r:id="rId9"/>
  </p:notesMasterIdLst>
  <p:handoutMasterIdLst>
    <p:handoutMasterId r:id="rId10"/>
  </p:handoutMasterIdLst>
  <p:sldIdLst>
    <p:sldId id="550" r:id="rId2"/>
    <p:sldId id="526" r:id="rId3"/>
    <p:sldId id="546" r:id="rId4"/>
    <p:sldId id="547" r:id="rId5"/>
    <p:sldId id="548" r:id="rId6"/>
    <p:sldId id="549" r:id="rId7"/>
    <p:sldId id="52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25FF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56" autoAdjust="0"/>
    <p:restoredTop sz="91965" autoAdjust="0"/>
  </p:normalViewPr>
  <p:slideViewPr>
    <p:cSldViewPr>
      <p:cViewPr varScale="1">
        <p:scale>
          <a:sx n="78" d="100"/>
          <a:sy n="78" d="100"/>
        </p:scale>
        <p:origin x="192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92" y="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68194-8351-4DE7-BCB5-D97D4EC2F358}" type="datetimeFigureOut">
              <a:rPr lang="zh-CN" altLang="en-US" smtClean="0"/>
              <a:pPr/>
              <a:t>2022/10/3/Mon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75294-F56D-498D-9105-E47664FCA5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02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FF23A9-F2D6-4402-A7EF-9676E02EE069}" type="datetimeFigureOut">
              <a:rPr lang="zh-CN" altLang="en-US"/>
              <a:pPr>
                <a:defRPr/>
              </a:pPr>
              <a:t>2022/10/3/Mon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4D67587-37DA-4911-9D78-18B09A18F2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6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D67587-37DA-4911-9D78-18B09A18F20F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879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833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34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>
            <a:extLst>
              <a:ext uri="{FF2B5EF4-FFF2-40B4-BE49-F238E27FC236}">
                <a16:creationId xmlns:a16="http://schemas.microsoft.com/office/drawing/2014/main" id="{F48F8995-0146-4FE7-9951-9D097C00E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2204864"/>
            <a:ext cx="7344816" cy="1452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Bef>
                <a:spcPct val="1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B41V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后视镜模态分析报告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  <a:spcBef>
                <a:spcPct val="1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B41V REARVIEW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RESULTS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12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631208D-98F4-42A3-951C-CFFFAA9D54DE}"/>
              </a:ext>
            </a:extLst>
          </p:cNvPr>
          <p:cNvSpPr/>
          <p:nvPr/>
        </p:nvSpPr>
        <p:spPr>
          <a:xfrm>
            <a:off x="113011" y="851359"/>
            <a:ext cx="6768753" cy="189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边界条件 </a:t>
            </a:r>
            <a:r>
              <a:rPr lang="en-US" altLang="zh-CN" sz="16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Boundary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  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锁付固定位置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Fixed Position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       6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个自由度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6 Degrees of Freedom 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Tx Ty </a:t>
            </a:r>
            <a:r>
              <a:rPr lang="en-US" altLang="zh-CN" sz="16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Tz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en-US" altLang="zh-CN" sz="16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Ux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en-US" altLang="zh-CN" sz="16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Uy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en-US" altLang="zh-CN" sz="16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Uz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环境温度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Environment temperature 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 常温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23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℃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T=23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℃</a:t>
            </a:r>
            <a:endParaRPr lang="en-US" altLang="zh-CN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质量：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	1.949kg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2E88463-38BE-40A2-A8BF-104E71AD473B}"/>
              </a:ext>
            </a:extLst>
          </p:cNvPr>
          <p:cNvSpPr/>
          <p:nvPr/>
        </p:nvSpPr>
        <p:spPr>
          <a:xfrm>
            <a:off x="113011" y="136091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模型假描述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 Description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E58EFD-7C4A-4ABF-83D4-6A7D7D913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212976"/>
            <a:ext cx="3241353" cy="297883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7E52AC2F-61AF-4FB5-950C-64CB47738627}"/>
              </a:ext>
            </a:extLst>
          </p:cNvPr>
          <p:cNvSpPr/>
          <p:nvPr/>
        </p:nvSpPr>
        <p:spPr>
          <a:xfrm>
            <a:off x="3967150" y="6012214"/>
            <a:ext cx="216027" cy="216021"/>
          </a:xfrm>
          <a:prstGeom prst="ellipse">
            <a:avLst/>
          </a:prstGeom>
          <a:solidFill>
            <a:schemeClr val="bg1">
              <a:alpha val="5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66FF"/>
                </a:solidFill>
              </a:rPr>
              <a:t>A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59D0B33-562C-448F-8634-E02BB09CCFC0}"/>
              </a:ext>
            </a:extLst>
          </p:cNvPr>
          <p:cNvSpPr/>
          <p:nvPr/>
        </p:nvSpPr>
        <p:spPr>
          <a:xfrm>
            <a:off x="3995932" y="5699314"/>
            <a:ext cx="216027" cy="216021"/>
          </a:xfrm>
          <a:prstGeom prst="ellipse">
            <a:avLst/>
          </a:prstGeom>
          <a:solidFill>
            <a:schemeClr val="bg1">
              <a:alpha val="5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66FF"/>
                </a:solidFill>
              </a:rPr>
              <a:t>A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1E59CC4-75E3-421F-9395-C9F7D12C229A}"/>
              </a:ext>
            </a:extLst>
          </p:cNvPr>
          <p:cNvSpPr/>
          <p:nvPr/>
        </p:nvSpPr>
        <p:spPr>
          <a:xfrm>
            <a:off x="4831246" y="5607948"/>
            <a:ext cx="216027" cy="216021"/>
          </a:xfrm>
          <a:prstGeom prst="ellipse">
            <a:avLst/>
          </a:prstGeom>
          <a:solidFill>
            <a:schemeClr val="bg1">
              <a:alpha val="5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66FF"/>
                </a:solidFill>
              </a:rPr>
              <a:t>A</a:t>
            </a:r>
            <a:endParaRPr lang="zh-CN" alt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8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631208D-98F4-42A3-951C-CFFFAA9D54DE}"/>
              </a:ext>
            </a:extLst>
          </p:cNvPr>
          <p:cNvSpPr/>
          <p:nvPr/>
        </p:nvSpPr>
        <p:spPr>
          <a:xfrm>
            <a:off x="251520" y="585794"/>
            <a:ext cx="187220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一阶模态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Mode 1</a:t>
            </a:r>
          </a:p>
        </p:txBody>
      </p:sp>
      <p:graphicFrame>
        <p:nvGraphicFramePr>
          <p:cNvPr id="14" name="Group 3">
            <a:extLst>
              <a:ext uri="{FF2B5EF4-FFF2-40B4-BE49-F238E27FC236}">
                <a16:creationId xmlns:a16="http://schemas.microsoft.com/office/drawing/2014/main" id="{73AB6476-633A-4CF0-B8AC-DA9E18E21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630306"/>
              </p:ext>
            </p:extLst>
          </p:nvPr>
        </p:nvGraphicFramePr>
        <p:xfrm>
          <a:off x="5467045" y="6217920"/>
          <a:ext cx="3676955" cy="640080"/>
        </p:xfrm>
        <a:graphic>
          <a:graphicData uri="http://schemas.openxmlformats.org/drawingml/2006/table">
            <a:tbl>
              <a:tblPr/>
              <a:tblGrid>
                <a:gridCol w="724948">
                  <a:extLst>
                    <a:ext uri="{9D8B030D-6E8A-4147-A177-3AD203B41FA5}">
                      <a16:colId xmlns:a16="http://schemas.microsoft.com/office/drawing/2014/main" val="740565600"/>
                    </a:ext>
                  </a:extLst>
                </a:gridCol>
                <a:gridCol w="1456323">
                  <a:extLst>
                    <a:ext uri="{9D8B030D-6E8A-4147-A177-3AD203B41FA5}">
                      <a16:colId xmlns:a16="http://schemas.microsoft.com/office/drawing/2014/main" val="2998205808"/>
                    </a:ext>
                  </a:extLst>
                </a:gridCol>
                <a:gridCol w="1495684">
                  <a:extLst>
                    <a:ext uri="{9D8B030D-6E8A-4147-A177-3AD203B41FA5}">
                      <a16:colId xmlns:a16="http://schemas.microsoft.com/office/drawing/2014/main" val="1533069919"/>
                    </a:ext>
                  </a:extLst>
                </a:gridCol>
              </a:tblGrid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Frequency（Hz）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0614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 Direction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70.491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771251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8C876D24-214C-45E0-A251-CDCB2668CC20}"/>
              </a:ext>
            </a:extLst>
          </p:cNvPr>
          <p:cNvSpPr/>
          <p:nvPr/>
        </p:nvSpPr>
        <p:spPr>
          <a:xfrm>
            <a:off x="107503" y="116632"/>
            <a:ext cx="5616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模态结果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16303F-67A3-4C54-8F01-17DBDABCC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709"/>
            <a:ext cx="9144000" cy="383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54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3">
            <a:extLst>
              <a:ext uri="{FF2B5EF4-FFF2-40B4-BE49-F238E27FC236}">
                <a16:creationId xmlns:a16="http://schemas.microsoft.com/office/drawing/2014/main" id="{73AB6476-633A-4CF0-B8AC-DA9E18E21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456251"/>
              </p:ext>
            </p:extLst>
          </p:nvPr>
        </p:nvGraphicFramePr>
        <p:xfrm>
          <a:off x="5467045" y="6217920"/>
          <a:ext cx="3676955" cy="640080"/>
        </p:xfrm>
        <a:graphic>
          <a:graphicData uri="http://schemas.openxmlformats.org/drawingml/2006/table">
            <a:tbl>
              <a:tblPr/>
              <a:tblGrid>
                <a:gridCol w="724948">
                  <a:extLst>
                    <a:ext uri="{9D8B030D-6E8A-4147-A177-3AD203B41FA5}">
                      <a16:colId xmlns:a16="http://schemas.microsoft.com/office/drawing/2014/main" val="740565600"/>
                    </a:ext>
                  </a:extLst>
                </a:gridCol>
                <a:gridCol w="1456323">
                  <a:extLst>
                    <a:ext uri="{9D8B030D-6E8A-4147-A177-3AD203B41FA5}">
                      <a16:colId xmlns:a16="http://schemas.microsoft.com/office/drawing/2014/main" val="2998205808"/>
                    </a:ext>
                  </a:extLst>
                </a:gridCol>
                <a:gridCol w="1495684">
                  <a:extLst>
                    <a:ext uri="{9D8B030D-6E8A-4147-A177-3AD203B41FA5}">
                      <a16:colId xmlns:a16="http://schemas.microsoft.com/office/drawing/2014/main" val="1533069919"/>
                    </a:ext>
                  </a:extLst>
                </a:gridCol>
              </a:tblGrid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Frequency（Hz）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0614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 Direction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82.726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771251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0BB58DA2-BDCA-40B3-9BBA-5763DEEB10D9}"/>
              </a:ext>
            </a:extLst>
          </p:cNvPr>
          <p:cNvSpPr/>
          <p:nvPr/>
        </p:nvSpPr>
        <p:spPr>
          <a:xfrm>
            <a:off x="107503" y="116632"/>
            <a:ext cx="5616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模态结果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836A16-00F6-4E27-85FE-79F32C077295}"/>
              </a:ext>
            </a:extLst>
          </p:cNvPr>
          <p:cNvSpPr/>
          <p:nvPr/>
        </p:nvSpPr>
        <p:spPr>
          <a:xfrm>
            <a:off x="251520" y="585794"/>
            <a:ext cx="187220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二阶模态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Mode 2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162D297-7F85-4BF0-ADF9-49025D314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709"/>
            <a:ext cx="9144000" cy="383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95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3">
            <a:extLst>
              <a:ext uri="{FF2B5EF4-FFF2-40B4-BE49-F238E27FC236}">
                <a16:creationId xmlns:a16="http://schemas.microsoft.com/office/drawing/2014/main" id="{73AB6476-633A-4CF0-B8AC-DA9E18E21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149513"/>
              </p:ext>
            </p:extLst>
          </p:nvPr>
        </p:nvGraphicFramePr>
        <p:xfrm>
          <a:off x="5467045" y="6217920"/>
          <a:ext cx="3676955" cy="640080"/>
        </p:xfrm>
        <a:graphic>
          <a:graphicData uri="http://schemas.openxmlformats.org/drawingml/2006/table">
            <a:tbl>
              <a:tblPr/>
              <a:tblGrid>
                <a:gridCol w="724948">
                  <a:extLst>
                    <a:ext uri="{9D8B030D-6E8A-4147-A177-3AD203B41FA5}">
                      <a16:colId xmlns:a16="http://schemas.microsoft.com/office/drawing/2014/main" val="740565600"/>
                    </a:ext>
                  </a:extLst>
                </a:gridCol>
                <a:gridCol w="1456323">
                  <a:extLst>
                    <a:ext uri="{9D8B030D-6E8A-4147-A177-3AD203B41FA5}">
                      <a16:colId xmlns:a16="http://schemas.microsoft.com/office/drawing/2014/main" val="2998205808"/>
                    </a:ext>
                  </a:extLst>
                </a:gridCol>
                <a:gridCol w="1495684">
                  <a:extLst>
                    <a:ext uri="{9D8B030D-6E8A-4147-A177-3AD203B41FA5}">
                      <a16:colId xmlns:a16="http://schemas.microsoft.com/office/drawing/2014/main" val="1533069919"/>
                    </a:ext>
                  </a:extLst>
                </a:gridCol>
              </a:tblGrid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Frequency（Hz）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0614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 Rotation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95.330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771251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53DF8D26-84CB-454B-A5C1-1B32B29E42CE}"/>
              </a:ext>
            </a:extLst>
          </p:cNvPr>
          <p:cNvSpPr/>
          <p:nvPr/>
        </p:nvSpPr>
        <p:spPr>
          <a:xfrm>
            <a:off x="107503" y="116632"/>
            <a:ext cx="5616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模态结果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44D03B-99DD-4621-9A62-C63E17AA2681}"/>
              </a:ext>
            </a:extLst>
          </p:cNvPr>
          <p:cNvSpPr/>
          <p:nvPr/>
        </p:nvSpPr>
        <p:spPr>
          <a:xfrm>
            <a:off x="251520" y="585794"/>
            <a:ext cx="187220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三阶模态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Mode 3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0600CE-4DD1-4DEE-8C43-B0D390D64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709"/>
            <a:ext cx="9144000" cy="383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76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3">
            <a:extLst>
              <a:ext uri="{FF2B5EF4-FFF2-40B4-BE49-F238E27FC236}">
                <a16:creationId xmlns:a16="http://schemas.microsoft.com/office/drawing/2014/main" id="{73AB6476-633A-4CF0-B8AC-DA9E18E21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718341"/>
              </p:ext>
            </p:extLst>
          </p:nvPr>
        </p:nvGraphicFramePr>
        <p:xfrm>
          <a:off x="5467045" y="6217920"/>
          <a:ext cx="3676955" cy="640080"/>
        </p:xfrm>
        <a:graphic>
          <a:graphicData uri="http://schemas.openxmlformats.org/drawingml/2006/table">
            <a:tbl>
              <a:tblPr/>
              <a:tblGrid>
                <a:gridCol w="724948">
                  <a:extLst>
                    <a:ext uri="{9D8B030D-6E8A-4147-A177-3AD203B41FA5}">
                      <a16:colId xmlns:a16="http://schemas.microsoft.com/office/drawing/2014/main" val="740565600"/>
                    </a:ext>
                  </a:extLst>
                </a:gridCol>
                <a:gridCol w="1456323">
                  <a:extLst>
                    <a:ext uri="{9D8B030D-6E8A-4147-A177-3AD203B41FA5}">
                      <a16:colId xmlns:a16="http://schemas.microsoft.com/office/drawing/2014/main" val="2998205808"/>
                    </a:ext>
                  </a:extLst>
                </a:gridCol>
                <a:gridCol w="1495684">
                  <a:extLst>
                    <a:ext uri="{9D8B030D-6E8A-4147-A177-3AD203B41FA5}">
                      <a16:colId xmlns:a16="http://schemas.microsoft.com/office/drawing/2014/main" val="1533069919"/>
                    </a:ext>
                  </a:extLst>
                </a:gridCol>
              </a:tblGrid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Frequency（Hz）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0614"/>
                  </a:ext>
                </a:extLst>
              </a:tr>
              <a:tr h="1983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Local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96.839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771251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B936000A-184C-4092-9C7D-186C6007C354}"/>
              </a:ext>
            </a:extLst>
          </p:cNvPr>
          <p:cNvSpPr/>
          <p:nvPr/>
        </p:nvSpPr>
        <p:spPr>
          <a:xfrm>
            <a:off x="107503" y="116632"/>
            <a:ext cx="5616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模态结果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F593A8-ED70-4381-9E6E-F8AE02FB1E85}"/>
              </a:ext>
            </a:extLst>
          </p:cNvPr>
          <p:cNvSpPr/>
          <p:nvPr/>
        </p:nvSpPr>
        <p:spPr>
          <a:xfrm>
            <a:off x="251520" y="585794"/>
            <a:ext cx="187220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四阶模态 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Mode 4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6FE183-70A6-4778-99AE-94B258657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709"/>
            <a:ext cx="9144000" cy="383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8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864413"/>
            <a:ext cx="381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前四阶模态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The top four mode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Group 3">
            <a:extLst>
              <a:ext uri="{FF2B5EF4-FFF2-40B4-BE49-F238E27FC236}">
                <a16:creationId xmlns:a16="http://schemas.microsoft.com/office/drawing/2014/main" id="{73AB6476-633A-4CF0-B8AC-DA9E18E21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024686"/>
              </p:ext>
            </p:extLst>
          </p:nvPr>
        </p:nvGraphicFramePr>
        <p:xfrm>
          <a:off x="5650756" y="5257800"/>
          <a:ext cx="3493244" cy="1600200"/>
        </p:xfrm>
        <a:graphic>
          <a:graphicData uri="http://schemas.openxmlformats.org/drawingml/2006/table">
            <a:tbl>
              <a:tblPr/>
              <a:tblGrid>
                <a:gridCol w="688728">
                  <a:extLst>
                    <a:ext uri="{9D8B030D-6E8A-4147-A177-3AD203B41FA5}">
                      <a16:colId xmlns:a16="http://schemas.microsoft.com/office/drawing/2014/main" val="740565600"/>
                    </a:ext>
                  </a:extLst>
                </a:gridCol>
                <a:gridCol w="1383560">
                  <a:extLst>
                    <a:ext uri="{9D8B030D-6E8A-4147-A177-3AD203B41FA5}">
                      <a16:colId xmlns:a16="http://schemas.microsoft.com/office/drawing/2014/main" val="2998205808"/>
                    </a:ext>
                  </a:extLst>
                </a:gridCol>
                <a:gridCol w="1420956">
                  <a:extLst>
                    <a:ext uri="{9D8B030D-6E8A-4147-A177-3AD203B41FA5}">
                      <a16:colId xmlns:a16="http://schemas.microsoft.com/office/drawing/2014/main" val="1533069919"/>
                    </a:ext>
                  </a:extLst>
                </a:gridCol>
              </a:tblGrid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Type</a:t>
                      </a: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Frequency（Hz）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650614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 Direction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70.491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771251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 Direction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82.726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392989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 Rotation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95.330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017199"/>
                  </a:ext>
                </a:extLst>
              </a:tr>
              <a:tr h="314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5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Local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algn="ctr"/>
                      <a:r>
                        <a:rPr lang="en-US" altLang="zh-CN" sz="15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96.839</a:t>
                      </a:r>
                      <a:endParaRPr lang="zh-CN" altLang="en-US" sz="15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086637"/>
                  </a:ext>
                </a:extLst>
              </a:tr>
            </a:tbl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id="{0B7B799E-75C2-4CAC-B2AE-AA5B0203EFE9}"/>
              </a:ext>
            </a:extLst>
          </p:cNvPr>
          <p:cNvSpPr/>
          <p:nvPr/>
        </p:nvSpPr>
        <p:spPr>
          <a:xfrm>
            <a:off x="107503" y="116632"/>
            <a:ext cx="5616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模态结果 </a:t>
            </a: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0FFB53-1C2F-47B0-A340-26CF779D8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628800"/>
            <a:ext cx="1944216" cy="152261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7D1238-6998-44DD-AF6F-6261151B4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832" y="1628800"/>
            <a:ext cx="1952272" cy="15521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D1765ED-A9AA-4E40-85D9-F75782EE5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3419646"/>
            <a:ext cx="1928104" cy="1552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3941EF8-B0ED-4A82-8257-BC18B486C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390" y="3523646"/>
            <a:ext cx="1933475" cy="153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35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12687</TotalTime>
  <Words>163</Words>
  <Application>Microsoft Office PowerPoint</Application>
  <PresentationFormat>全屏显示(4:3)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1217</cp:revision>
  <dcterms:created xsi:type="dcterms:W3CDTF">2016-04-21T02:55:00Z</dcterms:created>
  <dcterms:modified xsi:type="dcterms:W3CDTF">2022-10-03T11:58:29Z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