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357" r:id="rId3"/>
    <p:sldId id="358" r:id="rId4"/>
    <p:sldId id="360" r:id="rId5"/>
    <p:sldId id="361" r:id="rId6"/>
    <p:sldId id="363" r:id="rId7"/>
    <p:sldId id="362" r:id="rId8"/>
    <p:sldId id="354" r:id="rId9"/>
  </p:sldIdLst>
  <p:sldSz cx="9144000" cy="6858000" type="screen4x3"/>
  <p:notesSz cx="9866313" cy="673576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9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9F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49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49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2022/11/29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9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BFEC-9F3A-463A-8538-6B29353ECC26}" type="datetimeFigureOut">
              <a:rPr lang="zh-CN" altLang="en-US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645C-B281-4748-8AFA-5D8E0E4A39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E9A-AA6A-4FAC-9EE5-B5184E49DD40}" type="datetimeFigureOut">
              <a:rPr lang="zh-CN" altLang="en-US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67F2-74A2-4683-92E1-B1E6614574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BF29-913D-413B-91B0-133848C30AE9}" type="datetimeFigureOut">
              <a:rPr lang="zh-CN" altLang="en-US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6397-3A2A-44B6-962B-40FC7A3C36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2938"/>
            <a:ext cx="9144000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228600" y="6419850"/>
            <a:ext cx="4843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j-ea"/>
                <a:ea typeface="+mj-ea"/>
              </a:rPr>
              <a:t>—— </a:t>
            </a:r>
            <a:r>
              <a:rPr lang="zh-CN" altLang="en-US" b="1" dirty="0">
                <a:latin typeface="+mj-ea"/>
                <a:ea typeface="+mj-ea"/>
              </a:rPr>
              <a:t>诚信赢得天下  科技成就未来 </a:t>
            </a:r>
            <a:r>
              <a:rPr lang="en-US" altLang="zh-CN" b="1" dirty="0">
                <a:latin typeface="+mj-ea"/>
                <a:ea typeface="+mj-ea"/>
              </a:rPr>
              <a:t>——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  <a:t>2022/11/29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E8C8-FBC5-4243-9CA0-4C0FBD7D4715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6180"/>
            <a:ext cx="3648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4200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914400" y="3762703"/>
            <a:ext cx="73152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CD90-00E9-445E-8243-DD19E7ED826E}" type="datetimeFigureOut">
              <a:rPr lang="zh-CN" altLang="en-US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5122-104C-4C14-96CC-C41C601E58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218E-EE4A-4928-988A-899E0D2C9A80}" type="datetimeFigureOut">
              <a:rPr lang="zh-CN" altLang="en-US"/>
              <a:t>2022/11/29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2483-DE99-41FA-A501-2D3759712C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7951-6377-47FE-B482-9E8A78911F9C}" type="datetimeFigureOut">
              <a:rPr lang="zh-CN" altLang="en-US"/>
              <a:t>2022/11/29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5894-7AD1-4C3A-BE27-B19BF83B62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36F4-41DF-4610-9301-C6366A85E8B7}" type="datetimeFigureOut">
              <a:rPr lang="zh-CN" altLang="en-US"/>
              <a:t>2022/11/29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80BF-C96D-4C09-8EA0-7AB91A2D0C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517C-34BB-40E7-9168-EC64ECFF93CE}" type="datetimeFigureOut">
              <a:rPr lang="zh-CN" altLang="en-US"/>
              <a:t>2022/11/29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797D-A7D6-47D3-9286-EAD73C1E91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1CC0-575E-4745-AF69-5DBED961D0AD}" type="datetimeFigureOut">
              <a:rPr lang="zh-CN" altLang="en-US"/>
              <a:t>2022/11/29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2D14-8B71-4D33-95D0-319000D0AC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D2C6-B700-4537-96AE-4B15DBF65FC5}" type="datetimeFigureOut">
              <a:rPr lang="zh-CN" altLang="en-US"/>
              <a:t>2022/11/29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DEC7-DBDB-462E-900D-A4A79C65BA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11" Type="http://schemas.openxmlformats.org/officeDocument/2006/relationships/image" Target="../media/image18.emf"/><Relationship Id="rId5" Type="http://schemas.openxmlformats.org/officeDocument/2006/relationships/image" Target="../media/image14.emf"/><Relationship Id="rId10" Type="http://schemas.openxmlformats.org/officeDocument/2006/relationships/image" Target="../media/image11.wmf"/><Relationship Id="rId4" Type="http://schemas.openxmlformats.org/officeDocument/2006/relationships/image" Target="../media/image13.png"/><Relationship Id="rId9" Type="http://schemas.openxmlformats.org/officeDocument/2006/relationships/oleObject" Target="file:///E:\Gao%20Bingchuan\02-&#37325;&#21345;\2.0&#24179;&#21488;\04-&#20943;&#38663;&#22120;\05-&#26041;&#26696;&#25968;&#25454;\22-&#20135;&#21697;&#35268;&#21010;&#20934;&#22791;&#29702;&#31435;&#39033;&#30340;&#38477;&#26412;&#39033;&#30446;\&#26032;&#31435;&#39033;&#39033;&#30446;&#20449;&#24687;20221116-&#21024;&#20943;&#20215;&#26684;\ZY2259&#19978;&#26694;&#20248;&#21270;\SQX3000-6805413.CATPar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68910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654175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71145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211138" y="2065338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-306388" y="2100263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pic>
        <p:nvPicPr>
          <p:cNvPr id="8199" name="Picture 14" descr="main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"/>
            <a:ext cx="9144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0" y="2357430"/>
            <a:ext cx="9144000" cy="1214446"/>
          </a:xfrm>
          <a:prstGeom prst="rect">
            <a:avLst/>
          </a:prstGeom>
          <a:solidFill>
            <a:schemeClr val="bg1">
              <a:lumMod val="65000"/>
              <a:alpha val="50980"/>
            </a:schemeClr>
          </a:solidFill>
          <a:ln w="19050">
            <a:noFill/>
            <a:miter lim="800000"/>
          </a:ln>
        </p:spPr>
        <p:txBody>
          <a:bodyPr wrap="none" lIns="91429" tIns="45715" rIns="91429" bIns="45715" anchor="ctr"/>
          <a:lstStyle/>
          <a:p>
            <a:pPr algn="ctr">
              <a:lnSpc>
                <a:spcPct val="90000"/>
              </a:lnSpc>
            </a:pP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2.1C 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座框降本方案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BA1FEAF6-DEF9-4D38-9CF4-664B823CD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68900"/>
            <a:ext cx="9144000" cy="1214446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none" lIns="91429" tIns="45715" rIns="91429" bIns="45715" anchor="ctr"/>
          <a:lstStyle/>
          <a:p>
            <a:pPr algn="r">
              <a:lnSpc>
                <a:spcPct val="9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2022-11-29   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9283908-4D99-8ED7-253D-BB62502EC80F}"/>
              </a:ext>
            </a:extLst>
          </p:cNvPr>
          <p:cNvSpPr txBox="1"/>
          <p:nvPr/>
        </p:nvSpPr>
        <p:spPr>
          <a:xfrm>
            <a:off x="107504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一：输入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50FDCC-C62E-4EC2-AEFE-789BB6779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70" y="836712"/>
            <a:ext cx="4754763" cy="40324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9584D5-EC6E-45BF-AB24-7F03B0DE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5" y="836712"/>
            <a:ext cx="4167353" cy="326001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DED2B79-6C0F-460F-914C-5A3B477E0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61" y="4121463"/>
            <a:ext cx="4044831" cy="13098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409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9BBCD37C-B80A-4CAE-8D37-3D516507E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48537"/>
            <a:ext cx="3151905" cy="239593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D23F93F-8379-4AA6-9185-257766FB40AE}"/>
              </a:ext>
            </a:extLst>
          </p:cNvPr>
          <p:cNvSpPr txBox="1"/>
          <p:nvPr/>
        </p:nvSpPr>
        <p:spPr>
          <a:xfrm>
            <a:off x="107504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二：方案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E9F60ED-C94A-4E1F-A6EF-BD3143FDA441}"/>
              </a:ext>
            </a:extLst>
          </p:cNvPr>
          <p:cNvSpPr txBox="1"/>
          <p:nvPr/>
        </p:nvSpPr>
        <p:spPr>
          <a:xfrm>
            <a:off x="251520" y="836712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变更点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：取消滑块和铆钉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0A8C79C-8A55-4EEC-9FAA-6F73D49BA53A}"/>
              </a:ext>
            </a:extLst>
          </p:cNvPr>
          <p:cNvSpPr/>
          <p:nvPr/>
        </p:nvSpPr>
        <p:spPr>
          <a:xfrm>
            <a:off x="246914" y="3554092"/>
            <a:ext cx="1300750" cy="470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滑块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×4</a:t>
            </a: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抽芯铆钉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×4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3535C67A-6A1F-4293-96E9-6E8D78C210FB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97289" y="3150146"/>
            <a:ext cx="573761" cy="40394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929F92A8-942E-4EF5-A1E0-0CCD49C59FE4}"/>
              </a:ext>
            </a:extLst>
          </p:cNvPr>
          <p:cNvSpPr/>
          <p:nvPr/>
        </p:nvSpPr>
        <p:spPr>
          <a:xfrm>
            <a:off x="1716677" y="3544183"/>
            <a:ext cx="1238760" cy="470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滑块托架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FB62F066-007E-4DD4-A633-B4FCBE299BFC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2336057" y="2636912"/>
            <a:ext cx="180265" cy="90727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表格 33">
            <a:extLst>
              <a:ext uri="{FF2B5EF4-FFF2-40B4-BE49-F238E27FC236}">
                <a16:creationId xmlns:a16="http://schemas.microsoft.com/office/drawing/2014/main" id="{F2420268-860E-4A66-ABB8-EBD23F3D0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483544"/>
              </p:ext>
            </p:extLst>
          </p:nvPr>
        </p:nvGraphicFramePr>
        <p:xfrm>
          <a:off x="3403250" y="1360748"/>
          <a:ext cx="5476639" cy="265467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38652">
                  <a:extLst>
                    <a:ext uri="{9D8B030D-6E8A-4147-A177-3AD203B41FA5}">
                      <a16:colId xmlns:a16="http://schemas.microsoft.com/office/drawing/2014/main" val="3548932905"/>
                    </a:ext>
                  </a:extLst>
                </a:gridCol>
                <a:gridCol w="780326">
                  <a:extLst>
                    <a:ext uri="{9D8B030D-6E8A-4147-A177-3AD203B41FA5}">
                      <a16:colId xmlns:a16="http://schemas.microsoft.com/office/drawing/2014/main" val="776865131"/>
                    </a:ext>
                  </a:extLst>
                </a:gridCol>
                <a:gridCol w="813868">
                  <a:extLst>
                    <a:ext uri="{9D8B030D-6E8A-4147-A177-3AD203B41FA5}">
                      <a16:colId xmlns:a16="http://schemas.microsoft.com/office/drawing/2014/main" val="1971567219"/>
                    </a:ext>
                  </a:extLst>
                </a:gridCol>
                <a:gridCol w="1270029">
                  <a:extLst>
                    <a:ext uri="{9D8B030D-6E8A-4147-A177-3AD203B41FA5}">
                      <a16:colId xmlns:a16="http://schemas.microsoft.com/office/drawing/2014/main" val="3412589056"/>
                    </a:ext>
                  </a:extLst>
                </a:gridCol>
                <a:gridCol w="1080621">
                  <a:extLst>
                    <a:ext uri="{9D8B030D-6E8A-4147-A177-3AD203B41FA5}">
                      <a16:colId xmlns:a16="http://schemas.microsoft.com/office/drawing/2014/main" val="3858973287"/>
                    </a:ext>
                  </a:extLst>
                </a:gridCol>
                <a:gridCol w="520198">
                  <a:extLst>
                    <a:ext uri="{9D8B030D-6E8A-4147-A177-3AD203B41FA5}">
                      <a16:colId xmlns:a16="http://schemas.microsoft.com/office/drawing/2014/main" val="3165414841"/>
                    </a:ext>
                  </a:extLst>
                </a:gridCol>
                <a:gridCol w="572945">
                  <a:extLst>
                    <a:ext uri="{9D8B030D-6E8A-4147-A177-3AD203B41FA5}">
                      <a16:colId xmlns:a16="http://schemas.microsoft.com/office/drawing/2014/main" val="2056550302"/>
                    </a:ext>
                  </a:extLst>
                </a:gridCol>
              </a:tblGrid>
              <a:tr h="530935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零件号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零件名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图示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材质</a:t>
                      </a:r>
                      <a:r>
                        <a:rPr lang="en-US" altLang="zh-CN" sz="12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重量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用量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506715"/>
                  </a:ext>
                </a:extLst>
              </a:tr>
              <a:tr h="5309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取消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H5-6801110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滑块儿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PPS-6345A4-HD9050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0.006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5442591"/>
                  </a:ext>
                </a:extLst>
              </a:tr>
              <a:tr h="53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取消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BFA0010096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全钢大帽抽芯铆钉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钢</a:t>
                      </a:r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-30</a:t>
                      </a:r>
                      <a:r>
                        <a:rPr lang="zh-CN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  <a:endParaRPr lang="en-US" altLang="zh-CN" sz="1000" b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4.8*16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0.0061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4577369"/>
                  </a:ext>
                </a:extLst>
              </a:tr>
              <a:tr h="53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取消</a:t>
                      </a:r>
                      <a:endParaRPr lang="en-US" altLang="zh-CN" sz="1000" b="1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SQX3000-6805318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滑块托架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SAPH440</a:t>
                      </a:r>
                    </a:p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t2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0.0596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257880"/>
                  </a:ext>
                </a:extLst>
              </a:tr>
              <a:tr h="53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增加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SHT0014574</a:t>
                      </a:r>
                      <a:endParaRPr lang="zh-CN" altLang="en-US" sz="10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背胶毛毡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不织布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背胶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70*30*2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0.001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152300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72BC1586-FC3A-4545-8D7B-7544875093F2}"/>
              </a:ext>
            </a:extLst>
          </p:cNvPr>
          <p:cNvSpPr/>
          <p:nvPr/>
        </p:nvSpPr>
        <p:spPr>
          <a:xfrm>
            <a:off x="4588641" y="4483447"/>
            <a:ext cx="1764196" cy="4439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来源：</a:t>
            </a:r>
            <a:r>
              <a:rPr lang="en-US" altLang="zh-CN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H4 </a:t>
            </a:r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副驾降本方案</a:t>
            </a:r>
            <a:endParaRPr lang="en-US" altLang="zh-CN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已知单价（含税）：</a:t>
            </a:r>
            <a:r>
              <a:rPr lang="en-US" altLang="zh-CN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</a:t>
            </a:r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361148E-3A6F-4E49-820A-4F63A09D9413}"/>
              </a:ext>
            </a:extLst>
          </p:cNvPr>
          <p:cNvCxnSpPr>
            <a:cxnSpLocks/>
          </p:cNvCxnSpPr>
          <p:nvPr/>
        </p:nvCxnSpPr>
        <p:spPr>
          <a:xfrm flipH="1" flipV="1">
            <a:off x="5220072" y="3861048"/>
            <a:ext cx="196661" cy="6224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E333476D-2A14-4EB5-997B-BF67F2414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250" y="2465962"/>
            <a:ext cx="699076" cy="374227"/>
          </a:xfrm>
          <a:prstGeom prst="rect">
            <a:avLst/>
          </a:prstGeom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1FC2EB6-865B-4B12-9116-1E0BD4D13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486" y="2888686"/>
            <a:ext cx="526165" cy="554905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8C833D-A905-420D-8BBD-428DAF4C7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250" y="1948581"/>
            <a:ext cx="699076" cy="4638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91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9CCEB8B-E591-4943-99CA-27C861FF1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83" y="1340768"/>
            <a:ext cx="2732534" cy="208053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D23F93F-8379-4AA6-9185-257766FB40AE}"/>
              </a:ext>
            </a:extLst>
          </p:cNvPr>
          <p:cNvSpPr txBox="1"/>
          <p:nvPr/>
        </p:nvSpPr>
        <p:spPr>
          <a:xfrm>
            <a:off x="107504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二：方案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E9F60ED-C94A-4E1F-A6EF-BD3143FDA441}"/>
              </a:ext>
            </a:extLst>
          </p:cNvPr>
          <p:cNvSpPr txBox="1"/>
          <p:nvPr/>
        </p:nvSpPr>
        <p:spPr>
          <a:xfrm>
            <a:off x="251520" y="836712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变更点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：取消旋转轴</a:t>
            </a:r>
          </a:p>
        </p:txBody>
      </p:sp>
      <p:graphicFrame>
        <p:nvGraphicFramePr>
          <p:cNvPr id="34" name="表格 33">
            <a:extLst>
              <a:ext uri="{FF2B5EF4-FFF2-40B4-BE49-F238E27FC236}">
                <a16:creationId xmlns:a16="http://schemas.microsoft.com/office/drawing/2014/main" id="{F2420268-860E-4A66-ABB8-EBD23F3D0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912346"/>
              </p:ext>
            </p:extLst>
          </p:nvPr>
        </p:nvGraphicFramePr>
        <p:xfrm>
          <a:off x="3660121" y="1633069"/>
          <a:ext cx="5381732" cy="42474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61021">
                  <a:extLst>
                    <a:ext uri="{9D8B030D-6E8A-4147-A177-3AD203B41FA5}">
                      <a16:colId xmlns:a16="http://schemas.microsoft.com/office/drawing/2014/main" val="3548932905"/>
                    </a:ext>
                  </a:extLst>
                </a:gridCol>
                <a:gridCol w="820118">
                  <a:extLst>
                    <a:ext uri="{9D8B030D-6E8A-4147-A177-3AD203B41FA5}">
                      <a16:colId xmlns:a16="http://schemas.microsoft.com/office/drawing/2014/main" val="776865131"/>
                    </a:ext>
                  </a:extLst>
                </a:gridCol>
                <a:gridCol w="854876">
                  <a:extLst>
                    <a:ext uri="{9D8B030D-6E8A-4147-A177-3AD203B41FA5}">
                      <a16:colId xmlns:a16="http://schemas.microsoft.com/office/drawing/2014/main" val="197156721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7099716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85897328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626749644"/>
                    </a:ext>
                  </a:extLst>
                </a:gridCol>
                <a:gridCol w="581421">
                  <a:extLst>
                    <a:ext uri="{9D8B030D-6E8A-4147-A177-3AD203B41FA5}">
                      <a16:colId xmlns:a16="http://schemas.microsoft.com/office/drawing/2014/main" val="2056550302"/>
                    </a:ext>
                  </a:extLst>
                </a:gridCol>
              </a:tblGrid>
              <a:tr h="530935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零件号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零件名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图示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材质</a:t>
                      </a:r>
                      <a:r>
                        <a:rPr lang="en-US" altLang="zh-CN" sz="12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重量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用量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506715"/>
                  </a:ext>
                </a:extLst>
              </a:tr>
              <a:tr h="5309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取消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SQX3000-6805413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旋转轴支架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SPFH590</a:t>
                      </a:r>
                    </a:p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t3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0.1449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5442591"/>
                  </a:ext>
                </a:extLst>
              </a:tr>
              <a:tr h="53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取消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Q37112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焊接方螺母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M12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0.0156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4577369"/>
                  </a:ext>
                </a:extLst>
              </a:tr>
              <a:tr h="53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取消</a:t>
                      </a:r>
                      <a:endParaRPr lang="en-US" altLang="zh-CN" sz="1000" b="1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SQX3000-6805472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仰角旋转轴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45#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0.0807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257880"/>
                  </a:ext>
                </a:extLst>
              </a:tr>
              <a:tr h="53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取消</a:t>
                      </a:r>
                      <a:endParaRPr lang="en-US" altLang="zh-CN" sz="1000" b="1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H4A-6805326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轴套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20#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0.0335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7678799"/>
                  </a:ext>
                </a:extLst>
              </a:tr>
              <a:tr h="53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增加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后部连接支架 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SPFH590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T3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152300"/>
                  </a:ext>
                </a:extLst>
              </a:tr>
              <a:tr h="53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增加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后部连接支架 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SPFH590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t3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507955"/>
                  </a:ext>
                </a:extLst>
              </a:tr>
              <a:tr h="53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更改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SHT0014512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座框焊接总成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1192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7803D428-38A8-4E3B-9029-D0E122F0E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07" y="4032403"/>
            <a:ext cx="2705461" cy="1803640"/>
          </a:xfrm>
          <a:prstGeom prst="rect">
            <a:avLst/>
          </a:prstGeom>
        </p:spPr>
      </p:pic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943415B-8A34-4079-BBB4-8180E555B786}"/>
              </a:ext>
            </a:extLst>
          </p:cNvPr>
          <p:cNvCxnSpPr>
            <a:cxnSpLocks/>
          </p:cNvCxnSpPr>
          <p:nvPr/>
        </p:nvCxnSpPr>
        <p:spPr>
          <a:xfrm>
            <a:off x="697470" y="1989261"/>
            <a:ext cx="274130" cy="71965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8E19E15-4ACE-4A03-8172-161684D68434}"/>
              </a:ext>
            </a:extLst>
          </p:cNvPr>
          <p:cNvCxnSpPr>
            <a:cxnSpLocks/>
          </p:cNvCxnSpPr>
          <p:nvPr/>
        </p:nvCxnSpPr>
        <p:spPr>
          <a:xfrm flipH="1">
            <a:off x="1387652" y="1980442"/>
            <a:ext cx="432047" cy="74371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7705D882-1D34-4C4C-BD34-604F7C4034F9}"/>
              </a:ext>
            </a:extLst>
          </p:cNvPr>
          <p:cNvCxnSpPr>
            <a:cxnSpLocks/>
          </p:cNvCxnSpPr>
          <p:nvPr/>
        </p:nvCxnSpPr>
        <p:spPr>
          <a:xfrm flipH="1" flipV="1">
            <a:off x="1715902" y="3038578"/>
            <a:ext cx="764082" cy="46837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F01F8903-1972-432F-A3C8-0D3091B9D3ED}"/>
              </a:ext>
            </a:extLst>
          </p:cNvPr>
          <p:cNvCxnSpPr>
            <a:cxnSpLocks/>
          </p:cNvCxnSpPr>
          <p:nvPr/>
        </p:nvCxnSpPr>
        <p:spPr>
          <a:xfrm flipV="1">
            <a:off x="875434" y="2983010"/>
            <a:ext cx="179515" cy="60379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4FFCC211-6E80-4C45-97C5-5DA86BD49B00}"/>
              </a:ext>
            </a:extLst>
          </p:cNvPr>
          <p:cNvSpPr/>
          <p:nvPr/>
        </p:nvSpPr>
        <p:spPr>
          <a:xfrm>
            <a:off x="1823484" y="1641888"/>
            <a:ext cx="1380364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旋转轴支架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EDE0DB7-70BB-4833-88AA-C72F82C5343F}"/>
              </a:ext>
            </a:extLst>
          </p:cNvPr>
          <p:cNvSpPr/>
          <p:nvPr/>
        </p:nvSpPr>
        <p:spPr>
          <a:xfrm>
            <a:off x="0" y="3438942"/>
            <a:ext cx="1380364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焊接方螺母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01852A7-1909-40E2-82E8-B7B39C27570B}"/>
              </a:ext>
            </a:extLst>
          </p:cNvPr>
          <p:cNvSpPr/>
          <p:nvPr/>
        </p:nvSpPr>
        <p:spPr>
          <a:xfrm>
            <a:off x="1931496" y="3438942"/>
            <a:ext cx="1380364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仰角旋转轴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363756F-1028-4FC9-8D13-3796390B2197}"/>
              </a:ext>
            </a:extLst>
          </p:cNvPr>
          <p:cNvSpPr/>
          <p:nvPr/>
        </p:nvSpPr>
        <p:spPr>
          <a:xfrm>
            <a:off x="7288" y="1633069"/>
            <a:ext cx="1380364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轴套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30878D06-0775-4537-A523-D62F06160353}"/>
              </a:ext>
            </a:extLst>
          </p:cNvPr>
          <p:cNvCxnSpPr>
            <a:cxnSpLocks/>
          </p:cNvCxnSpPr>
          <p:nvPr/>
        </p:nvCxnSpPr>
        <p:spPr>
          <a:xfrm flipH="1">
            <a:off x="1931497" y="4641496"/>
            <a:ext cx="166446" cy="323961"/>
          </a:xfrm>
          <a:prstGeom prst="straightConnector1">
            <a:avLst/>
          </a:prstGeom>
          <a:ln w="38100">
            <a:solidFill>
              <a:srgbClr val="C6D9F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86E5AB10-C508-48B8-BFBD-FCE941FFCD70}"/>
              </a:ext>
            </a:extLst>
          </p:cNvPr>
          <p:cNvSpPr/>
          <p:nvPr/>
        </p:nvSpPr>
        <p:spPr>
          <a:xfrm>
            <a:off x="2097942" y="4302942"/>
            <a:ext cx="1627145" cy="338554"/>
          </a:xfrm>
          <a:prstGeom prst="rect">
            <a:avLst/>
          </a:prstGeom>
          <a:solidFill>
            <a:srgbClr val="C6D9F1"/>
          </a:solidFill>
          <a:ln>
            <a:solidFill>
              <a:srgbClr val="C6D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后部连接支架</a:t>
            </a:r>
            <a:r>
              <a:rPr lang="en-US" altLang="zh-CN" sz="14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L/R</a:t>
            </a:r>
            <a:endParaRPr lang="zh-CN" altLang="en-US" sz="1400" b="0" i="0" u="none" strike="noStrik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45C332-360C-4757-92FC-5AB1240BF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593" y="2252640"/>
            <a:ext cx="543213" cy="4410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5407B5-4244-4E21-BD60-745497FDF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125" y="2792510"/>
            <a:ext cx="422148" cy="381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8602537-13F7-474D-89AA-D7E5B178A3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152" y="3354387"/>
            <a:ext cx="864096" cy="3301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53CFD82-B81E-4A9B-B68E-68A44BF360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5986" y="3825302"/>
            <a:ext cx="332428" cy="414202"/>
          </a:xfrm>
          <a:prstGeom prst="rect">
            <a:avLst/>
          </a:prstGeom>
        </p:spPr>
      </p:pic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EBF9BA49-DE9E-4A3D-857B-6C3B5FB9D5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129180"/>
              </p:ext>
            </p:extLst>
          </p:nvPr>
        </p:nvGraphicFramePr>
        <p:xfrm>
          <a:off x="6073069" y="4365079"/>
          <a:ext cx="598262" cy="435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零件" r:id="rId9" imgW="2211480" imgH="1607400" progId="CATIA.Part">
                  <p:link updateAutomatic="1"/>
                </p:oleObj>
              </mc:Choice>
              <mc:Fallback>
                <p:oleObj name="零件" r:id="rId9" imgW="2211480" imgH="1607400" progId="CATIA.Par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73069" y="4365079"/>
                        <a:ext cx="598262" cy="435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7AC45B8F-6FD9-43C4-9C82-5B91425909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34332"/>
              </p:ext>
            </p:extLst>
          </p:nvPr>
        </p:nvGraphicFramePr>
        <p:xfrm>
          <a:off x="6061214" y="4854950"/>
          <a:ext cx="598262" cy="435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零件" r:id="rId9" imgW="2211480" imgH="1607400" progId="CATIA.Part">
                  <p:link updateAutomatic="1"/>
                </p:oleObj>
              </mc:Choice>
              <mc:Fallback>
                <p:oleObj name="零件" r:id="rId9" imgW="2211480" imgH="1607400" progId="CATIA.Part">
                  <p:link updateAutomatic="1"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EBF9BA49-DE9E-4A3D-857B-6C3B5FB9D5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61214" y="4854950"/>
                        <a:ext cx="598262" cy="435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5614F605-DAE1-48FB-9E6D-C8C4731B5A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8617" y="5409538"/>
            <a:ext cx="613979" cy="42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3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CD23F93F-8379-4AA6-9185-257766FB40AE}"/>
              </a:ext>
            </a:extLst>
          </p:cNvPr>
          <p:cNvSpPr txBox="1"/>
          <p:nvPr/>
        </p:nvSpPr>
        <p:spPr>
          <a:xfrm>
            <a:off x="107504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二：方案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E9F60ED-C94A-4E1F-A6EF-BD3143FDA441}"/>
              </a:ext>
            </a:extLst>
          </p:cNvPr>
          <p:cNvSpPr txBox="1"/>
          <p:nvPr/>
        </p:nvSpPr>
        <p:spPr>
          <a:xfrm>
            <a:off x="251520" y="83671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变更点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：不更改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座框边板为通用件，预留阻尼、高度调节安装接口，无更改必要性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3D2848-3DDA-452F-AA6A-B4891D534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53" y="2199965"/>
            <a:ext cx="2521396" cy="15924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7099E4F-00B3-4730-9452-C647DFC80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849" y="2204863"/>
            <a:ext cx="2376264" cy="16207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F5C04DB-5CEC-413E-942B-614521108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219015"/>
            <a:ext cx="2702358" cy="15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7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CD23F93F-8379-4AA6-9185-257766FB40AE}"/>
              </a:ext>
            </a:extLst>
          </p:cNvPr>
          <p:cNvSpPr txBox="1"/>
          <p:nvPr/>
        </p:nvSpPr>
        <p:spPr>
          <a:xfrm>
            <a:off x="107504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三：关联问题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35A066-A965-4F11-B710-4A9140590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8760"/>
            <a:ext cx="6006033" cy="403244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6EE2381-6E7E-4592-BFDC-20D830761E9C}"/>
              </a:ext>
            </a:extLst>
          </p:cNvPr>
          <p:cNvSpPr txBox="1"/>
          <p:nvPr/>
        </p:nvSpPr>
        <p:spPr>
          <a:xfrm>
            <a:off x="251520" y="836712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座盆与前罩壳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EF7393-18FD-4D0C-8D3F-0FF9869F3981}"/>
              </a:ext>
            </a:extLst>
          </p:cNvPr>
          <p:cNvSpPr/>
          <p:nvPr/>
        </p:nvSpPr>
        <p:spPr>
          <a:xfrm>
            <a:off x="35496" y="2636912"/>
            <a:ext cx="5069929" cy="2160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C87C3E0-9C60-4E1F-A1EB-D53EE852068D}"/>
              </a:ext>
            </a:extLst>
          </p:cNvPr>
          <p:cNvCxnSpPr>
            <a:cxnSpLocks/>
            <a:stCxn id="14" idx="1"/>
            <a:endCxn id="2" idx="3"/>
          </p:cNvCxnSpPr>
          <p:nvPr/>
        </p:nvCxnSpPr>
        <p:spPr>
          <a:xfrm flipH="1">
            <a:off x="5105425" y="2369495"/>
            <a:ext cx="402679" cy="37542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381598AE-488F-4A5F-8284-9BB2DD14F066}"/>
              </a:ext>
            </a:extLst>
          </p:cNvPr>
          <p:cNvSpPr/>
          <p:nvPr/>
        </p:nvSpPr>
        <p:spPr>
          <a:xfrm>
            <a:off x="5508104" y="1454006"/>
            <a:ext cx="3600400" cy="183097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4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前罩壳高度超出座框上表面，取消滑块后，座盆可能压到罩壳上</a:t>
            </a:r>
            <a:endParaRPr lang="en-US" altLang="zh-CN" sz="1400" b="0" i="0" u="none" strike="noStrik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低成本方案：增加毛毡，防异响，不考虑外观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备选方案：座框上表面增加金属片作为支撑，再贴毛毡，防异响，避免外观问题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BE2EF29-A435-4FB6-B900-A81138F375F8}"/>
              </a:ext>
            </a:extLst>
          </p:cNvPr>
          <p:cNvSpPr/>
          <p:nvPr/>
        </p:nvSpPr>
        <p:spPr>
          <a:xfrm>
            <a:off x="5508104" y="3353078"/>
            <a:ext cx="3600400" cy="79600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材质：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Q235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规格：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20*20*3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重量：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0.0094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用量：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EF5C6B1-7B60-4D06-8BDD-A46CA908D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293096"/>
            <a:ext cx="2405810" cy="143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CD23F93F-8379-4AA6-9185-257766FB40AE}"/>
              </a:ext>
            </a:extLst>
          </p:cNvPr>
          <p:cNvSpPr txBox="1"/>
          <p:nvPr/>
        </p:nvSpPr>
        <p:spPr>
          <a:xfrm>
            <a:off x="107504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四：验证需求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E9F60ED-C94A-4E1F-A6EF-BD3143FDA441}"/>
              </a:ext>
            </a:extLst>
          </p:cNvPr>
          <p:cNvSpPr txBox="1"/>
          <p:nvPr/>
        </p:nvSpPr>
        <p:spPr>
          <a:xfrm>
            <a:off x="467544" y="867490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上述变更涉及骨架的强度和耐久性能：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66E1DAC0-99E3-4BF1-BC1B-829B4AD41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084061"/>
              </p:ext>
            </p:extLst>
          </p:nvPr>
        </p:nvGraphicFramePr>
        <p:xfrm>
          <a:off x="611560" y="1484784"/>
          <a:ext cx="8064896" cy="25202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63571">
                  <a:extLst>
                    <a:ext uri="{9D8B030D-6E8A-4147-A177-3AD203B41FA5}">
                      <a16:colId xmlns:a16="http://schemas.microsoft.com/office/drawing/2014/main" val="3548932905"/>
                    </a:ext>
                  </a:extLst>
                </a:gridCol>
                <a:gridCol w="1714113">
                  <a:extLst>
                    <a:ext uri="{9D8B030D-6E8A-4147-A177-3AD203B41FA5}">
                      <a16:colId xmlns:a16="http://schemas.microsoft.com/office/drawing/2014/main" val="776865131"/>
                    </a:ext>
                  </a:extLst>
                </a:gridCol>
                <a:gridCol w="1786812">
                  <a:extLst>
                    <a:ext uri="{9D8B030D-6E8A-4147-A177-3AD203B41FA5}">
                      <a16:colId xmlns:a16="http://schemas.microsoft.com/office/drawing/2014/main" val="197156721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8589732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56550302"/>
                    </a:ext>
                  </a:extLst>
                </a:gridCol>
              </a:tblGrid>
              <a:tr h="630070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试验项目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评价标准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试验方法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506715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安全带固定点强度试验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满足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N3*120%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GB 14167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（整椅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L6000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、轩德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经济版）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5442591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六自由度震动耐久试验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满足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150h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戴姆勒路谱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（整椅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L6000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、轩德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经济版）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4577369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减震器垂直耐久试验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满足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400h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负载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90kg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（底座模块化）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257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35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-1412" y="3699896"/>
            <a:ext cx="9144000" cy="1470594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8" name="组合 13"/>
          <p:cNvGrpSpPr>
            <a:grpSpLocks noChangeAspect="1"/>
          </p:cNvGrpSpPr>
          <p:nvPr/>
        </p:nvGrpSpPr>
        <p:grpSpPr bwMode="auto">
          <a:xfrm>
            <a:off x="4528014" y="2118615"/>
            <a:ext cx="4774970" cy="3162561"/>
            <a:chOff x="-3403537" y="-1351028"/>
            <a:chExt cx="5318129" cy="3304841"/>
          </a:xfrm>
        </p:grpSpPr>
        <p:pic>
          <p:nvPicPr>
            <p:cNvPr id="9" name="图片 1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03537" y="-1351028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56122" y="26326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09" y="544361"/>
            <a:ext cx="5276763" cy="281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155538" y="4233804"/>
            <a:ext cx="1898352" cy="3949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84"/>
              </a:lnSpc>
              <a:buNone/>
            </a:pPr>
            <a:r>
              <a:rPr lang="zh-CN" altLang="en-US" sz="16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光华荣昌集团</a:t>
            </a:r>
            <a:endParaRPr lang="en-US" altLang="zh-CN" sz="16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  <a:cs typeface="Roboto Black"/>
            </a:endParaRPr>
          </a:p>
          <a:p>
            <a:pPr marL="0" indent="0">
              <a:lnSpc>
                <a:spcPts val="1484"/>
              </a:lnSpc>
              <a:buNone/>
            </a:pPr>
            <a:r>
              <a:rPr lang="en-US" altLang="zh-CN" sz="10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GOLDRARE GROUP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82255" y="4796634"/>
            <a:ext cx="3761746" cy="221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ea typeface="Roboto Regular"/>
                <a:cs typeface="Roboto Regular"/>
              </a:defRPr>
            </a:lvl1pPr>
          </a:lstStyle>
          <a:p>
            <a:r>
              <a:rPr lang="en-US" altLang="zh-CN" sz="10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BEIJING GOLDRARE AUTOMOBILE PARTS CO.,LTD.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9F3AA2-2EFA-4EE6-955A-FB80F0C3D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92" y="4087614"/>
            <a:ext cx="671333" cy="709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2631" y="2601761"/>
            <a:ext cx="2104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</a:rPr>
              <a:t>THANKS</a:t>
            </a:r>
            <a:endParaRPr lang="zh-CN" alt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1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399</Words>
  <Application>Microsoft Office PowerPoint</Application>
  <PresentationFormat>全屏显示(4:3)</PresentationFormat>
  <Paragraphs>143</Paragraphs>
  <Slides>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链接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맑은 고딕</vt:lpstr>
      <vt:lpstr>宋体</vt:lpstr>
      <vt:lpstr>微软雅黑</vt:lpstr>
      <vt:lpstr>Arial</vt:lpstr>
      <vt:lpstr>Calibri</vt:lpstr>
      <vt:lpstr>Office 主题</vt:lpstr>
      <vt:lpstr>file:///E:\Gao%20Bingchuan\02-重卡\2.0平台\04-减震器\05-方案数据\22-产品规划准备理立项的降本项目\新立项项目信息20221116-删减价格\ZY2259上框优化\SQX3000-6805413.CATPart</vt:lpstr>
      <vt:lpstr>file:///E:\Gao%20Bingchuan\02-重卡\2.0平台\04-减震器\05-方案数据\22-产品规划准备理立项的降本项目\新立项项目信息20221116-删减价格\ZY2259上框优化\SQX3000-6805413.CATPart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Gao Bingchuan</cp:lastModifiedBy>
  <cp:revision>2055</cp:revision>
  <cp:lastPrinted>2022-04-14T03:26:23Z</cp:lastPrinted>
  <dcterms:created xsi:type="dcterms:W3CDTF">2013-01-09T01:05:00Z</dcterms:created>
  <dcterms:modified xsi:type="dcterms:W3CDTF">2022-11-29T05:54:38Z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910D8B941A10468880712920238DC060</vt:lpwstr>
  </property>
  <property fmtid="{D5CDD505-2E9C-101B-9397-08002B2CF9AE}" pid="3" name="KSOProductBuildVer">
    <vt:lpwstr>2052-11.1.0.11115</vt:lpwstr>
  </property>
</Properties>
</file>