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356" r:id="rId3"/>
    <p:sldId id="357" r:id="rId4"/>
    <p:sldId id="358" r:id="rId5"/>
    <p:sldId id="359" r:id="rId6"/>
    <p:sldId id="361" r:id="rId7"/>
    <p:sldId id="360" r:id="rId8"/>
    <p:sldId id="362" r:id="rId9"/>
    <p:sldId id="354" r:id="rId10"/>
  </p:sldIdLst>
  <p:sldSz cx="9144000" cy="6858000" type="screen4x3"/>
  <p:notesSz cx="9866313" cy="67357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74" y="114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2022/11/16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496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BFEC-9F3A-463A-8538-6B29353ECC26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645C-B281-4748-8AFA-5D8E0E4A39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E9A-AA6A-4FAC-9EE5-B5184E49DD40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67F2-74A2-4683-92E1-B1E6614574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BF29-913D-413B-91B0-133848C30AE9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97-3A2A-44B6-962B-40FC7A3C36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228600" y="6419850"/>
            <a:ext cx="484346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j-ea"/>
                <a:ea typeface="+mj-ea"/>
              </a:rPr>
              <a:t>—— </a:t>
            </a:r>
            <a:r>
              <a:rPr lang="zh-CN" altLang="en-US" b="1" dirty="0">
                <a:latin typeface="+mj-ea"/>
                <a:ea typeface="+mj-ea"/>
              </a:rPr>
              <a:t>诚信赢得天下  科技成就未来 </a:t>
            </a:r>
            <a:r>
              <a:rPr lang="en-US" altLang="zh-CN" b="1" dirty="0">
                <a:latin typeface="+mj-ea"/>
                <a:ea typeface="+mj-ea"/>
              </a:rPr>
              <a:t>——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6B1-CD91-4303-850B-B62819B57EF1}" type="datetimeFigureOut">
              <a:rPr lang="zh-CN" altLang="en-US"/>
              <a:t>2022/11/16</a:t>
            </a:fld>
            <a:endParaRPr lang="zh-CN" altLang="en-US" dirty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E8C8-FBC5-4243-9CA0-4C0FBD7D4715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9" name="Picture 7" descr="公司全称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618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3B4A-0125-4CC8-83B2-D88E706B3D55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CB9AF-88C4-47BF-8910-4532C3CC711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CD90-00E9-445E-8243-DD19E7ED826E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5122-104C-4C14-96CC-C41C601E58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218E-EE4A-4928-988A-899E0D2C9A80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12483-DE99-41FA-A501-2D3759712C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7951-6377-47FE-B482-9E8A78911F9C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5894-7AD1-4C3A-BE27-B19BF83B62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36F4-41DF-4610-9301-C6366A85E8B7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80BF-C96D-4C09-8EA0-7AB91A2D0C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517C-34BB-40E7-9168-EC64ECFF93CE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797D-A7D6-47D3-9286-EAD73C1E91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1CC0-575E-4745-AF69-5DBED961D0AD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2D14-8B71-4D33-95D0-319000D0AC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D2C6-B700-4537-96AE-4B15DBF65FC5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DEC7-DBDB-462E-900D-A4A79C65B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/>
              <a:t>2022/11/16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11138" y="2065338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-306388" y="2100263"/>
            <a:ext cx="9144001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>
              <a:latin typeface="Calibri" panose="020F0502020204030204" pitchFamily="34" charset="0"/>
              <a:ea typeface="楷体_GB2312" pitchFamily="49" charset="-122"/>
            </a:endParaRPr>
          </a:p>
        </p:txBody>
      </p:sp>
      <p:pic>
        <p:nvPicPr>
          <p:cNvPr id="8199" name="Picture 14" descr="mai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0" y="2357430"/>
            <a:ext cx="9144000" cy="1214446"/>
          </a:xfrm>
          <a:prstGeom prst="rect">
            <a:avLst/>
          </a:prstGeom>
          <a:solidFill>
            <a:srgbClr val="99CCFF">
              <a:alpha val="50980"/>
            </a:srgbClr>
          </a:solidFill>
          <a:ln w="19050">
            <a:solidFill>
              <a:srgbClr val="6699FF"/>
            </a:solidFill>
            <a:miter lim="800000"/>
          </a:ln>
        </p:spPr>
        <p:txBody>
          <a:bodyPr wrap="none" lIns="91429" tIns="45715" rIns="91429" bIns="45715" anchor="ctr"/>
          <a:lstStyle/>
          <a:p>
            <a:pPr algn="ctr">
              <a:lnSpc>
                <a:spcPct val="90000"/>
              </a:lnSpc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轩德</a:t>
            </a:r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经济版设计方案</a:t>
            </a:r>
          </a:p>
        </p:txBody>
      </p:sp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1928794" y="4143380"/>
            <a:ext cx="5643562" cy="1504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29" tIns="45715" rIns="91429" bIns="45715" anchor="ctr"/>
          <a:lstStyle/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en-US" altLang="ko-KR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2022.11.15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  <a:p>
            <a:pPr algn="ctr" latinLnBrk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rPr>
              <a:t>北京光华荣昌汽车部件有限公司</a:t>
            </a:r>
            <a:endParaRPr lang="en-US" altLang="zh-CN" sz="280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Y헤드라인M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FBC546-B63D-27AB-6169-C864F563F538}"/>
              </a:ext>
            </a:extLst>
          </p:cNvPr>
          <p:cNvSpPr txBox="1"/>
          <p:nvPr/>
        </p:nvSpPr>
        <p:spPr>
          <a:xfrm>
            <a:off x="539552" y="1196752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一：客户输入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二：驾驶员座椅方案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三：副驾驶员座椅方案</a:t>
            </a:r>
          </a:p>
        </p:txBody>
      </p:sp>
    </p:spTree>
    <p:extLst>
      <p:ext uri="{BB962C8B-B14F-4D97-AF65-F5344CB8AC3E}">
        <p14:creationId xmlns:p14="http://schemas.microsoft.com/office/powerpoint/2010/main" val="318154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一：客户输入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4BE653-C9DF-70E5-E544-80477ABB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31" y="2996952"/>
            <a:ext cx="4528988" cy="33472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9DB801-640B-3AE6-50A1-414251467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4824536" cy="345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9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二：驾驶员座椅方案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DA9EAB-5F8B-B2FB-1CB0-BF3EFE4C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92696"/>
            <a:ext cx="3833744" cy="5331744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536A287C-BEF8-FB8E-1F2D-D1443E2E9E05}"/>
              </a:ext>
            </a:extLst>
          </p:cNvPr>
          <p:cNvSpPr/>
          <p:nvPr/>
        </p:nvSpPr>
        <p:spPr>
          <a:xfrm>
            <a:off x="7236296" y="980728"/>
            <a:ext cx="1368152" cy="792088"/>
          </a:xfrm>
          <a:prstGeom prst="wedgeRoundRectCallout">
            <a:avLst>
              <a:gd name="adj1" fmla="val -191304"/>
              <a:gd name="adj2" fmla="val 391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⑥靠背泡沫、面套借用翼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50620B39-14CD-6B35-35B7-755FDA54DC88}"/>
              </a:ext>
            </a:extLst>
          </p:cNvPr>
          <p:cNvSpPr/>
          <p:nvPr/>
        </p:nvSpPr>
        <p:spPr>
          <a:xfrm>
            <a:off x="6948264" y="2204864"/>
            <a:ext cx="1656184" cy="792088"/>
          </a:xfrm>
          <a:prstGeom prst="wedgeRoundRectCallout">
            <a:avLst>
              <a:gd name="adj1" fmla="val -184933"/>
              <a:gd name="adj2" fmla="val 65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⑦靠背骨架新开，祥见下页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0087B285-D6F9-4F5D-629B-3A7B0B6EF19B}"/>
              </a:ext>
            </a:extLst>
          </p:cNvPr>
          <p:cNvSpPr/>
          <p:nvPr/>
        </p:nvSpPr>
        <p:spPr>
          <a:xfrm>
            <a:off x="347050" y="908720"/>
            <a:ext cx="1368152" cy="792088"/>
          </a:xfrm>
          <a:prstGeom prst="wedgeRoundRectCallout">
            <a:avLst>
              <a:gd name="adj1" fmla="val 178215"/>
              <a:gd name="adj2" fmla="val 2578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①扶手支架借用重汽</a:t>
            </a:r>
            <a:r>
              <a:rPr lang="en-US" altLang="zh-CN" dirty="0"/>
              <a:t>TX1.0</a:t>
            </a:r>
            <a:endParaRPr lang="zh-CN" altLang="en-US" dirty="0"/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3EC0290D-FC18-1D72-1861-19485FE2AFC9}"/>
              </a:ext>
            </a:extLst>
          </p:cNvPr>
          <p:cNvSpPr/>
          <p:nvPr/>
        </p:nvSpPr>
        <p:spPr>
          <a:xfrm>
            <a:off x="242681" y="2150050"/>
            <a:ext cx="1368152" cy="792088"/>
          </a:xfrm>
          <a:prstGeom prst="wedgeRoundRectCallout">
            <a:avLst>
              <a:gd name="adj1" fmla="val 120377"/>
              <a:gd name="adj2" fmla="val 121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②扶手借用</a:t>
            </a:r>
            <a:r>
              <a:rPr lang="en-US" altLang="zh-CN" dirty="0"/>
              <a:t>H6</a:t>
            </a:r>
            <a:endParaRPr lang="zh-CN" altLang="en-US" dirty="0"/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A314B849-4FDE-D5F7-E186-FBA37F5DA490}"/>
              </a:ext>
            </a:extLst>
          </p:cNvPr>
          <p:cNvSpPr/>
          <p:nvPr/>
        </p:nvSpPr>
        <p:spPr>
          <a:xfrm>
            <a:off x="6526460" y="4257093"/>
            <a:ext cx="1368152" cy="792088"/>
          </a:xfrm>
          <a:prstGeom prst="wedgeRoundRectCallout">
            <a:avLst>
              <a:gd name="adj1" fmla="val -183592"/>
              <a:gd name="adj2" fmla="val 18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⑨罩壳使用</a:t>
            </a:r>
            <a:r>
              <a:rPr lang="en-US" altLang="zh-CN" dirty="0"/>
              <a:t>2.1C</a:t>
            </a:r>
            <a:r>
              <a:rPr lang="zh-CN" altLang="en-US" dirty="0"/>
              <a:t>侧置升降</a:t>
            </a: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40633FFA-7B48-2E2E-B549-0CD981F4739F}"/>
              </a:ext>
            </a:extLst>
          </p:cNvPr>
          <p:cNvSpPr/>
          <p:nvPr/>
        </p:nvSpPr>
        <p:spPr>
          <a:xfrm>
            <a:off x="109930" y="3112333"/>
            <a:ext cx="1368152" cy="962281"/>
          </a:xfrm>
          <a:prstGeom prst="wedgeRoundRectCallout">
            <a:avLst>
              <a:gd name="adj1" fmla="val 119735"/>
              <a:gd name="adj2" fmla="val 99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③坐垫泡沫、坐垫面套借用翼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1919CF01-F3EB-07B7-38AF-CB7FF95C1CEF}"/>
              </a:ext>
            </a:extLst>
          </p:cNvPr>
          <p:cNvSpPr/>
          <p:nvPr/>
        </p:nvSpPr>
        <p:spPr>
          <a:xfrm>
            <a:off x="6552220" y="5232352"/>
            <a:ext cx="1368152" cy="792088"/>
          </a:xfrm>
          <a:prstGeom prst="wedgeRoundRectCallout">
            <a:avLst>
              <a:gd name="adj1" fmla="val -204156"/>
              <a:gd name="adj2" fmla="val -25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⑩滑轨、装车支架借用翼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B29423B0-B6E9-5C74-4216-E8E8E509F3F9}"/>
              </a:ext>
            </a:extLst>
          </p:cNvPr>
          <p:cNvSpPr/>
          <p:nvPr/>
        </p:nvSpPr>
        <p:spPr>
          <a:xfrm>
            <a:off x="242681" y="5207091"/>
            <a:ext cx="1368152" cy="792088"/>
          </a:xfrm>
          <a:prstGeom prst="wedgeRoundRectCallout">
            <a:avLst>
              <a:gd name="adj1" fmla="val 135801"/>
              <a:gd name="adj2" fmla="val -30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⑤底座模块化新增状态</a:t>
            </a: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6A680104-D1E5-1CAA-B153-2CB94E8ED6A5}"/>
              </a:ext>
            </a:extLst>
          </p:cNvPr>
          <p:cNvSpPr/>
          <p:nvPr/>
        </p:nvSpPr>
        <p:spPr>
          <a:xfrm>
            <a:off x="6804248" y="3205559"/>
            <a:ext cx="1368152" cy="792088"/>
          </a:xfrm>
          <a:prstGeom prst="wedgeRoundRectCallout">
            <a:avLst>
              <a:gd name="adj1" fmla="val -183592"/>
              <a:gd name="adj2" fmla="val 35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⑧调角器借用</a:t>
            </a:r>
            <a:r>
              <a:rPr lang="en-US" altLang="zh-CN" dirty="0"/>
              <a:t>M3000-H</a:t>
            </a:r>
            <a:endParaRPr lang="zh-CN" altLang="en-US" dirty="0"/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65C65A9B-7AF6-4AB5-5C65-5555367367F4}"/>
              </a:ext>
            </a:extLst>
          </p:cNvPr>
          <p:cNvSpPr/>
          <p:nvPr/>
        </p:nvSpPr>
        <p:spPr>
          <a:xfrm>
            <a:off x="232491" y="4244808"/>
            <a:ext cx="1368152" cy="792088"/>
          </a:xfrm>
          <a:prstGeom prst="wedgeRoundRectCallout">
            <a:avLst>
              <a:gd name="adj1" fmla="val 121663"/>
              <a:gd name="adj2" fmla="val 13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④座盆使用</a:t>
            </a:r>
            <a:r>
              <a:rPr lang="en-US" altLang="zh-CN" dirty="0"/>
              <a:t>2.0</a:t>
            </a:r>
            <a:r>
              <a:rPr lang="zh-CN" altLang="en-US" dirty="0"/>
              <a:t>单固定点座盆</a:t>
            </a:r>
          </a:p>
        </p:txBody>
      </p:sp>
    </p:spTree>
    <p:extLst>
      <p:ext uri="{BB962C8B-B14F-4D97-AF65-F5344CB8AC3E}">
        <p14:creationId xmlns:p14="http://schemas.microsoft.com/office/powerpoint/2010/main" val="100991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二：驾驶员座椅方案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11B3EC-37C1-1592-7FBD-38FFB6A5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2242110" cy="3600400"/>
          </a:xfrm>
          <a:prstGeom prst="rect">
            <a:avLst/>
          </a:prstGeom>
        </p:spPr>
      </p:pic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F7F57193-C9F6-8AC5-D28B-75ADB7F9DC88}"/>
              </a:ext>
            </a:extLst>
          </p:cNvPr>
          <p:cNvSpPr/>
          <p:nvPr/>
        </p:nvSpPr>
        <p:spPr>
          <a:xfrm>
            <a:off x="3183142" y="3068960"/>
            <a:ext cx="1368152" cy="1440160"/>
          </a:xfrm>
          <a:prstGeom prst="wedgeRoundRectCallout">
            <a:avLst>
              <a:gd name="adj1" fmla="val -125112"/>
              <a:gd name="adj2" fmla="val 1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为匹配翼</a:t>
            </a:r>
            <a:r>
              <a:rPr lang="en-US" altLang="zh-CN" dirty="0"/>
              <a:t>6</a:t>
            </a:r>
            <a:r>
              <a:rPr lang="zh-CN" altLang="en-US" dirty="0"/>
              <a:t>靠背泡沫，新开左右两根侧翼支撑钢丝</a:t>
            </a:r>
          </a:p>
        </p:txBody>
      </p:sp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78AC5B27-BE7C-5D47-118C-BFA68713CAD1}"/>
              </a:ext>
            </a:extLst>
          </p:cNvPr>
          <p:cNvSpPr/>
          <p:nvPr/>
        </p:nvSpPr>
        <p:spPr>
          <a:xfrm>
            <a:off x="3275856" y="966519"/>
            <a:ext cx="1368152" cy="1440160"/>
          </a:xfrm>
          <a:prstGeom prst="wedgeRoundRectCallout">
            <a:avLst>
              <a:gd name="adj1" fmla="val -125112"/>
              <a:gd name="adj2" fmla="val 1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更改为</a:t>
            </a:r>
            <a:r>
              <a:rPr lang="en-US" altLang="zh-CN" dirty="0"/>
              <a:t>H4</a:t>
            </a:r>
            <a:r>
              <a:rPr lang="zh-CN" altLang="en-US" dirty="0"/>
              <a:t>低头枕杆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816302-7768-B78D-3AB8-10D9F200575D}"/>
              </a:ext>
            </a:extLst>
          </p:cNvPr>
          <p:cNvSpPr txBox="1"/>
          <p:nvPr/>
        </p:nvSpPr>
        <p:spPr>
          <a:xfrm>
            <a:off x="539552" y="468071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在重汽</a:t>
            </a:r>
            <a:r>
              <a:rPr lang="en-US" altLang="zh-CN" dirty="0"/>
              <a:t>1.0</a:t>
            </a:r>
            <a:r>
              <a:rPr lang="zh-CN" altLang="en-US" dirty="0"/>
              <a:t>整体靠背骨架基础上改制。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A6B7654-7A37-1807-87C7-0A4012B40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118" y="1686599"/>
            <a:ext cx="3747571" cy="231846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C1E8A20-2C3D-A2D7-1E2A-65EF7CD98137}"/>
              </a:ext>
            </a:extLst>
          </p:cNvPr>
          <p:cNvSpPr txBox="1"/>
          <p:nvPr/>
        </p:nvSpPr>
        <p:spPr>
          <a:xfrm>
            <a:off x="5868144" y="467202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在陕汽</a:t>
            </a:r>
            <a:r>
              <a:rPr lang="en-US" altLang="zh-CN" dirty="0"/>
              <a:t>M3000</a:t>
            </a:r>
            <a:r>
              <a:rPr lang="zh-CN" altLang="en-US" dirty="0"/>
              <a:t>升级</a:t>
            </a:r>
            <a:r>
              <a:rPr lang="en-US" altLang="zh-CN" dirty="0"/>
              <a:t>2.1C</a:t>
            </a:r>
            <a:r>
              <a:rPr lang="zh-CN" altLang="en-US" dirty="0"/>
              <a:t>基础上增加可变阻尼，更改装车接头。</a:t>
            </a:r>
          </a:p>
        </p:txBody>
      </p:sp>
    </p:spTree>
    <p:extLst>
      <p:ext uri="{BB962C8B-B14F-4D97-AF65-F5344CB8AC3E}">
        <p14:creationId xmlns:p14="http://schemas.microsoft.com/office/powerpoint/2010/main" val="259423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5315BD-3EC2-D732-BAC3-9C6A5574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75" y="753480"/>
            <a:ext cx="3583285" cy="535103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三：副驾驶员座椅方案</a:t>
            </a: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536A287C-BEF8-FB8E-1F2D-D1443E2E9E05}"/>
              </a:ext>
            </a:extLst>
          </p:cNvPr>
          <p:cNvSpPr/>
          <p:nvPr/>
        </p:nvSpPr>
        <p:spPr>
          <a:xfrm>
            <a:off x="480823" y="912400"/>
            <a:ext cx="1368152" cy="792088"/>
          </a:xfrm>
          <a:prstGeom prst="wedgeRoundRectCallout">
            <a:avLst>
              <a:gd name="adj1" fmla="val 128089"/>
              <a:gd name="adj2" fmla="val 8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①靠背泡沫、面套借用翼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50620B39-14CD-6B35-35B7-755FDA54DC88}"/>
              </a:ext>
            </a:extLst>
          </p:cNvPr>
          <p:cNvSpPr/>
          <p:nvPr/>
        </p:nvSpPr>
        <p:spPr>
          <a:xfrm>
            <a:off x="6556230" y="1484784"/>
            <a:ext cx="1656184" cy="792088"/>
          </a:xfrm>
          <a:prstGeom prst="wedgeRoundRectCallout">
            <a:avLst>
              <a:gd name="adj1" fmla="val -184933"/>
              <a:gd name="adj2" fmla="val 658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②靠背骨架与主驾通用</a:t>
            </a: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A314B849-4FDE-D5F7-E186-FBA37F5DA490}"/>
              </a:ext>
            </a:extLst>
          </p:cNvPr>
          <p:cNvSpPr/>
          <p:nvPr/>
        </p:nvSpPr>
        <p:spPr>
          <a:xfrm>
            <a:off x="6552220" y="4869160"/>
            <a:ext cx="1368152" cy="792088"/>
          </a:xfrm>
          <a:prstGeom prst="wedgeRoundRectCallout">
            <a:avLst>
              <a:gd name="adj1" fmla="val -183592"/>
              <a:gd name="adj2" fmla="val 18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⑦装车底支架新开，祥见下页</a:t>
            </a: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40633FFA-7B48-2E2E-B549-0CD981F4739F}"/>
              </a:ext>
            </a:extLst>
          </p:cNvPr>
          <p:cNvSpPr/>
          <p:nvPr/>
        </p:nvSpPr>
        <p:spPr>
          <a:xfrm>
            <a:off x="6526460" y="3223992"/>
            <a:ext cx="1368152" cy="962281"/>
          </a:xfrm>
          <a:prstGeom prst="wedgeRoundRectCallout">
            <a:avLst>
              <a:gd name="adj1" fmla="val -128967"/>
              <a:gd name="adj2" fmla="val 772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⑥坐垫泡沫、坐垫面套借用翼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B29423B0-B6E9-5C74-4216-E8E8E509F3F9}"/>
              </a:ext>
            </a:extLst>
          </p:cNvPr>
          <p:cNvSpPr/>
          <p:nvPr/>
        </p:nvSpPr>
        <p:spPr>
          <a:xfrm>
            <a:off x="455063" y="4347452"/>
            <a:ext cx="1368152" cy="792088"/>
          </a:xfrm>
          <a:prstGeom prst="wedgeRoundRectCallout">
            <a:avLst>
              <a:gd name="adj1" fmla="val 135801"/>
              <a:gd name="adj2" fmla="val -307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④罩壳使用重卡小罩壳</a:t>
            </a:r>
          </a:p>
        </p:txBody>
      </p:sp>
      <p:sp>
        <p:nvSpPr>
          <p:cNvPr id="13" name="对话气泡: 圆角矩形 12">
            <a:extLst>
              <a:ext uri="{FF2B5EF4-FFF2-40B4-BE49-F238E27FC236}">
                <a16:creationId xmlns:a16="http://schemas.microsoft.com/office/drawing/2014/main" id="{6A680104-D1E5-1CAA-B153-2CB94E8ED6A5}"/>
              </a:ext>
            </a:extLst>
          </p:cNvPr>
          <p:cNvSpPr/>
          <p:nvPr/>
        </p:nvSpPr>
        <p:spPr>
          <a:xfrm>
            <a:off x="529019" y="2431904"/>
            <a:ext cx="1368152" cy="792088"/>
          </a:xfrm>
          <a:prstGeom prst="wedgeRoundRectCallout">
            <a:avLst>
              <a:gd name="adj1" fmla="val 137729"/>
              <a:gd name="adj2" fmla="val 1357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③调角器借用重卡</a:t>
            </a:r>
            <a:r>
              <a:rPr lang="en-US" altLang="zh-CN" dirty="0"/>
              <a:t>1.0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920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2813630-84AF-D27F-5741-FDCFF976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80728"/>
            <a:ext cx="3074708" cy="27265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三：副驾驶员座椅方案</a:t>
            </a:r>
          </a:p>
        </p:txBody>
      </p:sp>
      <p:sp>
        <p:nvSpPr>
          <p:cNvPr id="14" name="对话气泡: 圆角矩形 13">
            <a:extLst>
              <a:ext uri="{FF2B5EF4-FFF2-40B4-BE49-F238E27FC236}">
                <a16:creationId xmlns:a16="http://schemas.microsoft.com/office/drawing/2014/main" id="{F7F57193-C9F6-8AC5-D28B-75ADB7F9DC88}"/>
              </a:ext>
            </a:extLst>
          </p:cNvPr>
          <p:cNvSpPr/>
          <p:nvPr/>
        </p:nvSpPr>
        <p:spPr>
          <a:xfrm>
            <a:off x="4701650" y="1894919"/>
            <a:ext cx="2390630" cy="1440160"/>
          </a:xfrm>
          <a:prstGeom prst="wedgeRoundRectCallout">
            <a:avLst>
              <a:gd name="adj1" fmla="val -125112"/>
              <a:gd name="adj2" fmla="val 1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为匹配</a:t>
            </a:r>
            <a:r>
              <a:rPr lang="en-US" altLang="zh-CN" dirty="0"/>
              <a:t>1.0</a:t>
            </a:r>
            <a:r>
              <a:rPr lang="zh-CN" altLang="en-US" dirty="0"/>
              <a:t>重卡调角器、罩壳、安全带锁扣。更换红色零部件（借用</a:t>
            </a:r>
            <a:r>
              <a:rPr lang="en-US" altLang="zh-CN" dirty="0"/>
              <a:t>M3000</a:t>
            </a:r>
            <a:r>
              <a:rPr lang="zh-CN" altLang="en-US" dirty="0"/>
              <a:t>副驾）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816302-7768-B78D-3AB8-10D9F200575D}"/>
              </a:ext>
            </a:extLst>
          </p:cNvPr>
          <p:cNvSpPr txBox="1"/>
          <p:nvPr/>
        </p:nvSpPr>
        <p:spPr>
          <a:xfrm>
            <a:off x="539552" y="468071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在原翼</a:t>
            </a:r>
            <a:r>
              <a:rPr lang="en-US" altLang="zh-CN" dirty="0"/>
              <a:t>6</a:t>
            </a:r>
            <a:r>
              <a:rPr lang="zh-CN" altLang="en-US" dirty="0"/>
              <a:t>副司机装车支架基础上改制</a:t>
            </a:r>
          </a:p>
        </p:txBody>
      </p:sp>
    </p:spTree>
    <p:extLst>
      <p:ext uri="{BB962C8B-B14F-4D97-AF65-F5344CB8AC3E}">
        <p14:creationId xmlns:p14="http://schemas.microsoft.com/office/powerpoint/2010/main" val="375874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9283908-4D99-8ED7-253D-BB62502EC80F}"/>
              </a:ext>
            </a:extLst>
          </p:cNvPr>
          <p:cNvSpPr txBox="1"/>
          <p:nvPr/>
        </p:nvSpPr>
        <p:spPr>
          <a:xfrm>
            <a:off x="107504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四：新开件清单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E0527664-01E2-E072-BF75-839706DA9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72103"/>
              </p:ext>
            </p:extLst>
          </p:nvPr>
        </p:nvGraphicFramePr>
        <p:xfrm>
          <a:off x="683568" y="980728"/>
          <a:ext cx="7920879" cy="4462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57">
                  <a:extLst>
                    <a:ext uri="{9D8B030D-6E8A-4147-A177-3AD203B41FA5}">
                      <a16:colId xmlns:a16="http://schemas.microsoft.com/office/drawing/2014/main" val="106261159"/>
                    </a:ext>
                  </a:extLst>
                </a:gridCol>
                <a:gridCol w="2183694">
                  <a:extLst>
                    <a:ext uri="{9D8B030D-6E8A-4147-A177-3AD203B41FA5}">
                      <a16:colId xmlns:a16="http://schemas.microsoft.com/office/drawing/2014/main" val="1056544900"/>
                    </a:ext>
                  </a:extLst>
                </a:gridCol>
                <a:gridCol w="1497026">
                  <a:extLst>
                    <a:ext uri="{9D8B030D-6E8A-4147-A177-3AD203B41FA5}">
                      <a16:colId xmlns:a16="http://schemas.microsoft.com/office/drawing/2014/main" val="1352541437"/>
                    </a:ext>
                  </a:extLst>
                </a:gridCol>
                <a:gridCol w="935164">
                  <a:extLst>
                    <a:ext uri="{9D8B030D-6E8A-4147-A177-3AD203B41FA5}">
                      <a16:colId xmlns:a16="http://schemas.microsoft.com/office/drawing/2014/main" val="3630010484"/>
                    </a:ext>
                  </a:extLst>
                </a:gridCol>
                <a:gridCol w="1247319">
                  <a:extLst>
                    <a:ext uri="{9D8B030D-6E8A-4147-A177-3AD203B41FA5}">
                      <a16:colId xmlns:a16="http://schemas.microsoft.com/office/drawing/2014/main" val="3459764635"/>
                    </a:ext>
                  </a:extLst>
                </a:gridCol>
                <a:gridCol w="1247319">
                  <a:extLst>
                    <a:ext uri="{9D8B030D-6E8A-4147-A177-3AD203B41FA5}">
                      <a16:colId xmlns:a16="http://schemas.microsoft.com/office/drawing/2014/main" val="2925795078"/>
                    </a:ext>
                  </a:extLst>
                </a:gridCol>
              </a:tblGrid>
              <a:tr h="484419">
                <a:tc>
                  <a:txBody>
                    <a:bodyPr/>
                    <a:lstStyle/>
                    <a:p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件号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22484"/>
                  </a:ext>
                </a:extLst>
              </a:tr>
              <a:tr h="1020578"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靠背骨架总成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SHT0015152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主副通用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044992"/>
                  </a:ext>
                </a:extLst>
              </a:tr>
              <a:tr h="1128748"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左侧侧翼支撑钢丝</a:t>
                      </a:r>
                      <a:br>
                        <a:rPr lang="en-US" altLang="zh-CN" dirty="0"/>
                      </a:br>
                      <a:r>
                        <a:rPr lang="zh-CN" altLang="en-US" dirty="0"/>
                        <a:t>右侧侧翼支撑钢丝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SHT0015153</a:t>
                      </a:r>
                      <a:br>
                        <a:rPr lang="en-US" altLang="zh-CN" dirty="0"/>
                      </a:br>
                      <a:r>
                        <a:rPr lang="en-US" altLang="zh-CN" dirty="0"/>
                        <a:t>SHT0015154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对称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05293"/>
                  </a:ext>
                </a:extLst>
              </a:tr>
              <a:tr h="914284"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底座模块化总成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SHT0015156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无新开单件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79393"/>
                  </a:ext>
                </a:extLst>
              </a:tr>
              <a:tr h="484419"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副司机底支架焊接总成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SHT0015160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ASSY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无新开单件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52196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773486A5-5580-CCD0-C755-70983F83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653136"/>
            <a:ext cx="608159" cy="5727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C198D7D-7A2D-1B3E-5132-219C0B3F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632074"/>
            <a:ext cx="441910" cy="7096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989FB0-38FF-5DA8-7D70-0C9B7D32F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87" y="2713270"/>
            <a:ext cx="683230" cy="5574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CBD0CB-9F9D-F422-C590-8E57137FB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262" y="3798465"/>
            <a:ext cx="780880" cy="4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3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-1412" y="3699896"/>
            <a:ext cx="9144000" cy="1470594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8" name="组合 13"/>
          <p:cNvGrpSpPr>
            <a:grpSpLocks noChangeAspect="1"/>
          </p:cNvGrpSpPr>
          <p:nvPr/>
        </p:nvGrpSpPr>
        <p:grpSpPr bwMode="auto">
          <a:xfrm>
            <a:off x="4528014" y="2118615"/>
            <a:ext cx="4774970" cy="3162561"/>
            <a:chOff x="-3403537" y="-1351028"/>
            <a:chExt cx="5318129" cy="3304841"/>
          </a:xfrm>
        </p:grpSpPr>
        <p:pic>
          <p:nvPicPr>
            <p:cNvPr id="9" name="图片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03537" y="-1351028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6122" y="26326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09" y="544361"/>
            <a:ext cx="5276763" cy="281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155538" y="4233804"/>
            <a:ext cx="1898352" cy="3949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84"/>
              </a:lnSpc>
              <a:buNone/>
            </a:pPr>
            <a:r>
              <a:rPr lang="zh-CN" altLang="en-US" sz="16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光华荣昌集团</a:t>
            </a:r>
            <a:endParaRPr lang="en-US" altLang="zh-CN" sz="16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  <a:cs typeface="Roboto Black"/>
            </a:endParaRPr>
          </a:p>
          <a:p>
            <a:pPr marL="0" indent="0">
              <a:lnSpc>
                <a:spcPts val="1484"/>
              </a:lnSpc>
              <a:buNone/>
            </a:pPr>
            <a:r>
              <a:rPr lang="en-US" altLang="zh-CN" sz="1000" b="1" dirty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  <a:cs typeface="Roboto Black"/>
              </a:rPr>
              <a:t>GOLDRARE GROUP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82255" y="4796634"/>
            <a:ext cx="3761746" cy="221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>
                    <a:lumMod val="85000"/>
                    <a:lumOff val="15000"/>
                  </a:schemeClr>
                </a:solidFill>
                <a:latin typeface="Roboto Regular"/>
                <a:ea typeface="Roboto Regular"/>
                <a:cs typeface="Roboto Regular"/>
              </a:defRPr>
            </a:lvl1pPr>
          </a:lstStyle>
          <a:p>
            <a:r>
              <a:rPr lang="en-US" altLang="zh-CN" sz="10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BEIJING GOLDRARE AUTOMOBILE PARTS CO.,LTD.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9F3AA2-2EFA-4EE6-955A-FB80F0C3D0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92" y="4087614"/>
            <a:ext cx="671333" cy="709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631" y="2601761"/>
            <a:ext cx="2104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accent1">
                    <a:lumMod val="50000"/>
                  </a:schemeClr>
                </a:solidFill>
              </a:rPr>
              <a:t>THANKS</a:t>
            </a:r>
            <a:endParaRPr lang="zh-CN" alt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338</Words>
  <Application>Microsoft Office PowerPoint</Application>
  <PresentationFormat>全屏显示(4:3)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맑은 고딕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1982</cp:revision>
  <cp:lastPrinted>2022-04-14T03:26:23Z</cp:lastPrinted>
  <dcterms:created xsi:type="dcterms:W3CDTF">2013-01-09T01:05:00Z</dcterms:created>
  <dcterms:modified xsi:type="dcterms:W3CDTF">2022-11-16T05:28:00Z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2052-11.1.0.11115</vt:lpwstr>
  </property>
</Properties>
</file>