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15" r:id="rId3"/>
    <p:sldId id="257" r:id="rId5"/>
    <p:sldId id="375" r:id="rId6"/>
    <p:sldId id="379" r:id="rId7"/>
    <p:sldId id="380" r:id="rId8"/>
    <p:sldId id="382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5" r:id="rId17"/>
    <p:sldId id="391" r:id="rId18"/>
    <p:sldId id="393" r:id="rId19"/>
    <p:sldId id="394" r:id="rId20"/>
    <p:sldId id="392" r:id="rId21"/>
    <p:sldId id="383" r:id="rId22"/>
    <p:sldId id="374" r:id="rId23"/>
    <p:sldId id="320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方正综艺简体" panose="03000509000000000000" pitchFamily="65" charset="-122"/>
      <p:regular r:id="rId29"/>
    </p:embeddedFont>
    <p:embeddedFont>
      <p:font typeface="等线" panose="02010600030101010101" pitchFamily="2" charset="-122"/>
      <p:regular r:id="rId30"/>
    </p:embeddedFont>
    <p:embeddedFont>
      <p:font typeface="方正大黑简体" panose="03000509000000000000" pitchFamily="2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  <p:embeddedFont>
      <p:font typeface="Arial Unicode MS" panose="020B0604020202020204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A5A"/>
    <a:srgbClr val="EA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0.xml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9936A364-F56D-418B-92EA-B8A9C286C71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21F41D1-EB0D-4857-8E93-8C1C831E615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24AF190-E6C3-4F71-9AD4-820770AEF1A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B5B5BF9F-75C6-42BD-8363-2F606FE0B60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" y="0"/>
            <a:ext cx="9144000" cy="51435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组合 54"/>
          <p:cNvGrpSpPr/>
          <p:nvPr/>
        </p:nvGrpSpPr>
        <p:grpSpPr>
          <a:xfrm>
            <a:off x="2621323" y="184715"/>
            <a:ext cx="3741377" cy="37413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椭圆 79"/>
          <p:cNvSpPr/>
          <p:nvPr/>
        </p:nvSpPr>
        <p:spPr>
          <a:xfrm rot="10498052">
            <a:off x="1620315" y="3970953"/>
            <a:ext cx="563789" cy="56378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rot="10498052">
            <a:off x="2373672" y="4627445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189283" y="3406942"/>
            <a:ext cx="845906" cy="8459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045846" y="3501799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898806" y="4332147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椭圆 90"/>
          <p:cNvSpPr/>
          <p:nvPr/>
        </p:nvSpPr>
        <p:spPr>
          <a:xfrm rot="10498052">
            <a:off x="1885935" y="3263614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223937" y="4521063"/>
            <a:ext cx="441364" cy="4413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椭圆 94"/>
          <p:cNvSpPr/>
          <p:nvPr/>
        </p:nvSpPr>
        <p:spPr>
          <a:xfrm rot="10498052">
            <a:off x="864969" y="4139410"/>
            <a:ext cx="303658" cy="3036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3438065" y="4115253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椭圆 98"/>
          <p:cNvSpPr/>
          <p:nvPr/>
        </p:nvSpPr>
        <p:spPr>
          <a:xfrm rot="10498052">
            <a:off x="3629030" y="4713305"/>
            <a:ext cx="192350" cy="1923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0" name="椭圆 99"/>
          <p:cNvSpPr/>
          <p:nvPr/>
        </p:nvSpPr>
        <p:spPr>
          <a:xfrm rot="10498052">
            <a:off x="419086" y="4786416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35737" y="230886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 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2970804" y="2501320"/>
            <a:ext cx="304241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621323" y="1619285"/>
            <a:ext cx="3791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制度文档管理系统</a:t>
            </a:r>
            <a:r>
              <a:rPr lang="zh-CN" altLang="en-US" sz="2800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培训</a:t>
            </a:r>
            <a:endParaRPr lang="en-US" altLang="zh-CN" sz="2800" b="1" dirty="0" smtClean="0">
              <a:solidFill>
                <a:srgbClr val="002060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（管理员）</a:t>
            </a:r>
            <a:endParaRPr lang="en-US" altLang="zh-CN" b="1" dirty="0">
              <a:solidFill>
                <a:srgbClr val="002060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104" name="椭圆 103"/>
          <p:cNvSpPr/>
          <p:nvPr/>
        </p:nvSpPr>
        <p:spPr>
          <a:xfrm rot="10498052">
            <a:off x="6535215" y="4000987"/>
            <a:ext cx="563789" cy="56378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椭圆 104"/>
          <p:cNvSpPr/>
          <p:nvPr/>
        </p:nvSpPr>
        <p:spPr>
          <a:xfrm rot="10498052">
            <a:off x="7288572" y="4657479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104183" y="3436976"/>
            <a:ext cx="845906" cy="8459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60746" y="3531833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813706" y="4362181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 rot="10498052">
            <a:off x="6800835" y="3293648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138837" y="4551097"/>
            <a:ext cx="441364" cy="4413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椭圆 118"/>
          <p:cNvSpPr/>
          <p:nvPr/>
        </p:nvSpPr>
        <p:spPr>
          <a:xfrm rot="10498052">
            <a:off x="5779869" y="4169444"/>
            <a:ext cx="303658" cy="3036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8352965" y="4145287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23" name="椭圆 122"/>
          <p:cNvSpPr/>
          <p:nvPr/>
        </p:nvSpPr>
        <p:spPr>
          <a:xfrm rot="10498052">
            <a:off x="8543930" y="4743339"/>
            <a:ext cx="192350" cy="1923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4" name="椭圆 123"/>
          <p:cNvSpPr/>
          <p:nvPr/>
        </p:nvSpPr>
        <p:spPr>
          <a:xfrm rot="10498052">
            <a:off x="5333986" y="4816450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798" cy="7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392191" y="2572316"/>
            <a:ext cx="2244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汇报人：庞军伟</a:t>
            </a:r>
            <a:endParaRPr lang="en-US" altLang="zh-CN" sz="1600" b="1" dirty="0" smtClean="0">
              <a:solidFill>
                <a:srgbClr val="002060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  <a:p>
            <a:r>
              <a:rPr lang="zh-CN" altLang="en-US" sz="1600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更新日期</a:t>
            </a:r>
            <a:r>
              <a:rPr lang="zh-CN" altLang="en-US" sz="1600" b="1" dirty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：</a:t>
            </a:r>
            <a:r>
              <a:rPr lang="en-US" altLang="zh-CN" sz="1600" b="1" dirty="0" smtClean="0">
                <a:solidFill>
                  <a:srgbClr val="002060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rPr>
              <a:t>2022-12-8</a:t>
            </a:r>
            <a:endParaRPr lang="en-US" altLang="zh-CN" sz="1600" b="1" dirty="0">
              <a:solidFill>
                <a:srgbClr val="002060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458 -0.82685 L 3.88889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29" y="413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267 -0.5607 L -5.55556E-7 2.03892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42" y="280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511 -0.74143 L -3.61111E-6 4.4331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64" y="370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" y="405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458 -0.82685 L 3.88889E-6 -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29" y="413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267 -0.5607 L -5.55556E-7 2.03892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42" y="280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511 -0.74143 L -3.61111E-6 4.4331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64" y="370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" y="405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027 -0.68768 L 3.61111E-6 2.94717E-6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34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"/>
                            </p:stCondLst>
                            <p:childTnLst>
                              <p:par>
                                <p:cTn id="7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1" grpId="0" animBg="1"/>
      <p:bldP spid="95" grpId="0" animBg="1"/>
      <p:bldP spid="99" grpId="0" animBg="1"/>
      <p:bldP spid="100" grpId="0" animBg="1"/>
      <p:bldP spid="101" grpId="0"/>
      <p:bldP spid="103" grpId="0"/>
      <p:bldP spid="103" grpId="1"/>
      <p:bldP spid="104" grpId="0" animBg="1"/>
      <p:bldP spid="105" grpId="0" animBg="1"/>
      <p:bldP spid="115" grpId="0" animBg="1"/>
      <p:bldP spid="119" grpId="0" animBg="1"/>
      <p:bldP spid="123" grpId="0" animBg="1"/>
      <p:bldP spid="124" grpId="0" animBg="1"/>
      <p:bldP spid="126" grpId="0"/>
      <p:bldP spid="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新建下级文件夹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532" y="1449053"/>
            <a:ext cx="7314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展开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文件夹树形结构，选择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点击“创建下级文件夹”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要创建的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选择此文件夹适用的组织架构范围（默认全集团）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en-US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创建完成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新建下级文件夹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2" y="1501752"/>
            <a:ext cx="7872553" cy="226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目录关联（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设置一个体系文件显示在其它文档目录下的操作，叫目录关联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532" y="1449053"/>
            <a:ext cx="7314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文件夹树形结构，选择文件夹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选页面右侧的表格中的文件或文件夹（源文件）。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点击“目录关联”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选择要显示在哪个文件夹下（关联目录）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点击“保存”，目录关联设置完成。</a:t>
            </a: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目录关联（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设置源文件的目录关联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1" y="1492370"/>
            <a:ext cx="7038245" cy="228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目录关联（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关联目录查看源文件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3" y="1238965"/>
            <a:ext cx="6858247" cy="18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3" y="3155142"/>
            <a:ext cx="6858248" cy="15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版本升级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532" y="1449053"/>
            <a:ext cx="73144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要升级的文件，版本升级只能针对一个文档，多个文档无此功能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升级后文档的权限继承自上一版本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升级后，上一版本自动隐藏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版本升级后，关联目录同时更新。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升级后，版本号自动加</a:t>
            </a:r>
            <a:r>
              <a:rPr lang="en-US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endParaRPr lang="en-US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版本升级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3" y="1636900"/>
            <a:ext cx="7671524" cy="232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版本升级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532" y="1449053"/>
            <a:ext cx="7314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左侧目录</a:t>
            </a: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要升级的文件，版本升级只能针对一个文档，多个文档无此功能。</a:t>
            </a: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升级后文档的权限继承自上一版本。</a:t>
            </a: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升级后，上一版本自动隐藏。</a:t>
            </a: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升级后，版本号自动加</a:t>
            </a:r>
            <a:r>
              <a:rPr lang="en-US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endParaRPr lang="en-US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en-US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上传文件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18615"/>
            <a:ext cx="7203600" cy="205599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端（门户内网）</a:t>
            </a:r>
            <a:endParaRPr lang="zh-CN" altLang="en-US" sz="20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1115167"/>
            <a:ext cx="762689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PC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端（内网门户）：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第一步：登录门户内网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第二步：选择“制度云搜”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3" y="2068362"/>
            <a:ext cx="7205380" cy="26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15257" y="79816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hidden="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1084" y="-1050904"/>
            <a:ext cx="8810625" cy="4924425"/>
          </a:xfrm>
          <a:prstGeom prst="rect">
            <a:avLst/>
          </a:prstGeom>
        </p:spPr>
      </p:pic>
      <p:pic>
        <p:nvPicPr>
          <p:cNvPr id="52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矩形 132"/>
          <p:cNvSpPr/>
          <p:nvPr/>
        </p:nvSpPr>
        <p:spPr>
          <a:xfrm>
            <a:off x="654405" y="3528246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689411" y="3528247"/>
            <a:ext cx="7736778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、特别注意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654405" y="2893318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689411" y="2893319"/>
            <a:ext cx="7169166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、移动端（企业微信）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54405" y="954530"/>
            <a:ext cx="7776864" cy="634928"/>
          </a:xfrm>
          <a:prstGeom prst="rect">
            <a:avLst/>
          </a:prstGeom>
          <a:gradFill flip="none" rotWithShape="1">
            <a:gsLst>
              <a:gs pos="19000">
                <a:srgbClr val="558ED5">
                  <a:lumMod val="100000"/>
                </a:srgbClr>
              </a:gs>
              <a:gs pos="76000">
                <a:srgbClr val="17406D">
                  <a:lumMod val="60000"/>
                  <a:lumOff val="40000"/>
                  <a:tint val="44500"/>
                  <a:satMod val="1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654405" y="954530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84331" y="975721"/>
            <a:ext cx="7169166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、系统介绍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98187" y="28959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制度文档管理系统培训</a:t>
            </a:r>
            <a:endParaRPr lang="zh-CN" altLang="en-US" sz="20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4405" y="2245576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9411" y="2245577"/>
            <a:ext cx="7169166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PC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端（内网门户）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4405" y="4163173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11" y="4163174"/>
            <a:ext cx="7736778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提问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9325" y="1589458"/>
            <a:ext cx="7776864" cy="634928"/>
          </a:xfrm>
          <a:prstGeom prst="rect">
            <a:avLst/>
          </a:prstGeom>
          <a:gradFill flip="none" rotWithShape="1">
            <a:gsLst>
              <a:gs pos="19000">
                <a:srgbClr val="558ED5">
                  <a:lumMod val="100000"/>
                </a:srgbClr>
              </a:gs>
              <a:gs pos="76000">
                <a:srgbClr val="17406D">
                  <a:lumMod val="60000"/>
                  <a:lumOff val="40000"/>
                  <a:tint val="44500"/>
                  <a:satMod val="1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9325" y="1589458"/>
            <a:ext cx="7776864" cy="6349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9251" y="1610649"/>
            <a:ext cx="7169166" cy="6349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lvl="0" defTabSz="1217295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729948" y="2227091"/>
            <a:ext cx="28889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    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欢迎大家</a:t>
            </a:r>
            <a:r>
              <a:rPr lang="zh-CN" altLang="en-US" sz="28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提问！</a:t>
            </a:r>
            <a:endParaRPr lang="en-US" altLang="zh-CN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352" y="3060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</a:t>
            </a:r>
            <a:endParaRPr lang="zh-CN" altLang="en-US" sz="20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7840" y="183809"/>
            <a:ext cx="4221110" cy="4221110"/>
            <a:chOff x="1008115" y="2542722"/>
            <a:chExt cx="1360493" cy="1360493"/>
          </a:xfrm>
        </p:grpSpPr>
        <p:grpSp>
          <p:nvGrpSpPr>
            <p:cNvPr id="5" name="组合 4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357180" y="2796039"/>
              <a:ext cx="59540" cy="267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3190875" y="2332464"/>
            <a:ext cx="3064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190874" y="2379651"/>
            <a:ext cx="3064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0544" y="145267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163A5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会议结束</a:t>
            </a:r>
            <a:endParaRPr lang="zh-CN" altLang="en-US" sz="4800" b="1" dirty="0">
              <a:solidFill>
                <a:srgbClr val="163A5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22700" y="3747640"/>
            <a:ext cx="500908" cy="5009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965030" y="39719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99913" y="3972310"/>
            <a:ext cx="274777" cy="2747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503579" y="409064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23168" y="3976970"/>
            <a:ext cx="274777" cy="27477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09894" y="396946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00928" y="41008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97983" y="4004076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974631" y="39706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399206" y="3978724"/>
            <a:ext cx="274777" cy="27477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607392" y="402786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148391" y="3788166"/>
            <a:ext cx="274777" cy="2747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318009" y="410115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754005" y="382426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453681" y="3916110"/>
            <a:ext cx="322151" cy="3221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23608" y="396884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454517" y="397218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69307" y="410341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019999" y="3788909"/>
            <a:ext cx="274777" cy="274777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938294" y="402524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043324" y="4096554"/>
            <a:ext cx="137389" cy="1373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978110" y="3962886"/>
            <a:ext cx="274777" cy="27477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1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3"/>
          <p:cNvSpPr txBox="1"/>
          <p:nvPr/>
        </p:nvSpPr>
        <p:spPr>
          <a:xfrm>
            <a:off x="3120426" y="2524423"/>
            <a:ext cx="332869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THANKS</a:t>
            </a:r>
            <a:endParaRPr lang="zh-CN" altLang="en-US" sz="6000" b="1" dirty="0">
              <a:ln w="3175">
                <a:solidFill>
                  <a:srgbClr val="31A5D7"/>
                </a:solidFill>
              </a:ln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系统介绍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1115167"/>
            <a:ext cx="762689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背景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5DA2"/>
                </a:solidFill>
                <a:latin typeface="+mn-ea"/>
              </a:rPr>
              <a:t>    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为了</a:t>
            </a:r>
            <a:r>
              <a:rPr lang="zh-CN" altLang="en-US" sz="1600" b="1" dirty="0">
                <a:solidFill>
                  <a:srgbClr val="005DA2"/>
                </a:solidFill>
                <a:latin typeface="+mn-ea"/>
              </a:rPr>
              <a:t>进一步加强集团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的制度文档</a:t>
            </a:r>
            <a:r>
              <a:rPr lang="zh-CN" altLang="en-US" sz="1600" b="1" dirty="0">
                <a:solidFill>
                  <a:srgbClr val="005DA2"/>
                </a:solidFill>
                <a:latin typeface="+mn-ea"/>
              </a:rPr>
              <a:t>管理能力，逐步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形成制度文档</a:t>
            </a:r>
            <a:r>
              <a:rPr lang="zh-CN" altLang="en-US" sz="1600" b="1" dirty="0">
                <a:solidFill>
                  <a:srgbClr val="005DA2"/>
                </a:solidFill>
                <a:latin typeface="+mn-ea"/>
              </a:rPr>
              <a:t>的规范化、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精细化</a:t>
            </a:r>
            <a:r>
              <a:rPr lang="zh-CN" altLang="en-US" sz="1600" b="1" dirty="0">
                <a:solidFill>
                  <a:srgbClr val="005DA2"/>
                </a:solidFill>
                <a:latin typeface="+mn-ea"/>
              </a:rPr>
              <a:t>管理以及保证集团与分公司之间的体系、制度等文档的高度一致性，特由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集团信息</a:t>
            </a:r>
            <a:r>
              <a:rPr lang="zh-CN" altLang="en-US" sz="1600" b="1" dirty="0">
                <a:solidFill>
                  <a:srgbClr val="005DA2"/>
                </a:solidFill>
                <a:latin typeface="+mn-ea"/>
              </a:rPr>
              <a:t>部软件开发部开发本系统</a:t>
            </a:r>
            <a:r>
              <a:rPr lang="zh-CN" altLang="en-US" sz="1600" b="1" dirty="0" smtClean="0">
                <a:solidFill>
                  <a:srgbClr val="005DA2"/>
                </a:solidFill>
                <a:latin typeface="+mn-ea"/>
              </a:rPr>
              <a:t>。</a:t>
            </a:r>
            <a:endParaRPr lang="en-US" altLang="zh-CN" sz="1600" b="1" dirty="0" smtClean="0">
              <a:solidFill>
                <a:srgbClr val="005DA2"/>
              </a:solidFill>
              <a:latin typeface="+mn-ea"/>
            </a:endParaRPr>
          </a:p>
          <a:p>
            <a:endParaRPr lang="en-US" altLang="zh-CN" sz="1600" b="1" dirty="0">
              <a:solidFill>
                <a:srgbClr val="005DA2"/>
              </a:solidFill>
              <a:latin typeface="+mn-ea"/>
            </a:endParaRPr>
          </a:p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主要角色：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系统</a:t>
            </a: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文档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管理员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集团</a:t>
            </a: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文档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管理员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分公司</a:t>
            </a: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文档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管理员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普通</a:t>
            </a: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浏览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用户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系统介绍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1115167"/>
            <a:ext cx="4063200" cy="30765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浏览器要求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360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安全浏览器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Microsoft </a:t>
            </a:r>
            <a:r>
              <a:rPr lang="en-US" altLang="zh-CN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Edge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 err="1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Safara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Firefox</a:t>
            </a:r>
            <a:r>
              <a:rPr lang="zh-CN" altLang="en-US" sz="1600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（火狐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）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其它浏览器的极速模式（</a:t>
            </a:r>
            <a:r>
              <a:rPr lang="en-US" altLang="zh-CN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chrome</a:t>
            </a:r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内核）</a:t>
            </a:r>
            <a:endParaRPr lang="en-US" altLang="zh-CN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4035" y="1580817"/>
            <a:ext cx="372534" cy="372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2" y="2139938"/>
            <a:ext cx="462437" cy="3468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38" y="2604843"/>
            <a:ext cx="397626" cy="397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35" y="3112557"/>
            <a:ext cx="372534" cy="37253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44865" y="1671097"/>
            <a:ext cx="275933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强</a:t>
            </a:r>
            <a:r>
              <a:rPr lang="zh-CN" altLang="en-US" sz="2000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调</a:t>
            </a:r>
            <a:r>
              <a:rPr lang="zh-CN" altLang="en-US" sz="2000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微软雅黑" panose="020B0503020204020204" pitchFamily="34" charset="-122"/>
              </a:rPr>
              <a:t>不</a:t>
            </a:r>
            <a:r>
              <a:rPr lang="zh-CN" altLang="en-US" sz="2000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支持</a:t>
            </a:r>
            <a:r>
              <a:rPr lang="en-US" altLang="zh-CN" sz="2000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IE</a:t>
            </a:r>
            <a:r>
              <a:rPr lang="zh-CN" altLang="en-US" sz="2000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浏览器</a:t>
            </a:r>
            <a:endParaRPr lang="en-US" altLang="zh-CN" sz="2000" b="1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64" y="2093370"/>
            <a:ext cx="2150133" cy="1732942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1167"/>
            <a:ext cx="3360467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PC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端（内网门户）：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第一步：登录门户内网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第二步：选择“制度云搜”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78467"/>
            <a:ext cx="4210070" cy="33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1115167"/>
            <a:ext cx="7626892" cy="18774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移动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端（企业微信）：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第一步：登录企业微信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第二步：选择“工作台”</a:t>
            </a: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第三步：选择“制度云搜”</a:t>
            </a:r>
            <a:endParaRPr lang="en-US" altLang="zh-CN" sz="1600" dirty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4100" name="Picture 4" descr="C:\Users\Administrator\Documents\WXWork\1688851262464675\Cache\Image\2020-10\DCIM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93" y="1115165"/>
            <a:ext cx="2100265" cy="37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59" y="1115166"/>
            <a:ext cx="2111375" cy="373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PC</a:t>
            </a:r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端首页：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5" y="1388978"/>
            <a:ext cx="8006210" cy="322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创建根目录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532" y="1449053"/>
            <a:ext cx="7314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点击如下图所示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制度文档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点击“创建下级文件夹”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弹出提示“您未选择文件夹，确认创建根目录吗？”，点击“确定”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要创建的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选择此文件夹适用的组织架构范围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en-US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创建完成</a:t>
            </a:r>
            <a:r>
              <a:rPr lang="zh-CN" altLang="zh-CN" sz="1600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buFont typeface="+mj-lt"/>
              <a:buAutoNum type="arabicPeriod"/>
            </a:pPr>
            <a:endParaRPr lang="zh-CN" altLang="zh-CN" sz="1600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0" y="707596"/>
            <a:ext cx="9144000" cy="17662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0353" y="306000"/>
            <a:ext cx="596041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系统登录方式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352" cy="6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830533" y="869634"/>
            <a:ext cx="7626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5DA2"/>
                </a:solidFill>
                <a:latin typeface="+mn-ea"/>
                <a:ea typeface="微软雅黑" panose="020B0503020204020204" pitchFamily="34" charset="-122"/>
              </a:rPr>
              <a:t>创建根目录</a:t>
            </a:r>
            <a:endParaRPr lang="en-US" altLang="zh-CN" b="1" dirty="0" smtClean="0">
              <a:solidFill>
                <a:srgbClr val="005DA2"/>
              </a:solidFill>
              <a:latin typeface="+mn-ea"/>
              <a:ea typeface="微软雅黑" panose="020B0503020204020204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67" y="1340566"/>
            <a:ext cx="5610466" cy="15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68" y="3007280"/>
            <a:ext cx="5611956" cy="130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46" y="2183250"/>
            <a:ext cx="4518465" cy="11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ISPRING_PRESENTATION_TITLE" val="10"/>
  <p:tag name="ISPRING_RESOURCE_PATHS_HASH_PRESENTER" val="7a41f02afcbcb3fa40171976989b9a9938761b67"/>
  <p:tag name="KSO_WPP_MARK_KEY" val="e98dcdef-7974-436d-8c1e-553cd58af6b4"/>
  <p:tag name="COMMONDATA" val="eyJoZGlkIjoiZWZlNGQzOGRlYmY2YTg2YzM4MWVjMzE4MjI3M2NlMDMifQ==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WPS 演示</Application>
  <PresentationFormat>全屏显示(16:9)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方正综艺简体</vt:lpstr>
      <vt:lpstr>等线</vt:lpstr>
      <vt:lpstr>方正大黑简体</vt:lpstr>
      <vt:lpstr>Calibri</vt:lpstr>
      <vt:lpstr>Arial Unicode MS</vt:lpstr>
      <vt:lpstr>Watford DB</vt:lpstr>
      <vt:lpstr>造字工房劲黑（非商用）常规体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信息部-庞</cp:lastModifiedBy>
  <cp:revision>642</cp:revision>
  <dcterms:created xsi:type="dcterms:W3CDTF">2015-01-22T11:01:00Z</dcterms:created>
  <dcterms:modified xsi:type="dcterms:W3CDTF">2022-12-08T07:20:49Z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F5A678E86B294F32A6201D2E57D29DC2</vt:lpwstr>
  </property>
  <property fmtid="{D5CDD505-2E9C-101B-9397-08002B2CF9AE}" pid="3" name="KSOProductBuildVer">
    <vt:lpwstr>2052-11.1.0.12763</vt:lpwstr>
  </property>
</Properties>
</file>