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4" r:id="rId3"/>
    <p:sldId id="348" r:id="rId4"/>
    <p:sldId id="349" r:id="rId5"/>
    <p:sldId id="336" r:id="rId6"/>
    <p:sldId id="325" r:id="rId7"/>
    <p:sldId id="326" r:id="rId8"/>
    <p:sldId id="328" r:id="rId9"/>
    <p:sldId id="332" r:id="rId10"/>
    <p:sldId id="346" r:id="rId11"/>
    <p:sldId id="347" r:id="rId12"/>
    <p:sldId id="337" r:id="rId13"/>
    <p:sldId id="334" r:id="rId14"/>
    <p:sldId id="327" r:id="rId15"/>
    <p:sldId id="331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4"/>
    <a:srgbClr val="00B2B2"/>
    <a:srgbClr val="0466B4"/>
    <a:srgbClr val="FF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4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路 廷勇" userId="d8bd794deebf0c29" providerId="LiveId" clId="{A805BFF3-F333-466E-B369-F9F66BA27FA8}"/>
    <pc:docChg chg="custSel modSld">
      <pc:chgData name="路 廷勇" userId="d8bd794deebf0c29" providerId="LiveId" clId="{A805BFF3-F333-466E-B369-F9F66BA27FA8}" dt="2021-10-05T08:17:46.091" v="1" actId="478"/>
      <pc:docMkLst>
        <pc:docMk/>
      </pc:docMkLst>
      <pc:sldChg chg="delSp mod">
        <pc:chgData name="路 廷勇" userId="d8bd794deebf0c29" providerId="LiveId" clId="{A805BFF3-F333-466E-B369-F9F66BA27FA8}" dt="2021-10-05T08:17:46.091" v="1" actId="478"/>
        <pc:sldMkLst>
          <pc:docMk/>
          <pc:sldMk cId="0" sldId="327"/>
        </pc:sldMkLst>
        <pc:picChg chg="del">
          <ac:chgData name="路 廷勇" userId="d8bd794deebf0c29" providerId="LiveId" clId="{A805BFF3-F333-466E-B369-F9F66BA27FA8}" dt="2021-10-05T08:17:42.589" v="0" actId="478"/>
          <ac:picMkLst>
            <pc:docMk/>
            <pc:sldMk cId="0" sldId="327"/>
            <ac:picMk id="29713" creationId="{00000000-0000-0000-0000-000000000000}"/>
          </ac:picMkLst>
        </pc:picChg>
        <pc:picChg chg="del">
          <ac:chgData name="路 廷勇" userId="d8bd794deebf0c29" providerId="LiveId" clId="{A805BFF3-F333-466E-B369-F9F66BA27FA8}" dt="2021-10-05T08:17:46.091" v="1" actId="478"/>
          <ac:picMkLst>
            <pc:docMk/>
            <pc:sldMk cId="0" sldId="327"/>
            <ac:picMk id="2971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6AC75E9-C606-4930-B582-F308D0F06F2A}" type="datetimeFigureOut">
              <a:rPr lang="zh-CN" altLang="en-US"/>
              <a:pPr>
                <a:defRPr/>
              </a:pPr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B6947A4-D6B8-44F7-91E7-9F0D41257C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7E8C774-E2B1-4975-865C-6C6FD58B63C8}" type="datetimeFigureOut">
              <a:rPr lang="zh-CN" altLang="en-US"/>
              <a:pPr>
                <a:defRPr/>
              </a:pPr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B69782D-6DE7-4B25-A668-2CD304BA66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5FA5-3268-475B-99A2-D04A9C405E0F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JiaJia Suspension System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uling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100" y="149225"/>
            <a:ext cx="7988300" cy="57467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68DEF-8072-461B-AF98-294F72BF52DA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AE32-5364-45C4-ACDF-A615532027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041400"/>
            <a:ext cx="10515600" cy="513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6F2230-89DB-4A19-82B2-DF75AF487D7A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C6E987-0EA9-44CB-99BB-38648468FE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20700" y="812800"/>
            <a:ext cx="11160125" cy="12700"/>
          </a:xfrm>
          <a:prstGeom prst="line">
            <a:avLst/>
          </a:prstGeom>
          <a:ln w="19050">
            <a:solidFill>
              <a:srgbClr val="006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536575" y="6289675"/>
            <a:ext cx="11160125" cy="0"/>
          </a:xfrm>
          <a:prstGeom prst="line">
            <a:avLst/>
          </a:prstGeom>
          <a:ln>
            <a:solidFill>
              <a:srgbClr val="0066B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1" name="图片 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4013" y="63500"/>
            <a:ext cx="1169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1825" y="1727200"/>
            <a:ext cx="10610850" cy="1330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bg1"/>
                </a:solidFill>
              </a:rPr>
              <a:t>公司介绍</a:t>
            </a:r>
            <a:br>
              <a:rPr lang="en-US" altLang="zh-CN" sz="4800" b="1" dirty="0">
                <a:solidFill>
                  <a:schemeClr val="bg1"/>
                </a:solidFill>
              </a:rPr>
            </a:br>
            <a:r>
              <a:rPr lang="en-US" altLang="zh-CN" sz="4800" b="1" dirty="0">
                <a:solidFill>
                  <a:schemeClr val="bg1"/>
                </a:solidFill>
              </a:rPr>
              <a:t>Company Overview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460500" y="3859213"/>
            <a:ext cx="87884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嘉兴嘉嘉汽车零部件制造有限公司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zh-CN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Jiaxing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JiaJia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Automobile Parts Manufacturing </a:t>
            </a:r>
            <a:r>
              <a:rPr lang="en-US" altLang="zh-CN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Co.,Ltd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日期占位符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2EF536-0652-4D63-A596-ECBBD583C3F9}" type="datetime1">
              <a:rPr lang="zh-CN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2021/10/5</a:t>
            </a:fld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6149" name="灯片编号占位符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页脚占位符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JiaJia Suspension System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615" y="5194034"/>
            <a:ext cx="11134073" cy="105988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CD77D-0F0B-4166-B0FE-EE77864D73F3}" type="slidenum">
              <a:rPr lang="zh-CN" altLang="en-US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20484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5026025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质量体系及客户认可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Quality Certification &amp; Customer Approval</a:t>
            </a:r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20485" name="图片 9" descr="减震器行业品牌单位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313" y="1611313"/>
            <a:ext cx="6005512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图片 14" descr="减振器会员单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025" y="1063625"/>
            <a:ext cx="37052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C9B60-BE06-4D71-A124-10DE5B2FB44D}" type="slidenum">
              <a:rPr lang="zh-CN" altLang="en-US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21508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5026025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质量体系及客户认可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Quality Certification &amp; Customer Approval</a:t>
            </a:r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21509" name="图片 16" descr="陕汽军品供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296988"/>
            <a:ext cx="54340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图片 17" descr="阅兵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213" y="1316038"/>
            <a:ext cx="5497512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09F49-066D-49FF-ACD2-1426ACD7F4A8}" type="slidenum">
              <a:rPr lang="zh-CN" altLang="en-US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22532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6526213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产品开发能力 </a:t>
            </a:r>
            <a:r>
              <a:rPr lang="en-US" altLang="zh-CN" sz="2400">
                <a:latin typeface="Calibri" panose="020F0502020204030204" pitchFamily="34" charset="0"/>
              </a:rPr>
              <a:t>– </a:t>
            </a:r>
            <a:r>
              <a:rPr lang="zh-CN" altLang="en-US" sz="2400">
                <a:latin typeface="Calibri" panose="020F0502020204030204" pitchFamily="34" charset="0"/>
              </a:rPr>
              <a:t>关键生产及测试设备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Product Development Capability – key product and test facilities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501650" y="2852738"/>
            <a:ext cx="1244600" cy="750887"/>
          </a:xfrm>
          <a:prstGeom prst="homePlate">
            <a:avLst/>
          </a:prstGeom>
          <a:gradFill flip="none" rotWithShape="1">
            <a:gsLst>
              <a:gs pos="0">
                <a:srgbClr val="00B2B2"/>
              </a:gs>
              <a:gs pos="48000">
                <a:srgbClr val="00B0F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缸筒及活塞杆加工</a:t>
            </a:r>
          </a:p>
        </p:txBody>
      </p:sp>
      <p:sp>
        <p:nvSpPr>
          <p:cNvPr id="3" name="燕尾形 2"/>
          <p:cNvSpPr/>
          <p:nvPr/>
        </p:nvSpPr>
        <p:spPr>
          <a:xfrm>
            <a:off x="1746250" y="2852738"/>
            <a:ext cx="1835150" cy="750887"/>
          </a:xfrm>
          <a:prstGeom prst="chevron">
            <a:avLst/>
          </a:prstGeom>
          <a:gradFill flip="none" rotWithShape="1">
            <a:gsLst>
              <a:gs pos="0">
                <a:srgbClr val="00B2B2"/>
              </a:gs>
              <a:gs pos="48000">
                <a:srgbClr val="00B0F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阀片及活塞检测</a:t>
            </a:r>
          </a:p>
        </p:txBody>
      </p:sp>
      <p:sp>
        <p:nvSpPr>
          <p:cNvPr id="9" name="燕尾形 8"/>
          <p:cNvSpPr/>
          <p:nvPr/>
        </p:nvSpPr>
        <p:spPr>
          <a:xfrm>
            <a:off x="3581400" y="2852738"/>
            <a:ext cx="1835150" cy="750887"/>
          </a:xfrm>
          <a:prstGeom prst="chevron">
            <a:avLst/>
          </a:prstGeom>
          <a:gradFill flip="none" rotWithShape="1">
            <a:gsLst>
              <a:gs pos="0">
                <a:srgbClr val="00B2B2"/>
              </a:gs>
              <a:gs pos="48000">
                <a:srgbClr val="00B0F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贮油筒焊接</a:t>
            </a:r>
          </a:p>
        </p:txBody>
      </p:sp>
      <p:sp>
        <p:nvSpPr>
          <p:cNvPr id="10" name="燕尾形 9"/>
          <p:cNvSpPr/>
          <p:nvPr/>
        </p:nvSpPr>
        <p:spPr>
          <a:xfrm>
            <a:off x="5416550" y="2852738"/>
            <a:ext cx="1833563" cy="750887"/>
          </a:xfrm>
          <a:prstGeom prst="chevron">
            <a:avLst/>
          </a:prstGeom>
          <a:gradFill flip="none" rotWithShape="1">
            <a:gsLst>
              <a:gs pos="0">
                <a:srgbClr val="00B2B2"/>
              </a:gs>
              <a:gs pos="48000">
                <a:srgbClr val="00B0F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涂装</a:t>
            </a:r>
          </a:p>
        </p:txBody>
      </p:sp>
      <p:sp>
        <p:nvSpPr>
          <p:cNvPr id="11" name="燕尾形 10"/>
          <p:cNvSpPr/>
          <p:nvPr/>
        </p:nvSpPr>
        <p:spPr>
          <a:xfrm>
            <a:off x="7250113" y="2852738"/>
            <a:ext cx="1835150" cy="750887"/>
          </a:xfrm>
          <a:prstGeom prst="chevron">
            <a:avLst/>
          </a:prstGeom>
          <a:gradFill flip="none" rotWithShape="1">
            <a:gsLst>
              <a:gs pos="0">
                <a:srgbClr val="00B2B2"/>
              </a:gs>
              <a:gs pos="48000">
                <a:srgbClr val="00B0F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总成装配</a:t>
            </a:r>
          </a:p>
        </p:txBody>
      </p:sp>
      <p:sp>
        <p:nvSpPr>
          <p:cNvPr id="12" name="燕尾形 11"/>
          <p:cNvSpPr/>
          <p:nvPr/>
        </p:nvSpPr>
        <p:spPr>
          <a:xfrm>
            <a:off x="9088438" y="2852738"/>
            <a:ext cx="1835150" cy="750887"/>
          </a:xfrm>
          <a:prstGeom prst="chevron">
            <a:avLst/>
          </a:prstGeom>
          <a:gradFill flip="none" rotWithShape="1">
            <a:gsLst>
              <a:gs pos="0">
                <a:srgbClr val="00B2B2"/>
              </a:gs>
              <a:gs pos="48000">
                <a:srgbClr val="00B0F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总成检测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7685088" y="1228725"/>
            <a:ext cx="1262062" cy="113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图片</a:t>
            </a:r>
          </a:p>
        </p:txBody>
      </p:sp>
      <p:pic>
        <p:nvPicPr>
          <p:cNvPr id="22540" name="图片 22" descr="割管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138238"/>
            <a:ext cx="254476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图片 24" descr="生产车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4060825"/>
            <a:ext cx="21748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图片 25" descr="充气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625" y="1181100"/>
            <a:ext cx="8604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图片 26" descr="静电喷漆线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0713" y="3998913"/>
            <a:ext cx="1827212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图片 27" descr="台湾引进的封口机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2988" y="1420813"/>
            <a:ext cx="18161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图片 28" descr="新凸焊机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4013" y="4022725"/>
            <a:ext cx="11080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图片 29" descr="浙大示功机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3575" y="1301750"/>
            <a:ext cx="15144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图片 30" descr="自动注油机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7538" y="3971925"/>
            <a:ext cx="9271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图片 31" descr="华谷特性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75825" y="3908425"/>
            <a:ext cx="12922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图片 32" descr="焊接机器人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6400" y="3898900"/>
            <a:ext cx="1131888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图片 33" descr="滚压封口机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0488" y="1370013"/>
            <a:ext cx="102393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B735-5FAB-4ADB-A90E-57D4C3D29433}" type="slidenum">
              <a:rPr lang="zh-CN" altLang="en-US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28676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6526213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产品开发能力 </a:t>
            </a:r>
            <a:r>
              <a:rPr lang="en-US" altLang="zh-CN" sz="2400">
                <a:latin typeface="Calibri" panose="020F0502020204030204" pitchFamily="34" charset="0"/>
              </a:rPr>
              <a:t>– </a:t>
            </a:r>
            <a:r>
              <a:rPr lang="zh-CN" altLang="en-US" sz="2400">
                <a:latin typeface="Calibri" panose="020F0502020204030204" pitchFamily="34" charset="0"/>
              </a:rPr>
              <a:t>核心团队及合作伙伴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Product Development Capability – Core engineering team &amp; Partner </a:t>
            </a:r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28677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975" y="3059113"/>
            <a:ext cx="13636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7027863" y="1895475"/>
            <a:ext cx="3808412" cy="3532188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8679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3" y="2097088"/>
            <a:ext cx="157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图片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0975" y="1844675"/>
            <a:ext cx="196056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图片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21888" y="3187700"/>
            <a:ext cx="149701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图片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0188" y="4995863"/>
            <a:ext cx="20462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图片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0963" y="3433763"/>
            <a:ext cx="119538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文本框 12"/>
          <p:cNvSpPr txBox="1">
            <a:spLocks noChangeArrowheads="1"/>
          </p:cNvSpPr>
          <p:nvPr/>
        </p:nvSpPr>
        <p:spPr bwMode="auto">
          <a:xfrm>
            <a:off x="7878763" y="3833813"/>
            <a:ext cx="21732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Engineering Partners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3A864-C7CC-46FE-9CF4-E39960603010}" type="slidenum">
              <a:rPr lang="zh-CN" altLang="en-US"/>
              <a:pPr>
                <a:defRPr/>
              </a:pPr>
              <a:t>14</a:t>
            </a:fld>
            <a:endParaRPr lang="zh-CN" altLang="en-US"/>
          </a:p>
        </p:txBody>
      </p:sp>
      <p:pic>
        <p:nvPicPr>
          <p:cNvPr id="29700" name="内容占位符 4" descr="chi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288" y="1009650"/>
            <a:ext cx="7378700" cy="5145088"/>
          </a:xfrm>
        </p:spPr>
      </p:pic>
      <p:sp>
        <p:nvSpPr>
          <p:cNvPr id="29701" name="文本框 35"/>
          <p:cNvSpPr txBox="1">
            <a:spLocks noChangeArrowheads="1"/>
          </p:cNvSpPr>
          <p:nvPr/>
        </p:nvSpPr>
        <p:spPr bwMode="auto">
          <a:xfrm>
            <a:off x="501650" y="73025"/>
            <a:ext cx="5026025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主要客户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Key customers</a:t>
            </a:r>
            <a:endParaRPr lang="zh-CN" altLang="en-US">
              <a:latin typeface="Calibri" panose="020F0502020204030204" pitchFamily="34" charset="0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6237288" y="4203700"/>
            <a:ext cx="2193925" cy="26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6415088" y="3402013"/>
            <a:ext cx="2016125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6715125" y="4518025"/>
            <a:ext cx="1781175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4818063" y="2949575"/>
            <a:ext cx="912812" cy="927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5730875" y="2949575"/>
            <a:ext cx="27003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H="1">
            <a:off x="2503488" y="5240338"/>
            <a:ext cx="1187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H="1">
            <a:off x="2503488" y="5556250"/>
            <a:ext cx="2376487" cy="225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709" name="图片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2975" y="4681538"/>
            <a:ext cx="666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直接箭头连接符 59"/>
          <p:cNvCxnSpPr/>
          <p:nvPr/>
        </p:nvCxnSpPr>
        <p:spPr>
          <a:xfrm>
            <a:off x="6415088" y="5103813"/>
            <a:ext cx="2016125" cy="45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711" name="图片 6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9650" y="5348288"/>
            <a:ext cx="6842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图片 6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5938" y="5418138"/>
            <a:ext cx="1201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图片 6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44038" y="3206750"/>
            <a:ext cx="7540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图片 6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9800" y="4257675"/>
            <a:ext cx="628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图片 6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72488" y="2763838"/>
            <a:ext cx="12811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图片 7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0063" y="4797425"/>
            <a:ext cx="7334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图片 7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1738" y="5613400"/>
            <a:ext cx="12017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图片 7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858375" y="962025"/>
            <a:ext cx="22098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直接箭头连接符 76"/>
          <p:cNvCxnSpPr/>
          <p:nvPr/>
        </p:nvCxnSpPr>
        <p:spPr>
          <a:xfrm flipH="1" flipV="1">
            <a:off x="9512300" y="1228725"/>
            <a:ext cx="1095375" cy="47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 flipH="1">
            <a:off x="9512300" y="1979613"/>
            <a:ext cx="754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8970963" y="1036638"/>
            <a:ext cx="500062" cy="369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</a:rPr>
              <a:t>PE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431213" y="1776413"/>
            <a:ext cx="1039812" cy="3698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</a:rPr>
              <a:t>SAMARO</a:t>
            </a: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29725" name="图片 8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2813" y="3740150"/>
            <a:ext cx="938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接箭头连接符 86"/>
          <p:cNvCxnSpPr/>
          <p:nvPr/>
        </p:nvCxnSpPr>
        <p:spPr>
          <a:xfrm flipV="1">
            <a:off x="6905625" y="3968750"/>
            <a:ext cx="1525588" cy="20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0C0B4-F028-4EC5-B662-ECF0275C82E0}" type="slidenum">
              <a:rPr lang="zh-CN" altLang="en-US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30724" name="文本框 6"/>
          <p:cNvSpPr txBox="1">
            <a:spLocks noChangeArrowheads="1"/>
          </p:cNvSpPr>
          <p:nvPr/>
        </p:nvSpPr>
        <p:spPr bwMode="auto">
          <a:xfrm>
            <a:off x="1817688" y="1146175"/>
            <a:ext cx="8556625" cy="2862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6000" dirty="0">
                <a:cs typeface="Arial" panose="020B0604020202020204" pitchFamily="34" charset="0"/>
              </a:rPr>
              <a:t>The End</a:t>
            </a:r>
          </a:p>
          <a:p>
            <a:pPr algn="ctr"/>
            <a:r>
              <a:rPr lang="en-US" altLang="zh-CN" sz="6000" dirty="0">
                <a:cs typeface="Arial" panose="020B0604020202020204" pitchFamily="34" charset="0"/>
              </a:rPr>
              <a:t>Thank you for your time</a:t>
            </a:r>
          </a:p>
          <a:p>
            <a:pPr algn="ctr"/>
            <a:r>
              <a:rPr lang="en-US" altLang="zh-CN" sz="6000" dirty="0">
                <a:cs typeface="Arial" panose="020B0604020202020204" pitchFamily="34" charset="0"/>
              </a:rPr>
              <a:t>Welcome to </a:t>
            </a:r>
            <a:r>
              <a:rPr lang="en-US" altLang="zh-CN" sz="6000" dirty="0" err="1">
                <a:cs typeface="Arial" panose="020B0604020202020204" pitchFamily="34" charset="0"/>
              </a:rPr>
              <a:t>JiaJia</a:t>
            </a:r>
            <a:endParaRPr lang="zh-CN" altLang="en-US" sz="6000" dirty="0">
              <a:cs typeface="Arial" panose="020B0604020202020204" pitchFamily="34" charset="0"/>
            </a:endParaRPr>
          </a:p>
        </p:txBody>
      </p:sp>
      <p:sp>
        <p:nvSpPr>
          <p:cNvPr id="30725" name="Rectangle 24"/>
          <p:cNvSpPr>
            <a:spLocks noChangeArrowheads="1"/>
          </p:cNvSpPr>
          <p:nvPr/>
        </p:nvSpPr>
        <p:spPr bwMode="auto">
          <a:xfrm>
            <a:off x="578885" y="4621972"/>
            <a:ext cx="3733800" cy="1439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地址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浙江省嘉兴市，新塍镇凤舞   路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172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邮编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: 314015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电话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: 0573-83411876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传真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: 0573-83411871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邮箱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: web@cn-absorber.com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6" name="Rectangle 24"/>
          <p:cNvSpPr>
            <a:spLocks noChangeArrowheads="1"/>
          </p:cNvSpPr>
          <p:nvPr/>
        </p:nvSpPr>
        <p:spPr bwMode="auto">
          <a:xfrm>
            <a:off x="4647648" y="4637847"/>
            <a:ext cx="6961188" cy="1439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楷体_GB2312" pitchFamily="49" charset="-122"/>
              </a:rPr>
              <a:t>Address:  No:172 </a:t>
            </a:r>
            <a:r>
              <a:rPr lang="en-US" altLang="zh-CN" dirty="0" err="1">
                <a:ea typeface="楷体_GB2312" pitchFamily="49" charset="-122"/>
              </a:rPr>
              <a:t>Fengwu</a:t>
            </a:r>
            <a:r>
              <a:rPr lang="en-US" altLang="zh-CN" dirty="0">
                <a:ea typeface="楷体_GB2312" pitchFamily="49" charset="-122"/>
              </a:rPr>
              <a:t> Road ,</a:t>
            </a:r>
            <a:r>
              <a:rPr lang="en-US" altLang="zh-CN" dirty="0" err="1">
                <a:ea typeface="楷体_GB2312" pitchFamily="49" charset="-122"/>
              </a:rPr>
              <a:t>XingCheng</a:t>
            </a:r>
            <a:r>
              <a:rPr lang="en-US" altLang="zh-CN" dirty="0">
                <a:ea typeface="楷体_GB2312" pitchFamily="49" charset="-122"/>
              </a:rPr>
              <a:t> , </a:t>
            </a:r>
            <a:r>
              <a:rPr lang="en-US" altLang="zh-CN" dirty="0" err="1">
                <a:ea typeface="楷体_GB2312" pitchFamily="49" charset="-122"/>
              </a:rPr>
              <a:t>JiaXing</a:t>
            </a:r>
            <a:r>
              <a:rPr lang="en-US" altLang="zh-CN" dirty="0">
                <a:ea typeface="楷体_GB2312" pitchFamily="49" charset="-122"/>
              </a:rPr>
              <a:t>,  </a:t>
            </a:r>
            <a:r>
              <a:rPr lang="en-US" altLang="zh-CN" dirty="0" err="1">
                <a:ea typeface="楷体_GB2312" pitchFamily="49" charset="-122"/>
              </a:rPr>
              <a:t>ZheJiang</a:t>
            </a:r>
            <a:r>
              <a:rPr lang="en-US" altLang="zh-CN" dirty="0">
                <a:ea typeface="楷体_GB2312" pitchFamily="49" charset="-122"/>
              </a:rPr>
              <a:t>,           PRC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楷体_GB2312" pitchFamily="49" charset="-122"/>
              </a:rPr>
              <a:t>Zip Code:  314015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楷体_GB2312" pitchFamily="49" charset="-122"/>
              </a:rPr>
              <a:t>Tel.-No.:    0086-573-83411876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楷体_GB2312" pitchFamily="49" charset="-122"/>
              </a:rPr>
              <a:t>Fax.-No.:   0086-573-83411871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dirty="0">
                <a:ea typeface="楷体_GB2312" pitchFamily="49" charset="-122"/>
              </a:rPr>
              <a:t>E--Mail:     wu-jzh@163.com</a:t>
            </a:r>
            <a:endParaRPr lang="zh-CN" altLang="en-US" dirty="0"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9BAFF-F75B-4357-8D29-016B1B3CD6D2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7172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5026025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公司历史及专业方向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Our heritage and expertise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5150" y="1960563"/>
            <a:ext cx="11180763" cy="3235325"/>
          </a:xfrm>
          <a:prstGeom prst="rect">
            <a:avLst/>
          </a:prstGeom>
          <a:noFill/>
        </p:spPr>
        <p:txBody>
          <a:bodyPr/>
          <a:lstStyle/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Calibri" panose="020F0502020204030204" pitchFamily="34" charset="0"/>
              </a:rPr>
              <a:t>嘉兴嘉嘉汽车零部件制造有限公司是专业减振器</a:t>
            </a:r>
            <a:r>
              <a:rPr lang="en-US" altLang="zh-CN" dirty="0">
                <a:latin typeface="Calibri" panose="020F0502020204030204" pitchFamily="34" charset="0"/>
              </a:rPr>
              <a:t>&amp;</a:t>
            </a:r>
            <a:r>
              <a:rPr lang="zh-CN" altLang="en-US" dirty="0">
                <a:latin typeface="Calibri" panose="020F0502020204030204" pitchFamily="34" charset="0"/>
              </a:rPr>
              <a:t>阻尼器的企业。</a:t>
            </a:r>
            <a:endParaRPr lang="en-US" altLang="zh-CN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 dirty="0">
                <a:latin typeface="Calibri" panose="020F0502020204030204" pitchFamily="34" charset="0"/>
              </a:rPr>
              <a:t>     Jiaxing </a:t>
            </a:r>
            <a:r>
              <a:rPr lang="en-US" altLang="zh-CN" dirty="0" err="1">
                <a:latin typeface="Calibri" panose="020F0502020204030204" pitchFamily="34" charset="0"/>
              </a:rPr>
              <a:t>JiaJia</a:t>
            </a:r>
            <a:r>
              <a:rPr lang="en-US" altLang="zh-CN" dirty="0">
                <a:latin typeface="Calibri" panose="020F0502020204030204" pitchFamily="34" charset="0"/>
              </a:rPr>
              <a:t> Automobile Parts Manufacturing Company is specialized in production of shock absorber &amp;damper.</a:t>
            </a: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Calibri" panose="020F0502020204030204" pitchFamily="34" charset="0"/>
              </a:rPr>
              <a:t>公司成立于</a:t>
            </a:r>
            <a:r>
              <a:rPr lang="en-US" altLang="zh-CN" dirty="0">
                <a:latin typeface="Calibri" panose="020F0502020204030204" pitchFamily="34" charset="0"/>
              </a:rPr>
              <a:t>1995</a:t>
            </a:r>
            <a:r>
              <a:rPr lang="zh-CN" altLang="en-US" dirty="0">
                <a:latin typeface="Calibri" panose="020F0502020204030204" pitchFamily="34" charset="0"/>
              </a:rPr>
              <a:t>年，已有</a:t>
            </a:r>
            <a:r>
              <a:rPr lang="en-US" altLang="zh-CN" dirty="0">
                <a:latin typeface="Calibri" panose="020F0502020204030204" pitchFamily="34" charset="0"/>
              </a:rPr>
              <a:t>20</a:t>
            </a:r>
            <a:r>
              <a:rPr lang="zh-CN" altLang="en-US" dirty="0">
                <a:latin typeface="Calibri" panose="020F0502020204030204" pitchFamily="34" charset="0"/>
              </a:rPr>
              <a:t>余年汽车阻尼器的开发、生产经验。</a:t>
            </a:r>
            <a:endParaRPr lang="en-US" altLang="zh-CN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 dirty="0">
                <a:latin typeface="Calibri" panose="020F0502020204030204" pitchFamily="34" charset="0"/>
              </a:rPr>
              <a:t>     Formed by </a:t>
            </a:r>
            <a:r>
              <a:rPr lang="en-US" altLang="zh-CN" dirty="0" err="1">
                <a:latin typeface="Calibri" panose="020F0502020204030204" pitchFamily="34" charset="0"/>
              </a:rPr>
              <a:t>Jiaxing</a:t>
            </a:r>
            <a:r>
              <a:rPr lang="en-US" altLang="zh-CN" dirty="0">
                <a:latin typeface="Calibri" panose="020F0502020204030204" pitchFamily="34" charset="0"/>
              </a:rPr>
              <a:t> government in 1995, became a full private company in 2005, have more than 20  years’ </a:t>
            </a:r>
          </a:p>
          <a:p>
            <a:pPr marL="285750" indent="-285750">
              <a:buClr>
                <a:srgbClr val="0066B4"/>
              </a:buClr>
            </a:pPr>
            <a:r>
              <a:rPr lang="en-US" altLang="zh-CN" dirty="0">
                <a:latin typeface="Calibri" panose="020F0502020204030204" pitchFamily="34" charset="0"/>
              </a:rPr>
              <a:t>     experience on vehicle damper development and manufacturing.</a:t>
            </a: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Calibri" panose="020F0502020204030204" pitchFamily="34" charset="0"/>
              </a:rPr>
              <a:t>公司现有员工</a:t>
            </a:r>
            <a:r>
              <a:rPr lang="en-US" altLang="zh-CN" dirty="0">
                <a:latin typeface="Calibri" panose="020F0502020204030204" pitchFamily="34" charset="0"/>
              </a:rPr>
              <a:t>60</a:t>
            </a:r>
            <a:r>
              <a:rPr lang="zh-CN" altLang="en-US" dirty="0">
                <a:latin typeface="Calibri" panose="020F0502020204030204" pitchFamily="34" charset="0"/>
              </a:rPr>
              <a:t>余名，年销售额￥</a:t>
            </a:r>
            <a:r>
              <a:rPr lang="en-US" altLang="zh-CN" dirty="0">
                <a:latin typeface="Calibri" panose="020F0502020204030204" pitchFamily="34" charset="0"/>
              </a:rPr>
              <a:t>3000</a:t>
            </a:r>
            <a:r>
              <a:rPr lang="zh-CN" altLang="en-US" dirty="0">
                <a:latin typeface="Calibri" panose="020F0502020204030204" pitchFamily="34" charset="0"/>
              </a:rPr>
              <a:t>万元，并仍以每年</a:t>
            </a:r>
            <a:r>
              <a:rPr lang="en-US" altLang="zh-CN" dirty="0">
                <a:latin typeface="Calibri" panose="020F0502020204030204" pitchFamily="34" charset="0"/>
              </a:rPr>
              <a:t>10%</a:t>
            </a:r>
            <a:r>
              <a:rPr lang="zh-CN" altLang="en-US" dirty="0">
                <a:latin typeface="Calibri" panose="020F0502020204030204" pitchFamily="34" charset="0"/>
              </a:rPr>
              <a:t>左右的速度在快速发展。</a:t>
            </a:r>
            <a:endParaRPr lang="en-US" altLang="zh-CN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 dirty="0">
                <a:latin typeface="Calibri" panose="020F0502020204030204" pitchFamily="34" charset="0"/>
              </a:rPr>
              <a:t>      60+ staff, </a:t>
            </a:r>
            <a:r>
              <a:rPr lang="zh-CN" altLang="en-US" dirty="0">
                <a:latin typeface="Calibri" panose="020F0502020204030204" pitchFamily="34" charset="0"/>
              </a:rPr>
              <a:t>￥</a:t>
            </a:r>
            <a:r>
              <a:rPr lang="en-US" altLang="zh-CN" dirty="0">
                <a:latin typeface="Calibri" panose="020F0502020204030204" pitchFamily="34" charset="0"/>
              </a:rPr>
              <a:t>30m annual turnover, and 10% year on year growth following.</a:t>
            </a: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1C5EF-9877-4889-B2CF-3A2DE73E922F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8196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5026025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公司历史及专业方向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Our heritage and expertise</a:t>
            </a:r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8197" name="图片 8" descr="厂名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88" y="1117600"/>
            <a:ext cx="95472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56025-9B7D-4606-9DBB-44D93CD3BF16}" type="slidenum">
              <a:rPr lang="zh-CN" altLang="en-US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9221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5026025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公司历史及专业方向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Our heritage and expertise</a:t>
            </a:r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7" name="图片 6" descr="未命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811" y="851102"/>
            <a:ext cx="10096500" cy="5305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EE0E-4478-49AB-A25B-814B42B4841C}" type="slidenum">
              <a:rPr lang="zh-CN" altLang="en-US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10244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5026025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企业发展目标及愿景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Company Strategic Goals and Vision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650" y="906463"/>
            <a:ext cx="11180763" cy="5303837"/>
          </a:xfrm>
          <a:prstGeom prst="rect">
            <a:avLst/>
          </a:prstGeom>
          <a:noFill/>
        </p:spPr>
        <p:txBody>
          <a:bodyPr/>
          <a:lstStyle/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zh-CN" altLang="en-US">
                <a:latin typeface="Calibri" panose="020F0502020204030204" pitchFamily="34" charset="0"/>
              </a:rPr>
              <a:t>成为中国自主车辆悬架系统供应商，产品设计开发、生产及质量保证能力达到国际一线品牌能力，具备与外资品牌竞争能力。</a:t>
            </a: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latin typeface="Calibri" panose="020F0502020204030204" pitchFamily="34" charset="0"/>
              </a:rPr>
              <a:t>     Become a top level Chinese supplier of vehicle suspension system, developing the capability of product </a:t>
            </a: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latin typeface="Calibri" panose="020F0502020204030204" pitchFamily="34" charset="0"/>
              </a:rPr>
              <a:t>     development, quality and process control as a world-class location, can be competed with international brands.</a:t>
            </a:r>
          </a:p>
          <a:p>
            <a:pPr marL="285750" indent="-285750">
              <a:buClr>
                <a:srgbClr val="0066B4"/>
              </a:buClr>
              <a:buFont typeface="Calibri" panose="020F0502020204030204" pitchFamily="34" charset="0"/>
              <a:buChar char="‒"/>
            </a:pPr>
            <a:r>
              <a:rPr lang="zh-CN" altLang="en-US">
                <a:latin typeface="Calibri" panose="020F0502020204030204" pitchFamily="34" charset="0"/>
              </a:rPr>
              <a:t> 公司产品在技术能力、质量保证方面定位为具备与国内合资品牌产品进行竞争的能力</a:t>
            </a: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latin typeface="Calibri" panose="020F0502020204030204" pitchFamily="34" charset="0"/>
              </a:rPr>
              <a:t>    Developing technical and quality control capability to compete with international brands.</a:t>
            </a:r>
          </a:p>
          <a:p>
            <a:pPr marL="285750" indent="-285750">
              <a:buClr>
                <a:srgbClr val="0066B4"/>
              </a:buClr>
              <a:buFont typeface="Calibri" panose="020F0502020204030204" pitchFamily="34" charset="0"/>
              <a:buChar char="‒"/>
            </a:pPr>
            <a:r>
              <a:rPr lang="zh-CN" altLang="en-US">
                <a:latin typeface="Calibri" panose="020F0502020204030204" pitchFamily="34" charset="0"/>
              </a:rPr>
              <a:t> 全力开发国内商用车主机厂配套市场</a:t>
            </a: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latin typeface="Calibri" panose="020F0502020204030204" pitchFamily="34" charset="0"/>
              </a:rPr>
              <a:t>    Develop domestic commercial vehicle OEM market.</a:t>
            </a:r>
          </a:p>
          <a:p>
            <a:pPr marL="285750" indent="-285750">
              <a:buClr>
                <a:srgbClr val="0066B4"/>
              </a:buClr>
              <a:buFont typeface="Calibri" panose="020F0502020204030204" pitchFamily="34" charset="0"/>
              <a:buChar char="‒"/>
            </a:pPr>
            <a:r>
              <a:rPr lang="en-US" altLang="zh-CN">
                <a:latin typeface="Calibri" panose="020F0502020204030204" pitchFamily="34" charset="0"/>
              </a:rPr>
              <a:t> </a:t>
            </a:r>
            <a:r>
              <a:rPr lang="zh-CN" altLang="en-US">
                <a:latin typeface="Calibri" panose="020F0502020204030204" pitchFamily="34" charset="0"/>
              </a:rPr>
              <a:t>进一步开拓海外售后市场</a:t>
            </a: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latin typeface="Calibri" panose="020F0502020204030204" pitchFamily="34" charset="0"/>
              </a:rPr>
              <a:t>    Expanding in key international market</a:t>
            </a: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zh-CN" altLang="en-US">
                <a:latin typeface="Calibri" panose="020F0502020204030204" pitchFamily="34" charset="0"/>
              </a:rPr>
              <a:t>为达成此目标，公司将在未来两年内，进一步加强人才引进、工艺提升及现场改进方面的投入：</a:t>
            </a: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latin typeface="Calibri" panose="020F0502020204030204" pitchFamily="34" charset="0"/>
              </a:rPr>
              <a:t>     To deliver this objective, JiaJia will investment in talent introduction, process improvement and production line </a:t>
            </a: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latin typeface="Calibri" panose="020F0502020204030204" pitchFamily="34" charset="0"/>
              </a:rPr>
              <a:t>     optimization:</a:t>
            </a:r>
          </a:p>
          <a:p>
            <a:pPr marL="285750" indent="-285750">
              <a:buClr>
                <a:srgbClr val="0066B4"/>
              </a:buClr>
              <a:buFont typeface="Calibri" panose="020F0502020204030204" pitchFamily="34" charset="0"/>
              <a:buChar char="‒"/>
            </a:pPr>
            <a:r>
              <a:rPr lang="zh-CN" altLang="en-US">
                <a:latin typeface="Calibri" panose="020F0502020204030204" pitchFamily="34" charset="0"/>
              </a:rPr>
              <a:t>引进国内外先进开发及管理团队</a:t>
            </a: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latin typeface="Calibri" panose="020F0502020204030204" pitchFamily="34" charset="0"/>
              </a:rPr>
              <a:t>     Introduce advanced engineering and management team</a:t>
            </a:r>
          </a:p>
          <a:p>
            <a:pPr marL="285750" indent="-285750">
              <a:buClr>
                <a:srgbClr val="0066B4"/>
              </a:buClr>
              <a:buFont typeface="Calibri" panose="020F0502020204030204" pitchFamily="34" charset="0"/>
              <a:buChar char="‒"/>
            </a:pPr>
            <a:r>
              <a:rPr lang="zh-CN" altLang="en-US">
                <a:latin typeface="Calibri" panose="020F0502020204030204" pitchFamily="34" charset="0"/>
              </a:rPr>
              <a:t>进一步完善公司产品的试验及试制能力</a:t>
            </a: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latin typeface="Calibri" panose="020F0502020204030204" pitchFamily="34" charset="0"/>
              </a:rPr>
              <a:t>     Build &amp; improve product prototype and test capability</a:t>
            </a:r>
          </a:p>
          <a:p>
            <a:pPr marL="285750" indent="-285750">
              <a:buClr>
                <a:srgbClr val="0066B4"/>
              </a:buClr>
              <a:buFont typeface="Calibri" panose="020F0502020204030204" pitchFamily="34" charset="0"/>
              <a:buChar char="‒"/>
            </a:pPr>
            <a:r>
              <a:rPr lang="zh-CN" altLang="en-US">
                <a:latin typeface="Calibri" panose="020F0502020204030204" pitchFamily="34" charset="0"/>
              </a:rPr>
              <a:t>进一步提升现场管理及质量管理能力</a:t>
            </a: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latin typeface="Calibri" panose="020F0502020204030204" pitchFamily="34" charset="0"/>
              </a:rPr>
              <a:t>     Improve process and quality control capability</a:t>
            </a:r>
          </a:p>
        </p:txBody>
      </p:sp>
      <p:pic>
        <p:nvPicPr>
          <p:cNvPr id="10246" name="图片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25" y="4394200"/>
            <a:ext cx="49037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7D249-91C3-4F79-AD4A-D10EF8718F86}" type="slidenum">
              <a:rPr lang="zh-CN" altLang="en-US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11268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5026025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公司所在地及交通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Company Location &amp; Communications</a:t>
            </a:r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11269" name="图片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50" y="1104900"/>
            <a:ext cx="444817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图片 8" descr="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3" y="841375"/>
            <a:ext cx="63309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70D8A-873E-4572-89A4-87EDC9BD775D}" type="slidenum">
              <a:rPr lang="zh-CN" altLang="en-US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12292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5026025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公司业务及现状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Company business &amp; status</a:t>
            </a:r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12293" name="Picture 2" descr="ghost tru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928688"/>
            <a:ext cx="242093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795588"/>
            <a:ext cx="2420937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标注 10"/>
          <p:cNvSpPr/>
          <p:nvPr/>
        </p:nvSpPr>
        <p:spPr>
          <a:xfrm>
            <a:off x="3467100" y="928688"/>
            <a:ext cx="8132763" cy="1668462"/>
          </a:xfrm>
          <a:prstGeom prst="wedgeRoundRectCallout">
            <a:avLst>
              <a:gd name="adj1" fmla="val -56403"/>
              <a:gd name="adj2" fmla="val -1339"/>
              <a:gd name="adj3" fmla="val 16667"/>
            </a:avLst>
          </a:prstGeom>
          <a:noFill/>
          <a:ln>
            <a:solidFill>
              <a:srgbClr val="00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66B4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/>
                </a:solidFill>
              </a:rPr>
              <a:t>全系商用车减振器，涵盖轻、中、重卡及客车底盘减振器，以及重卡驾驶室减振器</a:t>
            </a:r>
            <a:endParaRPr lang="en-US" altLang="zh-CN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B4"/>
              </a:buClr>
              <a:defRPr/>
            </a:pPr>
            <a:r>
              <a:rPr lang="en-US" altLang="zh-CN" dirty="0">
                <a:solidFill>
                  <a:schemeClr val="tx1"/>
                </a:solidFill>
              </a:rPr>
              <a:t>      Full series of commercial vehicle shock absorber, contain LGV,HGV suspension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B4"/>
              </a:buClr>
              <a:defRPr/>
            </a:pPr>
            <a:r>
              <a:rPr lang="en-US" altLang="zh-CN" dirty="0">
                <a:solidFill>
                  <a:schemeClr val="tx1"/>
                </a:solidFill>
              </a:rPr>
              <a:t>      damper and also cab damper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66B4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/>
                </a:solidFill>
              </a:rPr>
              <a:t>具备年产</a:t>
            </a:r>
            <a:r>
              <a:rPr lang="en-US" altLang="zh-CN" dirty="0">
                <a:solidFill>
                  <a:schemeClr val="tx1"/>
                </a:solidFill>
              </a:rPr>
              <a:t>50</a:t>
            </a:r>
            <a:r>
              <a:rPr lang="zh-CN" altLang="en-US" dirty="0">
                <a:solidFill>
                  <a:schemeClr val="tx1"/>
                </a:solidFill>
              </a:rPr>
              <a:t>万支商用车减振器的生产能力  </a:t>
            </a:r>
            <a:r>
              <a:rPr lang="en-US" altLang="zh-CN" dirty="0">
                <a:solidFill>
                  <a:schemeClr val="tx1"/>
                </a:solidFill>
              </a:rPr>
              <a:t>capacity &gt; 500,000/year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482975" y="2733675"/>
            <a:ext cx="8132763" cy="1666875"/>
          </a:xfrm>
          <a:prstGeom prst="wedgeRoundRectCallout">
            <a:avLst>
              <a:gd name="adj1" fmla="val -56403"/>
              <a:gd name="adj2" fmla="val -1339"/>
              <a:gd name="adj3" fmla="val 16667"/>
            </a:avLst>
          </a:prstGeom>
          <a:noFill/>
          <a:ln>
            <a:solidFill>
              <a:srgbClr val="00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chemeClr val="tx1"/>
                </a:solidFill>
              </a:rPr>
              <a:t>ZF SACHS </a:t>
            </a:r>
            <a:r>
              <a:rPr lang="zh-CN" altLang="en-US">
                <a:solidFill>
                  <a:schemeClr val="tx1"/>
                </a:solidFill>
              </a:rPr>
              <a:t>售后产品指定供应商</a:t>
            </a:r>
            <a:endParaRPr lang="en-US" altLang="zh-CN">
              <a:solidFill>
                <a:schemeClr val="tx1"/>
              </a:solidFill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solidFill>
                  <a:schemeClr val="tx1"/>
                </a:solidFill>
              </a:rPr>
              <a:t>      Supplier for ZF SACHS after market shock absorber</a:t>
            </a: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chemeClr val="tx1"/>
                </a:solidFill>
              </a:rPr>
              <a:t>具备</a:t>
            </a:r>
            <a:r>
              <a:rPr lang="en-US" altLang="zh-CN">
                <a:solidFill>
                  <a:schemeClr val="tx1"/>
                </a:solidFill>
              </a:rPr>
              <a:t>20</a:t>
            </a:r>
            <a:r>
              <a:rPr lang="zh-CN" altLang="en-US">
                <a:solidFill>
                  <a:schemeClr val="tx1"/>
                </a:solidFill>
              </a:rPr>
              <a:t>万支乘用车减振器的生产能力</a:t>
            </a:r>
            <a:endParaRPr lang="en-US" altLang="zh-CN">
              <a:solidFill>
                <a:schemeClr val="tx1"/>
              </a:solidFill>
            </a:endParaRPr>
          </a:p>
          <a:p>
            <a:pPr marL="285750" indent="-285750">
              <a:buClr>
                <a:srgbClr val="0066B4"/>
              </a:buClr>
            </a:pPr>
            <a:r>
              <a:rPr lang="en-US" altLang="zh-CN">
                <a:solidFill>
                  <a:schemeClr val="tx1"/>
                </a:solidFill>
              </a:rPr>
              <a:t>      Capacity &gt; 200,000/year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482975" y="4519613"/>
            <a:ext cx="8132763" cy="1668462"/>
          </a:xfrm>
          <a:prstGeom prst="wedgeRoundRectCallout">
            <a:avLst>
              <a:gd name="adj1" fmla="val -54725"/>
              <a:gd name="adj2" fmla="val -521"/>
              <a:gd name="adj3" fmla="val 16667"/>
            </a:avLst>
          </a:prstGeom>
          <a:noFill/>
          <a:ln>
            <a:solidFill>
              <a:srgbClr val="00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66B4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/>
                </a:solidFill>
              </a:rPr>
              <a:t>定阻尼和可调阻尼产品，以汽车座椅以主要市场</a:t>
            </a:r>
            <a:endParaRPr lang="en-US" altLang="zh-CN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B4"/>
              </a:buClr>
              <a:defRPr/>
            </a:pPr>
            <a:r>
              <a:rPr lang="en-US" altLang="zh-CN" dirty="0">
                <a:solidFill>
                  <a:schemeClr val="tx1"/>
                </a:solidFill>
              </a:rPr>
              <a:t>     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Fixed damping force and adjustable damping force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Take car seats to the main market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66B4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/>
                </a:solidFill>
              </a:rPr>
              <a:t>柔性生产方式，以满足小批量、多品种的需求</a:t>
            </a:r>
            <a:endParaRPr lang="en-US" altLang="zh-CN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B4"/>
              </a:buClr>
              <a:defRPr/>
            </a:pPr>
            <a:r>
              <a:rPr lang="en-US" altLang="zh-CN" dirty="0">
                <a:solidFill>
                  <a:schemeClr val="tx1"/>
                </a:solidFill>
              </a:rPr>
              <a:t>      Flexible production line, to achieve the demand of small quantity multi varieties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E63690-0E48-4989-A868-3EFFF32B3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3" y="4480320"/>
            <a:ext cx="553642" cy="73818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FC0D29-D9CD-4891-AD21-B37BEA708D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3" y="5304629"/>
            <a:ext cx="600496" cy="7993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7CB86F1-C632-45F3-9D53-68D95DB2B1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92" y="5326827"/>
            <a:ext cx="600496" cy="79936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0D37D44-D4E8-420B-A528-254ACD942A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81" y="4480320"/>
            <a:ext cx="554541" cy="738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2822F-9188-4CC7-8791-12C6A706183B}" type="slidenum">
              <a:rPr lang="zh-CN" altLang="en-US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18436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5026025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生产场地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Plant layout &amp; profile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650" y="906463"/>
            <a:ext cx="11180763" cy="739775"/>
          </a:xfrm>
          <a:prstGeom prst="rect">
            <a:avLst/>
          </a:prstGeom>
          <a:noFill/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66B4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latin typeface="+mn-lt"/>
                <a:ea typeface="+mn-ea"/>
              </a:rPr>
              <a:t>公司占地面积</a:t>
            </a:r>
            <a:r>
              <a:rPr lang="en-US" altLang="zh-CN" dirty="0">
                <a:latin typeface="+mn-lt"/>
                <a:ea typeface="+mn-ea"/>
              </a:rPr>
              <a:t>10,000</a:t>
            </a:r>
            <a:r>
              <a:rPr lang="zh-CN" altLang="en-US" dirty="0">
                <a:latin typeface="+mn-lt"/>
                <a:ea typeface="+mn-ea"/>
              </a:rPr>
              <a:t>平米，其中厂房建筑面积</a:t>
            </a:r>
            <a:r>
              <a:rPr lang="en-US" altLang="zh-CN" dirty="0">
                <a:latin typeface="+mn-lt"/>
                <a:ea typeface="+mn-ea"/>
              </a:rPr>
              <a:t>6,500</a:t>
            </a:r>
            <a:r>
              <a:rPr lang="zh-CN" altLang="en-US" dirty="0">
                <a:latin typeface="+mn-lt"/>
                <a:ea typeface="+mn-ea"/>
              </a:rPr>
              <a:t>平米</a:t>
            </a: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B4"/>
              </a:buClr>
              <a:defRPr/>
            </a:pPr>
            <a:r>
              <a:rPr lang="en-US" altLang="zh-CN" dirty="0">
                <a:latin typeface="+mn-lt"/>
                <a:ea typeface="+mn-ea"/>
              </a:rPr>
              <a:t>     Ground area 10,000</a:t>
            </a:r>
            <a:r>
              <a:rPr lang="zh-CN" altLang="en-US" dirty="0">
                <a:latin typeface="+mn-lt"/>
                <a:ea typeface="+mn-ea"/>
              </a:rPr>
              <a:t>㎡</a:t>
            </a:r>
            <a:r>
              <a:rPr lang="en-US" altLang="zh-CN" dirty="0">
                <a:latin typeface="+mn-lt"/>
                <a:ea typeface="+mn-ea"/>
              </a:rPr>
              <a:t>, building area 6,500</a:t>
            </a:r>
            <a:r>
              <a:rPr lang="zh-CN" altLang="en-US" dirty="0">
                <a:latin typeface="+mn-lt"/>
                <a:ea typeface="+mn-ea"/>
              </a:rPr>
              <a:t>㎡</a:t>
            </a:r>
          </a:p>
        </p:txBody>
      </p:sp>
      <p:pic>
        <p:nvPicPr>
          <p:cNvPr id="18438" name="图片 9" descr="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1520825"/>
            <a:ext cx="507047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95645E-A352-4BB4-9B03-0CB284F324C0}" type="datetime1">
              <a:rPr lang="zh-CN" altLang="en-US"/>
              <a:pPr>
                <a:defRPr/>
              </a:pPr>
              <a:t>2021/10/5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JiaJia Suspension System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6C44C-E7B1-4699-B1F1-5562C62AF2CF}" type="slidenum">
              <a:rPr lang="zh-CN" altLang="en-US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19460" name="文本框 6"/>
          <p:cNvSpPr txBox="1">
            <a:spLocks noChangeArrowheads="1"/>
          </p:cNvSpPr>
          <p:nvPr/>
        </p:nvSpPr>
        <p:spPr bwMode="auto">
          <a:xfrm>
            <a:off x="501650" y="73025"/>
            <a:ext cx="5026025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质量体系及客户认可</a:t>
            </a:r>
            <a:endParaRPr lang="en-US" altLang="zh-CN" sz="2400">
              <a:latin typeface="Calibri" panose="020F0502020204030204" pitchFamily="34" charset="0"/>
            </a:endParaRPr>
          </a:p>
          <a:p>
            <a:r>
              <a:rPr lang="en-US" altLang="zh-CN">
                <a:latin typeface="Calibri" panose="020F0502020204030204" pitchFamily="34" charset="0"/>
              </a:rPr>
              <a:t>Quality Certification &amp; Customer Approval</a:t>
            </a:r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19461" name="图片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588" y="974725"/>
            <a:ext cx="72104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文本框 13"/>
          <p:cNvSpPr txBox="1">
            <a:spLocks noChangeArrowheads="1"/>
          </p:cNvSpPr>
          <p:nvPr/>
        </p:nvSpPr>
        <p:spPr bwMode="auto">
          <a:xfrm>
            <a:off x="501650" y="974725"/>
            <a:ext cx="3838575" cy="4989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en-US" altLang="zh-CN">
                <a:latin typeface="Calibri" panose="020F0502020204030204" pitchFamily="34" charset="0"/>
              </a:rPr>
              <a:t>ISO 9001:</a:t>
            </a: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</a:rPr>
              <a:t>2008</a:t>
            </a:r>
            <a:r>
              <a:rPr lang="en-US" altLang="zh-CN">
                <a:latin typeface="Calibri" panose="020F0502020204030204" pitchFamily="34" charset="0"/>
              </a:rPr>
              <a:t> in Sep. 2002</a:t>
            </a: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en-US" altLang="zh-CN">
                <a:latin typeface="Calibri" panose="020F0502020204030204" pitchFamily="34" charset="0"/>
              </a:rPr>
              <a:t>TS16949:</a:t>
            </a: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</a:rPr>
              <a:t>2009 </a:t>
            </a:r>
            <a:r>
              <a:rPr lang="en-US" altLang="zh-CN">
                <a:latin typeface="Calibri" panose="020F0502020204030204" pitchFamily="34" charset="0"/>
              </a:rPr>
              <a:t>in May. 2007</a:t>
            </a: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zh-CN" altLang="en-US">
                <a:latin typeface="Calibri" panose="020F0502020204030204" pitchFamily="34" charset="0"/>
              </a:rPr>
              <a:t>中国汽车工业协会，减振器委员会会员单位</a:t>
            </a: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zh-CN" altLang="en-US">
                <a:latin typeface="Calibri" panose="020F0502020204030204" pitchFamily="34" charset="0"/>
              </a:rPr>
              <a:t>陕汽军车国庆五十周年阅兵配套产品</a:t>
            </a: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zh-CN" altLang="en-US">
                <a:latin typeface="Calibri" panose="020F0502020204030204" pitchFamily="34" charset="0"/>
              </a:rPr>
              <a:t>德国</a:t>
            </a:r>
            <a:r>
              <a:rPr lang="en-US" altLang="zh-CN">
                <a:latin typeface="Calibri" panose="020F0502020204030204" pitchFamily="34" charset="0"/>
              </a:rPr>
              <a:t>PE</a:t>
            </a:r>
            <a:r>
              <a:rPr lang="zh-CN" altLang="en-US">
                <a:latin typeface="Calibri" panose="020F0502020204030204" pitchFamily="34" charset="0"/>
              </a:rPr>
              <a:t>认证供应商</a:t>
            </a: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endParaRPr lang="en-US" altLang="zh-CN">
              <a:latin typeface="Calibri" panose="020F0502020204030204" pitchFamily="34" charset="0"/>
            </a:endParaRPr>
          </a:p>
          <a:p>
            <a:pPr marL="285750" indent="-285750">
              <a:buClr>
                <a:srgbClr val="0066B4"/>
              </a:buClr>
              <a:buFont typeface="Wingdings" panose="05000000000000000000" pitchFamily="2" charset="2"/>
              <a:buChar char="n"/>
            </a:pPr>
            <a:r>
              <a:rPr lang="en-US" altLang="zh-CN">
                <a:latin typeface="Calibri" panose="020F0502020204030204" pitchFamily="34" charset="0"/>
              </a:rPr>
              <a:t>ZF SACHS </a:t>
            </a:r>
            <a:r>
              <a:rPr lang="zh-CN" altLang="en-US">
                <a:latin typeface="Calibri" panose="020F0502020204030204" pitchFamily="34" charset="0"/>
              </a:rPr>
              <a:t>指定供应商</a:t>
            </a:r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877</Words>
  <Application>Microsoft Office PowerPoint</Application>
  <PresentationFormat>宽屏</PresentationFormat>
  <Paragraphs>147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黑体</vt:lpstr>
      <vt:lpstr>Arial</vt:lpstr>
      <vt:lpstr>Calibri</vt:lpstr>
      <vt:lpstr>Calibri Light</vt:lpstr>
      <vt:lpstr>Wingdings</vt:lpstr>
      <vt:lpstr>Office 主题</vt:lpstr>
      <vt:lpstr>公司介绍 Company Overview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公司介绍 Company Overview</dc:title>
  <dc:creator>嘉兴嘉嘉汽车零件制造有限公司</dc:creator>
  <cp:lastModifiedBy>路 廷勇</cp:lastModifiedBy>
  <cp:revision>222</cp:revision>
  <dcterms:created xsi:type="dcterms:W3CDTF">2014-02-10T06:15:00Z</dcterms:created>
  <dcterms:modified xsi:type="dcterms:W3CDTF">2021-10-05T08:19:56Z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