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10"/>
  </p:notesMasterIdLst>
  <p:handoutMasterIdLst>
    <p:handoutMasterId r:id="rId11"/>
  </p:handoutMasterIdLst>
  <p:sldIdLst>
    <p:sldId id="277" r:id="rId3"/>
    <p:sldId id="288" r:id="rId4"/>
    <p:sldId id="299" r:id="rId5"/>
    <p:sldId id="294" r:id="rId6"/>
    <p:sldId id="300" r:id="rId7"/>
    <p:sldId id="287" r:id="rId8"/>
    <p:sldId id="301" r:id="rId9"/>
  </p:sldIdLst>
  <p:sldSz cx="9144000" cy="6858000" type="screen4x3"/>
  <p:notesSz cx="9866313" cy="6735763"/>
  <p:custDataLst>
    <p:tags r:id="rId12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1" userDrawn="1">
          <p15:clr>
            <a:srgbClr val="A4A3A4"/>
          </p15:clr>
        </p15:guide>
        <p15:guide id="2" pos="2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3" d="100"/>
          <a:sy n="63" d="100"/>
        </p:scale>
        <p:origin x="1380" y="48"/>
      </p:cViewPr>
      <p:guideLst>
        <p:guide orient="horz" pos="2121"/>
        <p:guide pos="29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138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588000" y="0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416537-AB4F-4068-B728-D8DC9FBDCB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397625"/>
            <a:ext cx="4275138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588000" y="6397625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/>
              <a:t>‹#›</a:t>
            </a:fld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138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588000" y="0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3E0BB9-4548-40C8-BA3B-A624A0D082B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248025" y="504825"/>
            <a:ext cx="3370263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87425" y="3198813"/>
            <a:ext cx="7893050" cy="3032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397625"/>
            <a:ext cx="4275138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588000" y="6397625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  <a:t>‹#›</a:t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642938"/>
            <a:ext cx="9144000" cy="1588"/>
          </a:xfrm>
          <a:prstGeom prst="line">
            <a:avLst/>
          </a:prstGeom>
          <a:ln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0" y="6356350"/>
            <a:ext cx="9144000" cy="1588"/>
          </a:xfrm>
          <a:prstGeom prst="line">
            <a:avLst/>
          </a:prstGeom>
          <a:ln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52" name="Text Box 17"/>
          <p:cNvSpPr txBox="1"/>
          <p:nvPr userDrawn="1"/>
        </p:nvSpPr>
        <p:spPr>
          <a:xfrm>
            <a:off x="228600" y="6419850"/>
            <a:ext cx="4843463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  <a:buNone/>
            </a:pPr>
            <a:r>
              <a:rPr lang="en-US" altLang="zh-CN" b="1" dirty="0">
                <a:latin typeface="宋体" panose="02010600030101010101" pitchFamily="2" charset="-122"/>
              </a:rPr>
              <a:t>—— </a:t>
            </a:r>
            <a:r>
              <a:rPr lang="zh-CN" altLang="en-US" b="1" dirty="0">
                <a:latin typeface="宋体" panose="02010600030101010101" pitchFamily="2" charset="-122"/>
              </a:rPr>
              <a:t>诚信赢得天下  科技成就未来 </a:t>
            </a:r>
            <a:r>
              <a:rPr lang="en-US" altLang="zh-CN" b="1" dirty="0">
                <a:latin typeface="宋体" panose="02010600030101010101" pitchFamily="2" charset="-122"/>
              </a:rPr>
              <a:t>——</a:t>
            </a:r>
            <a:endParaRPr lang="ko-KR" altLang="en-US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2053" name="Picture 7" descr="公司全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57813" y="76200"/>
            <a:ext cx="3648075" cy="49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28E6B1-CD91-4303-850B-B62819B57EF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t>‹#›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t>‹#›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XA封面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457200" y="242000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4" name="内容占位符 13"/>
          <p:cNvSpPr>
            <a:spLocks noGrp="1"/>
          </p:cNvSpPr>
          <p:nvPr>
            <p:ph sz="quarter" idx="10"/>
          </p:nvPr>
        </p:nvSpPr>
        <p:spPr>
          <a:xfrm>
            <a:off x="914400" y="3762703"/>
            <a:ext cx="7315200" cy="1139114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2000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2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2010-06-10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t>‹#›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北京北汽模塑科技有限公司 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Beijing Beiqi Mould&amp;Plastic Technology Co,Ltd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642938"/>
            <a:ext cx="9144000" cy="1588"/>
          </a:xfrm>
          <a:prstGeom prst="line">
            <a:avLst/>
          </a:prstGeom>
          <a:ln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0" y="6356350"/>
            <a:ext cx="9144000" cy="1588"/>
          </a:xfrm>
          <a:prstGeom prst="line">
            <a:avLst/>
          </a:prstGeom>
          <a:ln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52" name="Text Box 17"/>
          <p:cNvSpPr txBox="1"/>
          <p:nvPr userDrawn="1"/>
        </p:nvSpPr>
        <p:spPr>
          <a:xfrm>
            <a:off x="228600" y="6419850"/>
            <a:ext cx="4843463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  <a:buNone/>
            </a:pPr>
            <a:r>
              <a:rPr lang="en-US" altLang="zh-CN" b="1" dirty="0">
                <a:latin typeface="宋体" panose="02010600030101010101" pitchFamily="2" charset="-122"/>
              </a:rPr>
              <a:t>—— </a:t>
            </a:r>
            <a:r>
              <a:rPr lang="zh-CN" altLang="en-US" b="1" dirty="0">
                <a:latin typeface="宋体" panose="02010600030101010101" pitchFamily="2" charset="-122"/>
              </a:rPr>
              <a:t>诚信赢得天下  科技成就未来 </a:t>
            </a:r>
            <a:r>
              <a:rPr lang="en-US" altLang="zh-CN" b="1" dirty="0">
                <a:latin typeface="宋体" panose="02010600030101010101" pitchFamily="2" charset="-122"/>
              </a:rPr>
              <a:t>——</a:t>
            </a:r>
            <a:endParaRPr lang="ko-KR" altLang="en-US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2053" name="Picture 7" descr="公司全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57813" y="76200"/>
            <a:ext cx="3648075" cy="49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28E6B1-CD91-4303-850B-B62819B57EF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t>‹#›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t>‹#›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XA封面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457200" y="242000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4" name="内容占位符 13"/>
          <p:cNvSpPr>
            <a:spLocks noGrp="1"/>
          </p:cNvSpPr>
          <p:nvPr>
            <p:ph sz="quarter" idx="10"/>
          </p:nvPr>
        </p:nvSpPr>
        <p:spPr>
          <a:xfrm>
            <a:off x="914400" y="3762703"/>
            <a:ext cx="7315200" cy="1139114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2000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2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2010-06-10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t>‹#›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北京北汽模塑科技有限公司 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Beijing Beiqi Mould&amp;Plastic Technology Co,Ltd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E7755C-E641-44F1-A9E9-0F681158FD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2023/3/4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.xlsx"/><Relationship Id="rId3" Type="http://schemas.openxmlformats.org/officeDocument/2006/relationships/image" Target="../media/image4.pn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6.xml"/><Relationship Id="rId6" Type="http://schemas.openxmlformats.org/officeDocument/2006/relationships/oleObject" Target="file:///F:\&#24037;&#33402;\02-&#21253;&#35013;\08-&#27873;&#27819;&#20214;-&#27827;&#21271;&#21457;&#28493;&#22346;&#21253;&#35013;\TFT0010007\TFT0010007.CATProduct" TargetMode="External"/><Relationship Id="rId5" Type="http://schemas.openxmlformats.org/officeDocument/2006/relationships/image" Target="../media/image6.wmf"/><Relationship Id="rId4" Type="http://schemas.openxmlformats.org/officeDocument/2006/relationships/oleObject" Target="file:///F:\&#24037;&#33402;\02-&#21253;&#35013;\08-&#27873;&#27819;&#20214;-&#27827;&#21271;&#21457;&#28493;&#22346;&#21253;&#35013;\TFT0010006\TFT0010006.CATProduct" TargetMode="External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7.xml"/><Relationship Id="rId6" Type="http://schemas.openxmlformats.org/officeDocument/2006/relationships/oleObject" Target="file:///F:\&#24037;&#33402;\02-&#21253;&#35013;\08-&#27873;&#27819;&#20214;-&#27827;&#21271;&#21457;&#28493;&#22346;&#21253;&#35013;\TFT0010007\TFT0010007.CATProduct" TargetMode="External"/><Relationship Id="rId5" Type="http://schemas.openxmlformats.org/officeDocument/2006/relationships/image" Target="../media/image6.wmf"/><Relationship Id="rId4" Type="http://schemas.openxmlformats.org/officeDocument/2006/relationships/oleObject" Target="file:///F:\&#24037;&#33402;\02-&#21253;&#35013;\08-&#27873;&#27819;&#20214;-&#27827;&#21271;&#21457;&#28493;&#22346;&#21253;&#35013;\TFT0010006\TFT0010006.CATProduc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/>
          <p:nvPr/>
        </p:nvSpPr>
        <p:spPr>
          <a:xfrm>
            <a:off x="0" y="1689100"/>
            <a:ext cx="9144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buNone/>
            </a:pPr>
            <a:endParaRPr lang="zh-CN" altLang="en-US" dirty="0">
              <a:latin typeface="Calibri" panose="020F0502020204030204" pitchFamily="34" charset="0"/>
              <a:ea typeface="楷体_GB2312"/>
            </a:endParaRPr>
          </a:p>
        </p:txBody>
      </p:sp>
      <p:sp>
        <p:nvSpPr>
          <p:cNvPr id="7171" name="Rectangle 3"/>
          <p:cNvSpPr/>
          <p:nvPr/>
        </p:nvSpPr>
        <p:spPr>
          <a:xfrm>
            <a:off x="0" y="1654175"/>
            <a:ext cx="9144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buNone/>
            </a:pPr>
            <a:endParaRPr lang="zh-CN" altLang="en-US" dirty="0">
              <a:latin typeface="Calibri" panose="020F0502020204030204" pitchFamily="34" charset="0"/>
              <a:ea typeface="楷体_GB2312"/>
            </a:endParaRPr>
          </a:p>
        </p:txBody>
      </p:sp>
      <p:sp>
        <p:nvSpPr>
          <p:cNvPr id="7172" name="Rectangle 4"/>
          <p:cNvSpPr/>
          <p:nvPr/>
        </p:nvSpPr>
        <p:spPr>
          <a:xfrm>
            <a:off x="0" y="2711450"/>
            <a:ext cx="9144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buNone/>
            </a:pPr>
            <a:endParaRPr lang="zh-CN" altLang="en-US" dirty="0">
              <a:latin typeface="Calibri" panose="020F0502020204030204" pitchFamily="34" charset="0"/>
              <a:ea typeface="楷体_GB2312"/>
            </a:endParaRPr>
          </a:p>
        </p:txBody>
      </p:sp>
      <p:sp>
        <p:nvSpPr>
          <p:cNvPr id="7173" name="Rectangle 5"/>
          <p:cNvSpPr/>
          <p:nvPr/>
        </p:nvSpPr>
        <p:spPr>
          <a:xfrm>
            <a:off x="-211137" y="2065338"/>
            <a:ext cx="9144000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buNone/>
            </a:pPr>
            <a:endParaRPr lang="zh-CN" altLang="en-US" dirty="0">
              <a:latin typeface="Calibri" panose="020F0502020204030204" pitchFamily="34" charset="0"/>
              <a:ea typeface="楷体_GB2312"/>
            </a:endParaRPr>
          </a:p>
        </p:txBody>
      </p:sp>
      <p:sp>
        <p:nvSpPr>
          <p:cNvPr id="7174" name="Rectangle 6"/>
          <p:cNvSpPr/>
          <p:nvPr/>
        </p:nvSpPr>
        <p:spPr>
          <a:xfrm>
            <a:off x="-306387" y="2100263"/>
            <a:ext cx="9144000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buNone/>
            </a:pPr>
            <a:endParaRPr lang="zh-CN" altLang="en-US" dirty="0">
              <a:latin typeface="Calibri" panose="020F0502020204030204" pitchFamily="34" charset="0"/>
              <a:ea typeface="楷体_GB2312"/>
            </a:endParaRPr>
          </a:p>
        </p:txBody>
      </p:sp>
      <p:pic>
        <p:nvPicPr>
          <p:cNvPr id="7175" name="Picture 14" descr="main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625"/>
            <a:ext cx="9144000" cy="2735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6" name="Rectangle 15"/>
          <p:cNvSpPr/>
          <p:nvPr/>
        </p:nvSpPr>
        <p:spPr>
          <a:xfrm>
            <a:off x="0" y="2357438"/>
            <a:ext cx="9144000" cy="1214437"/>
          </a:xfrm>
          <a:prstGeom prst="rect">
            <a:avLst/>
          </a:prstGeom>
          <a:solidFill>
            <a:srgbClr val="99CCFF">
              <a:alpha val="50980"/>
            </a:srgbClr>
          </a:solidFill>
          <a:ln w="19050" cap="flat" cmpd="sng">
            <a:solidFill>
              <a:srgbClr val="6699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29" tIns="45715" rIns="91429" bIns="45715" anchor="ctr" anchorCtr="0"/>
          <a:lstStyle/>
          <a:p>
            <a:pPr algn="ctr" eaLnBrk="1" hangingPunct="1">
              <a:lnSpc>
                <a:spcPct val="90000"/>
              </a:lnSpc>
              <a:buNone/>
            </a:pPr>
            <a:endParaRPr lang="en-US" altLang="zh-CN" sz="3600" dirty="0">
              <a:latin typeface="方正兰亭粗黑_GBK"/>
              <a:ea typeface="方正兰亭粗黑_GBK"/>
            </a:endParaRPr>
          </a:p>
          <a:p>
            <a:pPr algn="ctr" eaLnBrk="1" hangingPunct="1">
              <a:lnSpc>
                <a:spcPct val="90000"/>
              </a:lnSpc>
              <a:buNone/>
            </a:pPr>
            <a:r>
              <a:rPr lang="en-US" altLang="zh-CN" sz="3200" dirty="0">
                <a:latin typeface="方正兰亭粗黑_GBK"/>
                <a:ea typeface="方正兰亭粗黑_GBK"/>
              </a:rPr>
              <a:t>K1</a:t>
            </a:r>
            <a:r>
              <a:rPr lang="zh-CN" altLang="en-US" sz="3200" dirty="0">
                <a:latin typeface="方正兰亭粗黑_GBK"/>
                <a:ea typeface="方正兰亭粗黑_GBK"/>
              </a:rPr>
              <a:t>泡沫</a:t>
            </a:r>
            <a:r>
              <a:rPr lang="en-US" altLang="zh-CN" sz="3200" dirty="0">
                <a:latin typeface="方正兰亭粗黑_GBK"/>
                <a:ea typeface="方正兰亭粗黑_GBK"/>
              </a:rPr>
              <a:t>-</a:t>
            </a:r>
            <a:r>
              <a:rPr lang="zh-CN" altLang="en-US" sz="3200" dirty="0">
                <a:latin typeface="方正兰亭粗黑_GBK"/>
                <a:ea typeface="方正兰亭粗黑_GBK"/>
              </a:rPr>
              <a:t>包装方案及物流成本分析</a:t>
            </a:r>
          </a:p>
          <a:p>
            <a:pPr algn="ctr" eaLnBrk="1" hangingPunct="1">
              <a:lnSpc>
                <a:spcPct val="90000"/>
              </a:lnSpc>
              <a:buNone/>
            </a:pP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654300" y="3754438"/>
          <a:ext cx="3816426" cy="10297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2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2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21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4856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编制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审核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批准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856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冯敬乾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191" name="TextBox 10"/>
          <p:cNvSpPr txBox="1"/>
          <p:nvPr/>
        </p:nvSpPr>
        <p:spPr>
          <a:xfrm>
            <a:off x="4562475" y="6448425"/>
            <a:ext cx="4572000" cy="231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zh-CN" altLang="en-US" sz="900" dirty="0">
                <a:latin typeface="Arial" panose="020B0604020202020204" pitchFamily="34" charset="0"/>
              </a:rPr>
              <a:t>表单编号：</a:t>
            </a:r>
            <a:r>
              <a:rPr lang="en-US" altLang="zh-CN" sz="900" dirty="0">
                <a:latin typeface="Arial" panose="020B0604020202020204" pitchFamily="34" charset="0"/>
              </a:rPr>
              <a:t>GR-61-00-106(A/0)                     </a:t>
            </a:r>
            <a:r>
              <a:rPr lang="zh-CN" altLang="en-US" sz="900" dirty="0">
                <a:latin typeface="Arial" panose="020B0604020202020204" pitchFamily="34" charset="0"/>
              </a:rPr>
              <a:t>光华荣昌              纸张：</a:t>
            </a:r>
            <a:r>
              <a:rPr lang="en-US" altLang="zh-CN" sz="900" dirty="0">
                <a:latin typeface="Arial" panose="020B0604020202020204" pitchFamily="34" charset="0"/>
              </a:rPr>
              <a:t>A4</a:t>
            </a:r>
            <a:r>
              <a:rPr lang="zh-CN" altLang="en-US" sz="900" dirty="0">
                <a:latin typeface="Arial" panose="020B0604020202020204" pitchFamily="34" charset="0"/>
              </a:rPr>
              <a:t>（</a:t>
            </a:r>
            <a:r>
              <a:rPr lang="en-US" altLang="zh-CN" sz="900" dirty="0">
                <a:latin typeface="Arial" panose="020B0604020202020204" pitchFamily="34" charset="0"/>
              </a:rPr>
              <a:t>210×297</a:t>
            </a:r>
            <a:r>
              <a:rPr lang="zh-CN" altLang="en-US" sz="900" dirty="0">
                <a:latin typeface="Arial" panose="020B0604020202020204" pitchFamily="34" charset="0"/>
              </a:rPr>
              <a:t>）</a:t>
            </a:r>
          </a:p>
        </p:txBody>
      </p:sp>
      <p:pic>
        <p:nvPicPr>
          <p:cNvPr id="7192" name="Picture 1" descr="厂标"/>
          <p:cNvPicPr>
            <a:picLocks noChangeAspect="1"/>
          </p:cNvPicPr>
          <p:nvPr/>
        </p:nvPicPr>
        <p:blipFill>
          <a:blip r:embed="rId5"/>
          <a:srcRect r="36688" b="45331"/>
          <a:stretch>
            <a:fillRect/>
          </a:stretch>
        </p:blipFill>
        <p:spPr>
          <a:xfrm>
            <a:off x="6648450" y="6491288"/>
            <a:ext cx="209550" cy="1524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3" name="Group 18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73234797"/>
              </p:ext>
            </p:extLst>
          </p:nvPr>
        </p:nvGraphicFramePr>
        <p:xfrm>
          <a:off x="2292350" y="5029200"/>
          <a:ext cx="4589585" cy="1112226"/>
        </p:xfrm>
        <a:graphic>
          <a:graphicData uri="http://schemas.openxmlformats.org/drawingml/2006/table">
            <a:tbl>
              <a:tblPr/>
              <a:tblGrid>
                <a:gridCol w="1736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2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53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公司  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Company</a:t>
                      </a:r>
                    </a:p>
                  </a:txBody>
                  <a:tcPr marL="77921" marR="77921" marT="56287" marB="5628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北京光华荣昌汽车部件有限公司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77921" marR="77921" marT="56287" marB="5628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版本号 </a:t>
                      </a: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Version</a:t>
                      </a:r>
                    </a:p>
                  </a:txBody>
                  <a:tcPr marL="77921" marR="77921" marT="56287" marB="5628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A1</a:t>
                      </a:r>
                    </a:p>
                  </a:txBody>
                  <a:tcPr marL="77921" marR="77921" marT="56287" marB="5628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更新日期 </a:t>
                      </a: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Date</a:t>
                      </a:r>
                    </a:p>
                  </a:txBody>
                  <a:tcPr marL="77921" marR="77921" marT="56287" marB="5628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2023-03</a:t>
                      </a:r>
                    </a:p>
                  </a:txBody>
                  <a:tcPr marL="77921" marR="77921" marT="56287" marB="5628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/>
          <p:cNvSpPr txBox="1"/>
          <p:nvPr/>
        </p:nvSpPr>
        <p:spPr>
          <a:xfrm>
            <a:off x="4562475" y="6448425"/>
            <a:ext cx="4572000" cy="231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zh-CN" altLang="en-US" sz="900" dirty="0">
                <a:latin typeface="Arial" panose="020B0604020202020204" pitchFamily="34" charset="0"/>
              </a:rPr>
              <a:t>表单编号：</a:t>
            </a:r>
            <a:r>
              <a:rPr lang="en-US" altLang="zh-CN" sz="900" dirty="0">
                <a:latin typeface="Arial" panose="020B0604020202020204" pitchFamily="34" charset="0"/>
              </a:rPr>
              <a:t>GR-61-00-106(A/0)                     </a:t>
            </a:r>
            <a:r>
              <a:rPr lang="zh-CN" altLang="en-US" sz="900" dirty="0">
                <a:latin typeface="Arial" panose="020B0604020202020204" pitchFamily="34" charset="0"/>
              </a:rPr>
              <a:t>光华荣昌              纸张：</a:t>
            </a:r>
            <a:r>
              <a:rPr lang="en-US" altLang="zh-CN" sz="900" dirty="0">
                <a:latin typeface="Arial" panose="020B0604020202020204" pitchFamily="34" charset="0"/>
              </a:rPr>
              <a:t>A4</a:t>
            </a:r>
            <a:r>
              <a:rPr lang="zh-CN" altLang="en-US" sz="900" dirty="0">
                <a:latin typeface="Arial" panose="020B0604020202020204" pitchFamily="34" charset="0"/>
              </a:rPr>
              <a:t>（</a:t>
            </a:r>
            <a:r>
              <a:rPr lang="en-US" altLang="zh-CN" sz="900" dirty="0">
                <a:latin typeface="Arial" panose="020B0604020202020204" pitchFamily="34" charset="0"/>
              </a:rPr>
              <a:t>210×297</a:t>
            </a:r>
            <a:r>
              <a:rPr lang="zh-CN" altLang="en-US" sz="900" dirty="0">
                <a:latin typeface="Arial" panose="020B0604020202020204" pitchFamily="34" charset="0"/>
              </a:rPr>
              <a:t>）</a:t>
            </a:r>
          </a:p>
        </p:txBody>
      </p:sp>
      <p:pic>
        <p:nvPicPr>
          <p:cNvPr id="8195" name="Picture 1" descr="厂标"/>
          <p:cNvPicPr>
            <a:picLocks noChangeAspect="1"/>
          </p:cNvPicPr>
          <p:nvPr/>
        </p:nvPicPr>
        <p:blipFill>
          <a:blip r:embed="rId2"/>
          <a:srcRect r="36688" b="45331"/>
          <a:stretch>
            <a:fillRect/>
          </a:stretch>
        </p:blipFill>
        <p:spPr>
          <a:xfrm>
            <a:off x="6648450" y="6491288"/>
            <a:ext cx="209550" cy="15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AEA69E2-8032-2991-3933-C0FBEE9BF697}"/>
              </a:ext>
            </a:extLst>
          </p:cNvPr>
          <p:cNvSpPr txBox="1"/>
          <p:nvPr/>
        </p:nvSpPr>
        <p:spPr>
          <a:xfrm>
            <a:off x="179388" y="116632"/>
            <a:ext cx="3008380" cy="4801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200"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en-GB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6F12E8A-DA8C-4093-1499-A6024DCB97A3}"/>
              </a:ext>
            </a:extLst>
          </p:cNvPr>
          <p:cNvGrpSpPr/>
          <p:nvPr/>
        </p:nvGrpSpPr>
        <p:grpSpPr>
          <a:xfrm>
            <a:off x="1146052" y="994675"/>
            <a:ext cx="1192345" cy="666786"/>
            <a:chOff x="2215144" y="927951"/>
            <a:chExt cx="1244730" cy="916846"/>
          </a:xfrm>
        </p:grpSpPr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55D607ED-74EA-9CFF-21BA-CF829F8818DA}"/>
                </a:ext>
              </a:extLst>
            </p:cNvPr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1865">
                <a:solidFill>
                  <a:prstClr val="white"/>
                </a:solidFill>
                <a:latin typeface="Impact" panose="020B080603090205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" name="文本框 9">
              <a:extLst>
                <a:ext uri="{FF2B5EF4-FFF2-40B4-BE49-F238E27FC236}">
                  <a16:creationId xmlns:a16="http://schemas.microsoft.com/office/drawing/2014/main" id="{FFFDCFB3-B5DE-1474-6DAA-B15EEA19DF0D}"/>
                </a:ext>
              </a:extLst>
            </p:cNvPr>
            <p:cNvSpPr txBox="1"/>
            <p:nvPr/>
          </p:nvSpPr>
          <p:spPr>
            <a:xfrm>
              <a:off x="2393075" y="927951"/>
              <a:ext cx="1066799" cy="916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altLang="zh-CN" sz="3735" dirty="0">
                  <a:solidFill>
                    <a:prstClr val="white"/>
                  </a:solidFill>
                  <a:latin typeface="Impact" panose="020B0806030902050204" pitchFamily="34" charset="0"/>
                </a:rPr>
                <a:t>  </a:t>
              </a:r>
              <a:r>
                <a:rPr lang="en-US" altLang="zh-CN" sz="3735" dirty="0">
                  <a:solidFill>
                    <a:prstClr val="white"/>
                  </a:solidFill>
                  <a:latin typeface="Impact" panose="020B0806030902050204" pitchFamily="34" charset="0"/>
                  <a:ea typeface="宋体" panose="02010600030101010101" pitchFamily="2" charset="-122"/>
                </a:rPr>
                <a:t>1</a:t>
              </a:r>
              <a:endParaRPr lang="zh-CN" altLang="en-US" sz="3735" dirty="0">
                <a:solidFill>
                  <a:prstClr val="white"/>
                </a:solidFill>
                <a:latin typeface="Impact" panose="020B080603090205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E0774F0-6943-B555-7323-45A60BB92AE2}"/>
              </a:ext>
            </a:extLst>
          </p:cNvPr>
          <p:cNvGrpSpPr/>
          <p:nvPr/>
        </p:nvGrpSpPr>
        <p:grpSpPr>
          <a:xfrm>
            <a:off x="1146052" y="1900828"/>
            <a:ext cx="1192345" cy="672219"/>
            <a:chOff x="2215144" y="1952311"/>
            <a:chExt cx="1244730" cy="924318"/>
          </a:xfrm>
        </p:grpSpPr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A12B587B-CFE8-56B0-377C-43B6787B29A0}"/>
                </a:ext>
              </a:extLst>
            </p:cNvPr>
            <p:cNvSpPr/>
            <p:nvPr/>
          </p:nvSpPr>
          <p:spPr>
            <a:xfrm>
              <a:off x="2215144" y="2033848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1865">
                <a:solidFill>
                  <a:prstClr val="white"/>
                </a:solidFill>
                <a:latin typeface="Impact" panose="020B080603090205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文本框 10">
              <a:extLst>
                <a:ext uri="{FF2B5EF4-FFF2-40B4-BE49-F238E27FC236}">
                  <a16:creationId xmlns:a16="http://schemas.microsoft.com/office/drawing/2014/main" id="{689E3276-742B-162E-6A78-FBA838158C3F}"/>
                </a:ext>
              </a:extLst>
            </p:cNvPr>
            <p:cNvSpPr txBox="1"/>
            <p:nvPr/>
          </p:nvSpPr>
          <p:spPr>
            <a:xfrm>
              <a:off x="2393075" y="1952311"/>
              <a:ext cx="1066799" cy="916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altLang="zh-CN" sz="3735" dirty="0">
                  <a:solidFill>
                    <a:prstClr val="white"/>
                  </a:solidFill>
                  <a:latin typeface="Impact" panose="020B0806030902050204" pitchFamily="34" charset="0"/>
                </a:rPr>
                <a:t>  </a:t>
              </a:r>
              <a:r>
                <a:rPr lang="en-US" altLang="zh-CN" sz="3735" dirty="0">
                  <a:solidFill>
                    <a:prstClr val="white"/>
                  </a:solidFill>
                  <a:latin typeface="Impact" panose="020B0806030902050204" pitchFamily="34" charset="0"/>
                  <a:ea typeface="宋体" panose="02010600030101010101" pitchFamily="2" charset="-122"/>
                </a:rPr>
                <a:t>2</a:t>
              </a:r>
              <a:endParaRPr lang="zh-CN" altLang="en-US" sz="3735" dirty="0">
                <a:solidFill>
                  <a:prstClr val="white"/>
                </a:solidFill>
                <a:latin typeface="Impact" panose="020B080603090205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27F9915-813C-C62D-CF6F-E6F2F0216756}"/>
              </a:ext>
            </a:extLst>
          </p:cNvPr>
          <p:cNvGrpSpPr/>
          <p:nvPr/>
        </p:nvGrpSpPr>
        <p:grpSpPr>
          <a:xfrm>
            <a:off x="1146052" y="2836625"/>
            <a:ext cx="1192345" cy="666786"/>
            <a:chOff x="2215144" y="3018134"/>
            <a:chExt cx="1244730" cy="916848"/>
          </a:xfrm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CF750420-0136-C85A-B69C-2483B262FCAA}"/>
                </a:ext>
              </a:extLst>
            </p:cNvPr>
            <p:cNvSpPr/>
            <p:nvPr/>
          </p:nvSpPr>
          <p:spPr>
            <a:xfrm>
              <a:off x="2215144" y="3084852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1865">
                <a:solidFill>
                  <a:prstClr val="white"/>
                </a:solidFill>
                <a:latin typeface="Impact" panose="020B080603090205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文本框 11">
              <a:extLst>
                <a:ext uri="{FF2B5EF4-FFF2-40B4-BE49-F238E27FC236}">
                  <a16:creationId xmlns:a16="http://schemas.microsoft.com/office/drawing/2014/main" id="{84E8137B-9674-8524-9C63-42B907FC73DC}"/>
                </a:ext>
              </a:extLst>
            </p:cNvPr>
            <p:cNvSpPr txBox="1"/>
            <p:nvPr/>
          </p:nvSpPr>
          <p:spPr>
            <a:xfrm>
              <a:off x="2393075" y="3018134"/>
              <a:ext cx="1066799" cy="916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altLang="zh-CN" sz="3735" dirty="0">
                  <a:solidFill>
                    <a:prstClr val="white"/>
                  </a:solidFill>
                  <a:latin typeface="Impact" panose="020B0806030902050204" pitchFamily="34" charset="0"/>
                </a:rPr>
                <a:t>  </a:t>
              </a:r>
              <a:r>
                <a:rPr lang="en-US" altLang="zh-CN" sz="3735" dirty="0">
                  <a:solidFill>
                    <a:prstClr val="white"/>
                  </a:solidFill>
                  <a:latin typeface="Impact" panose="020B0806030902050204" pitchFamily="34" charset="0"/>
                  <a:ea typeface="宋体" panose="02010600030101010101" pitchFamily="2" charset="-122"/>
                </a:rPr>
                <a:t>3</a:t>
              </a:r>
              <a:endParaRPr lang="zh-CN" altLang="en-US" sz="3735" dirty="0">
                <a:solidFill>
                  <a:prstClr val="white"/>
                </a:solidFill>
                <a:latin typeface="Impact" panose="020B080603090205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77CD6CF-AE3C-1827-D900-8CB8B5D63E39}"/>
              </a:ext>
            </a:extLst>
          </p:cNvPr>
          <p:cNvGrpSpPr/>
          <p:nvPr/>
        </p:nvGrpSpPr>
        <p:grpSpPr>
          <a:xfrm>
            <a:off x="2051720" y="1012426"/>
            <a:ext cx="5143000" cy="612920"/>
            <a:chOff x="4315150" y="953426"/>
            <a:chExt cx="3857250" cy="540057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84DA264-BFFF-B8F1-BDDA-88AF419BB786}"/>
                </a:ext>
              </a:extLst>
            </p:cNvPr>
            <p:cNvSpPr/>
            <p:nvPr/>
          </p:nvSpPr>
          <p:spPr>
            <a:xfrm>
              <a:off x="4841196" y="1036090"/>
              <a:ext cx="2827147" cy="406783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defTabSz="1219200"/>
              <a:r>
                <a:rPr lang="zh-CN" altLang="en-US" sz="2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运输</a:t>
              </a:r>
              <a:endParaRPr lang="zh-CN" altLang="en-GB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平行四边形 20">
              <a:extLst>
                <a:ext uri="{FF2B5EF4-FFF2-40B4-BE49-F238E27FC236}">
                  <a16:creationId xmlns:a16="http://schemas.microsoft.com/office/drawing/2014/main" id="{0A571D60-E238-8CFE-9BE3-0D8D64809807}"/>
                </a:ext>
              </a:extLst>
            </p:cNvPr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defTabSz="1219200"/>
              <a:endParaRPr lang="zh-CN" altLang="en-US" sz="2135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3F77D7C-D765-6C51-A229-3E22514FA07E}"/>
              </a:ext>
            </a:extLst>
          </p:cNvPr>
          <p:cNvGrpSpPr/>
          <p:nvPr/>
        </p:nvGrpSpPr>
        <p:grpSpPr>
          <a:xfrm>
            <a:off x="2051720" y="1937963"/>
            <a:ext cx="5143000" cy="612920"/>
            <a:chOff x="4315150" y="1647579"/>
            <a:chExt cx="3857250" cy="540057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960334B6-8959-ACAF-0582-B73957C4E24F}"/>
                </a:ext>
              </a:extLst>
            </p:cNvPr>
            <p:cNvSpPr/>
            <p:nvPr/>
          </p:nvSpPr>
          <p:spPr>
            <a:xfrm>
              <a:off x="4841196" y="1730243"/>
              <a:ext cx="2827147" cy="406783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defTabSz="1219200"/>
              <a:r>
                <a:rPr lang="zh-CN" altLang="en-US" sz="2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包装方案及物流成本分析</a:t>
              </a:r>
              <a:endParaRPr lang="en-GB" altLang="zh-CN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16B64164-B3C5-4328-F950-14AD3AA945DB}"/>
                </a:ext>
              </a:extLst>
            </p:cNvPr>
            <p:cNvSpPr/>
            <p:nvPr/>
          </p:nvSpPr>
          <p:spPr>
            <a:xfrm>
              <a:off x="4315150" y="1647579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defTabSz="1219200"/>
              <a:endParaRPr lang="zh-CN" altLang="en-US" sz="2135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84DF25F0-35B4-9FDB-A5AB-7AB3FFE306E8}"/>
              </a:ext>
            </a:extLst>
          </p:cNvPr>
          <p:cNvGrpSpPr/>
          <p:nvPr/>
        </p:nvGrpSpPr>
        <p:grpSpPr>
          <a:xfrm>
            <a:off x="2051720" y="2863502"/>
            <a:ext cx="5143000" cy="612920"/>
            <a:chOff x="4315150" y="2341731"/>
            <a:chExt cx="3857250" cy="540057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FB1EC1E2-7ECC-74B9-F02A-7B505E2B9EC7}"/>
                </a:ext>
              </a:extLst>
            </p:cNvPr>
            <p:cNvSpPr/>
            <p:nvPr/>
          </p:nvSpPr>
          <p:spPr>
            <a:xfrm>
              <a:off x="4841197" y="2424395"/>
              <a:ext cx="2827146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defTabSz="1219200"/>
              <a:r>
                <a:rPr lang="zh-CN" altLang="en-US" sz="2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发泡仓储规划</a:t>
              </a:r>
            </a:p>
          </p:txBody>
        </p:sp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084B8AD6-9810-764D-F22F-53C5C5B55732}"/>
                </a:ext>
              </a:extLst>
            </p:cNvPr>
            <p:cNvSpPr/>
            <p:nvPr/>
          </p:nvSpPr>
          <p:spPr>
            <a:xfrm>
              <a:off x="4315150" y="2341731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defTabSz="1219200"/>
              <a:endParaRPr lang="zh-CN" altLang="en-US" sz="2135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BB2A6E32-6129-CFC1-1589-25262211C85D}"/>
              </a:ext>
            </a:extLst>
          </p:cNvPr>
          <p:cNvGrpSpPr/>
          <p:nvPr/>
        </p:nvGrpSpPr>
        <p:grpSpPr>
          <a:xfrm>
            <a:off x="1085307" y="3786993"/>
            <a:ext cx="1192345" cy="666786"/>
            <a:chOff x="2215144" y="3018134"/>
            <a:chExt cx="1244730" cy="916848"/>
          </a:xfrm>
        </p:grpSpPr>
        <p:sp>
          <p:nvSpPr>
            <p:cNvPr id="3" name="平行四边形 2">
              <a:extLst>
                <a:ext uri="{FF2B5EF4-FFF2-40B4-BE49-F238E27FC236}">
                  <a16:creationId xmlns:a16="http://schemas.microsoft.com/office/drawing/2014/main" id="{AD15F4B7-4D01-83E1-F6D0-B68346704EC8}"/>
                </a:ext>
              </a:extLst>
            </p:cNvPr>
            <p:cNvSpPr/>
            <p:nvPr/>
          </p:nvSpPr>
          <p:spPr>
            <a:xfrm>
              <a:off x="2215144" y="3084852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1865">
                <a:solidFill>
                  <a:prstClr val="white"/>
                </a:solidFill>
                <a:latin typeface="Impact" panose="020B080603090205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" name="文本框 11">
              <a:extLst>
                <a:ext uri="{FF2B5EF4-FFF2-40B4-BE49-F238E27FC236}">
                  <a16:creationId xmlns:a16="http://schemas.microsoft.com/office/drawing/2014/main" id="{36572CDB-6CCE-8F8A-CCB5-4B09D48D2AA8}"/>
                </a:ext>
              </a:extLst>
            </p:cNvPr>
            <p:cNvSpPr txBox="1"/>
            <p:nvPr/>
          </p:nvSpPr>
          <p:spPr>
            <a:xfrm>
              <a:off x="2393075" y="3018134"/>
              <a:ext cx="1066799" cy="916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altLang="zh-CN" sz="3735" dirty="0">
                  <a:solidFill>
                    <a:prstClr val="white"/>
                  </a:solidFill>
                  <a:latin typeface="Impact" panose="020B0806030902050204" pitchFamily="34" charset="0"/>
                </a:rPr>
                <a:t>  </a:t>
              </a:r>
              <a:r>
                <a:rPr lang="en-US" altLang="zh-CN" sz="3735" dirty="0">
                  <a:solidFill>
                    <a:prstClr val="white"/>
                  </a:solidFill>
                  <a:latin typeface="Impact" panose="020B0806030902050204" pitchFamily="34" charset="0"/>
                  <a:ea typeface="宋体" panose="02010600030101010101" pitchFamily="2" charset="-122"/>
                </a:rPr>
                <a:t>4</a:t>
              </a:r>
              <a:endParaRPr lang="zh-CN" altLang="en-US" sz="3735" dirty="0">
                <a:solidFill>
                  <a:prstClr val="white"/>
                </a:solidFill>
                <a:latin typeface="Impact" panose="020B080603090205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387773D8-3A49-4A22-3743-9DE6EDD5A029}"/>
              </a:ext>
            </a:extLst>
          </p:cNvPr>
          <p:cNvGrpSpPr/>
          <p:nvPr/>
        </p:nvGrpSpPr>
        <p:grpSpPr>
          <a:xfrm>
            <a:off x="1990975" y="3813870"/>
            <a:ext cx="5143000" cy="612920"/>
            <a:chOff x="4315150" y="2341731"/>
            <a:chExt cx="3857250" cy="540057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E651DE55-F817-D2AC-F6DE-EA7A11335B90}"/>
                </a:ext>
              </a:extLst>
            </p:cNvPr>
            <p:cNvSpPr/>
            <p:nvPr/>
          </p:nvSpPr>
          <p:spPr>
            <a:xfrm>
              <a:off x="4841197" y="2424395"/>
              <a:ext cx="2827146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defTabSz="1219200"/>
              <a:r>
                <a:rPr lang="zh-CN" altLang="en-US" sz="2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其他方案</a:t>
              </a:r>
            </a:p>
          </p:txBody>
        </p:sp>
        <p:sp>
          <p:nvSpPr>
            <p:cNvPr id="32" name="平行四边形 31">
              <a:extLst>
                <a:ext uri="{FF2B5EF4-FFF2-40B4-BE49-F238E27FC236}">
                  <a16:creationId xmlns:a16="http://schemas.microsoft.com/office/drawing/2014/main" id="{BDC7B9A0-C93E-7DA9-10FE-3BD32559055D}"/>
                </a:ext>
              </a:extLst>
            </p:cNvPr>
            <p:cNvSpPr/>
            <p:nvPr/>
          </p:nvSpPr>
          <p:spPr>
            <a:xfrm>
              <a:off x="4315150" y="2341731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defTabSz="1219200"/>
              <a:endParaRPr lang="zh-CN" altLang="en-US" sz="2135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/>
          <p:cNvSpPr txBox="1"/>
          <p:nvPr/>
        </p:nvSpPr>
        <p:spPr>
          <a:xfrm>
            <a:off x="4562475" y="6448425"/>
            <a:ext cx="4572000" cy="231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zh-CN" altLang="en-US" sz="900" dirty="0">
                <a:latin typeface="Arial" panose="020B0604020202020204" pitchFamily="34" charset="0"/>
              </a:rPr>
              <a:t>表单编号：</a:t>
            </a:r>
            <a:r>
              <a:rPr lang="en-US" altLang="zh-CN" sz="900" dirty="0">
                <a:latin typeface="Arial" panose="020B0604020202020204" pitchFamily="34" charset="0"/>
              </a:rPr>
              <a:t>GR-61-00-106(A/0)                     </a:t>
            </a:r>
            <a:r>
              <a:rPr lang="zh-CN" altLang="en-US" sz="900" dirty="0">
                <a:latin typeface="Arial" panose="020B0604020202020204" pitchFamily="34" charset="0"/>
              </a:rPr>
              <a:t>光华荣昌              纸张：</a:t>
            </a:r>
            <a:r>
              <a:rPr lang="en-US" altLang="zh-CN" sz="900" dirty="0">
                <a:latin typeface="Arial" panose="020B0604020202020204" pitchFamily="34" charset="0"/>
              </a:rPr>
              <a:t>A4</a:t>
            </a:r>
            <a:r>
              <a:rPr lang="zh-CN" altLang="en-US" sz="900" dirty="0">
                <a:latin typeface="Arial" panose="020B0604020202020204" pitchFamily="34" charset="0"/>
              </a:rPr>
              <a:t>（</a:t>
            </a:r>
            <a:r>
              <a:rPr lang="en-US" altLang="zh-CN" sz="900" dirty="0">
                <a:latin typeface="Arial" panose="020B0604020202020204" pitchFamily="34" charset="0"/>
              </a:rPr>
              <a:t>210×297</a:t>
            </a:r>
            <a:r>
              <a:rPr lang="zh-CN" altLang="en-US" sz="900" dirty="0">
                <a:latin typeface="Arial" panose="020B0604020202020204" pitchFamily="34" charset="0"/>
              </a:rPr>
              <a:t>）</a:t>
            </a:r>
          </a:p>
        </p:txBody>
      </p:sp>
      <p:pic>
        <p:nvPicPr>
          <p:cNvPr id="8195" name="Picture 1" descr="厂标"/>
          <p:cNvPicPr>
            <a:picLocks noChangeAspect="1"/>
          </p:cNvPicPr>
          <p:nvPr/>
        </p:nvPicPr>
        <p:blipFill>
          <a:blip r:embed="rId4"/>
          <a:srcRect r="36688" b="45331"/>
          <a:stretch>
            <a:fillRect/>
          </a:stretch>
        </p:blipFill>
        <p:spPr>
          <a:xfrm>
            <a:off x="6648450" y="6491288"/>
            <a:ext cx="209550" cy="1524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84505" y="1340485"/>
          <a:ext cx="5091430" cy="2173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6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4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0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47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起始地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终止地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运输距离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备注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63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河北光华荣昌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/>
                        <a:t>潍坊光华荣昌：山东省潍坊市奎文区樱前街  山东宏力集团  </a:t>
                      </a:r>
                      <a:r>
                        <a:rPr lang="en-US" altLang="zh-CN" sz="1400" dirty="0"/>
                        <a:t>1</a:t>
                      </a:r>
                      <a:r>
                        <a:rPr lang="zh-CN" altLang="en-US" sz="1400" dirty="0"/>
                        <a:t>号库</a:t>
                      </a:r>
                      <a:r>
                        <a:rPr lang="en-US" altLang="zh-CN" sz="1400" dirty="0"/>
                        <a:t>1</a:t>
                      </a:r>
                      <a:r>
                        <a:rPr lang="zh-CN" altLang="en-US" sz="1400" dirty="0"/>
                        <a:t>号门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310km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E61B5158-49FB-02BF-8012-2BC970D52A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086198"/>
            <a:ext cx="2206708" cy="4854757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5FEDB29-AED6-CAEA-D45C-B8BF640C4123}"/>
              </a:ext>
            </a:extLst>
          </p:cNvPr>
          <p:cNvSpPr txBox="1"/>
          <p:nvPr/>
        </p:nvSpPr>
        <p:spPr>
          <a:xfrm>
            <a:off x="179388" y="116632"/>
            <a:ext cx="3008380" cy="4801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200"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、运输</a:t>
            </a:r>
            <a:endParaRPr lang="en-GB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FAA9666-5697-509F-003A-9791B47167C3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20965908"/>
              </p:ext>
            </p:extLst>
          </p:nvPr>
        </p:nvGraphicFramePr>
        <p:xfrm>
          <a:off x="484505" y="3789039"/>
          <a:ext cx="5091432" cy="2173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543264270"/>
                    </a:ext>
                  </a:extLst>
                </a:gridCol>
                <a:gridCol w="12199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货车规格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货车类型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货车内尺寸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黄骅到潍坊来回运费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645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9.6</a:t>
                      </a:r>
                      <a:r>
                        <a:rPr lang="zh-CN" altLang="en-US" sz="1400" dirty="0"/>
                        <a:t>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/>
                        <a:t>箱式货车</a:t>
                      </a:r>
                      <a:r>
                        <a:rPr lang="en-US" altLang="zh-CN" sz="1400" dirty="0"/>
                        <a:t>-</a:t>
                      </a:r>
                      <a:r>
                        <a:rPr lang="zh-CN" altLang="en-US" sz="1400" dirty="0"/>
                        <a:t>后开门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9600*2300*2500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2400</a:t>
                      </a:r>
                      <a:r>
                        <a:rPr lang="zh-CN" altLang="en-US" sz="1400" dirty="0"/>
                        <a:t>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45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13.</a:t>
                      </a:r>
                      <a:r>
                        <a:rPr lang="zh-CN" altLang="en-US" sz="1400" dirty="0"/>
                        <a:t>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仓栅式半挂车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13000*2300*2500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3000</a:t>
                      </a:r>
                      <a:r>
                        <a:rPr lang="zh-CN" altLang="en-US" sz="1400" dirty="0"/>
                        <a:t>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124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04302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/>
          <p:cNvSpPr txBox="1"/>
          <p:nvPr/>
        </p:nvSpPr>
        <p:spPr>
          <a:xfrm>
            <a:off x="4562475" y="6448425"/>
            <a:ext cx="4572000" cy="231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zh-CN" altLang="en-US" sz="900" dirty="0">
                <a:latin typeface="Arial" panose="020B0604020202020204" pitchFamily="34" charset="0"/>
              </a:rPr>
              <a:t>表单编号：</a:t>
            </a:r>
            <a:r>
              <a:rPr lang="en-US" altLang="zh-CN" sz="900" dirty="0">
                <a:latin typeface="Arial" panose="020B0604020202020204" pitchFamily="34" charset="0"/>
              </a:rPr>
              <a:t>GR-61-00-106(A/0)                     </a:t>
            </a:r>
            <a:r>
              <a:rPr lang="zh-CN" altLang="en-US" sz="900" dirty="0">
                <a:latin typeface="Arial" panose="020B0604020202020204" pitchFamily="34" charset="0"/>
              </a:rPr>
              <a:t>光华荣昌              纸张：</a:t>
            </a:r>
            <a:r>
              <a:rPr lang="en-US" altLang="zh-CN" sz="900" dirty="0">
                <a:latin typeface="Arial" panose="020B0604020202020204" pitchFamily="34" charset="0"/>
              </a:rPr>
              <a:t>A4</a:t>
            </a:r>
            <a:r>
              <a:rPr lang="zh-CN" altLang="en-US" sz="900" dirty="0">
                <a:latin typeface="Arial" panose="020B0604020202020204" pitchFamily="34" charset="0"/>
              </a:rPr>
              <a:t>（</a:t>
            </a:r>
            <a:r>
              <a:rPr lang="en-US" altLang="zh-CN" sz="900" dirty="0">
                <a:latin typeface="Arial" panose="020B0604020202020204" pitchFamily="34" charset="0"/>
              </a:rPr>
              <a:t>210×297</a:t>
            </a:r>
            <a:r>
              <a:rPr lang="zh-CN" altLang="en-US" sz="900" dirty="0">
                <a:latin typeface="Arial" panose="020B0604020202020204" pitchFamily="34" charset="0"/>
              </a:rPr>
              <a:t>）</a:t>
            </a:r>
          </a:p>
        </p:txBody>
      </p:sp>
      <p:pic>
        <p:nvPicPr>
          <p:cNvPr id="8195" name="Picture 1" descr="厂标"/>
          <p:cNvPicPr>
            <a:picLocks noChangeAspect="1"/>
          </p:cNvPicPr>
          <p:nvPr/>
        </p:nvPicPr>
        <p:blipFill>
          <a:blip r:embed="rId3"/>
          <a:srcRect r="36688" b="45331"/>
          <a:stretch>
            <a:fillRect/>
          </a:stretch>
        </p:blipFill>
        <p:spPr>
          <a:xfrm>
            <a:off x="6648450" y="6491288"/>
            <a:ext cx="209550" cy="15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6" name="Rectangle 284"/>
          <p:cNvSpPr/>
          <p:nvPr/>
        </p:nvSpPr>
        <p:spPr>
          <a:xfrm>
            <a:off x="179388" y="765175"/>
            <a:ext cx="4176712" cy="368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en-US" altLang="zh-CN" b="1" dirty="0">
                <a:latin typeface="Arial" panose="020B0604020202020204" pitchFamily="34" charset="0"/>
                <a:ea typeface="方正兰亭黑_GBK"/>
              </a:rPr>
              <a:t>2.1 </a:t>
            </a:r>
            <a:r>
              <a:rPr lang="zh-CN" altLang="en-US" b="1" dirty="0">
                <a:latin typeface="Arial" panose="020B0604020202020204" pitchFamily="34" charset="0"/>
                <a:ea typeface="方正兰亭黑_GBK"/>
              </a:rPr>
              <a:t>装载量</a:t>
            </a:r>
            <a:endParaRPr lang="en-US" altLang="zh-CN" b="1" dirty="0">
              <a:latin typeface="Arial" panose="020B0604020202020204" pitchFamily="34" charset="0"/>
              <a:ea typeface="方正兰亭黑_GBK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C06A1-65FD-29B7-B306-AAF34FA49FD0}"/>
              </a:ext>
            </a:extLst>
          </p:cNvPr>
          <p:cNvSpPr txBox="1"/>
          <p:nvPr/>
        </p:nvSpPr>
        <p:spPr>
          <a:xfrm>
            <a:off x="179388" y="116632"/>
            <a:ext cx="4896668" cy="4801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200"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包装方案及物流成本分析</a:t>
            </a:r>
            <a:endParaRPr lang="en-GB" altLang="zh-CN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CD3B77CE-6501-0EF8-3F33-0DBE3DA96AE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0324152"/>
              </p:ext>
            </p:extLst>
          </p:nvPr>
        </p:nvGraphicFramePr>
        <p:xfrm>
          <a:off x="539552" y="1484784"/>
          <a:ext cx="7920880" cy="345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28569609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364781401"/>
                    </a:ext>
                  </a:extLst>
                </a:gridCol>
                <a:gridCol w="1587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1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货车规格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工装车尺寸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装载工装车数量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工装车图片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泡沫装载数量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9.6</a:t>
                      </a:r>
                      <a:r>
                        <a:rPr lang="zh-CN" altLang="en-US" sz="1400" dirty="0"/>
                        <a:t>米箱式货车</a:t>
                      </a:r>
                      <a:r>
                        <a:rPr lang="en-US" altLang="zh-CN" sz="1400" dirty="0"/>
                        <a:t>-</a:t>
                      </a:r>
                      <a:r>
                        <a:rPr lang="zh-CN" altLang="en-US" sz="1400" dirty="0"/>
                        <a:t>后开门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2200*900*2260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10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2200*1300*2260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7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115694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米仓栅式半挂车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2200*900*2260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13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434630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2200*1300*2260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9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409618"/>
                  </a:ext>
                </a:extLst>
              </a:tr>
            </a:tbl>
          </a:graphicData>
        </a:graphic>
      </p:graphicFrame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0159A40A-C340-4D86-14DC-96CF258C1D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6938075"/>
              </p:ext>
            </p:extLst>
          </p:nvPr>
        </p:nvGraphicFramePr>
        <p:xfrm>
          <a:off x="5436096" y="2073875"/>
          <a:ext cx="576064" cy="633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产品" r:id="rId4" imgW="1117440" imgH="1229400" progId="CATIA.Product">
                  <p:link updateAutomatic="1"/>
                </p:oleObj>
              </mc:Choice>
              <mc:Fallback>
                <p:oleObj name="产品" r:id="rId4" imgW="1117440" imgH="1229400" progId="CATIA.Product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36096" y="2073875"/>
                        <a:ext cx="576064" cy="633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706EAA8E-4C68-B95F-30BF-982C406A54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51863"/>
              </p:ext>
            </p:extLst>
          </p:nvPr>
        </p:nvGraphicFramePr>
        <p:xfrm>
          <a:off x="5436096" y="2849876"/>
          <a:ext cx="576064" cy="578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产品" r:id="rId6" imgW="1214280" imgH="1218960" progId="CATIA.Product">
                  <p:link updateAutomatic="1"/>
                </p:oleObj>
              </mc:Choice>
              <mc:Fallback>
                <p:oleObj name="产品" r:id="rId6" imgW="1214280" imgH="1218960" progId="CATIA.Product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36096" y="2849876"/>
                        <a:ext cx="576064" cy="578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id="{864C1D69-C4A0-6B55-4EBD-0A47166394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681669"/>
              </p:ext>
            </p:extLst>
          </p:nvPr>
        </p:nvGraphicFramePr>
        <p:xfrm>
          <a:off x="5442808" y="3559334"/>
          <a:ext cx="576064" cy="633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产品" r:id="rId4" imgW="1117440" imgH="1229400" progId="CATIA.Product">
                  <p:link updateAutomatic="1"/>
                </p:oleObj>
              </mc:Choice>
              <mc:Fallback>
                <p:oleObj name="产品" r:id="rId4" imgW="1117440" imgH="1229400" progId="CATIA.Product">
                  <p:link updateAutomatic="1"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0159A40A-C340-4D86-14DC-96CF258C1D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42808" y="3559334"/>
                        <a:ext cx="576064" cy="633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5753FCBF-03F2-E7E8-AB89-6581E3AB92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5072426"/>
              </p:ext>
            </p:extLst>
          </p:nvPr>
        </p:nvGraphicFramePr>
        <p:xfrm>
          <a:off x="5442808" y="4294695"/>
          <a:ext cx="576064" cy="578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产品" r:id="rId6" imgW="1214280" imgH="1218960" progId="CATIA.Product">
                  <p:link updateAutomatic="1"/>
                </p:oleObj>
              </mc:Choice>
              <mc:Fallback>
                <p:oleObj name="产品" r:id="rId6" imgW="1214280" imgH="1218960" progId="CATIA.Product">
                  <p:link updateAutomatic="1"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706EAA8E-4C68-B95F-30BF-982C406A54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42808" y="4294695"/>
                        <a:ext cx="576064" cy="578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08C2AA7F-7EAC-3339-1645-8C91DF9FE4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87854"/>
              </p:ext>
            </p:extLst>
          </p:nvPr>
        </p:nvGraphicFramePr>
        <p:xfrm>
          <a:off x="7236296" y="2924944"/>
          <a:ext cx="9144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8" imgW="914597" imgH="787283" progId="Excel.Sheet.12">
                  <p:embed/>
                </p:oleObj>
              </mc:Choice>
              <mc:Fallback>
                <p:oleObj name="Worksheet" showAsIcon="1" r:id="rId8" imgW="914597" imgH="78728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36296" y="2924944"/>
                        <a:ext cx="9144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/>
          <p:cNvSpPr txBox="1"/>
          <p:nvPr/>
        </p:nvSpPr>
        <p:spPr>
          <a:xfrm>
            <a:off x="4562475" y="6448425"/>
            <a:ext cx="4572000" cy="231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zh-CN" altLang="en-US" sz="900" dirty="0">
                <a:latin typeface="Arial" panose="020B0604020202020204" pitchFamily="34" charset="0"/>
              </a:rPr>
              <a:t>表单编号：</a:t>
            </a:r>
            <a:r>
              <a:rPr lang="en-US" altLang="zh-CN" sz="900" dirty="0">
                <a:latin typeface="Arial" panose="020B0604020202020204" pitchFamily="34" charset="0"/>
              </a:rPr>
              <a:t>GR-61-00-106(A/0)                     </a:t>
            </a:r>
            <a:r>
              <a:rPr lang="zh-CN" altLang="en-US" sz="900" dirty="0">
                <a:latin typeface="Arial" panose="020B0604020202020204" pitchFamily="34" charset="0"/>
              </a:rPr>
              <a:t>光华荣昌              纸张：</a:t>
            </a:r>
            <a:r>
              <a:rPr lang="en-US" altLang="zh-CN" sz="900" dirty="0">
                <a:latin typeface="Arial" panose="020B0604020202020204" pitchFamily="34" charset="0"/>
              </a:rPr>
              <a:t>A4</a:t>
            </a:r>
            <a:r>
              <a:rPr lang="zh-CN" altLang="en-US" sz="900" dirty="0">
                <a:latin typeface="Arial" panose="020B0604020202020204" pitchFamily="34" charset="0"/>
              </a:rPr>
              <a:t>（</a:t>
            </a:r>
            <a:r>
              <a:rPr lang="en-US" altLang="zh-CN" sz="900" dirty="0">
                <a:latin typeface="Arial" panose="020B0604020202020204" pitchFamily="34" charset="0"/>
              </a:rPr>
              <a:t>210×297</a:t>
            </a:r>
            <a:r>
              <a:rPr lang="zh-CN" altLang="en-US" sz="900" dirty="0">
                <a:latin typeface="Arial" panose="020B0604020202020204" pitchFamily="34" charset="0"/>
              </a:rPr>
              <a:t>）</a:t>
            </a:r>
          </a:p>
        </p:txBody>
      </p:sp>
      <p:pic>
        <p:nvPicPr>
          <p:cNvPr id="8195" name="Picture 1" descr="厂标"/>
          <p:cNvPicPr>
            <a:picLocks noChangeAspect="1"/>
          </p:cNvPicPr>
          <p:nvPr/>
        </p:nvPicPr>
        <p:blipFill>
          <a:blip r:embed="rId3"/>
          <a:srcRect r="36688" b="45331"/>
          <a:stretch>
            <a:fillRect/>
          </a:stretch>
        </p:blipFill>
        <p:spPr>
          <a:xfrm>
            <a:off x="6648450" y="6491288"/>
            <a:ext cx="209550" cy="15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6" name="Rectangle 284"/>
          <p:cNvSpPr/>
          <p:nvPr/>
        </p:nvSpPr>
        <p:spPr>
          <a:xfrm>
            <a:off x="179388" y="765175"/>
            <a:ext cx="8497068" cy="147732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lang="en-US" altLang="zh-CN" b="1" dirty="0">
                <a:latin typeface="Arial" panose="020B0604020202020204" pitchFamily="34" charset="0"/>
                <a:ea typeface="方正兰亭黑_GBK"/>
              </a:rPr>
              <a:t>2.2 </a:t>
            </a:r>
            <a:r>
              <a:rPr lang="zh-CN" altLang="en-US" b="1" dirty="0">
                <a:latin typeface="Arial" panose="020B0604020202020204" pitchFamily="34" charset="0"/>
                <a:ea typeface="方正兰亭黑_GBK"/>
              </a:rPr>
              <a:t>工装车投入数量</a:t>
            </a:r>
            <a:endParaRPr lang="en-US" altLang="zh-CN" b="1" dirty="0">
              <a:latin typeface="Arial" panose="020B0604020202020204" pitchFamily="34" charset="0"/>
              <a:ea typeface="方正兰亭黑_GBK"/>
            </a:endParaRPr>
          </a:p>
          <a:p>
            <a:pPr eaLnBrk="1" hangingPunct="1">
              <a:buNone/>
            </a:pPr>
            <a:r>
              <a:rPr lang="en-US" altLang="zh-CN" b="1" dirty="0">
                <a:ea typeface="方正兰亭黑_GBK"/>
              </a:rPr>
              <a:t>      1</a:t>
            </a:r>
            <a:r>
              <a:rPr lang="zh-CN" altLang="en-US" b="1" dirty="0">
                <a:ea typeface="方正兰亭黑_GBK"/>
              </a:rPr>
              <a:t>、根据月产量</a:t>
            </a:r>
            <a:r>
              <a:rPr lang="en-US" altLang="zh-CN" b="1" dirty="0">
                <a:ea typeface="方正兰亭黑_GBK"/>
              </a:rPr>
              <a:t>64000</a:t>
            </a:r>
            <a:r>
              <a:rPr lang="zh-CN" altLang="en-US" b="1" dirty="0">
                <a:ea typeface="方正兰亭黑_GBK"/>
              </a:rPr>
              <a:t>件的需求，按照每月</a:t>
            </a:r>
            <a:r>
              <a:rPr lang="en-US" altLang="zh-CN" b="1" dirty="0">
                <a:ea typeface="方正兰亭黑_GBK"/>
              </a:rPr>
              <a:t>26</a:t>
            </a:r>
            <a:r>
              <a:rPr lang="zh-CN" altLang="en-US" b="1" dirty="0">
                <a:ea typeface="方正兰亭黑_GBK"/>
              </a:rPr>
              <a:t>天，每天需要</a:t>
            </a:r>
            <a:r>
              <a:rPr lang="en-US" altLang="zh-CN" b="1" dirty="0">
                <a:ea typeface="方正兰亭黑_GBK"/>
              </a:rPr>
              <a:t>2500</a:t>
            </a:r>
            <a:r>
              <a:rPr lang="zh-CN" altLang="en-US" b="1" dirty="0">
                <a:ea typeface="方正兰亭黑_GBK"/>
              </a:rPr>
              <a:t>个泡沫，根据</a:t>
            </a:r>
            <a:r>
              <a:rPr lang="en-US" altLang="zh-CN" b="1" dirty="0">
                <a:ea typeface="方正兰亭黑_GBK"/>
              </a:rPr>
              <a:t>2022</a:t>
            </a:r>
            <a:r>
              <a:rPr lang="zh-CN" altLang="en-US" b="1" dirty="0">
                <a:ea typeface="方正兰亭黑_GBK"/>
              </a:rPr>
              <a:t>年至今的生产数量统计，</a:t>
            </a:r>
            <a:r>
              <a:rPr lang="en-US" altLang="zh-CN" b="1" dirty="0">
                <a:ea typeface="方正兰亭黑_GBK"/>
              </a:rPr>
              <a:t>900</a:t>
            </a:r>
            <a:r>
              <a:rPr lang="zh-CN" altLang="en-US" b="1" dirty="0">
                <a:ea typeface="方正兰亭黑_GBK"/>
              </a:rPr>
              <a:t>宽的工装车使用量占</a:t>
            </a:r>
            <a:r>
              <a:rPr lang="en-US" altLang="zh-CN" b="1" dirty="0">
                <a:ea typeface="方正兰亭黑_GBK"/>
              </a:rPr>
              <a:t>20%</a:t>
            </a:r>
            <a:r>
              <a:rPr lang="zh-CN" altLang="en-US" b="1" dirty="0">
                <a:ea typeface="方正兰亭黑_GBK"/>
              </a:rPr>
              <a:t>，</a:t>
            </a:r>
            <a:r>
              <a:rPr lang="en-US" altLang="zh-CN" b="1" dirty="0">
                <a:ea typeface="方正兰亭黑_GBK"/>
              </a:rPr>
              <a:t>1300</a:t>
            </a:r>
            <a:r>
              <a:rPr lang="zh-CN" altLang="en-US" b="1" dirty="0">
                <a:ea typeface="方正兰亭黑_GBK"/>
              </a:rPr>
              <a:t>宽的工装车使用量占</a:t>
            </a:r>
            <a:r>
              <a:rPr lang="en-US" altLang="zh-CN" b="1" dirty="0">
                <a:ea typeface="方正兰亭黑_GBK"/>
              </a:rPr>
              <a:t>80%</a:t>
            </a:r>
            <a:r>
              <a:rPr lang="zh-CN" altLang="en-US" b="1" dirty="0">
                <a:ea typeface="方正兰亭黑_GBK"/>
              </a:rPr>
              <a:t>；</a:t>
            </a:r>
            <a:endParaRPr lang="en-US" altLang="zh-CN" b="1" dirty="0">
              <a:ea typeface="方正兰亭黑_GBK"/>
            </a:endParaRPr>
          </a:p>
          <a:p>
            <a:pPr eaLnBrk="1" hangingPunct="1">
              <a:buNone/>
            </a:pPr>
            <a:r>
              <a:rPr lang="en-US" altLang="zh-CN" b="1" dirty="0">
                <a:latin typeface="Arial" panose="020B0604020202020204" pitchFamily="34" charset="0"/>
                <a:ea typeface="方正兰亭黑_GBK"/>
              </a:rPr>
              <a:t>       2</a:t>
            </a:r>
            <a:r>
              <a:rPr lang="zh-CN" altLang="en-US" b="1" dirty="0">
                <a:latin typeface="Arial" panose="020B0604020202020204" pitchFamily="34" charset="0"/>
                <a:ea typeface="方正兰亭黑_GBK"/>
              </a:rPr>
              <a:t>、循环周器</a:t>
            </a:r>
            <a:r>
              <a:rPr lang="en-US" altLang="zh-CN" b="1" dirty="0">
                <a:latin typeface="Arial" panose="020B0604020202020204" pitchFamily="34" charset="0"/>
                <a:ea typeface="方正兰亭黑_GBK"/>
              </a:rPr>
              <a:t>10</a:t>
            </a:r>
            <a:r>
              <a:rPr lang="zh-CN" altLang="en-US" b="1" dirty="0">
                <a:latin typeface="Arial" panose="020B0604020202020204" pitchFamily="34" charset="0"/>
                <a:ea typeface="方正兰亭黑_GBK"/>
              </a:rPr>
              <a:t>天</a:t>
            </a:r>
            <a:r>
              <a:rPr lang="zh-CN" altLang="en-US" b="1" dirty="0">
                <a:ea typeface="方正兰亭黑_GBK"/>
              </a:rPr>
              <a:t>。</a:t>
            </a:r>
            <a:endParaRPr lang="en-US" altLang="zh-CN" b="1" dirty="0">
              <a:latin typeface="Arial" panose="020B0604020202020204" pitchFamily="34" charset="0"/>
              <a:ea typeface="方正兰亭黑_GBK"/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CD3B77CE-6501-0EF8-3F33-0DBE3DA96AE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78111708"/>
              </p:ext>
            </p:extLst>
          </p:nvPr>
        </p:nvGraphicFramePr>
        <p:xfrm>
          <a:off x="467482" y="2708919"/>
          <a:ext cx="8064958" cy="3223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474">
                  <a:extLst>
                    <a:ext uri="{9D8B030D-6E8A-4147-A177-3AD203B41FA5}">
                      <a16:colId xmlns:a16="http://schemas.microsoft.com/office/drawing/2014/main" val="2228532344"/>
                    </a:ext>
                  </a:extLst>
                </a:gridCol>
                <a:gridCol w="780474">
                  <a:extLst>
                    <a:ext uri="{9D8B030D-6E8A-4147-A177-3AD203B41FA5}">
                      <a16:colId xmlns:a16="http://schemas.microsoft.com/office/drawing/2014/main" val="2285696091"/>
                    </a:ext>
                  </a:extLst>
                </a:gridCol>
                <a:gridCol w="975593">
                  <a:extLst>
                    <a:ext uri="{9D8B030D-6E8A-4147-A177-3AD203B41FA5}">
                      <a16:colId xmlns:a16="http://schemas.microsoft.com/office/drawing/2014/main" val="1364781401"/>
                    </a:ext>
                  </a:extLst>
                </a:gridCol>
                <a:gridCol w="1808834">
                  <a:extLst>
                    <a:ext uri="{9D8B030D-6E8A-4147-A177-3AD203B41FA5}">
                      <a16:colId xmlns:a16="http://schemas.microsoft.com/office/drawing/2014/main" val="3139575209"/>
                    </a:ext>
                  </a:extLst>
                </a:gridCol>
                <a:gridCol w="1217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1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913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工装车尺寸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装载数量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投入工装车数量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预估工装车单价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投入费用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工装车图片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备注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3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2200*900*2260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60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10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2500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25000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2200*1300*2260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70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30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3500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105000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115694"/>
                  </a:ext>
                </a:extLst>
              </a:tr>
              <a:tr h="520527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/>
                        <a:t>合计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130000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628402"/>
                  </a:ext>
                </a:extLst>
              </a:tr>
            </a:tbl>
          </a:graphicData>
        </a:graphic>
      </p:graphicFrame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0159A40A-C340-4D86-14DC-96CF258C1D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5632101"/>
              </p:ext>
            </p:extLst>
          </p:nvPr>
        </p:nvGraphicFramePr>
        <p:xfrm>
          <a:off x="6508055" y="3646397"/>
          <a:ext cx="680839" cy="748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产品" r:id="rId4" imgW="1117440" imgH="1229400" progId="CATIA.Product">
                  <p:link updateAutomatic="1"/>
                </p:oleObj>
              </mc:Choice>
              <mc:Fallback>
                <p:oleObj name="产品" r:id="rId4" imgW="1117440" imgH="1229400" progId="CATIA.Product">
                  <p:link updateAutomatic="1"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0159A40A-C340-4D86-14DC-96CF258C1D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08055" y="3646397"/>
                        <a:ext cx="680839" cy="748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706EAA8E-4C68-B95F-30BF-982C406A54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355892"/>
              </p:ext>
            </p:extLst>
          </p:nvPr>
        </p:nvGraphicFramePr>
        <p:xfrm>
          <a:off x="6453977" y="4554779"/>
          <a:ext cx="788994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产品" r:id="rId6" imgW="1214280" imgH="1218960" progId="CATIA.Product">
                  <p:link updateAutomatic="1"/>
                </p:oleObj>
              </mc:Choice>
              <mc:Fallback>
                <p:oleObj name="产品" r:id="rId6" imgW="1214280" imgH="1218960" progId="CATIA.Product">
                  <p:link updateAutomatic="1"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706EAA8E-4C68-B95F-30BF-982C406A54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53977" y="4554779"/>
                        <a:ext cx="788994" cy="792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15F4E44-BB94-56BD-715B-02BE3D127DC7}"/>
              </a:ext>
            </a:extLst>
          </p:cNvPr>
          <p:cNvSpPr txBox="1"/>
          <p:nvPr/>
        </p:nvSpPr>
        <p:spPr>
          <a:xfrm>
            <a:off x="179388" y="116632"/>
            <a:ext cx="4896668" cy="4801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200"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发泡仓储规划</a:t>
            </a:r>
          </a:p>
        </p:txBody>
      </p:sp>
    </p:spTree>
    <p:extLst>
      <p:ext uri="{BB962C8B-B14F-4D97-AF65-F5344CB8AC3E}">
        <p14:creationId xmlns:p14="http://schemas.microsoft.com/office/powerpoint/2010/main" val="615983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/>
          <p:nvPr/>
        </p:nvSpPr>
        <p:spPr>
          <a:xfrm>
            <a:off x="4562475" y="6448425"/>
            <a:ext cx="4572000" cy="231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zh-CN" altLang="en-US" sz="900" dirty="0">
                <a:latin typeface="Arial" panose="020B0604020202020204" pitchFamily="34" charset="0"/>
              </a:rPr>
              <a:t>表单编号：</a:t>
            </a:r>
            <a:r>
              <a:rPr lang="en-US" altLang="zh-CN" sz="900" dirty="0">
                <a:latin typeface="Arial" panose="020B0604020202020204" pitchFamily="34" charset="0"/>
              </a:rPr>
              <a:t>GR-61-00-106(A/0)                     </a:t>
            </a:r>
            <a:r>
              <a:rPr lang="zh-CN" altLang="en-US" sz="900" dirty="0">
                <a:latin typeface="Arial" panose="020B0604020202020204" pitchFamily="34" charset="0"/>
              </a:rPr>
              <a:t>光华荣昌              纸张：</a:t>
            </a:r>
            <a:r>
              <a:rPr lang="en-US" altLang="zh-CN" sz="900" dirty="0">
                <a:latin typeface="Arial" panose="020B0604020202020204" pitchFamily="34" charset="0"/>
              </a:rPr>
              <a:t>A4</a:t>
            </a:r>
            <a:r>
              <a:rPr lang="zh-CN" altLang="en-US" sz="900" dirty="0">
                <a:latin typeface="Arial" panose="020B0604020202020204" pitchFamily="34" charset="0"/>
              </a:rPr>
              <a:t>（</a:t>
            </a:r>
            <a:r>
              <a:rPr lang="en-US" altLang="zh-CN" sz="900" dirty="0">
                <a:latin typeface="Arial" panose="020B0604020202020204" pitchFamily="34" charset="0"/>
              </a:rPr>
              <a:t>210×297</a:t>
            </a:r>
            <a:r>
              <a:rPr lang="zh-CN" altLang="en-US" sz="900" dirty="0">
                <a:latin typeface="Arial" panose="020B0604020202020204" pitchFamily="34" charset="0"/>
              </a:rPr>
              <a:t>）</a:t>
            </a:r>
          </a:p>
        </p:txBody>
      </p:sp>
      <p:pic>
        <p:nvPicPr>
          <p:cNvPr id="10243" name="Picture 1" descr="厂标"/>
          <p:cNvPicPr>
            <a:picLocks noChangeAspect="1"/>
          </p:cNvPicPr>
          <p:nvPr/>
        </p:nvPicPr>
        <p:blipFill>
          <a:blip r:embed="rId2"/>
          <a:srcRect r="36688" b="45331"/>
          <a:stretch>
            <a:fillRect/>
          </a:stretch>
        </p:blipFill>
        <p:spPr>
          <a:xfrm>
            <a:off x="6648450" y="6491288"/>
            <a:ext cx="209550" cy="15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4" name="Rectangle 284"/>
          <p:cNvSpPr/>
          <p:nvPr/>
        </p:nvSpPr>
        <p:spPr>
          <a:xfrm>
            <a:off x="179388" y="765175"/>
            <a:ext cx="4176712" cy="368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en-US" altLang="zh-CN" b="1" dirty="0">
                <a:latin typeface="Arial" panose="020B0604020202020204" pitchFamily="34" charset="0"/>
                <a:ea typeface="方正兰亭黑_GBK"/>
              </a:rPr>
              <a:t>3.1  </a:t>
            </a:r>
            <a:r>
              <a:rPr lang="zh-CN" altLang="en-US" b="1" dirty="0">
                <a:latin typeface="Arial" panose="020B0604020202020204" pitchFamily="34" charset="0"/>
                <a:ea typeface="方正兰亭黑_GBK"/>
              </a:rPr>
              <a:t>潍坊工厂仓储数量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9E51A86-8498-C841-F068-95CA828498A1}"/>
              </a:ext>
            </a:extLst>
          </p:cNvPr>
          <p:cNvSpPr txBox="1"/>
          <p:nvPr/>
        </p:nvSpPr>
        <p:spPr>
          <a:xfrm>
            <a:off x="179388" y="116632"/>
            <a:ext cx="3008380" cy="4801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200"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发泡仓储规划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CF02003-B258-AECC-5738-552F3E0E7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1367947"/>
            <a:ext cx="8039100" cy="48482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/>
          <p:nvPr/>
        </p:nvSpPr>
        <p:spPr>
          <a:xfrm>
            <a:off x="4562475" y="6448425"/>
            <a:ext cx="4572000" cy="231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zh-CN" altLang="en-US" sz="900" dirty="0">
                <a:latin typeface="Arial" panose="020B0604020202020204" pitchFamily="34" charset="0"/>
              </a:rPr>
              <a:t>表单编号：</a:t>
            </a:r>
            <a:r>
              <a:rPr lang="en-US" altLang="zh-CN" sz="900" dirty="0">
                <a:latin typeface="Arial" panose="020B0604020202020204" pitchFamily="34" charset="0"/>
              </a:rPr>
              <a:t>GR-61-00-106(A/0)                     </a:t>
            </a:r>
            <a:r>
              <a:rPr lang="zh-CN" altLang="en-US" sz="900" dirty="0">
                <a:latin typeface="Arial" panose="020B0604020202020204" pitchFamily="34" charset="0"/>
              </a:rPr>
              <a:t>光华荣昌              纸张：</a:t>
            </a:r>
            <a:r>
              <a:rPr lang="en-US" altLang="zh-CN" sz="900" dirty="0">
                <a:latin typeface="Arial" panose="020B0604020202020204" pitchFamily="34" charset="0"/>
              </a:rPr>
              <a:t>A4</a:t>
            </a:r>
            <a:r>
              <a:rPr lang="zh-CN" altLang="en-US" sz="900" dirty="0">
                <a:latin typeface="Arial" panose="020B0604020202020204" pitchFamily="34" charset="0"/>
              </a:rPr>
              <a:t>（</a:t>
            </a:r>
            <a:r>
              <a:rPr lang="en-US" altLang="zh-CN" sz="900" dirty="0">
                <a:latin typeface="Arial" panose="020B0604020202020204" pitchFamily="34" charset="0"/>
              </a:rPr>
              <a:t>210×297</a:t>
            </a:r>
            <a:r>
              <a:rPr lang="zh-CN" altLang="en-US" sz="900" dirty="0">
                <a:latin typeface="Arial" panose="020B0604020202020204" pitchFamily="34" charset="0"/>
              </a:rPr>
              <a:t>）</a:t>
            </a:r>
          </a:p>
        </p:txBody>
      </p:sp>
      <p:pic>
        <p:nvPicPr>
          <p:cNvPr id="10243" name="Picture 1" descr="厂标"/>
          <p:cNvPicPr>
            <a:picLocks noChangeAspect="1"/>
          </p:cNvPicPr>
          <p:nvPr/>
        </p:nvPicPr>
        <p:blipFill>
          <a:blip r:embed="rId3"/>
          <a:srcRect r="36688" b="45331"/>
          <a:stretch>
            <a:fillRect/>
          </a:stretch>
        </p:blipFill>
        <p:spPr>
          <a:xfrm>
            <a:off x="6648450" y="6491288"/>
            <a:ext cx="209550" cy="15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4" name="Rectangle 284"/>
          <p:cNvSpPr/>
          <p:nvPr/>
        </p:nvSpPr>
        <p:spPr>
          <a:xfrm>
            <a:off x="179388" y="765175"/>
            <a:ext cx="4176712" cy="368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en-US" altLang="zh-CN" b="1" dirty="0">
                <a:latin typeface="Arial" panose="020B0604020202020204" pitchFamily="34" charset="0"/>
                <a:ea typeface="方正兰亭黑_GBK"/>
              </a:rPr>
              <a:t>4  </a:t>
            </a:r>
            <a:r>
              <a:rPr lang="zh-CN" altLang="en-US" b="1" dirty="0">
                <a:latin typeface="Arial" panose="020B0604020202020204" pitchFamily="34" charset="0"/>
                <a:ea typeface="方正兰亭黑_GBK"/>
              </a:rPr>
              <a:t>潍坊工厂仓储数量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9E51A86-8498-C841-F068-95CA828498A1}"/>
              </a:ext>
            </a:extLst>
          </p:cNvPr>
          <p:cNvSpPr txBox="1"/>
          <p:nvPr/>
        </p:nvSpPr>
        <p:spPr>
          <a:xfrm>
            <a:off x="179388" y="116632"/>
            <a:ext cx="3008380" cy="4801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200"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其他方案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0C688C06-8373-2EB6-817C-0A588B3D1E0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4684260"/>
              </p:ext>
            </p:extLst>
          </p:nvPr>
        </p:nvGraphicFramePr>
        <p:xfrm>
          <a:off x="484504" y="1301907"/>
          <a:ext cx="8191952" cy="4203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45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291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方案图示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备注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02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方案：用中空板做成可折叠的塑料框进行运输</a:t>
                      </a:r>
                      <a:endParaRPr lang="en-US" altLang="zh-CN" sz="1800" dirty="0"/>
                    </a:p>
                    <a:p>
                      <a:pPr algn="l"/>
                      <a:r>
                        <a:rPr lang="zh-CN" altLang="en-US" sz="1800" dirty="0"/>
                        <a:t>经与厂家沟通，尺寸最大可做</a:t>
                      </a:r>
                      <a:r>
                        <a:rPr lang="en-US" altLang="zh-CN" sz="1800" dirty="0"/>
                        <a:t>1000*700*300</a:t>
                      </a:r>
                      <a:r>
                        <a:rPr lang="zh-CN" altLang="en-US" sz="1800" dirty="0"/>
                        <a:t>，高度方向不满足</a:t>
                      </a:r>
                      <a:r>
                        <a:rPr lang="en-US" altLang="zh-CN" sz="1800" dirty="0"/>
                        <a:t>K1</a:t>
                      </a:r>
                      <a:r>
                        <a:rPr lang="zh-CN" altLang="en-US" sz="1800" dirty="0"/>
                        <a:t>发泡的尺寸，不建议使用。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02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方案：用编织袋进行运输，再导到工装车上进行存储，有搬运的浪费。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240188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5F47353E-E418-4E71-8B41-C9E1AD845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2132856"/>
            <a:ext cx="1930596" cy="11790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DAB6412-8D2B-58F6-D859-EB225948D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530" y="3789040"/>
            <a:ext cx="1846861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91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20eff837-6bc4-43da-808c-e7ce552d7d69"/>
  <p:tag name="COMMONDATA" val="eyJoZGlkIjoiMjdjOGViZWFhMmEzODEzYjc1OTZiMjc2N2YxNGJmODg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b4ac916-1892-4dd9-93e1-637d63173d3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71b855f-228a-457b-b9c7-16183435dfac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6162010-2f70-4722-9445-07f03022ed05}"/>
  <p:tag name="TABLE_ENDDRAG_ORIGIN_RECT" val="400*110"/>
  <p:tag name="TABLE_ENDDRAG_RECT" val="53*116*400*110"/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6162010-2f70-4722-9445-07f03022ed05}"/>
  <p:tag name="TABLE_ENDDRAG_ORIGIN_RECT" val="400*110"/>
  <p:tag name="TABLE_ENDDRAG_RECT" val="53*116*400*110"/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6162010-2f70-4722-9445-07f03022ed05}"/>
  <p:tag name="TABLE_ENDDRAG_ORIGIN_RECT" val="400*110"/>
  <p:tag name="TABLE_ENDDRAG_RECT" val="53*116*400*110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6162010-2f70-4722-9445-07f03022ed05}"/>
  <p:tag name="TABLE_ENDDRAG_ORIGIN_RECT" val="400*110"/>
  <p:tag name="TABLE_ENDDRAG_RECT" val="53*116*400*110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6162010-2f70-4722-9445-07f03022ed05}"/>
  <p:tag name="TABLE_ENDDRAG_ORIGIN_RECT" val="400*110"/>
  <p:tag name="TABLE_ENDDRAG_RECT" val="53*116*400*110"/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483</Words>
  <Application>Microsoft Office PowerPoint</Application>
  <PresentationFormat>全屏显示(4:3)</PresentationFormat>
  <Paragraphs>113</Paragraphs>
  <Slides>7</Slides>
  <Notes>0</Notes>
  <HiddenSlides>0</HiddenSlides>
  <MMClips>0</MMClips>
  <ScaleCrop>false</ScaleCrop>
  <HeadingPairs>
    <vt:vector size="10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链接</vt:lpstr>
      </vt:variant>
      <vt:variant>
        <vt:i4>6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3" baseType="lpstr">
      <vt:lpstr>Malgun Gothic</vt:lpstr>
      <vt:lpstr>方正兰亭粗黑_GBK</vt:lpstr>
      <vt:lpstr>宋体</vt:lpstr>
      <vt:lpstr>微软雅黑</vt:lpstr>
      <vt:lpstr>Arial</vt:lpstr>
      <vt:lpstr>Calibri</vt:lpstr>
      <vt:lpstr>Impact</vt:lpstr>
      <vt:lpstr>Office 主题</vt:lpstr>
      <vt:lpstr>1_Office 主题</vt:lpstr>
      <vt:lpstr>F:\工艺\02-包装\08-泡沫件-河北发潍坊包装\TFT0010006\TFT0010006.CATProduct</vt:lpstr>
      <vt:lpstr>F:\工艺\02-包装\08-泡沫件-河北发潍坊包装\TFT0010007\TFT0010007.CATProduct</vt:lpstr>
      <vt:lpstr>F:\工艺\02-包装\08-泡沫件-河北发潍坊包装\TFT0010006\TFT0010006.CATProduct</vt:lpstr>
      <vt:lpstr>F:\工艺\02-包装\08-泡沫件-河北发潍坊包装\TFT0010007\TFT0010007.CATProduct</vt:lpstr>
      <vt:lpstr>file:///F:\工艺\02-包装\08-泡沫件-河北发潍坊包装\TFT0010006\TFT0010006.CATProduct</vt:lpstr>
      <vt:lpstr>file:///F:\工艺\02-包装\08-泡沫件-河北发潍坊包装\TFT0010007\TFT0010007.CATProduct</vt:lpstr>
      <vt:lpstr>Microsoft Excel 工作表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Administrator</cp:lastModifiedBy>
  <cp:revision>2001</cp:revision>
  <dcterms:created xsi:type="dcterms:W3CDTF">2013-01-09T01:05:00Z</dcterms:created>
  <dcterms:modified xsi:type="dcterms:W3CDTF">2023-03-04T08:42:37Z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F3A968DC94BC44638075D244E9175A08</vt:lpwstr>
  </property>
  <property fmtid="{D5CDD505-2E9C-101B-9397-08002B2CF9AE}" pid="3" name="KSOProductBuildVer">
    <vt:lpwstr>2052-11.1.0.13703</vt:lpwstr>
  </property>
</Properties>
</file>