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422" r:id="rId3"/>
    <p:sldId id="444" r:id="rId4"/>
    <p:sldId id="475" r:id="rId5"/>
    <p:sldId id="478" r:id="rId6"/>
    <p:sldId id="489" r:id="rId7"/>
    <p:sldId id="471" r:id="rId8"/>
    <p:sldId id="477" r:id="rId9"/>
    <p:sldId id="474" r:id="rId10"/>
    <p:sldId id="485" r:id="rId11"/>
    <p:sldId id="486" r:id="rId12"/>
    <p:sldId id="488" r:id="rId13"/>
    <p:sldId id="487" r:id="rId14"/>
    <p:sldId id="465" r:id="rId15"/>
    <p:sldId id="484" r:id="rId16"/>
    <p:sldId id="490" r:id="rId17"/>
    <p:sldId id="27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AFABAB"/>
    <a:srgbClr val="448DD0"/>
    <a:srgbClr val="D67B56"/>
    <a:srgbClr val="A80000"/>
    <a:srgbClr val="20517E"/>
    <a:srgbClr val="97A9D9"/>
    <a:srgbClr val="EB335F"/>
    <a:srgbClr val="8497B0"/>
    <a:srgbClr val="9FA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270" autoAdjust="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>
        <p:guide orient="horz" pos="2165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3B643-BD1E-4495-A68C-2DFAF8B00662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54880-B913-48B3-A12B-3C446DF5F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43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54880-B913-48B3-A12B-3C446DF5F79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54880-B913-48B3-A12B-3C446DF5F79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843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54880-B913-48B3-A12B-3C446DF5F79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462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54880-B913-48B3-A12B-3C446DF5F79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231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54880-B913-48B3-A12B-3C446DF5F79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182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54880-B913-48B3-A12B-3C446DF5F79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004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54880-B913-48B3-A12B-3C446DF5F79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5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54880-B913-48B3-A12B-3C446DF5F79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54880-B913-48B3-A12B-3C446DF5F79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32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54880-B913-48B3-A12B-3C446DF5F79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56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54880-B913-48B3-A12B-3C446DF5F79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24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54880-B913-48B3-A12B-3C446DF5F79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33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54880-B913-48B3-A12B-3C446DF5F79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303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54880-B913-48B3-A12B-3C446DF5F79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865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54880-B913-48B3-A12B-3C446DF5F79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42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F438-7FA1-4312-A6CB-2F5AED1F53FD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9A5-8014-4DAA-A0DE-5CD2CFF8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F438-7FA1-4312-A6CB-2F5AED1F53FD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9A5-8014-4DAA-A0DE-5CD2CFF8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F438-7FA1-4312-A6CB-2F5AED1F53FD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9A5-8014-4DAA-A0DE-5CD2CFF8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F438-7FA1-4312-A6CB-2F5AED1F53FD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9A5-8014-4DAA-A0DE-5CD2CFF8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F438-7FA1-4312-A6CB-2F5AED1F53FD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9A5-8014-4DAA-A0DE-5CD2CFF8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F438-7FA1-4312-A6CB-2F5AED1F53FD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9A5-8014-4DAA-A0DE-5CD2CFF8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F438-7FA1-4312-A6CB-2F5AED1F53FD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9A5-8014-4DAA-A0DE-5CD2CFF8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F438-7FA1-4312-A6CB-2F5AED1F53FD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9A5-8014-4DAA-A0DE-5CD2CFF8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F438-7FA1-4312-A6CB-2F5AED1F53FD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9A5-8014-4DAA-A0DE-5CD2CFF8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F438-7FA1-4312-A6CB-2F5AED1F53FD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9A5-8014-4DAA-A0DE-5CD2CFF8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F438-7FA1-4312-A6CB-2F5AED1F53FD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A9A5-8014-4DAA-A0DE-5CD2CFF8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7F438-7FA1-4312-A6CB-2F5AED1F53FD}" type="datetimeFigureOut">
              <a:rPr lang="zh-CN" altLang="en-US" smtClean="0"/>
              <a:t>2023/3/5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FA9A5-8014-4DAA-A0DE-5CD2CFF8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22"/>
            <a:ext cx="1303338" cy="79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 descr="aa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159" y="4892904"/>
            <a:ext cx="3663950" cy="182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4" descr="aaa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9109" y="4854805"/>
            <a:ext cx="6995470" cy="18653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9" name="直接连接符 28"/>
          <p:cNvCxnSpPr/>
          <p:nvPr/>
        </p:nvCxnSpPr>
        <p:spPr>
          <a:xfrm>
            <a:off x="0" y="809234"/>
            <a:ext cx="12192000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-2" y="4821479"/>
            <a:ext cx="12192000" cy="1970061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2"/>
          <p:cNvSpPr txBox="1"/>
          <p:nvPr/>
        </p:nvSpPr>
        <p:spPr>
          <a:xfrm>
            <a:off x="1117600" y="1219200"/>
            <a:ext cx="9772073" cy="942570"/>
          </a:xfrm>
          <a:prstGeom prst="rect">
            <a:avLst/>
          </a:prstGeom>
        </p:spPr>
        <p:txBody>
          <a:bodyPr wrap="square" lIns="23817" tIns="9527" rIns="23817" bIns="9527" rtlCol="0" anchor="t">
            <a:spAutoFit/>
          </a:bodyPr>
          <a:lstStyle/>
          <a:p>
            <a:pPr algn="ctr" fontAlgn="auto" latinLnBrk="1">
              <a:lnSpc>
                <a:spcPct val="150000"/>
              </a:lnSpc>
            </a:pPr>
            <a:r>
              <a:rPr lang="zh-CN" altLang="en-US" sz="4000" b="1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济南重汽</a:t>
            </a:r>
            <a:r>
              <a:rPr lang="en-US" altLang="zh-CN" sz="4000" b="1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TX</a:t>
            </a:r>
            <a:r>
              <a:rPr lang="zh-CN" altLang="en-US" sz="4000" b="1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价值版座椅价格的报告</a:t>
            </a:r>
            <a:endParaRPr lang="zh-CN" altLang="en-US" sz="40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899564" y="3201670"/>
            <a:ext cx="3990109" cy="1409557"/>
          </a:xfrm>
          <a:prstGeom prst="rect">
            <a:avLst/>
          </a:prstGeom>
        </p:spPr>
        <p:txBody>
          <a:bodyPr wrap="square" lIns="23817" tIns="9527" rIns="23817" bIns="9527" rtlCol="0" anchor="t">
            <a:spAutoFit/>
          </a:bodyPr>
          <a:lstStyle/>
          <a:p>
            <a:pPr algn="ctr" fontAlgn="auto" latinLnBrk="1"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</a:rPr>
              <a:t>济南市场：赵伟</a:t>
            </a:r>
            <a:endParaRPr lang="en-US" altLang="zh-CN" sz="32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 latinLnBrk="1">
              <a:lnSpc>
                <a:spcPct val="150000"/>
              </a:lnSpc>
            </a:pP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zh-CN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9060" y="3388244"/>
            <a:ext cx="11793875" cy="1213753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2867959" y="0"/>
            <a:ext cx="9324041" cy="6858000"/>
          </a:xfrm>
          <a:custGeom>
            <a:avLst/>
            <a:gdLst>
              <a:gd name="connsiteX0" fmla="*/ 6753833 w 9324041"/>
              <a:gd name="connsiteY0" fmla="*/ 0 h 6858000"/>
              <a:gd name="connsiteX1" fmla="*/ 9324041 w 9324041"/>
              <a:gd name="connsiteY1" fmla="*/ 0 h 6858000"/>
              <a:gd name="connsiteX2" fmla="*/ 9324041 w 9324041"/>
              <a:gd name="connsiteY2" fmla="*/ 6858000 h 6858000"/>
              <a:gd name="connsiteX3" fmla="*/ 0 w 93240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4041" h="6858000">
                <a:moveTo>
                  <a:pt x="6753833" y="0"/>
                </a:moveTo>
                <a:lnTo>
                  <a:pt x="9324041" y="0"/>
                </a:lnTo>
                <a:lnTo>
                  <a:pt x="93240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0146" y="387927"/>
            <a:ext cx="11787332" cy="6324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937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fontAlgn="b">
              <a:lnSpc>
                <a:spcPct val="150000"/>
              </a:lnSpc>
            </a:pPr>
            <a:endParaRPr lang="en-US" altLang="zh-CN" b="1" dirty="0"/>
          </a:p>
        </p:txBody>
      </p:sp>
      <p:grpSp>
        <p:nvGrpSpPr>
          <p:cNvPr id="41" name="组合 15"/>
          <p:cNvGrpSpPr/>
          <p:nvPr/>
        </p:nvGrpSpPr>
        <p:grpSpPr>
          <a:xfrm>
            <a:off x="5303775" y="2117209"/>
            <a:ext cx="1232078" cy="1569660"/>
            <a:chOff x="5971516" y="995149"/>
            <a:chExt cx="1642770" cy="2092879"/>
          </a:xfrm>
        </p:grpSpPr>
        <p:sp>
          <p:nvSpPr>
            <p:cNvPr id="42" name="文本框 5"/>
            <p:cNvSpPr txBox="1"/>
            <p:nvPr/>
          </p:nvSpPr>
          <p:spPr>
            <a:xfrm>
              <a:off x="5971516" y="995149"/>
              <a:ext cx="246308" cy="2092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文本框 14"/>
            <p:cNvSpPr txBox="1"/>
            <p:nvPr/>
          </p:nvSpPr>
          <p:spPr>
            <a:xfrm>
              <a:off x="7367978" y="1623162"/>
              <a:ext cx="246308" cy="11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06400" y="387927"/>
            <a:ext cx="541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581891" y="326857"/>
            <a:ext cx="10474035" cy="2842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我司报价基础价格为</a:t>
            </a:r>
            <a:r>
              <a:rPr lang="en-US" altLang="zh-CN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1180</a:t>
            </a:r>
            <a:r>
              <a:rPr lang="zh-CN" altLang="en-US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单通风</a:t>
            </a:r>
            <a:r>
              <a:rPr lang="en-US" altLang="zh-CN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450</a:t>
            </a:r>
            <a:r>
              <a:rPr lang="zh-CN" altLang="en-US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扶手</a:t>
            </a:r>
            <a:r>
              <a:rPr lang="en-US" altLang="zh-CN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=1690</a:t>
            </a:r>
            <a:r>
              <a:rPr lang="zh-CN" altLang="en-US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，副驾需要增加值报价为</a:t>
            </a:r>
            <a:r>
              <a:rPr lang="en-US" altLang="zh-CN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520</a:t>
            </a:r>
            <a:r>
              <a:rPr lang="zh-CN" altLang="en-US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元。①要求我司提供单通风发票证据，我司提供发票为</a:t>
            </a:r>
            <a:r>
              <a:rPr lang="en-US" altLang="zh-CN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元（</a:t>
            </a:r>
            <a:r>
              <a:rPr lang="en-US" altLang="zh-CN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ECU</a:t>
            </a:r>
            <a:r>
              <a:rPr lang="zh-CN" altLang="en-US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价格存在问题）。企业微信多次反馈！②扶手</a:t>
            </a:r>
            <a:r>
              <a:rPr lang="en-US" altLang="zh-CN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元，我司反馈满足强度较高。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但重汽对此不予认可，因为内部厂使用的扶手未出现过质量问题</a:t>
            </a:r>
          </a:p>
        </p:txBody>
      </p:sp>
      <p:sp>
        <p:nvSpPr>
          <p:cNvPr id="6" name="右箭头 5"/>
          <p:cNvSpPr/>
          <p:nvPr/>
        </p:nvSpPr>
        <p:spPr>
          <a:xfrm>
            <a:off x="1400433" y="2580744"/>
            <a:ext cx="10086108" cy="2059710"/>
          </a:xfrm>
          <a:prstGeom prst="rightArrow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日我组织会议由崔总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、刘总、王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总参加，重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汽给出价格为主驾：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元、副驾：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470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元。我司做出同意，后期对副驾进行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OEM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降本。如我司不同意，采购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中心将启用伊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灵原有机械调节座椅。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720435" y="4704651"/>
            <a:ext cx="10196945" cy="2068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6</a:t>
            </a:r>
            <a:r>
              <a:rPr lang="zh-CN" altLang="en-US"/>
              <a:t>、通过了解：①伊思灵开发周期长。②伊思灵降价空间在</a:t>
            </a:r>
            <a:r>
              <a:rPr lang="en-US" altLang="zh-CN"/>
              <a:t>40</a:t>
            </a:r>
            <a:r>
              <a:rPr lang="zh-CN" altLang="en-US"/>
              <a:t>元左右。③价值工程部要求必须有内部厂阶入。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3" y="4212694"/>
            <a:ext cx="3903342" cy="95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2867959" y="0"/>
            <a:ext cx="9324041" cy="6858000"/>
          </a:xfrm>
          <a:custGeom>
            <a:avLst/>
            <a:gdLst>
              <a:gd name="connsiteX0" fmla="*/ 6753833 w 9324041"/>
              <a:gd name="connsiteY0" fmla="*/ 0 h 6858000"/>
              <a:gd name="connsiteX1" fmla="*/ 9324041 w 9324041"/>
              <a:gd name="connsiteY1" fmla="*/ 0 h 6858000"/>
              <a:gd name="connsiteX2" fmla="*/ 9324041 w 9324041"/>
              <a:gd name="connsiteY2" fmla="*/ 6858000 h 6858000"/>
              <a:gd name="connsiteX3" fmla="*/ 0 w 93240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4041" h="6858000">
                <a:moveTo>
                  <a:pt x="6753833" y="0"/>
                </a:moveTo>
                <a:lnTo>
                  <a:pt x="9324041" y="0"/>
                </a:lnTo>
                <a:lnTo>
                  <a:pt x="93240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30910" y="256916"/>
            <a:ext cx="11787332" cy="6324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937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fontAlgn="b">
              <a:lnSpc>
                <a:spcPct val="150000"/>
              </a:lnSpc>
            </a:pPr>
            <a:endParaRPr lang="en-US" altLang="zh-CN" b="1" dirty="0"/>
          </a:p>
        </p:txBody>
      </p:sp>
      <p:grpSp>
        <p:nvGrpSpPr>
          <p:cNvPr id="41" name="组合 15"/>
          <p:cNvGrpSpPr/>
          <p:nvPr/>
        </p:nvGrpSpPr>
        <p:grpSpPr>
          <a:xfrm>
            <a:off x="5303775" y="2117209"/>
            <a:ext cx="1232078" cy="1569660"/>
            <a:chOff x="5971516" y="995149"/>
            <a:chExt cx="1642770" cy="2092879"/>
          </a:xfrm>
        </p:grpSpPr>
        <p:sp>
          <p:nvSpPr>
            <p:cNvPr id="42" name="文本框 5"/>
            <p:cNvSpPr txBox="1"/>
            <p:nvPr/>
          </p:nvSpPr>
          <p:spPr>
            <a:xfrm>
              <a:off x="5971516" y="995149"/>
              <a:ext cx="246308" cy="2092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文本框 14"/>
            <p:cNvSpPr txBox="1"/>
            <p:nvPr/>
          </p:nvSpPr>
          <p:spPr>
            <a:xfrm>
              <a:off x="7367978" y="1623162"/>
              <a:ext cx="246308" cy="11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06400" y="387927"/>
            <a:ext cx="541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8" name="右箭头 7"/>
          <p:cNvSpPr/>
          <p:nvPr/>
        </p:nvSpPr>
        <p:spPr>
          <a:xfrm>
            <a:off x="877455" y="600365"/>
            <a:ext cx="10206181" cy="2153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r>
              <a:rPr lang="zh-CN" altLang="en-US" dirty="0"/>
              <a:t>、在</a:t>
            </a:r>
            <a:r>
              <a:rPr lang="en-US" altLang="zh-CN" dirty="0"/>
              <a:t>3</a:t>
            </a:r>
            <a:r>
              <a:rPr lang="zh-CN" altLang="en-US" dirty="0" smtClean="0"/>
              <a:t>月份（多次邀请）应用</a:t>
            </a:r>
            <a:r>
              <a:rPr lang="zh-CN" altLang="en-US" dirty="0"/>
              <a:t>中心组织审核</a:t>
            </a:r>
            <a:r>
              <a:rPr lang="en-US" altLang="zh-CN" dirty="0"/>
              <a:t>2.1C</a:t>
            </a:r>
            <a:r>
              <a:rPr lang="zh-CN" altLang="en-US" dirty="0"/>
              <a:t>产品，对产品进行深入了解。综合评价</a:t>
            </a:r>
            <a:r>
              <a:rPr lang="zh-CN" altLang="en-US" dirty="0" smtClean="0"/>
              <a:t>，性能气动</a:t>
            </a:r>
            <a:r>
              <a:rPr lang="zh-CN" altLang="en-US" dirty="0"/>
              <a:t>升降高于机械</a:t>
            </a:r>
            <a:r>
              <a:rPr lang="zh-CN" altLang="en-US" dirty="0" smtClean="0"/>
              <a:t>升降。</a:t>
            </a:r>
            <a:r>
              <a:rPr lang="zh-CN" altLang="en-US" dirty="0"/>
              <a:t>建议使用</a:t>
            </a:r>
            <a:r>
              <a:rPr lang="en-US" altLang="zh-CN" dirty="0"/>
              <a:t>2.1C</a:t>
            </a:r>
            <a:r>
              <a:rPr lang="zh-CN" altLang="en-US" dirty="0"/>
              <a:t>平台</a:t>
            </a:r>
            <a:r>
              <a:rPr lang="zh-CN" altLang="en-US" dirty="0" smtClean="0"/>
              <a:t>！并通过采购中心协调价值工程部，驾驶员座椅价格按照</a:t>
            </a:r>
            <a:r>
              <a:rPr lang="en-US" altLang="zh-CN" dirty="0" smtClean="0"/>
              <a:t>1540</a:t>
            </a:r>
            <a:r>
              <a:rPr lang="zh-CN" altLang="en-US" dirty="0" smtClean="0"/>
              <a:t>元给予审批，副驾驶座椅维持原价。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12800" y="2826327"/>
            <a:ext cx="539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TX2.1C</a:t>
            </a:r>
            <a:r>
              <a:rPr lang="zh-CN" altLang="en-US" sz="2000" b="1" dirty="0"/>
              <a:t>单通风销售报价附加值汇总表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33038"/>
              </p:ext>
            </p:extLst>
          </p:nvPr>
        </p:nvGraphicFramePr>
        <p:xfrm>
          <a:off x="812799" y="3483354"/>
          <a:ext cx="10270838" cy="2788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7710">
                  <a:extLst>
                    <a:ext uri="{9D8B030D-6E8A-4147-A177-3AD203B41FA5}">
                      <a16:colId xmlns:a16="http://schemas.microsoft.com/office/drawing/2014/main" val="1990876554"/>
                    </a:ext>
                  </a:extLst>
                </a:gridCol>
                <a:gridCol w="1997108">
                  <a:extLst>
                    <a:ext uri="{9D8B030D-6E8A-4147-A177-3AD203B41FA5}">
                      <a16:colId xmlns:a16="http://schemas.microsoft.com/office/drawing/2014/main" val="2499906886"/>
                    </a:ext>
                  </a:extLst>
                </a:gridCol>
                <a:gridCol w="1319518">
                  <a:extLst>
                    <a:ext uri="{9D8B030D-6E8A-4147-A177-3AD203B41FA5}">
                      <a16:colId xmlns:a16="http://schemas.microsoft.com/office/drawing/2014/main" val="922398411"/>
                    </a:ext>
                  </a:extLst>
                </a:gridCol>
                <a:gridCol w="1230360">
                  <a:extLst>
                    <a:ext uri="{9D8B030D-6E8A-4147-A177-3AD203B41FA5}">
                      <a16:colId xmlns:a16="http://schemas.microsoft.com/office/drawing/2014/main" val="404882418"/>
                    </a:ext>
                  </a:extLst>
                </a:gridCol>
                <a:gridCol w="1230360">
                  <a:extLst>
                    <a:ext uri="{9D8B030D-6E8A-4147-A177-3AD203B41FA5}">
                      <a16:colId xmlns:a16="http://schemas.microsoft.com/office/drawing/2014/main" val="2772974901"/>
                    </a:ext>
                  </a:extLst>
                </a:gridCol>
                <a:gridCol w="1034216">
                  <a:extLst>
                    <a:ext uri="{9D8B030D-6E8A-4147-A177-3AD203B41FA5}">
                      <a16:colId xmlns:a16="http://schemas.microsoft.com/office/drawing/2014/main" val="2845257729"/>
                    </a:ext>
                  </a:extLst>
                </a:gridCol>
                <a:gridCol w="891566">
                  <a:extLst>
                    <a:ext uri="{9D8B030D-6E8A-4147-A177-3AD203B41FA5}">
                      <a16:colId xmlns:a16="http://schemas.microsoft.com/office/drawing/2014/main" val="1592140279"/>
                    </a:ext>
                  </a:extLst>
                </a:gridCol>
              </a:tblGrid>
              <a:tr h="4816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名称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图号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销售报价价格</a:t>
                      </a:r>
                      <a:br>
                        <a:rPr lang="zh-CN" altLang="en-US" sz="1200" u="none" strike="noStrike">
                          <a:effectLst/>
                        </a:rPr>
                      </a:br>
                      <a:r>
                        <a:rPr lang="zh-CN" altLang="en-US" sz="1200" u="none" strike="noStrike">
                          <a:effectLst/>
                        </a:rPr>
                        <a:t>（元，未税）  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材料成本</a:t>
                      </a:r>
                      <a:br>
                        <a:rPr lang="zh-CN" altLang="en-US" sz="1200" u="none" strike="noStrike">
                          <a:effectLst/>
                        </a:rPr>
                      </a:br>
                      <a:r>
                        <a:rPr lang="zh-CN" altLang="en-US" sz="1200" u="none" strike="noStrike">
                          <a:effectLst/>
                        </a:rPr>
                        <a:t>（元，未税）  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附加值（元，未税）  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附加值率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备注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368183"/>
                  </a:ext>
                </a:extLst>
              </a:tr>
              <a:tr h="7873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空气悬挂主座椅（定阻尼、集成安全带、</a:t>
                      </a:r>
                      <a:r>
                        <a:rPr lang="en-US" altLang="zh-CN" sz="1600" u="none" strike="noStrike" dirty="0">
                          <a:effectLst/>
                        </a:rPr>
                        <a:t>PVC+</a:t>
                      </a:r>
                      <a:r>
                        <a:rPr lang="zh-CN" altLang="en-US" sz="1600" u="none" strike="noStrike" dirty="0">
                          <a:effectLst/>
                        </a:rPr>
                        <a:t>织物、通风）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YZ166251000038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1,540.00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1,155.57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>
                          <a:effectLst/>
                        </a:rPr>
                        <a:t>384.43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>
                          <a:effectLst/>
                        </a:rPr>
                        <a:t>24.96%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>
                          <a:effectLst/>
                        </a:rPr>
                        <a:t>面套自制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727801"/>
                  </a:ext>
                </a:extLst>
              </a:tr>
              <a:tr h="5372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TX</a:t>
                      </a:r>
                      <a:r>
                        <a:rPr lang="zh-CN" altLang="en-US" sz="1600" u="none" strike="noStrike">
                          <a:effectLst/>
                        </a:rPr>
                        <a:t>固定式副驾驶员座椅（集成安全带、</a:t>
                      </a:r>
                      <a:r>
                        <a:rPr lang="en-US" altLang="zh-CN" sz="1600" u="none" strike="noStrike">
                          <a:effectLst/>
                        </a:rPr>
                        <a:t>PVC+</a:t>
                      </a:r>
                      <a:r>
                        <a:rPr lang="zh-CN" altLang="en-US" sz="1600" u="none" strike="noStrike">
                          <a:effectLst/>
                        </a:rPr>
                        <a:t>织物）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YZ166251000039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410.00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392.54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>
                          <a:effectLst/>
                        </a:rPr>
                        <a:t>17.46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>
                          <a:effectLst/>
                        </a:rPr>
                        <a:t>4.26%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>
                          <a:effectLst/>
                        </a:rPr>
                        <a:t>面套自制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604114"/>
                  </a:ext>
                </a:extLst>
              </a:tr>
              <a:tr h="5372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TX</a:t>
                      </a:r>
                      <a:r>
                        <a:rPr lang="zh-CN" altLang="en-US" sz="1600" u="none" strike="noStrike">
                          <a:effectLst/>
                        </a:rPr>
                        <a:t>固定式副驾驶员座椅坐垫</a:t>
                      </a:r>
                      <a:r>
                        <a:rPr lang="en-US" altLang="zh-CN" sz="1600" u="none" strike="noStrike">
                          <a:effectLst/>
                        </a:rPr>
                        <a:t>(PVC+</a:t>
                      </a:r>
                      <a:r>
                        <a:rPr lang="zh-CN" altLang="en-US" sz="1600" u="none" strike="noStrike">
                          <a:effectLst/>
                        </a:rPr>
                        <a:t>织物</a:t>
                      </a:r>
                      <a:r>
                        <a:rPr lang="en-US" altLang="zh-CN" sz="1600" u="none" strike="noStrike">
                          <a:effectLst/>
                        </a:rPr>
                        <a:t>)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YZ166251000040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60.00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80.67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-20.67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>
                          <a:effectLst/>
                        </a:rPr>
                        <a:t>-34.45%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</a:rPr>
                        <a:t>面套自制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4140"/>
                  </a:ext>
                </a:extLst>
              </a:tr>
              <a:tr h="44461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合计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2,010.00 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1,628.78 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>
                          <a:effectLst/>
                        </a:rPr>
                        <a:t>381.22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>
                          <a:effectLst/>
                        </a:rPr>
                        <a:t>18.97%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342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9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2867959" y="0"/>
            <a:ext cx="9324041" cy="6858000"/>
          </a:xfrm>
          <a:custGeom>
            <a:avLst/>
            <a:gdLst>
              <a:gd name="connsiteX0" fmla="*/ 6753833 w 9324041"/>
              <a:gd name="connsiteY0" fmla="*/ 0 h 6858000"/>
              <a:gd name="connsiteX1" fmla="*/ 9324041 w 9324041"/>
              <a:gd name="connsiteY1" fmla="*/ 0 h 6858000"/>
              <a:gd name="connsiteX2" fmla="*/ 9324041 w 9324041"/>
              <a:gd name="connsiteY2" fmla="*/ 6858000 h 6858000"/>
              <a:gd name="connsiteX3" fmla="*/ 0 w 93240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4041" h="6858000">
                <a:moveTo>
                  <a:pt x="6753833" y="0"/>
                </a:moveTo>
                <a:lnTo>
                  <a:pt x="9324041" y="0"/>
                </a:lnTo>
                <a:lnTo>
                  <a:pt x="93240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66700" y="266700"/>
            <a:ext cx="11677650" cy="6324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937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1" name="组合 15"/>
          <p:cNvGrpSpPr/>
          <p:nvPr/>
        </p:nvGrpSpPr>
        <p:grpSpPr>
          <a:xfrm>
            <a:off x="4680240" y="2117209"/>
            <a:ext cx="2918339" cy="1569660"/>
            <a:chOff x="5140136" y="995149"/>
            <a:chExt cx="3891118" cy="2092879"/>
          </a:xfrm>
        </p:grpSpPr>
        <p:sp>
          <p:nvSpPr>
            <p:cNvPr id="42" name="文本框 5"/>
            <p:cNvSpPr txBox="1"/>
            <p:nvPr/>
          </p:nvSpPr>
          <p:spPr>
            <a:xfrm>
              <a:off x="5140136" y="995149"/>
              <a:ext cx="1909069" cy="2092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03</a:t>
              </a:r>
              <a:endPara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文本框 14"/>
            <p:cNvSpPr txBox="1"/>
            <p:nvPr/>
          </p:nvSpPr>
          <p:spPr>
            <a:xfrm>
              <a:off x="7367978" y="1623162"/>
              <a:ext cx="1663276" cy="11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part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867959" y="3419216"/>
            <a:ext cx="6368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zh-CN" altLang="en-US" sz="2800" b="1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副驾驶</a:t>
            </a:r>
            <a:r>
              <a:rPr lang="zh-CN" altLang="en-US" sz="2800" b="1" dirty="0" smtClean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座椅后续方案</a:t>
            </a:r>
            <a:endParaRPr lang="zh-CN" altLang="en-US" sz="2800" dirty="0">
              <a:solidFill>
                <a:srgbClr val="000000"/>
              </a:solidFill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672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2867959" y="0"/>
            <a:ext cx="9324041" cy="6858000"/>
          </a:xfrm>
          <a:custGeom>
            <a:avLst/>
            <a:gdLst>
              <a:gd name="connsiteX0" fmla="*/ 6753833 w 9324041"/>
              <a:gd name="connsiteY0" fmla="*/ 0 h 6858000"/>
              <a:gd name="connsiteX1" fmla="*/ 9324041 w 9324041"/>
              <a:gd name="connsiteY1" fmla="*/ 0 h 6858000"/>
              <a:gd name="connsiteX2" fmla="*/ 9324041 w 9324041"/>
              <a:gd name="connsiteY2" fmla="*/ 6858000 h 6858000"/>
              <a:gd name="connsiteX3" fmla="*/ 0 w 93240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4041" h="6858000">
                <a:moveTo>
                  <a:pt x="6753833" y="0"/>
                </a:moveTo>
                <a:lnTo>
                  <a:pt x="9324041" y="0"/>
                </a:lnTo>
                <a:lnTo>
                  <a:pt x="93240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30910" y="256916"/>
            <a:ext cx="11787332" cy="6324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937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fontAlgn="b">
              <a:lnSpc>
                <a:spcPct val="150000"/>
              </a:lnSpc>
            </a:pPr>
            <a:endParaRPr lang="en-US" altLang="zh-CN" b="1" dirty="0"/>
          </a:p>
        </p:txBody>
      </p:sp>
      <p:grpSp>
        <p:nvGrpSpPr>
          <p:cNvPr id="41" name="组合 15"/>
          <p:cNvGrpSpPr/>
          <p:nvPr/>
        </p:nvGrpSpPr>
        <p:grpSpPr>
          <a:xfrm>
            <a:off x="5303775" y="2117209"/>
            <a:ext cx="1232078" cy="1569660"/>
            <a:chOff x="5971516" y="995149"/>
            <a:chExt cx="1642770" cy="2092879"/>
          </a:xfrm>
        </p:grpSpPr>
        <p:sp>
          <p:nvSpPr>
            <p:cNvPr id="42" name="文本框 5"/>
            <p:cNvSpPr txBox="1"/>
            <p:nvPr/>
          </p:nvSpPr>
          <p:spPr>
            <a:xfrm>
              <a:off x="5971516" y="995149"/>
              <a:ext cx="246308" cy="2092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文本框 14"/>
            <p:cNvSpPr txBox="1"/>
            <p:nvPr/>
          </p:nvSpPr>
          <p:spPr>
            <a:xfrm>
              <a:off x="7367978" y="1623162"/>
              <a:ext cx="246308" cy="11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23273" y="424873"/>
            <a:ext cx="361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altLang="zh-CN" sz="2400" b="1" dirty="0" smtClean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2400" b="1" dirty="0" smtClean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zh-CN" altLang="en-US" sz="2400" b="1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驾驶座椅后续方案</a:t>
            </a:r>
            <a:endParaRPr lang="zh-CN" altLang="en-US" sz="2400" dirty="0">
              <a:solidFill>
                <a:srgbClr val="000000"/>
              </a:solidFill>
              <a:latin typeface="等线" panose="02010600030101010101" pitchFamily="2" charset="-122"/>
            </a:endParaRPr>
          </a:p>
        </p:txBody>
      </p:sp>
      <p:sp>
        <p:nvSpPr>
          <p:cNvPr id="11" name="流程图: 终止 10"/>
          <p:cNvSpPr/>
          <p:nvPr/>
        </p:nvSpPr>
        <p:spPr>
          <a:xfrm>
            <a:off x="856031" y="935706"/>
            <a:ext cx="8996218" cy="129353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、冲压件结构副驾驶员座椅，在后续车型已经更换为管式结构如：豪沃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MAX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车型、豪瀚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车型。主驾驶员为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2.1C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流程图: 终止 18"/>
          <p:cNvSpPr/>
          <p:nvPr/>
        </p:nvSpPr>
        <p:spPr>
          <a:xfrm>
            <a:off x="805665" y="4769679"/>
            <a:ext cx="9061914" cy="123395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、协调重汽研究院更改冲压结构副驾驶员座椅总成，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日已经发起产品报价！要求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日进行报价！安装尺寸与豪沃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MAX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有差异，其他相同。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3" y="2402000"/>
            <a:ext cx="1475650" cy="22355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75" y="2602395"/>
            <a:ext cx="1366820" cy="2065569"/>
          </a:xfrm>
          <a:prstGeom prst="rect">
            <a:avLst/>
          </a:prstGeom>
        </p:spPr>
      </p:pic>
      <p:sp>
        <p:nvSpPr>
          <p:cNvPr id="15" name="线形标注 1 14"/>
          <p:cNvSpPr/>
          <p:nvPr/>
        </p:nvSpPr>
        <p:spPr>
          <a:xfrm>
            <a:off x="2987671" y="2627921"/>
            <a:ext cx="1775402" cy="528679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豪沃</a:t>
            </a:r>
            <a:r>
              <a:rPr lang="en-US" altLang="zh-CN" dirty="0" smtClean="0"/>
              <a:t>MAX</a:t>
            </a:r>
            <a:endParaRPr lang="zh-CN" altLang="en-US" dirty="0"/>
          </a:p>
        </p:txBody>
      </p:sp>
      <p:sp>
        <p:nvSpPr>
          <p:cNvPr id="25" name="线形标注 1 24"/>
          <p:cNvSpPr/>
          <p:nvPr/>
        </p:nvSpPr>
        <p:spPr>
          <a:xfrm>
            <a:off x="7140240" y="2461585"/>
            <a:ext cx="1775402" cy="528679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豪</a:t>
            </a:r>
            <a:r>
              <a:rPr lang="zh-CN" altLang="en-US" dirty="0" smtClean="0"/>
              <a:t>瀚</a:t>
            </a:r>
            <a:r>
              <a:rPr lang="en-US" altLang="zh-CN" dirty="0" smtClean="0"/>
              <a:t>NX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249" y="3686869"/>
            <a:ext cx="1418855" cy="2422220"/>
          </a:xfrm>
          <a:prstGeom prst="rect">
            <a:avLst/>
          </a:prstGeom>
        </p:spPr>
      </p:pic>
      <p:sp>
        <p:nvSpPr>
          <p:cNvPr id="27" name="线形标注 1 26"/>
          <p:cNvSpPr/>
          <p:nvPr/>
        </p:nvSpPr>
        <p:spPr>
          <a:xfrm>
            <a:off x="10567376" y="2761864"/>
            <a:ext cx="1137176" cy="925005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豪沃</a:t>
            </a:r>
            <a:r>
              <a:rPr lang="en-US" altLang="zh-CN" dirty="0" smtClean="0"/>
              <a:t>TX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728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2867959" y="0"/>
            <a:ext cx="9324041" cy="6858000"/>
          </a:xfrm>
          <a:custGeom>
            <a:avLst/>
            <a:gdLst>
              <a:gd name="connsiteX0" fmla="*/ 6753833 w 9324041"/>
              <a:gd name="connsiteY0" fmla="*/ 0 h 6858000"/>
              <a:gd name="connsiteX1" fmla="*/ 9324041 w 9324041"/>
              <a:gd name="connsiteY1" fmla="*/ 0 h 6858000"/>
              <a:gd name="connsiteX2" fmla="*/ 9324041 w 9324041"/>
              <a:gd name="connsiteY2" fmla="*/ 6858000 h 6858000"/>
              <a:gd name="connsiteX3" fmla="*/ 0 w 93240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4041" h="6858000">
                <a:moveTo>
                  <a:pt x="6753833" y="0"/>
                </a:moveTo>
                <a:lnTo>
                  <a:pt x="9324041" y="0"/>
                </a:lnTo>
                <a:lnTo>
                  <a:pt x="93240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4753" y="256916"/>
            <a:ext cx="11677650" cy="6324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937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1" name="组合 15"/>
          <p:cNvGrpSpPr/>
          <p:nvPr/>
        </p:nvGrpSpPr>
        <p:grpSpPr>
          <a:xfrm>
            <a:off x="3938404" y="2115127"/>
            <a:ext cx="3660176" cy="1571742"/>
            <a:chOff x="5140136" y="995149"/>
            <a:chExt cx="3891118" cy="2092879"/>
          </a:xfrm>
        </p:grpSpPr>
        <p:sp>
          <p:nvSpPr>
            <p:cNvPr id="42" name="文本框 5"/>
            <p:cNvSpPr txBox="1"/>
            <p:nvPr/>
          </p:nvSpPr>
          <p:spPr>
            <a:xfrm>
              <a:off x="5140136" y="995149"/>
              <a:ext cx="1909069" cy="2092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04</a:t>
              </a:r>
              <a:endPara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文本框 14"/>
            <p:cNvSpPr txBox="1"/>
            <p:nvPr/>
          </p:nvSpPr>
          <p:spPr>
            <a:xfrm>
              <a:off x="7367978" y="1623162"/>
              <a:ext cx="1663276" cy="11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part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230255" y="3686869"/>
            <a:ext cx="418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总结分析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8781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22"/>
            <a:ext cx="1303338" cy="7985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连接符 6"/>
          <p:cNvCxnSpPr/>
          <p:nvPr/>
        </p:nvCxnSpPr>
        <p:spPr>
          <a:xfrm>
            <a:off x="0" y="809234"/>
            <a:ext cx="12192000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445" y="948879"/>
            <a:ext cx="9365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04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总结分析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、其他客户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2.1C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平台座椅价格（一汽解放、成都王牌）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34696"/>
              </p:ext>
            </p:extLst>
          </p:nvPr>
        </p:nvGraphicFramePr>
        <p:xfrm>
          <a:off x="609598" y="1919519"/>
          <a:ext cx="9587348" cy="1553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092">
                  <a:extLst>
                    <a:ext uri="{9D8B030D-6E8A-4147-A177-3AD203B41FA5}">
                      <a16:colId xmlns:a16="http://schemas.microsoft.com/office/drawing/2014/main" val="280842782"/>
                    </a:ext>
                  </a:extLst>
                </a:gridCol>
                <a:gridCol w="3101236">
                  <a:extLst>
                    <a:ext uri="{9D8B030D-6E8A-4147-A177-3AD203B41FA5}">
                      <a16:colId xmlns:a16="http://schemas.microsoft.com/office/drawing/2014/main" val="3813238501"/>
                    </a:ext>
                  </a:extLst>
                </a:gridCol>
                <a:gridCol w="798339">
                  <a:extLst>
                    <a:ext uri="{9D8B030D-6E8A-4147-A177-3AD203B41FA5}">
                      <a16:colId xmlns:a16="http://schemas.microsoft.com/office/drawing/2014/main" val="4085098279"/>
                    </a:ext>
                  </a:extLst>
                </a:gridCol>
                <a:gridCol w="1965140">
                  <a:extLst>
                    <a:ext uri="{9D8B030D-6E8A-4147-A177-3AD203B41FA5}">
                      <a16:colId xmlns:a16="http://schemas.microsoft.com/office/drawing/2014/main" val="2554730341"/>
                    </a:ext>
                  </a:extLst>
                </a:gridCol>
                <a:gridCol w="1101424">
                  <a:extLst>
                    <a:ext uri="{9D8B030D-6E8A-4147-A177-3AD203B41FA5}">
                      <a16:colId xmlns:a16="http://schemas.microsoft.com/office/drawing/2014/main" val="2218916508"/>
                    </a:ext>
                  </a:extLst>
                </a:gridCol>
                <a:gridCol w="1224117">
                  <a:extLst>
                    <a:ext uri="{9D8B030D-6E8A-4147-A177-3AD203B41FA5}">
                      <a16:colId xmlns:a16="http://schemas.microsoft.com/office/drawing/2014/main" val="522449110"/>
                    </a:ext>
                  </a:extLst>
                </a:gridCol>
              </a:tblGrid>
              <a:tr h="34952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长春一汽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配置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价格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差异点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重汽价格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差异金额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34558"/>
                  </a:ext>
                </a:extLst>
              </a:tr>
              <a:tr h="601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2.C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平台座椅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气动升降、</a:t>
                      </a:r>
                      <a:r>
                        <a:rPr lang="zh-CN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机械腰脱、两点式安全带</a:t>
                      </a:r>
                      <a:endParaRPr lang="zh-CN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1062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三点式安全带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433867"/>
                  </a:ext>
                </a:extLst>
              </a:tr>
              <a:tr h="60191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副驾驶员座椅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管式结构、两点安全带</a:t>
                      </a:r>
                      <a:endParaRPr lang="zh-CN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三点式安全带、冲压结构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6030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806434"/>
              </p:ext>
            </p:extLst>
          </p:nvPr>
        </p:nvGraphicFramePr>
        <p:xfrm>
          <a:off x="609599" y="3916219"/>
          <a:ext cx="9587347" cy="2150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042">
                  <a:extLst>
                    <a:ext uri="{9D8B030D-6E8A-4147-A177-3AD203B41FA5}">
                      <a16:colId xmlns:a16="http://schemas.microsoft.com/office/drawing/2014/main" val="3628532954"/>
                    </a:ext>
                  </a:extLst>
                </a:gridCol>
                <a:gridCol w="3081314">
                  <a:extLst>
                    <a:ext uri="{9D8B030D-6E8A-4147-A177-3AD203B41FA5}">
                      <a16:colId xmlns:a16="http://schemas.microsoft.com/office/drawing/2014/main" val="248989724"/>
                    </a:ext>
                  </a:extLst>
                </a:gridCol>
                <a:gridCol w="866495">
                  <a:extLst>
                    <a:ext uri="{9D8B030D-6E8A-4147-A177-3AD203B41FA5}">
                      <a16:colId xmlns:a16="http://schemas.microsoft.com/office/drawing/2014/main" val="593891801"/>
                    </a:ext>
                  </a:extLst>
                </a:gridCol>
                <a:gridCol w="1816844">
                  <a:extLst>
                    <a:ext uri="{9D8B030D-6E8A-4147-A177-3AD203B41FA5}">
                      <a16:colId xmlns:a16="http://schemas.microsoft.com/office/drawing/2014/main" val="1646173826"/>
                    </a:ext>
                  </a:extLst>
                </a:gridCol>
                <a:gridCol w="1220547">
                  <a:extLst>
                    <a:ext uri="{9D8B030D-6E8A-4147-A177-3AD203B41FA5}">
                      <a16:colId xmlns:a16="http://schemas.microsoft.com/office/drawing/2014/main" val="2196448704"/>
                    </a:ext>
                  </a:extLst>
                </a:gridCol>
                <a:gridCol w="1090105">
                  <a:extLst>
                    <a:ext uri="{9D8B030D-6E8A-4147-A177-3AD203B41FA5}">
                      <a16:colId xmlns:a16="http://schemas.microsoft.com/office/drawing/2014/main" val="65712367"/>
                    </a:ext>
                  </a:extLst>
                </a:gridCol>
              </a:tblGrid>
              <a:tr h="56113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重汽王牌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配置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价格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差异点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重汽价格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差异金额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239999"/>
                  </a:ext>
                </a:extLst>
              </a:tr>
              <a:tr h="639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2.C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平台座椅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气动升降、三点式安全带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1170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相同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88002"/>
                  </a:ext>
                </a:extLst>
              </a:tr>
              <a:tr h="94978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副驾驶员座椅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三点式安全带、</a:t>
                      </a:r>
                      <a:r>
                        <a:rPr lang="zh-CN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管式结构、翻转坐垫（气撑杆）</a:t>
                      </a:r>
                      <a:endParaRPr lang="zh-CN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三点式安全带、</a:t>
                      </a:r>
                      <a:r>
                        <a:rPr lang="zh-CN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冲压</a:t>
                      </a:r>
                      <a:r>
                        <a:rPr lang="zh-CN" alt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</a:t>
                      </a:r>
                      <a:endParaRPr lang="zh-CN" alt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767902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09598" y="6308436"/>
            <a:ext cx="1016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以上为个人了解情况，建议由公司成本部进行分析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24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2867959" y="0"/>
            <a:ext cx="9324041" cy="6858000"/>
          </a:xfrm>
          <a:custGeom>
            <a:avLst/>
            <a:gdLst>
              <a:gd name="connsiteX0" fmla="*/ 6753833 w 9324041"/>
              <a:gd name="connsiteY0" fmla="*/ 0 h 6858000"/>
              <a:gd name="connsiteX1" fmla="*/ 9324041 w 9324041"/>
              <a:gd name="connsiteY1" fmla="*/ 0 h 6858000"/>
              <a:gd name="connsiteX2" fmla="*/ 9324041 w 9324041"/>
              <a:gd name="connsiteY2" fmla="*/ 6858000 h 6858000"/>
              <a:gd name="connsiteX3" fmla="*/ 0 w 93240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4041" h="6858000">
                <a:moveTo>
                  <a:pt x="6753833" y="0"/>
                </a:moveTo>
                <a:lnTo>
                  <a:pt x="9324041" y="0"/>
                </a:lnTo>
                <a:lnTo>
                  <a:pt x="93240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4753" y="256916"/>
            <a:ext cx="11677650" cy="6324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937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7999" y="535709"/>
            <a:ext cx="10187709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、重汽座椅总结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一、现重汽要求副驾驶员座椅成本降低，特别是自卸车车型。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二、济南重汽因有内部厂竞争比较激烈，对二级供应商原材料价格了解比较透彻。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三、济南重汽现有重卡座椅供应商  合资供应商：伊思路、长春安道拓、上海安道拓  国内供应商 浙江天成、日照国桥、威孚立达。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、通过以上：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我司在济南重汽所供货的座椅附加值低，按照现有价格只能贡献销售额。请公司综合分析，后续如何跟进！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个人建议：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、低端产品，综合考虑。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①副驾驶座椅三点式安全带，销售价格在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350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元左右的产品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！②驾驶座椅如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2.1C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类似产品。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、高端产品。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①如电动座椅（济南重汽暂时无），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奔驰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H6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车型座椅济南重汽综合评价不高。②确认产品性价比较高的产品。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57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165824" y="2275367"/>
            <a:ext cx="3860352" cy="1764579"/>
            <a:chOff x="4139534" y="1520785"/>
            <a:chExt cx="5147136" cy="2352772"/>
          </a:xfrm>
        </p:grpSpPr>
        <p:sp>
          <p:nvSpPr>
            <p:cNvPr id="7" name="文本框 6"/>
            <p:cNvSpPr txBox="1"/>
            <p:nvPr/>
          </p:nvSpPr>
          <p:spPr>
            <a:xfrm>
              <a:off x="4139534" y="1520785"/>
              <a:ext cx="514713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rgbClr val="2F5597"/>
                  </a:solidFill>
                  <a:latin typeface="微软雅黑" panose="020B0503020204020204" charset="-122"/>
                  <a:ea typeface="微软雅黑" panose="020B0503020204020204" charset="-122"/>
                </a:rPr>
                <a:t>THA</a:t>
              </a:r>
              <a:r>
                <a:rPr lang="en-US" altLang="zh-CN" sz="66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NKS</a:t>
              </a:r>
              <a:endParaRPr lang="zh-CN" altLang="en-US" sz="6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04997" y="2919449"/>
              <a:ext cx="3016211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5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感谢聆听</a:t>
              </a:r>
            </a:p>
          </p:txBody>
        </p:sp>
      </p:grpSp>
      <p:pic>
        <p:nvPicPr>
          <p:cNvPr id="10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22"/>
            <a:ext cx="1303338" cy="79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3" descr="aa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159" y="4892904"/>
            <a:ext cx="3663950" cy="182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4" descr="aaa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9109" y="4854805"/>
            <a:ext cx="6995470" cy="18653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直接连接符 12"/>
          <p:cNvCxnSpPr/>
          <p:nvPr/>
        </p:nvCxnSpPr>
        <p:spPr>
          <a:xfrm>
            <a:off x="0" y="809234"/>
            <a:ext cx="12192000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32165" y="235683"/>
            <a:ext cx="1936571" cy="5211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-2" y="4821479"/>
            <a:ext cx="12192000" cy="1970061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22"/>
            <a:ext cx="1303338" cy="7985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连接符 6"/>
          <p:cNvCxnSpPr/>
          <p:nvPr/>
        </p:nvCxnSpPr>
        <p:spPr>
          <a:xfrm>
            <a:off x="0" y="809234"/>
            <a:ext cx="12192000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722402" y="2258070"/>
            <a:ext cx="2968216" cy="2972824"/>
            <a:chOff x="1406343" y="1672012"/>
            <a:chExt cx="3668074" cy="3668074"/>
          </a:xfrm>
        </p:grpSpPr>
        <p:sp>
          <p:nvSpPr>
            <p:cNvPr id="63" name="椭圆 62"/>
            <p:cNvSpPr/>
            <p:nvPr/>
          </p:nvSpPr>
          <p:spPr>
            <a:xfrm>
              <a:off x="1406343" y="1672012"/>
              <a:ext cx="3668074" cy="3668074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ln>
                  <a:solidFill>
                    <a:srgbClr val="0070C0"/>
                  </a:solidFill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647716" y="1837271"/>
              <a:ext cx="3185329" cy="31853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zh-CN" altLang="en-US" sz="4800" b="1" dirty="0">
                  <a:ln>
                    <a:solidFill>
                      <a:srgbClr val="0070C0"/>
                    </a:solidFill>
                  </a:ln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目录</a:t>
              </a:r>
              <a:endParaRPr lang="en-US" altLang="zh-CN" sz="4800" b="1" dirty="0">
                <a:ln>
                  <a:solidFill>
                    <a:srgbClr val="0070C0"/>
                  </a:solidFill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zh-CN" sz="2400" dirty="0">
                  <a:ln>
                    <a:solidFill>
                      <a:srgbClr val="0070C0"/>
                    </a:solidFill>
                  </a:ln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CONTENTS</a:t>
              </a: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B7A38C6E-5C9D-4BCD-BB28-989673A77BF6}"/>
              </a:ext>
            </a:extLst>
          </p:cNvPr>
          <p:cNvSpPr/>
          <p:nvPr/>
        </p:nvSpPr>
        <p:spPr>
          <a:xfrm>
            <a:off x="5003836" y="2133963"/>
            <a:ext cx="69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3ED161D-26DE-4B07-99D5-6886A12917EE}"/>
              </a:ext>
            </a:extLst>
          </p:cNvPr>
          <p:cNvGrpSpPr/>
          <p:nvPr/>
        </p:nvGrpSpPr>
        <p:grpSpPr>
          <a:xfrm>
            <a:off x="987358" y="2828408"/>
            <a:ext cx="3926611" cy="1478520"/>
            <a:chOff x="2560874" y="1953015"/>
            <a:chExt cx="3926611" cy="1478520"/>
          </a:xfrm>
        </p:grpSpPr>
        <p:sp>
          <p:nvSpPr>
            <p:cNvPr id="42" name="文本框 68">
              <a:extLst>
                <a:ext uri="{FF2B5EF4-FFF2-40B4-BE49-F238E27FC236}">
                  <a16:creationId xmlns:a16="http://schemas.microsoft.com/office/drawing/2014/main" id="{26B77793-EC96-4E11-ADF7-CEDC2E91AD2C}"/>
                </a:ext>
              </a:extLst>
            </p:cNvPr>
            <p:cNvSpPr txBox="1"/>
            <p:nvPr/>
          </p:nvSpPr>
          <p:spPr>
            <a:xfrm>
              <a:off x="5241971" y="1953015"/>
              <a:ext cx="640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</a:rPr>
                <a:t>02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16025BF-A145-46E0-A00A-43EC9B0024CC}"/>
                </a:ext>
              </a:extLst>
            </p:cNvPr>
            <p:cNvSpPr/>
            <p:nvPr/>
          </p:nvSpPr>
          <p:spPr>
            <a:xfrm>
              <a:off x="2560874" y="2908315"/>
              <a:ext cx="39266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2800" b="1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110327" y="4003674"/>
            <a:ext cx="5206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200" b="1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258418"/>
              </p:ext>
            </p:extLst>
          </p:nvPr>
        </p:nvGraphicFramePr>
        <p:xfrm>
          <a:off x="3863775" y="1607744"/>
          <a:ext cx="7829461" cy="409109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23537">
                  <a:extLst>
                    <a:ext uri="{9D8B030D-6E8A-4147-A177-3AD203B41FA5}">
                      <a16:colId xmlns:a16="http://schemas.microsoft.com/office/drawing/2014/main" val="1701104168"/>
                    </a:ext>
                  </a:extLst>
                </a:gridCol>
                <a:gridCol w="6405924">
                  <a:extLst>
                    <a:ext uri="{9D8B030D-6E8A-4147-A177-3AD203B41FA5}">
                      <a16:colId xmlns:a16="http://schemas.microsoft.com/office/drawing/2014/main" val="2435669136"/>
                    </a:ext>
                  </a:extLst>
                </a:gridCol>
              </a:tblGrid>
              <a:tr h="81821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093068"/>
                  </a:ext>
                </a:extLst>
              </a:tr>
              <a:tr h="81821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TX</a:t>
                      </a:r>
                      <a:r>
                        <a:rPr lang="zh-CN" altLang="en-US" sz="2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价值版价格分析</a:t>
                      </a:r>
                      <a:endParaRPr lang="zh-CN" altLang="en-US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63116"/>
                  </a:ext>
                </a:extLst>
              </a:tr>
              <a:tr h="81821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TX</a:t>
                      </a:r>
                      <a:r>
                        <a:rPr lang="zh-CN" altLang="en-US" sz="2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价值版单通风价格分析</a:t>
                      </a:r>
                      <a:endParaRPr lang="zh-CN" altLang="en-US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193314"/>
                  </a:ext>
                </a:extLst>
              </a:tr>
              <a:tr h="81821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副驾驶</a:t>
                      </a:r>
                      <a:r>
                        <a:rPr lang="zh-CN" altLang="en-US" sz="28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座椅后续方案</a:t>
                      </a:r>
                      <a:endParaRPr lang="zh-CN" altLang="en-US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10688"/>
                  </a:ext>
                </a:extLst>
              </a:tr>
              <a:tr h="81821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总结分析</a:t>
                      </a:r>
                      <a:endParaRPr lang="zh-CN" altLang="en-US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992689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1693236" y="621607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4123199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9525" cmpd="sng">
                      <a:solidFill>
                        <a:schemeClr val="tx1"/>
                      </a:solidFill>
                      <a:prstDash val="sysDot"/>
                    </a:lnL>
                    <a:lnR w="9525" cmpd="sng">
                      <a:solidFill>
                        <a:schemeClr val="tx1"/>
                      </a:solidFill>
                      <a:prstDash val="sysDot"/>
                    </a:lnR>
                    <a:lnT w="9525" cmpd="sng">
                      <a:solidFill>
                        <a:schemeClr val="tx1"/>
                      </a:solidFill>
                      <a:prstDash val="sysDot"/>
                    </a:lnT>
                    <a:lnB w="9525" cmpd="sng">
                      <a:solidFill>
                        <a:schemeClr val="tx1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4593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2867959" y="0"/>
            <a:ext cx="9324041" cy="6858000"/>
          </a:xfrm>
          <a:custGeom>
            <a:avLst/>
            <a:gdLst>
              <a:gd name="connsiteX0" fmla="*/ 6753833 w 9324041"/>
              <a:gd name="connsiteY0" fmla="*/ 0 h 6858000"/>
              <a:gd name="connsiteX1" fmla="*/ 9324041 w 9324041"/>
              <a:gd name="connsiteY1" fmla="*/ 0 h 6858000"/>
              <a:gd name="connsiteX2" fmla="*/ 9324041 w 9324041"/>
              <a:gd name="connsiteY2" fmla="*/ 6858000 h 6858000"/>
              <a:gd name="connsiteX3" fmla="*/ 0 w 93240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4041" h="6858000">
                <a:moveTo>
                  <a:pt x="6753833" y="0"/>
                </a:moveTo>
                <a:lnTo>
                  <a:pt x="9324041" y="0"/>
                </a:lnTo>
                <a:lnTo>
                  <a:pt x="93240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34130" y="266700"/>
            <a:ext cx="11677650" cy="6324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937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400">
              <a:defRPr/>
            </a:pPr>
            <a:endParaRPr lang="en-US" altLang="zh-CN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15"/>
          <p:cNvGrpSpPr/>
          <p:nvPr/>
        </p:nvGrpSpPr>
        <p:grpSpPr>
          <a:xfrm>
            <a:off x="4619325" y="2117209"/>
            <a:ext cx="2979254" cy="1569660"/>
            <a:chOff x="5058916" y="995149"/>
            <a:chExt cx="3972338" cy="2092879"/>
          </a:xfrm>
        </p:grpSpPr>
        <p:sp>
          <p:nvSpPr>
            <p:cNvPr id="42" name="文本框 5"/>
            <p:cNvSpPr txBox="1"/>
            <p:nvPr/>
          </p:nvSpPr>
          <p:spPr>
            <a:xfrm>
              <a:off x="5058916" y="995149"/>
              <a:ext cx="2071506" cy="2092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01</a:t>
              </a:r>
              <a:endPara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文本框 14"/>
            <p:cNvSpPr txBox="1"/>
            <p:nvPr/>
          </p:nvSpPr>
          <p:spPr>
            <a:xfrm>
              <a:off x="7367978" y="1623162"/>
              <a:ext cx="1663276" cy="11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part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103418" y="3667859"/>
            <a:ext cx="511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TX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价值版价格分析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401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2867959" y="0"/>
            <a:ext cx="9324041" cy="6858000"/>
          </a:xfrm>
          <a:custGeom>
            <a:avLst/>
            <a:gdLst>
              <a:gd name="connsiteX0" fmla="*/ 6753833 w 9324041"/>
              <a:gd name="connsiteY0" fmla="*/ 0 h 6858000"/>
              <a:gd name="connsiteX1" fmla="*/ 9324041 w 9324041"/>
              <a:gd name="connsiteY1" fmla="*/ 0 h 6858000"/>
              <a:gd name="connsiteX2" fmla="*/ 9324041 w 9324041"/>
              <a:gd name="connsiteY2" fmla="*/ 6858000 h 6858000"/>
              <a:gd name="connsiteX3" fmla="*/ 0 w 93240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4041" h="6858000">
                <a:moveTo>
                  <a:pt x="6753833" y="0"/>
                </a:moveTo>
                <a:lnTo>
                  <a:pt x="9324041" y="0"/>
                </a:lnTo>
                <a:lnTo>
                  <a:pt x="93240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75491" y="266700"/>
            <a:ext cx="11768859" cy="62357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937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fontAlgn="b"/>
            <a:r>
              <a:rPr lang="en-US" altLang="zh-CN" sz="2800">
                <a:solidFill>
                  <a:prstClr val="black"/>
                </a:solidFill>
              </a:rPr>
              <a:t>TX</a:t>
            </a:r>
            <a:r>
              <a:rPr lang="zh-CN" altLang="en-US" sz="2800">
                <a:solidFill>
                  <a:prstClr val="black"/>
                </a:solidFill>
              </a:rPr>
              <a:t>价值版价格分析</a:t>
            </a:r>
            <a:endParaRPr lang="zh-CN" altLang="en-US" sz="2800" dirty="0">
              <a:solidFill>
                <a:srgbClr val="000000"/>
              </a:solidFill>
              <a:latin typeface="等线" panose="0201060003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07026"/>
              </p:ext>
            </p:extLst>
          </p:nvPr>
        </p:nvGraphicFramePr>
        <p:xfrm>
          <a:off x="416561" y="1113552"/>
          <a:ext cx="11165838" cy="5033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2067">
                  <a:extLst>
                    <a:ext uri="{9D8B030D-6E8A-4147-A177-3AD203B41FA5}">
                      <a16:colId xmlns:a16="http://schemas.microsoft.com/office/drawing/2014/main" val="1804359479"/>
                    </a:ext>
                  </a:extLst>
                </a:gridCol>
                <a:gridCol w="2941160">
                  <a:extLst>
                    <a:ext uri="{9D8B030D-6E8A-4147-A177-3AD203B41FA5}">
                      <a16:colId xmlns:a16="http://schemas.microsoft.com/office/drawing/2014/main" val="2627575767"/>
                    </a:ext>
                  </a:extLst>
                </a:gridCol>
                <a:gridCol w="2258612">
                  <a:extLst>
                    <a:ext uri="{9D8B030D-6E8A-4147-A177-3AD203B41FA5}">
                      <a16:colId xmlns:a16="http://schemas.microsoft.com/office/drawing/2014/main" val="196631468"/>
                    </a:ext>
                  </a:extLst>
                </a:gridCol>
                <a:gridCol w="2000414">
                  <a:extLst>
                    <a:ext uri="{9D8B030D-6E8A-4147-A177-3AD203B41FA5}">
                      <a16:colId xmlns:a16="http://schemas.microsoft.com/office/drawing/2014/main" val="797140670"/>
                    </a:ext>
                  </a:extLst>
                </a:gridCol>
                <a:gridCol w="1147775">
                  <a:extLst>
                    <a:ext uri="{9D8B030D-6E8A-4147-A177-3AD203B41FA5}">
                      <a16:colId xmlns:a16="http://schemas.microsoft.com/office/drawing/2014/main" val="1722654014"/>
                    </a:ext>
                  </a:extLst>
                </a:gridCol>
                <a:gridCol w="915810">
                  <a:extLst>
                    <a:ext uri="{9D8B030D-6E8A-4147-A177-3AD203B41FA5}">
                      <a16:colId xmlns:a16="http://schemas.microsoft.com/office/drawing/2014/main" val="1094411978"/>
                    </a:ext>
                  </a:extLst>
                </a:gridCol>
              </a:tblGrid>
              <a:tr h="5668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编号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配置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伊思灵报价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我司报价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292662"/>
                  </a:ext>
                </a:extLst>
              </a:tr>
              <a:tr h="1030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YZ166251000006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空气悬挂主座椅（定阻尼、集成安全带、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PVC+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织物）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气囊减震、机械调节、三点式安全带、靠背调节、前后调节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要求在自卸车上使用。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420797"/>
                  </a:ext>
                </a:extLst>
              </a:tr>
              <a:tr h="1442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YZ166251000008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TX</a:t>
                      </a:r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固定式副驾驶员座椅（集成安全带、</a:t>
                      </a:r>
                      <a:r>
                        <a:rPr lang="en-US" altLang="zh-CN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PVC+</a:t>
                      </a:r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织物）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三点式安全带、底座冲压结构（牛头）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424894"/>
                  </a:ext>
                </a:extLst>
              </a:tr>
              <a:tr h="1477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YZ166251000009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TX</a:t>
                      </a:r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固定式副驾驶员座椅坐垫</a:t>
                      </a:r>
                      <a:r>
                        <a:rPr lang="en-US" altLang="zh-CN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(PVC+</a:t>
                      </a:r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织物</a:t>
                      </a:r>
                      <a:r>
                        <a:rPr lang="en-US" altLang="zh-CN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配套坐垫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103048"/>
                  </a:ext>
                </a:extLst>
              </a:tr>
              <a:tr h="5153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1670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794462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16561" y="386080"/>
            <a:ext cx="51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TX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价值版价格分析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81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2867959" y="0"/>
            <a:ext cx="9324041" cy="6858000"/>
          </a:xfrm>
          <a:custGeom>
            <a:avLst/>
            <a:gdLst>
              <a:gd name="connsiteX0" fmla="*/ 6753833 w 9324041"/>
              <a:gd name="connsiteY0" fmla="*/ 0 h 6858000"/>
              <a:gd name="connsiteX1" fmla="*/ 9324041 w 9324041"/>
              <a:gd name="connsiteY1" fmla="*/ 0 h 6858000"/>
              <a:gd name="connsiteX2" fmla="*/ 9324041 w 9324041"/>
              <a:gd name="connsiteY2" fmla="*/ 6858000 h 6858000"/>
              <a:gd name="connsiteX3" fmla="*/ 0 w 93240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4041" h="6858000">
                <a:moveTo>
                  <a:pt x="6753833" y="0"/>
                </a:moveTo>
                <a:lnTo>
                  <a:pt x="9324041" y="0"/>
                </a:lnTo>
                <a:lnTo>
                  <a:pt x="93240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75491" y="266700"/>
            <a:ext cx="11768859" cy="62357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937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400">
              <a:defRPr/>
            </a:pPr>
            <a:endParaRPr lang="en-US" altLang="zh-CN" sz="110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331" y="375404"/>
            <a:ext cx="719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b="1" dirty="0" smtClean="0">
                <a:ln w="0">
                  <a:noFill/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价值版附件值率（成本部提供</a:t>
            </a:r>
            <a:r>
              <a:rPr lang="zh-CN" altLang="en-US" b="1" dirty="0" smtClean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="1" dirty="0" smtClean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768045"/>
              </p:ext>
            </p:extLst>
          </p:nvPr>
        </p:nvGraphicFramePr>
        <p:xfrm>
          <a:off x="332509" y="932873"/>
          <a:ext cx="11009747" cy="3232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3160">
                  <a:extLst>
                    <a:ext uri="{9D8B030D-6E8A-4147-A177-3AD203B41FA5}">
                      <a16:colId xmlns:a16="http://schemas.microsoft.com/office/drawing/2014/main" val="3084289005"/>
                    </a:ext>
                  </a:extLst>
                </a:gridCol>
                <a:gridCol w="2339571">
                  <a:extLst>
                    <a:ext uri="{9D8B030D-6E8A-4147-A177-3AD203B41FA5}">
                      <a16:colId xmlns:a16="http://schemas.microsoft.com/office/drawing/2014/main" val="2732520028"/>
                    </a:ext>
                  </a:extLst>
                </a:gridCol>
                <a:gridCol w="2811418">
                  <a:extLst>
                    <a:ext uri="{9D8B030D-6E8A-4147-A177-3AD203B41FA5}">
                      <a16:colId xmlns:a16="http://schemas.microsoft.com/office/drawing/2014/main" val="3043794900"/>
                    </a:ext>
                  </a:extLst>
                </a:gridCol>
                <a:gridCol w="1100975">
                  <a:extLst>
                    <a:ext uri="{9D8B030D-6E8A-4147-A177-3AD203B41FA5}">
                      <a16:colId xmlns:a16="http://schemas.microsoft.com/office/drawing/2014/main" val="2998387868"/>
                    </a:ext>
                  </a:extLst>
                </a:gridCol>
                <a:gridCol w="1120635">
                  <a:extLst>
                    <a:ext uri="{9D8B030D-6E8A-4147-A177-3AD203B41FA5}">
                      <a16:colId xmlns:a16="http://schemas.microsoft.com/office/drawing/2014/main" val="3028659327"/>
                    </a:ext>
                  </a:extLst>
                </a:gridCol>
                <a:gridCol w="1022333">
                  <a:extLst>
                    <a:ext uri="{9D8B030D-6E8A-4147-A177-3AD203B41FA5}">
                      <a16:colId xmlns:a16="http://schemas.microsoft.com/office/drawing/2014/main" val="3438104656"/>
                    </a:ext>
                  </a:extLst>
                </a:gridCol>
                <a:gridCol w="1061655">
                  <a:extLst>
                    <a:ext uri="{9D8B030D-6E8A-4147-A177-3AD203B41FA5}">
                      <a16:colId xmlns:a16="http://schemas.microsoft.com/office/drawing/2014/main" val="2233902360"/>
                    </a:ext>
                  </a:extLst>
                </a:gridCol>
              </a:tblGrid>
              <a:tr h="8556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QAD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代码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主机厂图号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三级物料名称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销售单价（未税） 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统计</a:t>
                      </a:r>
                      <a:r>
                        <a:rPr lang="en-US" altLang="zh-CN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预计材料成本（未税） 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附加值 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附加值率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660811"/>
                  </a:ext>
                </a:extLst>
              </a:tr>
              <a:tr h="656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SHT0014647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YZ166251000006/1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空气减震主座椅（集成安全带、</a:t>
                      </a:r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PVC+</a:t>
                      </a:r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织物）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1,180.00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889.86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en-US" altLang="zh-CN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290.14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24.6%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140609"/>
                  </a:ext>
                </a:extLst>
              </a:tr>
              <a:tr h="761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SHT0014651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YZ166251000008/1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T5</a:t>
                      </a:r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固定式副驾驶员座椅（集成安全带、</a:t>
                      </a:r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PVC+</a:t>
                      </a:r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织物）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</a:t>
                      </a:r>
                      <a:r>
                        <a:rPr lang="en-US" altLang="zh-CN" sz="18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410.00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392.39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17.61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4.3%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152282"/>
                  </a:ext>
                </a:extLst>
              </a:tr>
              <a:tr h="6306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SHT0014655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YZ166251000009/1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T5</a:t>
                      </a:r>
                      <a:r>
                        <a:rPr lang="zh-CN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固定式副驾驶员座椅坐垫</a:t>
                      </a:r>
                      <a:r>
                        <a:rPr lang="en-US" altLang="zh-CN" sz="18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(PVC+</a:t>
                      </a:r>
                      <a:r>
                        <a:rPr lang="zh-CN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织物</a:t>
                      </a:r>
                      <a:r>
                        <a:rPr lang="en-US" altLang="zh-CN" sz="18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</a:t>
                      </a:r>
                      <a:r>
                        <a:rPr lang="en-US" altLang="zh-CN" sz="18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60.00 </a:t>
                      </a:r>
                      <a:endParaRPr lang="en-US" altLang="zh-CN" sz="18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78.68 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-18.68 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-31.1%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879943"/>
                  </a:ext>
                </a:extLst>
              </a:tr>
              <a:tr h="32819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合计：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1,650.00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1,360.94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289.06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17.5%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571126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19331" y="4432302"/>
            <a:ext cx="10839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TX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价值版中标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点原因分析：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TX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价值版为济南重汽应用中心项目（商改），项目中标增加进入重汽供货的几率。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、副驾驶员座椅亏损，在产品中标后有成本已经组织分析（上图为分析前成本）①安装支架由轨皮改为方管。②靠背骨架进行优化。③由双锁止改为单锁止。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、如果我司未按照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1650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元报价（我司报价为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1750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元）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点为伊思灵，内部厂为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点。（天成副驾：带安全带高度可调报价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530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元）！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67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2867959" y="0"/>
            <a:ext cx="9324041" cy="6858000"/>
          </a:xfrm>
          <a:custGeom>
            <a:avLst/>
            <a:gdLst>
              <a:gd name="connsiteX0" fmla="*/ 6753833 w 9324041"/>
              <a:gd name="connsiteY0" fmla="*/ 0 h 6858000"/>
              <a:gd name="connsiteX1" fmla="*/ 9324041 w 9324041"/>
              <a:gd name="connsiteY1" fmla="*/ 0 h 6858000"/>
              <a:gd name="connsiteX2" fmla="*/ 9324041 w 9324041"/>
              <a:gd name="connsiteY2" fmla="*/ 6858000 h 6858000"/>
              <a:gd name="connsiteX3" fmla="*/ 0 w 93240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4041" h="6858000">
                <a:moveTo>
                  <a:pt x="6753833" y="0"/>
                </a:moveTo>
                <a:lnTo>
                  <a:pt x="9324041" y="0"/>
                </a:lnTo>
                <a:lnTo>
                  <a:pt x="93240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11570" y="311150"/>
            <a:ext cx="11768859" cy="62357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937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400">
              <a:defRPr/>
            </a:pPr>
            <a:endParaRPr lang="en-US" altLang="zh-CN" sz="110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9" y="1217293"/>
            <a:ext cx="2841292" cy="39009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49" y="1217293"/>
            <a:ext cx="2977728" cy="39687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48" y="1145309"/>
            <a:ext cx="3225487" cy="420584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28436" y="560070"/>
            <a:ext cx="505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伊思灵华泰座椅：图片展示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53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2867959" y="0"/>
            <a:ext cx="9324041" cy="6858000"/>
          </a:xfrm>
          <a:custGeom>
            <a:avLst/>
            <a:gdLst>
              <a:gd name="connsiteX0" fmla="*/ 6753833 w 9324041"/>
              <a:gd name="connsiteY0" fmla="*/ 0 h 6858000"/>
              <a:gd name="connsiteX1" fmla="*/ 9324041 w 9324041"/>
              <a:gd name="connsiteY1" fmla="*/ 0 h 6858000"/>
              <a:gd name="connsiteX2" fmla="*/ 9324041 w 9324041"/>
              <a:gd name="connsiteY2" fmla="*/ 6858000 h 6858000"/>
              <a:gd name="connsiteX3" fmla="*/ 0 w 93240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4041" h="6858000">
                <a:moveTo>
                  <a:pt x="6753833" y="0"/>
                </a:moveTo>
                <a:lnTo>
                  <a:pt x="9324041" y="0"/>
                </a:lnTo>
                <a:lnTo>
                  <a:pt x="93240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66700" y="266700"/>
            <a:ext cx="11677650" cy="6324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937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1" name="组合 15"/>
          <p:cNvGrpSpPr/>
          <p:nvPr/>
        </p:nvGrpSpPr>
        <p:grpSpPr>
          <a:xfrm>
            <a:off x="4680240" y="2117209"/>
            <a:ext cx="2918339" cy="1569660"/>
            <a:chOff x="5140136" y="995149"/>
            <a:chExt cx="3891118" cy="2092879"/>
          </a:xfrm>
        </p:grpSpPr>
        <p:sp>
          <p:nvSpPr>
            <p:cNvPr id="42" name="文本框 5"/>
            <p:cNvSpPr txBox="1"/>
            <p:nvPr/>
          </p:nvSpPr>
          <p:spPr>
            <a:xfrm>
              <a:off x="5140136" y="995149"/>
              <a:ext cx="1909069" cy="2092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02</a:t>
              </a:r>
              <a:endPara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文本框 14"/>
            <p:cNvSpPr txBox="1"/>
            <p:nvPr/>
          </p:nvSpPr>
          <p:spPr>
            <a:xfrm>
              <a:off x="7367978" y="1623162"/>
              <a:ext cx="1663276" cy="11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part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600104" y="3400206"/>
            <a:ext cx="6368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altLang="zh-CN" sz="2800" b="1" dirty="0" smtClean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TX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价值版单通风价格分析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26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2867959" y="0"/>
            <a:ext cx="9324041" cy="6858000"/>
          </a:xfrm>
          <a:custGeom>
            <a:avLst/>
            <a:gdLst>
              <a:gd name="connsiteX0" fmla="*/ 6753833 w 9324041"/>
              <a:gd name="connsiteY0" fmla="*/ 0 h 6858000"/>
              <a:gd name="connsiteX1" fmla="*/ 9324041 w 9324041"/>
              <a:gd name="connsiteY1" fmla="*/ 0 h 6858000"/>
              <a:gd name="connsiteX2" fmla="*/ 9324041 w 9324041"/>
              <a:gd name="connsiteY2" fmla="*/ 6858000 h 6858000"/>
              <a:gd name="connsiteX3" fmla="*/ 0 w 93240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4041" h="6858000">
                <a:moveTo>
                  <a:pt x="6753833" y="0"/>
                </a:moveTo>
                <a:lnTo>
                  <a:pt x="9324041" y="0"/>
                </a:lnTo>
                <a:lnTo>
                  <a:pt x="93240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56426" y="174336"/>
            <a:ext cx="11677650" cy="6324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937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1" name="组合 15"/>
          <p:cNvGrpSpPr/>
          <p:nvPr/>
        </p:nvGrpSpPr>
        <p:grpSpPr>
          <a:xfrm>
            <a:off x="5303776" y="2117209"/>
            <a:ext cx="1232077" cy="1569660"/>
            <a:chOff x="5971517" y="995149"/>
            <a:chExt cx="1642769" cy="2092879"/>
          </a:xfrm>
        </p:grpSpPr>
        <p:sp>
          <p:nvSpPr>
            <p:cNvPr id="42" name="文本框 5"/>
            <p:cNvSpPr txBox="1"/>
            <p:nvPr/>
          </p:nvSpPr>
          <p:spPr>
            <a:xfrm>
              <a:off x="5971517" y="995149"/>
              <a:ext cx="246307" cy="2092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文本框 14"/>
            <p:cNvSpPr txBox="1"/>
            <p:nvPr/>
          </p:nvSpPr>
          <p:spPr>
            <a:xfrm>
              <a:off x="7367978" y="1623162"/>
              <a:ext cx="246308" cy="11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740400" y="29464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44944" y="434108"/>
            <a:ext cx="1080654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 TX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价值版单通风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价格分析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"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TX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价值版座椅因无通风加热，营销公司对此抱怨比较大，要求不允许使用（经过协调我司库存座椅在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TX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水泥搅拌车使用）。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增加通风与单扶手配置。如下：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">
              <a:lnSpc>
                <a:spcPct val="150000"/>
              </a:lnSpc>
            </a:pPr>
            <a:endParaRPr lang="en-US" altLang="zh-CN" sz="2000" dirty="0" smtClean="0"/>
          </a:p>
          <a:p>
            <a:pPr fontAlgn="b">
              <a:lnSpc>
                <a:spcPct val="150000"/>
              </a:lnSpc>
            </a:pPr>
            <a:endParaRPr lang="en-US" altLang="zh-CN" sz="2000" dirty="0" smtClean="0"/>
          </a:p>
          <a:p>
            <a:pPr fontAlgn="b">
              <a:lnSpc>
                <a:spcPct val="150000"/>
              </a:lnSpc>
            </a:pPr>
            <a:endParaRPr lang="en-US" altLang="zh-CN" sz="2000" dirty="0" smtClean="0"/>
          </a:p>
          <a:p>
            <a:pPr fontAlgn="b">
              <a:lnSpc>
                <a:spcPct val="150000"/>
              </a:lnSpc>
            </a:pPr>
            <a:endParaRPr lang="en-US" altLang="zh-CN" sz="20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06301"/>
              </p:ext>
            </p:extLst>
          </p:nvPr>
        </p:nvGraphicFramePr>
        <p:xfrm>
          <a:off x="544944" y="2588219"/>
          <a:ext cx="11162973" cy="3427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765">
                  <a:extLst>
                    <a:ext uri="{9D8B030D-6E8A-4147-A177-3AD203B41FA5}">
                      <a16:colId xmlns:a16="http://schemas.microsoft.com/office/drawing/2014/main" val="312454381"/>
                    </a:ext>
                  </a:extLst>
                </a:gridCol>
                <a:gridCol w="1873748">
                  <a:extLst>
                    <a:ext uri="{9D8B030D-6E8A-4147-A177-3AD203B41FA5}">
                      <a16:colId xmlns:a16="http://schemas.microsoft.com/office/drawing/2014/main" val="2795216318"/>
                    </a:ext>
                  </a:extLst>
                </a:gridCol>
                <a:gridCol w="2585429">
                  <a:extLst>
                    <a:ext uri="{9D8B030D-6E8A-4147-A177-3AD203B41FA5}">
                      <a16:colId xmlns:a16="http://schemas.microsoft.com/office/drawing/2014/main" val="2740624237"/>
                    </a:ext>
                  </a:extLst>
                </a:gridCol>
                <a:gridCol w="1825010">
                  <a:extLst>
                    <a:ext uri="{9D8B030D-6E8A-4147-A177-3AD203B41FA5}">
                      <a16:colId xmlns:a16="http://schemas.microsoft.com/office/drawing/2014/main" val="2224230247"/>
                    </a:ext>
                  </a:extLst>
                </a:gridCol>
                <a:gridCol w="1307923">
                  <a:extLst>
                    <a:ext uri="{9D8B030D-6E8A-4147-A177-3AD203B41FA5}">
                      <a16:colId xmlns:a16="http://schemas.microsoft.com/office/drawing/2014/main" val="3595565201"/>
                    </a:ext>
                  </a:extLst>
                </a:gridCol>
                <a:gridCol w="1140630">
                  <a:extLst>
                    <a:ext uri="{9D8B030D-6E8A-4147-A177-3AD203B41FA5}">
                      <a16:colId xmlns:a16="http://schemas.microsoft.com/office/drawing/2014/main" val="3806460500"/>
                    </a:ext>
                  </a:extLst>
                </a:gridCol>
                <a:gridCol w="1140630">
                  <a:extLst>
                    <a:ext uri="{9D8B030D-6E8A-4147-A177-3AD203B41FA5}">
                      <a16:colId xmlns:a16="http://schemas.microsoft.com/office/drawing/2014/main" val="725119855"/>
                    </a:ext>
                  </a:extLst>
                </a:gridCol>
                <a:gridCol w="790838">
                  <a:extLst>
                    <a:ext uri="{9D8B030D-6E8A-4147-A177-3AD203B41FA5}">
                      <a16:colId xmlns:a16="http://schemas.microsoft.com/office/drawing/2014/main" val="2262322089"/>
                    </a:ext>
                  </a:extLst>
                </a:gridCol>
              </a:tblGrid>
              <a:tr h="39538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物料编号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物料名称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配置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伊思灵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我司报价</a:t>
                      </a:r>
                      <a:endParaRPr lang="zh-CN" altLang="en-US" sz="1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最终定价</a:t>
                      </a:r>
                      <a:endParaRPr lang="zh-CN" altLang="en-US" sz="16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241171"/>
                  </a:ext>
                </a:extLst>
              </a:tr>
              <a:tr h="12477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YZ166251000039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TX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固定式副驾驶员座椅（集成安全带、</a:t>
                      </a:r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PVC+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织物）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</a:t>
                      </a:r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气囊减震、机械调节、三点式安全带、靠背调节、前后调节、单通风、右扶手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1440.00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1690.00 </a:t>
                      </a:r>
                      <a:endParaRPr lang="en-US" altLang="zh-CN" sz="1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1540.00 </a:t>
                      </a:r>
                      <a:endParaRPr lang="en-US" altLang="zh-CN" sz="16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9064809"/>
                  </a:ext>
                </a:extLst>
              </a:tr>
              <a:tr h="6845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YZ166251000040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TX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固定式副驾驶员座椅坐垫</a:t>
                      </a:r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(PVC+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织物</a:t>
                      </a:r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三点式安全带、底座冲压结构（牛头）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510.00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445.00 </a:t>
                      </a:r>
                      <a:endParaRPr lang="en-US" altLang="zh-CN" sz="1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410.00 </a:t>
                      </a:r>
                      <a:endParaRPr lang="en-US" altLang="zh-CN" sz="16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584526"/>
                  </a:ext>
                </a:extLst>
              </a:tr>
              <a:tr h="7512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YZ166251000038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空气悬挂主座椅（定阻尼、集成安全带、</a:t>
                      </a:r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PVC+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织物、通风）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配套坐垫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80.00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75.00 </a:t>
                      </a:r>
                      <a:endParaRPr lang="en-US" altLang="zh-CN" sz="1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60.00 </a:t>
                      </a:r>
                      <a:endParaRPr lang="en-US" altLang="zh-CN" sz="16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717444"/>
                  </a:ext>
                </a:extLst>
              </a:tr>
              <a:tr h="34864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合计：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2030.00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solidFill>
                            <a:srgbClr val="7030A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2210.00 </a:t>
                      </a:r>
                      <a:endParaRPr lang="en-US" altLang="zh-CN" sz="1600" b="0" i="0" u="none" strike="noStrike" dirty="0">
                        <a:solidFill>
                          <a:srgbClr val="7030A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2010.00 </a:t>
                      </a:r>
                      <a:endParaRPr lang="en-US" altLang="zh-CN" sz="16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2887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kumimoji="0" lang="zh-CN" altLang="en-US" sz="3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2867959" y="0"/>
            <a:ext cx="9324041" cy="6858000"/>
          </a:xfrm>
          <a:custGeom>
            <a:avLst/>
            <a:gdLst>
              <a:gd name="connsiteX0" fmla="*/ 6753833 w 9324041"/>
              <a:gd name="connsiteY0" fmla="*/ 0 h 6858000"/>
              <a:gd name="connsiteX1" fmla="*/ 9324041 w 9324041"/>
              <a:gd name="connsiteY1" fmla="*/ 0 h 6858000"/>
              <a:gd name="connsiteX2" fmla="*/ 9324041 w 9324041"/>
              <a:gd name="connsiteY2" fmla="*/ 6858000 h 6858000"/>
              <a:gd name="connsiteX3" fmla="*/ 0 w 93240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4041" h="6858000">
                <a:moveTo>
                  <a:pt x="6753833" y="0"/>
                </a:moveTo>
                <a:lnTo>
                  <a:pt x="9324041" y="0"/>
                </a:lnTo>
                <a:lnTo>
                  <a:pt x="93240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0146" y="387927"/>
            <a:ext cx="11787332" cy="6324600"/>
          </a:xfrm>
          <a:prstGeom prst="rect">
            <a:avLst/>
          </a:prstGeom>
          <a:solidFill>
            <a:srgbClr val="FFFFFF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937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fontAlgn="b">
              <a:lnSpc>
                <a:spcPct val="150000"/>
              </a:lnSpc>
            </a:pPr>
            <a:endParaRPr lang="en-US" altLang="zh-CN" b="1" dirty="0"/>
          </a:p>
        </p:txBody>
      </p:sp>
      <p:grpSp>
        <p:nvGrpSpPr>
          <p:cNvPr id="41" name="组合 15"/>
          <p:cNvGrpSpPr/>
          <p:nvPr/>
        </p:nvGrpSpPr>
        <p:grpSpPr>
          <a:xfrm>
            <a:off x="5303775" y="2117209"/>
            <a:ext cx="1232078" cy="1569660"/>
            <a:chOff x="5971516" y="995149"/>
            <a:chExt cx="1642770" cy="2092879"/>
          </a:xfrm>
        </p:grpSpPr>
        <p:sp>
          <p:nvSpPr>
            <p:cNvPr id="42" name="文本框 5"/>
            <p:cNvSpPr txBox="1"/>
            <p:nvPr/>
          </p:nvSpPr>
          <p:spPr>
            <a:xfrm>
              <a:off x="5971516" y="995149"/>
              <a:ext cx="246308" cy="2092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文本框 14"/>
            <p:cNvSpPr txBox="1"/>
            <p:nvPr/>
          </p:nvSpPr>
          <p:spPr>
            <a:xfrm>
              <a:off x="7367978" y="1623162"/>
              <a:ext cx="246308" cy="11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7834" y="242454"/>
            <a:ext cx="5412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en-US" altLang="zh-CN" sz="2400" dirty="0" smtClean="0"/>
              <a:t>02TX</a:t>
            </a:r>
            <a:r>
              <a:rPr lang="zh-CN" altLang="en-US" sz="2400" dirty="0"/>
              <a:t>价值版单通风价格分析</a:t>
            </a:r>
            <a:endParaRPr lang="zh-CN" altLang="en-US" sz="2400" dirty="0">
              <a:solidFill>
                <a:srgbClr val="000000"/>
              </a:solidFill>
              <a:latin typeface="等线" panose="02010600030101010101" pitchFamily="2" charset="-122"/>
            </a:endParaRPr>
          </a:p>
          <a:p>
            <a:r>
              <a:rPr lang="zh-CN" altLang="en-US" sz="2400" dirty="0" smtClean="0"/>
              <a:t>过程情况：</a:t>
            </a:r>
            <a:endParaRPr lang="en-US" altLang="zh-CN" sz="2400" dirty="0" smtClean="0"/>
          </a:p>
          <a:p>
            <a:endParaRPr lang="zh-CN" altLang="en-US" dirty="0"/>
          </a:p>
        </p:txBody>
      </p:sp>
      <p:sp>
        <p:nvSpPr>
          <p:cNvPr id="8" name="右箭头 7"/>
          <p:cNvSpPr/>
          <p:nvPr/>
        </p:nvSpPr>
        <p:spPr>
          <a:xfrm>
            <a:off x="422356" y="944146"/>
            <a:ext cx="10365715" cy="1644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r>
              <a:rPr lang="zh-CN" altLang="en-US" dirty="0" smtClean="0"/>
              <a:t>、本</a:t>
            </a:r>
            <a:r>
              <a:rPr lang="zh-CN" altLang="en-US" dirty="0"/>
              <a:t>次招标，是在</a:t>
            </a:r>
            <a:r>
              <a:rPr lang="en-US" altLang="zh-CN" dirty="0"/>
              <a:t>TX</a:t>
            </a:r>
            <a:r>
              <a:rPr lang="zh-CN" altLang="en-US" dirty="0"/>
              <a:t>价值版座椅体系内进行招标。为此，我司</a:t>
            </a:r>
            <a:r>
              <a:rPr lang="en-US" altLang="zh-CN" dirty="0"/>
              <a:t>B</a:t>
            </a:r>
            <a:r>
              <a:rPr lang="zh-CN" altLang="en-US" dirty="0"/>
              <a:t>点中标。应用中心与采购中心报价后对我司提出质疑！</a:t>
            </a:r>
          </a:p>
        </p:txBody>
      </p:sp>
      <p:sp>
        <p:nvSpPr>
          <p:cNvPr id="9" name="右箭头 8"/>
          <p:cNvSpPr/>
          <p:nvPr/>
        </p:nvSpPr>
        <p:spPr>
          <a:xfrm>
            <a:off x="422357" y="2588219"/>
            <a:ext cx="10365714" cy="1627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r>
              <a:rPr lang="zh-CN" altLang="en-US" dirty="0"/>
              <a:t>、我部通过研究院：信总、刘国柱（沟通高芷芃与李春阳，信总为他们老领导。） 推进我司</a:t>
            </a:r>
            <a:r>
              <a:rPr lang="en-US" altLang="zh-CN" dirty="0"/>
              <a:t>2.1C</a:t>
            </a:r>
            <a:r>
              <a:rPr lang="zh-CN" altLang="en-US" dirty="0"/>
              <a:t>平台产品，由</a:t>
            </a:r>
            <a:r>
              <a:rPr lang="en-US" altLang="zh-CN" dirty="0"/>
              <a:t>1.0</a:t>
            </a:r>
            <a:r>
              <a:rPr lang="zh-CN" altLang="en-US" dirty="0"/>
              <a:t>机型减震改为</a:t>
            </a:r>
            <a:r>
              <a:rPr lang="en-US" altLang="zh-CN" dirty="0"/>
              <a:t>2.1C</a:t>
            </a:r>
            <a:r>
              <a:rPr lang="zh-CN" altLang="en-US" dirty="0"/>
              <a:t>无仰角平台产品。</a:t>
            </a:r>
          </a:p>
        </p:txBody>
      </p:sp>
      <p:sp>
        <p:nvSpPr>
          <p:cNvPr id="10" name="右箭头 9"/>
          <p:cNvSpPr/>
          <p:nvPr/>
        </p:nvSpPr>
        <p:spPr>
          <a:xfrm>
            <a:off x="489528" y="4378036"/>
            <a:ext cx="10298543" cy="173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r>
              <a:rPr lang="zh-CN" altLang="en-US" dirty="0"/>
              <a:t>、价值工程部经过多方对比①单通风模块价格为</a:t>
            </a:r>
            <a:r>
              <a:rPr lang="en-US" altLang="zh-CN" dirty="0"/>
              <a:t>300</a:t>
            </a:r>
            <a:r>
              <a:rPr lang="zh-CN" altLang="en-US" dirty="0"/>
              <a:t>元以内（内部厂、伊思路、日照国桥），二级供应商为德邦电子。②扶手价格为</a:t>
            </a:r>
            <a:r>
              <a:rPr lang="en-US" altLang="zh-CN" dirty="0"/>
              <a:t>32-38</a:t>
            </a:r>
            <a:r>
              <a:rPr lang="zh-CN" altLang="en-US" dirty="0"/>
              <a:t>元，供货厂家为：宁海佳能 叶元校 </a:t>
            </a:r>
            <a:r>
              <a:rPr lang="en-US" altLang="zh-CN" dirty="0"/>
              <a:t>13906845812</a:t>
            </a:r>
            <a:r>
              <a:rPr lang="zh-CN" altLang="en-US" dirty="0"/>
              <a:t>（内部厂）。③副驾驶员座椅只更换主料，成本不予增加。</a:t>
            </a:r>
          </a:p>
        </p:txBody>
      </p:sp>
    </p:spTree>
    <p:extLst>
      <p:ext uri="{BB962C8B-B14F-4D97-AF65-F5344CB8AC3E}">
        <p14:creationId xmlns:p14="http://schemas.microsoft.com/office/powerpoint/2010/main" val="197501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64"/>
  <p:tag name="MH_SECTIONID" val="265,266,267,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4830</TotalTime>
  <Words>3050</Words>
  <Application>Microsoft Office PowerPoint</Application>
  <PresentationFormat>宽屏</PresentationFormat>
  <Paragraphs>314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</cp:lastModifiedBy>
  <cp:revision>1104</cp:revision>
  <dcterms:created xsi:type="dcterms:W3CDTF">2020-06-03T02:20:00Z</dcterms:created>
  <dcterms:modified xsi:type="dcterms:W3CDTF">2023-03-05T10:07:30Z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C9D8860553CE4088A7E6E4A1E42834ED</vt:lpwstr>
  </property>
</Properties>
</file>