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277" r:id="rId3"/>
    <p:sldId id="288" r:id="rId4"/>
    <p:sldId id="289" r:id="rId5"/>
    <p:sldId id="287" r:id="rId6"/>
    <p:sldId id="294" r:id="rId7"/>
    <p:sldId id="290" r:id="rId8"/>
    <p:sldId id="291" r:id="rId9"/>
    <p:sldId id="295" r:id="rId10"/>
    <p:sldId id="296" r:id="rId11"/>
    <p:sldId id="292" r:id="rId12"/>
  </p:sldIdLst>
  <p:sldSz cx="9144000" cy="6858000" type="screen4x3"/>
  <p:notesSz cx="9866313" cy="6735763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098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16537-AB4F-4068-B728-D8DC9FBDCB5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3E0BB9-4548-40C8-BA3B-A624A0D082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42938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2" name="Text Box 17"/>
          <p:cNvSpPr txBox="1"/>
          <p:nvPr userDrawn="1"/>
        </p:nvSpPr>
        <p:spPr>
          <a:xfrm>
            <a:off x="228600" y="6419850"/>
            <a:ext cx="48434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—— </a:t>
            </a:r>
            <a:r>
              <a:rPr lang="zh-CN" altLang="en-US" b="1" dirty="0">
                <a:latin typeface="宋体" panose="02010600030101010101" pitchFamily="2" charset="-122"/>
              </a:rPr>
              <a:t>诚信赢得天下  科技成就未来 </a:t>
            </a:r>
            <a:r>
              <a:rPr lang="en-US" altLang="zh-CN" b="1" dirty="0">
                <a:latin typeface="宋体" panose="02010600030101010101" pitchFamily="2" charset="-122"/>
              </a:rPr>
              <a:t>——</a:t>
            </a:r>
            <a:endParaRPr lang="ko-KR" alt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3" name="Picture 7" descr="公司全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813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8E6B1-CD91-4303-850B-B62819B57E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2010-06-10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北京北汽模塑科技有限公司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Beijing Beiqi Mould&amp;Plastic Technology Co,Ltd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42938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2" name="Text Box 17"/>
          <p:cNvSpPr txBox="1"/>
          <p:nvPr userDrawn="1"/>
        </p:nvSpPr>
        <p:spPr>
          <a:xfrm>
            <a:off x="228600" y="6419850"/>
            <a:ext cx="48434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—— </a:t>
            </a:r>
            <a:r>
              <a:rPr lang="zh-CN" altLang="en-US" b="1" dirty="0">
                <a:latin typeface="宋体" panose="02010600030101010101" pitchFamily="2" charset="-122"/>
              </a:rPr>
              <a:t>诚信赢得天下  科技成就未来 </a:t>
            </a:r>
            <a:r>
              <a:rPr lang="en-US" altLang="zh-CN" b="1" dirty="0">
                <a:latin typeface="宋体" panose="02010600030101010101" pitchFamily="2" charset="-122"/>
              </a:rPr>
              <a:t>——</a:t>
            </a:r>
            <a:endParaRPr lang="ko-KR" alt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3" name="Picture 7" descr="公司全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813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8E6B1-CD91-4303-850B-B62819B57E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2010-06-10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北京北汽模塑科技有限公司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Beijing Beiqi Mould&amp;Plastic Technology Co,Ltd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2023/3/10/Fri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6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146" y="4200522"/>
            <a:ext cx="2364482" cy="1350358"/>
          </a:xfrm>
          <a:prstGeom prst="rect">
            <a:avLst/>
          </a:prstGeom>
        </p:spPr>
      </p:pic>
      <p:sp>
        <p:nvSpPr>
          <p:cNvPr id="7170" name="Rectangle 2"/>
          <p:cNvSpPr/>
          <p:nvPr/>
        </p:nvSpPr>
        <p:spPr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2" name="Rectangle 4"/>
          <p:cNvSpPr/>
          <p:nvPr/>
        </p:nvSpPr>
        <p:spPr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3" name="Rectangle 5"/>
          <p:cNvSpPr/>
          <p:nvPr/>
        </p:nvSpPr>
        <p:spPr>
          <a:xfrm>
            <a:off x="-211137" y="2065338"/>
            <a:ext cx="9144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-306387" y="2100263"/>
            <a:ext cx="9144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pic>
        <p:nvPicPr>
          <p:cNvPr id="7175" name="Picture 14" descr="main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Rectangle 15"/>
          <p:cNvSpPr/>
          <p:nvPr/>
        </p:nvSpPr>
        <p:spPr>
          <a:xfrm>
            <a:off x="0" y="2357438"/>
            <a:ext cx="9144000" cy="1214437"/>
          </a:xfrm>
          <a:prstGeom prst="rect">
            <a:avLst/>
          </a:prstGeom>
          <a:solidFill>
            <a:srgbClr val="99CCFF">
              <a:alpha val="50980"/>
            </a:srgbClr>
          </a:solidFill>
          <a:ln w="19050" cap="flat" cmpd="sng">
            <a:solidFill>
              <a:srgbClr val="66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45715" rIns="91429" bIns="45715" anchor="ctr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zh-CN" sz="3600" dirty="0">
              <a:latin typeface="方正兰亭粗黑_GBK"/>
              <a:ea typeface="方正兰亭粗黑_GBK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3200" dirty="0">
                <a:latin typeface="方正兰亭粗黑_GBK"/>
                <a:ea typeface="方正兰亭粗黑_GBK"/>
              </a:rPr>
              <a:t>福田欧马可</a:t>
            </a:r>
            <a:r>
              <a:rPr lang="en-US" altLang="zh-CN" sz="3200" dirty="0">
                <a:latin typeface="方正兰亭粗黑_GBK"/>
                <a:ea typeface="方正兰亭粗黑_GBK"/>
              </a:rPr>
              <a:t>-</a:t>
            </a:r>
            <a:r>
              <a:rPr lang="zh-CN" altLang="en-US" sz="3200" dirty="0">
                <a:latin typeface="方正兰亭粗黑_GBK"/>
                <a:ea typeface="方正兰亭粗黑_GBK"/>
              </a:rPr>
              <a:t>成品包装方案及物流成本分析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654300" y="3754438"/>
          <a:ext cx="3816426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董帅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冯敬乾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1" name="TextBox 10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7192" name="Picture 1" descr="厂标"/>
          <p:cNvPicPr>
            <a:picLocks noChangeAspect="1"/>
          </p:cNvPicPr>
          <p:nvPr/>
        </p:nvPicPr>
        <p:blipFill>
          <a:blip r:embed="rId5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" name="Group 18"/>
          <p:cNvGraphicFramePr>
            <a:graphicFrameLocks noGrp="1"/>
          </p:cNvGraphicFramePr>
          <p:nvPr/>
        </p:nvGraphicFramePr>
        <p:xfrm>
          <a:off x="2292350" y="502920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A1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2023-02</a:t>
                      </a: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3315" name="Picture 1" descr="厂标"/>
          <p:cNvPicPr>
            <a:picLocks noChangeAspect="1"/>
          </p:cNvPicPr>
          <p:nvPr/>
        </p:nvPicPr>
        <p:blipFill>
          <a:blip r:embed="rId2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上汽红岩成本分析</a:t>
            </a:r>
          </a:p>
        </p:txBody>
      </p:sp>
      <p:sp>
        <p:nvSpPr>
          <p:cNvPr id="13317" name="Text Box 15"/>
          <p:cNvSpPr txBox="1"/>
          <p:nvPr/>
        </p:nvSpPr>
        <p:spPr>
          <a:xfrm>
            <a:off x="3635375" y="2852738"/>
            <a:ext cx="3608388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8195" name="Picture 1" descr="厂标"/>
          <p:cNvPicPr>
            <a:picLocks noChangeAspect="1"/>
          </p:cNvPicPr>
          <p:nvPr/>
        </p:nvPicPr>
        <p:blipFill>
          <a:blip r:embed="rId3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284"/>
          <p:cNvSpPr/>
          <p:nvPr/>
        </p:nvSpPr>
        <p:spPr>
          <a:xfrm>
            <a:off x="179388" y="765175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运输包装（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河北工厂 至 诸城中专库）</a:t>
            </a:r>
            <a:endParaRPr lang="zh-CN" altLang="en-US" b="1" dirty="0">
              <a:latin typeface="Arial" panose="020B0604020202020204" pitchFamily="34" charset="0"/>
              <a:ea typeface="方正兰亭黑_GBK"/>
            </a:endParaRPr>
          </a:p>
        </p:txBody>
      </p:sp>
      <p:sp>
        <p:nvSpPr>
          <p:cNvPr id="8197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一、成品包装</a:t>
            </a:r>
          </a:p>
        </p:txBody>
      </p:sp>
      <p:sp>
        <p:nvSpPr>
          <p:cNvPr id="8198" name="Text Box 15"/>
          <p:cNvSpPr txBox="1"/>
          <p:nvPr/>
        </p:nvSpPr>
        <p:spPr>
          <a:xfrm>
            <a:off x="323850" y="1341438"/>
            <a:ext cx="7534275" cy="256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9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557338"/>
            <a:ext cx="2619375" cy="20653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2400118"/>
              </p:ext>
            </p:extLst>
          </p:nvPr>
        </p:nvGraphicFramePr>
        <p:xfrm>
          <a:off x="3347720" y="2063750"/>
          <a:ext cx="55892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包装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外径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1470*1150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1375*1050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吹塑天地盖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1470*1150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ym typeface="+mn-ea"/>
                        </a:rPr>
                        <a:t>1375*1050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吹塑天地盖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26" name="图片 8"/>
          <p:cNvPicPr>
            <a:picLocks noChangeAspect="1"/>
          </p:cNvPicPr>
          <p:nvPr/>
        </p:nvPicPr>
        <p:blipFill>
          <a:blip r:embed="rId5"/>
          <a:srcRect t="964"/>
          <a:stretch>
            <a:fillRect/>
          </a:stretch>
        </p:blipFill>
        <p:spPr>
          <a:xfrm>
            <a:off x="827088" y="3913188"/>
            <a:ext cx="7650162" cy="1576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9220" name="Picture 1" descr="厂标"/>
          <p:cNvPicPr>
            <a:picLocks noChangeAspect="1"/>
          </p:cNvPicPr>
          <p:nvPr/>
        </p:nvPicPr>
        <p:blipFill>
          <a:blip r:embed="rId8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一、成品包装</a:t>
            </a:r>
          </a:p>
        </p:txBody>
      </p:sp>
      <p:sp>
        <p:nvSpPr>
          <p:cNvPr id="9225" name="Rectangle 284"/>
          <p:cNvSpPr/>
          <p:nvPr/>
        </p:nvSpPr>
        <p:spPr>
          <a:xfrm>
            <a:off x="330200" y="784225"/>
            <a:ext cx="4176713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运输包装方案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84254" y="1484696"/>
            <a:ext cx="2850677" cy="21093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7026" y="1484709"/>
            <a:ext cx="3237676" cy="2097566"/>
          </a:xfrm>
          <a:prstGeom prst="rect">
            <a:avLst/>
          </a:prstGeom>
        </p:spPr>
      </p:pic>
      <p:sp>
        <p:nvSpPr>
          <p:cNvPr id="81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68" y="3612893"/>
            <a:ext cx="352839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副驾驶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-B40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围板箱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-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四分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/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六分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四分方式：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底部四大座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+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四副背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+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四小背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六分方式：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底座五大座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+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五副背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+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五小背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026" y="5025551"/>
            <a:ext cx="26850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  <a:ea typeface="楷体_GB2312" pitchFamily="49" charset="-122"/>
              </a:rPr>
              <a:t>围板箱标识内容包括：</a:t>
            </a:r>
          </a:p>
        </p:txBody>
      </p:sp>
      <p:sp>
        <p:nvSpPr>
          <p:cNvPr id="2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5709" y="4769673"/>
            <a:ext cx="4398067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例：</a:t>
            </a:r>
            <a:endParaRPr lang="en-US" altLang="zh-CN" sz="14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名称：欧马可减震座椅总成</a:t>
            </a:r>
            <a:endParaRPr lang="en-US" altLang="zh-CN" sz="14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件号：</a:t>
            </a:r>
            <a:r>
              <a:rPr lang="en-US" altLang="zh-CN" sz="1400">
                <a:latin typeface="Calibri" panose="020F0502020204030204" pitchFamily="34" charset="0"/>
                <a:ea typeface="楷体_GB2312" pitchFamily="49" charset="-122"/>
              </a:rPr>
              <a:t>L168100000114 </a:t>
            </a:r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（体现顾客件号）</a:t>
            </a:r>
            <a:endParaRPr lang="en-US" altLang="zh-CN" sz="14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数量：</a:t>
            </a:r>
            <a:r>
              <a:rPr lang="en-US" altLang="zh-CN" sz="1400">
                <a:latin typeface="Calibri" panose="020F0502020204030204" pitchFamily="34" charset="0"/>
                <a:ea typeface="楷体_GB2312" pitchFamily="49" charset="-122"/>
              </a:rPr>
              <a:t>4</a:t>
            </a:r>
            <a:r>
              <a:rPr lang="zh-CN" altLang="en-US" sz="1400">
                <a:latin typeface="Calibri" panose="020F0502020204030204" pitchFamily="34" charset="0"/>
                <a:ea typeface="楷体_GB2312" pitchFamily="49" charset="-122"/>
              </a:rPr>
              <a:t>套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84254" y="3668901"/>
            <a:ext cx="352839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主驾驶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-B40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围板箱</a:t>
            </a:r>
            <a:r>
              <a:rPr lang="en-US" altLang="zh-CN" sz="1600">
                <a:latin typeface="Calibri" panose="020F0502020204030204" pitchFamily="34" charset="0"/>
                <a:ea typeface="楷体_GB2312" pitchFamily="49" charset="-122"/>
              </a:rPr>
              <a:t>-</a:t>
            </a:r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四分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  <a:p>
            <a:r>
              <a:rPr lang="zh-CN" altLang="en-US" sz="1600">
                <a:latin typeface="Calibri" panose="020F0502020204030204" pitchFamily="34" charset="0"/>
                <a:ea typeface="楷体_GB2312" pitchFamily="49" charset="-122"/>
              </a:rPr>
              <a:t>方式：四主驾</a:t>
            </a:r>
            <a:endParaRPr lang="en-US" altLang="zh-CN" sz="1600">
              <a:latin typeface="Calibri" panose="020F050202020403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0243" name="Picture 1" descr="厂标"/>
          <p:cNvPicPr>
            <a:picLocks noChangeAspect="1"/>
          </p:cNvPicPr>
          <p:nvPr/>
        </p:nvPicPr>
        <p:blipFill>
          <a:blip r:embed="rId5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284"/>
          <p:cNvSpPr/>
          <p:nvPr/>
        </p:nvSpPr>
        <p:spPr>
          <a:xfrm>
            <a:off x="179388" y="765175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3.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上线包装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（中转库 至 主驾主机厂）</a:t>
            </a:r>
            <a:endParaRPr lang="zh-CN" altLang="en-US" b="1" dirty="0">
              <a:latin typeface="Arial" panose="020B0604020202020204" pitchFamily="34" charset="0"/>
              <a:ea typeface="方正兰亭黑_GBK"/>
            </a:endParaRPr>
          </a:p>
        </p:txBody>
      </p:sp>
      <p:sp>
        <p:nvSpPr>
          <p:cNvPr id="10245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一、成品包装</a:t>
            </a:r>
          </a:p>
        </p:txBody>
      </p:sp>
      <p:pic>
        <p:nvPicPr>
          <p:cNvPr id="10246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50" y="1340485"/>
            <a:ext cx="1492885" cy="198945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6" name="表格 2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50" y="3806825"/>
          <a:ext cx="8305165" cy="205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零件名称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包装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包装数量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材质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描述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主驾座椅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料架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2000*1500*2000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钢制焊接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带牵引脚轮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副驾座椅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料架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2000*1500*2000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钢制焊接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带牵引脚轮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随车塑料件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塑料筐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400*300*280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88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36010" y="1322070"/>
            <a:ext cx="1531620" cy="2030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7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 rot="16200000">
            <a:off x="6271578" y="1062038"/>
            <a:ext cx="1630045" cy="2149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1267" name="Picture 1" descr="厂标"/>
          <p:cNvPicPr>
            <a:picLocks noChangeAspect="1"/>
          </p:cNvPicPr>
          <p:nvPr/>
        </p:nvPicPr>
        <p:blipFill>
          <a:blip r:embed="rId7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284"/>
          <p:cNvSpPr/>
          <p:nvPr/>
        </p:nvSpPr>
        <p:spPr>
          <a:xfrm>
            <a:off x="179388" y="765175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1.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货车装载数量</a:t>
            </a:r>
          </a:p>
        </p:txBody>
      </p:sp>
      <p:sp>
        <p:nvSpPr>
          <p:cNvPr id="11269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二、物流成本分析</a:t>
            </a:r>
          </a:p>
        </p:txBody>
      </p:sp>
      <p:sp>
        <p:nvSpPr>
          <p:cNvPr id="11309" name="Rectangle 284"/>
          <p:cNvSpPr/>
          <p:nvPr/>
        </p:nvSpPr>
        <p:spPr>
          <a:xfrm>
            <a:off x="251143" y="3140393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2.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包装箱</a:t>
            </a: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成本分析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800057"/>
              </p:ext>
            </p:extLst>
          </p:nvPr>
        </p:nvGraphicFramePr>
        <p:xfrm>
          <a:off x="488950" y="1329055"/>
          <a:ext cx="8355965" cy="158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0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包装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包装数量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13.5</a:t>
                      </a:r>
                      <a:r>
                        <a:rPr lang="zh-CN" altLang="en-US" sz="1400" dirty="0"/>
                        <a:t>米货车装载数量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1470*1150</a:t>
                      </a:r>
                    </a:p>
                    <a:p>
                      <a:pPr algn="ctr"/>
                      <a:r>
                        <a:rPr lang="en-US" altLang="zh-CN" sz="1400" dirty="0"/>
                        <a:t>*590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主驾座椅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每车</a:t>
                      </a:r>
                      <a:r>
                        <a:rPr lang="en-US" altLang="zh-CN" sz="1400" dirty="0"/>
                        <a:t>54</a:t>
                      </a:r>
                      <a:r>
                        <a:rPr lang="zh-CN" altLang="en-US" sz="1400" dirty="0"/>
                        <a:t>箱，可装</a:t>
                      </a:r>
                      <a:r>
                        <a:rPr lang="en-US" altLang="zh-CN" sz="1400" dirty="0"/>
                        <a:t>216</a:t>
                      </a:r>
                      <a:r>
                        <a:rPr lang="zh-CN" altLang="en-US" sz="1400" dirty="0"/>
                        <a:t>把主驾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13.5</a:t>
                      </a:r>
                      <a:r>
                        <a:rPr lang="zh-CN" altLang="en-US" sz="1400" dirty="0"/>
                        <a:t>货车，每批次可发货</a:t>
                      </a:r>
                      <a:r>
                        <a:rPr lang="en-US" altLang="zh-CN" sz="1400" dirty="0"/>
                        <a:t>108</a:t>
                      </a:r>
                      <a:r>
                        <a:rPr lang="zh-CN" altLang="en-US" sz="1400" dirty="0"/>
                        <a:t>套座椅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1470*1150</a:t>
                      </a:r>
                    </a:p>
                    <a:p>
                      <a:pPr algn="ctr"/>
                      <a:r>
                        <a:rPr lang="en-US" altLang="zh-CN" sz="1400" dirty="0"/>
                        <a:t>*590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副驾座椅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每车</a:t>
                      </a:r>
                      <a:r>
                        <a:rPr lang="en-US" altLang="zh-CN" sz="1400" dirty="0">
                          <a:sym typeface="+mn-ea"/>
                        </a:rPr>
                        <a:t>54</a:t>
                      </a:r>
                      <a:r>
                        <a:rPr lang="zh-CN" altLang="en-US" sz="1400" dirty="0">
                          <a:sym typeface="+mn-ea"/>
                        </a:rPr>
                        <a:t>箱，可装</a:t>
                      </a:r>
                      <a:r>
                        <a:rPr lang="en-US" altLang="zh-CN" sz="1400" dirty="0">
                          <a:sym typeface="+mn-ea"/>
                        </a:rPr>
                        <a:t>216</a:t>
                      </a:r>
                      <a:r>
                        <a:rPr lang="zh-CN" altLang="en-US" sz="1400" dirty="0">
                          <a:sym typeface="+mn-ea"/>
                        </a:rPr>
                        <a:t>套副驾</a:t>
                      </a:r>
                      <a:endParaRPr lang="zh-CN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24466966"/>
              </p:ext>
            </p:extLst>
          </p:nvPr>
        </p:nvGraphicFramePr>
        <p:xfrm>
          <a:off x="395605" y="3938905"/>
          <a:ext cx="83563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5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包装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规格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>
                          <a:solidFill>
                            <a:schemeClr val="dk1"/>
                          </a:solidFill>
                        </a:rPr>
                        <a:t>单</a:t>
                      </a:r>
                      <a:r>
                        <a:rPr lang="zh-CN" altLang="en-US" sz="1400" b="0" smtClean="0">
                          <a:solidFill>
                            <a:schemeClr val="dk1"/>
                          </a:solidFill>
                        </a:rPr>
                        <a:t>价（未税）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投入数量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总价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sym typeface="+mn-ea"/>
                        </a:rPr>
                        <a:t>单件包装费</a:t>
                      </a:r>
                      <a:endParaRPr lang="zh-CN" altLang="en-US" sz="1400" b="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</a:rPr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/>
                        <a:t>围板箱1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1470*1150</a:t>
                      </a:r>
                    </a:p>
                    <a:p>
                      <a:pPr algn="ctr"/>
                      <a:r>
                        <a:rPr lang="en-US" altLang="zh-CN" sz="1400" dirty="0"/>
                        <a:t>*590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400" smtClean="0"/>
                        <a:t>610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4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400" smtClean="0"/>
                        <a:t>146400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smtClean="0"/>
                        <a:t>2.928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400" dirty="0"/>
                        <a:t>按照</a:t>
                      </a:r>
                      <a:r>
                        <a:rPr lang="en-US" altLang="zh-CN" sz="1400" dirty="0"/>
                        <a:t>5</a:t>
                      </a:r>
                      <a:r>
                        <a:rPr lang="zh-CN" altLang="en-US" sz="1400" dirty="0"/>
                        <a:t>万量份分摊</a:t>
                      </a:r>
                    </a:p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42" name="Text Box 15"/>
          <p:cNvSpPr txBox="1"/>
          <p:nvPr>
            <p:custDataLst>
              <p:tags r:id="rId4"/>
            </p:custDataLst>
          </p:nvPr>
        </p:nvSpPr>
        <p:spPr>
          <a:xfrm>
            <a:off x="683260" y="3573145"/>
            <a:ext cx="3738245" cy="3562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日产能：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量份</a:t>
            </a:r>
            <a:endParaRPr lang="zh-CN" altLang="en-US" sz="1400" dirty="0">
              <a:solidFill>
                <a:schemeClr val="dk1"/>
              </a:solidFill>
            </a:endParaRPr>
          </a:p>
          <a:p>
            <a:pPr marL="0" lvl="0" algn="ctr" eaLnBrk="1" fontAlgn="auto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1400" dirty="0">
              <a:solidFill>
                <a:schemeClr val="dk1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5"/>
          <p:cNvSpPr txBox="1"/>
          <p:nvPr>
            <p:custDataLst>
              <p:tags r:id="rId5"/>
            </p:custDataLst>
          </p:nvPr>
        </p:nvSpPr>
        <p:spPr>
          <a:xfrm>
            <a:off x="617855" y="5229225"/>
            <a:ext cx="8134350" cy="6496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eaLnBrk="1" fontAlgn="auto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400" b="1" dirty="0">
                <a:solidFill>
                  <a:schemeClr val="dk1"/>
                </a:solidFill>
              </a:rPr>
              <a:t>备注：每车发货</a:t>
            </a:r>
            <a:r>
              <a:rPr lang="en-US" altLang="zh-CN" sz="1400" b="1" dirty="0">
                <a:solidFill>
                  <a:schemeClr val="dk1"/>
                </a:solidFill>
              </a:rPr>
              <a:t>54</a:t>
            </a:r>
            <a:r>
              <a:rPr lang="zh-CN" altLang="en-US" sz="1400" b="1" dirty="0">
                <a:solidFill>
                  <a:schemeClr val="dk1"/>
                </a:solidFill>
              </a:rPr>
              <a:t>箱，中转库存放</a:t>
            </a:r>
            <a:r>
              <a:rPr lang="en-US" altLang="zh-CN" sz="1400" b="1" dirty="0">
                <a:solidFill>
                  <a:schemeClr val="dk1"/>
                </a:solidFill>
              </a:rPr>
              <a:t>108</a:t>
            </a:r>
            <a:r>
              <a:rPr lang="zh-CN" altLang="en-US" sz="1400" b="1" dirty="0">
                <a:solidFill>
                  <a:schemeClr val="dk1"/>
                </a:solidFill>
              </a:rPr>
              <a:t>量份的库存（</a:t>
            </a:r>
            <a:r>
              <a:rPr lang="en-US" altLang="zh-CN" sz="1400" b="1" dirty="0">
                <a:solidFill>
                  <a:schemeClr val="dk1"/>
                </a:solidFill>
              </a:rPr>
              <a:t>1</a:t>
            </a:r>
            <a:r>
              <a:rPr lang="zh-CN" altLang="en-US" sz="1400" b="1" dirty="0">
                <a:solidFill>
                  <a:schemeClr val="dk1"/>
                </a:solidFill>
              </a:rPr>
              <a:t>个批次），路上</a:t>
            </a:r>
            <a:r>
              <a:rPr lang="en-US" altLang="zh-CN" sz="1400" b="1" dirty="0">
                <a:solidFill>
                  <a:schemeClr val="dk1"/>
                </a:solidFill>
              </a:rPr>
              <a:t>2</a:t>
            </a:r>
            <a:r>
              <a:rPr lang="zh-CN" altLang="en-US" sz="1400" b="1" dirty="0">
                <a:solidFill>
                  <a:schemeClr val="dk1"/>
                </a:solidFill>
              </a:rPr>
              <a:t>个批次，河北工厂存放</a:t>
            </a:r>
            <a:r>
              <a:rPr lang="en-US" altLang="zh-CN" sz="1400" b="1" dirty="0">
                <a:solidFill>
                  <a:schemeClr val="dk1"/>
                </a:solidFill>
              </a:rPr>
              <a:t>1</a:t>
            </a:r>
            <a:r>
              <a:rPr lang="zh-CN" altLang="en-US" sz="1400" b="1" dirty="0">
                <a:solidFill>
                  <a:schemeClr val="dk1"/>
                </a:solidFill>
              </a:rPr>
              <a:t>个批次，共计需要</a:t>
            </a:r>
            <a:r>
              <a:rPr lang="en-US" altLang="zh-CN" sz="1400" b="1" dirty="0">
                <a:solidFill>
                  <a:srgbClr val="FF0000"/>
                </a:solidFill>
              </a:rPr>
              <a:t>240</a:t>
            </a:r>
            <a:r>
              <a:rPr lang="zh-CN" altLang="en-US" sz="1400" b="1" dirty="0">
                <a:solidFill>
                  <a:schemeClr val="dk1"/>
                </a:solidFill>
              </a:rPr>
              <a:t>个包装箱。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01EE2620-4784-87C3-819C-EE3651BE9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14721"/>
              </p:ext>
            </p:extLst>
          </p:nvPr>
        </p:nvGraphicFramePr>
        <p:xfrm>
          <a:off x="7740352" y="3070543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showAsIcon="1" r:id="rId8" imgW="914400" imgH="787320" progId="Acrobat.Document.DC">
                  <p:embed/>
                </p:oleObj>
              </mc:Choice>
              <mc:Fallback>
                <p:oleObj name="Acrobat Document" showAsIcon="1" r:id="rId8" imgW="914400" imgH="78732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40352" y="3070543"/>
                        <a:ext cx="914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1267" name="Picture 1" descr="厂标"/>
          <p:cNvPicPr>
            <a:picLocks noChangeAspect="1"/>
          </p:cNvPicPr>
          <p:nvPr/>
        </p:nvPicPr>
        <p:blipFill>
          <a:blip r:embed="rId4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Rectangle 284"/>
          <p:cNvSpPr/>
          <p:nvPr/>
        </p:nvSpPr>
        <p:spPr>
          <a:xfrm>
            <a:off x="179388" y="765175"/>
            <a:ext cx="4176712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altLang="zh-CN" b="1" dirty="0">
                <a:latin typeface="Arial" panose="020B0604020202020204" pitchFamily="34" charset="0"/>
                <a:ea typeface="方正兰亭黑_GBK"/>
              </a:rPr>
              <a:t>3.</a:t>
            </a:r>
            <a:r>
              <a:rPr lang="zh-CN" altLang="en-US" b="1" dirty="0">
                <a:latin typeface="Arial" panose="020B0604020202020204" pitchFamily="34" charset="0"/>
                <a:ea typeface="方正兰亭黑_GBK"/>
              </a:rPr>
              <a:t>投入分析</a:t>
            </a:r>
          </a:p>
        </p:txBody>
      </p:sp>
      <p:sp>
        <p:nvSpPr>
          <p:cNvPr id="11269" name="Text Box 11"/>
          <p:cNvSpPr txBox="1"/>
          <p:nvPr/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二、物流成本分析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5974939"/>
              </p:ext>
            </p:extLst>
          </p:nvPr>
        </p:nvGraphicFramePr>
        <p:xfrm>
          <a:off x="251460" y="1268730"/>
          <a:ext cx="855916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包装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外径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备注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现有包装箱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1470*1150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1375*1050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590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B40L</a:t>
                      </a:r>
                      <a:r>
                        <a:rPr lang="zh-CN" altLang="en-US" sz="1400" dirty="0"/>
                        <a:t>中改四分座椅使用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100</a:t>
                      </a:r>
                      <a:r>
                        <a:rPr lang="zh-CN" altLang="en-US" sz="1400" dirty="0"/>
                        <a:t>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围板箱</a:t>
                      </a:r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1470*1150</a:t>
                      </a:r>
                      <a:endParaRPr lang="en-US" altLang="zh-C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ym typeface="+mn-ea"/>
                        </a:rPr>
                        <a:t>1375*1050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ym typeface="+mn-ea"/>
                        </a:rPr>
                        <a:t>B40L</a:t>
                      </a:r>
                      <a:r>
                        <a:rPr lang="zh-CN" altLang="en-US" sz="1400" dirty="0">
                          <a:sym typeface="+mn-ea"/>
                        </a:rPr>
                        <a:t>中改六分座椅使用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100</a:t>
                      </a:r>
                      <a:r>
                        <a:rPr lang="zh-CN" altLang="en-US" sz="1400" dirty="0"/>
                        <a:t>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505" y="3356610"/>
            <a:ext cx="7992745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备注：</a:t>
            </a:r>
          </a:p>
          <a:p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1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、根据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B40L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后排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3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月份的订单为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1500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量份（后续订单没有提供），需要占用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75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个六分围板箱和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75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个四分围板箱，所以富余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50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个箱子，可装</a:t>
            </a:r>
            <a:r>
              <a:rPr lang="en-US" altLang="zh-CN" dirty="0">
                <a:latin typeface="Calibri" panose="020F0502020204030204" pitchFamily="34" charset="0"/>
                <a:ea typeface="楷体_GB2312" pitchFamily="49" charset="-122"/>
              </a:rPr>
              <a:t>100</a:t>
            </a:r>
            <a:r>
              <a:rPr lang="zh-CN" altLang="en-US" dirty="0">
                <a:latin typeface="Calibri" panose="020F0502020204030204" pitchFamily="34" charset="0"/>
                <a:ea typeface="楷体_GB2312" pitchFamily="49" charset="-122"/>
              </a:rPr>
              <a:t>套欧马可座椅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、欧马可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月份订单为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3610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套，预估日产能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100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套，需要购买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100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个包装箱用于周转，需要投入的费</a:t>
            </a:r>
            <a:r>
              <a:rPr lang="zh-CN" altLang="en-US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用</a:t>
            </a:r>
            <a:r>
              <a:rPr lang="zh-CN" altLang="en-US" smtClean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为</a:t>
            </a:r>
            <a:r>
              <a:rPr lang="en-US" altLang="zh-CN" smtClean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61000</a:t>
            </a:r>
            <a:r>
              <a:rPr lang="zh-CN" altLang="en-US" smtClean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元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4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15"/>
          <p:cNvSpPr txBox="1"/>
          <p:nvPr/>
        </p:nvSpPr>
        <p:spPr>
          <a:xfrm>
            <a:off x="463550" y="908050"/>
            <a:ext cx="36083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运费（长途）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3459869"/>
              </p:ext>
            </p:extLst>
          </p:nvPr>
        </p:nvGraphicFramePr>
        <p:xfrm>
          <a:off x="611188" y="2060575"/>
          <a:ext cx="6092467" cy="166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装载数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单件运费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主驾座椅</a:t>
                      </a:r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216/54</a:t>
                      </a:r>
                      <a:r>
                        <a:rPr lang="zh-CN" altLang="en-US" dirty="0"/>
                        <a:t>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13.89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副驾座椅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ym typeface="+mn-ea"/>
                        </a:rPr>
                        <a:t>216/54</a:t>
                      </a:r>
                      <a:r>
                        <a:rPr lang="zh-CN" altLang="en-US" sz="1800" dirty="0">
                          <a:sym typeface="+mn-ea"/>
                        </a:rPr>
                        <a:t>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13.89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42" name="Text Box 15"/>
          <p:cNvSpPr txBox="1"/>
          <p:nvPr/>
        </p:nvSpPr>
        <p:spPr>
          <a:xfrm>
            <a:off x="554355" y="1341755"/>
            <a:ext cx="3738245" cy="4616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13.5m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半挂，整车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元运费</a:t>
            </a:r>
          </a:p>
        </p:txBody>
      </p:sp>
      <p:sp>
        <p:nvSpPr>
          <p:cNvPr id="11269" name="Text Box 11"/>
          <p:cNvSpPr txBox="1"/>
          <p:nvPr>
            <p:custDataLst>
              <p:tags r:id="rId2"/>
            </p:custDataLst>
          </p:nvPr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二、物流成本分析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3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15"/>
          <p:cNvSpPr txBox="1"/>
          <p:nvPr/>
        </p:nvSpPr>
        <p:spPr>
          <a:xfrm>
            <a:off x="144247" y="892597"/>
            <a:ext cx="36083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围板箱整体结构如下：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 Box 11"/>
          <p:cNvSpPr txBox="1"/>
          <p:nvPr>
            <p:custDataLst>
              <p:tags r:id="rId1"/>
            </p:custDataLst>
          </p:nvPr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三、围板箱技术方案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9005" y="1816383"/>
            <a:ext cx="7867451" cy="2794598"/>
            <a:chOff x="809005" y="1816383"/>
            <a:chExt cx="7867451" cy="2794598"/>
          </a:xfrm>
        </p:grpSpPr>
        <p:grpSp>
          <p:nvGrpSpPr>
            <p:cNvPr id="7" name="组合 6"/>
            <p:cNvGrpSpPr/>
            <p:nvPr/>
          </p:nvGrpSpPr>
          <p:grpSpPr>
            <a:xfrm>
              <a:off x="809005" y="1816383"/>
              <a:ext cx="7867451" cy="2794598"/>
              <a:chOff x="1036816" y="2869106"/>
              <a:chExt cx="7867451" cy="279459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0658" y="3356939"/>
                <a:ext cx="2499694" cy="1847373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816" y="3356992"/>
                <a:ext cx="2396990" cy="1922909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>
                <a:off x="6954701" y="4027353"/>
                <a:ext cx="508934" cy="1703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线形标注 1 4"/>
              <p:cNvSpPr/>
              <p:nvPr/>
            </p:nvSpPr>
            <p:spPr>
              <a:xfrm flipH="1">
                <a:off x="4439771" y="2869106"/>
                <a:ext cx="1142857" cy="383803"/>
              </a:xfrm>
              <a:prstGeom prst="borderCallout1">
                <a:avLst>
                  <a:gd name="adj1" fmla="val 18750"/>
                  <a:gd name="adj2" fmla="val -8333"/>
                  <a:gd name="adj3" fmla="val 329088"/>
                  <a:gd name="adj4" fmla="val -9831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smtClean="0">
                    <a:solidFill>
                      <a:schemeClr val="tx1"/>
                    </a:solidFill>
                  </a:rPr>
                  <a:t>1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）</a:t>
                </a:r>
                <a:r>
                  <a:rPr lang="en-US" altLang="zh-CN" sz="1100" smtClean="0">
                    <a:solidFill>
                      <a:schemeClr val="tx1"/>
                    </a:solidFill>
                  </a:rPr>
                  <a:t>A4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看板袋</a:t>
                </a:r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线形标注 1 13"/>
              <p:cNvSpPr/>
              <p:nvPr/>
            </p:nvSpPr>
            <p:spPr>
              <a:xfrm>
                <a:off x="3656623" y="3772744"/>
                <a:ext cx="1062368" cy="383803"/>
              </a:xfrm>
              <a:prstGeom prst="borderCallout1">
                <a:avLst>
                  <a:gd name="adj1" fmla="val 18750"/>
                  <a:gd name="adj2" fmla="val -8333"/>
                  <a:gd name="adj3" fmla="val 30677"/>
                  <a:gd name="adj4" fmla="val -71906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smtClean="0">
                    <a:solidFill>
                      <a:schemeClr val="tx1"/>
                    </a:solidFill>
                  </a:rPr>
                  <a:t>2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）</a:t>
                </a:r>
                <a:r>
                  <a:rPr lang="en-US" altLang="zh-CN" sz="1100" smtClean="0">
                    <a:solidFill>
                      <a:schemeClr val="tx1"/>
                    </a:solidFill>
                  </a:rPr>
                  <a:t>PP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围板</a:t>
                </a:r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线形标注 1 14"/>
              <p:cNvSpPr/>
              <p:nvPr/>
            </p:nvSpPr>
            <p:spPr>
              <a:xfrm>
                <a:off x="7209168" y="5279901"/>
                <a:ext cx="1062368" cy="383803"/>
              </a:xfrm>
              <a:prstGeom prst="borderCallout1">
                <a:avLst>
                  <a:gd name="adj1" fmla="val 18750"/>
                  <a:gd name="adj2" fmla="val -8333"/>
                  <a:gd name="adj3" fmla="val -125748"/>
                  <a:gd name="adj4" fmla="val -43216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smtClean="0">
                    <a:solidFill>
                      <a:schemeClr val="tx1"/>
                    </a:solidFill>
                  </a:rPr>
                  <a:t>4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）</a:t>
                </a:r>
                <a:r>
                  <a:rPr lang="en-US" altLang="zh-CN" sz="1100" smtClean="0">
                    <a:solidFill>
                      <a:schemeClr val="tx1"/>
                    </a:solidFill>
                  </a:rPr>
                  <a:t>HOPE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底托</a:t>
                </a:r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线形标注 1 15"/>
              <p:cNvSpPr/>
              <p:nvPr/>
            </p:nvSpPr>
            <p:spPr>
              <a:xfrm>
                <a:off x="3806048" y="4472707"/>
                <a:ext cx="1062368" cy="383803"/>
              </a:xfrm>
              <a:prstGeom prst="borderCallout1">
                <a:avLst>
                  <a:gd name="adj1" fmla="val 18750"/>
                  <a:gd name="adj2" fmla="val -8333"/>
                  <a:gd name="adj3" fmla="val -5421"/>
                  <a:gd name="adj4" fmla="val -97989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smtClean="0">
                    <a:solidFill>
                      <a:schemeClr val="tx1"/>
                    </a:solidFill>
                  </a:rPr>
                  <a:t>3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）手持带</a:t>
                </a:r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线形标注 1 17"/>
              <p:cNvSpPr/>
              <p:nvPr/>
            </p:nvSpPr>
            <p:spPr>
              <a:xfrm>
                <a:off x="7824147" y="4144232"/>
                <a:ext cx="1080120" cy="383803"/>
              </a:xfrm>
              <a:prstGeom prst="borderCallout1">
                <a:avLst>
                  <a:gd name="adj1" fmla="val 18750"/>
                  <a:gd name="adj2" fmla="val -8333"/>
                  <a:gd name="adj3" fmla="val -5420"/>
                  <a:gd name="adj4" fmla="val -49140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smtClean="0">
                    <a:solidFill>
                      <a:schemeClr val="tx1"/>
                    </a:solidFill>
                  </a:rPr>
                  <a:t>5</a:t>
                </a:r>
                <a:r>
                  <a:rPr lang="zh-CN" altLang="en-US" sz="1100" smtClean="0">
                    <a:solidFill>
                      <a:schemeClr val="tx1"/>
                    </a:solidFill>
                  </a:rPr>
                  <a:t>）序列号</a:t>
                </a:r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线形标注 1 19"/>
            <p:cNvSpPr/>
            <p:nvPr/>
          </p:nvSpPr>
          <p:spPr>
            <a:xfrm>
              <a:off x="6985975" y="1838961"/>
              <a:ext cx="1080120" cy="383803"/>
            </a:xfrm>
            <a:prstGeom prst="borderCallout1">
              <a:avLst>
                <a:gd name="adj1" fmla="val 18750"/>
                <a:gd name="adj2" fmla="val -8333"/>
                <a:gd name="adj3" fmla="val 247266"/>
                <a:gd name="adj4" fmla="val -44865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smtClean="0">
                  <a:solidFill>
                    <a:schemeClr val="tx1"/>
                  </a:solidFill>
                </a:rPr>
                <a:t>6</a:t>
              </a:r>
              <a:r>
                <a:rPr lang="zh-CN" altLang="en-US" sz="1100" smtClean="0">
                  <a:solidFill>
                    <a:schemeClr val="tx1"/>
                  </a:solidFill>
                </a:rPr>
                <a:t>）</a:t>
              </a:r>
              <a:r>
                <a:rPr lang="en-US" altLang="zh-CN" sz="1100" smtClean="0">
                  <a:solidFill>
                    <a:schemeClr val="tx1"/>
                  </a:solidFill>
                </a:rPr>
                <a:t>HOPE</a:t>
              </a:r>
              <a:r>
                <a:rPr lang="zh-CN" altLang="en-US" sz="1100" smtClean="0">
                  <a:solidFill>
                    <a:schemeClr val="tx1"/>
                  </a:solidFill>
                </a:rPr>
                <a:t>天盖</a:t>
              </a:r>
              <a:endParaRPr lang="zh-CN" altLang="en-US" sz="11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8773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3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Text Box 15"/>
          <p:cNvSpPr txBox="1"/>
          <p:nvPr/>
        </p:nvSpPr>
        <p:spPr>
          <a:xfrm>
            <a:off x="144247" y="892597"/>
            <a:ext cx="36083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围板箱技术要求如下：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 Box 11"/>
          <p:cNvSpPr txBox="1"/>
          <p:nvPr>
            <p:custDataLst>
              <p:tags r:id="rId1"/>
            </p:custDataLst>
          </p:nvPr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三、围板箱技术方案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15"/>
          <p:cNvSpPr txBox="1"/>
          <p:nvPr/>
        </p:nvSpPr>
        <p:spPr>
          <a:xfrm>
            <a:off x="144246" y="1362918"/>
            <a:ext cx="8460201" cy="16619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看板袋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可放入发货明细，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格式明细表格，位置为围板箱正面左上角如图所示；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围板：外围尺寸</a:t>
            </a:r>
            <a:r>
              <a:rPr lang="en-US" altLang="zh-CN" sz="1200" smtClean="0"/>
              <a:t>1470*1150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*590mm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，材质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板，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3kg/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平米（壁厚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）手持带：方便操作员操作搬运（编织袋）；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HOPE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底托：底托设计为进叉脚部结构，适合各种叉车；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）序列号：印刷序列号字体高度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70~80mm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，内容为“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M4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中改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001~100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号”，印刷在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A4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看板侧右上角；</a:t>
            </a:r>
            <a:endParaRPr lang="en-US" altLang="zh-CN" sz="1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HOPE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天盖：围板箱运输过程存在堆叠分层，设计上下围板箱放置定位孔；</a:t>
            </a:r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872394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fc8a4e3-39f2-4ff2-b5ee-7dc2356a3736"/>
  <p:tag name="COMMONDATA" val="eyJoZGlkIjoiMjdjOGViZWFhMmEzODEzYjc1OTZiMjc2N2YxNGJm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8395738-02e3-490d-a609-7cc4da169d81}"/>
  <p:tag name="TABLE_ENDDRAG_ORIGIN_RECT" val="653*78"/>
  <p:tag name="TABLE_ENDDRAG_RECT" val="42*301*653*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62af34-f19b-47fd-9653-9d60b720dfd0}"/>
  <p:tag name="KSO_WM_BEAUTIFY_FLAG" val=""/>
  <p:tag name="TABLE_ENDDRAG_ORIGIN_RECT" val="657*155"/>
  <p:tag name="TABLE_ENDDRAG_RECT" val="38*104*657*1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ac5c5f4-181c-42a4-9ca7-f7ff3c933d64}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62af34-f19b-47fd-9653-9d60b720dfd0}"/>
  <p:tag name="KSO_WM_BEAUTIFY_FLAG" val=""/>
  <p:tag name="TABLE_ENDDRAG_ORIGIN_RECT" val="673*121"/>
  <p:tag name="TABLE_ENDDRAG_RECT" val="19*101*673*1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036ac3-2736-4ff9-a549-5ca5c14b52a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913c5dd-4651-4543-a9c2-2912991e279a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62af34-f19b-47fd-9653-9d60b720dfd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1228</Words>
  <Application>Microsoft Office PowerPoint</Application>
  <PresentationFormat>全屏显示(4:3)</PresentationFormat>
  <Paragraphs>184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Malgun Gothic</vt:lpstr>
      <vt:lpstr>方正兰亭粗黑_GBK</vt:lpstr>
      <vt:lpstr>方正兰亭黑_GBK</vt:lpstr>
      <vt:lpstr>楷体_GB2312</vt:lpstr>
      <vt:lpstr>宋体</vt:lpstr>
      <vt:lpstr>微软雅黑</vt:lpstr>
      <vt:lpstr>Arial</vt:lpstr>
      <vt:lpstr>Calibri</vt:lpstr>
      <vt:lpstr>Wingdings</vt:lpstr>
      <vt:lpstr>Office 主题</vt:lpstr>
      <vt:lpstr>1_Office 主题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Lenovo</cp:lastModifiedBy>
  <cp:revision>1994</cp:revision>
  <dcterms:created xsi:type="dcterms:W3CDTF">2013-01-09T01:05:00Z</dcterms:created>
  <dcterms:modified xsi:type="dcterms:W3CDTF">2023-03-10T09:21:07Z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294D3FE5AAD246B7B501E95811B31A67</vt:lpwstr>
  </property>
  <property fmtid="{D5CDD505-2E9C-101B-9397-08002B2CF9AE}" pid="3" name="KSOProductBuildVer">
    <vt:lpwstr>2052-11.1.0.13703</vt:lpwstr>
  </property>
</Properties>
</file>