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377" r:id="rId3"/>
    <p:sldId id="38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2" r:id="rId14"/>
    <p:sldId id="403" r:id="rId15"/>
    <p:sldId id="404" r:id="rId16"/>
    <p:sldId id="405" r:id="rId17"/>
    <p:sldId id="354" r:id="rId18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7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3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74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2023/3/2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重汽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NX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量产版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 MAX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20230302</a:t>
            </a: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3.2</a:t>
            </a:r>
            <a:r>
              <a:rPr lang="zh-CN" altLang="en-US" dirty="0"/>
              <a:t>方案介绍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3BA533-5A6E-FBDB-94C3-534DA34E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2776"/>
            <a:ext cx="4260759" cy="4165511"/>
          </a:xfrm>
          <a:prstGeom prst="rect">
            <a:avLst/>
          </a:prstGeom>
        </p:spPr>
      </p:pic>
      <p:cxnSp>
        <p:nvCxnSpPr>
          <p:cNvPr id="2" name="连接符: 肘形 1">
            <a:extLst>
              <a:ext uri="{FF2B5EF4-FFF2-40B4-BE49-F238E27FC236}">
                <a16:creationId xmlns:a16="http://schemas.microsoft.com/office/drawing/2014/main" id="{B398D278-BF08-6EC3-CFAC-5F9A234F7FAE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6317324" y="1144780"/>
            <a:ext cx="937845" cy="183620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E9934AD-5D5C-30DA-AD59-C8D06254E41F}"/>
              </a:ext>
            </a:extLst>
          </p:cNvPr>
          <p:cNvSpPr txBox="1"/>
          <p:nvPr/>
        </p:nvSpPr>
        <p:spPr>
          <a:xfrm>
            <a:off x="6588224" y="947629"/>
            <a:ext cx="223224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靠背加厚泡沫、靠背支撑板新开</a:t>
            </a:r>
          </a:p>
        </p:txBody>
      </p:sp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1FE8C505-A7A2-8FCB-968C-C8641F5A81B4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1886708" y="3480012"/>
            <a:ext cx="762582" cy="230375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F772FA6-D66D-9BA5-08FC-642B9D630BF2}"/>
              </a:ext>
            </a:extLst>
          </p:cNvPr>
          <p:cNvSpPr txBox="1"/>
          <p:nvPr/>
        </p:nvSpPr>
        <p:spPr>
          <a:xfrm>
            <a:off x="0" y="3881264"/>
            <a:ext cx="223224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座框焊接总成新开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ADC54C-7190-71AE-326A-D948E0BD5BE5}"/>
              </a:ext>
            </a:extLst>
          </p:cNvPr>
          <p:cNvSpPr txBox="1"/>
          <p:nvPr/>
        </p:nvSpPr>
        <p:spPr>
          <a:xfrm>
            <a:off x="6588224" y="3742764"/>
            <a:ext cx="223224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其余未描述零部件借用陕汽轩德</a:t>
            </a:r>
            <a:r>
              <a:rPr lang="en-US" altLang="zh-CN" dirty="0"/>
              <a:t>6</a:t>
            </a:r>
            <a:r>
              <a:rPr lang="zh-CN" altLang="en-US" dirty="0"/>
              <a:t>，详见</a:t>
            </a:r>
            <a:r>
              <a:rPr lang="en-US" altLang="zh-CN" dirty="0"/>
              <a:t>EBOM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012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3.3</a:t>
            </a:r>
            <a:r>
              <a:rPr lang="zh-CN" altLang="en-US" dirty="0"/>
              <a:t>新开件清单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2E6759F-FFAF-2C4E-27A7-C9D9642F6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94406"/>
              </p:ext>
            </p:extLst>
          </p:nvPr>
        </p:nvGraphicFramePr>
        <p:xfrm>
          <a:off x="539552" y="1032707"/>
          <a:ext cx="8208912" cy="449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82149795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3719065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8183072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73737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68555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16518477"/>
                    </a:ext>
                  </a:extLst>
                </a:gridCol>
              </a:tblGrid>
              <a:tr h="416967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8430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靠背加厚泡沫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聚氨酯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28255"/>
                  </a:ext>
                </a:extLst>
              </a:tr>
              <a:tr h="3284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靠背支撑板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混纺玻纤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+PP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蜂窝板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98674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中间座椅座框骨架焊接总成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ASSY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45191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前地脚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SAPH440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SHT0015713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下级零部件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75899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前支撑钣金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Q235 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64709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后地脚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SAPH440 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100511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卧铺支撑钣金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Q235 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08246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安全带总成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ASSY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24265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中间座坐垫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75476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靠背、坐垫面套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42170"/>
                  </a:ext>
                </a:extLst>
              </a:tr>
            </a:tbl>
          </a:graphicData>
        </a:graphic>
      </p:graphicFrame>
      <p:pic>
        <p:nvPicPr>
          <p:cNvPr id="3" name="Picture 652">
            <a:extLst>
              <a:ext uri="{FF2B5EF4-FFF2-40B4-BE49-F238E27FC236}">
                <a16:creationId xmlns:a16="http://schemas.microsoft.com/office/drawing/2014/main" id="{63EF8983-D392-4BE3-92F0-19A8BEC4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73" y="4452989"/>
            <a:ext cx="424783" cy="2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D2A098-317B-3D0F-43E9-60B66E90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84" y="3623422"/>
            <a:ext cx="437030" cy="2820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302212-B70C-180E-AB5A-A9D09E5F8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673" y="2796968"/>
            <a:ext cx="373465" cy="3473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0E9012-CAC6-8B5B-B1AD-20BAA88E8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384" y="3230097"/>
            <a:ext cx="518577" cy="2241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70151EB-61F6-7604-18E7-1DB5C4C8C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389" y="4056606"/>
            <a:ext cx="328618" cy="2820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8747214-D9F6-47F1-8AE9-DB9ECD6E2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082" y="4811577"/>
            <a:ext cx="441964" cy="32657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176F2B-D412-F809-EC5C-969830714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082" y="2390853"/>
            <a:ext cx="394902" cy="2493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BA60A0-844C-EA4E-A6E8-E27C6B13D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1492" y="1496747"/>
            <a:ext cx="182163" cy="3400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841C39-9AA3-6EB5-86DA-88FB37F848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3599" y="1880293"/>
            <a:ext cx="233612" cy="36919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F860BD3-0946-24D8-16A4-5363028AD6F2}"/>
              </a:ext>
            </a:extLst>
          </p:cNvPr>
          <p:cNvSpPr txBox="1"/>
          <p:nvPr/>
        </p:nvSpPr>
        <p:spPr>
          <a:xfrm>
            <a:off x="565159" y="5801303"/>
            <a:ext cx="288032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上述零部件均未确定状态</a:t>
            </a:r>
          </a:p>
        </p:txBody>
      </p:sp>
    </p:spTree>
    <p:extLst>
      <p:ext uri="{BB962C8B-B14F-4D97-AF65-F5344CB8AC3E}">
        <p14:creationId xmlns:p14="http://schemas.microsoft.com/office/powerpoint/2010/main" val="16202163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量产版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1.1</a:t>
            </a:r>
            <a:r>
              <a:rPr lang="zh-CN" altLang="en-US" dirty="0"/>
              <a:t>配置介绍</a:t>
            </a:r>
          </a:p>
        </p:txBody>
      </p:sp>
      <p:graphicFrame>
        <p:nvGraphicFramePr>
          <p:cNvPr id="2" name="表格 7">
            <a:extLst>
              <a:ext uri="{FF2B5EF4-FFF2-40B4-BE49-F238E27FC236}">
                <a16:creationId xmlns:a16="http://schemas.microsoft.com/office/drawing/2014/main" id="{4CED8875-8534-7576-1B68-05F1BE652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15841"/>
              </p:ext>
            </p:extLst>
          </p:nvPr>
        </p:nvGraphicFramePr>
        <p:xfrm>
          <a:off x="4716016" y="1291476"/>
          <a:ext cx="25922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823174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NX</a:t>
                      </a:r>
                      <a:r>
                        <a:rPr lang="zh-CN" altLang="en-US" dirty="0"/>
                        <a:t>量产版司机座椅配置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YZ167151000047 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气动升降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前后调节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7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34352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CF90A4A8-5328-CD12-EB8C-E8F09691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32707"/>
            <a:ext cx="3247521" cy="49813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10A7877-B0F9-6BD3-FACF-D3950ECCB765}"/>
              </a:ext>
            </a:extLst>
          </p:cNvPr>
          <p:cNvSpPr txBox="1"/>
          <p:nvPr/>
        </p:nvSpPr>
        <p:spPr>
          <a:xfrm>
            <a:off x="4499992" y="3717032"/>
            <a:ext cx="446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1.2</a:t>
            </a:r>
            <a:r>
              <a:rPr lang="zh-CN" altLang="en-US" dirty="0"/>
              <a:t>方案介绍：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NX</a:t>
            </a:r>
            <a:r>
              <a:rPr lang="zh-CN" altLang="en-US" dirty="0"/>
              <a:t>大轻卡</a:t>
            </a:r>
            <a:r>
              <a:rPr lang="en-US" altLang="zh-CN" dirty="0"/>
              <a:t>LZ161751100410/1</a:t>
            </a:r>
            <a:r>
              <a:rPr lang="zh-CN" altLang="en-US" dirty="0"/>
              <a:t>基础上更换为重汽造型泡沫，取消扶手，更换面料，更换说明书。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F7F801-C440-6B11-D977-EA9B95521AA3}"/>
              </a:ext>
            </a:extLst>
          </p:cNvPr>
          <p:cNvSpPr txBox="1"/>
          <p:nvPr/>
        </p:nvSpPr>
        <p:spPr>
          <a:xfrm>
            <a:off x="4513659" y="4917361"/>
            <a:ext cx="446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1.3</a:t>
            </a:r>
            <a:r>
              <a:rPr lang="zh-CN" altLang="en-US" dirty="0"/>
              <a:t>新开件清单：</a:t>
            </a:r>
            <a:endParaRPr lang="en-US" altLang="zh-CN" dirty="0"/>
          </a:p>
          <a:p>
            <a:r>
              <a:rPr lang="zh-CN" altLang="en-US" dirty="0"/>
              <a:t>靠背</a:t>
            </a:r>
            <a:r>
              <a:rPr lang="en-US" altLang="zh-CN" dirty="0"/>
              <a:t>/</a:t>
            </a:r>
            <a:r>
              <a:rPr lang="zh-CN" altLang="en-US" dirty="0"/>
              <a:t>坐垫面套、说明书。</a:t>
            </a:r>
          </a:p>
        </p:txBody>
      </p:sp>
    </p:spTree>
    <p:extLst>
      <p:ext uri="{BB962C8B-B14F-4D97-AF65-F5344CB8AC3E}">
        <p14:creationId xmlns:p14="http://schemas.microsoft.com/office/powerpoint/2010/main" val="27343547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量产版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2.1</a:t>
            </a:r>
            <a:r>
              <a:rPr lang="zh-CN" altLang="en-US" dirty="0"/>
              <a:t>配置介绍</a:t>
            </a:r>
          </a:p>
        </p:txBody>
      </p:sp>
      <p:graphicFrame>
        <p:nvGraphicFramePr>
          <p:cNvPr id="2" name="表格 7">
            <a:extLst>
              <a:ext uri="{FF2B5EF4-FFF2-40B4-BE49-F238E27FC236}">
                <a16:creationId xmlns:a16="http://schemas.microsoft.com/office/drawing/2014/main" id="{4CED8875-8534-7576-1B68-05F1BE652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14701"/>
              </p:ext>
            </p:extLst>
          </p:nvPr>
        </p:nvGraphicFramePr>
        <p:xfrm>
          <a:off x="5076056" y="1444402"/>
          <a:ext cx="25922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823174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NX</a:t>
                      </a:r>
                      <a:r>
                        <a:rPr lang="zh-CN" altLang="en-US" dirty="0"/>
                        <a:t>量产版副司机座椅配置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YZ167151000048/1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42BBDAA1-5D6B-A14C-D201-5F9C655F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62" y="1196752"/>
            <a:ext cx="2998837" cy="47421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2BF417-E21D-8D6A-5C25-CEEA439D760F}"/>
              </a:ext>
            </a:extLst>
          </p:cNvPr>
          <p:cNvSpPr txBox="1"/>
          <p:nvPr/>
        </p:nvSpPr>
        <p:spPr>
          <a:xfrm>
            <a:off x="4499992" y="3717032"/>
            <a:ext cx="446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1.2</a:t>
            </a:r>
            <a:r>
              <a:rPr lang="zh-CN" altLang="en-US" dirty="0"/>
              <a:t>方案介绍：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NX</a:t>
            </a:r>
            <a:r>
              <a:rPr lang="zh-CN" altLang="en-US" dirty="0"/>
              <a:t>大轻卡</a:t>
            </a:r>
            <a:r>
              <a:rPr lang="en-US" altLang="zh-CN" dirty="0"/>
              <a:t>LZ161751100440/1</a:t>
            </a:r>
            <a:r>
              <a:rPr lang="zh-CN" altLang="en-US" dirty="0"/>
              <a:t>基础上更换为重汽造型泡沫，更换面料，更换说明书。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52C7C7-8B65-8D60-96A1-90CC314DFD1F}"/>
              </a:ext>
            </a:extLst>
          </p:cNvPr>
          <p:cNvSpPr txBox="1"/>
          <p:nvPr/>
        </p:nvSpPr>
        <p:spPr>
          <a:xfrm>
            <a:off x="4513659" y="4917361"/>
            <a:ext cx="446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1.3</a:t>
            </a:r>
            <a:r>
              <a:rPr lang="zh-CN" altLang="en-US" dirty="0"/>
              <a:t>新开件清单：</a:t>
            </a:r>
            <a:endParaRPr lang="en-US" altLang="zh-CN" dirty="0"/>
          </a:p>
          <a:p>
            <a:r>
              <a:rPr lang="zh-CN" altLang="en-US" dirty="0"/>
              <a:t>靠背</a:t>
            </a:r>
            <a:r>
              <a:rPr lang="en-US" altLang="zh-CN" dirty="0"/>
              <a:t>/</a:t>
            </a:r>
            <a:r>
              <a:rPr lang="zh-CN" altLang="en-US" dirty="0"/>
              <a:t>坐垫面套、说明书。</a:t>
            </a:r>
          </a:p>
        </p:txBody>
      </p:sp>
    </p:spTree>
    <p:extLst>
      <p:ext uri="{BB962C8B-B14F-4D97-AF65-F5344CB8AC3E}">
        <p14:creationId xmlns:p14="http://schemas.microsoft.com/office/powerpoint/2010/main" val="9719637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1.1</a:t>
            </a:r>
            <a:r>
              <a:rPr lang="zh-CN" altLang="en-US" dirty="0"/>
              <a:t>配置介绍</a:t>
            </a:r>
          </a:p>
        </p:txBody>
      </p:sp>
      <p:graphicFrame>
        <p:nvGraphicFramePr>
          <p:cNvPr id="2" name="表格 7">
            <a:extLst>
              <a:ext uri="{FF2B5EF4-FFF2-40B4-BE49-F238E27FC236}">
                <a16:creationId xmlns:a16="http://schemas.microsoft.com/office/drawing/2014/main" id="{4CED8875-8534-7576-1B68-05F1BE652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588"/>
              </p:ext>
            </p:extLst>
          </p:nvPr>
        </p:nvGraphicFramePr>
        <p:xfrm>
          <a:off x="4716016" y="1032707"/>
          <a:ext cx="25922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823174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MAX</a:t>
                      </a:r>
                      <a:r>
                        <a:rPr lang="zh-CN" altLang="en-US" dirty="0"/>
                        <a:t>司机座椅配置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YZ167151000039/1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气动升降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前后调节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7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3435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10A7877-B0F9-6BD3-FACF-D3950ECCB765}"/>
              </a:ext>
            </a:extLst>
          </p:cNvPr>
          <p:cNvSpPr txBox="1"/>
          <p:nvPr/>
        </p:nvSpPr>
        <p:spPr>
          <a:xfrm>
            <a:off x="4331105" y="3342825"/>
            <a:ext cx="446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1.2</a:t>
            </a:r>
            <a:r>
              <a:rPr lang="zh-CN" altLang="en-US" dirty="0"/>
              <a:t>方案介绍：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NX</a:t>
            </a:r>
            <a:r>
              <a:rPr lang="zh-CN" altLang="en-US" dirty="0"/>
              <a:t>量产版</a:t>
            </a:r>
            <a:r>
              <a:rPr lang="en-US" altLang="zh-CN" dirty="0"/>
              <a:t>YZ167151000047 /1</a:t>
            </a:r>
            <a:endParaRPr lang="zh-CN" altLang="en-US" dirty="0"/>
          </a:p>
          <a:p>
            <a:r>
              <a:rPr lang="zh-CN" altLang="en-US" dirty="0"/>
              <a:t>基础上更换滑轨，更换面料，更换说明书。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F7F801-C440-6B11-D977-EA9B95521AA3}"/>
              </a:ext>
            </a:extLst>
          </p:cNvPr>
          <p:cNvSpPr txBox="1"/>
          <p:nvPr/>
        </p:nvSpPr>
        <p:spPr>
          <a:xfrm>
            <a:off x="4345169" y="4437112"/>
            <a:ext cx="4798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1.3</a:t>
            </a:r>
            <a:r>
              <a:rPr lang="zh-CN" altLang="en-US" dirty="0"/>
              <a:t>新开件清单：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SHT0015630-MAX</a:t>
            </a:r>
            <a:r>
              <a:rPr lang="zh-CN" altLang="en-US" dirty="0"/>
              <a:t>滑轨总成（在汕德卡滑轨基础上向后调节行程缩短</a:t>
            </a:r>
            <a:r>
              <a:rPr lang="en-US" altLang="zh-CN" dirty="0"/>
              <a:t>25mm,</a:t>
            </a:r>
            <a:r>
              <a:rPr lang="zh-CN" altLang="en-US" dirty="0"/>
              <a:t>加高支架圆柱</a:t>
            </a:r>
            <a:r>
              <a:rPr lang="en-US" altLang="zh-CN" dirty="0"/>
              <a:t>5mm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、靠背</a:t>
            </a:r>
            <a:r>
              <a:rPr lang="en-US" altLang="zh-CN" dirty="0"/>
              <a:t>/</a:t>
            </a:r>
            <a:r>
              <a:rPr lang="zh-CN" altLang="en-US" dirty="0"/>
              <a:t>坐垫面套、说明书。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E0EF44-1A06-CF16-F946-FB7CC95E6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68589"/>
            <a:ext cx="3590995" cy="53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74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2.1</a:t>
            </a:r>
            <a:r>
              <a:rPr lang="zh-CN" altLang="en-US" dirty="0"/>
              <a:t>配置介绍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0A7877-B0F9-6BD3-FACF-D3950ECCB765}"/>
              </a:ext>
            </a:extLst>
          </p:cNvPr>
          <p:cNvSpPr txBox="1"/>
          <p:nvPr/>
        </p:nvSpPr>
        <p:spPr>
          <a:xfrm>
            <a:off x="4499992" y="3957673"/>
            <a:ext cx="446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2.2</a:t>
            </a:r>
            <a:r>
              <a:rPr lang="zh-CN" altLang="en-US" dirty="0"/>
              <a:t>方案介绍：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NX</a:t>
            </a:r>
            <a:r>
              <a:rPr lang="zh-CN" altLang="en-US" dirty="0"/>
              <a:t>量产版</a:t>
            </a:r>
            <a:r>
              <a:rPr lang="en-US" altLang="zh-CN" dirty="0"/>
              <a:t>YZ167151000048/1</a:t>
            </a:r>
            <a:endParaRPr lang="zh-CN" altLang="en-US" dirty="0"/>
          </a:p>
          <a:p>
            <a:r>
              <a:rPr lang="zh-CN" altLang="en-US" dirty="0"/>
              <a:t>基础上更换底支架，更换面料，更换说明书。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271182-3559-2EE7-DC86-2D8290A23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45153"/>
            <a:ext cx="3513757" cy="4861499"/>
          </a:xfrm>
          <a:prstGeom prst="rect">
            <a:avLst/>
          </a:prstGeom>
        </p:spPr>
      </p:pic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87BA43FF-04CC-73EE-1454-D43C0DA42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4342"/>
              </p:ext>
            </p:extLst>
          </p:nvPr>
        </p:nvGraphicFramePr>
        <p:xfrm>
          <a:off x="5076056" y="1444402"/>
          <a:ext cx="25922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823174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MAX</a:t>
                      </a:r>
                      <a:r>
                        <a:rPr lang="zh-CN" altLang="en-US" dirty="0"/>
                        <a:t>副司机座椅配置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YZ167151000040 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990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2.3</a:t>
            </a:r>
            <a:r>
              <a:rPr lang="zh-CN" altLang="en-US" dirty="0"/>
              <a:t>配置介绍</a:t>
            </a: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14D42FC5-1B09-0A47-96F1-F106DCAC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26488"/>
              </p:ext>
            </p:extLst>
          </p:nvPr>
        </p:nvGraphicFramePr>
        <p:xfrm>
          <a:off x="539552" y="1032707"/>
          <a:ext cx="8208912" cy="236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82149795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3719065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8183072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73737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68555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16518477"/>
                    </a:ext>
                  </a:extLst>
                </a:gridCol>
              </a:tblGrid>
              <a:tr h="416967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8430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副司机底支架焊接总成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ASSY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28255"/>
                  </a:ext>
                </a:extLst>
              </a:tr>
              <a:tr h="3284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前支撑管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Q235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SHT0015692</a:t>
                      </a:r>
                    </a:p>
                    <a:p>
                      <a:pPr marL="0" algn="l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下级零部件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698674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后支撑管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Q235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45191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副驾驶员座椅说明书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55712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靠背、坐垫面套总成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97581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7D950303-7D4E-7CD6-7E7B-D513B4EC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44824"/>
            <a:ext cx="167432" cy="3262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160480-E978-4809-9A03-EAC34AA0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417" y="2256124"/>
            <a:ext cx="167432" cy="3262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4E4A96-DA60-FF28-7820-641B7828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581" y="1470671"/>
            <a:ext cx="561104" cy="3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90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设计方案目录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A49717-8F1F-18AA-A0CE-628FE2CD0F89}"/>
              </a:ext>
            </a:extLst>
          </p:cNvPr>
          <p:cNvSpPr txBox="1"/>
          <p:nvPr/>
        </p:nvSpPr>
        <p:spPr>
          <a:xfrm>
            <a:off x="467544" y="1556792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副司机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中间座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/>
          </a:p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二：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量产版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副司机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/>
          </a:p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副司机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6308903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EB34AC-038C-C2D4-FB48-7C9C3D9E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76" y="1122999"/>
            <a:ext cx="3716740" cy="4886960"/>
          </a:xfrm>
          <a:prstGeom prst="rect">
            <a:avLst/>
          </a:prstGeom>
        </p:spPr>
      </p:pic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37D54056-6323-4B1E-244D-4A825B05A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72014"/>
              </p:ext>
            </p:extLst>
          </p:nvPr>
        </p:nvGraphicFramePr>
        <p:xfrm>
          <a:off x="4860032" y="947629"/>
          <a:ext cx="3731169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723">
                  <a:extLst>
                    <a:ext uri="{9D8B030D-6E8A-4147-A177-3AD203B41FA5}">
                      <a16:colId xmlns:a16="http://schemas.microsoft.com/office/drawing/2014/main" val="3823174687"/>
                    </a:ext>
                  </a:extLst>
                </a:gridCol>
                <a:gridCol w="1243723">
                  <a:extLst>
                    <a:ext uri="{9D8B030D-6E8A-4147-A177-3AD203B41FA5}">
                      <a16:colId xmlns:a16="http://schemas.microsoft.com/office/drawing/2014/main" val="3468951391"/>
                    </a:ext>
                  </a:extLst>
                </a:gridCol>
                <a:gridCol w="1243723">
                  <a:extLst>
                    <a:ext uri="{9D8B030D-6E8A-4147-A177-3AD203B41FA5}">
                      <a16:colId xmlns:a16="http://schemas.microsoft.com/office/drawing/2014/main" val="373415256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NX</a:t>
                      </a:r>
                      <a:r>
                        <a:rPr lang="zh-CN" altLang="en-US" dirty="0"/>
                        <a:t>大轻卡司机座椅配置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LZ161751100410/1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LZ161751100420/1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LZ161751100430/1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气动升降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气动升降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气动升降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前后调节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前后调节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前后调节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7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右扶手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右扶手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右扶手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3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6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四气袋腰托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四气袋腰托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1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速升速降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速升速降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4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阻尼调节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阻尼调节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7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通风加热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608432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1.1</a:t>
            </a:r>
            <a:r>
              <a:rPr lang="zh-CN" altLang="en-US" dirty="0"/>
              <a:t>功能配置</a:t>
            </a:r>
          </a:p>
        </p:txBody>
      </p:sp>
    </p:spTree>
    <p:extLst>
      <p:ext uri="{BB962C8B-B14F-4D97-AF65-F5344CB8AC3E}">
        <p14:creationId xmlns:p14="http://schemas.microsoft.com/office/powerpoint/2010/main" val="1875491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EB34AC-038C-C2D4-FB48-7C9C3D9E5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92696"/>
            <a:ext cx="3989238" cy="5245255"/>
          </a:xfrm>
          <a:prstGeom prst="rect">
            <a:avLst/>
          </a:prstGeom>
        </p:spPr>
      </p:pic>
      <p:cxnSp>
        <p:nvCxnSpPr>
          <p:cNvPr id="4" name="连接符: 肘形 3">
            <a:extLst>
              <a:ext uri="{FF2B5EF4-FFF2-40B4-BE49-F238E27FC236}">
                <a16:creationId xmlns:a16="http://schemas.microsoft.com/office/drawing/2014/main" id="{39B96159-F861-9931-F35A-2DFD92D51E2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12160" y="1578524"/>
            <a:ext cx="1080120" cy="410315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F5B949B7-BD48-DC6E-B678-47704FF0133A}"/>
              </a:ext>
            </a:extLst>
          </p:cNvPr>
          <p:cNvSpPr txBox="1"/>
          <p:nvPr/>
        </p:nvSpPr>
        <p:spPr>
          <a:xfrm>
            <a:off x="7077496" y="1124744"/>
            <a:ext cx="165618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靠背泡沫、靠背骨架、通风加热系统借用陕汽</a:t>
            </a:r>
            <a:r>
              <a:rPr lang="en-US" altLang="zh-CN" dirty="0"/>
              <a:t>M3000S</a:t>
            </a:r>
            <a:endParaRPr lang="zh-CN" altLang="en-US" dirty="0"/>
          </a:p>
        </p:txBody>
      </p: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352875B2-57D1-863E-4B7C-54A261D517C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267744" y="1586409"/>
            <a:ext cx="1584176" cy="213062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61EC601-0619-808D-08A9-91BB6FE3F365}"/>
              </a:ext>
            </a:extLst>
          </p:cNvPr>
          <p:cNvSpPr txBox="1"/>
          <p:nvPr/>
        </p:nvSpPr>
        <p:spPr>
          <a:xfrm>
            <a:off x="611560" y="1124744"/>
            <a:ext cx="165618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扶手支架借用重汽。扶手借用</a:t>
            </a:r>
            <a:r>
              <a:rPr lang="en-US" altLang="zh-CN" dirty="0"/>
              <a:t>H6</a:t>
            </a:r>
            <a:endParaRPr lang="zh-CN" altLang="en-US" dirty="0"/>
          </a:p>
        </p:txBody>
      </p: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B71F2DE3-C645-E00F-1179-56BAFCB7B17F}"/>
              </a:ext>
            </a:extLst>
          </p:cNvPr>
          <p:cNvCxnSpPr>
            <a:cxnSpLocks/>
            <a:stCxn id="13" idx="2"/>
          </p:cNvCxnSpPr>
          <p:nvPr/>
        </p:nvCxnSpPr>
        <p:spPr>
          <a:xfrm rot="16200000" flipH="1">
            <a:off x="1779977" y="3530069"/>
            <a:ext cx="1029541" cy="153017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EEA3178-88F0-3438-9D63-B79EB527C1C1}"/>
              </a:ext>
            </a:extLst>
          </p:cNvPr>
          <p:cNvSpPr txBox="1"/>
          <p:nvPr/>
        </p:nvSpPr>
        <p:spPr>
          <a:xfrm>
            <a:off x="575556" y="2857054"/>
            <a:ext cx="190821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坐垫泡沫、坐垫通风加热系统借用陕汽</a:t>
            </a:r>
            <a:r>
              <a:rPr lang="en-US" altLang="zh-CN" dirty="0"/>
              <a:t>M3000S</a:t>
            </a:r>
            <a:endParaRPr lang="zh-CN" altLang="en-US" dirty="0"/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35245542-81FC-7D4D-3C10-4F421ADBC90C}"/>
              </a:ext>
            </a:extLst>
          </p:cNvPr>
          <p:cNvCxnSpPr>
            <a:cxnSpLocks/>
            <a:stCxn id="17" idx="2"/>
          </p:cNvCxnSpPr>
          <p:nvPr/>
        </p:nvCxnSpPr>
        <p:spPr>
          <a:xfrm rot="5400000">
            <a:off x="6477756" y="3463385"/>
            <a:ext cx="649129" cy="1868351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952D62F-5E1C-6259-5A29-222B6636B9B0}"/>
              </a:ext>
            </a:extLst>
          </p:cNvPr>
          <p:cNvSpPr txBox="1"/>
          <p:nvPr/>
        </p:nvSpPr>
        <p:spPr>
          <a:xfrm>
            <a:off x="6660232" y="3703664"/>
            <a:ext cx="215252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调角器左罩壳新开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BCF985-2392-F81A-7655-D2BAF2AF5CB1}"/>
              </a:ext>
            </a:extLst>
          </p:cNvPr>
          <p:cNvSpPr txBox="1"/>
          <p:nvPr/>
        </p:nvSpPr>
        <p:spPr>
          <a:xfrm>
            <a:off x="6660232" y="2782583"/>
            <a:ext cx="215252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外观罩壳</a:t>
            </a:r>
            <a:r>
              <a:rPr lang="en-US" altLang="zh-CN" dirty="0"/>
              <a:t>P2.1</a:t>
            </a:r>
            <a:r>
              <a:rPr lang="zh-CN" altLang="en-US" dirty="0"/>
              <a:t>黑色。腰托开关借用重汽</a:t>
            </a:r>
            <a:r>
              <a:rPr lang="en-US" altLang="zh-CN" dirty="0"/>
              <a:t>-</a:t>
            </a:r>
            <a:r>
              <a:rPr lang="zh-CN" altLang="en-US" dirty="0"/>
              <a:t>灰色</a:t>
            </a:r>
          </a:p>
        </p:txBody>
      </p: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CF27B1EA-0FAB-9B11-8333-664C5BBCDEC6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877365" y="5733256"/>
            <a:ext cx="1182468" cy="1179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350A13E-6959-110D-98AB-EFCC90B91D64}"/>
              </a:ext>
            </a:extLst>
          </p:cNvPr>
          <p:cNvSpPr txBox="1"/>
          <p:nvPr/>
        </p:nvSpPr>
        <p:spPr>
          <a:xfrm>
            <a:off x="696439" y="5666493"/>
            <a:ext cx="118092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滑轨新开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06DABA8-EC58-135A-52DE-06BBB151ECBA}"/>
              </a:ext>
            </a:extLst>
          </p:cNvPr>
          <p:cNvSpPr txBox="1"/>
          <p:nvPr/>
        </p:nvSpPr>
        <p:spPr>
          <a:xfrm>
            <a:off x="6454750" y="5002152"/>
            <a:ext cx="256349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其余未描述的均为借用，详见</a:t>
            </a:r>
            <a:r>
              <a:rPr lang="en-US" altLang="zh-CN" dirty="0"/>
              <a:t>EBOM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装车气路及电路接头未确定。</a:t>
            </a:r>
          </a:p>
        </p:txBody>
      </p: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833998BD-0A94-7931-FBC2-5ECFB754A9B4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729181" y="5218250"/>
            <a:ext cx="1586145" cy="22391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6273303-2596-88C2-58A9-35779B3110A5}"/>
              </a:ext>
            </a:extLst>
          </p:cNvPr>
          <p:cNvSpPr txBox="1"/>
          <p:nvPr/>
        </p:nvSpPr>
        <p:spPr>
          <a:xfrm>
            <a:off x="548255" y="4895084"/>
            <a:ext cx="118092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底座模块</a:t>
            </a:r>
            <a:r>
              <a:rPr lang="en-US" altLang="zh-CN" dirty="0"/>
              <a:t>2.1C</a:t>
            </a:r>
            <a:r>
              <a:rPr lang="zh-CN" altLang="en-US" dirty="0"/>
              <a:t>平台</a:t>
            </a:r>
          </a:p>
        </p:txBody>
      </p:sp>
      <p:sp>
        <p:nvSpPr>
          <p:cNvPr id="10240" name="文本框 10239">
            <a:extLst>
              <a:ext uri="{FF2B5EF4-FFF2-40B4-BE49-F238E27FC236}">
                <a16:creationId xmlns:a16="http://schemas.microsoft.com/office/drawing/2014/main" id="{C8198C2A-C228-72A5-5D81-14EE59BC30D0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1.2</a:t>
            </a:r>
            <a:r>
              <a:rPr lang="zh-CN" altLang="en-US" dirty="0"/>
              <a:t>方案介绍</a:t>
            </a:r>
          </a:p>
        </p:txBody>
      </p:sp>
    </p:spTree>
    <p:extLst>
      <p:ext uri="{BB962C8B-B14F-4D97-AF65-F5344CB8AC3E}">
        <p14:creationId xmlns:p14="http://schemas.microsoft.com/office/powerpoint/2010/main" val="19641588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E4872C82-F5A4-B290-6CEB-C4797094A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95221"/>
              </p:ext>
            </p:extLst>
          </p:nvPr>
        </p:nvGraphicFramePr>
        <p:xfrm>
          <a:off x="611560" y="1032707"/>
          <a:ext cx="820891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07">
                  <a:extLst>
                    <a:ext uri="{9D8B030D-6E8A-4147-A177-3AD203B41FA5}">
                      <a16:colId xmlns:a16="http://schemas.microsoft.com/office/drawing/2014/main" val="1821497953"/>
                    </a:ext>
                  </a:extLst>
                </a:gridCol>
                <a:gridCol w="1457657">
                  <a:extLst>
                    <a:ext uri="{9D8B030D-6E8A-4147-A177-3AD203B41FA5}">
                      <a16:colId xmlns:a16="http://schemas.microsoft.com/office/drawing/2014/main" val="837190654"/>
                    </a:ext>
                  </a:extLst>
                </a:gridCol>
                <a:gridCol w="1586868">
                  <a:extLst>
                    <a:ext uri="{9D8B030D-6E8A-4147-A177-3AD203B41FA5}">
                      <a16:colId xmlns:a16="http://schemas.microsoft.com/office/drawing/2014/main" val="258183072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73737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6855505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21651847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843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SHT0015658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调角器左罩壳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PP-TD30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冲切或修模未定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8329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SHT0015659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调角器左罩壳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6093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SHT0015631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（定阻尼）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底座模块化总成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无新开单件，使用下述新开滑轨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2395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SHT0015631</a:t>
                      </a:r>
                    </a:p>
                    <a:p>
                      <a:r>
                        <a:rPr lang="zh-CN" altLang="en-US" dirty="0"/>
                        <a:t>（变阻尼）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zh-CN" altLang="en-US" dirty="0"/>
                        <a:t>底座模块化总成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zh-CN" altLang="en-US" dirty="0"/>
                        <a:t>使用下述新开滑轨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2593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SHT0015629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NX</a:t>
                      </a:r>
                      <a:r>
                        <a:rPr lang="zh-CN" altLang="en-US" dirty="0"/>
                        <a:t>滑轨总成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在汕德卡滑轨基础上降低</a:t>
                      </a:r>
                      <a:r>
                        <a:rPr lang="en-US" altLang="zh-CN" dirty="0"/>
                        <a:t>11mm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8652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坐垫面套总成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面料未确定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0489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SHT0015660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说明书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70503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062BF863-E2D6-5230-439E-EB4CB7E6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3718"/>
            <a:ext cx="1067949" cy="6637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5157D-F0DF-4EA8-B3AE-9753E9EFB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254782"/>
            <a:ext cx="1067949" cy="3714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E6E2A5-5056-4A9F-BFF6-1330F2167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894380"/>
            <a:ext cx="454278" cy="4364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D8BDB2A-32DF-7BE3-B363-E3939D78C565}"/>
              </a:ext>
            </a:extLst>
          </p:cNvPr>
          <p:cNvSpPr txBox="1"/>
          <p:nvPr/>
        </p:nvSpPr>
        <p:spPr>
          <a:xfrm>
            <a:off x="194978" y="66337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1.3</a:t>
            </a:r>
            <a:r>
              <a:rPr lang="zh-CN" altLang="en-US" dirty="0"/>
              <a:t>新开件清单</a:t>
            </a:r>
          </a:p>
        </p:txBody>
      </p:sp>
    </p:spTree>
    <p:extLst>
      <p:ext uri="{BB962C8B-B14F-4D97-AF65-F5344CB8AC3E}">
        <p14:creationId xmlns:p14="http://schemas.microsoft.com/office/powerpoint/2010/main" val="31402786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37D54056-6323-4B1E-244D-4A825B05A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66520"/>
              </p:ext>
            </p:extLst>
          </p:nvPr>
        </p:nvGraphicFramePr>
        <p:xfrm>
          <a:off x="3937176" y="1640840"/>
          <a:ext cx="473928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820">
                  <a:extLst>
                    <a:ext uri="{9D8B030D-6E8A-4147-A177-3AD203B41FA5}">
                      <a16:colId xmlns:a16="http://schemas.microsoft.com/office/drawing/2014/main" val="3823174687"/>
                    </a:ext>
                  </a:extLst>
                </a:gridCol>
                <a:gridCol w="1184820">
                  <a:extLst>
                    <a:ext uri="{9D8B030D-6E8A-4147-A177-3AD203B41FA5}">
                      <a16:colId xmlns:a16="http://schemas.microsoft.com/office/drawing/2014/main" val="3468951391"/>
                    </a:ext>
                  </a:extLst>
                </a:gridCol>
                <a:gridCol w="1184820">
                  <a:extLst>
                    <a:ext uri="{9D8B030D-6E8A-4147-A177-3AD203B41FA5}">
                      <a16:colId xmlns:a16="http://schemas.microsoft.com/office/drawing/2014/main" val="3734152560"/>
                    </a:ext>
                  </a:extLst>
                </a:gridCol>
                <a:gridCol w="1184820">
                  <a:extLst>
                    <a:ext uri="{9D8B030D-6E8A-4147-A177-3AD203B41FA5}">
                      <a16:colId xmlns:a16="http://schemas.microsoft.com/office/drawing/2014/main" val="37852801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NX</a:t>
                      </a:r>
                      <a:r>
                        <a:rPr lang="zh-CN" altLang="en-US" dirty="0"/>
                        <a:t>大轻卡副司机座椅配置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LZ161751100440/1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LZ161751100445/1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LZ161751100450/1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LZ161751100455/1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靠背调节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安全带未系报警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通风面料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通风面料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7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安全带未系报警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834352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2.1</a:t>
            </a:r>
            <a:r>
              <a:rPr lang="zh-CN" altLang="en-US" dirty="0"/>
              <a:t>功能配置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11A38B-B068-14A1-6E0A-1E095634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01590"/>
            <a:ext cx="2834160" cy="45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00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2.2</a:t>
            </a:r>
            <a:r>
              <a:rPr lang="zh-CN" altLang="en-US" dirty="0"/>
              <a:t>方案介绍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11A38B-B068-14A1-6E0A-1E095634D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78" y="1268760"/>
            <a:ext cx="2834160" cy="4504052"/>
          </a:xfrm>
          <a:prstGeom prst="rect">
            <a:avLst/>
          </a:prstGeom>
        </p:spPr>
      </p:pic>
      <p:cxnSp>
        <p:nvCxnSpPr>
          <p:cNvPr id="2" name="连接符: 肘形 1">
            <a:extLst>
              <a:ext uri="{FF2B5EF4-FFF2-40B4-BE49-F238E27FC236}">
                <a16:creationId xmlns:a16="http://schemas.microsoft.com/office/drawing/2014/main" id="{C3CAB42A-477E-91DD-17D2-96F959378B85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2083294" y="2308434"/>
            <a:ext cx="732845" cy="165228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3BA5A22A-75A4-3EBF-A742-2751AAD2AD13}"/>
              </a:ext>
            </a:extLst>
          </p:cNvPr>
          <p:cNvSpPr txBox="1"/>
          <p:nvPr/>
        </p:nvSpPr>
        <p:spPr>
          <a:xfrm>
            <a:off x="669468" y="1844824"/>
            <a:ext cx="190821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靠背泡沫、坐垫泡沫借用陕汽</a:t>
            </a:r>
            <a:r>
              <a:rPr lang="en-US" altLang="zh-CN" dirty="0"/>
              <a:t>M3000S</a:t>
            </a:r>
            <a:endParaRPr lang="zh-CN" altLang="en-US" dirty="0"/>
          </a:p>
        </p:txBody>
      </p:sp>
      <p:cxnSp>
        <p:nvCxnSpPr>
          <p:cNvPr id="11" name="连接符: 肘形 10">
            <a:extLst>
              <a:ext uri="{FF2B5EF4-FFF2-40B4-BE49-F238E27FC236}">
                <a16:creationId xmlns:a16="http://schemas.microsoft.com/office/drawing/2014/main" id="{74601CD3-74F7-3A08-F7A3-0EBA3257BFB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403190" y="4033805"/>
            <a:ext cx="1088689" cy="55487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8A605DD-0CCC-322F-C6D6-9AEF017CFFDA}"/>
              </a:ext>
            </a:extLst>
          </p:cNvPr>
          <p:cNvSpPr txBox="1"/>
          <p:nvPr/>
        </p:nvSpPr>
        <p:spPr>
          <a:xfrm>
            <a:off x="494978" y="3710639"/>
            <a:ext cx="190821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罩壳黑色，借用</a:t>
            </a:r>
            <a:r>
              <a:rPr lang="en-US" altLang="zh-CN" dirty="0"/>
              <a:t>X5000</a:t>
            </a:r>
            <a:endParaRPr lang="zh-CN" altLang="en-US" dirty="0"/>
          </a:p>
        </p:txBody>
      </p: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39C133F8-4004-8380-BFCA-5F57C45D960B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>
            <a:off x="5602760" y="3487652"/>
            <a:ext cx="1214844" cy="1836204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5B44623-D31D-851C-505A-614665BD6AAC}"/>
              </a:ext>
            </a:extLst>
          </p:cNvPr>
          <p:cNvSpPr txBox="1"/>
          <p:nvPr/>
        </p:nvSpPr>
        <p:spPr>
          <a:xfrm>
            <a:off x="6012160" y="3429000"/>
            <a:ext cx="223224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装车底支架新开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E0B7645-D8A6-6F2B-92CA-54097C92C4E6}"/>
              </a:ext>
            </a:extLst>
          </p:cNvPr>
          <p:cNvSpPr txBox="1"/>
          <p:nvPr/>
        </p:nvSpPr>
        <p:spPr>
          <a:xfrm>
            <a:off x="6105994" y="1564050"/>
            <a:ext cx="256349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其余未描述的均为借用，详见</a:t>
            </a:r>
            <a:r>
              <a:rPr lang="en-US" altLang="zh-CN" dirty="0"/>
              <a:t>EBOM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6941147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2.3</a:t>
            </a:r>
            <a:r>
              <a:rPr lang="zh-CN" altLang="en-US" dirty="0"/>
              <a:t>新开件清单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2E6759F-FFAF-2C4E-27A7-C9D9642F6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73143"/>
              </p:ext>
            </p:extLst>
          </p:nvPr>
        </p:nvGraphicFramePr>
        <p:xfrm>
          <a:off x="611560" y="1032708"/>
          <a:ext cx="8208912" cy="50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82149795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3719065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8183072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73737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68555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16518477"/>
                    </a:ext>
                  </a:extLst>
                </a:gridCol>
              </a:tblGrid>
              <a:tr h="416967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18430"/>
                  </a:ext>
                </a:extLst>
              </a:tr>
              <a:tr h="395149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副司机底支架焊接总成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ASSY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状态未确定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282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前竖管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Q235</a:t>
                      </a: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下级零部件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64375"/>
                  </a:ext>
                </a:extLst>
              </a:tr>
              <a:tr h="392116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型管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Q235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99652"/>
                  </a:ext>
                </a:extLst>
              </a:tr>
              <a:tr h="322244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前地脚钣金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Q235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072768"/>
                  </a:ext>
                </a:extLst>
              </a:tr>
              <a:tr h="316524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后地脚钣金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Q235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452030"/>
                  </a:ext>
                </a:extLst>
              </a:tr>
              <a:tr h="310804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逆变器前安装钣金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Q195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89525"/>
                  </a:ext>
                </a:extLst>
              </a:tr>
              <a:tr h="377092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SHT0015703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逆变器后安装钣金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Q195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4345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靠背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坐垫面套总成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ASSY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面料未确定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04899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SHT0015660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说明书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970503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SHT0015690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坐垫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SBR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状态未确定</a:t>
                      </a:r>
                    </a:p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386695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SHT0015689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安全带锁扣总成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098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B5E777CF-3E19-A3F2-A9BA-6F8A00FE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76" y="1515377"/>
            <a:ext cx="340178" cy="2996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AAB4B5-0D23-9DC6-73E8-84C01A5B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35" y="2701350"/>
            <a:ext cx="620705" cy="2585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5669CF-5E0A-3DC8-A576-B17E2A900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63" y="2255545"/>
            <a:ext cx="231321" cy="3154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832D86-6778-530F-B900-698DAA24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59840" y="1781521"/>
            <a:ext cx="152627" cy="5346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778CCF-7F9A-36E4-829A-BA62D945B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763" y="3065021"/>
            <a:ext cx="503464" cy="2248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029D90-3769-F59A-BDAD-8F1DF1DBC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153" y="3395013"/>
            <a:ext cx="193961" cy="2248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DF9E359-CFCB-F57A-6EB9-7AC8390A9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261" y="3753952"/>
            <a:ext cx="445777" cy="3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06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0" y="116632"/>
            <a:ext cx="57610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大轻卡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E3019-C26A-5642-D259-382AA2114F5B}"/>
              </a:ext>
            </a:extLst>
          </p:cNvPr>
          <p:cNvSpPr txBox="1"/>
          <p:nvPr/>
        </p:nvSpPr>
        <p:spPr>
          <a:xfrm>
            <a:off x="194978" y="66337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3.1</a:t>
            </a:r>
            <a:r>
              <a:rPr lang="zh-CN" altLang="en-US" dirty="0"/>
              <a:t>配置介绍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3BA533-5A6E-FBDB-94C3-534DA34E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0795"/>
            <a:ext cx="4260759" cy="4165511"/>
          </a:xfrm>
          <a:prstGeom prst="rect">
            <a:avLst/>
          </a:prstGeom>
        </p:spPr>
      </p:pic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27A1E0EA-51AE-5EBC-76D9-713B4E957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95532"/>
              </p:ext>
            </p:extLst>
          </p:nvPr>
        </p:nvGraphicFramePr>
        <p:xfrm>
          <a:off x="4860032" y="1484784"/>
          <a:ext cx="3816424" cy="31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373415256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78528011"/>
                    </a:ext>
                  </a:extLst>
                </a:gridCol>
              </a:tblGrid>
              <a:tr h="4681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NX</a:t>
                      </a:r>
                      <a:r>
                        <a:rPr lang="zh-CN" altLang="en-US" dirty="0"/>
                        <a:t>大轻卡中间座配置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29859"/>
                  </a:ext>
                </a:extLst>
              </a:tr>
              <a:tr h="808084"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LZ161751100460/1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LZ161751100465/1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9937"/>
                  </a:ext>
                </a:extLst>
              </a:tr>
              <a:tr h="808084"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靠背放平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靠背放平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65731"/>
                  </a:ext>
                </a:extLst>
              </a:tr>
              <a:tr h="468176">
                <a:tc>
                  <a:txBody>
                    <a:bodyPr/>
                    <a:lstStyle/>
                    <a:p>
                      <a:r>
                        <a:rPr lang="zh-CN" altLang="en-US" dirty="0"/>
                        <a:t>两点式安全带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两点式安全带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8027"/>
                  </a:ext>
                </a:extLst>
              </a:tr>
              <a:tr h="468176">
                <a:tc>
                  <a:txBody>
                    <a:bodyPr/>
                    <a:lstStyle/>
                    <a:p>
                      <a:r>
                        <a:rPr lang="en-US" altLang="zh-CN" dirty="0"/>
                        <a:t>——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安全带未系报警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7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0639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1017</Words>
  <Application>Microsoft Office PowerPoint</Application>
  <PresentationFormat>全屏显示(4:3)</PresentationFormat>
  <Paragraphs>342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맑은 고딕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he xudong</cp:lastModifiedBy>
  <cp:revision>2106</cp:revision>
  <dcterms:created xsi:type="dcterms:W3CDTF">2013-01-09T01:05:00Z</dcterms:created>
  <dcterms:modified xsi:type="dcterms:W3CDTF">2023-03-02T06:34:59Z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2052-11.1.0.11115</vt:lpwstr>
  </property>
</Properties>
</file>