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6"/>
  </p:notesMasterIdLst>
  <p:sldIdLst>
    <p:sldId id="268" r:id="rId3"/>
    <p:sldId id="529" r:id="rId4"/>
    <p:sldId id="550" r:id="rId5"/>
    <p:sldId id="549" r:id="rId7"/>
    <p:sldId id="554" r:id="rId8"/>
    <p:sldId id="563" r:id="rId9"/>
    <p:sldId id="557" r:id="rId10"/>
    <p:sldId id="532" r:id="rId11"/>
    <p:sldId id="558" r:id="rId12"/>
    <p:sldId id="559" r:id="rId13"/>
    <p:sldId id="561" r:id="rId14"/>
    <p:sldId id="562" r:id="rId15"/>
    <p:sldId id="575" r:id="rId16"/>
    <p:sldId id="572" r:id="rId17"/>
    <p:sldId id="576" r:id="rId18"/>
    <p:sldId id="573" r:id="rId19"/>
    <p:sldId id="411" r:id="rId20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C4E6A1"/>
    <a:srgbClr val="999DA0"/>
    <a:srgbClr val="E4731E"/>
    <a:srgbClr val="FB8A4B"/>
    <a:srgbClr val="E16927"/>
    <a:srgbClr val="4B9B15"/>
    <a:srgbClr val="A01A04"/>
    <a:srgbClr val="EEA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 snapToGrid="0" showGuides="1">
      <p:cViewPr varScale="1">
        <p:scale>
          <a:sx n="105" d="100"/>
          <a:sy n="105" d="100"/>
        </p:scale>
        <p:origin x="82" y="274"/>
      </p:cViewPr>
      <p:guideLst>
        <p:guide orient="horz" pos="1620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33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>
              <a:defRPr/>
            </a:pPr>
            <a:fld id="{FDD32C08-3C22-4A80-87CE-460BBF89D1FD}" type="datetimeFigureOut">
              <a:rPr lang="zh-CN" altLang="en-US"/>
            </a:fld>
            <a:endParaRPr lang="zh-CN" altLang="en-US"/>
          </a:p>
        </p:txBody>
      </p:sp>
      <p:sp>
        <p:nvSpPr>
          <p:cNvPr id="614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B1354A7-38DF-4597-B2E0-47BA6B41973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9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9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9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3350" y="1884363"/>
            <a:ext cx="1971675" cy="30194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8325" y="1884363"/>
            <a:ext cx="5762625" cy="30194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8325" y="3744913"/>
            <a:ext cx="2276475" cy="11588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97200" y="3744913"/>
            <a:ext cx="2276475" cy="11588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68325" y="1884363"/>
            <a:ext cx="78867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报告标题微软雅黑加粗字号28pt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568325" y="3744913"/>
            <a:ext cx="4705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部门字号14pt</a:t>
            </a:r>
            <a:endParaRPr lang="zh-CN" altLang="zh-CN">
              <a:sym typeface="Calibri" panose="020F0502020204030204" pitchFamily="34" charset="0"/>
            </a:endParaRPr>
          </a:p>
          <a:p>
            <a:pPr lvl="0"/>
            <a:r>
              <a:rPr lang="zh-CN" altLang="zh-CN">
                <a:sym typeface="Calibri" panose="020F0502020204030204" pitchFamily="34" charset="0"/>
              </a:rPr>
              <a:t>日期2017.05.02</a:t>
            </a:r>
            <a:endParaRPr lang="zh-CN" altLang="zh-CN">
              <a:sym typeface="Calibri" panose="020F0502020204030204" pitchFamily="34" charset="0"/>
            </a:endParaRPr>
          </a:p>
          <a:p>
            <a:pPr lvl="0"/>
            <a:r>
              <a:rPr lang="zh-CN" altLang="zh-CN">
                <a:sym typeface="Calibri" panose="020F0502020204030204" pitchFamily="34" charset="0"/>
              </a:rPr>
              <a:t>汇报人信息字号14pt</a:t>
            </a:r>
            <a:endParaRPr lang="zh-CN" altLang="zh-CN">
              <a:sym typeface="Calibri" panose="020F0502020204030204" pitchFamily="34" charset="0"/>
            </a:endParaRPr>
          </a:p>
        </p:txBody>
      </p:sp>
      <p:pic>
        <p:nvPicPr>
          <p:cNvPr id="1028" name="3.jpg" descr="3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2pPr>
      <a:lvl3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3pPr>
      <a:lvl4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4pPr>
      <a:lvl5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5pPr>
      <a:lvl6pPr marL="11430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6pPr>
      <a:lvl7pPr marL="16002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7pPr>
      <a:lvl8pPr marL="20574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8pPr>
      <a:lvl9pPr marL="25146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9pPr>
    </p:titleStyle>
    <p:bodyStyle>
      <a:lvl1pPr marL="342900" indent="-342900" algn="l" defTabSz="685800" rtl="0" eaLnBrk="0" fontAlgn="base" hangingPunct="0">
        <a:lnSpc>
          <a:spcPts val="1675"/>
        </a:lnSpc>
        <a:spcBef>
          <a:spcPts val="75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342900" indent="-2286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685800" indent="2286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028700" indent="3429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–"/>
        <a:defRPr sz="13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371600" indent="4572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»"/>
        <a:defRPr sz="13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tags" Target="../tags/tag24.xml"/><Relationship Id="rId4" Type="http://schemas.openxmlformats.org/officeDocument/2006/relationships/image" Target="../media/image18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tags" Target="../tags/tag29.xml"/><Relationship Id="rId4" Type="http://schemas.openxmlformats.org/officeDocument/2006/relationships/image" Target="../media/image21.jpe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23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NULL" TargetMode="External"/><Relationship Id="rId4" Type="http://schemas.openxmlformats.org/officeDocument/2006/relationships/image" Target="../media/image8.jpe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tags" Target="../tags/tag9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tags" Target="../tags/tag12.xml"/><Relationship Id="rId4" Type="http://schemas.openxmlformats.org/officeDocument/2006/relationships/image" Target="../media/image11.jpe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>
            <a:spLocks noChangeArrowheads="1"/>
          </p:cNvSpPr>
          <p:nvPr/>
        </p:nvSpPr>
        <p:spPr bwMode="auto">
          <a:xfrm>
            <a:off x="7245350" y="461963"/>
            <a:ext cx="13763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lnSpc>
                <a:spcPts val="1675"/>
              </a:lnSpc>
              <a:spcBef>
                <a:spcPts val="750"/>
              </a:spcBef>
              <a:buChar char="•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–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800">
                <a:solidFill>
                  <a:schemeClr val="bg1"/>
                </a:solidFill>
                <a:sym typeface="微软雅黑" panose="020B0503020204020204" pitchFamily="34" charset="-122"/>
              </a:rPr>
              <a:t>               内部资料请注意保密</a:t>
            </a:r>
            <a:endParaRPr lang="en-US" altLang="zh-CN" sz="800">
              <a:solidFill>
                <a:schemeClr val="bg1"/>
              </a:solidFill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800">
                <a:solidFill>
                  <a:schemeClr val="bg1"/>
                </a:solidFill>
                <a:sym typeface="微软雅黑" panose="020B0503020204020204" pitchFamily="34" charset="-122"/>
              </a:rPr>
              <a:t>                                 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等线" panose="02010600030101010101" pitchFamily="2" charset="-122"/>
              </a:rPr>
              <a:t>□</a:t>
            </a:r>
            <a:r>
              <a:rPr lang="zh-CN" altLang="en-US" sz="800">
                <a:solidFill>
                  <a:schemeClr val="bg1"/>
                </a:solidFill>
                <a:sym typeface="微软雅黑" panose="020B0503020204020204" pitchFamily="34" charset="-122"/>
              </a:rPr>
              <a:t>绝密</a:t>
            </a:r>
            <a:endParaRPr lang="en-US" altLang="zh-CN" sz="800">
              <a:solidFill>
                <a:schemeClr val="bg1"/>
              </a:solidFill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800">
                <a:solidFill>
                  <a:schemeClr val="bg1"/>
                </a:solidFill>
                <a:sym typeface="微软雅黑" panose="020B0503020204020204" pitchFamily="34" charset="-122"/>
              </a:rPr>
              <a:t>                                 </a:t>
            </a:r>
            <a:r>
              <a:rPr lang="zh-CN" altLang="en-US" sz="800">
                <a:solidFill>
                  <a:schemeClr val="bg1"/>
                </a:solidFill>
                <a:sym typeface="微软雅黑" panose="020B0503020204020204" pitchFamily="34" charset="-122"/>
              </a:rPr>
              <a:t>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等线" panose="02010600030101010101" pitchFamily="2" charset="-122"/>
              </a:rPr>
              <a:t>□</a:t>
            </a:r>
            <a:r>
              <a:rPr lang="zh-CN" altLang="en-US" sz="800">
                <a:solidFill>
                  <a:schemeClr val="bg1"/>
                </a:solidFill>
                <a:sym typeface="微软雅黑" panose="020B0503020204020204" pitchFamily="34" charset="-122"/>
              </a:rPr>
              <a:t>机密  </a:t>
            </a:r>
            <a:endParaRPr lang="en-US" altLang="zh-CN" sz="800">
              <a:solidFill>
                <a:schemeClr val="bg1"/>
              </a:solidFill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800">
                <a:solidFill>
                  <a:schemeClr val="bg1"/>
                </a:solidFill>
                <a:sym typeface="微软雅黑" panose="020B0503020204020204" pitchFamily="34" charset="-122"/>
              </a:rPr>
              <a:t>                                 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等线" panose="02010600030101010101" pitchFamily="2" charset="-122"/>
              </a:rPr>
              <a:t>■</a:t>
            </a:r>
            <a:r>
              <a:rPr lang="zh-CN" altLang="en-US" sz="800">
                <a:solidFill>
                  <a:schemeClr val="bg1"/>
                </a:solidFill>
                <a:sym typeface="微软雅黑" panose="020B0503020204020204" pitchFamily="34" charset="-122"/>
              </a:rPr>
              <a:t>秘密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5" name="标题 2"/>
          <p:cNvSpPr>
            <a:spLocks noGrp="1" noChangeArrowheads="1"/>
          </p:cNvSpPr>
          <p:nvPr>
            <p:ph type="title" idx="4294967295"/>
          </p:nvPr>
        </p:nvSpPr>
        <p:spPr>
          <a:xfrm>
            <a:off x="322263" y="1895475"/>
            <a:ext cx="3584575" cy="963613"/>
          </a:xfrm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</a:pP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福田戴姆勒汽车国</a:t>
            </a:r>
            <a:r>
              <a:rPr lang="en-US" altLang="zh-CN">
                <a:solidFill>
                  <a:schemeClr val="bg1"/>
                </a:solidFill>
                <a:sym typeface="微软雅黑" panose="020B0503020204020204" pitchFamily="34" charset="-122"/>
              </a:rPr>
              <a:t>VI</a:t>
            </a: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产品</a:t>
            </a:r>
            <a:r>
              <a:rPr lang="en-US" altLang="zh-CN">
                <a:solidFill>
                  <a:schemeClr val="bg1"/>
                </a:solidFill>
                <a:sym typeface="微软雅黑" panose="020B0503020204020204" pitchFamily="34" charset="-122"/>
              </a:rPr>
              <a:t>DI</a:t>
            </a: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外包装规划</a:t>
            </a:r>
            <a:endParaRPr lang="zh-CN" altLang="en-US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076" name="文本占位符 3"/>
          <p:cNvSpPr>
            <a:spLocks noChangeArrowheads="1"/>
          </p:cNvSpPr>
          <p:nvPr/>
        </p:nvSpPr>
        <p:spPr bwMode="auto">
          <a:xfrm>
            <a:off x="568325" y="2544763"/>
            <a:ext cx="7886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ts val="1675"/>
              </a:lnSpc>
              <a:spcBef>
                <a:spcPts val="750"/>
              </a:spcBef>
              <a:buChar char="•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–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zh-CN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7" name="文本占位符 4"/>
          <p:cNvSpPr>
            <a:spLocks noChangeArrowheads="1"/>
          </p:cNvSpPr>
          <p:nvPr/>
        </p:nvSpPr>
        <p:spPr bwMode="auto">
          <a:xfrm>
            <a:off x="762000" y="3173413"/>
            <a:ext cx="4440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ts val="1675"/>
              </a:lnSpc>
              <a:spcBef>
                <a:spcPts val="750"/>
              </a:spcBef>
              <a:buChar char="•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Char char="–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福田戴姆勒汽车品牌传播部</a:t>
            </a:r>
            <a:endParaRPr lang="en-US" altLang="zh-CN">
              <a:solidFill>
                <a:schemeClr val="bg1"/>
              </a:solidFill>
              <a:sym typeface="微软雅黑" panose="020B0503020204020204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>
                <a:solidFill>
                  <a:schemeClr val="bg1"/>
                </a:solidFill>
                <a:sym typeface="微软雅黑" panose="020B0503020204020204" pitchFamily="34" charset="-122"/>
              </a:rPr>
              <a:t>2019.9</a:t>
            </a:r>
            <a:endParaRPr lang="en-US" altLang="zh-CN">
              <a:solidFill>
                <a:schemeClr val="bg1"/>
              </a:solidFill>
              <a:sym typeface="微软雅黑" panose="020B0503020204020204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汇报人：马诚</a:t>
            </a:r>
            <a:endParaRPr lang="en-US" altLang="zh-CN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pic>
        <p:nvPicPr>
          <p:cNvPr id="3078" name="封面.jpg" descr="封面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4763"/>
            <a:ext cx="91376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079" name="示例文字示例文字示例文字示例文字示例文字"/>
          <p:cNvSpPr txBox="1">
            <a:spLocks noChangeArrowheads="1"/>
          </p:cNvSpPr>
          <p:nvPr/>
        </p:nvSpPr>
        <p:spPr bwMode="auto">
          <a:xfrm>
            <a:off x="112018" y="1706721"/>
            <a:ext cx="858202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A1093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厂家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2.0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平台座椅故障模式判断标准及维修规范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1" name="示例文字示例文字示例文字"/>
          <p:cNvSpPr txBox="1">
            <a:spLocks noChangeArrowheads="1"/>
          </p:cNvSpPr>
          <p:nvPr/>
        </p:nvSpPr>
        <p:spPr bwMode="auto">
          <a:xfrm>
            <a:off x="350838" y="3240416"/>
            <a:ext cx="1401015" cy="35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服务技术应用部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2" name="2019.9.1"/>
          <p:cNvSpPr txBox="1">
            <a:spLocks noChangeArrowheads="1"/>
          </p:cNvSpPr>
          <p:nvPr/>
        </p:nvSpPr>
        <p:spPr bwMode="auto">
          <a:xfrm>
            <a:off x="350838" y="3574098"/>
            <a:ext cx="1300480" cy="3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4" name="内部资料请注意保密"/>
          <p:cNvSpPr txBox="1">
            <a:spLocks noChangeArrowheads="1"/>
          </p:cNvSpPr>
          <p:nvPr/>
        </p:nvSpPr>
        <p:spPr bwMode="auto">
          <a:xfrm>
            <a:off x="19178588" y="-1285875"/>
            <a:ext cx="11826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9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内部资料请注意保密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5" name="绝密"/>
          <p:cNvSpPr txBox="1">
            <a:spLocks noChangeArrowheads="1"/>
          </p:cNvSpPr>
          <p:nvPr/>
        </p:nvSpPr>
        <p:spPr bwMode="auto">
          <a:xfrm>
            <a:off x="21420138" y="-739775"/>
            <a:ext cx="374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9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绝密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6" name="机密"/>
          <p:cNvSpPr txBox="1">
            <a:spLocks noChangeArrowheads="1"/>
          </p:cNvSpPr>
          <p:nvPr/>
        </p:nvSpPr>
        <p:spPr bwMode="auto">
          <a:xfrm>
            <a:off x="21420138" y="-219075"/>
            <a:ext cx="374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9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机密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7" name="秘密"/>
          <p:cNvSpPr txBox="1">
            <a:spLocks noChangeArrowheads="1"/>
          </p:cNvSpPr>
          <p:nvPr/>
        </p:nvSpPr>
        <p:spPr bwMode="auto">
          <a:xfrm>
            <a:off x="21420138" y="295275"/>
            <a:ext cx="374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9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秘密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正方形"/>
          <p:cNvSpPr/>
          <p:nvPr/>
        </p:nvSpPr>
        <p:spPr>
          <a:xfrm>
            <a:off x="21078825" y="-711200"/>
            <a:ext cx="228600" cy="227012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endParaRPr sz="600">
              <a:latin typeface="+mn-lt"/>
              <a:ea typeface="+mn-ea"/>
              <a:sym typeface="Helvetica Neue"/>
            </a:endParaRPr>
          </a:p>
        </p:txBody>
      </p:sp>
      <p:sp>
        <p:nvSpPr>
          <p:cNvPr id="18" name="正方形"/>
          <p:cNvSpPr/>
          <p:nvPr/>
        </p:nvSpPr>
        <p:spPr>
          <a:xfrm>
            <a:off x="21078825" y="-190500"/>
            <a:ext cx="228600" cy="227013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endParaRPr sz="600">
              <a:latin typeface="+mn-lt"/>
              <a:ea typeface="+mn-ea"/>
              <a:sym typeface="Helvetica Neue"/>
            </a:endParaRPr>
          </a:p>
        </p:txBody>
      </p:sp>
      <p:sp>
        <p:nvSpPr>
          <p:cNvPr id="3090" name="正方形"/>
          <p:cNvSpPr>
            <a:spLocks noChangeArrowheads="1"/>
          </p:cNvSpPr>
          <p:nvPr/>
        </p:nvSpPr>
        <p:spPr bwMode="auto">
          <a:xfrm>
            <a:off x="21078825" y="323850"/>
            <a:ext cx="228600" cy="2270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433" tIns="71433" rIns="71433" bIns="7143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95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滑轨总成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滑轨卡滞，解锁/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锁止功能失效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000"/>
                        <a:t>无</a:t>
                      </a: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1、检查滑轨拉杆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2、向上拉动滑轨拉杆，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滑轨解锁，座椅前后滑动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3、松开滑轨拉杆，滑轨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锁住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4、目视检查滑轨轨道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1、滑轨拉杆变形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2、滑轨解锁/锁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止功能失效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3、解锁状态，座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椅前后移动卡滞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4、滑轨轨道有异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物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三包期内更换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靠背总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滑轨总成失效判定标准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滑轨主要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失效模式：卡滞、松旷、调节失效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929" t="38466" r="10183" b="14506"/>
          <a:stretch>
            <a:fillRect/>
          </a:stretch>
        </p:blipFill>
        <p:spPr>
          <a:xfrm rot="16200000">
            <a:off x="2709802" y="2445592"/>
            <a:ext cx="1670843" cy="12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310" y="1483995"/>
          <a:ext cx="8529320" cy="2948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70"/>
                <a:gridCol w="1010285"/>
                <a:gridCol w="1006475"/>
                <a:gridCol w="1420495"/>
                <a:gridCol w="694690"/>
                <a:gridCol w="1517015"/>
                <a:gridCol w="1520190"/>
                <a:gridCol w="876300"/>
              </a:tblGrid>
              <a:tr h="4057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792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气路开关失效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高低无法调节，气阀有漏气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检查车辆压缩空气气压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检查气路开关顶针出来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检查气路开关手柄外观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4、检查气路开关轴销固定孔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顶针不出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、手柄存在受热变形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升降气阀手柄受热变形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手柄轴销孔变成长圆孔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三包期内予以更换气路开关总成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62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座椅上下升降困难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气路开关总成失效判定标准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气路开关主要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失效模式：座椅忽高忽低、座椅不升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4960" y="2060575"/>
            <a:ext cx="128143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447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气悬浮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座椅忽高忽底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泡沫水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1、检查气悬浮方阀接头气管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2、检查气悬浮方阀排气口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拆下气悬浮方阀，拧下白色气管接头，方阀放到水里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1、气管接头漏气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2、气悬浮方阀排气口一直排气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在不按压阀针的情况下，出气口一直漏气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105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高度锁不住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1、检查气悬浮弹簧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2、检查气悬浮下固定孔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座椅高度调到中间位置，白色齿轮上做标识，记录两个齿轮的相对位置，人站到座椅上用力晃动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1、气悬浮弹簧脱落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2、气悬浮下固定孔未安装到轴上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齿轮相对位发生变化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气悬浮总成失效判定标准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气悬浮主要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1385" y="9525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08605" y="2303780"/>
            <a:ext cx="1410970" cy="188277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3385820" y="2678430"/>
            <a:ext cx="525780" cy="8382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3309620" y="3227070"/>
            <a:ext cx="487680" cy="4343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447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气囊失效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座椅漏气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/气囊损坏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、检查气囊是否存在漏气声音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气囊囊皮磨破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三包期内予以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更换气囊总成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105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座椅起降迟钝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/气囊供气管弯曲卡滞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目测气囊囊皮挤压气管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气管断裂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气管漏气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气囊总成失效判定标准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气囊失效主要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气囊损坏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、座椅起降迟钝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/气囊供气管弯曲卡滞</a:t>
            </a:r>
            <a:endParaRPr lang="en-US" altLang="zh-CN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7360" y="3319145"/>
            <a:ext cx="923290" cy="1372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353" b="14591"/>
          <a:stretch>
            <a:fillRect/>
          </a:stretch>
        </p:blipFill>
        <p:spPr>
          <a:xfrm>
            <a:off x="3007360" y="1851660"/>
            <a:ext cx="1068705" cy="13633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310" y="1483995"/>
          <a:ext cx="8529320" cy="3232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70"/>
                <a:gridCol w="1010285"/>
                <a:gridCol w="1006475"/>
                <a:gridCol w="1420495"/>
                <a:gridCol w="694690"/>
                <a:gridCol w="1517015"/>
                <a:gridCol w="1520190"/>
                <a:gridCol w="876300"/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6075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阻尼器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阻尼器硬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三包期内予以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更换阻尼器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0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阻尼器漏油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1、左右调节阻尼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控制手柄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2、拆下坐垫检查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阻尼调节拉线状态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3、检查阻尼器外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1、手柄无法转动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2、拉线破损、断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裂，拉线与阻尼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连接部位断裂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3、阻尼器漏油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39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阻尼器失效，调节卡滞，支撑回位缓慢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目测检查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检查阻尼器外观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阻尼器上端开焊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更换阻尼器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阻尼器总成失效判定标准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阻尼器主要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1385" y="9525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81680" y="3744595"/>
            <a:ext cx="546750" cy="9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4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82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前仰角失效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仰角不同步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/内部调节机构卡滞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、向上扳动倾角调节手柄，人员重心前后移动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、拆下坐垫检查倾角</a:t>
                      </a:r>
                      <a:r>
                        <a:rPr lang="zh-CN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查看两侧锁舌是否在同一齿位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1、扳动手柄后座椅倾角无法解锁或者松开手柄无法锁定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2、两边锁舌不在同一档位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三包期内予以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更换底座模块化总成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前仰角卡滞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、向上扳动倾角调节手柄，人员重心前后移动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、拆下坐垫</a:t>
                      </a:r>
                      <a:r>
                        <a:rPr lang="zh-CN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，搬动内部锁止片</a:t>
                      </a:r>
                      <a:endParaRPr lang="zh-CN" sz="10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1、扳动手柄后座椅倾角无法解锁或者松开手柄无法锁定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47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维修，使用杠杆撬动锁止片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前仰角调节失效判定标准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前仰角主要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仰角不同步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1385" y="9525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5" name="图片 4" descr="故障部位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19730" y="1945005"/>
            <a:ext cx="1228725" cy="699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07360" y="3303905"/>
            <a:ext cx="1062355" cy="1416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310" y="1483995"/>
          <a:ext cx="8529320" cy="3185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70"/>
                <a:gridCol w="1010285"/>
                <a:gridCol w="1006475"/>
                <a:gridCol w="1420495"/>
                <a:gridCol w="694690"/>
                <a:gridCol w="1517015"/>
                <a:gridCol w="1520190"/>
                <a:gridCol w="876300"/>
              </a:tblGrid>
              <a:tr h="4603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2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底座失效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座椅倾斜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手动/目测检查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、向上扳动倾角调节手柄，人员重心前后移动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、拆下坐垫检查倾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角调节拉线状态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、检查倾角调节机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2065" indent="0">
                        <a:lnSpc>
                          <a:spcPct val="150000"/>
                        </a:lnSpc>
                        <a:spcBef>
                          <a:spcPts val="720"/>
                        </a:spcBef>
                        <a:buSzPct val="92000"/>
                        <a:buFont typeface="Arial" panose="020B0604020202020204"/>
                        <a:buNone/>
                        <a:tabLst>
                          <a:tab pos="252095" algn="l"/>
                        </a:tabLst>
                      </a:pPr>
                      <a:r>
                        <a:rPr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构锁锁舌位置</a:t>
                      </a:r>
                      <a:endParaRPr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增加垫片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维修使用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1385" y="9525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46705" y="2364740"/>
            <a:ext cx="1328420" cy="74739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底座失效判定标准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底座主要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座椅倾斜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1067591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一、总述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199" y="828596"/>
            <a:ext cx="8922486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、目的：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88290">
              <a:lnSpc>
                <a:spcPct val="150000"/>
              </a:lnSpc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规范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驾驶室座椅总成损坏判断规范及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维修标准，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搜集产品故障信息、分析失效原因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。联合各职能部门制定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本标准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明确、量化相关指标，实现售后维修作业统一化、标准化。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、适用范围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本标准仅适用于北京福田戴姆勒汽车公司装配的驾驶室中，“光华荣昌（A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1093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）”供应商座椅产品的拆分维修。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、故障模式参考标准：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具体车型和故障模式判断方法。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228600" y="2827655"/>
          <a:ext cx="8714740" cy="1881505"/>
        </p:xfrm>
        <a:graphic>
          <a:graphicData uri="http://schemas.openxmlformats.org/drawingml/2006/table">
            <a:tbl>
              <a:tblPr/>
              <a:tblGrid>
                <a:gridCol w="812165"/>
                <a:gridCol w="1044575"/>
                <a:gridCol w="1486535"/>
                <a:gridCol w="1804670"/>
                <a:gridCol w="3566795"/>
              </a:tblGrid>
              <a:tr h="183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序号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Microsoft JhengHei" panose="020B0604030504040204" charset="-120"/>
                        <a:ea typeface="Microsoft JhengHei" panose="020B0604030504040204" charset="-120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77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大总成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Microsoft JhengHei" panose="020B0604030504040204" charset="-120"/>
                        <a:ea typeface="Microsoft JhengHei" panose="020B0604030504040204" charset="-120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77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100" b="1">
                          <a:solidFill>
                            <a:srgbClr val="FFFFFF"/>
                          </a:solidFill>
                          <a:latin typeface="Microsoft JhengHei" panose="020B0604030504040204" charset="-120"/>
                          <a:ea typeface="宋体" panose="02010600030101010101" pitchFamily="2" charset="-122"/>
                          <a:cs typeface="Microsoft JhengHei" panose="020B0604030504040204" charset="-120"/>
                        </a:rPr>
                        <a:t>二级拆分件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Microsoft JhengHei" panose="020B0604030504040204" charset="-120"/>
                        <a:ea typeface="宋体" panose="02010600030101010101" pitchFamily="2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77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100" b="1">
                          <a:solidFill>
                            <a:srgbClr val="FFFFFF"/>
                          </a:solidFill>
                          <a:latin typeface="Microsoft JhengHei" panose="020B0604030504040204" charset="-120"/>
                          <a:ea typeface="宋体" panose="02010600030101010101" pitchFamily="2" charset="-122"/>
                          <a:cs typeface="Microsoft JhengHei" panose="020B0604030504040204" charset="-120"/>
                        </a:rPr>
                        <a:t>三级拆分件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Microsoft JhengHei" panose="020B0604030504040204" charset="-120"/>
                        <a:ea typeface="宋体" panose="02010600030101010101" pitchFamily="2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77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更换条件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Microsoft JhengHei" panose="020B0604030504040204" charset="-120"/>
                        <a:ea typeface="Microsoft JhengHei" panose="020B0604030504040204" charset="-120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77E"/>
                    </a:solidFill>
                  </a:tcPr>
                </a:tc>
              </a:tr>
              <a:tr h="166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座椅靠背总成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气路开关总成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损坏更换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三级拆分件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</a:tr>
              <a:tr h="1657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座椅坐垫总成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气悬浮总成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670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调角器总成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阻尼器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66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底座模块化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气囊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66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滑轨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至少</a:t>
                      </a:r>
                      <a:r>
                        <a:rPr lang="en-US" sz="1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2个拆分件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损坏可以更换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二级拆分件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（其中座椅骨架开裂直接更换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底座模块化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总成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</a:t>
                      </a:r>
                      <a:r>
                        <a:rPr lang="zh-CN" altLang="en-US" sz="1000" b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需要白色记号笔标识开裂位置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en-US" altLang="en-US" sz="1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</a:tr>
              <a:tr h="3333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6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可变阻尼调整机构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660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7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扶手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7EBEB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8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安全带套件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7EB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42824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、驾驶员座椅爆炸图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837565"/>
            <a:ext cx="4372610" cy="39611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615" y="845185"/>
            <a:ext cx="4605655" cy="3931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105664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、目录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152400" y="811530"/>
          <a:ext cx="8736965" cy="4005580"/>
        </p:xfrm>
        <a:graphic>
          <a:graphicData uri="http://schemas.openxmlformats.org/drawingml/2006/table">
            <a:tbl>
              <a:tblPr/>
              <a:tblGrid>
                <a:gridCol w="1524000"/>
                <a:gridCol w="1523365"/>
                <a:gridCol w="1497330"/>
                <a:gridCol w="2065020"/>
                <a:gridCol w="2127250"/>
              </a:tblGrid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驾驶员总成</a:t>
                      </a: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图号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分类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驾驶员座椅总成图号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拆分件名称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拆分件图号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rowSpan="21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H468100000007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H468100000213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H468100000226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H468100000013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H468100000014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H468100000203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H468100000224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H468100000016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H468100000208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H468100000222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通用拆分件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H468100000007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H468100000213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H468100000226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H468100000013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H468100000014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H468100000203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H468100000224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H468100000016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H468100000208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H468100000222</a:t>
                      </a:r>
                      <a:endParaRPr lang="zh-CN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安全带套件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H468100000286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调角器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H468100000338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气路开关总成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H468100000112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座椅倾角调节手柄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H468100000113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滑轨总成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气囊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H468100000115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/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扶手总成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H468100000287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气悬浮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H468100000117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9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专用拆分件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H468100000007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H468100000213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H468100000226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底座模块化总成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H468100000153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座椅坐垫总成(2018款色彩)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H468100000152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阻尼器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H468100000185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H468100000007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座椅靠背总成(2018款色彩)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H468100000151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H468100000213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H468100000226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靠背总成</a:t>
                      </a:r>
                      <a:r>
                        <a:rPr lang="en-US" alt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+</a:t>
                      </a: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扶手(2018款色彩)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H468100000334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H468100000014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H468100000224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H468100000016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H468100000222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底座模块化总成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H468100000182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阻尼器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H468100000116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en-US" altLang="en-US" sz="7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H468100000224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坐垫总成(2019GTL公路车色彩）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H468100000125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靠背总成(2019GTL公路车色彩）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H468100000124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H468100000224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靠背总成</a:t>
                      </a:r>
                      <a:r>
                        <a:rPr lang="en-US" altLang="zh-CN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+</a:t>
                      </a: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扶手(2019GTL公路车色彩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H468100000336</a:t>
                      </a:r>
                      <a:endParaRPr lang="en-US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H468100000016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H468100000222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座椅坐垫总成(2019EST色彩）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H468100000127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H468100000016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座椅靠背总成(2019EST降成本色彩）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H468100000173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H468100000222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靠背总成-扶手(2019EST降成本色彩）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8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75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H468100000126</a:t>
                      </a:r>
                      <a:endParaRPr lang="zh-CN" altLang="en-US" sz="75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447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座椅靠背总成</a:t>
                      </a:r>
                      <a:endParaRPr lang="zh-CN" altLang="en-US" sz="9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面套开线</a:t>
                      </a:r>
                      <a:endParaRPr lang="en-US" altLang="zh-CN" sz="9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9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目测检查</a:t>
                      </a: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1、检查靠背面套外观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1、面套缝合处开线</a:t>
                      </a: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2、发泡海绵裸露在外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三包期内更换</a:t>
                      </a: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靠背总</a:t>
                      </a:r>
                      <a:r>
                        <a:rPr lang="zh-CN" alt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成</a:t>
                      </a:r>
                      <a:endParaRPr lang="zh-CN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105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腰托手轮失效</a:t>
                      </a:r>
                      <a:endParaRPr lang="en-US" altLang="zh-CN" sz="9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9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1、顺时针转动腰托手轮有凸出变化</a:t>
                      </a:r>
                      <a:endParaRPr 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2、逆时针转动腰托手轮有平坦变化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1、转动手轮，无法使靠背腰托位置有凸出/平坦变化</a:t>
                      </a:r>
                      <a:endParaRPr lang="en-US" altLang="en-US" sz="9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靠背总成失效判定标准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靠背主要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面套开线，腰托手轮失效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7360" y="1800225"/>
            <a:ext cx="822960" cy="1433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105">
                <a:tc rowSpan="7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扶手失效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锁止失效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将扶手从竖直状态转90度到水平状态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、拆开扶手之盖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3、向左或右旋转扶手滚轮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查看扶手内部螺杆是否进行旋转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三包期内维修</a:t>
                      </a:r>
                      <a:r>
                        <a:rPr lang="en-US" altLang="zh-CN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/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更换扶手总成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扶手支架开焊补焊处理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扶手开焊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indent="0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</a:t>
                      </a:r>
                      <a:r>
                        <a:rPr lang="en-US" altLang="zh-CN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目测检查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拉开靠背拉链，检查扶手固定支架是否开焊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47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扶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手坏了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扶手开焊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扶手总成失效判定标准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扶手主要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扶手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锁止失效、扶手坏了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开焊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img_1672897550322_00706737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854960" y="3414395"/>
            <a:ext cx="1360170" cy="763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310" y="1483995"/>
          <a:ext cx="8529320" cy="315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70"/>
                <a:gridCol w="1010285"/>
                <a:gridCol w="1006475"/>
                <a:gridCol w="1420495"/>
                <a:gridCol w="694690"/>
                <a:gridCol w="1517015"/>
                <a:gridCol w="1520190"/>
                <a:gridCol w="876300"/>
              </a:tblGrid>
              <a:tr h="5340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6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调角器总成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调角器调节失效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调节时靠背无动作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1、检查人员坐于座椅上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向上扳动靠背调节手柄。座椅靠背解锁；松开调节手柄，座椅靠背锁定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拉开靠背拉链，检查右侧调节器塑料件是否脱出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1、向上扳动靠背调节手柄，靠背角度无法调节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、塑料件脱出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维修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三包期更换调角器</a:t>
                      </a: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调角器失效判定标准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调角器主要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失效模式：调角器调节失效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7360" y="3208020"/>
            <a:ext cx="1069340" cy="1426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2865755" y="2145030"/>
            <a:ext cx="1351915" cy="10140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310" y="1483995"/>
          <a:ext cx="8529320" cy="3255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70"/>
                <a:gridCol w="1010285"/>
                <a:gridCol w="884555"/>
                <a:gridCol w="1222375"/>
                <a:gridCol w="748030"/>
                <a:gridCol w="1966595"/>
                <a:gridCol w="1451610"/>
                <a:gridCol w="762000"/>
              </a:tblGrid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80415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安全带套件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安全带卡滞不回</a:t>
                      </a:r>
                      <a:endParaRPr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1、检查安全带卷收器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塑料件是否脱出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、拉开靠背两侧拉链，安全带是否打折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塑料件脱出，人工安装复位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2、安全带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打折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先维修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三包期内允以更换安全带套件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97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安全带锁片卡滞/无法插入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1、将锁片插入锁扣，拉动锁片，然后按下解锁按钮，再拉动锁片 2、目视检查安全带锁扣内是否有异物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1、锁片无法插入锁扣内，或插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入后可以拉脱；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2、按下解锁按钮，锁片无法从锁扣中拉出。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  <a:sym typeface="+mn-ea"/>
                        </a:rPr>
                        <a:t>三包期内允以更换安全带套件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正常情况：插入安全带锁片，万用表显示断开；拔出安全带锁片，万用表显示连接。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万用表设置在“导通档位”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1、将安全带锁扣线束插头从车身线束连接处断解开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2、用万用表黑笔接蓝色电线，红笔接黄色电线，万用表设置到 “导通档位”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3、分别插入和拔出安全带锁片，检查万用表数值变化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0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安全带未系报警异常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万用表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  <a:sym typeface="+mn-ea"/>
                        </a:rPr>
                        <a:t>三包期内允以更换安全带套件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安全带套件失效判定标准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安全带主要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打折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不回收、锁片卡滞、锁片报警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image14.jpe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007360" y="3721100"/>
            <a:ext cx="558165" cy="861695"/>
          </a:xfrm>
          <a:prstGeom prst="rect">
            <a:avLst/>
          </a:prstGeom>
        </p:spPr>
      </p:pic>
      <p:pic>
        <p:nvPicPr>
          <p:cNvPr id="37" name="image13.jpe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007360" y="2817495"/>
            <a:ext cx="616585" cy="822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46375" y="2033905"/>
            <a:ext cx="1170305" cy="6584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-12700" y="808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pic>
        <p:nvPicPr>
          <p:cNvPr id="3" name="Picture 6" descr="F:\卜祥洺离职文件\04-素材\LOGO\3AL网系LOGO\黑\福田戴姆勒LOGO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74625"/>
            <a:ext cx="13843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示例文字示例文字"/>
          <p:cNvSpPr txBox="1">
            <a:spLocks noChangeArrowheads="1"/>
          </p:cNvSpPr>
          <p:nvPr/>
        </p:nvSpPr>
        <p:spPr bwMode="auto">
          <a:xfrm>
            <a:off x="93177" y="322218"/>
            <a:ext cx="2914250" cy="42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、座椅总成失效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判定标准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505" y="1484023"/>
          <a:ext cx="8529320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074"/>
                <a:gridCol w="1010285"/>
                <a:gridCol w="1006475"/>
                <a:gridCol w="1420495"/>
                <a:gridCol w="694690"/>
                <a:gridCol w="1517015"/>
                <a:gridCol w="1519889"/>
                <a:gridCol w="876266"/>
              </a:tblGrid>
              <a:tr h="3009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零部件名称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故障模式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故障示例照片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测量工具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测量方法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判定标准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保修原则</a:t>
                      </a:r>
                      <a:endParaRPr lang="zh-CN" altLang="en-US"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447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坐垫总成</a:t>
                      </a:r>
                      <a:endParaRPr lang="zh-CN" altLang="en-US" sz="1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面套开线</a:t>
                      </a: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1、检查坐垫面套外观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1、坐垫面套缝合处开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线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2、发泡海绵裸露在外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三包期内更换</a:t>
                      </a: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靠背总</a:t>
                      </a:r>
                      <a:r>
                        <a:rPr lang="zh-CN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Microsoft JhengHei" panose="020B0604030504040204" charset="-120"/>
                        </a:rPr>
                        <a:t>成</a:t>
                      </a:r>
                      <a:endParaRPr lang="zh-CN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Microsoft JhengHei" panose="020B0604030504040204" charset="-120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105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座椅倾斜</a:t>
                      </a:r>
                      <a:endParaRPr lang="zh-CN" altLang="en-US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无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手动/目测检查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1、目视座垫泡棉高低不平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2、手感体验泡棉是否塌陷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3、检测人员亲身坐在座椅上体验座椅是否倾斜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1、目视\手感座垫泡棉高低不平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2、检查人员乘坐体验，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感觉座椅往一边倾斜</a:t>
                      </a:r>
                      <a:endParaRPr lang="en-US" altLang="en-US" sz="1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29813" y="773132"/>
            <a:ext cx="87125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坐垫总成失效判定标准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坐垫主要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失效模式：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07360" y="1807845"/>
            <a:ext cx="984250" cy="1404620"/>
            <a:chOff x="4736" y="2847"/>
            <a:chExt cx="1550" cy="221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b="19305"/>
            <a:stretch>
              <a:fillRect/>
            </a:stretch>
          </p:blipFill>
          <p:spPr>
            <a:xfrm>
              <a:off x="4736" y="2847"/>
              <a:ext cx="1550" cy="2213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5103" y="4049"/>
              <a:ext cx="479" cy="94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ang="5400000" scaled="0"/>
                  </a:gra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34f2f421-2fd1-4e69-8494-f56efe35b27c}"/>
  <p:tag name="TABLE_ENDDRAG_ORIGIN_RECT" val="686*148"/>
  <p:tag name="TABLE_ENDDRAG_RECT" val="18*222*686*148"/>
</p:tagLst>
</file>

<file path=ppt/tags/tag10.xml><?xml version="1.0" encoding="utf-8"?>
<p:tagLst xmlns:p="http://schemas.openxmlformats.org/presentationml/2006/main">
  <p:tag name="KSO_WM_UNIT_TABLE_BEAUTIFY" val="smartTable{986b2888-7392-49e5-a0da-7db8746ac886}"/>
  <p:tag name="TABLE_ENDDRAG_ORIGIN_RECT" val="671*251"/>
  <p:tag name="TABLE_ENDDRAG_RECT" val="25*116*671*251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TABLE_BEAUTIFY" val="smartTable{986b2888-7392-49e5-a0da-7db8746ac886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ABLE_BEAUTIFY" val="smartTable{986b2888-7392-49e5-a0da-7db8746ac88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TABLE_BEAUTIFY" val="smartTable{986b2888-7392-49e5-a0da-7db8746ac886}"/>
  <p:tag name="TABLE_ENDDRAG_ORIGIN_RECT" val="671*232"/>
  <p:tag name="TABLE_ENDDRAG_RECT" val="25*116*671*232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8b774b88-6115-43cc-b40f-f8fc914bb864}"/>
  <p:tag name="TABLE_ENDDRAG_ORIGIN_RECT" val="687*232"/>
  <p:tag name="TABLE_ENDDRAG_RECT" val="12*63*687*232"/>
</p:tagLst>
</file>

<file path=ppt/tags/tag20.xml><?xml version="1.0" encoding="utf-8"?>
<p:tagLst xmlns:p="http://schemas.openxmlformats.org/presentationml/2006/main">
  <p:tag name="KSO_WM_UNIT_TABLE_BEAUTIFY" val="smartTable{986b2888-7392-49e5-a0da-7db8746ac886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TABLE_BEAUTIFY" val="smartTable{986b2888-7392-49e5-a0da-7db8746ac886}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TABLE_BEAUTIFY" val="smartTable{986b2888-7392-49e5-a0da-7db8746ac886}"/>
  <p:tag name="TABLE_ENDDRAG_ORIGIN_RECT" val="671*242"/>
  <p:tag name="TABLE_ENDDRAG_RECT" val="25*116*671*242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TABLE_BEAUTIFY" val="smartTable{986b2888-7392-49e5-a0da-7db8746ac886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986b2888-7392-49e5-a0da-7db8746ac886}"/>
</p:tagLst>
</file>

<file path=ppt/tags/tag30.xml><?xml version="1.0" encoding="utf-8"?>
<p:tagLst xmlns:p="http://schemas.openxmlformats.org/presentationml/2006/main">
  <p:tag name="KSO_WM_UNIT_TABLE_BEAUTIFY" val="smartTable{986b2888-7392-49e5-a0da-7db8746ac886}"/>
  <p:tag name="TABLE_ENDDRAG_ORIGIN_RECT" val="671*250"/>
  <p:tag name="TABLE_ENDDRAG_RECT" val="25*116*671*250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PP_MARK_KEY" val="f5c3f002-e276-47b5-b78a-37031f31fb98"/>
  <p:tag name="COMMONDATA" val="eyJoZGlkIjoiOTQyMzYzYzU2NGVmNGVmNTRlOTE0MjM2ZTk5OTkxOWU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TABLE_BEAUTIFY" val="smartTable{986b2888-7392-49e5-a0da-7db8746ac886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TABLE_BEAUTIFY" val="smartTable{986b2888-7392-49e5-a0da-7db8746ac886}"/>
  <p:tag name="TABLE_ENDDRAG_ORIGIN_RECT" val="671*248"/>
  <p:tag name="TABLE_ENDDRAG_RECT" val="25*116*671*248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9466</Words>
  <Application>WPS 演示</Application>
  <PresentationFormat>全屏显示(16:9)</PresentationFormat>
  <Paragraphs>1592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Calibri Light</vt:lpstr>
      <vt:lpstr>Calibri</vt:lpstr>
      <vt:lpstr>微软雅黑</vt:lpstr>
      <vt:lpstr>等线</vt:lpstr>
      <vt:lpstr>Helvetica Neue</vt:lpstr>
      <vt:lpstr>Microsoft JhengHei</vt:lpstr>
      <vt:lpstr>Times New Roman</vt:lpstr>
      <vt:lpstr>Arial</vt:lpstr>
      <vt:lpstr>Arial Unicode MS</vt:lpstr>
      <vt:lpstr>Office 主题​​</vt:lpstr>
      <vt:lpstr>福田戴姆勒汽车国VI产品DI外包装规划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Hm</dc:creator>
  <cp:lastModifiedBy>质量部</cp:lastModifiedBy>
  <cp:revision>796</cp:revision>
  <dcterms:created xsi:type="dcterms:W3CDTF">2017-07-06T09:17:00Z</dcterms:created>
  <dcterms:modified xsi:type="dcterms:W3CDTF">2023-04-05T09:57:56Z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4DB2EB45EF834D6D90E6F1D1CECDFEFD_13</vt:lpwstr>
  </property>
</Properties>
</file>