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>
  <p:sldMasterIdLst>
    <p:sldMasterId id="2147483648" r:id="rId1"/>
    <p:sldMasterId id="2147483655" r:id="rId3"/>
    <p:sldMasterId id="2147483660" r:id="rId4"/>
    <p:sldMasterId id="2147483669" r:id="rId5"/>
    <p:sldMasterId id="2147483678" r:id="rId6"/>
    <p:sldMasterId id="2147483687" r:id="rId7"/>
    <p:sldMasterId id="2147483697" r:id="rId8"/>
    <p:sldMasterId id="2147483706" r:id="rId9"/>
    <p:sldMasterId id="2147483715" r:id="rId10"/>
    <p:sldMasterId id="2147483724" r:id="rId11"/>
    <p:sldMasterId id="2147483733" r:id="rId12"/>
  </p:sldMasterIdLst>
  <p:notesMasterIdLst>
    <p:notesMasterId r:id="rId14"/>
  </p:notesMasterIdLst>
  <p:handoutMasterIdLst>
    <p:handoutMasterId r:id="rId54"/>
  </p:handoutMasterIdLst>
  <p:sldIdLst>
    <p:sldId id="441" r:id="rId13"/>
    <p:sldId id="442" r:id="rId15"/>
    <p:sldId id="1218" r:id="rId16"/>
    <p:sldId id="1219" r:id="rId17"/>
    <p:sldId id="1220" r:id="rId18"/>
    <p:sldId id="1221" r:id="rId19"/>
    <p:sldId id="1222" r:id="rId20"/>
    <p:sldId id="1223" r:id="rId21"/>
    <p:sldId id="1224" r:id="rId22"/>
    <p:sldId id="1225" r:id="rId23"/>
    <p:sldId id="1226" r:id="rId24"/>
    <p:sldId id="1227" r:id="rId25"/>
    <p:sldId id="1228" r:id="rId26"/>
    <p:sldId id="1230" r:id="rId27"/>
    <p:sldId id="1229" r:id="rId28"/>
    <p:sldId id="560" r:id="rId29"/>
    <p:sldId id="561" r:id="rId30"/>
    <p:sldId id="412" r:id="rId31"/>
    <p:sldId id="414" r:id="rId32"/>
    <p:sldId id="298" r:id="rId33"/>
    <p:sldId id="1231" r:id="rId34"/>
    <p:sldId id="1093" r:id="rId35"/>
    <p:sldId id="1159" r:id="rId36"/>
    <p:sldId id="1160" r:id="rId37"/>
    <p:sldId id="1161" r:id="rId38"/>
    <p:sldId id="1162" r:id="rId39"/>
    <p:sldId id="1170" r:id="rId40"/>
    <p:sldId id="1164" r:id="rId41"/>
    <p:sldId id="1172" r:id="rId42"/>
    <p:sldId id="1166" r:id="rId43"/>
    <p:sldId id="1171" r:id="rId44"/>
    <p:sldId id="1169" r:id="rId45"/>
    <p:sldId id="1234" r:id="rId46"/>
    <p:sldId id="1235" r:id="rId47"/>
    <p:sldId id="1236" r:id="rId48"/>
    <p:sldId id="1238" r:id="rId49"/>
    <p:sldId id="1239" r:id="rId50"/>
    <p:sldId id="1237" r:id="rId51"/>
    <p:sldId id="1241" r:id="rId52"/>
    <p:sldId id="440" r:id="rId53"/>
  </p:sldIdLst>
  <p:sldSz cx="9144000" cy="5143500" type="screen16x9"/>
  <p:notesSz cx="6807200" cy="9939020"/>
  <p:custDataLst>
    <p:tags r:id="rId59"/>
  </p:custDataLst>
  <p:defaultTextStyle>
    <a:defPPr>
      <a:defRPr lang="de-DE"/>
    </a:defPPr>
    <a:lvl1pPr marL="0" algn="l" defTabSz="815975" rtl="0" eaLnBrk="1" latinLnBrk="0" hangingPunct="1">
      <a:defRPr sz="1575" kern="1200">
        <a:solidFill>
          <a:schemeClr val="tx1"/>
        </a:solidFill>
        <a:latin typeface="+mn-lt"/>
        <a:ea typeface="+mn-ea"/>
        <a:cs typeface="+mn-cs"/>
      </a:defRPr>
    </a:lvl1pPr>
    <a:lvl2pPr marL="408305" algn="l" defTabSz="815975" rtl="0" eaLnBrk="1" latinLnBrk="0" hangingPunct="1">
      <a:defRPr sz="1575" kern="1200">
        <a:solidFill>
          <a:schemeClr val="tx1"/>
        </a:solidFill>
        <a:latin typeface="+mn-lt"/>
        <a:ea typeface="+mn-ea"/>
        <a:cs typeface="+mn-cs"/>
      </a:defRPr>
    </a:lvl2pPr>
    <a:lvl3pPr marL="815975" algn="l" defTabSz="815975" rtl="0" eaLnBrk="1" latinLnBrk="0" hangingPunct="1">
      <a:defRPr sz="1575" kern="1200">
        <a:solidFill>
          <a:schemeClr val="tx1"/>
        </a:solidFill>
        <a:latin typeface="+mn-lt"/>
        <a:ea typeface="+mn-ea"/>
        <a:cs typeface="+mn-cs"/>
      </a:defRPr>
    </a:lvl3pPr>
    <a:lvl4pPr marL="1224280" algn="l" defTabSz="815975" rtl="0" eaLnBrk="1" latinLnBrk="0" hangingPunct="1">
      <a:defRPr sz="1575" kern="1200">
        <a:solidFill>
          <a:schemeClr val="tx1"/>
        </a:solidFill>
        <a:latin typeface="+mn-lt"/>
        <a:ea typeface="+mn-ea"/>
        <a:cs typeface="+mn-cs"/>
      </a:defRPr>
    </a:lvl4pPr>
    <a:lvl5pPr marL="1631950" algn="l" defTabSz="815975" rtl="0" eaLnBrk="1" latinLnBrk="0" hangingPunct="1">
      <a:defRPr sz="1575" kern="1200">
        <a:solidFill>
          <a:schemeClr val="tx1"/>
        </a:solidFill>
        <a:latin typeface="+mn-lt"/>
        <a:ea typeface="+mn-ea"/>
        <a:cs typeface="+mn-cs"/>
      </a:defRPr>
    </a:lvl5pPr>
    <a:lvl6pPr marL="2040255" algn="l" defTabSz="815975" rtl="0" eaLnBrk="1" latinLnBrk="0" hangingPunct="1">
      <a:defRPr sz="1575" kern="1200">
        <a:solidFill>
          <a:schemeClr val="tx1"/>
        </a:solidFill>
        <a:latin typeface="+mn-lt"/>
        <a:ea typeface="+mn-ea"/>
        <a:cs typeface="+mn-cs"/>
      </a:defRPr>
    </a:lvl6pPr>
    <a:lvl7pPr marL="2448560" algn="l" defTabSz="815975" rtl="0" eaLnBrk="1" latinLnBrk="0" hangingPunct="1">
      <a:defRPr sz="1575" kern="1200">
        <a:solidFill>
          <a:schemeClr val="tx1"/>
        </a:solidFill>
        <a:latin typeface="+mn-lt"/>
        <a:ea typeface="+mn-ea"/>
        <a:cs typeface="+mn-cs"/>
      </a:defRPr>
    </a:lvl7pPr>
    <a:lvl8pPr marL="2856230" algn="l" defTabSz="815975" rtl="0" eaLnBrk="1" latinLnBrk="0" hangingPunct="1">
      <a:defRPr sz="1575" kern="1200">
        <a:solidFill>
          <a:schemeClr val="tx1"/>
        </a:solidFill>
        <a:latin typeface="+mn-lt"/>
        <a:ea typeface="+mn-ea"/>
        <a:cs typeface="+mn-cs"/>
      </a:defRPr>
    </a:lvl8pPr>
    <a:lvl9pPr marL="3264535" algn="l" defTabSz="815975" rtl="0" eaLnBrk="1" latinLnBrk="0" hangingPunct="1">
      <a:defRPr sz="157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5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4" name="作者" initials="A" lastIdx="0" clrIdx="1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9292"/>
    <a:srgbClr val="CFC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96" autoAdjust="0"/>
    <p:restoredTop sz="96257" autoAdjust="0"/>
  </p:normalViewPr>
  <p:slideViewPr>
    <p:cSldViewPr snapToObjects="1" showGuides="1">
      <p:cViewPr varScale="1">
        <p:scale>
          <a:sx n="108" d="100"/>
          <a:sy n="108" d="100"/>
        </p:scale>
        <p:origin x="1003" y="86"/>
      </p:cViewPr>
      <p:guideLst>
        <p:guide orient="horz" pos="165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907"/>
    </p:cViewPr>
  </p:sorterViewPr>
  <p:notesViewPr>
    <p:cSldViewPr snapToObjects="1">
      <p:cViewPr varScale="1">
        <p:scale>
          <a:sx n="68" d="100"/>
          <a:sy n="68" d="100"/>
        </p:scale>
        <p:origin x="3101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9" Type="http://schemas.openxmlformats.org/officeDocument/2006/relationships/tags" Target="tags/tag255.xml"/><Relationship Id="rId58" Type="http://schemas.openxmlformats.org/officeDocument/2006/relationships/commentAuthors" Target="commentAuthors.xml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handoutMaster" Target="handoutMasters/handoutMaster1.xml"/><Relationship Id="rId53" Type="http://schemas.openxmlformats.org/officeDocument/2006/relationships/slide" Target="slides/slide40.xml"/><Relationship Id="rId52" Type="http://schemas.openxmlformats.org/officeDocument/2006/relationships/slide" Target="slides/slide39.xml"/><Relationship Id="rId51" Type="http://schemas.openxmlformats.org/officeDocument/2006/relationships/slide" Target="slides/slide38.xml"/><Relationship Id="rId50" Type="http://schemas.openxmlformats.org/officeDocument/2006/relationships/slide" Target="slides/slide37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6.xml"/><Relationship Id="rId48" Type="http://schemas.openxmlformats.org/officeDocument/2006/relationships/slide" Target="slides/slide35.xml"/><Relationship Id="rId47" Type="http://schemas.openxmlformats.org/officeDocument/2006/relationships/slide" Target="slides/slide34.xml"/><Relationship Id="rId46" Type="http://schemas.openxmlformats.org/officeDocument/2006/relationships/slide" Target="slides/slide33.xml"/><Relationship Id="rId45" Type="http://schemas.openxmlformats.org/officeDocument/2006/relationships/slide" Target="slides/slide32.xml"/><Relationship Id="rId44" Type="http://schemas.openxmlformats.org/officeDocument/2006/relationships/slide" Target="slides/slide31.xml"/><Relationship Id="rId43" Type="http://schemas.openxmlformats.org/officeDocument/2006/relationships/slide" Target="slides/slide30.xml"/><Relationship Id="rId42" Type="http://schemas.openxmlformats.org/officeDocument/2006/relationships/slide" Target="slides/slide29.xml"/><Relationship Id="rId41" Type="http://schemas.openxmlformats.org/officeDocument/2006/relationships/slide" Target="slides/slide28.xml"/><Relationship Id="rId40" Type="http://schemas.openxmlformats.org/officeDocument/2006/relationships/slide" Target="slides/slide27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6.xml"/><Relationship Id="rId38" Type="http://schemas.openxmlformats.org/officeDocument/2006/relationships/slide" Target="slides/slide25.xml"/><Relationship Id="rId37" Type="http://schemas.openxmlformats.org/officeDocument/2006/relationships/slide" Target="slides/slide24.xml"/><Relationship Id="rId36" Type="http://schemas.openxmlformats.org/officeDocument/2006/relationships/slide" Target="slides/slide23.xml"/><Relationship Id="rId35" Type="http://schemas.openxmlformats.org/officeDocument/2006/relationships/slide" Target="slides/slide22.xml"/><Relationship Id="rId34" Type="http://schemas.openxmlformats.org/officeDocument/2006/relationships/slide" Target="slides/slide21.xml"/><Relationship Id="rId33" Type="http://schemas.openxmlformats.org/officeDocument/2006/relationships/slide" Target="slides/slide20.xml"/><Relationship Id="rId32" Type="http://schemas.openxmlformats.org/officeDocument/2006/relationships/slide" Target="slides/slide19.xml"/><Relationship Id="rId31" Type="http://schemas.openxmlformats.org/officeDocument/2006/relationships/slide" Target="slides/slide18.xml"/><Relationship Id="rId30" Type="http://schemas.openxmlformats.org/officeDocument/2006/relationships/slide" Target="slides/slide1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8" Type="http://schemas.openxmlformats.org/officeDocument/2006/relationships/slide" Target="slides/slide15.xml"/><Relationship Id="rId27" Type="http://schemas.openxmlformats.org/officeDocument/2006/relationships/slide" Target="slides/slide14.xml"/><Relationship Id="rId26" Type="http://schemas.openxmlformats.org/officeDocument/2006/relationships/slide" Target="slides/slide13.xml"/><Relationship Id="rId25" Type="http://schemas.openxmlformats.org/officeDocument/2006/relationships/slide" Target="slides/slide12.xml"/><Relationship Id="rId24" Type="http://schemas.openxmlformats.org/officeDocument/2006/relationships/slide" Target="slides/slide11.xml"/><Relationship Id="rId23" Type="http://schemas.openxmlformats.org/officeDocument/2006/relationships/slide" Target="slides/slide10.xml"/><Relationship Id="rId22" Type="http://schemas.openxmlformats.org/officeDocument/2006/relationships/slide" Target="slides/slide9.xml"/><Relationship Id="rId21" Type="http://schemas.openxmlformats.org/officeDocument/2006/relationships/slide" Target="slides/slide8.xml"/><Relationship Id="rId20" Type="http://schemas.openxmlformats.org/officeDocument/2006/relationships/slide" Target="slides/slide7.xml"/><Relationship Id="rId2" Type="http://schemas.openxmlformats.org/officeDocument/2006/relationships/theme" Target="theme/theme1.xml"/><Relationship Id="rId19" Type="http://schemas.openxmlformats.org/officeDocument/2006/relationships/slide" Target="slides/slide6.xml"/><Relationship Id="rId18" Type="http://schemas.openxmlformats.org/officeDocument/2006/relationships/slide" Target="slides/slide5.xml"/><Relationship Id="rId17" Type="http://schemas.openxmlformats.org/officeDocument/2006/relationships/slide" Target="slides/slide4.xml"/><Relationship Id="rId16" Type="http://schemas.openxmlformats.org/officeDocument/2006/relationships/slide" Target="slides/slide3.xml"/><Relationship Id="rId15" Type="http://schemas.openxmlformats.org/officeDocument/2006/relationships/slide" Target="slides/slide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59FAD-8E5C-4176-8A0F-78C6A7CAAD66}" type="datetimeFigureOut">
              <a:rPr lang="de-DE" smtClean="0"/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73134-F8AD-46E6-8489-08AFD7CEB534}" type="slidenum">
              <a:rPr lang="de-DE" smtClean="0"/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0EFE2-D792-441D-A0CB-85B7BAE28A53}" type="datetimeFigureOut">
              <a:rPr lang="de-DE" smtClean="0"/>
            </a:fld>
            <a:endParaRPr lang="de-D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F1437-3BF2-450D-A7B9-B11E523F51F3}" type="slidenum">
              <a:rPr lang="de-DE" smtClean="0"/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165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065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033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323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13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8395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1295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13317" name="灯片编号占位符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CC6C8B0-BBBC-456B-A433-3ACE72BDCC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C7F1437-3BF2-450D-A7B9-B11E523F51F3}" type="slidenum">
              <a:rPr lang="de-DE" smtClean="0"/>
            </a:fld>
            <a:endParaRPr lang="de-D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C7F1437-3BF2-450D-A7B9-B11E523F51F3}" type="slidenum">
              <a:rPr lang="de-DE" smtClean="0"/>
            </a:fld>
            <a:endParaRPr lang="de-D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C7F1437-3BF2-450D-A7B9-B11E523F51F3}" type="slidenum">
              <a:rPr lang="de-DE" smtClean="0"/>
            </a:fld>
            <a:endParaRPr lang="de-D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3969913" y="4921159"/>
            <a:ext cx="1250615" cy="242220"/>
          </a:xfrm>
          <a:prstGeom prst="rect">
            <a:avLst/>
          </a:prstGeom>
          <a:noFill/>
        </p:spPr>
        <p:txBody>
          <a:bodyPr wrap="none" lIns="91416" tIns="45707" rIns="91416" bIns="45707" rtlCol="0" anchor="ctr" anchorCtr="0">
            <a:spAutoFit/>
          </a:bodyPr>
          <a:lstStyle/>
          <a:p>
            <a:pPr defTabSz="914400"/>
            <a:r>
              <a:rPr lang="en-US" sz="975" noProof="0" dirty="0">
                <a:solidFill>
                  <a:srgbClr val="000000"/>
                </a:solidFill>
              </a:rPr>
              <a:t>Strictly Confidential</a:t>
            </a:r>
            <a:endParaRPr lang="en-US" sz="975" noProof="0" dirty="0">
              <a:solidFill>
                <a:srgbClr val="000000"/>
              </a:solidFill>
            </a:endParaRPr>
          </a:p>
        </p:txBody>
      </p:sp>
      <p:pic>
        <p:nvPicPr>
          <p:cNvPr id="9" name="Picture 99" descr="D:\manannan\Desktop\GTL2018\NEW(1)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68" y="0"/>
            <a:ext cx="9144968" cy="522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1"/>
          <p:cNvSpPr>
            <a:spLocks noGrp="1"/>
          </p:cNvSpPr>
          <p:nvPr>
            <p:ph type="ctrTitle" hasCustomPrompt="1"/>
          </p:nvPr>
        </p:nvSpPr>
        <p:spPr>
          <a:xfrm>
            <a:off x="2988840" y="1286366"/>
            <a:ext cx="6119664" cy="101584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defRPr b="0"/>
            </a:lvl1pPr>
          </a:lstStyle>
          <a:p>
            <a:pPr algn="r"/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endParaRPr lang="en-US" altLang="zh-CN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副标题 2"/>
          <p:cNvSpPr>
            <a:spLocks noGrp="1"/>
          </p:cNvSpPr>
          <p:nvPr>
            <p:ph type="subTitle" idx="1"/>
          </p:nvPr>
        </p:nvSpPr>
        <p:spPr>
          <a:xfrm>
            <a:off x="0" y="3414244"/>
            <a:ext cx="9144000" cy="885110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None/>
              <a:defRPr/>
            </a:lvl1pPr>
          </a:lstStyle>
          <a:p>
            <a:pPr algn="r" eaLnBrk="1" hangingPunct="1">
              <a:spcBef>
                <a:spcPct val="50000"/>
              </a:spcBef>
            </a:pPr>
            <a:r>
              <a:rPr lang="en-US" altLang="zh-CN" sz="16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edit Master subtitle style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/ Headlin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2"/>
          <p:cNvSpPr>
            <a:spLocks noGrp="1"/>
          </p:cNvSpPr>
          <p:nvPr>
            <p:ph idx="1"/>
          </p:nvPr>
        </p:nvSpPr>
        <p:spPr>
          <a:xfrm>
            <a:off x="307747" y="855996"/>
            <a:ext cx="8528042" cy="40375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Footerline"/>
          <p:cNvCxnSpPr/>
          <p:nvPr userDrawn="1"/>
        </p:nvCxnSpPr>
        <p:spPr bwMode="auto">
          <a:xfrm>
            <a:off x="308213" y="4937711"/>
            <a:ext cx="8527577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307748" y="200774"/>
            <a:ext cx="7071103" cy="58961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3969913" y="4921159"/>
            <a:ext cx="1250615" cy="242220"/>
          </a:xfrm>
          <a:prstGeom prst="rect">
            <a:avLst/>
          </a:prstGeom>
          <a:noFill/>
        </p:spPr>
        <p:txBody>
          <a:bodyPr wrap="none" lIns="91416" tIns="45707" rIns="91416" bIns="45707" rtlCol="0" anchor="ctr" anchorCtr="0">
            <a:spAutoFit/>
          </a:bodyPr>
          <a:lstStyle/>
          <a:p>
            <a:pPr defTabSz="914400"/>
            <a:r>
              <a:rPr lang="en-US" sz="975" dirty="0">
                <a:solidFill>
                  <a:srgbClr val="000000"/>
                </a:solidFill>
              </a:rPr>
              <a:t>Strictly Confidential</a:t>
            </a:r>
            <a:endParaRPr lang="en-US" sz="975" dirty="0">
              <a:solidFill>
                <a:srgbClr val="000000"/>
              </a:solidFill>
            </a:endParaRPr>
          </a:p>
        </p:txBody>
      </p:sp>
      <p:pic>
        <p:nvPicPr>
          <p:cNvPr id="9" name="Picture 99" descr="D:\manannan\Desktop\GTL2018\NEW(1)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68" y="0"/>
            <a:ext cx="9144968" cy="522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1"/>
          <p:cNvSpPr>
            <a:spLocks noGrp="1"/>
          </p:cNvSpPr>
          <p:nvPr>
            <p:ph type="ctrTitle" hasCustomPrompt="1"/>
          </p:nvPr>
        </p:nvSpPr>
        <p:spPr>
          <a:xfrm>
            <a:off x="2988840" y="1286366"/>
            <a:ext cx="6119664" cy="101584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defRPr b="0"/>
            </a:lvl1pPr>
          </a:lstStyle>
          <a:p>
            <a:pPr algn="r"/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endParaRPr lang="en-US" altLang="zh-CN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副标题 2"/>
          <p:cNvSpPr>
            <a:spLocks noGrp="1"/>
          </p:cNvSpPr>
          <p:nvPr>
            <p:ph type="subTitle" idx="1"/>
          </p:nvPr>
        </p:nvSpPr>
        <p:spPr>
          <a:xfrm>
            <a:off x="0" y="3414244"/>
            <a:ext cx="9144000" cy="885110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None/>
              <a:defRPr/>
            </a:lvl1pPr>
          </a:lstStyle>
          <a:p>
            <a:pPr algn="r" eaLnBrk="1" hangingPunct="1">
              <a:spcBef>
                <a:spcPct val="50000"/>
              </a:spcBef>
            </a:pPr>
            <a:r>
              <a:rPr lang="en-US" altLang="zh-CN" sz="16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edit Master subtitle style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uxiangming\Desktop\1(3)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0"/>
            <a:ext cx="91445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41510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  <p:cxnSp>
        <p:nvCxnSpPr>
          <p:cNvPr id="11" name="Footerline"/>
          <p:cNvCxnSpPr/>
          <p:nvPr userDrawn="1"/>
        </p:nvCxnSpPr>
        <p:spPr bwMode="auto">
          <a:xfrm>
            <a:off x="0" y="679222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37734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  <p:cxnSp>
        <p:nvCxnSpPr>
          <p:cNvPr id="11" name="Footerline"/>
          <p:cNvCxnSpPr/>
          <p:nvPr userDrawn="1"/>
        </p:nvCxnSpPr>
        <p:spPr bwMode="auto">
          <a:xfrm>
            <a:off x="0" y="679222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08213" y="4623504"/>
            <a:ext cx="8527577" cy="255925"/>
          </a:xfrm>
          <a:solidFill>
            <a:srgbClr val="A6CAD8"/>
          </a:solidFill>
        </p:spPr>
        <p:txBody>
          <a:bodyPr anchor="ctr"/>
          <a:lstStyle>
            <a:lvl1pPr marL="66675" indent="0">
              <a:buNone/>
              <a:defRPr/>
            </a:lvl1pPr>
            <a:lvl5pPr marL="66675" indent="0">
              <a:buFont typeface="Arial" panose="020B0604020202020204" pitchFamily="34" charset="0"/>
              <a:buNone/>
              <a:defRPr sz="1200"/>
            </a:lvl5pPr>
          </a:lstStyle>
          <a:p>
            <a:pPr marL="88900" indent="0">
              <a:buNone/>
            </a:pP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41510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 userDrawn="1"/>
        </p:nvSpPr>
        <p:spPr bwMode="auto">
          <a:xfrm>
            <a:off x="366713" y="4865688"/>
            <a:ext cx="193833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105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内部 </a:t>
            </a:r>
            <a:r>
              <a:rPr lang="en-US" altLang="zh-CN" sz="105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Internal</a:t>
            </a:r>
            <a:endParaRPr lang="zh-CN" altLang="en-US" sz="1050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5220000" cy="108000"/>
          </a:xfrm>
          <a:prstGeom prst="rect">
            <a:avLst/>
          </a:prstGeom>
        </p:spPr>
        <p:txBody>
          <a:bodyPr lIns="68580" tIns="34290" rIns="68580" bIns="34290"/>
          <a:lstStyle/>
          <a:p>
            <a:pPr>
              <a:lnSpc>
                <a:spcPts val="800"/>
              </a:lnSpc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604001" y="4890652"/>
            <a:ext cx="180000" cy="108000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r">
              <a:lnSpc>
                <a:spcPts val="800"/>
              </a:lnSpc>
            </a:pPr>
            <a:fld id="{D985BC7C-F6A2-4FED-9217-735A5E10A319}" type="slidenum">
              <a:rPr lang="en-US" altLang="zh-CN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360001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3" hasCustomPrompt="1"/>
          </p:nvPr>
        </p:nvSpPr>
        <p:spPr bwMode="gray">
          <a:xfrm>
            <a:off x="3222002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sz="quarter" idx="14" hasCustomPrompt="1"/>
          </p:nvPr>
        </p:nvSpPr>
        <p:spPr>
          <a:xfrm>
            <a:off x="6084002" y="864000"/>
            <a:ext cx="2700000" cy="18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5" hasCustomPrompt="1"/>
          </p:nvPr>
        </p:nvSpPr>
        <p:spPr>
          <a:xfrm>
            <a:off x="360001" y="2844000"/>
            <a:ext cx="2700000" cy="18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4"/>
          <p:cNvSpPr>
            <a:spLocks noGrp="1"/>
          </p:cNvSpPr>
          <p:nvPr>
            <p:ph sz="quarter" idx="16" hasCustomPrompt="1"/>
          </p:nvPr>
        </p:nvSpPr>
        <p:spPr>
          <a:xfrm>
            <a:off x="3222002" y="2843777"/>
            <a:ext cx="2700000" cy="18002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Inhaltsplatzhalter 8"/>
          <p:cNvSpPr>
            <a:spLocks noGrp="1"/>
          </p:cNvSpPr>
          <p:nvPr>
            <p:ph sz="quarter" idx="17" hasCustomPrompt="1"/>
          </p:nvPr>
        </p:nvSpPr>
        <p:spPr>
          <a:xfrm>
            <a:off x="6084002" y="2843777"/>
            <a:ext cx="2700000" cy="18002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3969913" y="4921159"/>
            <a:ext cx="1250615" cy="242220"/>
          </a:xfrm>
          <a:prstGeom prst="rect">
            <a:avLst/>
          </a:prstGeom>
          <a:noFill/>
        </p:spPr>
        <p:txBody>
          <a:bodyPr wrap="none" lIns="91416" tIns="45707" rIns="91416" bIns="45707" rtlCol="0" anchor="ctr" anchorCtr="0">
            <a:spAutoFit/>
          </a:bodyPr>
          <a:lstStyle/>
          <a:p>
            <a:pPr defTabSz="914400"/>
            <a:r>
              <a:rPr lang="en-US" sz="975" dirty="0">
                <a:solidFill>
                  <a:srgbClr val="000000"/>
                </a:solidFill>
              </a:rPr>
              <a:t>Strictly Confidential</a:t>
            </a:r>
            <a:endParaRPr lang="en-US" sz="975" dirty="0">
              <a:solidFill>
                <a:srgbClr val="000000"/>
              </a:solidFill>
            </a:endParaRPr>
          </a:p>
        </p:txBody>
      </p:sp>
      <p:pic>
        <p:nvPicPr>
          <p:cNvPr id="9" name="Picture 99" descr="D:\manannan\Desktop\GTL2018\NEW(1)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68" y="0"/>
            <a:ext cx="9144968" cy="522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1"/>
          <p:cNvSpPr>
            <a:spLocks noGrp="1"/>
          </p:cNvSpPr>
          <p:nvPr>
            <p:ph type="ctrTitle" hasCustomPrompt="1"/>
          </p:nvPr>
        </p:nvSpPr>
        <p:spPr>
          <a:xfrm>
            <a:off x="2988840" y="1286366"/>
            <a:ext cx="6119664" cy="101584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defRPr b="0"/>
            </a:lvl1pPr>
          </a:lstStyle>
          <a:p>
            <a:pPr algn="r"/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endParaRPr lang="en-US" altLang="zh-CN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副标题 2"/>
          <p:cNvSpPr>
            <a:spLocks noGrp="1"/>
          </p:cNvSpPr>
          <p:nvPr>
            <p:ph type="subTitle" idx="1"/>
          </p:nvPr>
        </p:nvSpPr>
        <p:spPr>
          <a:xfrm>
            <a:off x="0" y="3414244"/>
            <a:ext cx="9144000" cy="885110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None/>
              <a:defRPr/>
            </a:lvl1pPr>
          </a:lstStyle>
          <a:p>
            <a:pPr algn="r" eaLnBrk="1" hangingPunct="1">
              <a:spcBef>
                <a:spcPct val="50000"/>
              </a:spcBef>
            </a:pPr>
            <a:r>
              <a:rPr lang="en-US" altLang="zh-CN" sz="16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edit Master subtitle style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uxiangming\Desktop\1(3)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0"/>
            <a:ext cx="91445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uxiangming\Desktop\1(3)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0"/>
            <a:ext cx="91445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41510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  <p:cxnSp>
        <p:nvCxnSpPr>
          <p:cNvPr id="11" name="Footerline"/>
          <p:cNvCxnSpPr/>
          <p:nvPr userDrawn="1"/>
        </p:nvCxnSpPr>
        <p:spPr bwMode="auto">
          <a:xfrm>
            <a:off x="0" y="679222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37734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  <p:cxnSp>
        <p:nvCxnSpPr>
          <p:cNvPr id="11" name="Footerline"/>
          <p:cNvCxnSpPr/>
          <p:nvPr userDrawn="1"/>
        </p:nvCxnSpPr>
        <p:spPr bwMode="auto">
          <a:xfrm>
            <a:off x="0" y="679222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08213" y="4623504"/>
            <a:ext cx="8527577" cy="255925"/>
          </a:xfrm>
          <a:solidFill>
            <a:srgbClr val="A6CAD8"/>
          </a:solidFill>
        </p:spPr>
        <p:txBody>
          <a:bodyPr anchor="ctr"/>
          <a:lstStyle>
            <a:lvl1pPr marL="66675" indent="0">
              <a:buNone/>
              <a:defRPr/>
            </a:lvl1pPr>
            <a:lvl5pPr marL="66675" indent="0">
              <a:buFont typeface="Arial" panose="020B0604020202020204" pitchFamily="34" charset="0"/>
              <a:buNone/>
              <a:defRPr sz="1200"/>
            </a:lvl5pPr>
          </a:lstStyle>
          <a:p>
            <a:pPr marL="88900" indent="0">
              <a:buNone/>
            </a:pP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41510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 userDrawn="1"/>
        </p:nvSpPr>
        <p:spPr bwMode="auto">
          <a:xfrm>
            <a:off x="366713" y="4865688"/>
            <a:ext cx="193833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105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内部 </a:t>
            </a:r>
            <a:r>
              <a:rPr lang="en-US" altLang="zh-CN" sz="105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Internal</a:t>
            </a:r>
            <a:endParaRPr lang="zh-CN" altLang="en-US" sz="1050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5220000" cy="108000"/>
          </a:xfrm>
          <a:prstGeom prst="rect">
            <a:avLst/>
          </a:prstGeom>
        </p:spPr>
        <p:txBody>
          <a:bodyPr lIns="68580" tIns="34290" rIns="68580" bIns="34290"/>
          <a:lstStyle/>
          <a:p>
            <a:pPr>
              <a:lnSpc>
                <a:spcPts val="800"/>
              </a:lnSpc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604001" y="4890652"/>
            <a:ext cx="180000" cy="108000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r">
              <a:lnSpc>
                <a:spcPts val="800"/>
              </a:lnSpc>
            </a:pPr>
            <a:fld id="{D985BC7C-F6A2-4FED-9217-735A5E10A319}" type="slidenum">
              <a:rPr lang="en-US" altLang="zh-CN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360001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3" hasCustomPrompt="1"/>
          </p:nvPr>
        </p:nvSpPr>
        <p:spPr bwMode="gray">
          <a:xfrm>
            <a:off x="3222002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sz="quarter" idx="14" hasCustomPrompt="1"/>
          </p:nvPr>
        </p:nvSpPr>
        <p:spPr>
          <a:xfrm>
            <a:off x="6084002" y="864000"/>
            <a:ext cx="2700000" cy="18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5" hasCustomPrompt="1"/>
          </p:nvPr>
        </p:nvSpPr>
        <p:spPr>
          <a:xfrm>
            <a:off x="360001" y="2844000"/>
            <a:ext cx="2700000" cy="18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4"/>
          <p:cNvSpPr>
            <a:spLocks noGrp="1"/>
          </p:cNvSpPr>
          <p:nvPr>
            <p:ph sz="quarter" idx="16" hasCustomPrompt="1"/>
          </p:nvPr>
        </p:nvSpPr>
        <p:spPr>
          <a:xfrm>
            <a:off x="3222002" y="2843777"/>
            <a:ext cx="2700000" cy="18002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Inhaltsplatzhalter 8"/>
          <p:cNvSpPr>
            <a:spLocks noGrp="1"/>
          </p:cNvSpPr>
          <p:nvPr>
            <p:ph sz="quarter" idx="17" hasCustomPrompt="1"/>
          </p:nvPr>
        </p:nvSpPr>
        <p:spPr>
          <a:xfrm>
            <a:off x="6084002" y="2843777"/>
            <a:ext cx="2700000" cy="18002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3969913" y="4921159"/>
            <a:ext cx="1250615" cy="242220"/>
          </a:xfrm>
          <a:prstGeom prst="rect">
            <a:avLst/>
          </a:prstGeom>
          <a:noFill/>
        </p:spPr>
        <p:txBody>
          <a:bodyPr wrap="none" lIns="91416" tIns="45707" rIns="91416" bIns="45707" rtlCol="0" anchor="ctr" anchorCtr="0">
            <a:spAutoFit/>
          </a:bodyPr>
          <a:lstStyle/>
          <a:p>
            <a:pPr defTabSz="914400"/>
            <a:r>
              <a:rPr lang="en-US" sz="975" dirty="0">
                <a:solidFill>
                  <a:srgbClr val="000000"/>
                </a:solidFill>
              </a:rPr>
              <a:t>Strictly Confidential</a:t>
            </a:r>
            <a:endParaRPr lang="en-US" sz="975" dirty="0">
              <a:solidFill>
                <a:srgbClr val="000000"/>
              </a:solidFill>
            </a:endParaRPr>
          </a:p>
        </p:txBody>
      </p:sp>
      <p:pic>
        <p:nvPicPr>
          <p:cNvPr id="9" name="Picture 99" descr="D:\manannan\Desktop\GTL2018\NEW(1)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68" y="0"/>
            <a:ext cx="9144968" cy="522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1"/>
          <p:cNvSpPr>
            <a:spLocks noGrp="1"/>
          </p:cNvSpPr>
          <p:nvPr>
            <p:ph type="ctrTitle" hasCustomPrompt="1"/>
          </p:nvPr>
        </p:nvSpPr>
        <p:spPr>
          <a:xfrm>
            <a:off x="2988840" y="1286366"/>
            <a:ext cx="6119664" cy="101584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defRPr b="0"/>
            </a:lvl1pPr>
          </a:lstStyle>
          <a:p>
            <a:pPr algn="r"/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endParaRPr lang="en-US" altLang="zh-CN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副标题 2"/>
          <p:cNvSpPr>
            <a:spLocks noGrp="1"/>
          </p:cNvSpPr>
          <p:nvPr>
            <p:ph type="subTitle" idx="1"/>
          </p:nvPr>
        </p:nvSpPr>
        <p:spPr>
          <a:xfrm>
            <a:off x="0" y="3414244"/>
            <a:ext cx="9144000" cy="885110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None/>
              <a:defRPr/>
            </a:lvl1pPr>
          </a:lstStyle>
          <a:p>
            <a:pPr algn="r" eaLnBrk="1" hangingPunct="1">
              <a:spcBef>
                <a:spcPct val="50000"/>
              </a:spcBef>
            </a:pPr>
            <a:r>
              <a:rPr lang="en-US" altLang="zh-CN" sz="16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edit Master subtitle style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uxiangming\Desktop\1(3)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0"/>
            <a:ext cx="91445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41510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  <p:cxnSp>
        <p:nvCxnSpPr>
          <p:cNvPr id="11" name="Footerline"/>
          <p:cNvCxnSpPr/>
          <p:nvPr userDrawn="1"/>
        </p:nvCxnSpPr>
        <p:spPr bwMode="auto">
          <a:xfrm>
            <a:off x="0" y="679222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41510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  <p:cxnSp>
        <p:nvCxnSpPr>
          <p:cNvPr id="11" name="Footerline"/>
          <p:cNvCxnSpPr/>
          <p:nvPr userDrawn="1"/>
        </p:nvCxnSpPr>
        <p:spPr bwMode="auto">
          <a:xfrm>
            <a:off x="0" y="679222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37734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  <p:cxnSp>
        <p:nvCxnSpPr>
          <p:cNvPr id="11" name="Footerline"/>
          <p:cNvCxnSpPr/>
          <p:nvPr userDrawn="1"/>
        </p:nvCxnSpPr>
        <p:spPr bwMode="auto">
          <a:xfrm>
            <a:off x="0" y="679222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08213" y="4623504"/>
            <a:ext cx="8527577" cy="255925"/>
          </a:xfrm>
          <a:solidFill>
            <a:srgbClr val="A6CAD8"/>
          </a:solidFill>
        </p:spPr>
        <p:txBody>
          <a:bodyPr anchor="ctr"/>
          <a:lstStyle>
            <a:lvl1pPr marL="66675" indent="0">
              <a:buNone/>
              <a:defRPr/>
            </a:lvl1pPr>
            <a:lvl5pPr marL="66675" indent="0">
              <a:buFont typeface="Arial" panose="020B0604020202020204" pitchFamily="34" charset="0"/>
              <a:buNone/>
              <a:defRPr sz="1200"/>
            </a:lvl5pPr>
          </a:lstStyle>
          <a:p>
            <a:pPr marL="88900" indent="0">
              <a:buNone/>
            </a:pP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41510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 userDrawn="1"/>
        </p:nvSpPr>
        <p:spPr bwMode="auto">
          <a:xfrm>
            <a:off x="366713" y="4865688"/>
            <a:ext cx="193833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105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内部 </a:t>
            </a:r>
            <a:r>
              <a:rPr lang="en-US" altLang="zh-CN" sz="105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Internal</a:t>
            </a:r>
            <a:endParaRPr lang="zh-CN" altLang="en-US" sz="1050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5220000" cy="108000"/>
          </a:xfrm>
          <a:prstGeom prst="rect">
            <a:avLst/>
          </a:prstGeom>
        </p:spPr>
        <p:txBody>
          <a:bodyPr lIns="68580" tIns="34290" rIns="68580" bIns="34290"/>
          <a:lstStyle/>
          <a:p>
            <a:pPr>
              <a:lnSpc>
                <a:spcPts val="800"/>
              </a:lnSpc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604001" y="4890652"/>
            <a:ext cx="180000" cy="108000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r">
              <a:lnSpc>
                <a:spcPts val="800"/>
              </a:lnSpc>
            </a:pPr>
            <a:fld id="{D985BC7C-F6A2-4FED-9217-735A5E10A319}" type="slidenum">
              <a:rPr lang="en-US" altLang="zh-CN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360001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3" hasCustomPrompt="1"/>
          </p:nvPr>
        </p:nvSpPr>
        <p:spPr bwMode="gray">
          <a:xfrm>
            <a:off x="3222002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sz="quarter" idx="14" hasCustomPrompt="1"/>
          </p:nvPr>
        </p:nvSpPr>
        <p:spPr>
          <a:xfrm>
            <a:off x="6084002" y="864000"/>
            <a:ext cx="2700000" cy="18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5" hasCustomPrompt="1"/>
          </p:nvPr>
        </p:nvSpPr>
        <p:spPr>
          <a:xfrm>
            <a:off x="360001" y="2844000"/>
            <a:ext cx="2700000" cy="18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4"/>
          <p:cNvSpPr>
            <a:spLocks noGrp="1"/>
          </p:cNvSpPr>
          <p:nvPr>
            <p:ph sz="quarter" idx="16" hasCustomPrompt="1"/>
          </p:nvPr>
        </p:nvSpPr>
        <p:spPr>
          <a:xfrm>
            <a:off x="3222002" y="2843777"/>
            <a:ext cx="2700000" cy="18002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Inhaltsplatzhalter 8"/>
          <p:cNvSpPr>
            <a:spLocks noGrp="1"/>
          </p:cNvSpPr>
          <p:nvPr>
            <p:ph sz="quarter" idx="17" hasCustomPrompt="1"/>
          </p:nvPr>
        </p:nvSpPr>
        <p:spPr>
          <a:xfrm>
            <a:off x="6084002" y="2843777"/>
            <a:ext cx="2700000" cy="18002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3969913" y="4921159"/>
            <a:ext cx="1250615" cy="242220"/>
          </a:xfrm>
          <a:prstGeom prst="rect">
            <a:avLst/>
          </a:prstGeom>
          <a:noFill/>
        </p:spPr>
        <p:txBody>
          <a:bodyPr wrap="none" lIns="91416" tIns="45707" rIns="91416" bIns="45707" rtlCol="0" anchor="ctr" anchorCtr="0">
            <a:spAutoFit/>
          </a:bodyPr>
          <a:lstStyle/>
          <a:p>
            <a:pPr defTabSz="914400"/>
            <a:r>
              <a:rPr lang="en-US" sz="975" dirty="0">
                <a:solidFill>
                  <a:srgbClr val="000000"/>
                </a:solidFill>
              </a:rPr>
              <a:t>Strictly Confidential</a:t>
            </a:r>
            <a:endParaRPr lang="en-US" sz="975" dirty="0">
              <a:solidFill>
                <a:srgbClr val="000000"/>
              </a:solidFill>
            </a:endParaRPr>
          </a:p>
        </p:txBody>
      </p:sp>
      <p:pic>
        <p:nvPicPr>
          <p:cNvPr id="9" name="Picture 99" descr="D:\manannan\Desktop\GTL2018\NEW(1)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68" y="0"/>
            <a:ext cx="9144968" cy="522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1"/>
          <p:cNvSpPr>
            <a:spLocks noGrp="1"/>
          </p:cNvSpPr>
          <p:nvPr>
            <p:ph type="ctrTitle" hasCustomPrompt="1"/>
          </p:nvPr>
        </p:nvSpPr>
        <p:spPr>
          <a:xfrm>
            <a:off x="2988840" y="1286366"/>
            <a:ext cx="6119664" cy="101584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defRPr b="0"/>
            </a:lvl1pPr>
          </a:lstStyle>
          <a:p>
            <a:pPr algn="r"/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endParaRPr lang="en-US" altLang="zh-CN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副标题 2"/>
          <p:cNvSpPr>
            <a:spLocks noGrp="1"/>
          </p:cNvSpPr>
          <p:nvPr>
            <p:ph type="subTitle" idx="1"/>
          </p:nvPr>
        </p:nvSpPr>
        <p:spPr>
          <a:xfrm>
            <a:off x="0" y="3414244"/>
            <a:ext cx="9144000" cy="885110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None/>
              <a:defRPr/>
            </a:lvl1pPr>
          </a:lstStyle>
          <a:p>
            <a:pPr algn="r" eaLnBrk="1" hangingPunct="1">
              <a:spcBef>
                <a:spcPct val="50000"/>
              </a:spcBef>
            </a:pPr>
            <a:r>
              <a:rPr lang="en-US" altLang="zh-CN" sz="16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edit Master subtitle style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uxiangming\Desktop\1(3)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0"/>
            <a:ext cx="91445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41510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  <p:cxnSp>
        <p:nvCxnSpPr>
          <p:cNvPr id="11" name="Footerline"/>
          <p:cNvCxnSpPr/>
          <p:nvPr userDrawn="1"/>
        </p:nvCxnSpPr>
        <p:spPr bwMode="auto">
          <a:xfrm>
            <a:off x="0" y="679222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37734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  <p:cxnSp>
        <p:nvCxnSpPr>
          <p:cNvPr id="11" name="Footerline"/>
          <p:cNvCxnSpPr/>
          <p:nvPr userDrawn="1"/>
        </p:nvCxnSpPr>
        <p:spPr bwMode="auto">
          <a:xfrm>
            <a:off x="0" y="679222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08213" y="4623504"/>
            <a:ext cx="8527577" cy="255925"/>
          </a:xfrm>
          <a:solidFill>
            <a:srgbClr val="A6CAD8"/>
          </a:solidFill>
        </p:spPr>
        <p:txBody>
          <a:bodyPr anchor="ctr"/>
          <a:lstStyle>
            <a:lvl1pPr marL="66675" indent="0">
              <a:buNone/>
              <a:defRPr/>
            </a:lvl1pPr>
            <a:lvl5pPr marL="66675" indent="0">
              <a:buFont typeface="Arial" panose="020B0604020202020204" pitchFamily="34" charset="0"/>
              <a:buNone/>
              <a:defRPr sz="1200"/>
            </a:lvl5pPr>
          </a:lstStyle>
          <a:p>
            <a:pPr marL="88900" indent="0">
              <a:buNone/>
            </a:pPr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41510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37734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  <p:cxnSp>
        <p:nvCxnSpPr>
          <p:cNvPr id="11" name="Footerline"/>
          <p:cNvCxnSpPr/>
          <p:nvPr userDrawn="1"/>
        </p:nvCxnSpPr>
        <p:spPr bwMode="auto">
          <a:xfrm>
            <a:off x="0" y="679222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08213" y="4623504"/>
            <a:ext cx="8527577" cy="255925"/>
          </a:xfrm>
          <a:solidFill>
            <a:srgbClr val="A6CAD8"/>
          </a:solidFill>
        </p:spPr>
        <p:txBody>
          <a:bodyPr anchor="ctr"/>
          <a:lstStyle>
            <a:lvl1pPr marL="66675" indent="0">
              <a:buNone/>
              <a:defRPr/>
            </a:lvl1pPr>
            <a:lvl5pPr marL="66675" indent="0">
              <a:buFont typeface="Arial" panose="020B0604020202020204" pitchFamily="34" charset="0"/>
              <a:buNone/>
              <a:defRPr sz="1200"/>
            </a:lvl5pPr>
          </a:lstStyle>
          <a:p>
            <a:pPr marL="88900" indent="0">
              <a:buNone/>
            </a:pP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 userDrawn="1"/>
        </p:nvSpPr>
        <p:spPr bwMode="auto">
          <a:xfrm>
            <a:off x="366713" y="4865688"/>
            <a:ext cx="193833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105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内部 </a:t>
            </a:r>
            <a:r>
              <a:rPr lang="en-US" altLang="zh-CN" sz="105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Internal</a:t>
            </a:r>
            <a:endParaRPr lang="zh-CN" altLang="en-US" sz="1050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5220000" cy="108000"/>
          </a:xfrm>
          <a:prstGeom prst="rect">
            <a:avLst/>
          </a:prstGeom>
        </p:spPr>
        <p:txBody>
          <a:bodyPr lIns="68580" tIns="34290" rIns="68580" bIns="34290"/>
          <a:lstStyle/>
          <a:p>
            <a:pPr>
              <a:lnSpc>
                <a:spcPts val="800"/>
              </a:lnSpc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604001" y="4890652"/>
            <a:ext cx="180000" cy="108000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r">
              <a:lnSpc>
                <a:spcPts val="800"/>
              </a:lnSpc>
            </a:pPr>
            <a:fld id="{D985BC7C-F6A2-4FED-9217-735A5E10A319}" type="slidenum">
              <a:rPr lang="en-US" altLang="zh-CN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360001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3" hasCustomPrompt="1"/>
          </p:nvPr>
        </p:nvSpPr>
        <p:spPr bwMode="gray">
          <a:xfrm>
            <a:off x="3222002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sz="quarter" idx="14" hasCustomPrompt="1"/>
          </p:nvPr>
        </p:nvSpPr>
        <p:spPr>
          <a:xfrm>
            <a:off x="6084002" y="864000"/>
            <a:ext cx="2700000" cy="18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5" hasCustomPrompt="1"/>
          </p:nvPr>
        </p:nvSpPr>
        <p:spPr>
          <a:xfrm>
            <a:off x="360001" y="2844000"/>
            <a:ext cx="2700000" cy="18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4"/>
          <p:cNvSpPr>
            <a:spLocks noGrp="1"/>
          </p:cNvSpPr>
          <p:nvPr>
            <p:ph sz="quarter" idx="16" hasCustomPrompt="1"/>
          </p:nvPr>
        </p:nvSpPr>
        <p:spPr>
          <a:xfrm>
            <a:off x="3222002" y="2843777"/>
            <a:ext cx="2700000" cy="18002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Inhaltsplatzhalter 8"/>
          <p:cNvSpPr>
            <a:spLocks noGrp="1"/>
          </p:cNvSpPr>
          <p:nvPr>
            <p:ph sz="quarter" idx="17" hasCustomPrompt="1"/>
          </p:nvPr>
        </p:nvSpPr>
        <p:spPr>
          <a:xfrm>
            <a:off x="6084002" y="2843777"/>
            <a:ext cx="2700000" cy="18002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90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3969913" y="4921159"/>
            <a:ext cx="1250615" cy="242220"/>
          </a:xfrm>
          <a:prstGeom prst="rect">
            <a:avLst/>
          </a:prstGeom>
          <a:noFill/>
        </p:spPr>
        <p:txBody>
          <a:bodyPr wrap="none" lIns="91416" tIns="45707" rIns="91416" bIns="45707" rtlCol="0" anchor="ctr" anchorCtr="0">
            <a:spAutoFit/>
          </a:bodyPr>
          <a:lstStyle/>
          <a:p>
            <a:pPr defTabSz="914400"/>
            <a:r>
              <a:rPr lang="en-US" sz="975" dirty="0">
                <a:solidFill>
                  <a:srgbClr val="000000"/>
                </a:solidFill>
              </a:rPr>
              <a:t>Strictly Confidential</a:t>
            </a:r>
            <a:endParaRPr lang="en-US" sz="975" dirty="0">
              <a:solidFill>
                <a:srgbClr val="000000"/>
              </a:solidFill>
            </a:endParaRPr>
          </a:p>
        </p:txBody>
      </p:sp>
      <p:pic>
        <p:nvPicPr>
          <p:cNvPr id="9" name="Picture 99" descr="D:\manannan\Desktop\GTL2018\NEW(1)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68" y="0"/>
            <a:ext cx="9144968" cy="522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1"/>
          <p:cNvSpPr>
            <a:spLocks noGrp="1"/>
          </p:cNvSpPr>
          <p:nvPr>
            <p:ph type="ctrTitle" hasCustomPrompt="1"/>
          </p:nvPr>
        </p:nvSpPr>
        <p:spPr>
          <a:xfrm>
            <a:off x="2988840" y="1286366"/>
            <a:ext cx="6119664" cy="101584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defRPr b="0"/>
            </a:lvl1pPr>
          </a:lstStyle>
          <a:p>
            <a:pPr algn="r"/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endParaRPr lang="en-US" altLang="zh-CN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副标题 2"/>
          <p:cNvSpPr>
            <a:spLocks noGrp="1"/>
          </p:cNvSpPr>
          <p:nvPr>
            <p:ph type="subTitle" idx="1"/>
          </p:nvPr>
        </p:nvSpPr>
        <p:spPr>
          <a:xfrm>
            <a:off x="0" y="3414244"/>
            <a:ext cx="9144000" cy="885110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None/>
              <a:defRPr/>
            </a:lvl1pPr>
          </a:lstStyle>
          <a:p>
            <a:pPr algn="r" eaLnBrk="1" hangingPunct="1">
              <a:spcBef>
                <a:spcPct val="50000"/>
              </a:spcBef>
            </a:pPr>
            <a:r>
              <a:rPr lang="en-US" altLang="zh-CN" sz="16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edit Master subtitle style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uxiangming\Desktop\1(3)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0"/>
            <a:ext cx="91445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41510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  <p:cxnSp>
        <p:nvCxnSpPr>
          <p:cNvPr id="11" name="Footerline"/>
          <p:cNvCxnSpPr/>
          <p:nvPr userDrawn="1"/>
        </p:nvCxnSpPr>
        <p:spPr bwMode="auto">
          <a:xfrm>
            <a:off x="0" y="679222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37734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  <p:cxnSp>
        <p:nvCxnSpPr>
          <p:cNvPr id="11" name="Footerline"/>
          <p:cNvCxnSpPr/>
          <p:nvPr userDrawn="1"/>
        </p:nvCxnSpPr>
        <p:spPr bwMode="auto">
          <a:xfrm>
            <a:off x="0" y="679222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08213" y="4623504"/>
            <a:ext cx="8527577" cy="255925"/>
          </a:xfrm>
          <a:solidFill>
            <a:srgbClr val="A6CAD8"/>
          </a:solidFill>
        </p:spPr>
        <p:txBody>
          <a:bodyPr anchor="ctr"/>
          <a:lstStyle>
            <a:lvl1pPr marL="66675" indent="0">
              <a:buNone/>
              <a:defRPr/>
            </a:lvl1pPr>
            <a:lvl5pPr marL="66675" indent="0">
              <a:buFont typeface="Arial" panose="020B0604020202020204" pitchFamily="34" charset="0"/>
              <a:buNone/>
              <a:defRPr sz="1200"/>
            </a:lvl5pPr>
          </a:lstStyle>
          <a:p>
            <a:pPr marL="88900" indent="0">
              <a:buNone/>
            </a:pP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41510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 userDrawn="1"/>
        </p:nvSpPr>
        <p:spPr bwMode="auto">
          <a:xfrm>
            <a:off x="366713" y="4865688"/>
            <a:ext cx="193833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105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内部 </a:t>
            </a:r>
            <a:r>
              <a:rPr lang="en-US" altLang="zh-CN" sz="105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Internal</a:t>
            </a:r>
            <a:endParaRPr lang="zh-CN" altLang="en-US" sz="1050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41510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5220000" cy="108000"/>
          </a:xfrm>
          <a:prstGeom prst="rect">
            <a:avLst/>
          </a:prstGeom>
        </p:spPr>
        <p:txBody>
          <a:bodyPr lIns="68580" tIns="34290" rIns="68580" bIns="34290"/>
          <a:lstStyle/>
          <a:p>
            <a:pPr>
              <a:lnSpc>
                <a:spcPts val="800"/>
              </a:lnSpc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604001" y="4890652"/>
            <a:ext cx="180000" cy="108000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r">
              <a:lnSpc>
                <a:spcPts val="800"/>
              </a:lnSpc>
            </a:pPr>
            <a:fld id="{D985BC7C-F6A2-4FED-9217-735A5E10A319}" type="slidenum">
              <a:rPr lang="en-US" altLang="zh-CN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360001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3" hasCustomPrompt="1"/>
          </p:nvPr>
        </p:nvSpPr>
        <p:spPr bwMode="gray">
          <a:xfrm>
            <a:off x="3222002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sz="quarter" idx="14" hasCustomPrompt="1"/>
          </p:nvPr>
        </p:nvSpPr>
        <p:spPr>
          <a:xfrm>
            <a:off x="6084002" y="864000"/>
            <a:ext cx="2700000" cy="18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5" hasCustomPrompt="1"/>
          </p:nvPr>
        </p:nvSpPr>
        <p:spPr>
          <a:xfrm>
            <a:off x="360001" y="2844000"/>
            <a:ext cx="2700000" cy="18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4"/>
          <p:cNvSpPr>
            <a:spLocks noGrp="1"/>
          </p:cNvSpPr>
          <p:nvPr>
            <p:ph sz="quarter" idx="16" hasCustomPrompt="1"/>
          </p:nvPr>
        </p:nvSpPr>
        <p:spPr>
          <a:xfrm>
            <a:off x="3222002" y="2843777"/>
            <a:ext cx="2700000" cy="18002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Inhaltsplatzhalter 8"/>
          <p:cNvSpPr>
            <a:spLocks noGrp="1"/>
          </p:cNvSpPr>
          <p:nvPr>
            <p:ph sz="quarter" idx="17" hasCustomPrompt="1"/>
          </p:nvPr>
        </p:nvSpPr>
        <p:spPr>
          <a:xfrm>
            <a:off x="6084002" y="2843777"/>
            <a:ext cx="2700000" cy="18002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3969913" y="4921159"/>
            <a:ext cx="1250615" cy="242220"/>
          </a:xfrm>
          <a:prstGeom prst="rect">
            <a:avLst/>
          </a:prstGeom>
          <a:noFill/>
        </p:spPr>
        <p:txBody>
          <a:bodyPr wrap="none" lIns="91416" tIns="45707" rIns="91416" bIns="45707" rtlCol="0" anchor="ctr" anchorCtr="0">
            <a:spAutoFit/>
          </a:bodyPr>
          <a:lstStyle/>
          <a:p>
            <a:pPr defTabSz="914400"/>
            <a:r>
              <a:rPr lang="en-US" sz="975" dirty="0">
                <a:solidFill>
                  <a:srgbClr val="000000"/>
                </a:solidFill>
              </a:rPr>
              <a:t>Strictly Confidential</a:t>
            </a:r>
            <a:endParaRPr lang="en-US" sz="975" dirty="0">
              <a:solidFill>
                <a:srgbClr val="000000"/>
              </a:solidFill>
            </a:endParaRPr>
          </a:p>
        </p:txBody>
      </p:sp>
      <p:pic>
        <p:nvPicPr>
          <p:cNvPr id="9" name="Picture 99" descr="D:\manannan\Desktop\GTL2018\NEW(1)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68" y="0"/>
            <a:ext cx="9144968" cy="522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1"/>
          <p:cNvSpPr>
            <a:spLocks noGrp="1"/>
          </p:cNvSpPr>
          <p:nvPr>
            <p:ph type="ctrTitle" hasCustomPrompt="1"/>
          </p:nvPr>
        </p:nvSpPr>
        <p:spPr>
          <a:xfrm>
            <a:off x="2988840" y="1286366"/>
            <a:ext cx="6119664" cy="101584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defRPr b="0"/>
            </a:lvl1pPr>
          </a:lstStyle>
          <a:p>
            <a:pPr algn="r"/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endParaRPr lang="en-US" altLang="zh-CN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副标题 2"/>
          <p:cNvSpPr>
            <a:spLocks noGrp="1"/>
          </p:cNvSpPr>
          <p:nvPr>
            <p:ph type="subTitle" idx="1"/>
          </p:nvPr>
        </p:nvSpPr>
        <p:spPr>
          <a:xfrm>
            <a:off x="0" y="3414244"/>
            <a:ext cx="9144000" cy="885110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None/>
              <a:defRPr/>
            </a:lvl1pPr>
          </a:lstStyle>
          <a:p>
            <a:pPr algn="r" eaLnBrk="1" hangingPunct="1">
              <a:spcBef>
                <a:spcPct val="50000"/>
              </a:spcBef>
            </a:pPr>
            <a:r>
              <a:rPr lang="en-US" altLang="zh-CN" sz="16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edit Master subtitle style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uxiangming\Desktop\1(3)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0"/>
            <a:ext cx="91445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41510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  <p:cxnSp>
        <p:nvCxnSpPr>
          <p:cNvPr id="11" name="Footerline"/>
          <p:cNvCxnSpPr/>
          <p:nvPr userDrawn="1"/>
        </p:nvCxnSpPr>
        <p:spPr bwMode="auto">
          <a:xfrm>
            <a:off x="0" y="679222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37734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  <p:cxnSp>
        <p:nvCxnSpPr>
          <p:cNvPr id="11" name="Footerline"/>
          <p:cNvCxnSpPr/>
          <p:nvPr userDrawn="1"/>
        </p:nvCxnSpPr>
        <p:spPr bwMode="auto">
          <a:xfrm>
            <a:off x="0" y="679222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08213" y="4623504"/>
            <a:ext cx="8527577" cy="255925"/>
          </a:xfrm>
          <a:solidFill>
            <a:srgbClr val="A6CAD8"/>
          </a:solidFill>
        </p:spPr>
        <p:txBody>
          <a:bodyPr anchor="ctr"/>
          <a:lstStyle>
            <a:lvl1pPr marL="66675" indent="0">
              <a:buNone/>
              <a:defRPr/>
            </a:lvl1pPr>
            <a:lvl5pPr marL="66675" indent="0">
              <a:buFont typeface="Arial" panose="020B0604020202020204" pitchFamily="34" charset="0"/>
              <a:buNone/>
              <a:defRPr sz="1200"/>
            </a:lvl5pPr>
          </a:lstStyle>
          <a:p>
            <a:pPr marL="88900" indent="0">
              <a:buNone/>
            </a:pPr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41510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 userDrawn="1"/>
        </p:nvSpPr>
        <p:spPr bwMode="auto">
          <a:xfrm>
            <a:off x="366713" y="4865688"/>
            <a:ext cx="193833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105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内部 </a:t>
            </a:r>
            <a:r>
              <a:rPr lang="en-US" altLang="zh-CN" sz="105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Internal</a:t>
            </a:r>
            <a:endParaRPr lang="zh-CN" altLang="en-US" sz="1050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5220000" cy="108000"/>
          </a:xfrm>
          <a:prstGeom prst="rect">
            <a:avLst/>
          </a:prstGeom>
        </p:spPr>
        <p:txBody>
          <a:bodyPr lIns="68580" tIns="34290" rIns="68580" bIns="34290"/>
          <a:lstStyle/>
          <a:p>
            <a:pPr>
              <a:lnSpc>
                <a:spcPts val="800"/>
              </a:lnSpc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604001" y="4890652"/>
            <a:ext cx="180000" cy="108000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r">
              <a:lnSpc>
                <a:spcPts val="800"/>
              </a:lnSpc>
            </a:pPr>
            <a:fld id="{D985BC7C-F6A2-4FED-9217-735A5E10A319}" type="slidenum">
              <a:rPr lang="en-US" altLang="zh-CN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360001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3" hasCustomPrompt="1"/>
          </p:nvPr>
        </p:nvSpPr>
        <p:spPr bwMode="gray">
          <a:xfrm>
            <a:off x="3222002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sz="quarter" idx="14" hasCustomPrompt="1"/>
          </p:nvPr>
        </p:nvSpPr>
        <p:spPr>
          <a:xfrm>
            <a:off x="6084002" y="864000"/>
            <a:ext cx="2700000" cy="18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5" hasCustomPrompt="1"/>
          </p:nvPr>
        </p:nvSpPr>
        <p:spPr>
          <a:xfrm>
            <a:off x="360001" y="2844000"/>
            <a:ext cx="2700000" cy="18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4"/>
          <p:cNvSpPr>
            <a:spLocks noGrp="1"/>
          </p:cNvSpPr>
          <p:nvPr>
            <p:ph sz="quarter" idx="16" hasCustomPrompt="1"/>
          </p:nvPr>
        </p:nvSpPr>
        <p:spPr>
          <a:xfrm>
            <a:off x="3222002" y="2843777"/>
            <a:ext cx="2700000" cy="18002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Inhaltsplatzhalter 8"/>
          <p:cNvSpPr>
            <a:spLocks noGrp="1"/>
          </p:cNvSpPr>
          <p:nvPr>
            <p:ph sz="quarter" idx="17" hasCustomPrompt="1"/>
          </p:nvPr>
        </p:nvSpPr>
        <p:spPr>
          <a:xfrm>
            <a:off x="6084002" y="2843777"/>
            <a:ext cx="2700000" cy="18002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3969913" y="4921159"/>
            <a:ext cx="1250615" cy="242220"/>
          </a:xfrm>
          <a:prstGeom prst="rect">
            <a:avLst/>
          </a:prstGeom>
          <a:noFill/>
        </p:spPr>
        <p:txBody>
          <a:bodyPr wrap="none" lIns="91416" tIns="45707" rIns="91416" bIns="45707" rtlCol="0" anchor="ctr" anchorCtr="0">
            <a:spAutoFit/>
          </a:bodyPr>
          <a:lstStyle/>
          <a:p>
            <a:pPr defTabSz="914400"/>
            <a:r>
              <a:rPr lang="en-US" sz="975" dirty="0">
                <a:solidFill>
                  <a:srgbClr val="000000"/>
                </a:solidFill>
              </a:rPr>
              <a:t>Strictly Confidential</a:t>
            </a:r>
            <a:endParaRPr lang="en-US" sz="975" dirty="0">
              <a:solidFill>
                <a:srgbClr val="000000"/>
              </a:solidFill>
            </a:endParaRPr>
          </a:p>
        </p:txBody>
      </p:sp>
      <p:pic>
        <p:nvPicPr>
          <p:cNvPr id="9" name="Picture 99" descr="D:\manannan\Desktop\GTL2018\NEW(1)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68" y="0"/>
            <a:ext cx="9144968" cy="522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1"/>
          <p:cNvSpPr>
            <a:spLocks noGrp="1"/>
          </p:cNvSpPr>
          <p:nvPr>
            <p:ph type="ctrTitle" hasCustomPrompt="1"/>
          </p:nvPr>
        </p:nvSpPr>
        <p:spPr>
          <a:xfrm>
            <a:off x="2988840" y="1286366"/>
            <a:ext cx="6119664" cy="101584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defRPr b="0"/>
            </a:lvl1pPr>
          </a:lstStyle>
          <a:p>
            <a:pPr algn="r"/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endParaRPr lang="en-US" altLang="zh-CN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副标题 2"/>
          <p:cNvSpPr>
            <a:spLocks noGrp="1"/>
          </p:cNvSpPr>
          <p:nvPr>
            <p:ph type="subTitle" idx="1"/>
          </p:nvPr>
        </p:nvSpPr>
        <p:spPr>
          <a:xfrm>
            <a:off x="0" y="3414244"/>
            <a:ext cx="9144000" cy="885110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None/>
              <a:defRPr/>
            </a:lvl1pPr>
          </a:lstStyle>
          <a:p>
            <a:pPr algn="r" eaLnBrk="1" hangingPunct="1">
              <a:spcBef>
                <a:spcPct val="50000"/>
              </a:spcBef>
            </a:pPr>
            <a:r>
              <a:rPr lang="en-US" altLang="zh-CN" sz="16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edit Master subtitle style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uxiangming\Desktop\1(3)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0"/>
            <a:ext cx="91445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41510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  <p:cxnSp>
        <p:nvCxnSpPr>
          <p:cNvPr id="11" name="Footerline"/>
          <p:cNvCxnSpPr/>
          <p:nvPr userDrawn="1"/>
        </p:nvCxnSpPr>
        <p:spPr bwMode="auto">
          <a:xfrm>
            <a:off x="0" y="679222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37734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  <p:cxnSp>
        <p:nvCxnSpPr>
          <p:cNvPr id="11" name="Footerline"/>
          <p:cNvCxnSpPr/>
          <p:nvPr userDrawn="1"/>
        </p:nvCxnSpPr>
        <p:spPr bwMode="auto">
          <a:xfrm>
            <a:off x="0" y="679222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08213" y="4623504"/>
            <a:ext cx="8527577" cy="255925"/>
          </a:xfrm>
          <a:solidFill>
            <a:srgbClr val="A6CAD8"/>
          </a:solidFill>
        </p:spPr>
        <p:txBody>
          <a:bodyPr anchor="ctr"/>
          <a:lstStyle>
            <a:lvl1pPr marL="66675" indent="0">
              <a:buNone/>
              <a:defRPr/>
            </a:lvl1pPr>
            <a:lvl5pPr marL="66675" indent="0">
              <a:buFont typeface="Arial" panose="020B0604020202020204" pitchFamily="34" charset="0"/>
              <a:buNone/>
              <a:defRPr sz="1200"/>
            </a:lvl5pPr>
          </a:lstStyle>
          <a:p>
            <a:pPr marL="88900" indent="0">
              <a:buNone/>
            </a:pPr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41510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 userDrawn="1"/>
        </p:nvSpPr>
        <p:spPr bwMode="auto">
          <a:xfrm>
            <a:off x="366713" y="4865688"/>
            <a:ext cx="193833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105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内部 </a:t>
            </a:r>
            <a:r>
              <a:rPr lang="en-US" altLang="zh-CN" sz="105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Internal</a:t>
            </a:r>
            <a:endParaRPr lang="zh-CN" altLang="en-US" sz="1050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5220000" cy="108000"/>
          </a:xfrm>
          <a:prstGeom prst="rect">
            <a:avLst/>
          </a:prstGeom>
        </p:spPr>
        <p:txBody>
          <a:bodyPr lIns="68580" tIns="34290" rIns="68580" bIns="34290"/>
          <a:lstStyle/>
          <a:p>
            <a:pPr>
              <a:lnSpc>
                <a:spcPts val="800"/>
              </a:lnSpc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604001" y="4890652"/>
            <a:ext cx="180000" cy="108000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r">
              <a:lnSpc>
                <a:spcPts val="800"/>
              </a:lnSpc>
            </a:pPr>
            <a:fld id="{D985BC7C-F6A2-4FED-9217-735A5E10A319}" type="slidenum">
              <a:rPr lang="en-US" altLang="zh-CN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360001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3" hasCustomPrompt="1"/>
          </p:nvPr>
        </p:nvSpPr>
        <p:spPr bwMode="gray">
          <a:xfrm>
            <a:off x="3222002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sz="quarter" idx="14" hasCustomPrompt="1"/>
          </p:nvPr>
        </p:nvSpPr>
        <p:spPr>
          <a:xfrm>
            <a:off x="6084002" y="864000"/>
            <a:ext cx="2700000" cy="18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5" hasCustomPrompt="1"/>
          </p:nvPr>
        </p:nvSpPr>
        <p:spPr>
          <a:xfrm>
            <a:off x="360001" y="2844000"/>
            <a:ext cx="2700000" cy="18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4"/>
          <p:cNvSpPr>
            <a:spLocks noGrp="1"/>
          </p:cNvSpPr>
          <p:nvPr>
            <p:ph sz="quarter" idx="16" hasCustomPrompt="1"/>
          </p:nvPr>
        </p:nvSpPr>
        <p:spPr>
          <a:xfrm>
            <a:off x="3222002" y="2843777"/>
            <a:ext cx="2700000" cy="18002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Inhaltsplatzhalter 8"/>
          <p:cNvSpPr>
            <a:spLocks noGrp="1"/>
          </p:cNvSpPr>
          <p:nvPr>
            <p:ph sz="quarter" idx="17" hasCustomPrompt="1"/>
          </p:nvPr>
        </p:nvSpPr>
        <p:spPr>
          <a:xfrm>
            <a:off x="6084002" y="2843777"/>
            <a:ext cx="2700000" cy="18002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3969913" y="4921159"/>
            <a:ext cx="1250615" cy="242220"/>
          </a:xfrm>
          <a:prstGeom prst="rect">
            <a:avLst/>
          </a:prstGeom>
          <a:noFill/>
        </p:spPr>
        <p:txBody>
          <a:bodyPr wrap="none" lIns="91416" tIns="45707" rIns="91416" bIns="45707" rtlCol="0" anchor="ctr" anchorCtr="0">
            <a:spAutoFit/>
          </a:bodyPr>
          <a:lstStyle/>
          <a:p>
            <a:pPr defTabSz="914400"/>
            <a:r>
              <a:rPr lang="en-US" sz="975" dirty="0">
                <a:solidFill>
                  <a:srgbClr val="000000"/>
                </a:solidFill>
              </a:rPr>
              <a:t>Strictly Confidential</a:t>
            </a:r>
            <a:endParaRPr lang="en-US" sz="975" dirty="0">
              <a:solidFill>
                <a:srgbClr val="000000"/>
              </a:solidFill>
            </a:endParaRPr>
          </a:p>
        </p:txBody>
      </p:sp>
      <p:pic>
        <p:nvPicPr>
          <p:cNvPr id="9" name="Picture 99" descr="D:\manannan\Desktop\GTL2018\NEW(1)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68" y="0"/>
            <a:ext cx="9144968" cy="522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1"/>
          <p:cNvSpPr>
            <a:spLocks noGrp="1"/>
          </p:cNvSpPr>
          <p:nvPr>
            <p:ph type="ctrTitle" hasCustomPrompt="1"/>
          </p:nvPr>
        </p:nvSpPr>
        <p:spPr>
          <a:xfrm>
            <a:off x="2988840" y="1286366"/>
            <a:ext cx="6119664" cy="101584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defRPr b="0"/>
            </a:lvl1pPr>
          </a:lstStyle>
          <a:p>
            <a:pPr algn="r"/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endParaRPr lang="en-US" altLang="zh-CN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副标题 2"/>
          <p:cNvSpPr>
            <a:spLocks noGrp="1"/>
          </p:cNvSpPr>
          <p:nvPr>
            <p:ph type="subTitle" idx="1"/>
          </p:nvPr>
        </p:nvSpPr>
        <p:spPr>
          <a:xfrm>
            <a:off x="0" y="3414244"/>
            <a:ext cx="9144000" cy="885110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None/>
              <a:defRPr/>
            </a:lvl1pPr>
          </a:lstStyle>
          <a:p>
            <a:pPr algn="r" eaLnBrk="1" hangingPunct="1">
              <a:spcBef>
                <a:spcPct val="50000"/>
              </a:spcBef>
            </a:pPr>
            <a:r>
              <a:rPr lang="en-US" altLang="zh-CN" sz="16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edit Master subtitle style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uxiangming\Desktop\1(3)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0"/>
            <a:ext cx="91445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581150"/>
            <a:ext cx="91440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3969913" y="4921159"/>
            <a:ext cx="1250615" cy="242220"/>
          </a:xfrm>
          <a:prstGeom prst="rect">
            <a:avLst/>
          </a:prstGeom>
          <a:noFill/>
        </p:spPr>
        <p:txBody>
          <a:bodyPr wrap="none" lIns="91416" tIns="45707" rIns="91416" bIns="45707" rtlCol="0" anchor="ctr" anchorCtr="0">
            <a:spAutoFit/>
          </a:bodyPr>
          <a:lstStyle/>
          <a:p>
            <a:pPr defTabSz="914400"/>
            <a:r>
              <a:rPr lang="en-US" sz="975" noProof="0" dirty="0">
                <a:solidFill>
                  <a:srgbClr val="000000"/>
                </a:solidFill>
              </a:rPr>
              <a:t>Strictly Confidential</a:t>
            </a:r>
            <a:endParaRPr lang="en-US" sz="975" noProof="0" dirty="0">
              <a:solidFill>
                <a:srgbClr val="000000"/>
              </a:solidFill>
            </a:endParaRP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471242" y="1992829"/>
            <a:ext cx="8199137" cy="944781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450"/>
              </a:spcBef>
              <a:buNone/>
              <a:defRPr sz="2625" b="1" baseline="0"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sz="2625" noProof="0" dirty="0"/>
              <a:t>Meeting title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41510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  <p:cxnSp>
        <p:nvCxnSpPr>
          <p:cNvPr id="11" name="Footerline"/>
          <p:cNvCxnSpPr/>
          <p:nvPr userDrawn="1"/>
        </p:nvCxnSpPr>
        <p:spPr bwMode="auto">
          <a:xfrm>
            <a:off x="0" y="679222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37734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  <p:cxnSp>
        <p:nvCxnSpPr>
          <p:cNvPr id="11" name="Footerline"/>
          <p:cNvCxnSpPr/>
          <p:nvPr userDrawn="1"/>
        </p:nvCxnSpPr>
        <p:spPr bwMode="auto">
          <a:xfrm>
            <a:off x="0" y="679222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08213" y="4623504"/>
            <a:ext cx="8527577" cy="255925"/>
          </a:xfrm>
          <a:solidFill>
            <a:srgbClr val="A6CAD8"/>
          </a:solidFill>
        </p:spPr>
        <p:txBody>
          <a:bodyPr anchor="ctr"/>
          <a:lstStyle>
            <a:lvl1pPr marL="66675" indent="0">
              <a:buNone/>
              <a:defRPr/>
            </a:lvl1pPr>
            <a:lvl5pPr marL="66675" indent="0">
              <a:buFont typeface="Arial" panose="020B0604020202020204" pitchFamily="34" charset="0"/>
              <a:buNone/>
              <a:defRPr sz="1200"/>
            </a:lvl5pPr>
          </a:lstStyle>
          <a:p>
            <a:pPr marL="88900" indent="0">
              <a:buNone/>
            </a:pPr>
            <a:endParaRPr lang="en-US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41510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 userDrawn="1"/>
        </p:nvSpPr>
        <p:spPr bwMode="auto">
          <a:xfrm>
            <a:off x="366713" y="4865688"/>
            <a:ext cx="193833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105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内部 </a:t>
            </a:r>
            <a:r>
              <a:rPr lang="en-US" altLang="zh-CN" sz="105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Internal</a:t>
            </a:r>
            <a:endParaRPr lang="zh-CN" altLang="en-US" sz="1050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5220000" cy="108000"/>
          </a:xfrm>
          <a:prstGeom prst="rect">
            <a:avLst/>
          </a:prstGeom>
        </p:spPr>
        <p:txBody>
          <a:bodyPr lIns="68580" tIns="34290" rIns="68580" bIns="34290"/>
          <a:lstStyle/>
          <a:p>
            <a:pPr>
              <a:lnSpc>
                <a:spcPts val="800"/>
              </a:lnSpc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604001" y="4890652"/>
            <a:ext cx="180000" cy="108000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r">
              <a:lnSpc>
                <a:spcPts val="800"/>
              </a:lnSpc>
            </a:pPr>
            <a:fld id="{D985BC7C-F6A2-4FED-9217-735A5E10A319}" type="slidenum">
              <a:rPr lang="en-US" altLang="zh-CN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360001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3" hasCustomPrompt="1"/>
          </p:nvPr>
        </p:nvSpPr>
        <p:spPr bwMode="gray">
          <a:xfrm>
            <a:off x="3222002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sz="quarter" idx="14" hasCustomPrompt="1"/>
          </p:nvPr>
        </p:nvSpPr>
        <p:spPr>
          <a:xfrm>
            <a:off x="6084002" y="864000"/>
            <a:ext cx="2700000" cy="18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5" hasCustomPrompt="1"/>
          </p:nvPr>
        </p:nvSpPr>
        <p:spPr>
          <a:xfrm>
            <a:off x="360001" y="2844000"/>
            <a:ext cx="2700000" cy="18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4"/>
          <p:cNvSpPr>
            <a:spLocks noGrp="1"/>
          </p:cNvSpPr>
          <p:nvPr>
            <p:ph sz="quarter" idx="16" hasCustomPrompt="1"/>
          </p:nvPr>
        </p:nvSpPr>
        <p:spPr>
          <a:xfrm>
            <a:off x="3222002" y="2843777"/>
            <a:ext cx="2700000" cy="18002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Inhaltsplatzhalter 8"/>
          <p:cNvSpPr>
            <a:spLocks noGrp="1"/>
          </p:cNvSpPr>
          <p:nvPr>
            <p:ph sz="quarter" idx="17" hasCustomPrompt="1"/>
          </p:nvPr>
        </p:nvSpPr>
        <p:spPr>
          <a:xfrm>
            <a:off x="6084002" y="2843777"/>
            <a:ext cx="2700000" cy="18002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3969913" y="4921159"/>
            <a:ext cx="1250615" cy="242220"/>
          </a:xfrm>
          <a:prstGeom prst="rect">
            <a:avLst/>
          </a:prstGeom>
          <a:noFill/>
        </p:spPr>
        <p:txBody>
          <a:bodyPr wrap="none" lIns="91416" tIns="45707" rIns="91416" bIns="45707" rtlCol="0" anchor="ctr" anchorCtr="0">
            <a:spAutoFit/>
          </a:bodyPr>
          <a:lstStyle/>
          <a:p>
            <a:pPr defTabSz="914400"/>
            <a:r>
              <a:rPr lang="en-US" sz="975" dirty="0">
                <a:solidFill>
                  <a:srgbClr val="000000"/>
                </a:solidFill>
              </a:rPr>
              <a:t>Strictly Confidential</a:t>
            </a:r>
            <a:endParaRPr lang="en-US" sz="975" dirty="0">
              <a:solidFill>
                <a:srgbClr val="000000"/>
              </a:solidFill>
            </a:endParaRPr>
          </a:p>
        </p:txBody>
      </p:sp>
      <p:pic>
        <p:nvPicPr>
          <p:cNvPr id="9" name="Picture 99" descr="D:\manannan\Desktop\GTL2018\NEW(1)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68" y="0"/>
            <a:ext cx="9144968" cy="522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1"/>
          <p:cNvSpPr>
            <a:spLocks noGrp="1"/>
          </p:cNvSpPr>
          <p:nvPr>
            <p:ph type="ctrTitle" hasCustomPrompt="1"/>
          </p:nvPr>
        </p:nvSpPr>
        <p:spPr>
          <a:xfrm>
            <a:off x="2988840" y="1286366"/>
            <a:ext cx="6119664" cy="101584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defRPr b="0"/>
            </a:lvl1pPr>
          </a:lstStyle>
          <a:p>
            <a:pPr algn="r"/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endParaRPr lang="en-US" altLang="zh-CN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副标题 2"/>
          <p:cNvSpPr>
            <a:spLocks noGrp="1"/>
          </p:cNvSpPr>
          <p:nvPr>
            <p:ph type="subTitle" idx="1"/>
          </p:nvPr>
        </p:nvSpPr>
        <p:spPr>
          <a:xfrm>
            <a:off x="0" y="3414244"/>
            <a:ext cx="9144000" cy="885110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None/>
              <a:defRPr/>
            </a:lvl1pPr>
          </a:lstStyle>
          <a:p>
            <a:pPr algn="r" eaLnBrk="1" hangingPunct="1">
              <a:spcBef>
                <a:spcPct val="50000"/>
              </a:spcBef>
            </a:pPr>
            <a:r>
              <a:rPr lang="en-US" altLang="zh-CN" sz="16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to edit Master subtitle style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uxiangming\Desktop\1(3)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0"/>
            <a:ext cx="91445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41510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  <p:cxnSp>
        <p:nvCxnSpPr>
          <p:cNvPr id="11" name="Footerline"/>
          <p:cNvCxnSpPr/>
          <p:nvPr userDrawn="1"/>
        </p:nvCxnSpPr>
        <p:spPr bwMode="auto">
          <a:xfrm>
            <a:off x="0" y="679222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37734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  <p:cxnSp>
        <p:nvCxnSpPr>
          <p:cNvPr id="11" name="Footerline"/>
          <p:cNvCxnSpPr/>
          <p:nvPr userDrawn="1"/>
        </p:nvCxnSpPr>
        <p:spPr bwMode="auto">
          <a:xfrm>
            <a:off x="0" y="679222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08213" y="4623504"/>
            <a:ext cx="8527577" cy="255925"/>
          </a:xfrm>
          <a:solidFill>
            <a:srgbClr val="A6CAD8"/>
          </a:solidFill>
        </p:spPr>
        <p:txBody>
          <a:bodyPr anchor="ctr"/>
          <a:lstStyle>
            <a:lvl1pPr marL="66675" indent="0">
              <a:buNone/>
              <a:defRPr/>
            </a:lvl1pPr>
            <a:lvl5pPr marL="66675" indent="0">
              <a:buFont typeface="Arial" panose="020B0604020202020204" pitchFamily="34" charset="0"/>
              <a:buNone/>
              <a:defRPr sz="1200"/>
            </a:lvl5pPr>
          </a:lstStyle>
          <a:p>
            <a:pPr marL="88900" indent="0">
              <a:buNone/>
            </a:pP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855996"/>
            <a:ext cx="8528042" cy="40375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  <p:cxnSp>
        <p:nvCxnSpPr>
          <p:cNvPr id="15" name="Footerline"/>
          <p:cNvCxnSpPr/>
          <p:nvPr userDrawn="1"/>
        </p:nvCxnSpPr>
        <p:spPr bwMode="auto">
          <a:xfrm>
            <a:off x="308213" y="4937711"/>
            <a:ext cx="8527577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Footerline"/>
          <p:cNvCxnSpPr/>
          <p:nvPr userDrawn="1"/>
        </p:nvCxnSpPr>
        <p:spPr bwMode="auto">
          <a:xfrm>
            <a:off x="308213" y="791486"/>
            <a:ext cx="8527577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307748" y="200774"/>
            <a:ext cx="7071103" cy="58961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noProof="0" dirty="0"/>
              <a:t>Click to edit Master title style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Footerline"/>
          <p:cNvCxnSpPr/>
          <p:nvPr userDrawn="1"/>
        </p:nvCxnSpPr>
        <p:spPr bwMode="auto">
          <a:xfrm>
            <a:off x="0" y="4939356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49" y="133705"/>
            <a:ext cx="6568508" cy="482216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41510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 userDrawn="1"/>
        </p:nvSpPr>
        <p:spPr bwMode="auto">
          <a:xfrm>
            <a:off x="366713" y="4865688"/>
            <a:ext cx="193833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105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内部 </a:t>
            </a:r>
            <a:r>
              <a:rPr lang="en-US" altLang="zh-CN" sz="105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Internal</a:t>
            </a:r>
            <a:endParaRPr lang="zh-CN" altLang="en-US" sz="1050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929391" y="4890652"/>
            <a:ext cx="5220000" cy="108000"/>
          </a:xfrm>
          <a:prstGeom prst="rect">
            <a:avLst/>
          </a:prstGeom>
        </p:spPr>
        <p:txBody>
          <a:bodyPr lIns="68580" tIns="34290" rIns="68580" bIns="34290"/>
          <a:lstStyle/>
          <a:p>
            <a:pPr>
              <a:lnSpc>
                <a:spcPts val="800"/>
              </a:lnSpc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8604001" y="4890652"/>
            <a:ext cx="180000" cy="108000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r">
              <a:lnSpc>
                <a:spcPts val="800"/>
              </a:lnSpc>
            </a:pPr>
            <a:fld id="{D985BC7C-F6A2-4FED-9217-735A5E10A319}" type="slidenum">
              <a:rPr lang="en-US" altLang="zh-CN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360001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3" hasCustomPrompt="1"/>
          </p:nvPr>
        </p:nvSpPr>
        <p:spPr bwMode="gray">
          <a:xfrm>
            <a:off x="3222002" y="864000"/>
            <a:ext cx="2700000" cy="18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sz="quarter" idx="14" hasCustomPrompt="1"/>
          </p:nvPr>
        </p:nvSpPr>
        <p:spPr>
          <a:xfrm>
            <a:off x="6084002" y="864000"/>
            <a:ext cx="2700000" cy="18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5" hasCustomPrompt="1"/>
          </p:nvPr>
        </p:nvSpPr>
        <p:spPr>
          <a:xfrm>
            <a:off x="360001" y="2844000"/>
            <a:ext cx="2700000" cy="1800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4"/>
          <p:cNvSpPr>
            <a:spLocks noGrp="1"/>
          </p:cNvSpPr>
          <p:nvPr>
            <p:ph sz="quarter" idx="16" hasCustomPrompt="1"/>
          </p:nvPr>
        </p:nvSpPr>
        <p:spPr>
          <a:xfrm>
            <a:off x="3222002" y="2843777"/>
            <a:ext cx="2700000" cy="18002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Inhaltsplatzhalter 8"/>
          <p:cNvSpPr>
            <a:spLocks noGrp="1"/>
          </p:cNvSpPr>
          <p:nvPr>
            <p:ph sz="quarter" idx="17" hasCustomPrompt="1"/>
          </p:nvPr>
        </p:nvSpPr>
        <p:spPr>
          <a:xfrm>
            <a:off x="6084002" y="2843777"/>
            <a:ext cx="2700000" cy="18002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  <a:endParaRPr lang="de-DE"/>
          </a:p>
          <a:p>
            <a:pPr lvl="1"/>
            <a:r>
              <a:rPr lang="de-DE"/>
              <a:t>Zweite Ebene</a:t>
            </a:r>
            <a:endParaRPr lang="de-DE"/>
          </a:p>
          <a:p>
            <a:pPr lvl="2"/>
            <a:r>
              <a:rPr lang="de-DE"/>
              <a:t>Dritte Ebene</a:t>
            </a:r>
            <a:endParaRPr lang="de-DE"/>
          </a:p>
          <a:p>
            <a:pPr lvl="3"/>
            <a:r>
              <a:rPr lang="de-DE"/>
              <a:t>Vierte Ebene</a:t>
            </a:r>
            <a:endParaRPr lang="de-DE"/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8522181" y="4933967"/>
            <a:ext cx="368050" cy="207701"/>
          </a:xfrm>
          <a:prstGeom prst="rect">
            <a:avLst/>
          </a:prstGeom>
          <a:noFill/>
          <a:ln>
            <a:noFill/>
          </a:ln>
        </p:spPr>
        <p:txBody>
          <a:bodyPr lIns="68544" tIns="34272" rIns="68544" bIns="34272" anchor="b"/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8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4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ahoma" panose="020B0604030504040204" pitchFamily="34" charset="0"/>
                <a:ea typeface="宋体" panose="02010600030101010101" pitchFamily="2" charset="-122"/>
                <a:sym typeface="Tahoma" panose="020B0604030504040204" pitchFamily="34" charset="0"/>
              </a:defRPr>
            </a:lvl5pPr>
          </a:lstStyle>
          <a:p>
            <a:pPr marL="0" indent="0" algn="r">
              <a:spcBef>
                <a:spcPct val="0"/>
              </a:spcBef>
              <a:buFontTx/>
              <a:buNone/>
            </a:pPr>
            <a:fld id="{566ABCEB-ACFC-4714-9973-3DA970169C29}" type="slidenum">
              <a:rPr lang="en-US" altLang="zh-CN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altLang="zh-CN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855996"/>
            <a:ext cx="8528042" cy="371351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Click to edit Master text styles</a:t>
            </a:r>
            <a:endParaRPr lang="en-US" noProof="0" dirty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Second level</a:t>
            </a:r>
            <a:endParaRPr lang="en-US" noProof="0" dirty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Third level</a:t>
            </a:r>
            <a:endParaRPr lang="en-US" noProof="0" dirty="0"/>
          </a:p>
        </p:txBody>
      </p:sp>
      <p:cxnSp>
        <p:nvCxnSpPr>
          <p:cNvPr id="15" name="Footerline"/>
          <p:cNvCxnSpPr/>
          <p:nvPr userDrawn="1"/>
        </p:nvCxnSpPr>
        <p:spPr bwMode="auto">
          <a:xfrm>
            <a:off x="308213" y="4937711"/>
            <a:ext cx="8527577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Footerline"/>
          <p:cNvCxnSpPr/>
          <p:nvPr userDrawn="1"/>
        </p:nvCxnSpPr>
        <p:spPr bwMode="auto">
          <a:xfrm>
            <a:off x="308213" y="791486"/>
            <a:ext cx="8527577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Rectangle 19"/>
          <p:cNvSpPr>
            <a:spLocks noChangeArrowheads="1"/>
          </p:cNvSpPr>
          <p:nvPr userDrawn="1"/>
        </p:nvSpPr>
        <p:spPr bwMode="gray">
          <a:xfrm>
            <a:off x="307747" y="4304499"/>
            <a:ext cx="8528042" cy="215504"/>
          </a:xfrm>
          <a:prstGeom prst="rect">
            <a:avLst/>
          </a:prstGeom>
          <a:noFill/>
          <a:ln w="9525" algn="ctr">
            <a:noFill/>
            <a:miter lim="800000"/>
            <a:tailEnd type="none" w="sm" len="lg"/>
          </a:ln>
          <a:effectLst/>
        </p:spPr>
        <p:txBody>
          <a:bodyPr tIns="0" rIns="0" bIns="0" anchor="ctr"/>
          <a:lstStyle/>
          <a:p>
            <a:pPr defTabSz="685800" eaLnBrk="0" hangingPunct="0">
              <a:defRPr/>
            </a:pPr>
            <a:endParaRPr lang="en-US" sz="1200" kern="0" dirty="0">
              <a:solidFill>
                <a:srgbClr val="00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08213" y="4623504"/>
            <a:ext cx="8527577" cy="255925"/>
          </a:xfrm>
          <a:solidFill>
            <a:srgbClr val="A6CAD8"/>
          </a:solidFill>
        </p:spPr>
        <p:txBody>
          <a:bodyPr anchor="t"/>
          <a:lstStyle>
            <a:lvl1pPr marL="66675" indent="0">
              <a:buNone/>
              <a:defRPr/>
            </a:lvl1pPr>
            <a:lvl5pPr marL="66675" indent="0">
              <a:buFont typeface="Arial" panose="020B0604020202020204" pitchFamily="34" charset="0"/>
              <a:buNone/>
              <a:defRPr sz="1200"/>
            </a:lvl5pPr>
          </a:lstStyle>
          <a:p>
            <a:pPr marL="88900" indent="0">
              <a:buNone/>
            </a:pPr>
            <a:r>
              <a:rPr lang="en-US" dirty="0"/>
              <a:t>Main Message: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3.jpe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jpeg"/><Relationship Id="rId8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0" Type="http://schemas.openxmlformats.org/officeDocument/2006/relationships/theme" Target="../theme/theme10.xml"/><Relationship Id="rId1" Type="http://schemas.openxmlformats.org/officeDocument/2006/relationships/slideLayout" Target="../slideLayouts/slideLayout68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jpeg"/><Relationship Id="rId8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0" Type="http://schemas.openxmlformats.org/officeDocument/2006/relationships/theme" Target="../theme/theme11.xml"/><Relationship Id="rId1" Type="http://schemas.openxmlformats.org/officeDocument/2006/relationships/slideLayout" Target="../slideLayouts/slideLayout76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jpeg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jpeg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0" Type="http://schemas.openxmlformats.org/officeDocument/2006/relationships/theme" Target="../theme/theme4.xml"/><Relationship Id="rId1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jpeg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0" Type="http://schemas.openxmlformats.org/officeDocument/2006/relationships/theme" Target="../theme/theme5.xml"/><Relationship Id="rId1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1" Type="http://schemas.openxmlformats.org/officeDocument/2006/relationships/theme" Target="../theme/theme6.xml"/><Relationship Id="rId10" Type="http://schemas.openxmlformats.org/officeDocument/2006/relationships/image" Target="../media/image3.jpeg"/><Relationship Id="rId1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jpeg"/><Relationship Id="rId8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0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0" Type="http://schemas.openxmlformats.org/officeDocument/2006/relationships/theme" Target="../theme/theme7.xml"/><Relationship Id="rId1" Type="http://schemas.openxmlformats.org/officeDocument/2006/relationships/slideLayout" Target="../slideLayouts/slideLayout44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jpeg"/><Relationship Id="rId8" Type="http://schemas.openxmlformats.org/officeDocument/2006/relationships/slideLayout" Target="../slideLayouts/slideLayout59.xml"/><Relationship Id="rId7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0" Type="http://schemas.openxmlformats.org/officeDocument/2006/relationships/theme" Target="../theme/theme8.xml"/><Relationship Id="rId1" Type="http://schemas.openxmlformats.org/officeDocument/2006/relationships/slideLayout" Target="../slideLayouts/slideLayout52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jpeg"/><Relationship Id="rId8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0" Type="http://schemas.openxmlformats.org/officeDocument/2006/relationships/theme" Target="../theme/theme9.xml"/><Relationship Id="rId1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uxiangming\Desktop\logo\PPT版式16-10(1).jpg"/>
          <p:cNvPicPr>
            <a:picLocks noChangeAspect="1" noChangeArrowheads="1"/>
          </p:cNvPicPr>
          <p:nvPr/>
        </p:nvPicPr>
        <p:blipFill rotWithShape="1">
          <a:blip r:embed="rId7" cstate="email"/>
          <a:srcRect l="74408" b="87799"/>
          <a:stretch>
            <a:fillRect/>
          </a:stretch>
        </p:blipFill>
        <p:spPr bwMode="auto">
          <a:xfrm>
            <a:off x="6804248" y="1"/>
            <a:ext cx="2340254" cy="62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7747" y="855996"/>
            <a:ext cx="8528042" cy="40375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Insert text in Arial (Body) 20 pt. (Mark-ups in Bold) // for conclusion, summary or short highlight: Home // Paragraph// Increase List Level</a:t>
            </a:r>
            <a:endParaRPr lang="en-US" noProof="0" dirty="0"/>
          </a:p>
          <a:p>
            <a:pPr marL="356235" lvl="1" indent="-177800" algn="l" defTabSz="815975" rtl="0" eaLnBrk="1" latinLnBrk="0" hangingPunct="1">
              <a:lnSpc>
                <a:spcPts val="1800"/>
              </a:lnSpc>
              <a:spcBef>
                <a:spcPts val="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Second level</a:t>
            </a:r>
            <a:endParaRPr lang="en-US" noProof="0" dirty="0"/>
          </a:p>
          <a:p>
            <a:pPr marL="534035" lvl="2" indent="-177800" algn="l" defTabSz="815975" rtl="0" eaLnBrk="1" latinLnBrk="0" hangingPunct="1">
              <a:lnSpc>
                <a:spcPts val="1800"/>
              </a:lnSpc>
              <a:spcBef>
                <a:spcPts val="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Third level</a:t>
            </a:r>
            <a:endParaRPr lang="en-US" noProof="0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07749" y="200774"/>
            <a:ext cx="6568508" cy="58471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noProof="0" dirty="0"/>
              <a:t>Headline in Arial (Body) 28 pt. one or two lines</a:t>
            </a:r>
            <a:endParaRPr lang="en-US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marL="0" indent="0" algn="l" defTabSz="815975" rtl="0" eaLnBrk="1" latinLnBrk="0" hangingPunct="1">
        <a:lnSpc>
          <a:spcPts val="2250"/>
        </a:lnSpc>
        <a:spcBef>
          <a:spcPts val="0"/>
        </a:spcBef>
        <a:buFont typeface="Arial" panose="020B0604020202020204" pitchFamily="34" charset="0"/>
        <a:buNone/>
        <a:defRPr sz="2100" kern="1200" baseline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1pPr>
    </p:titleStyle>
    <p:bodyStyle>
      <a:lvl1pPr marL="177800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350" kern="1200" baseline="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1pPr>
      <a:lvl2pPr marL="356235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200" kern="120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2pPr>
      <a:lvl3pPr marL="534035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200" kern="120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3pPr>
      <a:lvl4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de-DE"/>
      </a:defPPr>
      <a:lvl1pPr marL="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40830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1597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2428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63258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204089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44856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285686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26517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uxiangming\Desktop\logo\PPT版式16-10(1).jpg"/>
          <p:cNvPicPr>
            <a:picLocks noChangeAspect="1" noChangeArrowheads="1"/>
          </p:cNvPicPr>
          <p:nvPr/>
        </p:nvPicPr>
        <p:blipFill rotWithShape="1">
          <a:blip r:embed="rId9" cstate="email"/>
          <a:srcRect l="74408" b="87799"/>
          <a:stretch>
            <a:fillRect/>
          </a:stretch>
        </p:blipFill>
        <p:spPr bwMode="auto">
          <a:xfrm>
            <a:off x="6804248" y="1"/>
            <a:ext cx="2340254" cy="62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7747" y="855996"/>
            <a:ext cx="8528042" cy="40375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Insert text in Arial (Body) 20 pt. (Mark-ups in Bold) // for conclusion, summary or short highlight: Home // Paragraph// Increase List Level</a:t>
            </a:r>
            <a:endParaRPr lang="en-US" noProof="0" dirty="0"/>
          </a:p>
          <a:p>
            <a:pPr marL="356235" lvl="1" indent="-177800" algn="l" defTabSz="815975" rtl="0" eaLnBrk="1" latinLnBrk="0" hangingPunct="1">
              <a:lnSpc>
                <a:spcPts val="1800"/>
              </a:lnSpc>
              <a:spcBef>
                <a:spcPts val="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Second level</a:t>
            </a:r>
            <a:endParaRPr lang="en-US" noProof="0" dirty="0"/>
          </a:p>
          <a:p>
            <a:pPr marL="534035" lvl="2" indent="-177800" algn="l" defTabSz="815975" rtl="0" eaLnBrk="1" latinLnBrk="0" hangingPunct="1">
              <a:lnSpc>
                <a:spcPts val="1800"/>
              </a:lnSpc>
              <a:spcBef>
                <a:spcPts val="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Third level</a:t>
            </a:r>
            <a:endParaRPr lang="en-US" noProof="0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07749" y="200774"/>
            <a:ext cx="6568508" cy="58471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noProof="0" dirty="0"/>
              <a:t>Headline in Arial (Body) 28 pt. one or two lines</a:t>
            </a:r>
            <a:endParaRPr lang="en-US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</p:sldLayoutIdLst>
  <p:hf hdr="0" ftr="0" dt="0"/>
  <p:txStyles>
    <p:titleStyle>
      <a:lvl1pPr marL="0" indent="0" algn="l" defTabSz="815975" rtl="0" eaLnBrk="1" latinLnBrk="0" hangingPunct="1">
        <a:lnSpc>
          <a:spcPts val="2250"/>
        </a:lnSpc>
        <a:spcBef>
          <a:spcPts val="0"/>
        </a:spcBef>
        <a:buFont typeface="Arial" panose="020B0604020202020204" pitchFamily="34" charset="0"/>
        <a:buNone/>
        <a:defRPr sz="2100" kern="1200" baseline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1pPr>
    </p:titleStyle>
    <p:bodyStyle>
      <a:lvl1pPr marL="177800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350" kern="1200" baseline="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1pPr>
      <a:lvl2pPr marL="356235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200" kern="120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2pPr>
      <a:lvl3pPr marL="534035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200" kern="120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3pPr>
      <a:lvl4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de-DE"/>
      </a:defPPr>
      <a:lvl1pPr marL="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40830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1597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2428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63258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204089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44856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285686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26517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uxiangming\Desktop\logo\PPT版式16-10(1).jpg"/>
          <p:cNvPicPr>
            <a:picLocks noChangeAspect="1" noChangeArrowheads="1"/>
          </p:cNvPicPr>
          <p:nvPr/>
        </p:nvPicPr>
        <p:blipFill rotWithShape="1">
          <a:blip r:embed="rId9" cstate="email"/>
          <a:srcRect l="74408" b="87799"/>
          <a:stretch>
            <a:fillRect/>
          </a:stretch>
        </p:blipFill>
        <p:spPr bwMode="auto">
          <a:xfrm>
            <a:off x="6804248" y="1"/>
            <a:ext cx="2340254" cy="62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7747" y="855996"/>
            <a:ext cx="8528042" cy="40375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Insert text in Arial (Body) 20 pt. (Mark-ups in Bold) // for conclusion, summary or short highlight: Home // Paragraph// Increase List Level</a:t>
            </a:r>
            <a:endParaRPr lang="en-US" noProof="0" dirty="0"/>
          </a:p>
          <a:p>
            <a:pPr marL="356235" lvl="1" indent="-177800" algn="l" defTabSz="815975" rtl="0" eaLnBrk="1" latinLnBrk="0" hangingPunct="1">
              <a:lnSpc>
                <a:spcPts val="1800"/>
              </a:lnSpc>
              <a:spcBef>
                <a:spcPts val="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Second level</a:t>
            </a:r>
            <a:endParaRPr lang="en-US" noProof="0" dirty="0"/>
          </a:p>
          <a:p>
            <a:pPr marL="534035" lvl="2" indent="-177800" algn="l" defTabSz="815975" rtl="0" eaLnBrk="1" latinLnBrk="0" hangingPunct="1">
              <a:lnSpc>
                <a:spcPts val="1800"/>
              </a:lnSpc>
              <a:spcBef>
                <a:spcPts val="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Third level</a:t>
            </a:r>
            <a:endParaRPr lang="en-US" noProof="0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07749" y="200774"/>
            <a:ext cx="6568508" cy="58471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noProof="0" dirty="0"/>
              <a:t>Headline in Arial (Body) 28 pt. one or two lines</a:t>
            </a:r>
            <a:endParaRPr lang="en-US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</p:sldLayoutIdLst>
  <p:hf hdr="0" ftr="0" dt="0"/>
  <p:txStyles>
    <p:titleStyle>
      <a:lvl1pPr marL="0" indent="0" algn="l" defTabSz="815975" rtl="0" eaLnBrk="1" latinLnBrk="0" hangingPunct="1">
        <a:lnSpc>
          <a:spcPts val="2250"/>
        </a:lnSpc>
        <a:spcBef>
          <a:spcPts val="0"/>
        </a:spcBef>
        <a:buFont typeface="Arial" panose="020B0604020202020204" pitchFamily="34" charset="0"/>
        <a:buNone/>
        <a:defRPr sz="2100" kern="1200" baseline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1pPr>
    </p:titleStyle>
    <p:bodyStyle>
      <a:lvl1pPr marL="177800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350" kern="1200" baseline="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1pPr>
      <a:lvl2pPr marL="356235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200" kern="120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2pPr>
      <a:lvl3pPr marL="534035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200" kern="120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3pPr>
      <a:lvl4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de-DE"/>
      </a:defPPr>
      <a:lvl1pPr marL="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40830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1597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2428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63258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204089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44856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285686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26517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594762" y="220411"/>
            <a:ext cx="1227276" cy="3735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7747" y="855996"/>
            <a:ext cx="8528042" cy="40375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Insert text in Arial (Body) 20 pt. (Mark-ups in Bold) // for conclusion, summary or short highlight: Home // Paragraph// Increase List Level</a:t>
            </a:r>
            <a:endParaRPr lang="en-US" noProof="0" dirty="0"/>
          </a:p>
          <a:p>
            <a:pPr marL="356235" lvl="1" indent="-177800" algn="l" defTabSz="815975" rtl="0" eaLnBrk="1" latinLnBrk="0" hangingPunct="1">
              <a:lnSpc>
                <a:spcPts val="1800"/>
              </a:lnSpc>
              <a:spcBef>
                <a:spcPts val="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Second level</a:t>
            </a:r>
            <a:endParaRPr lang="en-US" noProof="0" dirty="0"/>
          </a:p>
          <a:p>
            <a:pPr marL="534035" lvl="2" indent="-177800" algn="l" defTabSz="815975" rtl="0" eaLnBrk="1" latinLnBrk="0" hangingPunct="1">
              <a:lnSpc>
                <a:spcPts val="1800"/>
              </a:lnSpc>
              <a:spcBef>
                <a:spcPts val="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Third level</a:t>
            </a:r>
            <a:endParaRPr lang="en-US" noProof="0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07748" y="200774"/>
            <a:ext cx="7071103" cy="58471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noProof="0" dirty="0"/>
              <a:t>Headline in Arial (Body) 28 pt. one or two lines</a:t>
            </a:r>
            <a:endParaRPr lang="en-US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</p:sldLayoutIdLst>
  <p:hf hdr="0" ftr="0" dt="0"/>
  <p:txStyles>
    <p:titleStyle>
      <a:lvl1pPr marL="0" indent="0" algn="l" defTabSz="815975" rtl="0" eaLnBrk="1" latinLnBrk="0" hangingPunct="1">
        <a:lnSpc>
          <a:spcPts val="2250"/>
        </a:lnSpc>
        <a:spcBef>
          <a:spcPts val="0"/>
        </a:spcBef>
        <a:buFont typeface="Arial" panose="020B0604020202020204" pitchFamily="34" charset="0"/>
        <a:buNone/>
        <a:defRPr sz="2100" kern="1200" baseline="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1pPr>
    </p:titleStyle>
    <p:bodyStyle>
      <a:lvl1pPr marL="177800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350" kern="1200" baseline="0" noProof="0" dirty="0" smtClean="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1pPr>
      <a:lvl2pPr marL="356235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200" kern="1200" noProof="0" dirty="0" smtClean="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2pPr>
      <a:lvl3pPr marL="534035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200" kern="1200" noProof="0" dirty="0" smtClean="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3pPr>
      <a:lvl4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de-DE"/>
      </a:defPPr>
      <a:lvl1pPr marL="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40830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1597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2428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63258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204089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44856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285686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26517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uxiangming\Desktop\logo\PPT版式16-10(1).jpg"/>
          <p:cNvPicPr>
            <a:picLocks noChangeAspect="1" noChangeArrowheads="1"/>
          </p:cNvPicPr>
          <p:nvPr/>
        </p:nvPicPr>
        <p:blipFill rotWithShape="1">
          <a:blip r:embed="rId9" cstate="email"/>
          <a:srcRect l="74408" b="87799"/>
          <a:stretch>
            <a:fillRect/>
          </a:stretch>
        </p:blipFill>
        <p:spPr bwMode="auto">
          <a:xfrm>
            <a:off x="6804248" y="1"/>
            <a:ext cx="2340254" cy="62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7747" y="855996"/>
            <a:ext cx="8528042" cy="40375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Insert text in Arial (Body) 20 pt. (Mark-ups in Bold) // for conclusion, summary or short highlight: Home // Paragraph// Increase List Level</a:t>
            </a:r>
            <a:endParaRPr lang="en-US" noProof="0" dirty="0"/>
          </a:p>
          <a:p>
            <a:pPr marL="356235" lvl="1" indent="-177800" algn="l" defTabSz="815975" rtl="0" eaLnBrk="1" latinLnBrk="0" hangingPunct="1">
              <a:lnSpc>
                <a:spcPts val="1800"/>
              </a:lnSpc>
              <a:spcBef>
                <a:spcPts val="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Second level</a:t>
            </a:r>
            <a:endParaRPr lang="en-US" noProof="0" dirty="0"/>
          </a:p>
          <a:p>
            <a:pPr marL="534035" lvl="2" indent="-177800" algn="l" defTabSz="815975" rtl="0" eaLnBrk="1" latinLnBrk="0" hangingPunct="1">
              <a:lnSpc>
                <a:spcPts val="1800"/>
              </a:lnSpc>
              <a:spcBef>
                <a:spcPts val="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Third level</a:t>
            </a:r>
            <a:endParaRPr lang="en-US" noProof="0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07749" y="200774"/>
            <a:ext cx="6568508" cy="58471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noProof="0" dirty="0"/>
              <a:t>Headline in Arial (Body) 28 pt. one or two lines</a:t>
            </a:r>
            <a:endParaRPr lang="en-US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lvl1pPr marL="0" indent="0" algn="l" defTabSz="815975" rtl="0" eaLnBrk="1" latinLnBrk="0" hangingPunct="1">
        <a:lnSpc>
          <a:spcPts val="2250"/>
        </a:lnSpc>
        <a:spcBef>
          <a:spcPts val="0"/>
        </a:spcBef>
        <a:buFont typeface="Arial" panose="020B0604020202020204" pitchFamily="34" charset="0"/>
        <a:buNone/>
        <a:defRPr sz="2100" kern="1200" baseline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1pPr>
    </p:titleStyle>
    <p:bodyStyle>
      <a:lvl1pPr marL="177800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350" kern="1200" baseline="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1pPr>
      <a:lvl2pPr marL="356235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200" kern="120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2pPr>
      <a:lvl3pPr marL="534035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200" kern="120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3pPr>
      <a:lvl4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de-DE"/>
      </a:defPPr>
      <a:lvl1pPr marL="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40830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1597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2428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63258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204089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44856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285686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26517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uxiangming\Desktop\logo\PPT版式16-10(1).jpg"/>
          <p:cNvPicPr>
            <a:picLocks noChangeAspect="1" noChangeArrowheads="1"/>
          </p:cNvPicPr>
          <p:nvPr/>
        </p:nvPicPr>
        <p:blipFill rotWithShape="1">
          <a:blip r:embed="rId9" cstate="email"/>
          <a:srcRect l="74408" b="87799"/>
          <a:stretch>
            <a:fillRect/>
          </a:stretch>
        </p:blipFill>
        <p:spPr bwMode="auto">
          <a:xfrm>
            <a:off x="6804248" y="1"/>
            <a:ext cx="2340254" cy="62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7747" y="855996"/>
            <a:ext cx="8528042" cy="40375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Insert text in Arial (Body) 20 pt. (Mark-ups in Bold) // for conclusion, summary or short highlight: Home // Paragraph// Increase List Level</a:t>
            </a:r>
            <a:endParaRPr lang="en-US" noProof="0" dirty="0"/>
          </a:p>
          <a:p>
            <a:pPr marL="356235" lvl="1" indent="-177800" algn="l" defTabSz="815975" rtl="0" eaLnBrk="1" latinLnBrk="0" hangingPunct="1">
              <a:lnSpc>
                <a:spcPts val="1800"/>
              </a:lnSpc>
              <a:spcBef>
                <a:spcPts val="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Second level</a:t>
            </a:r>
            <a:endParaRPr lang="en-US" noProof="0" dirty="0"/>
          </a:p>
          <a:p>
            <a:pPr marL="534035" lvl="2" indent="-177800" algn="l" defTabSz="815975" rtl="0" eaLnBrk="1" latinLnBrk="0" hangingPunct="1">
              <a:lnSpc>
                <a:spcPts val="1800"/>
              </a:lnSpc>
              <a:spcBef>
                <a:spcPts val="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Third level</a:t>
            </a:r>
            <a:endParaRPr lang="en-US" noProof="0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07749" y="200774"/>
            <a:ext cx="6568508" cy="58471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noProof="0" dirty="0"/>
              <a:t>Headline in Arial (Body) 28 pt. one or two lines</a:t>
            </a:r>
            <a:endParaRPr lang="en-US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hf hdr="0" ftr="0" dt="0"/>
  <p:txStyles>
    <p:titleStyle>
      <a:lvl1pPr marL="0" indent="0" algn="l" defTabSz="815975" rtl="0" eaLnBrk="1" latinLnBrk="0" hangingPunct="1">
        <a:lnSpc>
          <a:spcPts val="2250"/>
        </a:lnSpc>
        <a:spcBef>
          <a:spcPts val="0"/>
        </a:spcBef>
        <a:buFont typeface="Arial" panose="020B0604020202020204" pitchFamily="34" charset="0"/>
        <a:buNone/>
        <a:defRPr sz="2100" kern="1200" baseline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1pPr>
    </p:titleStyle>
    <p:bodyStyle>
      <a:lvl1pPr marL="177800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350" kern="1200" baseline="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1pPr>
      <a:lvl2pPr marL="356235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200" kern="120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2pPr>
      <a:lvl3pPr marL="534035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200" kern="120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3pPr>
      <a:lvl4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de-DE"/>
      </a:defPPr>
      <a:lvl1pPr marL="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40830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1597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2428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63258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204089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44856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285686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26517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uxiangming\Desktop\logo\PPT版式16-10(1).jpg"/>
          <p:cNvPicPr>
            <a:picLocks noChangeAspect="1" noChangeArrowheads="1"/>
          </p:cNvPicPr>
          <p:nvPr/>
        </p:nvPicPr>
        <p:blipFill rotWithShape="1">
          <a:blip r:embed="rId9" cstate="email"/>
          <a:srcRect l="74408" b="87799"/>
          <a:stretch>
            <a:fillRect/>
          </a:stretch>
        </p:blipFill>
        <p:spPr bwMode="auto">
          <a:xfrm>
            <a:off x="6804248" y="1"/>
            <a:ext cx="2340254" cy="62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7747" y="855996"/>
            <a:ext cx="8528042" cy="40375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Insert text in Arial (Body) 20 pt. (Mark-ups in Bold) // for conclusion, summary or short highlight: Home // Paragraph// Increase List Level</a:t>
            </a:r>
            <a:endParaRPr lang="en-US" noProof="0" dirty="0"/>
          </a:p>
          <a:p>
            <a:pPr marL="356235" lvl="1" indent="-177800" algn="l" defTabSz="815975" rtl="0" eaLnBrk="1" latinLnBrk="0" hangingPunct="1">
              <a:lnSpc>
                <a:spcPts val="1800"/>
              </a:lnSpc>
              <a:spcBef>
                <a:spcPts val="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Second level</a:t>
            </a:r>
            <a:endParaRPr lang="en-US" noProof="0" dirty="0"/>
          </a:p>
          <a:p>
            <a:pPr marL="534035" lvl="2" indent="-177800" algn="l" defTabSz="815975" rtl="0" eaLnBrk="1" latinLnBrk="0" hangingPunct="1">
              <a:lnSpc>
                <a:spcPts val="1800"/>
              </a:lnSpc>
              <a:spcBef>
                <a:spcPts val="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Third level</a:t>
            </a:r>
            <a:endParaRPr lang="en-US" noProof="0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07749" y="200774"/>
            <a:ext cx="6568508" cy="58471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noProof="0" dirty="0"/>
              <a:t>Headline in Arial (Body) 28 pt. one or two lines</a:t>
            </a:r>
            <a:endParaRPr lang="en-US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lvl1pPr marL="0" indent="0" algn="l" defTabSz="815975" rtl="0" eaLnBrk="1" latinLnBrk="0" hangingPunct="1">
        <a:lnSpc>
          <a:spcPts val="2250"/>
        </a:lnSpc>
        <a:spcBef>
          <a:spcPts val="0"/>
        </a:spcBef>
        <a:buFont typeface="Arial" panose="020B0604020202020204" pitchFamily="34" charset="0"/>
        <a:buNone/>
        <a:defRPr sz="2100" kern="1200" baseline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1pPr>
    </p:titleStyle>
    <p:bodyStyle>
      <a:lvl1pPr marL="177800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350" kern="1200" baseline="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1pPr>
      <a:lvl2pPr marL="356235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200" kern="120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2pPr>
      <a:lvl3pPr marL="534035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200" kern="120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3pPr>
      <a:lvl4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de-DE"/>
      </a:defPPr>
      <a:lvl1pPr marL="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40830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1597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2428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63258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204089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44856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285686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26517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uxiangming\Desktop\logo\PPT版式16-10(1).jpg"/>
          <p:cNvPicPr>
            <a:picLocks noChangeAspect="1" noChangeArrowheads="1"/>
          </p:cNvPicPr>
          <p:nvPr/>
        </p:nvPicPr>
        <p:blipFill rotWithShape="1">
          <a:blip r:embed="rId10" cstate="email"/>
          <a:srcRect l="74408" b="87799"/>
          <a:stretch>
            <a:fillRect/>
          </a:stretch>
        </p:blipFill>
        <p:spPr bwMode="auto">
          <a:xfrm>
            <a:off x="6804248" y="1"/>
            <a:ext cx="2340254" cy="62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7747" y="855996"/>
            <a:ext cx="8528042" cy="40375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Insert text in Arial (Body) 20 pt. (Mark-ups in Bold) // for conclusion, summary or short highlight: Home // Paragraph// Increase List Level</a:t>
            </a:r>
            <a:endParaRPr lang="en-US" noProof="0" dirty="0"/>
          </a:p>
          <a:p>
            <a:pPr marL="356235" lvl="1" indent="-177800" algn="l" defTabSz="815975" rtl="0" eaLnBrk="1" latinLnBrk="0" hangingPunct="1">
              <a:lnSpc>
                <a:spcPts val="1800"/>
              </a:lnSpc>
              <a:spcBef>
                <a:spcPts val="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Second level</a:t>
            </a:r>
            <a:endParaRPr lang="en-US" noProof="0" dirty="0"/>
          </a:p>
          <a:p>
            <a:pPr marL="534035" lvl="2" indent="-177800" algn="l" defTabSz="815975" rtl="0" eaLnBrk="1" latinLnBrk="0" hangingPunct="1">
              <a:lnSpc>
                <a:spcPts val="1800"/>
              </a:lnSpc>
              <a:spcBef>
                <a:spcPts val="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Third level</a:t>
            </a:r>
            <a:endParaRPr lang="en-US" noProof="0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07749" y="200774"/>
            <a:ext cx="6568508" cy="58471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noProof="0" dirty="0"/>
              <a:t>Headline in Arial (Body) 28 pt. one or two lines</a:t>
            </a:r>
            <a:endParaRPr lang="en-US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</p:sldLayoutIdLst>
  <p:hf hdr="0" ftr="0" dt="0"/>
  <p:txStyles>
    <p:titleStyle>
      <a:lvl1pPr marL="0" indent="0" algn="l" defTabSz="815975" rtl="0" eaLnBrk="1" latinLnBrk="0" hangingPunct="1">
        <a:lnSpc>
          <a:spcPts val="2250"/>
        </a:lnSpc>
        <a:spcBef>
          <a:spcPts val="0"/>
        </a:spcBef>
        <a:buFont typeface="Arial" panose="020B0604020202020204" pitchFamily="34" charset="0"/>
        <a:buNone/>
        <a:defRPr sz="2100" kern="1200" baseline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1pPr>
    </p:titleStyle>
    <p:bodyStyle>
      <a:lvl1pPr marL="177800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350" kern="1200" baseline="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1pPr>
      <a:lvl2pPr marL="356235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200" kern="120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2pPr>
      <a:lvl3pPr marL="534035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200" kern="120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3pPr>
      <a:lvl4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de-DE"/>
      </a:defPPr>
      <a:lvl1pPr marL="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40830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1597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2428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63258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204089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44856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285686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26517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uxiangming\Desktop\logo\PPT版式16-10(1).jpg"/>
          <p:cNvPicPr>
            <a:picLocks noChangeAspect="1" noChangeArrowheads="1"/>
          </p:cNvPicPr>
          <p:nvPr/>
        </p:nvPicPr>
        <p:blipFill rotWithShape="1">
          <a:blip r:embed="rId9" cstate="email"/>
          <a:srcRect l="74408" b="87799"/>
          <a:stretch>
            <a:fillRect/>
          </a:stretch>
        </p:blipFill>
        <p:spPr bwMode="auto">
          <a:xfrm>
            <a:off x="6804248" y="1"/>
            <a:ext cx="2340254" cy="62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7747" y="855996"/>
            <a:ext cx="8528042" cy="40375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Insert text in Arial (Body) 20 pt. (Mark-ups in Bold) // for conclusion, summary or short highlight: Home // Paragraph// Increase List Level</a:t>
            </a:r>
            <a:endParaRPr lang="en-US" noProof="0" dirty="0"/>
          </a:p>
          <a:p>
            <a:pPr marL="356235" lvl="1" indent="-177800" algn="l" defTabSz="815975" rtl="0" eaLnBrk="1" latinLnBrk="0" hangingPunct="1">
              <a:lnSpc>
                <a:spcPts val="1800"/>
              </a:lnSpc>
              <a:spcBef>
                <a:spcPts val="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Second level</a:t>
            </a:r>
            <a:endParaRPr lang="en-US" noProof="0" dirty="0"/>
          </a:p>
          <a:p>
            <a:pPr marL="534035" lvl="2" indent="-177800" algn="l" defTabSz="815975" rtl="0" eaLnBrk="1" latinLnBrk="0" hangingPunct="1">
              <a:lnSpc>
                <a:spcPts val="1800"/>
              </a:lnSpc>
              <a:spcBef>
                <a:spcPts val="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Third level</a:t>
            </a:r>
            <a:endParaRPr lang="en-US" noProof="0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07749" y="200774"/>
            <a:ext cx="6568508" cy="58471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noProof="0" dirty="0"/>
              <a:t>Headline in Arial (Body) 28 pt. one or two lines</a:t>
            </a:r>
            <a:endParaRPr lang="en-US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p:hf hdr="0" ftr="0" dt="0"/>
  <p:txStyles>
    <p:titleStyle>
      <a:lvl1pPr marL="0" indent="0" algn="l" defTabSz="815975" rtl="0" eaLnBrk="1" latinLnBrk="0" hangingPunct="1">
        <a:lnSpc>
          <a:spcPts val="2250"/>
        </a:lnSpc>
        <a:spcBef>
          <a:spcPts val="0"/>
        </a:spcBef>
        <a:buFont typeface="Arial" panose="020B0604020202020204" pitchFamily="34" charset="0"/>
        <a:buNone/>
        <a:defRPr sz="2100" kern="1200" baseline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1pPr>
    </p:titleStyle>
    <p:bodyStyle>
      <a:lvl1pPr marL="177800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350" kern="1200" baseline="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1pPr>
      <a:lvl2pPr marL="356235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200" kern="120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2pPr>
      <a:lvl3pPr marL="534035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200" kern="120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3pPr>
      <a:lvl4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de-DE"/>
      </a:defPPr>
      <a:lvl1pPr marL="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40830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1597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2428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63258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204089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44856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285686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26517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uxiangming\Desktop\logo\PPT版式16-10(1).jpg"/>
          <p:cNvPicPr>
            <a:picLocks noChangeAspect="1" noChangeArrowheads="1"/>
          </p:cNvPicPr>
          <p:nvPr/>
        </p:nvPicPr>
        <p:blipFill rotWithShape="1">
          <a:blip r:embed="rId9" cstate="email"/>
          <a:srcRect l="74408" b="87799"/>
          <a:stretch>
            <a:fillRect/>
          </a:stretch>
        </p:blipFill>
        <p:spPr bwMode="auto">
          <a:xfrm>
            <a:off x="6804248" y="1"/>
            <a:ext cx="2340254" cy="62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7747" y="855996"/>
            <a:ext cx="8528042" cy="40375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Insert text in Arial (Body) 20 pt. (Mark-ups in Bold) // for conclusion, summary or short highlight: Home // Paragraph// Increase List Level</a:t>
            </a:r>
            <a:endParaRPr lang="en-US" noProof="0" dirty="0"/>
          </a:p>
          <a:p>
            <a:pPr marL="356235" lvl="1" indent="-177800" algn="l" defTabSz="815975" rtl="0" eaLnBrk="1" latinLnBrk="0" hangingPunct="1">
              <a:lnSpc>
                <a:spcPts val="1800"/>
              </a:lnSpc>
              <a:spcBef>
                <a:spcPts val="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Second level</a:t>
            </a:r>
            <a:endParaRPr lang="en-US" noProof="0" dirty="0"/>
          </a:p>
          <a:p>
            <a:pPr marL="534035" lvl="2" indent="-177800" algn="l" defTabSz="815975" rtl="0" eaLnBrk="1" latinLnBrk="0" hangingPunct="1">
              <a:lnSpc>
                <a:spcPts val="1800"/>
              </a:lnSpc>
              <a:spcBef>
                <a:spcPts val="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Third level</a:t>
            </a:r>
            <a:endParaRPr lang="en-US" noProof="0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07749" y="200774"/>
            <a:ext cx="6568508" cy="58471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noProof="0" dirty="0"/>
              <a:t>Headline in Arial (Body) 28 pt. one or two lines</a:t>
            </a:r>
            <a:endParaRPr lang="en-US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</p:sldLayoutIdLst>
  <p:hf hdr="0" ftr="0" dt="0"/>
  <p:txStyles>
    <p:titleStyle>
      <a:lvl1pPr marL="0" indent="0" algn="l" defTabSz="815975" rtl="0" eaLnBrk="1" latinLnBrk="0" hangingPunct="1">
        <a:lnSpc>
          <a:spcPts val="2250"/>
        </a:lnSpc>
        <a:spcBef>
          <a:spcPts val="0"/>
        </a:spcBef>
        <a:buFont typeface="Arial" panose="020B0604020202020204" pitchFamily="34" charset="0"/>
        <a:buNone/>
        <a:defRPr sz="2100" kern="1200" baseline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1pPr>
    </p:titleStyle>
    <p:bodyStyle>
      <a:lvl1pPr marL="177800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350" kern="1200" baseline="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1pPr>
      <a:lvl2pPr marL="356235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200" kern="120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2pPr>
      <a:lvl3pPr marL="534035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200" kern="120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3pPr>
      <a:lvl4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de-DE"/>
      </a:defPPr>
      <a:lvl1pPr marL="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40830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1597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2428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63258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204089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44856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285686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26517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uxiangming\Desktop\logo\PPT版式16-10(1).jpg"/>
          <p:cNvPicPr>
            <a:picLocks noChangeAspect="1" noChangeArrowheads="1"/>
          </p:cNvPicPr>
          <p:nvPr/>
        </p:nvPicPr>
        <p:blipFill rotWithShape="1">
          <a:blip r:embed="rId9" cstate="email"/>
          <a:srcRect l="74408" b="87799"/>
          <a:stretch>
            <a:fillRect/>
          </a:stretch>
        </p:blipFill>
        <p:spPr bwMode="auto">
          <a:xfrm>
            <a:off x="6804248" y="1"/>
            <a:ext cx="2340254" cy="62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7747" y="855996"/>
            <a:ext cx="8528042" cy="40375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Insert text in Arial (Body) 20 pt. (Mark-ups in Bold) // for conclusion, summary or short highlight: Home // Paragraph// Increase List Level</a:t>
            </a:r>
            <a:endParaRPr lang="en-US" noProof="0" dirty="0"/>
          </a:p>
          <a:p>
            <a:pPr marL="356235" lvl="1" indent="-177800" algn="l" defTabSz="815975" rtl="0" eaLnBrk="1" latinLnBrk="0" hangingPunct="1">
              <a:lnSpc>
                <a:spcPts val="1800"/>
              </a:lnSpc>
              <a:spcBef>
                <a:spcPts val="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Second level</a:t>
            </a:r>
            <a:endParaRPr lang="en-US" noProof="0" dirty="0"/>
          </a:p>
          <a:p>
            <a:pPr marL="534035" lvl="2" indent="-177800" algn="l" defTabSz="815975" rtl="0" eaLnBrk="1" latinLnBrk="0" hangingPunct="1">
              <a:lnSpc>
                <a:spcPts val="1800"/>
              </a:lnSpc>
              <a:spcBef>
                <a:spcPts val="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 dirty="0"/>
              <a:t>Third level</a:t>
            </a:r>
            <a:endParaRPr lang="en-US" noProof="0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07749" y="200774"/>
            <a:ext cx="6568508" cy="58471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noProof="0" dirty="0"/>
              <a:t>Headline in Arial (Body) 28 pt. one or two lines</a:t>
            </a:r>
            <a:endParaRPr lang="en-US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</p:sldLayoutIdLst>
  <p:hf hdr="0" ftr="0" dt="0"/>
  <p:txStyles>
    <p:titleStyle>
      <a:lvl1pPr marL="0" indent="0" algn="l" defTabSz="815975" rtl="0" eaLnBrk="1" latinLnBrk="0" hangingPunct="1">
        <a:lnSpc>
          <a:spcPts val="2250"/>
        </a:lnSpc>
        <a:spcBef>
          <a:spcPts val="0"/>
        </a:spcBef>
        <a:buFont typeface="Arial" panose="020B0604020202020204" pitchFamily="34" charset="0"/>
        <a:buNone/>
        <a:defRPr sz="2100" kern="1200" baseline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1pPr>
    </p:titleStyle>
    <p:bodyStyle>
      <a:lvl1pPr marL="177800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350" kern="1200" baseline="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1pPr>
      <a:lvl2pPr marL="356235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200" kern="120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2pPr>
      <a:lvl3pPr marL="534035" indent="-177800" algn="l" defTabSz="815975" rtl="0" eaLnBrk="1" latinLnBrk="0" hangingPunct="1">
        <a:lnSpc>
          <a:spcPts val="2400"/>
        </a:lnSpc>
        <a:spcBef>
          <a:spcPts val="0"/>
        </a:spcBef>
        <a:buSzPct val="80000"/>
        <a:buFont typeface="Arial" panose="020B0604020202020204" pitchFamily="34" charset="0"/>
        <a:buChar char="•"/>
        <a:defRPr lang="en-US" sz="1200" kern="1200" noProof="0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3pPr>
      <a:lvl4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0" indent="0" algn="l" defTabSz="815975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de-DE"/>
      </a:defPPr>
      <a:lvl1pPr marL="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40830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1597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2428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63258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204089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44856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2856865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265170" algn="l" defTabSz="81597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tags" Target="../tags/tag40.xml"/><Relationship Id="rId4" Type="http://schemas.openxmlformats.org/officeDocument/2006/relationships/image" Target="../media/image24.jpeg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43.xml"/><Relationship Id="rId5" Type="http://schemas.openxmlformats.org/officeDocument/2006/relationships/image" Target="../media/image28.jpeg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4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jpeg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8" Type="http://schemas.openxmlformats.org/officeDocument/2006/relationships/slideLayout" Target="../slideLayouts/slideLayout3.xml"/><Relationship Id="rId27" Type="http://schemas.openxmlformats.org/officeDocument/2006/relationships/image" Target="../media/image35.jpeg"/><Relationship Id="rId26" Type="http://schemas.openxmlformats.org/officeDocument/2006/relationships/tags" Target="../tags/tag63.xml"/><Relationship Id="rId25" Type="http://schemas.openxmlformats.org/officeDocument/2006/relationships/image" Target="../media/image34.png"/><Relationship Id="rId24" Type="http://schemas.openxmlformats.org/officeDocument/2006/relationships/tags" Target="../tags/tag62.xml"/><Relationship Id="rId23" Type="http://schemas.microsoft.com/office/2007/relationships/media" Target="../media/media3.mp4"/><Relationship Id="rId22" Type="http://schemas.openxmlformats.org/officeDocument/2006/relationships/video" Target="../media/media3.mp4"/><Relationship Id="rId21" Type="http://schemas.openxmlformats.org/officeDocument/2006/relationships/image" Target="../media/image33.png"/><Relationship Id="rId20" Type="http://schemas.openxmlformats.org/officeDocument/2006/relationships/tags" Target="../tags/tag61.xml"/><Relationship Id="rId2" Type="http://schemas.openxmlformats.org/officeDocument/2006/relationships/tags" Target="../tags/tag48.xml"/><Relationship Id="rId19" Type="http://schemas.microsoft.com/office/2007/relationships/media" Target="../media/media2.mp4"/><Relationship Id="rId18" Type="http://schemas.openxmlformats.org/officeDocument/2006/relationships/video" Target="../media/media2.mp4"/><Relationship Id="rId17" Type="http://schemas.openxmlformats.org/officeDocument/2006/relationships/image" Target="../media/image32.png"/><Relationship Id="rId16" Type="http://schemas.openxmlformats.org/officeDocument/2006/relationships/tags" Target="../tags/tag60.xml"/><Relationship Id="rId15" Type="http://schemas.microsoft.com/office/2007/relationships/media" Target="../media/media1.mp4"/><Relationship Id="rId14" Type="http://schemas.openxmlformats.org/officeDocument/2006/relationships/video" Target="../media/media1.mp4"/><Relationship Id="rId13" Type="http://schemas.openxmlformats.org/officeDocument/2006/relationships/tags" Target="../tags/tag59.xml"/><Relationship Id="rId12" Type="http://schemas.openxmlformats.org/officeDocument/2006/relationships/tags" Target="../tags/tag58.xml"/><Relationship Id="rId11" Type="http://schemas.openxmlformats.org/officeDocument/2006/relationships/tags" Target="../tags/tag57.xml"/><Relationship Id="rId10" Type="http://schemas.openxmlformats.org/officeDocument/2006/relationships/tags" Target="../tags/tag56.xml"/><Relationship Id="rId1" Type="http://schemas.openxmlformats.org/officeDocument/2006/relationships/tags" Target="../tags/tag4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1" Type="http://schemas.openxmlformats.org/officeDocument/2006/relationships/slideLayout" Target="../slideLayouts/slideLayout3.xml"/><Relationship Id="rId20" Type="http://schemas.openxmlformats.org/officeDocument/2006/relationships/tags" Target="../tags/tag83.xml"/><Relationship Id="rId2" Type="http://schemas.openxmlformats.org/officeDocument/2006/relationships/tags" Target="../tags/tag65.xml"/><Relationship Id="rId19" Type="http://schemas.openxmlformats.org/officeDocument/2006/relationships/tags" Target="../tags/tag82.xml"/><Relationship Id="rId18" Type="http://schemas.openxmlformats.org/officeDocument/2006/relationships/tags" Target="../tags/tag81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tags" Target="../tags/tag6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tags" Target="../tags/tag86.xml"/><Relationship Id="rId3" Type="http://schemas.openxmlformats.org/officeDocument/2006/relationships/image" Target="../media/image36.png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4" Type="http://schemas.openxmlformats.org/officeDocument/2006/relationships/slideLayout" Target="../slideLayouts/slideLayout3.xml"/><Relationship Id="rId33" Type="http://schemas.openxmlformats.org/officeDocument/2006/relationships/tags" Target="../tags/tag126.xml"/><Relationship Id="rId32" Type="http://schemas.openxmlformats.org/officeDocument/2006/relationships/tags" Target="../tags/tag125.xml"/><Relationship Id="rId31" Type="http://schemas.openxmlformats.org/officeDocument/2006/relationships/tags" Target="../tags/tag124.xml"/><Relationship Id="rId30" Type="http://schemas.openxmlformats.org/officeDocument/2006/relationships/tags" Target="../tags/tag123.xml"/><Relationship Id="rId3" Type="http://schemas.openxmlformats.org/officeDocument/2006/relationships/tags" Target="../tags/tag96.xml"/><Relationship Id="rId29" Type="http://schemas.openxmlformats.org/officeDocument/2006/relationships/tags" Target="../tags/tag122.xml"/><Relationship Id="rId28" Type="http://schemas.openxmlformats.org/officeDocument/2006/relationships/tags" Target="../tags/tag121.xml"/><Relationship Id="rId27" Type="http://schemas.openxmlformats.org/officeDocument/2006/relationships/tags" Target="../tags/tag120.xml"/><Relationship Id="rId26" Type="http://schemas.openxmlformats.org/officeDocument/2006/relationships/tags" Target="../tags/tag119.xml"/><Relationship Id="rId25" Type="http://schemas.openxmlformats.org/officeDocument/2006/relationships/tags" Target="../tags/tag118.xml"/><Relationship Id="rId24" Type="http://schemas.openxmlformats.org/officeDocument/2006/relationships/tags" Target="../tags/tag117.xml"/><Relationship Id="rId23" Type="http://schemas.openxmlformats.org/officeDocument/2006/relationships/tags" Target="../tags/tag116.xml"/><Relationship Id="rId22" Type="http://schemas.openxmlformats.org/officeDocument/2006/relationships/tags" Target="../tags/tag115.xml"/><Relationship Id="rId21" Type="http://schemas.openxmlformats.org/officeDocument/2006/relationships/tags" Target="../tags/tag114.xml"/><Relationship Id="rId20" Type="http://schemas.openxmlformats.org/officeDocument/2006/relationships/tags" Target="../tags/tag113.xml"/><Relationship Id="rId2" Type="http://schemas.openxmlformats.org/officeDocument/2006/relationships/tags" Target="../tags/tag95.xml"/><Relationship Id="rId19" Type="http://schemas.openxmlformats.org/officeDocument/2006/relationships/tags" Target="../tags/tag112.xml"/><Relationship Id="rId18" Type="http://schemas.openxmlformats.org/officeDocument/2006/relationships/tags" Target="../tags/tag111.xml"/><Relationship Id="rId17" Type="http://schemas.openxmlformats.org/officeDocument/2006/relationships/tags" Target="../tags/tag110.xml"/><Relationship Id="rId16" Type="http://schemas.openxmlformats.org/officeDocument/2006/relationships/tags" Target="../tags/tag109.xml"/><Relationship Id="rId15" Type="http://schemas.openxmlformats.org/officeDocument/2006/relationships/tags" Target="../tags/tag108.xml"/><Relationship Id="rId14" Type="http://schemas.openxmlformats.org/officeDocument/2006/relationships/tags" Target="../tags/tag107.xml"/><Relationship Id="rId13" Type="http://schemas.openxmlformats.org/officeDocument/2006/relationships/tags" Target="../tags/tag106.xml"/><Relationship Id="rId12" Type="http://schemas.openxmlformats.org/officeDocument/2006/relationships/tags" Target="../tags/tag105.xml"/><Relationship Id="rId11" Type="http://schemas.openxmlformats.org/officeDocument/2006/relationships/tags" Target="../tags/tag104.xml"/><Relationship Id="rId10" Type="http://schemas.openxmlformats.org/officeDocument/2006/relationships/tags" Target="../tags/tag103.xml"/><Relationship Id="rId1" Type="http://schemas.openxmlformats.org/officeDocument/2006/relationships/tags" Target="../tags/tag94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40.png"/><Relationship Id="rId7" Type="http://schemas.openxmlformats.org/officeDocument/2006/relationships/tags" Target="../tags/tag13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tags" Target="../tags/tag13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openxmlformats.org/officeDocument/2006/relationships/tags" Target="../tags/tag151.xml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154.xml"/><Relationship Id="rId10" Type="http://schemas.openxmlformats.org/officeDocument/2006/relationships/tags" Target="../tags/tag153.xml"/><Relationship Id="rId1" Type="http://schemas.openxmlformats.org/officeDocument/2006/relationships/tags" Target="../tags/tag14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tags" Target="../tags/tag155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50.png"/><Relationship Id="rId7" Type="http://schemas.openxmlformats.org/officeDocument/2006/relationships/tags" Target="../tags/tag165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tags" Target="../tags/tag173.xml"/><Relationship Id="rId7" Type="http://schemas.openxmlformats.org/officeDocument/2006/relationships/tags" Target="../tags/tag172.xml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3" Type="http://schemas.openxmlformats.org/officeDocument/2006/relationships/slideLayout" Target="../slideLayouts/slideLayout3.xml"/><Relationship Id="rId22" Type="http://schemas.openxmlformats.org/officeDocument/2006/relationships/tags" Target="../tags/tag187.xml"/><Relationship Id="rId21" Type="http://schemas.openxmlformats.org/officeDocument/2006/relationships/tags" Target="../tags/tag186.xml"/><Relationship Id="rId20" Type="http://schemas.openxmlformats.org/officeDocument/2006/relationships/tags" Target="../tags/tag185.xml"/><Relationship Id="rId2" Type="http://schemas.openxmlformats.org/officeDocument/2006/relationships/tags" Target="../tags/tag167.xml"/><Relationship Id="rId19" Type="http://schemas.openxmlformats.org/officeDocument/2006/relationships/tags" Target="../tags/tag184.xml"/><Relationship Id="rId18" Type="http://schemas.openxmlformats.org/officeDocument/2006/relationships/tags" Target="../tags/tag183.xml"/><Relationship Id="rId17" Type="http://schemas.openxmlformats.org/officeDocument/2006/relationships/tags" Target="../tags/tag182.xml"/><Relationship Id="rId16" Type="http://schemas.openxmlformats.org/officeDocument/2006/relationships/tags" Target="../tags/tag181.xml"/><Relationship Id="rId15" Type="http://schemas.openxmlformats.org/officeDocument/2006/relationships/tags" Target="../tags/tag180.xml"/><Relationship Id="rId14" Type="http://schemas.openxmlformats.org/officeDocument/2006/relationships/tags" Target="../tags/tag179.xml"/><Relationship Id="rId13" Type="http://schemas.openxmlformats.org/officeDocument/2006/relationships/tags" Target="../tags/tag178.xml"/><Relationship Id="rId12" Type="http://schemas.openxmlformats.org/officeDocument/2006/relationships/tags" Target="../tags/tag177.xml"/><Relationship Id="rId11" Type="http://schemas.openxmlformats.org/officeDocument/2006/relationships/tags" Target="../tags/tag176.xml"/><Relationship Id="rId10" Type="http://schemas.openxmlformats.org/officeDocument/2006/relationships/tags" Target="../tags/tag175.xml"/><Relationship Id="rId1" Type="http://schemas.openxmlformats.org/officeDocument/2006/relationships/tags" Target="../tags/tag16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192.xml"/><Relationship Id="rId6" Type="http://schemas.openxmlformats.org/officeDocument/2006/relationships/image" Target="../media/image53.png"/><Relationship Id="rId5" Type="http://schemas.openxmlformats.org/officeDocument/2006/relationships/tags" Target="../tags/tag191.xml"/><Relationship Id="rId4" Type="http://schemas.openxmlformats.org/officeDocument/2006/relationships/image" Target="../media/image52.jpeg"/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" Type="http://schemas.openxmlformats.org/officeDocument/2006/relationships/tags" Target="../tags/tag188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3" Type="http://schemas.openxmlformats.org/officeDocument/2006/relationships/slideLayout" Target="../slideLayouts/slideLayout3.xml"/><Relationship Id="rId12" Type="http://schemas.openxmlformats.org/officeDocument/2006/relationships/image" Target="../media/image52.jpeg"/><Relationship Id="rId11" Type="http://schemas.openxmlformats.org/officeDocument/2006/relationships/tags" Target="../tags/tag202.xml"/><Relationship Id="rId10" Type="http://schemas.openxmlformats.org/officeDocument/2006/relationships/image" Target="../media/image54.png"/><Relationship Id="rId1" Type="http://schemas.openxmlformats.org/officeDocument/2006/relationships/tags" Target="../tags/tag193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211.xml"/><Relationship Id="rId8" Type="http://schemas.openxmlformats.org/officeDocument/2006/relationships/tags" Target="../tags/tag210.xml"/><Relationship Id="rId7" Type="http://schemas.openxmlformats.org/officeDocument/2006/relationships/tags" Target="../tags/tag209.xml"/><Relationship Id="rId6" Type="http://schemas.openxmlformats.org/officeDocument/2006/relationships/tags" Target="../tags/tag208.xml"/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5" Type="http://schemas.openxmlformats.org/officeDocument/2006/relationships/notesSlide" Target="../notesSlides/notesSlide4.xml"/><Relationship Id="rId34" Type="http://schemas.openxmlformats.org/officeDocument/2006/relationships/slideLayout" Target="../slideLayouts/slideLayout6.xml"/><Relationship Id="rId33" Type="http://schemas.openxmlformats.org/officeDocument/2006/relationships/tags" Target="../tags/tag235.xml"/><Relationship Id="rId32" Type="http://schemas.openxmlformats.org/officeDocument/2006/relationships/tags" Target="../tags/tag234.xml"/><Relationship Id="rId31" Type="http://schemas.openxmlformats.org/officeDocument/2006/relationships/tags" Target="../tags/tag233.xml"/><Relationship Id="rId30" Type="http://schemas.openxmlformats.org/officeDocument/2006/relationships/tags" Target="../tags/tag232.xml"/><Relationship Id="rId3" Type="http://schemas.openxmlformats.org/officeDocument/2006/relationships/tags" Target="../tags/tag205.xml"/><Relationship Id="rId29" Type="http://schemas.openxmlformats.org/officeDocument/2006/relationships/tags" Target="../tags/tag231.xml"/><Relationship Id="rId28" Type="http://schemas.openxmlformats.org/officeDocument/2006/relationships/tags" Target="../tags/tag230.xml"/><Relationship Id="rId27" Type="http://schemas.openxmlformats.org/officeDocument/2006/relationships/tags" Target="../tags/tag229.xml"/><Relationship Id="rId26" Type="http://schemas.openxmlformats.org/officeDocument/2006/relationships/tags" Target="../tags/tag228.xml"/><Relationship Id="rId25" Type="http://schemas.openxmlformats.org/officeDocument/2006/relationships/tags" Target="../tags/tag227.xml"/><Relationship Id="rId24" Type="http://schemas.openxmlformats.org/officeDocument/2006/relationships/tags" Target="../tags/tag226.xml"/><Relationship Id="rId23" Type="http://schemas.openxmlformats.org/officeDocument/2006/relationships/tags" Target="../tags/tag225.xml"/><Relationship Id="rId22" Type="http://schemas.openxmlformats.org/officeDocument/2006/relationships/tags" Target="../tags/tag224.xml"/><Relationship Id="rId21" Type="http://schemas.openxmlformats.org/officeDocument/2006/relationships/tags" Target="../tags/tag223.xml"/><Relationship Id="rId20" Type="http://schemas.openxmlformats.org/officeDocument/2006/relationships/tags" Target="../tags/tag222.xml"/><Relationship Id="rId2" Type="http://schemas.openxmlformats.org/officeDocument/2006/relationships/tags" Target="../tags/tag204.xml"/><Relationship Id="rId19" Type="http://schemas.openxmlformats.org/officeDocument/2006/relationships/tags" Target="../tags/tag221.xml"/><Relationship Id="rId18" Type="http://schemas.openxmlformats.org/officeDocument/2006/relationships/tags" Target="../tags/tag220.xml"/><Relationship Id="rId17" Type="http://schemas.openxmlformats.org/officeDocument/2006/relationships/tags" Target="../tags/tag219.xml"/><Relationship Id="rId16" Type="http://schemas.openxmlformats.org/officeDocument/2006/relationships/tags" Target="../tags/tag218.xml"/><Relationship Id="rId15" Type="http://schemas.openxmlformats.org/officeDocument/2006/relationships/tags" Target="../tags/tag217.xml"/><Relationship Id="rId14" Type="http://schemas.openxmlformats.org/officeDocument/2006/relationships/tags" Target="../tags/tag216.xml"/><Relationship Id="rId13" Type="http://schemas.openxmlformats.org/officeDocument/2006/relationships/tags" Target="../tags/tag215.xml"/><Relationship Id="rId12" Type="http://schemas.openxmlformats.org/officeDocument/2006/relationships/tags" Target="../tags/tag214.xml"/><Relationship Id="rId11" Type="http://schemas.openxmlformats.org/officeDocument/2006/relationships/tags" Target="../tags/tag213.xml"/><Relationship Id="rId10" Type="http://schemas.openxmlformats.org/officeDocument/2006/relationships/tags" Target="../tags/tag212.xml"/><Relationship Id="rId1" Type="http://schemas.openxmlformats.org/officeDocument/2006/relationships/tags" Target="../tags/tag203.xml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239.xml"/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" Type="http://schemas.openxmlformats.org/officeDocument/2006/relationships/tags" Target="../tags/tag236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248.xml"/><Relationship Id="rId8" Type="http://schemas.openxmlformats.org/officeDocument/2006/relationships/tags" Target="../tags/tag247.xml"/><Relationship Id="rId7" Type="http://schemas.openxmlformats.org/officeDocument/2006/relationships/tags" Target="../tags/tag246.xml"/><Relationship Id="rId6" Type="http://schemas.openxmlformats.org/officeDocument/2006/relationships/tags" Target="../tags/tag245.xml"/><Relationship Id="rId5" Type="http://schemas.openxmlformats.org/officeDocument/2006/relationships/tags" Target="../tags/tag244.xml"/><Relationship Id="rId4" Type="http://schemas.openxmlformats.org/officeDocument/2006/relationships/tags" Target="../tags/tag243.xml"/><Relationship Id="rId3" Type="http://schemas.openxmlformats.org/officeDocument/2006/relationships/tags" Target="../tags/tag242.xml"/><Relationship Id="rId20" Type="http://schemas.openxmlformats.org/officeDocument/2006/relationships/slideLayout" Target="../slideLayouts/slideLayout3.xml"/><Relationship Id="rId2" Type="http://schemas.openxmlformats.org/officeDocument/2006/relationships/tags" Target="../tags/tag241.xml"/><Relationship Id="rId19" Type="http://schemas.openxmlformats.org/officeDocument/2006/relationships/tags" Target="../tags/tag254.xml"/><Relationship Id="rId18" Type="http://schemas.openxmlformats.org/officeDocument/2006/relationships/image" Target="../media/image58.png"/><Relationship Id="rId17" Type="http://schemas.openxmlformats.org/officeDocument/2006/relationships/tags" Target="../tags/tag253.xml"/><Relationship Id="rId16" Type="http://schemas.openxmlformats.org/officeDocument/2006/relationships/image" Target="../media/image57.png"/><Relationship Id="rId15" Type="http://schemas.openxmlformats.org/officeDocument/2006/relationships/tags" Target="../tags/tag252.xml"/><Relationship Id="rId14" Type="http://schemas.openxmlformats.org/officeDocument/2006/relationships/tags" Target="../tags/tag251.xml"/><Relationship Id="rId13" Type="http://schemas.openxmlformats.org/officeDocument/2006/relationships/tags" Target="../tags/tag250.xml"/><Relationship Id="rId12" Type="http://schemas.openxmlformats.org/officeDocument/2006/relationships/tags" Target="../tags/tag249.xml"/><Relationship Id="rId11" Type="http://schemas.openxmlformats.org/officeDocument/2006/relationships/image" Target="../media/image56.png"/><Relationship Id="rId10" Type="http://schemas.openxmlformats.org/officeDocument/2006/relationships/image" Target="../media/image55.png"/><Relationship Id="rId1" Type="http://schemas.openxmlformats.org/officeDocument/2006/relationships/tags" Target="../tags/tag2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1" Type="http://schemas.openxmlformats.org/officeDocument/2006/relationships/slideLayout" Target="../slideLayouts/slideLayout3.xml"/><Relationship Id="rId20" Type="http://schemas.openxmlformats.org/officeDocument/2006/relationships/image" Target="../media/image14.png"/><Relationship Id="rId2" Type="http://schemas.openxmlformats.org/officeDocument/2006/relationships/tags" Target="../tags/tag8.xml"/><Relationship Id="rId19" Type="http://schemas.openxmlformats.org/officeDocument/2006/relationships/image" Target="../media/image13.png"/><Relationship Id="rId18" Type="http://schemas.openxmlformats.org/officeDocument/2006/relationships/image" Target="../media/image12.png"/><Relationship Id="rId17" Type="http://schemas.openxmlformats.org/officeDocument/2006/relationships/image" Target="../media/image11.png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jpeg"/><Relationship Id="rId8" Type="http://schemas.openxmlformats.org/officeDocument/2006/relationships/image" Target="../media/image18.jpeg"/><Relationship Id="rId7" Type="http://schemas.openxmlformats.org/officeDocument/2006/relationships/image" Target="../media/image17.jpe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2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image" Target="../media/image20.png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5"/>
          <p:cNvSpPr>
            <a:spLocks noChangeArrowheads="1"/>
          </p:cNvSpPr>
          <p:nvPr/>
        </p:nvSpPr>
        <p:spPr bwMode="auto">
          <a:xfrm>
            <a:off x="7245350" y="461963"/>
            <a:ext cx="137636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 内部资料请注意保密</a:t>
            </a:r>
            <a:endParaRPr lang="en-US" altLang="zh-CN" sz="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                     </a:t>
            </a:r>
            <a:r>
              <a:rPr lang="zh-CN" altLang="en-US" sz="800">
                <a:solidFill>
                  <a:schemeClr val="bg1"/>
                </a:solidFill>
                <a:latin typeface="Calibri" panose="020F0502020204030204" pitchFamily="34" charset="0"/>
                <a:sym typeface="等线" panose="02010600030101010101" pitchFamily="2" charset="-122"/>
              </a:rPr>
              <a:t>□</a:t>
            </a:r>
            <a:r>
              <a:rPr lang="zh-CN" altLang="en-US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绝密</a:t>
            </a:r>
            <a:endParaRPr lang="en-US" altLang="zh-CN" sz="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                   </a:t>
            </a:r>
            <a:r>
              <a:rPr lang="zh-CN" altLang="en-US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</a:t>
            </a:r>
            <a:r>
              <a:rPr lang="zh-CN" altLang="en-US" sz="800">
                <a:solidFill>
                  <a:schemeClr val="bg1"/>
                </a:solidFill>
                <a:latin typeface="Calibri" panose="020F0502020204030204" pitchFamily="34" charset="0"/>
                <a:sym typeface="等线" panose="02010600030101010101" pitchFamily="2" charset="-122"/>
              </a:rPr>
              <a:t>□</a:t>
            </a:r>
            <a:r>
              <a:rPr lang="zh-CN" altLang="en-US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机密  </a:t>
            </a:r>
            <a:endParaRPr lang="en-US" altLang="zh-CN" sz="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                     </a:t>
            </a:r>
            <a:r>
              <a:rPr lang="zh-CN" altLang="en-US" sz="800">
                <a:solidFill>
                  <a:schemeClr val="bg1"/>
                </a:solidFill>
                <a:latin typeface="Calibri" panose="020F0502020204030204" pitchFamily="34" charset="0"/>
                <a:sym typeface="等线" panose="02010600030101010101" pitchFamily="2" charset="-122"/>
              </a:rPr>
              <a:t>■</a:t>
            </a:r>
            <a:r>
              <a:rPr lang="zh-CN" altLang="en-US" sz="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秘密</a:t>
            </a:r>
            <a:endParaRPr lang="zh-CN" altLang="en-US">
              <a:solidFill>
                <a:schemeClr val="bg1"/>
              </a:solidFill>
              <a:sym typeface="Calibri" panose="020F0502020204030204" pitchFamily="34" charset="0"/>
            </a:endParaRPr>
          </a:p>
        </p:txBody>
      </p:sp>
      <p:sp>
        <p:nvSpPr>
          <p:cNvPr id="9219" name="标题 2"/>
          <p:cNvSpPr>
            <a:spLocks noGrp="1" noChangeArrowheads="1"/>
          </p:cNvSpPr>
          <p:nvPr>
            <p:ph type="title" idx="4294967295"/>
          </p:nvPr>
        </p:nvSpPr>
        <p:spPr>
          <a:xfrm>
            <a:off x="322263" y="1895475"/>
            <a:ext cx="3584575" cy="963613"/>
          </a:xfrm>
        </p:spPr>
        <p:txBody>
          <a:bodyPr/>
          <a:lstStyle/>
          <a:p>
            <a:pPr marL="0" indent="0" algn="ctr" eaLnBrk="1" hangingPunct="1">
              <a:lnSpc>
                <a:spcPts val="4000"/>
              </a:lnSpc>
            </a:pPr>
            <a:r>
              <a:rPr lang="zh-CN" altLang="en-US">
                <a:solidFill>
                  <a:schemeClr val="bg1"/>
                </a:solidFill>
                <a:sym typeface="微软雅黑" panose="020B0503020204020204" pitchFamily="34" charset="-122"/>
              </a:rPr>
              <a:t>福田戴姆勒汽车国</a:t>
            </a:r>
            <a:r>
              <a:rPr lang="en-US" altLang="zh-CN">
                <a:solidFill>
                  <a:schemeClr val="bg1"/>
                </a:solidFill>
                <a:sym typeface="微软雅黑" panose="020B0503020204020204" pitchFamily="34" charset="-122"/>
              </a:rPr>
              <a:t>VI</a:t>
            </a:r>
            <a:r>
              <a:rPr lang="zh-CN" altLang="en-US">
                <a:solidFill>
                  <a:schemeClr val="bg1"/>
                </a:solidFill>
                <a:sym typeface="微软雅黑" panose="020B0503020204020204" pitchFamily="34" charset="-122"/>
              </a:rPr>
              <a:t>产品</a:t>
            </a:r>
            <a:r>
              <a:rPr lang="en-US" altLang="zh-CN">
                <a:solidFill>
                  <a:schemeClr val="bg1"/>
                </a:solidFill>
                <a:sym typeface="微软雅黑" panose="020B0503020204020204" pitchFamily="34" charset="-122"/>
              </a:rPr>
              <a:t>DI</a:t>
            </a:r>
            <a:r>
              <a:rPr lang="zh-CN" altLang="en-US">
                <a:solidFill>
                  <a:schemeClr val="bg1"/>
                </a:solidFill>
                <a:sym typeface="微软雅黑" panose="020B0503020204020204" pitchFamily="34" charset="-122"/>
              </a:rPr>
              <a:t>外包装规划</a:t>
            </a:r>
            <a:endParaRPr lang="zh-CN" altLang="en-US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sp>
        <p:nvSpPr>
          <p:cNvPr id="9220" name="文本占位符 3"/>
          <p:cNvSpPr>
            <a:spLocks noChangeArrowheads="1"/>
          </p:cNvSpPr>
          <p:nvPr/>
        </p:nvSpPr>
        <p:spPr bwMode="auto">
          <a:xfrm>
            <a:off x="568325" y="2544763"/>
            <a:ext cx="7886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ts val="1675"/>
              </a:lnSpc>
              <a:spcBef>
                <a:spcPts val="750"/>
              </a:spcBef>
            </a:pPr>
            <a:endParaRPr lang="zh-CN" altLang="zh-CN">
              <a:sym typeface="Calibri" panose="020F0502020204030204" pitchFamily="34" charset="0"/>
            </a:endParaRPr>
          </a:p>
        </p:txBody>
      </p:sp>
      <p:sp>
        <p:nvSpPr>
          <p:cNvPr id="9221" name="文本占位符 4"/>
          <p:cNvSpPr>
            <a:spLocks noChangeArrowheads="1"/>
          </p:cNvSpPr>
          <p:nvPr/>
        </p:nvSpPr>
        <p:spPr bwMode="auto">
          <a:xfrm>
            <a:off x="762000" y="3173413"/>
            <a:ext cx="44402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ts val="1675"/>
              </a:lnSpc>
              <a:spcBef>
                <a:spcPts val="750"/>
              </a:spcBef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福田戴姆勒汽车品牌传播部</a:t>
            </a:r>
            <a:endParaRPr lang="en-US" altLang="zh-CN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ts val="1675"/>
              </a:lnSpc>
              <a:spcBef>
                <a:spcPts val="750"/>
              </a:spcBef>
            </a:pPr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2019.9</a:t>
            </a:r>
            <a:endParaRPr lang="en-US" altLang="zh-CN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ts val="1675"/>
              </a:lnSpc>
              <a:spcBef>
                <a:spcPts val="750"/>
              </a:spcBef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汇报人：马诚</a:t>
            </a:r>
            <a:endParaRPr lang="en-US" altLang="zh-CN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9222" name="封面.jpg" descr="封面.jpg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4763"/>
            <a:ext cx="913765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226" name="2019.9.1"/>
          <p:cNvSpPr txBox="1">
            <a:spLocks noChangeArrowheads="1"/>
          </p:cNvSpPr>
          <p:nvPr/>
        </p:nvSpPr>
        <p:spPr bwMode="auto">
          <a:xfrm>
            <a:off x="683568" y="3589452"/>
            <a:ext cx="1060450" cy="35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3" tIns="71433" rIns="71433" bIns="71433" anchor="ctr">
            <a:spAutoFit/>
          </a:bodyPr>
          <a:lstStyle>
            <a:lvl1pPr defTabSz="457200"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 defTabSz="457200"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 defTabSz="457200">
              <a:defRPr sz="13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 defTabSz="457200">
              <a:defRPr sz="13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defTabSz="457200" eaLnBrk="0" fontAlgn="base" hangingPunct="0">
              <a:spcBef>
                <a:spcPts val="375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defTabSz="457200" eaLnBrk="0" fontAlgn="base" hangingPunct="0">
              <a:spcBef>
                <a:spcPts val="375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defTabSz="457200" eaLnBrk="0" fontAlgn="base" hangingPunct="0">
              <a:spcBef>
                <a:spcPts val="375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defTabSz="457200" eaLnBrk="0" fontAlgn="base" hangingPunct="0">
              <a:spcBef>
                <a:spcPts val="375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r>
              <a:rPr lang="en-US" altLang="zh-CN" dirty="0">
                <a:sym typeface="微软雅黑" panose="020B0503020204020204" pitchFamily="34" charset="-122"/>
              </a:rPr>
              <a:t>2023.04.05</a:t>
            </a:r>
            <a:endParaRPr lang="zh-CN" altLang="zh-CN" dirty="0">
              <a:sym typeface="微软雅黑" panose="020B0503020204020204" pitchFamily="34" charset="-122"/>
            </a:endParaRP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7418388" y="436563"/>
            <a:ext cx="2073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1200" b="1">
                <a:latin typeface="+mn-ea"/>
                <a:ea typeface="+mn-ea"/>
              </a:rPr>
              <a:t>内部 </a:t>
            </a:r>
            <a:r>
              <a:rPr lang="en-US" altLang="zh-CN" sz="1200" b="1">
                <a:latin typeface="+mn-ea"/>
                <a:ea typeface="+mn-ea"/>
                <a:cs typeface="Times New Roman" panose="02020603050405020304" pitchFamily="18" charset="0"/>
              </a:rPr>
              <a:t>Internal</a:t>
            </a:r>
            <a:endParaRPr lang="zh-CN" altLang="en-US" sz="1200" dirty="0"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 bwMode="auto">
          <a:xfrm>
            <a:off x="0" y="1635646"/>
            <a:ext cx="9137650" cy="135421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400" b="1" dirty="0">
                <a:cs typeface="Daimler CS"/>
              </a:rPr>
              <a:t>光华荣昌</a:t>
            </a:r>
            <a:endParaRPr lang="en-US" altLang="zh-CN" sz="4400" b="1" dirty="0">
              <a:cs typeface="Daimler 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400" b="1" dirty="0">
                <a:cs typeface="Daimler CS"/>
              </a:rPr>
              <a:t>座椅故障模式拆解分析报告</a:t>
            </a:r>
            <a:endParaRPr lang="zh-CN" altLang="en-US" sz="4400" b="1" dirty="0">
              <a:cs typeface="Daimler 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51470"/>
            <a:ext cx="2448272" cy="5847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baseline="0">
                <a:solidFill>
                  <a:srgbClr val="5097AB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Ⅵ.</a:t>
            </a:r>
            <a:r>
              <a:rPr lang="zh-CN" altLang="en-US" dirty="0"/>
              <a:t>失效模式分析 </a:t>
            </a:r>
            <a:endParaRPr lang="en-US" altLang="zh-CN" dirty="0"/>
          </a:p>
          <a:p>
            <a:r>
              <a:rPr lang="en-US" altLang="zh-CN" dirty="0"/>
              <a:t>Failure Model Analysis</a:t>
            </a:r>
            <a:endParaRPr lang="en-US" altLang="zh-CN" dirty="0"/>
          </a:p>
        </p:txBody>
      </p:sp>
      <p:sp>
        <p:nvSpPr>
          <p:cNvPr id="6" name="矩形 5"/>
          <p:cNvSpPr/>
          <p:nvPr/>
        </p:nvSpPr>
        <p:spPr>
          <a:xfrm>
            <a:off x="178960" y="1369680"/>
            <a:ext cx="15759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cs typeface="Daimler CS"/>
              </a:rPr>
              <a:t>故障模式</a:t>
            </a:r>
            <a:r>
              <a:rPr lang="en-US" altLang="zh-CN" sz="1000" dirty="0">
                <a:cs typeface="Daimler CS"/>
              </a:rPr>
              <a:t>1</a:t>
            </a:r>
            <a:r>
              <a:rPr lang="zh-CN" altLang="en-US" sz="1000" dirty="0">
                <a:cs typeface="Daimler CS"/>
              </a:rPr>
              <a:t>：连接杆与挡块配合间隙大，存在松旷</a:t>
            </a:r>
            <a:endParaRPr lang="en-US" altLang="zh-CN" sz="1000" dirty="0">
              <a:cs typeface="Daimler CS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4932040" y="1394923"/>
          <a:ext cx="3672408" cy="12378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408"/>
              </a:tblGrid>
              <a:tr h="240524">
                <a:tc>
                  <a:txBody>
                    <a:bodyPr/>
                    <a:lstStyle/>
                    <a:p>
                      <a:pPr marL="0" marR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根本原因： 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Root cause</a:t>
                      </a:r>
                      <a:endParaRPr lang="zh-CN" altLang="en-US" sz="1200" dirty="0">
                        <a:solidFill>
                          <a:schemeClr val="bg1"/>
                        </a:solidFill>
                        <a:cs typeface="Daimler 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963503">
                <a:tc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 bwMode="auto">
          <a:xfrm>
            <a:off x="4932041" y="1719810"/>
            <a:ext cx="3600399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900" dirty="0">
                <a:cs typeface="Daimler CS"/>
              </a:rPr>
              <a:t>1.</a:t>
            </a:r>
            <a:r>
              <a:rPr lang="zh-CN" altLang="en-US" sz="900" dirty="0">
                <a:cs typeface="Daimler CS"/>
              </a:rPr>
              <a:t>为什么连接杆与挡块配合间隙大？</a:t>
            </a:r>
            <a:endParaRPr lang="en-US" altLang="zh-CN" sz="900" dirty="0">
              <a:cs typeface="Daimler 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900" dirty="0">
                <a:cs typeface="Daimler CS"/>
              </a:rPr>
              <a:t>    </a:t>
            </a:r>
            <a:r>
              <a:rPr lang="zh-CN" altLang="en-US" sz="900" dirty="0">
                <a:cs typeface="Daimler CS"/>
              </a:rPr>
              <a:t>因为公差设计偏大，导致安装后存在间隙</a:t>
            </a:r>
            <a:endParaRPr lang="en-US" altLang="zh-CN" sz="900" dirty="0">
              <a:cs typeface="Daimler 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900" dirty="0">
                <a:cs typeface="Daimler CS"/>
              </a:rPr>
              <a:t>      2.</a:t>
            </a:r>
            <a:r>
              <a:rPr lang="zh-CN" altLang="en-US" sz="900" dirty="0">
                <a:cs typeface="Daimler CS"/>
              </a:rPr>
              <a:t>为什么公差设计偏大？</a:t>
            </a:r>
            <a:endParaRPr lang="en-US" altLang="zh-CN" sz="900" dirty="0">
              <a:cs typeface="Daimler 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900" dirty="0">
                <a:cs typeface="Daimler CS"/>
              </a:rPr>
              <a:t>         </a:t>
            </a:r>
            <a:r>
              <a:rPr lang="zh-CN" altLang="en-US" sz="900" dirty="0">
                <a:cs typeface="Daimler CS"/>
              </a:rPr>
              <a:t>因为采用老平台零部件，未进行公差带调整</a:t>
            </a:r>
            <a:endParaRPr lang="en-US" altLang="zh-CN" sz="900" dirty="0">
              <a:cs typeface="Daimler 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900" dirty="0">
                <a:cs typeface="Daimler CS"/>
              </a:rPr>
              <a:t>          3.</a:t>
            </a:r>
            <a:r>
              <a:rPr lang="zh-CN" altLang="en-US" sz="900" dirty="0">
                <a:cs typeface="Daimler CS"/>
              </a:rPr>
              <a:t>为什么采用老平台产品？</a:t>
            </a:r>
            <a:endParaRPr lang="en-US" altLang="zh-CN" sz="900" dirty="0">
              <a:cs typeface="Daimler 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900" dirty="0">
                <a:cs typeface="Daimler CS"/>
              </a:rPr>
              <a:t>             </a:t>
            </a:r>
            <a:r>
              <a:rPr lang="zh-CN" altLang="en-US" sz="900" dirty="0">
                <a:cs typeface="Daimler CS"/>
              </a:rPr>
              <a:t>因为平台升级及市场质量改进，降低开发周期，</a:t>
            </a:r>
            <a:endParaRPr lang="en-US" altLang="zh-CN" sz="900" dirty="0">
              <a:cs typeface="Daimler CS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4932040" y="2677766"/>
          <a:ext cx="3672408" cy="9020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408"/>
              </a:tblGrid>
              <a:tr h="222406">
                <a:tc>
                  <a:txBody>
                    <a:bodyPr/>
                    <a:lstStyle/>
                    <a:p>
                      <a:pPr marL="0" marR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结论 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Conclusion</a:t>
                      </a:r>
                      <a:endParaRPr lang="zh-CN" altLang="en-US" sz="1200" dirty="0">
                        <a:solidFill>
                          <a:schemeClr val="bg1"/>
                        </a:solidFill>
                        <a:cs typeface="Daimler 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62777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/>
                        <a:t>连接杆直径公差大导致座椅松旷</a:t>
                      </a:r>
                      <a:endParaRPr lang="zh-CN" altLang="en-US" sz="10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4932040" y="3552770"/>
          <a:ext cx="3672408" cy="13232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408"/>
              </a:tblGrid>
              <a:tr h="322216">
                <a:tc>
                  <a:txBody>
                    <a:bodyPr/>
                    <a:lstStyle/>
                    <a:p>
                      <a:pPr marL="0" marR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措施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/</a:t>
                      </a: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实施 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Solutions/Implementation</a:t>
                      </a:r>
                      <a:endParaRPr lang="zh-CN" altLang="en-US" sz="1200" dirty="0">
                        <a:solidFill>
                          <a:schemeClr val="bg1"/>
                        </a:solidFill>
                        <a:cs typeface="Daimler 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0010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/>
                        <a:t>两端与与塑料件配合的直径尺寸公差调整，即原公差尺寸为</a:t>
                      </a:r>
                      <a:r>
                        <a:rPr lang="en-US" altLang="zh-CN" sz="1000" dirty="0"/>
                        <a:t>9-0.1mm-0.2mm</a:t>
                      </a:r>
                      <a:r>
                        <a:rPr lang="zh-CN" altLang="en-US" sz="1000" dirty="0"/>
                        <a:t>，调整为与</a:t>
                      </a:r>
                      <a:r>
                        <a:rPr lang="en-US" altLang="zh-CN" sz="1000" dirty="0"/>
                        <a:t>2.0</a:t>
                      </a:r>
                      <a:r>
                        <a:rPr lang="zh-CN" altLang="en-US" sz="1000" dirty="0"/>
                        <a:t>连杆同一标准</a:t>
                      </a:r>
                      <a:r>
                        <a:rPr lang="en-US" altLang="zh-CN" sz="1000" dirty="0"/>
                        <a:t>9-0.05</a:t>
                      </a:r>
                      <a:endParaRPr lang="zh-CN" altLang="en-US" sz="10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3" name="矩形 22"/>
          <p:cNvSpPr/>
          <p:nvPr/>
        </p:nvSpPr>
        <p:spPr>
          <a:xfrm>
            <a:off x="2843808" y="1374036"/>
            <a:ext cx="157591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/>
              <a:t>措施：</a:t>
            </a:r>
            <a:r>
              <a:rPr lang="en-US" altLang="zh-CN" sz="1100" dirty="0" err="1"/>
              <a:t>mmsolutions</a:t>
            </a:r>
            <a:endParaRPr lang="zh-CN" altLang="en-US" sz="1100" dirty="0"/>
          </a:p>
        </p:txBody>
      </p:sp>
      <p:sp>
        <p:nvSpPr>
          <p:cNvPr id="24" name="TextBox 23"/>
          <p:cNvSpPr txBox="1"/>
          <p:nvPr/>
        </p:nvSpPr>
        <p:spPr bwMode="auto">
          <a:xfrm>
            <a:off x="2987824" y="1635646"/>
            <a:ext cx="1728192" cy="1692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cs typeface="Daimler CS"/>
              </a:rPr>
              <a:t>改前 </a:t>
            </a:r>
            <a:r>
              <a:rPr lang="en-US" altLang="zh-CN" sz="1100" dirty="0">
                <a:cs typeface="Daimler CS"/>
              </a:rPr>
              <a:t>Before</a:t>
            </a:r>
            <a:endParaRPr lang="zh-CN" altLang="en-US" sz="1100" dirty="0">
              <a:cs typeface="Daimler CS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3059832" y="3050545"/>
            <a:ext cx="864096" cy="1692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cs typeface="Daimler CS"/>
              </a:rPr>
              <a:t>改后 </a:t>
            </a:r>
            <a:r>
              <a:rPr lang="en-US" altLang="zh-CN" sz="1100" dirty="0">
                <a:cs typeface="Daimler CS"/>
              </a:rPr>
              <a:t>After</a:t>
            </a:r>
            <a:endParaRPr lang="zh-CN" altLang="en-US" sz="1100" dirty="0">
              <a:cs typeface="Daimler CS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46044" y="3030220"/>
            <a:ext cx="15759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/>
              <a:t>原因：连接杆</a:t>
            </a:r>
            <a:r>
              <a:rPr lang="en-US" altLang="zh-CN" sz="1100" dirty="0"/>
              <a:t>2</a:t>
            </a:r>
            <a:r>
              <a:rPr lang="zh-CN" altLang="en-US" sz="1100" dirty="0"/>
              <a:t>公差带较大</a:t>
            </a:r>
            <a:r>
              <a:rPr lang="en-US" altLang="zh-CN" sz="1100" dirty="0"/>
              <a:t>Root Cause</a:t>
            </a:r>
            <a:endParaRPr lang="zh-CN" altLang="en-US" sz="1100" dirty="0"/>
          </a:p>
        </p:txBody>
      </p:sp>
      <p:sp>
        <p:nvSpPr>
          <p:cNvPr id="42" name="Rectangle 6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1520" y="812826"/>
            <a:ext cx="8352928" cy="462780"/>
          </a:xfrm>
          <a:prstGeom prst="rect">
            <a:avLst/>
          </a:prstGeom>
          <a:noFill/>
          <a:ln>
            <a:solidFill>
              <a:srgbClr val="002060"/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</p:txBody>
      </p:sp>
      <p:sp>
        <p:nvSpPr>
          <p:cNvPr id="44" name="Rounded Rectangle 68"/>
          <p:cNvSpPr/>
          <p:nvPr>
            <p:custDataLst>
              <p:tags r:id="rId2"/>
            </p:custDataLst>
          </p:nvPr>
        </p:nvSpPr>
        <p:spPr>
          <a:xfrm>
            <a:off x="401800" y="721498"/>
            <a:ext cx="1824285" cy="1826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accent1">
                    <a:lumMod val="75000"/>
                  </a:schemeClr>
                </a:solidFill>
              </a:rPr>
              <a:t>结论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TextBox 42"/>
          <p:cNvSpPr txBox="1"/>
          <p:nvPr>
            <p:custDataLst>
              <p:tags r:id="rId3"/>
            </p:custDataLst>
          </p:nvPr>
        </p:nvSpPr>
        <p:spPr bwMode="auto">
          <a:xfrm>
            <a:off x="315265" y="966275"/>
            <a:ext cx="8208912" cy="1384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defTabSz="1088390" fontAlgn="base">
              <a:spcBef>
                <a:spcPct val="0"/>
              </a:spcBef>
              <a:spcAft>
                <a:spcPct val="0"/>
              </a:spcAft>
              <a:buClr>
                <a:srgbClr val="004355"/>
              </a:buClr>
            </a:pPr>
            <a:r>
              <a:rPr lang="zh-CN" altLang="en-US" sz="900" dirty="0">
                <a:latin typeface="+mn-ea"/>
                <a:cs typeface="Daimler CS"/>
              </a:rPr>
              <a:t>零部件配合尺寸及公差影响座椅松旷，按研发给出松旷尺寸链校核分析报告，手工样件验证状态良好。</a:t>
            </a:r>
            <a:endParaRPr lang="zh-CN" altLang="en-US" sz="900" dirty="0">
              <a:latin typeface="+mn-ea"/>
              <a:cs typeface="Daimler 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16200000">
            <a:off x="424422" y="3276683"/>
            <a:ext cx="1106542" cy="1475389"/>
          </a:xfrm>
          <a:prstGeom prst="rect">
            <a:avLst/>
          </a:prstGeom>
        </p:spPr>
      </p:pic>
      <p:sp>
        <p:nvSpPr>
          <p:cNvPr id="46" name="椭圆 45"/>
          <p:cNvSpPr/>
          <p:nvPr/>
        </p:nvSpPr>
        <p:spPr>
          <a:xfrm>
            <a:off x="244876" y="3870941"/>
            <a:ext cx="313848" cy="2868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10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/>
          <a:srcRect l="19700" t="32276" r="18531"/>
          <a:stretch>
            <a:fillRect/>
          </a:stretch>
        </p:blipFill>
        <p:spPr>
          <a:xfrm rot="5400000">
            <a:off x="3076964" y="1255289"/>
            <a:ext cx="1197430" cy="2296698"/>
          </a:xfrm>
          <a:prstGeom prst="rect">
            <a:avLst/>
          </a:prstGeom>
        </p:spPr>
      </p:pic>
      <p:sp>
        <p:nvSpPr>
          <p:cNvPr id="21" name="椭圆 20"/>
          <p:cNvSpPr/>
          <p:nvPr/>
        </p:nvSpPr>
        <p:spPr>
          <a:xfrm>
            <a:off x="2692011" y="2698711"/>
            <a:ext cx="194975" cy="22038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100"/>
          </a:p>
        </p:txBody>
      </p:sp>
      <p:sp>
        <p:nvSpPr>
          <p:cNvPr id="5" name="矩形 4"/>
          <p:cNvSpPr/>
          <p:nvPr/>
        </p:nvSpPr>
        <p:spPr bwMode="auto">
          <a:xfrm>
            <a:off x="3300414" y="2675206"/>
            <a:ext cx="824448" cy="327147"/>
          </a:xfrm>
          <a:prstGeom prst="rect">
            <a:avLst/>
          </a:prstGeom>
          <a:ln w="127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l-GR" altLang="zh-CN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Φ</a:t>
            </a:r>
            <a:r>
              <a:rPr kumimoji="0" lang="en-US" altLang="zh-CN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9 </a:t>
            </a:r>
            <a:r>
              <a:rPr kumimoji="0" lang="en-US" altLang="zh-CN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-0.1</a:t>
            </a:r>
            <a:endParaRPr kumimoji="0" lang="en-US" altLang="zh-CN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      -0.2</a:t>
            </a:r>
            <a:endParaRPr kumimoji="0" lang="zh-CN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/>
          <a:srcRect l="19700" t="32276" r="18531"/>
          <a:stretch>
            <a:fillRect/>
          </a:stretch>
        </p:blipFill>
        <p:spPr>
          <a:xfrm rot="5400000">
            <a:off x="2968952" y="2747792"/>
            <a:ext cx="1197430" cy="2296698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 bwMode="auto">
          <a:xfrm>
            <a:off x="3300414" y="4214388"/>
            <a:ext cx="824448" cy="327147"/>
          </a:xfrm>
          <a:prstGeom prst="rect">
            <a:avLst/>
          </a:prstGeom>
          <a:ln w="127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l-GR" altLang="zh-CN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Φ</a:t>
            </a:r>
            <a:r>
              <a:rPr kumimoji="0" lang="en-US" altLang="zh-CN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9 </a:t>
            </a:r>
            <a:r>
              <a:rPr lang="en-US" altLang="zh-CN" sz="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0</a:t>
            </a:r>
            <a:endParaRPr lang="en-US" altLang="zh-CN" sz="8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      -0.05</a:t>
            </a:r>
            <a:endParaRPr kumimoji="0" lang="zh-CN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2576825" y="4214388"/>
            <a:ext cx="194975" cy="22038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0870" y="3430330"/>
            <a:ext cx="1728192" cy="8035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51470"/>
            <a:ext cx="2448272" cy="5847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baseline="0">
                <a:solidFill>
                  <a:srgbClr val="5097AB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Ⅵ.</a:t>
            </a:r>
            <a:r>
              <a:rPr lang="zh-CN" altLang="en-US" dirty="0"/>
              <a:t>失效模式分析 </a:t>
            </a:r>
            <a:endParaRPr lang="en-US" altLang="zh-CN" dirty="0"/>
          </a:p>
          <a:p>
            <a:r>
              <a:rPr lang="en-US" altLang="zh-CN" dirty="0"/>
              <a:t>Failure Model Analysis</a:t>
            </a:r>
            <a:endParaRPr lang="en-US" altLang="zh-CN" dirty="0"/>
          </a:p>
        </p:txBody>
      </p:sp>
      <p:sp>
        <p:nvSpPr>
          <p:cNvPr id="6" name="矩形 5"/>
          <p:cNvSpPr/>
          <p:nvPr/>
        </p:nvSpPr>
        <p:spPr>
          <a:xfrm>
            <a:off x="178960" y="1369680"/>
            <a:ext cx="15759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cs typeface="Daimler CS"/>
              </a:rPr>
              <a:t>故障模式</a:t>
            </a:r>
            <a:r>
              <a:rPr lang="en-US" altLang="zh-CN" sz="1000" dirty="0">
                <a:cs typeface="Daimler CS"/>
              </a:rPr>
              <a:t>1</a:t>
            </a:r>
            <a:r>
              <a:rPr lang="zh-CN" altLang="en-US" sz="1000" dirty="0">
                <a:cs typeface="Daimler CS"/>
              </a:rPr>
              <a:t>：挡块与下框纵梁链接后存在间隙</a:t>
            </a:r>
            <a:endParaRPr lang="zh-CN" altLang="en-US" sz="1000" dirty="0"/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4932040" y="1351841"/>
          <a:ext cx="3672408" cy="12378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408"/>
              </a:tblGrid>
              <a:tr h="240524">
                <a:tc>
                  <a:txBody>
                    <a:bodyPr/>
                    <a:lstStyle/>
                    <a:p>
                      <a:pPr marL="0" marR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根本原因： 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Root cause</a:t>
                      </a:r>
                      <a:endParaRPr lang="zh-CN" altLang="en-US" sz="1200" dirty="0">
                        <a:solidFill>
                          <a:schemeClr val="bg1"/>
                        </a:solidFill>
                        <a:cs typeface="Daimler 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963503">
                <a:tc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 bwMode="auto">
          <a:xfrm>
            <a:off x="4932040" y="1719810"/>
            <a:ext cx="3600399" cy="1384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900" dirty="0">
                <a:cs typeface="Daimler CS"/>
              </a:rPr>
              <a:t>1</a:t>
            </a:r>
            <a:r>
              <a:rPr lang="zh-CN" altLang="en-US" sz="900" dirty="0">
                <a:cs typeface="Daimler CS"/>
              </a:rPr>
              <a:t>、挡块与下框纵梁链接后存在</a:t>
            </a:r>
            <a:r>
              <a:rPr lang="en-US" altLang="zh-CN" sz="900" dirty="0">
                <a:cs typeface="Daimler CS"/>
              </a:rPr>
              <a:t>1mm</a:t>
            </a:r>
            <a:r>
              <a:rPr lang="zh-CN" altLang="en-US" sz="900" dirty="0">
                <a:cs typeface="Daimler CS"/>
              </a:rPr>
              <a:t>间隙</a:t>
            </a:r>
            <a:endParaRPr lang="en-US" altLang="zh-CN" sz="900" dirty="0">
              <a:cs typeface="Daimler CS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4932040" y="2677766"/>
          <a:ext cx="3672408" cy="9020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408"/>
              </a:tblGrid>
              <a:tr h="222406">
                <a:tc>
                  <a:txBody>
                    <a:bodyPr/>
                    <a:lstStyle/>
                    <a:p>
                      <a:pPr marL="0" marR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结论 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Conclusion</a:t>
                      </a:r>
                      <a:endParaRPr lang="zh-CN" altLang="en-US" sz="1200" dirty="0">
                        <a:solidFill>
                          <a:schemeClr val="bg1"/>
                        </a:solidFill>
                        <a:cs typeface="Daimler 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62777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/>
                        <a:t>挡块与纵梁存在间隙造成座椅</a:t>
                      </a:r>
                      <a:r>
                        <a:rPr lang="en-US" altLang="zh-CN" sz="1000" dirty="0"/>
                        <a:t>Y</a:t>
                      </a:r>
                      <a:r>
                        <a:rPr lang="zh-CN" altLang="en-US" sz="1000" dirty="0"/>
                        <a:t>向晃动</a:t>
                      </a:r>
                      <a:endParaRPr lang="zh-CN" altLang="en-US" sz="10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4932040" y="3552770"/>
          <a:ext cx="3672408" cy="13232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408"/>
              </a:tblGrid>
              <a:tr h="322216">
                <a:tc>
                  <a:txBody>
                    <a:bodyPr/>
                    <a:lstStyle/>
                    <a:p>
                      <a:pPr marL="0" marR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措施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/</a:t>
                      </a: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实施 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Solutions/Implementation</a:t>
                      </a:r>
                      <a:endParaRPr lang="zh-CN" altLang="en-US" sz="1200" dirty="0">
                        <a:solidFill>
                          <a:schemeClr val="bg1"/>
                        </a:solidFill>
                        <a:cs typeface="Daimler 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0010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/>
                        <a:t>挡块与下框纵梁配合的面向外增料</a:t>
                      </a:r>
                      <a:r>
                        <a:rPr lang="en-US" altLang="zh-CN" sz="900" dirty="0"/>
                        <a:t>0.5mm</a:t>
                      </a:r>
                      <a:r>
                        <a:rPr lang="zh-CN" altLang="en-US" sz="900" dirty="0"/>
                        <a:t>，即原尺寸</a:t>
                      </a:r>
                      <a:r>
                        <a:rPr lang="en-US" altLang="zh-CN" sz="900" dirty="0"/>
                        <a:t>19mm</a:t>
                      </a:r>
                      <a:r>
                        <a:rPr lang="zh-CN" altLang="en-US" sz="900" dirty="0"/>
                        <a:t>调整为</a:t>
                      </a:r>
                      <a:r>
                        <a:rPr lang="en-US" altLang="zh-CN" sz="900" dirty="0"/>
                        <a:t>19.5mm</a:t>
                      </a:r>
                      <a:endParaRPr lang="zh-CN" altLang="en-US" sz="9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3" name="矩形 22"/>
          <p:cNvSpPr/>
          <p:nvPr/>
        </p:nvSpPr>
        <p:spPr>
          <a:xfrm>
            <a:off x="2843808" y="1374036"/>
            <a:ext cx="157591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/>
              <a:t>措施：</a:t>
            </a:r>
            <a:r>
              <a:rPr lang="en-US" altLang="zh-CN" sz="1100" dirty="0" err="1"/>
              <a:t>mmsolutions</a:t>
            </a:r>
            <a:endParaRPr lang="zh-CN" altLang="en-US" sz="1100" dirty="0"/>
          </a:p>
        </p:txBody>
      </p:sp>
      <p:sp>
        <p:nvSpPr>
          <p:cNvPr id="24" name="TextBox 23"/>
          <p:cNvSpPr txBox="1"/>
          <p:nvPr/>
        </p:nvSpPr>
        <p:spPr bwMode="auto">
          <a:xfrm>
            <a:off x="2987824" y="1635646"/>
            <a:ext cx="1728192" cy="1692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cs typeface="Daimler CS"/>
              </a:rPr>
              <a:t>改前 </a:t>
            </a:r>
            <a:r>
              <a:rPr lang="en-US" altLang="zh-CN" sz="1100" dirty="0">
                <a:cs typeface="Daimler CS"/>
              </a:rPr>
              <a:t>Before</a:t>
            </a:r>
            <a:endParaRPr lang="zh-CN" altLang="en-US" sz="1100" dirty="0">
              <a:cs typeface="Daimler CS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3059832" y="3050545"/>
            <a:ext cx="864096" cy="1692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cs typeface="Daimler CS"/>
              </a:rPr>
              <a:t>改后 </a:t>
            </a:r>
            <a:r>
              <a:rPr lang="en-US" altLang="zh-CN" sz="1100" dirty="0">
                <a:cs typeface="Daimler CS"/>
              </a:rPr>
              <a:t>After</a:t>
            </a:r>
            <a:endParaRPr lang="zh-CN" altLang="en-US" sz="1100" dirty="0">
              <a:cs typeface="Daimler CS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46044" y="3030220"/>
            <a:ext cx="20760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/>
              <a:t>原因：挡块与下框设计配合间隙较大</a:t>
            </a:r>
            <a:endParaRPr lang="zh-CN" altLang="en-US" sz="1000" dirty="0"/>
          </a:p>
        </p:txBody>
      </p:sp>
      <p:sp>
        <p:nvSpPr>
          <p:cNvPr id="42" name="Rectangle 6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1520" y="812826"/>
            <a:ext cx="8352928" cy="462780"/>
          </a:xfrm>
          <a:prstGeom prst="rect">
            <a:avLst/>
          </a:prstGeom>
          <a:noFill/>
          <a:ln>
            <a:solidFill>
              <a:srgbClr val="002060"/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</p:txBody>
      </p:sp>
      <p:sp>
        <p:nvSpPr>
          <p:cNvPr id="44" name="Rounded Rectangle 68"/>
          <p:cNvSpPr/>
          <p:nvPr>
            <p:custDataLst>
              <p:tags r:id="rId3"/>
            </p:custDataLst>
          </p:nvPr>
        </p:nvSpPr>
        <p:spPr>
          <a:xfrm>
            <a:off x="401800" y="721498"/>
            <a:ext cx="1824285" cy="1826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accent1">
                    <a:lumMod val="75000"/>
                  </a:schemeClr>
                </a:solidFill>
              </a:rPr>
              <a:t>结论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305830" y="3430330"/>
            <a:ext cx="2016224" cy="1357244"/>
          </a:xfrm>
          <a:prstGeom prst="rect">
            <a:avLst/>
          </a:prstGeom>
        </p:spPr>
      </p:pic>
      <p:sp>
        <p:nvSpPr>
          <p:cNvPr id="18" name="TextBox 42"/>
          <p:cNvSpPr txBox="1"/>
          <p:nvPr>
            <p:custDataLst>
              <p:tags r:id="rId5"/>
            </p:custDataLst>
          </p:nvPr>
        </p:nvSpPr>
        <p:spPr bwMode="auto">
          <a:xfrm>
            <a:off x="315265" y="966275"/>
            <a:ext cx="8208912" cy="1384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defTabSz="1088390" fontAlgn="base">
              <a:spcBef>
                <a:spcPct val="0"/>
              </a:spcBef>
              <a:spcAft>
                <a:spcPct val="0"/>
              </a:spcAft>
              <a:buClr>
                <a:srgbClr val="004355"/>
              </a:buClr>
            </a:pPr>
            <a:r>
              <a:rPr lang="zh-CN" altLang="en-US" sz="900" dirty="0">
                <a:latin typeface="+mn-ea"/>
                <a:cs typeface="Daimler CS"/>
              </a:rPr>
              <a:t>零部件配合尺寸及公差影响座椅松旷，按研发给出松旷尺寸链校核分析报告，手工样件验证状态良好。</a:t>
            </a:r>
            <a:endParaRPr lang="zh-CN" altLang="en-US" sz="900" dirty="0">
              <a:latin typeface="+mn-ea"/>
              <a:cs typeface="Daimler 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1528" y="1858823"/>
            <a:ext cx="1728193" cy="816383"/>
          </a:xfrm>
          <a:prstGeom prst="rect">
            <a:avLst/>
          </a:prstGeom>
        </p:spPr>
      </p:pic>
      <p:sp>
        <p:nvSpPr>
          <p:cNvPr id="26" name="椭圆 25"/>
          <p:cNvSpPr/>
          <p:nvPr/>
        </p:nvSpPr>
        <p:spPr>
          <a:xfrm>
            <a:off x="4157358" y="2081582"/>
            <a:ext cx="262363" cy="4175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100"/>
          </a:p>
        </p:txBody>
      </p:sp>
      <p:sp>
        <p:nvSpPr>
          <p:cNvPr id="27" name="矩形 26"/>
          <p:cNvSpPr/>
          <p:nvPr/>
        </p:nvSpPr>
        <p:spPr bwMode="auto">
          <a:xfrm>
            <a:off x="3479005" y="2675206"/>
            <a:ext cx="560266" cy="223177"/>
          </a:xfrm>
          <a:prstGeom prst="rect">
            <a:avLst/>
          </a:prstGeom>
          <a:ln w="127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19</a:t>
            </a:r>
            <a:endParaRPr kumimoji="0" lang="zh-CN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4105720" y="3653507"/>
            <a:ext cx="262363" cy="4175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100"/>
          </a:p>
        </p:txBody>
      </p:sp>
      <p:sp>
        <p:nvSpPr>
          <p:cNvPr id="30" name="矩形 29"/>
          <p:cNvSpPr/>
          <p:nvPr/>
        </p:nvSpPr>
        <p:spPr bwMode="auto">
          <a:xfrm>
            <a:off x="3479005" y="4233907"/>
            <a:ext cx="560265" cy="245610"/>
          </a:xfrm>
          <a:prstGeom prst="rect">
            <a:avLst/>
          </a:prstGeom>
          <a:ln w="127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19.5</a:t>
            </a:r>
            <a:endParaRPr kumimoji="0" lang="zh-CN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8073" y="3289256"/>
            <a:ext cx="1491648" cy="1323236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2950713" y="1862155"/>
            <a:ext cx="1469008" cy="1083861"/>
            <a:chOff x="0" y="0"/>
            <a:chExt cx="3311820" cy="347608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0025"/>
              <a:ext cx="3311820" cy="3276055"/>
            </a:xfrm>
            <a:prstGeom prst="rect">
              <a:avLst/>
            </a:prstGeom>
          </p:spPr>
        </p:pic>
        <p:sp>
          <p:nvSpPr>
            <p:cNvPr id="32" name="椭圆 31"/>
            <p:cNvSpPr/>
            <p:nvPr/>
          </p:nvSpPr>
          <p:spPr>
            <a:xfrm>
              <a:off x="76201" y="0"/>
              <a:ext cx="1343024" cy="6858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23528" y="51470"/>
            <a:ext cx="2448272" cy="5847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baseline="0">
                <a:solidFill>
                  <a:srgbClr val="5097AB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Ⅵ.</a:t>
            </a:r>
            <a:r>
              <a:rPr lang="zh-CN" altLang="en-US" dirty="0"/>
              <a:t>失效模式分析 </a:t>
            </a:r>
            <a:endParaRPr lang="en-US" altLang="zh-CN" dirty="0"/>
          </a:p>
          <a:p>
            <a:r>
              <a:rPr lang="en-US" altLang="zh-CN" dirty="0"/>
              <a:t>Failure Model Analysis</a:t>
            </a:r>
            <a:endParaRPr lang="en-US" altLang="zh-CN" dirty="0"/>
          </a:p>
        </p:txBody>
      </p:sp>
      <p:sp>
        <p:nvSpPr>
          <p:cNvPr id="6" name="矩形 5"/>
          <p:cNvSpPr/>
          <p:nvPr/>
        </p:nvSpPr>
        <p:spPr>
          <a:xfrm>
            <a:off x="178960" y="1369680"/>
            <a:ext cx="15759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cs typeface="Daimler CS"/>
              </a:rPr>
              <a:t>故障模式</a:t>
            </a:r>
            <a:r>
              <a:rPr lang="en-US" altLang="zh-CN" sz="1000" dirty="0">
                <a:cs typeface="Daimler CS"/>
              </a:rPr>
              <a:t>1</a:t>
            </a:r>
            <a:r>
              <a:rPr lang="zh-CN" altLang="en-US" sz="1000" dirty="0">
                <a:cs typeface="Daimler CS"/>
              </a:rPr>
              <a:t>：上固定尼龙块与下框纵梁链接后</a:t>
            </a:r>
            <a:r>
              <a:rPr lang="en-US" altLang="zh-CN" sz="1000" dirty="0">
                <a:cs typeface="Daimler CS"/>
              </a:rPr>
              <a:t>Y</a:t>
            </a:r>
            <a:r>
              <a:rPr lang="zh-CN" altLang="en-US" sz="1000" dirty="0">
                <a:cs typeface="Daimler CS"/>
              </a:rPr>
              <a:t>向晃动</a:t>
            </a:r>
            <a:endParaRPr lang="en-US" altLang="zh-CN" sz="1000" dirty="0">
              <a:cs typeface="Daimler CS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4932040" y="1394923"/>
          <a:ext cx="3672408" cy="12378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408"/>
              </a:tblGrid>
              <a:tr h="240524">
                <a:tc>
                  <a:txBody>
                    <a:bodyPr/>
                    <a:lstStyle/>
                    <a:p>
                      <a:pPr marL="0" marR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根本原因： 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Root cause</a:t>
                      </a:r>
                      <a:endParaRPr lang="zh-CN" altLang="en-US" sz="1200" dirty="0">
                        <a:solidFill>
                          <a:schemeClr val="bg1"/>
                        </a:solidFill>
                        <a:cs typeface="Daimler 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963503">
                <a:tc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 bwMode="auto">
          <a:xfrm>
            <a:off x="4932041" y="1719810"/>
            <a:ext cx="3600399" cy="1384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900" dirty="0">
                <a:cs typeface="Daimler CS"/>
              </a:rPr>
              <a:t>1.</a:t>
            </a:r>
            <a:endParaRPr lang="en-US" altLang="zh-CN" sz="900" dirty="0">
              <a:cs typeface="Daimler CS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4932040" y="2677766"/>
          <a:ext cx="3672408" cy="9020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408"/>
              </a:tblGrid>
              <a:tr h="222406">
                <a:tc>
                  <a:txBody>
                    <a:bodyPr/>
                    <a:lstStyle/>
                    <a:p>
                      <a:pPr marL="0" marR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结论 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Conclusion</a:t>
                      </a:r>
                      <a:endParaRPr lang="zh-CN" altLang="en-US" sz="1200" dirty="0">
                        <a:solidFill>
                          <a:schemeClr val="bg1"/>
                        </a:solidFill>
                        <a:cs typeface="Daimler 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62777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/>
                        <a:t>上固定尼龙块与上框</a:t>
                      </a:r>
                      <a:r>
                        <a:rPr lang="en-US" altLang="zh-CN" sz="1000" dirty="0"/>
                        <a:t>Y</a:t>
                      </a:r>
                      <a:r>
                        <a:rPr lang="zh-CN" altLang="en-US" sz="1000" dirty="0"/>
                        <a:t>向存在间隙造成松旷</a:t>
                      </a:r>
                      <a:endParaRPr lang="zh-CN" altLang="en-US" sz="10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4932040" y="3552770"/>
          <a:ext cx="3672408" cy="13232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408"/>
              </a:tblGrid>
              <a:tr h="322216">
                <a:tc>
                  <a:txBody>
                    <a:bodyPr/>
                    <a:lstStyle/>
                    <a:p>
                      <a:pPr marL="0" marR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措施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/</a:t>
                      </a: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实施 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Solutions/Implementation</a:t>
                      </a:r>
                      <a:endParaRPr lang="zh-CN" altLang="en-US" sz="1200" dirty="0">
                        <a:solidFill>
                          <a:schemeClr val="bg1"/>
                        </a:solidFill>
                        <a:cs typeface="Daimler 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0010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1.</a:t>
                      </a:r>
                      <a:r>
                        <a:rPr lang="zh-CN" altLang="en-US" sz="900" dirty="0"/>
                        <a:t>上固定尼龙块内侧与连杆配合的面整体增料</a:t>
                      </a:r>
                      <a:r>
                        <a:rPr lang="en-US" altLang="zh-CN" sz="900" dirty="0"/>
                        <a:t>2.3mm</a:t>
                      </a:r>
                      <a:r>
                        <a:rPr lang="zh-CN" altLang="en-US" sz="900" dirty="0"/>
                        <a:t>，即尺寸</a:t>
                      </a:r>
                      <a:r>
                        <a:rPr lang="en-US" altLang="zh-CN" sz="900" dirty="0"/>
                        <a:t>17.8mm</a:t>
                      </a:r>
                      <a:r>
                        <a:rPr lang="zh-CN" altLang="en-US" sz="900" dirty="0"/>
                        <a:t>调整为</a:t>
                      </a:r>
                      <a:r>
                        <a:rPr lang="en-US" altLang="zh-CN" sz="900" dirty="0"/>
                        <a:t>20.1mm</a:t>
                      </a:r>
                      <a:endParaRPr lang="en-US" altLang="zh-CN" sz="9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3" name="矩形 22"/>
          <p:cNvSpPr/>
          <p:nvPr/>
        </p:nvSpPr>
        <p:spPr>
          <a:xfrm>
            <a:off x="2843808" y="1374036"/>
            <a:ext cx="157591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/>
              <a:t>措施：</a:t>
            </a:r>
            <a:r>
              <a:rPr lang="en-US" altLang="zh-CN" sz="1100" dirty="0" err="1"/>
              <a:t>mmsolutions</a:t>
            </a:r>
            <a:endParaRPr lang="zh-CN" altLang="en-US" sz="1100" dirty="0"/>
          </a:p>
        </p:txBody>
      </p:sp>
      <p:sp>
        <p:nvSpPr>
          <p:cNvPr id="24" name="TextBox 23"/>
          <p:cNvSpPr txBox="1"/>
          <p:nvPr/>
        </p:nvSpPr>
        <p:spPr bwMode="auto">
          <a:xfrm>
            <a:off x="2987824" y="1635646"/>
            <a:ext cx="1728192" cy="1692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cs typeface="Daimler CS"/>
              </a:rPr>
              <a:t>改前 </a:t>
            </a:r>
            <a:r>
              <a:rPr lang="en-US" altLang="zh-CN" sz="1100" dirty="0">
                <a:cs typeface="Daimler CS"/>
              </a:rPr>
              <a:t>Before</a:t>
            </a:r>
            <a:endParaRPr lang="zh-CN" altLang="en-US" sz="1100" dirty="0">
              <a:cs typeface="Daimler CS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3059832" y="3050545"/>
            <a:ext cx="864096" cy="1692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cs typeface="Daimler CS"/>
              </a:rPr>
              <a:t>改后 </a:t>
            </a:r>
            <a:r>
              <a:rPr lang="en-US" altLang="zh-CN" sz="1100" dirty="0">
                <a:cs typeface="Daimler CS"/>
              </a:rPr>
              <a:t>After</a:t>
            </a:r>
            <a:endParaRPr lang="zh-CN" altLang="en-US" sz="1100" dirty="0">
              <a:cs typeface="Daimler CS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46044" y="3030220"/>
            <a:ext cx="157591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/>
              <a:t>原因：</a:t>
            </a:r>
            <a:r>
              <a:rPr lang="zh-CN" altLang="en-US" sz="1100" dirty="0">
                <a:cs typeface="Daimler CS"/>
              </a:rPr>
              <a:t>上固定尼龙块与下框纵梁链接后存在</a:t>
            </a:r>
            <a:r>
              <a:rPr lang="en-US" altLang="zh-CN" sz="1100" dirty="0">
                <a:cs typeface="Daimler CS"/>
              </a:rPr>
              <a:t>2.3mm</a:t>
            </a:r>
            <a:r>
              <a:rPr lang="zh-CN" altLang="en-US" sz="1100" dirty="0">
                <a:cs typeface="Daimler CS"/>
              </a:rPr>
              <a:t>间隙</a:t>
            </a:r>
            <a:endParaRPr lang="zh-CN" altLang="en-US" sz="1100" dirty="0"/>
          </a:p>
        </p:txBody>
      </p:sp>
      <p:sp>
        <p:nvSpPr>
          <p:cNvPr id="42" name="Rectangle 6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1520" y="812826"/>
            <a:ext cx="8352928" cy="462780"/>
          </a:xfrm>
          <a:prstGeom prst="rect">
            <a:avLst/>
          </a:prstGeom>
          <a:noFill/>
          <a:ln>
            <a:solidFill>
              <a:srgbClr val="002060"/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</p:txBody>
      </p:sp>
      <p:sp>
        <p:nvSpPr>
          <p:cNvPr id="44" name="Rounded Rectangle 68"/>
          <p:cNvSpPr/>
          <p:nvPr>
            <p:custDataLst>
              <p:tags r:id="rId4"/>
            </p:custDataLst>
          </p:nvPr>
        </p:nvSpPr>
        <p:spPr>
          <a:xfrm>
            <a:off x="401800" y="721498"/>
            <a:ext cx="1824285" cy="1826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accent1">
                    <a:lumMod val="75000"/>
                  </a:schemeClr>
                </a:solidFill>
              </a:rPr>
              <a:t>结论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TextBox 10"/>
          <p:cNvSpPr txBox="1"/>
          <p:nvPr/>
        </p:nvSpPr>
        <p:spPr bwMode="auto">
          <a:xfrm>
            <a:off x="4932040" y="1719810"/>
            <a:ext cx="3600399" cy="276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900" dirty="0">
                <a:cs typeface="Daimler CS"/>
              </a:rPr>
              <a:t>1.</a:t>
            </a:r>
            <a:r>
              <a:rPr lang="zh-CN" altLang="en-US" sz="900" dirty="0">
                <a:cs typeface="Daimler CS"/>
              </a:rPr>
              <a:t>上固定尼龙块与下框纵梁链接后存在</a:t>
            </a:r>
            <a:r>
              <a:rPr lang="en-US" altLang="zh-CN" sz="900" dirty="0">
                <a:cs typeface="Daimler CS"/>
              </a:rPr>
              <a:t>2.3mm</a:t>
            </a:r>
            <a:r>
              <a:rPr lang="zh-CN" altLang="en-US" sz="900" dirty="0">
                <a:cs typeface="Daimler CS"/>
              </a:rPr>
              <a:t>间隙</a:t>
            </a:r>
            <a:endParaRPr lang="en-US" altLang="zh-CN" sz="900" dirty="0">
              <a:cs typeface="Daimler 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900" dirty="0">
              <a:cs typeface="Daimler 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15265" y="3600400"/>
            <a:ext cx="1700808" cy="1275606"/>
          </a:xfrm>
          <a:prstGeom prst="rect">
            <a:avLst/>
          </a:prstGeom>
        </p:spPr>
      </p:pic>
      <p:sp>
        <p:nvSpPr>
          <p:cNvPr id="27" name="TextBox 42"/>
          <p:cNvSpPr txBox="1"/>
          <p:nvPr>
            <p:custDataLst>
              <p:tags r:id="rId6"/>
            </p:custDataLst>
          </p:nvPr>
        </p:nvSpPr>
        <p:spPr bwMode="auto">
          <a:xfrm>
            <a:off x="315265" y="966275"/>
            <a:ext cx="8208912" cy="1384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defTabSz="1088390" fontAlgn="base">
              <a:spcBef>
                <a:spcPct val="0"/>
              </a:spcBef>
              <a:spcAft>
                <a:spcPct val="0"/>
              </a:spcAft>
              <a:buClr>
                <a:srgbClr val="004355"/>
              </a:buClr>
            </a:pPr>
            <a:r>
              <a:rPr lang="zh-CN" altLang="en-US" sz="900" dirty="0">
                <a:latin typeface="+mn-ea"/>
                <a:cs typeface="Daimler CS"/>
              </a:rPr>
              <a:t>零部件配合尺寸及公差影响座椅松旷，按研发给出松旷尺寸链校核分析报告，手工样件验证状态良好。</a:t>
            </a:r>
            <a:endParaRPr lang="zh-CN" altLang="en-US" sz="900" dirty="0">
              <a:latin typeface="+mn-ea"/>
              <a:cs typeface="Daimler CS"/>
            </a:endParaRPr>
          </a:p>
        </p:txBody>
      </p:sp>
      <p:sp>
        <p:nvSpPr>
          <p:cNvPr id="34" name="矩形 33"/>
          <p:cNvSpPr/>
          <p:nvPr/>
        </p:nvSpPr>
        <p:spPr bwMode="auto">
          <a:xfrm>
            <a:off x="3211747" y="2700406"/>
            <a:ext cx="560265" cy="245610"/>
          </a:xfrm>
          <a:prstGeom prst="rect">
            <a:avLst/>
          </a:prstGeom>
          <a:ln w="127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17.8</a:t>
            </a:r>
            <a:endParaRPr kumimoji="0" lang="zh-CN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2981279" y="3294019"/>
            <a:ext cx="595719" cy="21383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100"/>
          </a:p>
        </p:txBody>
      </p:sp>
      <p:sp>
        <p:nvSpPr>
          <p:cNvPr id="36" name="矩形 35"/>
          <p:cNvSpPr/>
          <p:nvPr/>
        </p:nvSpPr>
        <p:spPr bwMode="auto">
          <a:xfrm>
            <a:off x="3211747" y="4366882"/>
            <a:ext cx="560265" cy="245610"/>
          </a:xfrm>
          <a:prstGeom prst="rect">
            <a:avLst/>
          </a:prstGeom>
          <a:ln w="127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20.1</a:t>
            </a:r>
            <a:endParaRPr kumimoji="0" lang="zh-CN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51470"/>
            <a:ext cx="2448272" cy="5847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baseline="0">
                <a:solidFill>
                  <a:srgbClr val="5097AB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Ⅵ.</a:t>
            </a:r>
            <a:r>
              <a:rPr lang="zh-CN" altLang="en-US" dirty="0"/>
              <a:t>失效模式分析 </a:t>
            </a:r>
            <a:endParaRPr lang="en-US" altLang="zh-CN" dirty="0"/>
          </a:p>
          <a:p>
            <a:r>
              <a:rPr lang="en-US" altLang="zh-CN" dirty="0"/>
              <a:t>Failure Model Analysis</a:t>
            </a:r>
            <a:endParaRPr lang="en-US" altLang="zh-CN" dirty="0"/>
          </a:p>
        </p:txBody>
      </p:sp>
      <p:sp>
        <p:nvSpPr>
          <p:cNvPr id="6" name="矩形 5"/>
          <p:cNvSpPr/>
          <p:nvPr/>
        </p:nvSpPr>
        <p:spPr>
          <a:xfrm>
            <a:off x="178960" y="1369680"/>
            <a:ext cx="15759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cs typeface="Daimler CS"/>
              </a:rPr>
              <a:t>故障模式</a:t>
            </a:r>
            <a:r>
              <a:rPr lang="en-US" altLang="zh-CN" sz="1000" dirty="0">
                <a:cs typeface="Daimler CS"/>
              </a:rPr>
              <a:t>1</a:t>
            </a:r>
            <a:r>
              <a:rPr lang="zh-CN" altLang="en-US" sz="1000" dirty="0">
                <a:cs typeface="Daimler CS"/>
              </a:rPr>
              <a:t>：绞架组件与上框组件存在间隙</a:t>
            </a:r>
            <a:endParaRPr lang="zh-CN" altLang="en-US" sz="1000" dirty="0"/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4932040" y="1394923"/>
          <a:ext cx="3672408" cy="12378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408"/>
              </a:tblGrid>
              <a:tr h="240524">
                <a:tc>
                  <a:txBody>
                    <a:bodyPr/>
                    <a:lstStyle/>
                    <a:p>
                      <a:pPr marL="0" marR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根本原因： 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Root cause</a:t>
                      </a:r>
                      <a:endParaRPr lang="zh-CN" altLang="en-US" sz="1200" dirty="0">
                        <a:solidFill>
                          <a:schemeClr val="bg1"/>
                        </a:solidFill>
                        <a:cs typeface="Daimler 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963503">
                <a:tc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 bwMode="auto">
          <a:xfrm>
            <a:off x="4932041" y="1719810"/>
            <a:ext cx="3600399" cy="1384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900" dirty="0">
                <a:cs typeface="Daimler CS"/>
              </a:rPr>
              <a:t>1</a:t>
            </a:r>
            <a:r>
              <a:rPr lang="zh-CN" altLang="en-US" sz="900" dirty="0">
                <a:cs typeface="Daimler CS"/>
              </a:rPr>
              <a:t>、上框前横梁尺寸与纵梁零贴，减震器尺寸链问题</a:t>
            </a:r>
            <a:endParaRPr lang="en-US" altLang="zh-CN" sz="900" dirty="0">
              <a:cs typeface="Daimler CS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4932040" y="2677766"/>
          <a:ext cx="3672408" cy="9020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408"/>
              </a:tblGrid>
              <a:tr h="222406">
                <a:tc>
                  <a:txBody>
                    <a:bodyPr/>
                    <a:lstStyle/>
                    <a:p>
                      <a:pPr marL="0" marR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结论 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Conclusion</a:t>
                      </a:r>
                      <a:endParaRPr lang="zh-CN" altLang="en-US" sz="1200" dirty="0">
                        <a:solidFill>
                          <a:schemeClr val="bg1"/>
                        </a:solidFill>
                        <a:cs typeface="Daimler 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62777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/>
                        <a:t>上框组件尺寸受限，导致装配后有间隙导致</a:t>
                      </a:r>
                      <a:endParaRPr lang="zh-CN" altLang="en-US" sz="10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4932040" y="3552770"/>
          <a:ext cx="3672408" cy="13232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408"/>
              </a:tblGrid>
              <a:tr h="322216">
                <a:tc>
                  <a:txBody>
                    <a:bodyPr/>
                    <a:lstStyle/>
                    <a:p>
                      <a:pPr marL="0" marR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措施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/</a:t>
                      </a: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实施 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Solutions/Implementation</a:t>
                      </a:r>
                      <a:endParaRPr lang="zh-CN" altLang="en-US" sz="1200" dirty="0">
                        <a:solidFill>
                          <a:schemeClr val="bg1"/>
                        </a:solidFill>
                        <a:cs typeface="Daimler 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0010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/>
                        <a:t>上框前横梁限制了上框组件焊接的尺寸最小只能调到</a:t>
                      </a:r>
                      <a:r>
                        <a:rPr lang="en-US" altLang="zh-CN" sz="1000" dirty="0"/>
                        <a:t>240mm</a:t>
                      </a:r>
                      <a:r>
                        <a:rPr lang="zh-CN" altLang="en-US" sz="1000" dirty="0"/>
                        <a:t>，将上框前横梁尺寸减小，即</a:t>
                      </a:r>
                      <a:r>
                        <a:rPr lang="en-US" altLang="zh-CN" sz="1000" dirty="0"/>
                        <a:t>234mm</a:t>
                      </a:r>
                      <a:r>
                        <a:rPr lang="zh-CN" altLang="en-US" sz="1000" dirty="0"/>
                        <a:t>调整到</a:t>
                      </a:r>
                      <a:r>
                        <a:rPr lang="en-US" altLang="zh-CN" sz="1000" dirty="0"/>
                        <a:t>233.4mm</a:t>
                      </a:r>
                      <a:r>
                        <a:rPr lang="zh-CN" altLang="en-US" sz="1000" dirty="0"/>
                        <a:t>，两侧外边缘单边减</a:t>
                      </a:r>
                      <a:r>
                        <a:rPr lang="en-US" altLang="zh-CN" sz="1000" dirty="0"/>
                        <a:t>0.3mm</a:t>
                      </a:r>
                      <a:r>
                        <a:rPr lang="zh-CN" altLang="en-US" sz="1000" dirty="0"/>
                        <a:t>。</a:t>
                      </a:r>
                      <a:endParaRPr lang="zh-CN" altLang="en-US" sz="10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3" name="矩形 22"/>
          <p:cNvSpPr/>
          <p:nvPr/>
        </p:nvSpPr>
        <p:spPr>
          <a:xfrm>
            <a:off x="2843808" y="1374036"/>
            <a:ext cx="157591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/>
              <a:t>措施：</a:t>
            </a:r>
            <a:r>
              <a:rPr lang="en-US" altLang="zh-CN" sz="1100" dirty="0" err="1"/>
              <a:t>mmsolutions</a:t>
            </a:r>
            <a:endParaRPr lang="zh-CN" altLang="en-US" sz="1100" dirty="0"/>
          </a:p>
        </p:txBody>
      </p:sp>
      <p:sp>
        <p:nvSpPr>
          <p:cNvPr id="24" name="TextBox 23"/>
          <p:cNvSpPr txBox="1"/>
          <p:nvPr/>
        </p:nvSpPr>
        <p:spPr bwMode="auto">
          <a:xfrm>
            <a:off x="2987824" y="1635646"/>
            <a:ext cx="1728192" cy="1692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cs typeface="Daimler CS"/>
              </a:rPr>
              <a:t>改前 </a:t>
            </a:r>
            <a:r>
              <a:rPr lang="en-US" altLang="zh-CN" sz="1100" dirty="0">
                <a:cs typeface="Daimler CS"/>
              </a:rPr>
              <a:t>Before</a:t>
            </a:r>
            <a:endParaRPr lang="zh-CN" altLang="en-US" sz="1100" dirty="0">
              <a:cs typeface="Daimler CS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3059832" y="3050545"/>
            <a:ext cx="864096" cy="1692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cs typeface="Daimler CS"/>
              </a:rPr>
              <a:t>改后 </a:t>
            </a:r>
            <a:r>
              <a:rPr lang="en-US" altLang="zh-CN" sz="1100" dirty="0">
                <a:cs typeface="Daimler CS"/>
              </a:rPr>
              <a:t>After</a:t>
            </a:r>
            <a:endParaRPr lang="zh-CN" altLang="en-US" sz="1100" dirty="0">
              <a:cs typeface="Daimler CS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46044" y="3030220"/>
            <a:ext cx="15759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/>
              <a:t>原因：</a:t>
            </a:r>
            <a:r>
              <a:rPr lang="zh-CN" altLang="en-US" sz="1100" dirty="0">
                <a:cs typeface="Daimler CS"/>
              </a:rPr>
              <a:t>上框前横梁尺寸限制上框组件尺寸</a:t>
            </a:r>
            <a:endParaRPr lang="zh-CN" altLang="en-US" sz="1100" dirty="0"/>
          </a:p>
        </p:txBody>
      </p:sp>
      <p:sp>
        <p:nvSpPr>
          <p:cNvPr id="42" name="Rectangle 6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1520" y="812826"/>
            <a:ext cx="8352928" cy="462780"/>
          </a:xfrm>
          <a:prstGeom prst="rect">
            <a:avLst/>
          </a:prstGeom>
          <a:noFill/>
          <a:ln>
            <a:solidFill>
              <a:srgbClr val="002060"/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</p:txBody>
      </p:sp>
      <p:sp>
        <p:nvSpPr>
          <p:cNvPr id="44" name="Rounded Rectangle 68"/>
          <p:cNvSpPr/>
          <p:nvPr>
            <p:custDataLst>
              <p:tags r:id="rId2"/>
            </p:custDataLst>
          </p:nvPr>
        </p:nvSpPr>
        <p:spPr>
          <a:xfrm>
            <a:off x="401800" y="721498"/>
            <a:ext cx="1824285" cy="1826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accent1">
                    <a:lumMod val="75000"/>
                  </a:schemeClr>
                </a:solidFill>
              </a:rPr>
              <a:t>结论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291600" y="3699502"/>
            <a:ext cx="1688112" cy="7225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2691529" y="1786019"/>
            <a:ext cx="1728192" cy="1069048"/>
            <a:chOff x="0" y="85421"/>
            <a:chExt cx="2562225" cy="1428731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5422"/>
              <a:ext cx="2562225" cy="1428730"/>
            </a:xfrm>
            <a:prstGeom prst="rect">
              <a:avLst/>
            </a:prstGeom>
          </p:spPr>
        </p:pic>
        <p:sp>
          <p:nvSpPr>
            <p:cNvPr id="22" name="椭圆 21"/>
            <p:cNvSpPr/>
            <p:nvPr/>
          </p:nvSpPr>
          <p:spPr>
            <a:xfrm>
              <a:off x="1009652" y="85421"/>
              <a:ext cx="570930" cy="26700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00" y="3399815"/>
            <a:ext cx="1698137" cy="1147390"/>
          </a:xfrm>
          <a:prstGeom prst="rect">
            <a:avLst/>
          </a:prstGeom>
        </p:spPr>
      </p:pic>
      <p:sp>
        <p:nvSpPr>
          <p:cNvPr id="31" name="椭圆 30"/>
          <p:cNvSpPr/>
          <p:nvPr/>
        </p:nvSpPr>
        <p:spPr>
          <a:xfrm>
            <a:off x="3428325" y="3399815"/>
            <a:ext cx="385086" cy="19978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100"/>
          </a:p>
        </p:txBody>
      </p:sp>
      <p:sp>
        <p:nvSpPr>
          <p:cNvPr id="32" name="矩形 31"/>
          <p:cNvSpPr/>
          <p:nvPr/>
        </p:nvSpPr>
        <p:spPr bwMode="auto">
          <a:xfrm>
            <a:off x="3211747" y="2784610"/>
            <a:ext cx="560265" cy="245610"/>
          </a:xfrm>
          <a:prstGeom prst="rect">
            <a:avLst/>
          </a:prstGeom>
          <a:ln w="127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234</a:t>
            </a:r>
            <a:endParaRPr kumimoji="0" lang="zh-CN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 bwMode="auto">
          <a:xfrm>
            <a:off x="3253146" y="4554385"/>
            <a:ext cx="560265" cy="245610"/>
          </a:xfrm>
          <a:prstGeom prst="rect">
            <a:avLst/>
          </a:prstGeom>
          <a:ln w="127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233.4</a:t>
            </a:r>
            <a:endParaRPr kumimoji="0" lang="zh-CN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4" name="TextBox 42"/>
          <p:cNvSpPr txBox="1"/>
          <p:nvPr>
            <p:custDataLst>
              <p:tags r:id="rId6"/>
            </p:custDataLst>
          </p:nvPr>
        </p:nvSpPr>
        <p:spPr bwMode="auto">
          <a:xfrm>
            <a:off x="315265" y="966275"/>
            <a:ext cx="8208912" cy="1384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defTabSz="1088390" fontAlgn="base">
              <a:spcBef>
                <a:spcPct val="0"/>
              </a:spcBef>
              <a:spcAft>
                <a:spcPct val="0"/>
              </a:spcAft>
              <a:buClr>
                <a:srgbClr val="004355"/>
              </a:buClr>
            </a:pPr>
            <a:r>
              <a:rPr lang="zh-CN" altLang="en-US" sz="900" dirty="0">
                <a:latin typeface="+mn-ea"/>
                <a:cs typeface="Daimler CS"/>
              </a:rPr>
              <a:t>零部件配合尺寸及公差影响座椅松旷，按研发给出松旷尺寸链校核分析报告，手工样件验证状态良好。</a:t>
            </a:r>
            <a:endParaRPr lang="zh-CN" altLang="en-US" sz="900" dirty="0">
              <a:latin typeface="+mn-ea"/>
              <a:cs typeface="Daimler 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73630" y="1813560"/>
            <a:ext cx="3048000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t" anchorCtr="0"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cs typeface="Daimler 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51470"/>
            <a:ext cx="2448272" cy="5847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baseline="0">
                <a:solidFill>
                  <a:srgbClr val="5097AB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Ⅵ.</a:t>
            </a:r>
            <a:r>
              <a:rPr lang="zh-CN" altLang="en-US" dirty="0"/>
              <a:t>失效模式分析 </a:t>
            </a:r>
            <a:endParaRPr lang="en-US" altLang="zh-CN" dirty="0"/>
          </a:p>
          <a:p>
            <a:r>
              <a:rPr lang="en-US" altLang="zh-CN" dirty="0"/>
              <a:t>Failure Model Analysis</a:t>
            </a:r>
            <a:endParaRPr lang="en-US" altLang="zh-CN" dirty="0"/>
          </a:p>
        </p:txBody>
      </p:sp>
      <p:sp>
        <p:nvSpPr>
          <p:cNvPr id="42" name="Rectangle 6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1460" y="812800"/>
            <a:ext cx="8352790" cy="796925"/>
          </a:xfrm>
          <a:prstGeom prst="rect">
            <a:avLst/>
          </a:prstGeom>
          <a:noFill/>
          <a:ln>
            <a:solidFill>
              <a:srgbClr val="002060"/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</p:txBody>
      </p:sp>
      <p:sp>
        <p:nvSpPr>
          <p:cNvPr id="44" name="Rounded Rectangle 68"/>
          <p:cNvSpPr/>
          <p:nvPr>
            <p:custDataLst>
              <p:tags r:id="rId2"/>
            </p:custDataLst>
          </p:nvPr>
        </p:nvSpPr>
        <p:spPr>
          <a:xfrm>
            <a:off x="401800" y="721498"/>
            <a:ext cx="1824285" cy="1826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accent1">
                    <a:lumMod val="75000"/>
                  </a:schemeClr>
                </a:solidFill>
              </a:rPr>
              <a:t>结论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TextBox 42"/>
          <p:cNvSpPr txBox="1"/>
          <p:nvPr>
            <p:custDataLst>
              <p:tags r:id="rId3"/>
            </p:custDataLst>
          </p:nvPr>
        </p:nvSpPr>
        <p:spPr bwMode="auto">
          <a:xfrm>
            <a:off x="315265" y="966275"/>
            <a:ext cx="8208912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defTabSz="1088390" fontAlgn="base">
              <a:spcBef>
                <a:spcPct val="0"/>
              </a:spcBef>
              <a:spcAft>
                <a:spcPct val="0"/>
              </a:spcAft>
              <a:buClr>
                <a:srgbClr val="004355"/>
              </a:buClr>
            </a:pPr>
            <a:r>
              <a:rPr lang="zh-CN" altLang="en-US" sz="900" dirty="0">
                <a:latin typeface="+mn-ea"/>
                <a:cs typeface="Daimler CS"/>
              </a:rPr>
              <a:t>切换</a:t>
            </a:r>
            <a:r>
              <a:rPr lang="en-US" altLang="zh-CN" sz="900" dirty="0">
                <a:latin typeface="+mn-ea"/>
                <a:cs typeface="Daimler CS"/>
              </a:rPr>
              <a:t>2.1</a:t>
            </a:r>
            <a:r>
              <a:rPr lang="zh-CN" altLang="en-US" sz="900" dirty="0">
                <a:latin typeface="+mn-ea"/>
                <a:cs typeface="Daimler CS"/>
              </a:rPr>
              <a:t>平台座框，增加强度，验证效果良好，涉及主要产品</a:t>
            </a:r>
            <a:r>
              <a:rPr lang="en-US" altLang="zh-CN" sz="900" dirty="0">
                <a:latin typeface="+mn-ea"/>
                <a:cs typeface="Daimler CS"/>
              </a:rPr>
              <a:t>H46810000014/16/224/226,</a:t>
            </a:r>
            <a:r>
              <a:rPr lang="zh-CN" altLang="en-US" sz="900" dirty="0">
                <a:latin typeface="+mn-ea"/>
                <a:cs typeface="Daimler CS"/>
              </a:rPr>
              <a:t>可变阻尼产品</a:t>
            </a:r>
            <a:r>
              <a:rPr lang="en-US" altLang="zh-CN" sz="900" dirty="0">
                <a:latin typeface="+mn-ea"/>
                <a:cs typeface="Daimler CS"/>
              </a:rPr>
              <a:t>--2021</a:t>
            </a:r>
            <a:r>
              <a:rPr lang="zh-CN" altLang="en-US" sz="900" dirty="0">
                <a:latin typeface="+mn-ea"/>
                <a:cs typeface="Daimler CS"/>
              </a:rPr>
              <a:t>年</a:t>
            </a:r>
            <a:r>
              <a:rPr lang="en-US" altLang="zh-CN" sz="900" dirty="0">
                <a:latin typeface="+mn-ea"/>
                <a:cs typeface="Daimler CS"/>
              </a:rPr>
              <a:t>8</a:t>
            </a:r>
            <a:r>
              <a:rPr lang="zh-CN" altLang="en-US" sz="900" dirty="0">
                <a:latin typeface="+mn-ea"/>
                <a:cs typeface="Daimler CS"/>
              </a:rPr>
              <a:t>月</a:t>
            </a:r>
            <a:r>
              <a:rPr lang="en-US" altLang="zh-CN" sz="900" dirty="0">
                <a:latin typeface="+mn-ea"/>
                <a:cs typeface="Daimler CS"/>
              </a:rPr>
              <a:t>1</a:t>
            </a:r>
            <a:r>
              <a:rPr lang="zh-CN" altLang="en-US" sz="900" dirty="0">
                <a:latin typeface="+mn-ea"/>
                <a:cs typeface="Daimler CS"/>
              </a:rPr>
              <a:t>日</a:t>
            </a:r>
            <a:endParaRPr lang="zh-CN" altLang="en-US" sz="900" dirty="0">
              <a:latin typeface="+mn-ea"/>
              <a:cs typeface="Daimler 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900" dirty="0">
                <a:cs typeface="Daimler CS"/>
                <a:sym typeface="+mn-ea"/>
              </a:rPr>
              <a:t>标准：偏置施力</a:t>
            </a:r>
            <a:r>
              <a:rPr lang="en-US" altLang="zh-CN" sz="900" dirty="0">
                <a:cs typeface="Daimler CS"/>
                <a:sym typeface="+mn-ea"/>
              </a:rPr>
              <a:t>3500N</a:t>
            </a:r>
            <a:r>
              <a:rPr lang="zh-CN" altLang="en-US" sz="900" dirty="0">
                <a:cs typeface="Daimler CS"/>
                <a:sym typeface="+mn-ea"/>
              </a:rPr>
              <a:t>，座框下移量＜</a:t>
            </a:r>
            <a:r>
              <a:rPr lang="en-US" altLang="zh-CN" sz="900" dirty="0">
                <a:cs typeface="Daimler CS"/>
                <a:sym typeface="+mn-ea"/>
              </a:rPr>
              <a:t>35mm</a:t>
            </a:r>
            <a:r>
              <a:rPr lang="zh-CN" altLang="en-US" sz="900" dirty="0">
                <a:cs typeface="Daimler CS"/>
                <a:sym typeface="+mn-ea"/>
              </a:rPr>
              <a:t>；</a:t>
            </a:r>
            <a:endParaRPr lang="en-US" altLang="zh-CN" sz="900" dirty="0">
              <a:cs typeface="Daimler 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900" dirty="0">
                <a:cs typeface="Daimler CS"/>
                <a:sym typeface="+mn-ea"/>
              </a:rPr>
              <a:t>2.0</a:t>
            </a:r>
            <a:r>
              <a:rPr lang="zh-CN" altLang="en-US" sz="900" dirty="0">
                <a:cs typeface="Daimler CS"/>
                <a:sym typeface="+mn-ea"/>
              </a:rPr>
              <a:t>平台：偏置施力</a:t>
            </a:r>
            <a:r>
              <a:rPr lang="en-US" altLang="zh-CN" sz="900" dirty="0">
                <a:cs typeface="Daimler CS"/>
                <a:sym typeface="+mn-ea"/>
              </a:rPr>
              <a:t>1500N</a:t>
            </a:r>
            <a:r>
              <a:rPr lang="zh-CN" altLang="en-US" sz="900" dirty="0">
                <a:cs typeface="Daimler CS"/>
                <a:sym typeface="+mn-ea"/>
              </a:rPr>
              <a:t>，座框下移量</a:t>
            </a:r>
            <a:r>
              <a:rPr lang="en-US" altLang="zh-CN" sz="900" dirty="0">
                <a:cs typeface="Daimler CS"/>
                <a:sym typeface="+mn-ea"/>
              </a:rPr>
              <a:t>63mm</a:t>
            </a:r>
            <a:r>
              <a:rPr lang="zh-CN" altLang="en-US" sz="900" dirty="0">
                <a:cs typeface="Daimler CS"/>
                <a:sym typeface="+mn-ea"/>
              </a:rPr>
              <a:t>，不符合要求；</a:t>
            </a:r>
            <a:endParaRPr lang="en-US" altLang="zh-CN" sz="900" dirty="0">
              <a:cs typeface="Daimler 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900" dirty="0">
                <a:cs typeface="Daimler CS"/>
                <a:sym typeface="+mn-ea"/>
              </a:rPr>
              <a:t>2.1</a:t>
            </a:r>
            <a:r>
              <a:rPr lang="zh-CN" altLang="en-US" sz="900" dirty="0">
                <a:cs typeface="Daimler CS"/>
                <a:sym typeface="+mn-ea"/>
              </a:rPr>
              <a:t>平台：偏置施力</a:t>
            </a:r>
            <a:r>
              <a:rPr lang="en-US" altLang="zh-CN" sz="900" dirty="0">
                <a:cs typeface="Daimler CS"/>
                <a:sym typeface="+mn-ea"/>
              </a:rPr>
              <a:t>3500N</a:t>
            </a:r>
            <a:r>
              <a:rPr lang="zh-CN" altLang="en-US" sz="900" dirty="0">
                <a:cs typeface="Daimler CS"/>
                <a:sym typeface="+mn-ea"/>
              </a:rPr>
              <a:t>，座框下移量</a:t>
            </a:r>
            <a:r>
              <a:rPr lang="en-US" altLang="zh-CN" sz="900" dirty="0">
                <a:cs typeface="Daimler CS"/>
                <a:sym typeface="+mn-ea"/>
              </a:rPr>
              <a:t>31mm</a:t>
            </a:r>
            <a:r>
              <a:rPr lang="zh-CN" altLang="en-US" sz="900" dirty="0">
                <a:cs typeface="Daimler CS"/>
                <a:sym typeface="+mn-ea"/>
              </a:rPr>
              <a:t>，符合要求。</a:t>
            </a:r>
            <a:endParaRPr lang="en-US" altLang="zh-CN" sz="900" dirty="0">
              <a:cs typeface="Daimler CS"/>
            </a:endParaRPr>
          </a:p>
          <a:p>
            <a:pPr defTabSz="1088390" fontAlgn="base">
              <a:spcBef>
                <a:spcPct val="0"/>
              </a:spcBef>
              <a:spcAft>
                <a:spcPct val="0"/>
              </a:spcAft>
              <a:buClr>
                <a:srgbClr val="004355"/>
              </a:buClr>
            </a:pPr>
            <a:endParaRPr lang="zh-CN" altLang="en-US" sz="900" dirty="0">
              <a:latin typeface="+mn-ea"/>
              <a:cs typeface="Daimler CS"/>
            </a:endParaRPr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229469" y="3029423"/>
            <a:ext cx="1060142" cy="4502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800" dirty="0"/>
              <a:t>座框静强度测试</a:t>
            </a:r>
            <a:endParaRPr lang="zh-CN" altLang="en-US" sz="800" dirty="0"/>
          </a:p>
        </p:txBody>
      </p:sp>
      <p:sp>
        <p:nvSpPr>
          <p:cNvPr id="104" name="矩形 103"/>
          <p:cNvSpPr/>
          <p:nvPr>
            <p:custDataLst>
              <p:tags r:id="rId5"/>
            </p:custDataLst>
          </p:nvPr>
        </p:nvSpPr>
        <p:spPr>
          <a:xfrm>
            <a:off x="2574324" y="1867577"/>
            <a:ext cx="1243572" cy="3474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800" dirty="0"/>
              <a:t>2.0</a:t>
            </a:r>
            <a:r>
              <a:rPr lang="zh-CN" altLang="en-US" sz="800" dirty="0"/>
              <a:t>平台测试过程</a:t>
            </a:r>
            <a:endParaRPr lang="zh-CN" altLang="en-US" sz="800" dirty="0"/>
          </a:p>
        </p:txBody>
      </p:sp>
      <p:grpSp>
        <p:nvGrpSpPr>
          <p:cNvPr id="5" name="组合 4"/>
          <p:cNvGrpSpPr/>
          <p:nvPr/>
        </p:nvGrpSpPr>
        <p:grpSpPr>
          <a:xfrm>
            <a:off x="1357314" y="1996794"/>
            <a:ext cx="1134936" cy="2440493"/>
            <a:chOff x="1599168" y="1996795"/>
            <a:chExt cx="1927903" cy="1957836"/>
          </a:xfrm>
        </p:grpSpPr>
        <p:cxnSp>
          <p:nvCxnSpPr>
            <p:cNvPr id="26" name="直接箭头连接符 25"/>
            <p:cNvCxnSpPr/>
            <p:nvPr>
              <p:custDataLst>
                <p:tags r:id="rId6"/>
              </p:custDataLst>
            </p:nvPr>
          </p:nvCxnSpPr>
          <p:spPr bwMode="auto">
            <a:xfrm flipV="1">
              <a:off x="2345635" y="2005798"/>
              <a:ext cx="1155933" cy="6637"/>
            </a:xfrm>
            <a:prstGeom prst="straightConnector1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6" name="肘形连接符 95"/>
            <p:cNvCxnSpPr/>
            <p:nvPr>
              <p:custDataLst>
                <p:tags r:id="rId7"/>
              </p:custDataLst>
            </p:nvPr>
          </p:nvCxnSpPr>
          <p:spPr bwMode="auto">
            <a:xfrm rot="16200000" flipH="1">
              <a:off x="1960353" y="2387913"/>
              <a:ext cx="1957836" cy="1175600"/>
            </a:xfrm>
            <a:prstGeom prst="bentConnector2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3" name="直接箭头连接符 112"/>
            <p:cNvCxnSpPr/>
            <p:nvPr>
              <p:custDataLst>
                <p:tags r:id="rId8"/>
              </p:custDataLst>
            </p:nvPr>
          </p:nvCxnSpPr>
          <p:spPr bwMode="auto">
            <a:xfrm flipV="1">
              <a:off x="1599168" y="2990224"/>
              <a:ext cx="749385" cy="2"/>
            </a:xfrm>
            <a:prstGeom prst="straightConnector1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4" name="直接箭头连接符 113"/>
            <p:cNvCxnSpPr/>
            <p:nvPr>
              <p:custDataLst>
                <p:tags r:id="rId9"/>
              </p:custDataLst>
            </p:nvPr>
          </p:nvCxnSpPr>
          <p:spPr bwMode="auto">
            <a:xfrm>
              <a:off x="2349079" y="2647718"/>
              <a:ext cx="1158321" cy="2450"/>
            </a:xfrm>
            <a:prstGeom prst="straightConnector1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7" name="直接箭头连接符 116"/>
            <p:cNvCxnSpPr/>
            <p:nvPr>
              <p:custDataLst>
                <p:tags r:id="rId10"/>
              </p:custDataLst>
            </p:nvPr>
          </p:nvCxnSpPr>
          <p:spPr bwMode="auto">
            <a:xfrm>
              <a:off x="2345636" y="3310261"/>
              <a:ext cx="1158321" cy="2450"/>
            </a:xfrm>
            <a:prstGeom prst="straightConnector1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48" name="矩形 47"/>
          <p:cNvSpPr/>
          <p:nvPr>
            <p:custDataLst>
              <p:tags r:id="rId11"/>
            </p:custDataLst>
          </p:nvPr>
        </p:nvSpPr>
        <p:spPr>
          <a:xfrm>
            <a:off x="2574324" y="2628782"/>
            <a:ext cx="1243572" cy="3474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800" dirty="0"/>
              <a:t>2.0</a:t>
            </a:r>
            <a:r>
              <a:rPr lang="zh-CN" altLang="en-US" sz="800" dirty="0"/>
              <a:t>平台测试结果</a:t>
            </a:r>
            <a:endParaRPr lang="zh-CN" altLang="en-US" sz="800" dirty="0"/>
          </a:p>
        </p:txBody>
      </p:sp>
      <p:sp>
        <p:nvSpPr>
          <p:cNvPr id="49" name="矩形 48"/>
          <p:cNvSpPr/>
          <p:nvPr>
            <p:custDataLst>
              <p:tags r:id="rId12"/>
            </p:custDataLst>
          </p:nvPr>
        </p:nvSpPr>
        <p:spPr>
          <a:xfrm>
            <a:off x="2566501" y="3479706"/>
            <a:ext cx="1243572" cy="3474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800" dirty="0"/>
              <a:t>2.1</a:t>
            </a:r>
            <a:r>
              <a:rPr lang="zh-CN" altLang="en-US" sz="800" dirty="0"/>
              <a:t>平台测试过程</a:t>
            </a:r>
            <a:endParaRPr lang="zh-CN" altLang="en-US" sz="800" dirty="0"/>
          </a:p>
        </p:txBody>
      </p:sp>
      <p:sp>
        <p:nvSpPr>
          <p:cNvPr id="50" name="矩形 49"/>
          <p:cNvSpPr/>
          <p:nvPr>
            <p:custDataLst>
              <p:tags r:id="rId13"/>
            </p:custDataLst>
          </p:nvPr>
        </p:nvSpPr>
        <p:spPr>
          <a:xfrm>
            <a:off x="2549754" y="4257857"/>
            <a:ext cx="1243572" cy="3474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800" dirty="0"/>
              <a:t>2.1</a:t>
            </a:r>
            <a:r>
              <a:rPr lang="zh-CN" altLang="en-US" sz="800" dirty="0"/>
              <a:t>平台测试结果</a:t>
            </a:r>
            <a:endParaRPr lang="zh-CN" altLang="en-US" sz="800" dirty="0"/>
          </a:p>
        </p:txBody>
      </p:sp>
      <p:pic>
        <p:nvPicPr>
          <p:cNvPr id="8" name="2.0视频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035664" y="1770242"/>
            <a:ext cx="2229405" cy="1303726"/>
          </a:xfrm>
          <a:prstGeom prst="rect">
            <a:avLst/>
          </a:prstGeom>
        </p:spPr>
      </p:pic>
      <p:pic>
        <p:nvPicPr>
          <p:cNvPr id="9" name="2.0位移量">
            <a:hlinkClick r:id="" action="ppaction://media"/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381751" y="1786395"/>
            <a:ext cx="2090738" cy="1287573"/>
          </a:xfrm>
          <a:prstGeom prst="rect">
            <a:avLst/>
          </a:prstGeom>
        </p:spPr>
      </p:pic>
      <p:pic>
        <p:nvPicPr>
          <p:cNvPr id="13" name="2.1视频">
            <a:hlinkClick r:id="" action="ppaction://media"/>
          </p:cNvPr>
          <p:cNvPicPr>
            <a:picLocks noChangeAspect="1"/>
          </p:cNvPicPr>
          <p:nvPr>
            <a:vide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4035664" y="3404229"/>
            <a:ext cx="2229404" cy="13037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 cstate="email"/>
          <a:stretch>
            <a:fillRect/>
          </a:stretch>
        </p:blipFill>
        <p:spPr>
          <a:xfrm>
            <a:off x="6381751" y="3411191"/>
            <a:ext cx="2127921" cy="1303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8088" tIns="1836159" rIns="91440" bIns="45720" numCol="1" anchor="ctr" anchorCtr="0" compatLnSpc="1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3528" y="51470"/>
            <a:ext cx="4392488" cy="5847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baseline="0">
                <a:solidFill>
                  <a:srgbClr val="5097AB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Ⅶ.</a:t>
            </a:r>
            <a:r>
              <a:rPr lang="zh-CN" altLang="en-US" dirty="0"/>
              <a:t> 结论和下步工作 </a:t>
            </a:r>
            <a:endParaRPr lang="en-US" altLang="zh-CN" dirty="0"/>
          </a:p>
          <a:p>
            <a:r>
              <a:rPr lang="en-US" altLang="zh-CN" dirty="0"/>
              <a:t>Conclusion and Next Step</a:t>
            </a:r>
            <a:endParaRPr lang="zh-CN" altLang="en-US" dirty="0"/>
          </a:p>
        </p:txBody>
      </p:sp>
      <p:graphicFrame>
        <p:nvGraphicFramePr>
          <p:cNvPr id="16" name="Table 86"/>
          <p:cNvGraphicFramePr>
            <a:graphicFrameLocks noGrp="1"/>
          </p:cNvGraphicFramePr>
          <p:nvPr/>
        </p:nvGraphicFramePr>
        <p:xfrm>
          <a:off x="323528" y="1865235"/>
          <a:ext cx="8482388" cy="1423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229"/>
                <a:gridCol w="3929267"/>
                <a:gridCol w="1824740"/>
                <a:gridCol w="1096576"/>
                <a:gridCol w="1096576"/>
              </a:tblGrid>
              <a:tr h="337357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No</a:t>
                      </a:r>
                      <a:endParaRPr lang="en-US" sz="1300" dirty="0"/>
                    </a:p>
                  </a:txBody>
                  <a:tcPr marL="68544" marR="68544" marT="34280" marB="342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Description </a:t>
                      </a:r>
                      <a:r>
                        <a:rPr lang="zh-CN" altLang="en-US" sz="1300" dirty="0"/>
                        <a:t>描述</a:t>
                      </a:r>
                      <a:endParaRPr lang="en-US" sz="1300" dirty="0"/>
                    </a:p>
                  </a:txBody>
                  <a:tcPr marL="68544" marR="68544" marT="34280" marB="342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Resp </a:t>
                      </a:r>
                      <a:r>
                        <a:rPr lang="zh-CN" altLang="en-US" sz="1300" dirty="0"/>
                        <a:t>责任</a:t>
                      </a:r>
                      <a:endParaRPr lang="en-US" sz="1300" dirty="0"/>
                    </a:p>
                  </a:txBody>
                  <a:tcPr marL="68544" marR="68544" marT="34280" marB="342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Target</a:t>
                      </a:r>
                      <a:r>
                        <a:rPr lang="zh-CN" altLang="en-US" sz="1300" dirty="0"/>
                        <a:t>时间</a:t>
                      </a:r>
                      <a:endParaRPr lang="en-US" sz="1300" dirty="0"/>
                    </a:p>
                  </a:txBody>
                  <a:tcPr marL="68544" marR="68544" marT="34280" marB="342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Status</a:t>
                      </a:r>
                      <a:r>
                        <a:rPr lang="zh-CN" altLang="en-US" sz="1300" dirty="0"/>
                        <a:t>状态</a:t>
                      </a:r>
                      <a:endParaRPr lang="en-US" sz="1300" dirty="0"/>
                    </a:p>
                  </a:txBody>
                  <a:tcPr marL="68544" marR="68544" marT="34280" marB="34280"/>
                </a:tc>
              </a:tr>
              <a:tr h="254556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+mn-lt"/>
                        </a:rPr>
                        <a:t>1</a:t>
                      </a:r>
                      <a:endParaRPr lang="en-US" sz="800" dirty="0">
                        <a:latin typeface="+mn-lt"/>
                      </a:endParaRPr>
                    </a:p>
                  </a:txBody>
                  <a:tcPr marL="68544" marR="68544" marT="34280" marB="34280" anchor="ctr"/>
                </a:tc>
                <a:tc>
                  <a:txBody>
                    <a:bodyPr/>
                    <a:lstStyle/>
                    <a:p>
                      <a:pPr marL="0" marR="0" indent="0" algn="l" defTabSz="1087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对供应商来料零部件进行检测记录；</a:t>
                      </a:r>
                      <a:endParaRPr lang="en-US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44" marR="68544" marT="34280" marB="34280" anchor="ctr"/>
                </a:tc>
                <a:tc>
                  <a:txBody>
                    <a:bodyPr/>
                    <a:lstStyle/>
                    <a:p>
                      <a:pPr marL="0" algn="l" defTabSz="1087120" rtl="0" eaLnBrk="1" latinLnBrk="0" hangingPunct="1"/>
                      <a:r>
                        <a:rPr lang="zh-CN" alt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质量部</a:t>
                      </a:r>
                      <a:endParaRPr lang="en-US" altLang="zh-C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44" marR="68544" marT="34280" marB="34280" anchor="ctr"/>
                </a:tc>
                <a:tc>
                  <a:txBody>
                    <a:bodyPr/>
                    <a:lstStyle/>
                    <a:p>
                      <a:pPr marL="0" marR="0" indent="0" algn="ctr" defTabSz="1087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5-6</a:t>
                      </a:r>
                      <a:endParaRPr lang="en-US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44" marR="68544" marT="34280" marB="34280" anchor="ctr"/>
                </a:tc>
                <a:tc>
                  <a:txBody>
                    <a:bodyPr/>
                    <a:lstStyle/>
                    <a:p>
                      <a:pPr marL="0" marR="0" indent="0" algn="l" defTabSz="1087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800" dirty="0"/>
                    </a:p>
                  </a:txBody>
                  <a:tcPr marL="68544" marR="68544" marT="34280" marB="34280"/>
                </a:tc>
              </a:tr>
              <a:tr h="415732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+mn-lt"/>
                        </a:rPr>
                        <a:t>2</a:t>
                      </a:r>
                      <a:endParaRPr lang="en-US" sz="800" dirty="0">
                        <a:latin typeface="+mn-lt"/>
                      </a:endParaRPr>
                    </a:p>
                  </a:txBody>
                  <a:tcPr marL="68544" marR="68544" marT="34280" marB="34280" anchor="ctr"/>
                </a:tc>
                <a:tc>
                  <a:txBody>
                    <a:bodyPr/>
                    <a:lstStyle/>
                    <a:p>
                      <a:pPr marL="0" marR="0" indent="0" algn="l" defTabSz="1087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对焊接零部件尺寸进行检验记录</a:t>
                      </a:r>
                      <a:endParaRPr lang="en-US" altLang="zh-C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44" marR="68544" marT="34280" marB="34280" anchor="ctr"/>
                </a:tc>
                <a:tc>
                  <a:txBody>
                    <a:bodyPr/>
                    <a:lstStyle/>
                    <a:p>
                      <a:pPr marL="0" algn="l" defTabSz="1087120" rtl="0" eaLnBrk="1" latinLnBrk="0" hangingPunct="1"/>
                      <a:r>
                        <a:rPr lang="zh-CN" alt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生产制造部</a:t>
                      </a:r>
                      <a:endParaRPr lang="en-US" altLang="zh-C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44" marR="68544" marT="34280" marB="34280" anchor="ctr"/>
                </a:tc>
                <a:tc>
                  <a:txBody>
                    <a:bodyPr/>
                    <a:lstStyle/>
                    <a:p>
                      <a:pPr marL="0" marR="0" indent="0" algn="ctr" defTabSz="1087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5-6</a:t>
                      </a:r>
                      <a:endParaRPr lang="en-US" altLang="zh-C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44" marR="68544" marT="34280" marB="34280" anchor="ctr"/>
                </a:tc>
                <a:tc>
                  <a:txBody>
                    <a:bodyPr/>
                    <a:lstStyle/>
                    <a:p>
                      <a:pPr marL="0" marR="0" indent="0" algn="l" defTabSz="1087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800" dirty="0"/>
                    </a:p>
                  </a:txBody>
                  <a:tcPr marL="68544" marR="68544" marT="34280" marB="34280"/>
                </a:tc>
              </a:tr>
              <a:tr h="415732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+mn-lt"/>
                        </a:rPr>
                        <a:t>3</a:t>
                      </a:r>
                      <a:endParaRPr lang="en-US" sz="800" dirty="0">
                        <a:latin typeface="+mn-lt"/>
                      </a:endParaRPr>
                    </a:p>
                  </a:txBody>
                  <a:tcPr marL="68544" marR="68544" marT="34280" marB="34280" anchor="ctr"/>
                </a:tc>
                <a:tc>
                  <a:txBody>
                    <a:bodyPr/>
                    <a:lstStyle/>
                    <a:p>
                      <a:pPr marL="0" marR="0" indent="0" algn="l" defTabSz="1087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对市场旧件及</a:t>
                      </a: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PMS</a:t>
                      </a:r>
                      <a:r>
                        <a:rPr lang="zh-CN" alt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系统索赔信息进行检测</a:t>
                      </a:r>
                      <a:endParaRPr lang="en-US" altLang="zh-C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44" marR="68544" marT="34280" marB="34280" anchor="ctr"/>
                </a:tc>
                <a:tc>
                  <a:txBody>
                    <a:bodyPr/>
                    <a:lstStyle/>
                    <a:p>
                      <a:pPr marL="0" algn="l" defTabSz="1087120" rtl="0" eaLnBrk="1" latinLnBrk="0" hangingPunct="1"/>
                      <a:r>
                        <a:rPr lang="zh-CN" alt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质量部</a:t>
                      </a:r>
                      <a:endParaRPr lang="en-US" altLang="zh-C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44" marR="68544" marT="34280" marB="34280" anchor="ctr"/>
                </a:tc>
                <a:tc>
                  <a:txBody>
                    <a:bodyPr/>
                    <a:lstStyle/>
                    <a:p>
                      <a:pPr marL="0" marR="0" indent="0" algn="ctr" defTabSz="1087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5-6</a:t>
                      </a:r>
                      <a:endParaRPr lang="en-US" altLang="zh-C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44" marR="68544" marT="34280" marB="34280" anchor="ctr"/>
                </a:tc>
                <a:tc>
                  <a:txBody>
                    <a:bodyPr/>
                    <a:lstStyle/>
                    <a:p>
                      <a:pPr marL="0" marR="0" indent="0" algn="l" defTabSz="1087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800" dirty="0"/>
                    </a:p>
                  </a:txBody>
                  <a:tcPr marL="68544" marR="68544" marT="34280" marB="34280"/>
                </a:tc>
              </a:tr>
            </a:tbl>
          </a:graphicData>
        </a:graphic>
      </p:graphicFrame>
      <p:sp>
        <p:nvSpPr>
          <p:cNvPr id="32" name="标题 1"/>
          <p:cNvSpPr>
            <a:spLocks noGrp="1"/>
          </p:cNvSpPr>
          <p:nvPr>
            <p:ph type="title"/>
          </p:nvPr>
        </p:nvSpPr>
        <p:spPr>
          <a:xfrm>
            <a:off x="341112" y="1513470"/>
            <a:ext cx="2232248" cy="482216"/>
          </a:xfrm>
        </p:spPr>
        <p:txBody>
          <a:bodyPr>
            <a:normAutofit/>
          </a:bodyPr>
          <a:lstStyle/>
          <a:p>
            <a:pPr algn="l" defTabSz="815975"/>
            <a:r>
              <a:rPr lang="zh-CN" altLang="en-US" sz="1200" b="1" dirty="0">
                <a:solidFill>
                  <a:srgbClr val="5097AB"/>
                </a:solidFill>
                <a:latin typeface="Arial" panose="020B0604020202020204" pitchFamily="34" charset="0"/>
              </a:rPr>
              <a:t>下步工作计划 </a:t>
            </a:r>
            <a:r>
              <a:rPr lang="en-US" altLang="zh-CN" sz="1200" b="1" dirty="0">
                <a:solidFill>
                  <a:srgbClr val="5097AB"/>
                </a:solidFill>
                <a:latin typeface="Arial" panose="020B0604020202020204" pitchFamily="34" charset="0"/>
              </a:rPr>
              <a:t>Next step</a:t>
            </a:r>
            <a:endParaRPr lang="zh-CN" altLang="en-US" sz="1200" b="1" dirty="0">
              <a:solidFill>
                <a:srgbClr val="5097AB"/>
              </a:solidFill>
              <a:latin typeface="Arial" panose="020B0604020202020204" pitchFamily="34" charset="0"/>
            </a:endParaRPr>
          </a:p>
        </p:txBody>
      </p:sp>
      <p:sp>
        <p:nvSpPr>
          <p:cNvPr id="35" name="Rectangle 6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8590" y="811774"/>
            <a:ext cx="8471882" cy="791354"/>
          </a:xfrm>
          <a:prstGeom prst="rect">
            <a:avLst/>
          </a:prstGeom>
          <a:noFill/>
          <a:ln>
            <a:solidFill>
              <a:srgbClr val="002060"/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</p:txBody>
      </p:sp>
      <p:sp>
        <p:nvSpPr>
          <p:cNvPr id="36" name="Rounded Rectangle 68"/>
          <p:cNvSpPr/>
          <p:nvPr>
            <p:custDataLst>
              <p:tags r:id="rId2"/>
            </p:custDataLst>
          </p:nvPr>
        </p:nvSpPr>
        <p:spPr>
          <a:xfrm>
            <a:off x="515467" y="696990"/>
            <a:ext cx="1824285" cy="2905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</a:rPr>
              <a:t>结论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>
            <p:custDataLst>
              <p:tags r:id="rId3"/>
            </p:custDataLst>
          </p:nvPr>
        </p:nvSpPr>
        <p:spPr bwMode="auto">
          <a:xfrm>
            <a:off x="628189" y="1059582"/>
            <a:ext cx="8192283" cy="4616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cs typeface="Daimler CS"/>
              </a:rPr>
              <a:t>1.</a:t>
            </a:r>
            <a:r>
              <a:rPr lang="zh-CN" altLang="en-US" sz="1000" dirty="0">
                <a:cs typeface="Daimler CS"/>
              </a:rPr>
              <a:t>失效件的主要原因是零部件之间的配合间隙造成座椅松旷</a:t>
            </a:r>
            <a:endParaRPr lang="zh-CN" altLang="en-US" sz="1000" dirty="0">
              <a:cs typeface="Daimler 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000" dirty="0">
              <a:cs typeface="Daimler CS"/>
              <a:sym typeface="+mn-e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cs typeface="Daimler CS"/>
                <a:sym typeface="+mn-ea"/>
              </a:rPr>
              <a:t>2.</a:t>
            </a:r>
            <a:r>
              <a:rPr lang="zh-CN" altLang="en-US" sz="1000" dirty="0">
                <a:cs typeface="Daimler CS"/>
                <a:sym typeface="+mn-ea"/>
              </a:rPr>
              <a:t>座框静强度设计不足，</a:t>
            </a:r>
            <a:r>
              <a:rPr lang="en-US" altLang="zh-CN" sz="1000" dirty="0">
                <a:cs typeface="Daimler CS"/>
                <a:sym typeface="+mn-ea"/>
              </a:rPr>
              <a:t>3500N</a:t>
            </a:r>
            <a:r>
              <a:rPr lang="zh-CN" altLang="en-US" sz="1000" dirty="0">
                <a:cs typeface="Daimler CS"/>
                <a:sym typeface="+mn-ea"/>
              </a:rPr>
              <a:t>座框下移辆＜</a:t>
            </a:r>
            <a:r>
              <a:rPr lang="en-US" altLang="zh-CN" sz="1000" dirty="0">
                <a:cs typeface="Daimler CS"/>
                <a:sym typeface="+mn-ea"/>
              </a:rPr>
              <a:t>30mm</a:t>
            </a:r>
            <a:endParaRPr lang="zh-CN" altLang="en-US" sz="1000" dirty="0">
              <a:cs typeface="Daimler CS"/>
            </a:endParaRPr>
          </a:p>
        </p:txBody>
      </p:sp>
      <p:sp>
        <p:nvSpPr>
          <p:cNvPr id="19" name="Rectangle 102"/>
          <p:cNvSpPr/>
          <p:nvPr>
            <p:custDataLst>
              <p:tags r:id="rId4"/>
            </p:custDataLst>
          </p:nvPr>
        </p:nvSpPr>
        <p:spPr bwMode="auto">
          <a:xfrm>
            <a:off x="7803931" y="2283718"/>
            <a:ext cx="201613" cy="171440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500" kern="0" dirty="0">
                <a:solidFill>
                  <a:srgbClr val="000000"/>
                </a:solidFill>
                <a:cs typeface="Arial" panose="020B0604020202020204" pitchFamily="34" charset="0"/>
              </a:rPr>
              <a:t>C</a:t>
            </a:r>
            <a:endParaRPr lang="en-US" sz="15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" name="Rectangle 103"/>
          <p:cNvSpPr/>
          <p:nvPr>
            <p:custDataLst>
              <p:tags r:id="rId5"/>
            </p:custDataLst>
          </p:nvPr>
        </p:nvSpPr>
        <p:spPr bwMode="auto">
          <a:xfrm>
            <a:off x="8005545" y="2283718"/>
            <a:ext cx="201611" cy="17144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endParaRPr lang="en-US" altLang="zh-CN" sz="15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" name="Rectangle 104"/>
          <p:cNvSpPr/>
          <p:nvPr>
            <p:custDataLst>
              <p:tags r:id="rId6"/>
            </p:custDataLst>
          </p:nvPr>
        </p:nvSpPr>
        <p:spPr bwMode="auto">
          <a:xfrm>
            <a:off x="8206827" y="2283718"/>
            <a:ext cx="201613" cy="17144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5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8" name="Rectangle 105"/>
          <p:cNvSpPr/>
          <p:nvPr>
            <p:custDataLst>
              <p:tags r:id="rId7"/>
            </p:custDataLst>
          </p:nvPr>
        </p:nvSpPr>
        <p:spPr bwMode="auto">
          <a:xfrm>
            <a:off x="8408770" y="2283718"/>
            <a:ext cx="201611" cy="171440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5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9" name="Rectangle 114"/>
          <p:cNvSpPr/>
          <p:nvPr>
            <p:custDataLst>
              <p:tags r:id="rId8"/>
            </p:custDataLst>
          </p:nvPr>
        </p:nvSpPr>
        <p:spPr bwMode="auto">
          <a:xfrm>
            <a:off x="7803930" y="2630046"/>
            <a:ext cx="201613" cy="171440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500" kern="0" dirty="0">
                <a:solidFill>
                  <a:srgbClr val="000000"/>
                </a:solidFill>
                <a:cs typeface="Arial" panose="020B0604020202020204" pitchFamily="34" charset="0"/>
              </a:rPr>
              <a:t>C</a:t>
            </a:r>
            <a:endParaRPr lang="en-US" sz="15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" name="Rectangle 115"/>
          <p:cNvSpPr/>
          <p:nvPr>
            <p:custDataLst>
              <p:tags r:id="rId9"/>
            </p:custDataLst>
          </p:nvPr>
        </p:nvSpPr>
        <p:spPr bwMode="auto">
          <a:xfrm>
            <a:off x="8005543" y="2630046"/>
            <a:ext cx="201611" cy="17144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endParaRPr lang="en-US" altLang="zh-CN" sz="15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1" name="Rectangle 116"/>
          <p:cNvSpPr/>
          <p:nvPr>
            <p:custDataLst>
              <p:tags r:id="rId10"/>
            </p:custDataLst>
          </p:nvPr>
        </p:nvSpPr>
        <p:spPr bwMode="auto">
          <a:xfrm>
            <a:off x="8206826" y="2630046"/>
            <a:ext cx="201613" cy="17144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5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8" name="Rectangle 117"/>
          <p:cNvSpPr/>
          <p:nvPr>
            <p:custDataLst>
              <p:tags r:id="rId11"/>
            </p:custDataLst>
          </p:nvPr>
        </p:nvSpPr>
        <p:spPr bwMode="auto">
          <a:xfrm>
            <a:off x="8408769" y="2630046"/>
            <a:ext cx="201611" cy="171440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5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9" name="Rectangle 102"/>
          <p:cNvSpPr/>
          <p:nvPr>
            <p:custDataLst>
              <p:tags r:id="rId12"/>
            </p:custDataLst>
          </p:nvPr>
        </p:nvSpPr>
        <p:spPr bwMode="auto">
          <a:xfrm>
            <a:off x="7799572" y="3075806"/>
            <a:ext cx="201613" cy="171440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500" kern="0" dirty="0">
                <a:solidFill>
                  <a:srgbClr val="000000"/>
                </a:solidFill>
                <a:cs typeface="Arial" panose="020B0604020202020204" pitchFamily="34" charset="0"/>
              </a:rPr>
              <a:t>C</a:t>
            </a:r>
            <a:endParaRPr lang="en-US" sz="15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0" name="Rectangle 103"/>
          <p:cNvSpPr/>
          <p:nvPr>
            <p:custDataLst>
              <p:tags r:id="rId13"/>
            </p:custDataLst>
          </p:nvPr>
        </p:nvSpPr>
        <p:spPr bwMode="auto">
          <a:xfrm>
            <a:off x="8005545" y="3073924"/>
            <a:ext cx="201611" cy="17144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endParaRPr lang="en-US" altLang="zh-CN" sz="15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1" name="Rectangle 104"/>
          <p:cNvSpPr/>
          <p:nvPr>
            <p:custDataLst>
              <p:tags r:id="rId14"/>
            </p:custDataLst>
          </p:nvPr>
        </p:nvSpPr>
        <p:spPr bwMode="auto">
          <a:xfrm>
            <a:off x="8202468" y="3075806"/>
            <a:ext cx="201613" cy="17144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5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2" name="Rectangle 105"/>
          <p:cNvSpPr/>
          <p:nvPr>
            <p:custDataLst>
              <p:tags r:id="rId15"/>
            </p:custDataLst>
          </p:nvPr>
        </p:nvSpPr>
        <p:spPr bwMode="auto">
          <a:xfrm>
            <a:off x="8404411" y="3075806"/>
            <a:ext cx="201611" cy="171440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5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Group 4"/>
          <p:cNvGrpSpPr/>
          <p:nvPr/>
        </p:nvGrpSpPr>
        <p:grpSpPr>
          <a:xfrm>
            <a:off x="290489" y="4659982"/>
            <a:ext cx="6657775" cy="330352"/>
            <a:chOff x="362497" y="4587974"/>
            <a:chExt cx="6657775" cy="330352"/>
          </a:xfrm>
        </p:grpSpPr>
        <p:grpSp>
          <p:nvGrpSpPr>
            <p:cNvPr id="3" name="Group 139"/>
            <p:cNvGrpSpPr/>
            <p:nvPr>
              <p:custDataLst>
                <p:tags r:id="rId16"/>
              </p:custDataLst>
            </p:nvPr>
          </p:nvGrpSpPr>
          <p:grpSpPr bwMode="auto">
            <a:xfrm>
              <a:off x="3868063" y="4663026"/>
              <a:ext cx="775945" cy="172054"/>
              <a:chOff x="4724400" y="6501053"/>
              <a:chExt cx="806452" cy="228600"/>
            </a:xfrm>
          </p:grpSpPr>
          <p:sp>
            <p:nvSpPr>
              <p:cNvPr id="58" name="Rectangle 98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4724400" y="6500326"/>
                <a:ext cx="201613" cy="229313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/>
              <a:lstStyle/>
              <a:p>
                <a:pPr algn="ctr" defTabSz="685165">
                  <a:defRPr/>
                </a:pPr>
                <a:r>
                  <a:rPr lang="en-US" sz="1500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L</a:t>
                </a:r>
                <a:endParaRPr lang="en-US" sz="1500" kern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" name="Rectangle 99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4926013" y="6500326"/>
                <a:ext cx="201612" cy="229313"/>
              </a:xfrm>
              <a:prstGeom prst="rect">
                <a:avLst/>
              </a:prstGeom>
              <a:solidFill>
                <a:srgbClr val="FFFF00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/>
              <a:lstStyle/>
              <a:p>
                <a:pPr algn="ctr" defTabSz="685165">
                  <a:defRPr/>
                </a:pPr>
                <a:endParaRPr lang="en-US" sz="1500" kern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" name="Rectangle 100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5127625" y="6500326"/>
                <a:ext cx="201613" cy="22931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/>
              <a:lstStyle/>
              <a:p>
                <a:pPr algn="ctr" defTabSz="685165">
                  <a:defRPr/>
                </a:pPr>
                <a:r>
                  <a:rPr lang="de-DE" sz="1500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C</a:t>
                </a:r>
                <a:endParaRPr lang="en-US" sz="1500" kern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" name="Rectangle 101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5329238" y="6500326"/>
                <a:ext cx="201612" cy="229313"/>
              </a:xfrm>
              <a:prstGeom prst="rect">
                <a:avLst/>
              </a:prstGeom>
              <a:solidFill>
                <a:srgbClr val="00FF00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/>
              <a:lstStyle/>
              <a:p>
                <a:pPr algn="ctr" defTabSz="685165">
                  <a:defRPr/>
                </a:pPr>
                <a:endParaRPr lang="en-US" sz="1500" kern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2"/>
            <p:cNvGrpSpPr/>
            <p:nvPr/>
          </p:nvGrpSpPr>
          <p:grpSpPr>
            <a:xfrm>
              <a:off x="362497" y="4629401"/>
              <a:ext cx="3383681" cy="231019"/>
              <a:chOff x="362497" y="4629401"/>
              <a:chExt cx="3383681" cy="231019"/>
            </a:xfrm>
          </p:grpSpPr>
          <p:sp>
            <p:nvSpPr>
              <p:cNvPr id="54" name="Rectangle 143"/>
              <p:cNvSpPr>
                <a:spLocks noChangeArrowheads="1"/>
              </p:cNvSpPr>
              <p:nvPr/>
            </p:nvSpPr>
            <p:spPr bwMode="auto">
              <a:xfrm>
                <a:off x="362497" y="4629401"/>
                <a:ext cx="753119" cy="231019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808080"/>
                </a:solidFill>
                <a:round/>
              </a:ln>
            </p:spPr>
            <p:txBody>
              <a:bodyPr lIns="67465" tIns="35082" rIns="67465" bIns="35082" anchor="ctr"/>
              <a:lstStyle>
                <a:lvl1pPr eaLnBrk="0" hangingPunct="0">
                  <a:lnSpc>
                    <a:spcPct val="108000"/>
                  </a:lnSpc>
                  <a:spcAft>
                    <a:spcPct val="42000"/>
                  </a:spcAft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1pPr>
                <a:lvl2pPr marL="742950" indent="-28575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2pPr>
                <a:lvl3pPr marL="1143000" indent="-22860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3pPr>
                <a:lvl4pPr marL="1600200" indent="-22860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4pPr>
                <a:lvl5pPr marL="2057400" indent="-22860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5pPr>
                <a:lvl6pPr marL="25146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6pPr>
                <a:lvl7pPr marL="29718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7pPr>
                <a:lvl8pPr marL="34290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8pPr>
                <a:lvl9pPr marL="38862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9pPr>
              </a:lstStyle>
              <a:p>
                <a:pPr algn="ctr" defTabSz="685165" eaLnBrk="1" hangingPunct="1">
                  <a:lnSpc>
                    <a:spcPct val="100000"/>
                  </a:lnSpc>
                  <a:spcAft>
                    <a:spcPct val="0"/>
                  </a:spcAft>
                  <a:buClr>
                    <a:srgbClr val="000000"/>
                  </a:buClr>
                  <a:defRPr/>
                </a:pPr>
                <a:r>
                  <a:rPr lang="en-US" altLang="en-US" sz="600" kern="0" dirty="0">
                    <a:solidFill>
                      <a:srgbClr val="000000"/>
                    </a:solidFill>
                  </a:rPr>
                  <a:t>To be started </a:t>
                </a:r>
                <a:br>
                  <a:rPr lang="en-US" altLang="en-US" sz="600" kern="0" dirty="0">
                    <a:solidFill>
                      <a:srgbClr val="000000"/>
                    </a:solidFill>
                  </a:rPr>
                </a:br>
                <a:r>
                  <a:rPr lang="zh-CN" altLang="en-US" sz="600" kern="0" dirty="0">
                    <a:solidFill>
                      <a:srgbClr val="000000"/>
                    </a:solidFill>
                  </a:rPr>
                  <a:t>尚未启动</a:t>
                </a:r>
                <a:endParaRPr lang="en-US" altLang="en-US" sz="600" kern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Rectangle 144"/>
              <p:cNvSpPr>
                <a:spLocks noChangeArrowheads="1"/>
              </p:cNvSpPr>
              <p:nvPr/>
            </p:nvSpPr>
            <p:spPr bwMode="auto">
              <a:xfrm>
                <a:off x="1165679" y="4629401"/>
                <a:ext cx="844413" cy="231019"/>
              </a:xfrm>
              <a:prstGeom prst="rect">
                <a:avLst/>
              </a:prstGeom>
              <a:solidFill>
                <a:srgbClr val="FFFF00"/>
              </a:solidFill>
              <a:ln w="9525" algn="ctr">
                <a:solidFill>
                  <a:srgbClr val="808080"/>
                </a:solidFill>
                <a:round/>
              </a:ln>
            </p:spPr>
            <p:txBody>
              <a:bodyPr lIns="67465" tIns="35082" rIns="67465" bIns="35082" anchor="ctr"/>
              <a:lstStyle>
                <a:lvl1pPr eaLnBrk="0" hangingPunct="0">
                  <a:lnSpc>
                    <a:spcPct val="108000"/>
                  </a:lnSpc>
                  <a:spcAft>
                    <a:spcPct val="42000"/>
                  </a:spcAft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1pPr>
                <a:lvl2pPr marL="742950" indent="-28575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2pPr>
                <a:lvl3pPr marL="1143000" indent="-22860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3pPr>
                <a:lvl4pPr marL="1600200" indent="-22860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4pPr>
                <a:lvl5pPr marL="2057400" indent="-22860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5pPr>
                <a:lvl6pPr marL="25146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6pPr>
                <a:lvl7pPr marL="29718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7pPr>
                <a:lvl8pPr marL="34290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8pPr>
                <a:lvl9pPr marL="38862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9pPr>
              </a:lstStyle>
              <a:p>
                <a:pPr algn="ctr" defTabSz="685165" eaLnBrk="1" hangingPunct="1">
                  <a:lnSpc>
                    <a:spcPct val="100000"/>
                  </a:lnSpc>
                  <a:spcAft>
                    <a:spcPct val="0"/>
                  </a:spcAft>
                  <a:buClr>
                    <a:srgbClr val="000000"/>
                  </a:buClr>
                  <a:defRPr/>
                </a:pPr>
                <a:r>
                  <a:rPr lang="en-US" altLang="en-US" sz="600" kern="0" dirty="0">
                    <a:solidFill>
                      <a:srgbClr val="000000"/>
                    </a:solidFill>
                  </a:rPr>
                  <a:t>In progress and in time</a:t>
                </a:r>
                <a:br>
                  <a:rPr lang="en-US" altLang="en-US" sz="600" kern="0" dirty="0">
                    <a:solidFill>
                      <a:srgbClr val="000000"/>
                    </a:solidFill>
                  </a:rPr>
                </a:br>
                <a:r>
                  <a:rPr lang="zh-CN" altLang="en-US" sz="600" kern="0" dirty="0">
                    <a:solidFill>
                      <a:srgbClr val="000000"/>
                    </a:solidFill>
                  </a:rPr>
                  <a:t>正常进行中</a:t>
                </a:r>
                <a:endParaRPr lang="en-US" altLang="en-US" sz="600" kern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Rectangle 145"/>
              <p:cNvSpPr>
                <a:spLocks noChangeArrowheads="1"/>
              </p:cNvSpPr>
              <p:nvPr/>
            </p:nvSpPr>
            <p:spPr bwMode="auto">
              <a:xfrm>
                <a:off x="2059877" y="4629401"/>
                <a:ext cx="879809" cy="231019"/>
              </a:xfrm>
              <a:prstGeom prst="rect">
                <a:avLst/>
              </a:prstGeom>
              <a:solidFill>
                <a:srgbClr val="FF0000"/>
              </a:solidFill>
              <a:ln w="9525" algn="ctr">
                <a:solidFill>
                  <a:srgbClr val="808080"/>
                </a:solidFill>
                <a:round/>
              </a:ln>
            </p:spPr>
            <p:txBody>
              <a:bodyPr lIns="67465" tIns="35082" rIns="67465" bIns="35082" anchor="ctr"/>
              <a:lstStyle>
                <a:lvl1pPr eaLnBrk="0" hangingPunct="0">
                  <a:lnSpc>
                    <a:spcPct val="108000"/>
                  </a:lnSpc>
                  <a:spcAft>
                    <a:spcPct val="42000"/>
                  </a:spcAft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1pPr>
                <a:lvl2pPr marL="742950" indent="-28575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2pPr>
                <a:lvl3pPr marL="1143000" indent="-22860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3pPr>
                <a:lvl4pPr marL="1600200" indent="-22860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4pPr>
                <a:lvl5pPr marL="2057400" indent="-22860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5pPr>
                <a:lvl6pPr marL="25146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6pPr>
                <a:lvl7pPr marL="29718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7pPr>
                <a:lvl8pPr marL="34290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8pPr>
                <a:lvl9pPr marL="38862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9pPr>
              </a:lstStyle>
              <a:p>
                <a:pPr algn="ctr" defTabSz="685165" eaLnBrk="1" hangingPunct="1">
                  <a:lnSpc>
                    <a:spcPct val="100000"/>
                  </a:lnSpc>
                  <a:spcAft>
                    <a:spcPct val="0"/>
                  </a:spcAft>
                  <a:buClr>
                    <a:srgbClr val="000000"/>
                  </a:buClr>
                  <a:defRPr/>
                </a:pPr>
                <a:r>
                  <a:rPr lang="en-US" altLang="en-US" sz="600" kern="0" dirty="0">
                    <a:solidFill>
                      <a:srgbClr val="000000"/>
                    </a:solidFill>
                  </a:rPr>
                  <a:t>In progress and overdue</a:t>
                </a:r>
                <a:br>
                  <a:rPr lang="en-US" altLang="en-US" sz="600" kern="0" dirty="0">
                    <a:solidFill>
                      <a:srgbClr val="000000"/>
                    </a:solidFill>
                  </a:rPr>
                </a:br>
                <a:r>
                  <a:rPr lang="zh-CN" altLang="en-US" sz="600" kern="0" dirty="0">
                    <a:solidFill>
                      <a:srgbClr val="000000"/>
                    </a:solidFill>
                  </a:rPr>
                  <a:t>进行中，已超期</a:t>
                </a:r>
                <a:endParaRPr lang="en-US" altLang="en-US" sz="600" kern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Rectangle 146"/>
              <p:cNvSpPr>
                <a:spLocks noChangeArrowheads="1"/>
              </p:cNvSpPr>
              <p:nvPr/>
            </p:nvSpPr>
            <p:spPr bwMode="auto">
              <a:xfrm>
                <a:off x="2993059" y="4629401"/>
                <a:ext cx="753119" cy="231019"/>
              </a:xfrm>
              <a:prstGeom prst="rect">
                <a:avLst/>
              </a:prstGeom>
              <a:solidFill>
                <a:srgbClr val="00FF00"/>
              </a:solidFill>
              <a:ln w="9525" algn="ctr">
                <a:solidFill>
                  <a:srgbClr val="808080"/>
                </a:solidFill>
                <a:round/>
              </a:ln>
            </p:spPr>
            <p:txBody>
              <a:bodyPr lIns="67465" tIns="35082" rIns="67465" bIns="35082" anchor="ctr"/>
              <a:lstStyle>
                <a:lvl1pPr eaLnBrk="0" hangingPunct="0">
                  <a:lnSpc>
                    <a:spcPct val="108000"/>
                  </a:lnSpc>
                  <a:spcAft>
                    <a:spcPct val="42000"/>
                  </a:spcAft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1pPr>
                <a:lvl2pPr marL="742950" indent="-28575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2pPr>
                <a:lvl3pPr marL="1143000" indent="-22860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3pPr>
                <a:lvl4pPr marL="1600200" indent="-22860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4pPr>
                <a:lvl5pPr marL="2057400" indent="-22860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5pPr>
                <a:lvl6pPr marL="25146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6pPr>
                <a:lvl7pPr marL="29718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7pPr>
                <a:lvl8pPr marL="34290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8pPr>
                <a:lvl9pPr marL="38862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9pPr>
              </a:lstStyle>
              <a:p>
                <a:pPr algn="ctr" defTabSz="685165" eaLnBrk="1" hangingPunct="1">
                  <a:lnSpc>
                    <a:spcPct val="100000"/>
                  </a:lnSpc>
                  <a:spcAft>
                    <a:spcPct val="0"/>
                  </a:spcAft>
                  <a:buClr>
                    <a:srgbClr val="000000"/>
                  </a:buClr>
                  <a:defRPr/>
                </a:pPr>
                <a:r>
                  <a:rPr lang="en-US" altLang="en-US" sz="600" kern="0" dirty="0">
                    <a:solidFill>
                      <a:srgbClr val="000000"/>
                    </a:solidFill>
                  </a:rPr>
                  <a:t>Task completed</a:t>
                </a:r>
                <a:br>
                  <a:rPr lang="en-US" altLang="en-US" sz="600" kern="0" dirty="0">
                    <a:solidFill>
                      <a:srgbClr val="000000"/>
                    </a:solidFill>
                  </a:rPr>
                </a:br>
                <a:r>
                  <a:rPr lang="zh-CN" altLang="en-US" sz="600" kern="0" dirty="0">
                    <a:solidFill>
                      <a:srgbClr val="000000"/>
                    </a:solidFill>
                  </a:rPr>
                  <a:t>已完成</a:t>
                </a:r>
                <a:endParaRPr lang="en-US" altLang="en-US" sz="600" kern="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0" name="TextBox 1"/>
            <p:cNvSpPr txBox="1">
              <a:spLocks noChangeArrowheads="1"/>
            </p:cNvSpPr>
            <p:nvPr/>
          </p:nvSpPr>
          <p:spPr bwMode="auto">
            <a:xfrm>
              <a:off x="4781770" y="4587974"/>
              <a:ext cx="385072" cy="323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08000"/>
                </a:lnSpc>
                <a:spcAft>
                  <a:spcPct val="42000"/>
                </a:spcAft>
                <a:defRPr sz="2000">
                  <a:solidFill>
                    <a:schemeClr val="tx1"/>
                  </a:solidFill>
                  <a:latin typeface="CorpoS" pitchFamily="2" charset="0"/>
                </a:defRPr>
              </a:lvl1pPr>
              <a:lvl2pPr marL="742950" indent="-28575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2pPr>
              <a:lvl3pPr marL="11430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3pPr>
              <a:lvl4pPr marL="16002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4pPr>
              <a:lvl5pPr marL="20574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5pPr>
              <a:lvl6pPr marL="25146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6pPr>
              <a:lvl7pPr marL="29718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7pPr>
              <a:lvl8pPr marL="34290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8pPr>
              <a:lvl9pPr marL="38862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9pPr>
            </a:lstStyle>
            <a:p>
              <a:pPr defTabSz="685165" eaLnBrk="1" hangingPunct="1">
                <a:lnSpc>
                  <a:spcPct val="100000"/>
                </a:lnSpc>
                <a:spcAft>
                  <a:spcPct val="0"/>
                </a:spcAft>
                <a:defRPr/>
              </a:pPr>
              <a:r>
                <a:rPr lang="en-US" altLang="en-US" sz="1500" kern="0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L</a:t>
              </a:r>
              <a:endParaRPr lang="en-US" altLang="en-US" sz="1500" kern="0" dirty="0">
                <a:solidFill>
                  <a:srgbClr val="000000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51" name="TextBox 27"/>
            <p:cNvSpPr txBox="1">
              <a:spLocks noChangeArrowheads="1"/>
            </p:cNvSpPr>
            <p:nvPr/>
          </p:nvSpPr>
          <p:spPr bwMode="auto">
            <a:xfrm>
              <a:off x="4954935" y="4651238"/>
              <a:ext cx="914351" cy="207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108000"/>
                </a:lnSpc>
                <a:spcAft>
                  <a:spcPct val="42000"/>
                </a:spcAft>
                <a:defRPr sz="2000">
                  <a:solidFill>
                    <a:schemeClr val="tx1"/>
                  </a:solidFill>
                  <a:latin typeface="CorpoS" pitchFamily="2" charset="0"/>
                </a:defRPr>
              </a:lvl1pPr>
              <a:lvl2pPr marL="742950" indent="-28575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2pPr>
              <a:lvl3pPr marL="11430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3pPr>
              <a:lvl4pPr marL="16002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4pPr>
              <a:lvl5pPr marL="20574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5pPr>
              <a:lvl6pPr marL="25146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6pPr>
              <a:lvl7pPr marL="29718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7pPr>
              <a:lvl8pPr marL="34290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8pPr>
              <a:lvl9pPr marL="38862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9pPr>
            </a:lstStyle>
            <a:p>
              <a:pPr defTabSz="685165" eaLnBrk="1" hangingPunct="1">
                <a:lnSpc>
                  <a:spcPct val="100000"/>
                </a:lnSpc>
                <a:spcAft>
                  <a:spcPct val="0"/>
                </a:spcAft>
                <a:tabLst>
                  <a:tab pos="603885" algn="l"/>
                </a:tabLst>
                <a:defRPr/>
              </a:pPr>
              <a:r>
                <a:rPr lang="en-US" altLang="en-US" sz="750" kern="0" dirty="0">
                  <a:solidFill>
                    <a:srgbClr val="000000"/>
                  </a:solidFill>
                </a:rPr>
                <a:t> Last week</a:t>
              </a:r>
              <a:r>
                <a:rPr lang="zh-CN" altLang="en-US" sz="750" kern="0" dirty="0">
                  <a:solidFill>
                    <a:srgbClr val="000000"/>
                  </a:solidFill>
                </a:rPr>
                <a:t>上周</a:t>
              </a:r>
              <a:endParaRPr lang="en-US" altLang="en-US" sz="750" kern="0" dirty="0">
                <a:solidFill>
                  <a:srgbClr val="000000"/>
                </a:solidFill>
              </a:endParaRPr>
            </a:p>
          </p:txBody>
        </p:sp>
        <p:sp>
          <p:nvSpPr>
            <p:cNvPr id="52" name="TextBox 1"/>
            <p:cNvSpPr txBox="1">
              <a:spLocks noChangeArrowheads="1"/>
            </p:cNvSpPr>
            <p:nvPr/>
          </p:nvSpPr>
          <p:spPr bwMode="auto">
            <a:xfrm>
              <a:off x="5724079" y="4595289"/>
              <a:ext cx="485698" cy="323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08000"/>
                </a:lnSpc>
                <a:spcAft>
                  <a:spcPct val="42000"/>
                </a:spcAft>
                <a:defRPr sz="2000">
                  <a:solidFill>
                    <a:schemeClr val="tx1"/>
                  </a:solidFill>
                  <a:latin typeface="CorpoS" pitchFamily="2" charset="0"/>
                </a:defRPr>
              </a:lvl1pPr>
              <a:lvl2pPr marL="742950" indent="-28575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2pPr>
              <a:lvl3pPr marL="11430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3pPr>
              <a:lvl4pPr marL="16002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4pPr>
              <a:lvl5pPr marL="20574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5pPr>
              <a:lvl6pPr marL="25146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6pPr>
              <a:lvl7pPr marL="29718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7pPr>
              <a:lvl8pPr marL="34290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8pPr>
              <a:lvl9pPr marL="38862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9pPr>
            </a:lstStyle>
            <a:p>
              <a:pPr defTabSz="685165" eaLnBrk="1" hangingPunct="1">
                <a:lnSpc>
                  <a:spcPct val="100000"/>
                </a:lnSpc>
                <a:spcAft>
                  <a:spcPct val="0"/>
                </a:spcAft>
                <a:defRPr/>
              </a:pPr>
              <a:r>
                <a:rPr lang="en-US" altLang="en-US" sz="1500" kern="0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C </a:t>
              </a:r>
              <a:endParaRPr lang="en-US" altLang="en-US" sz="1500" kern="0" dirty="0">
                <a:solidFill>
                  <a:srgbClr val="000000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53" name="TextBox 27"/>
            <p:cNvSpPr txBox="1">
              <a:spLocks noChangeArrowheads="1"/>
            </p:cNvSpPr>
            <p:nvPr/>
          </p:nvSpPr>
          <p:spPr bwMode="auto">
            <a:xfrm>
              <a:off x="5917519" y="4656224"/>
              <a:ext cx="1102753" cy="207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108000"/>
                </a:lnSpc>
                <a:spcAft>
                  <a:spcPct val="42000"/>
                </a:spcAft>
                <a:defRPr sz="2000">
                  <a:solidFill>
                    <a:schemeClr val="tx1"/>
                  </a:solidFill>
                  <a:latin typeface="CorpoS" pitchFamily="2" charset="0"/>
                </a:defRPr>
              </a:lvl1pPr>
              <a:lvl2pPr marL="742950" indent="-28575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2pPr>
              <a:lvl3pPr marL="11430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3pPr>
              <a:lvl4pPr marL="16002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4pPr>
              <a:lvl5pPr marL="20574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5pPr>
              <a:lvl6pPr marL="25146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6pPr>
              <a:lvl7pPr marL="29718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7pPr>
              <a:lvl8pPr marL="34290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8pPr>
              <a:lvl9pPr marL="38862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9pPr>
            </a:lstStyle>
            <a:p>
              <a:pPr defTabSz="685165" eaLnBrk="1" hangingPunct="1">
                <a:lnSpc>
                  <a:spcPct val="100000"/>
                </a:lnSpc>
                <a:spcAft>
                  <a:spcPct val="0"/>
                </a:spcAft>
                <a:tabLst>
                  <a:tab pos="603885" algn="l"/>
                </a:tabLst>
                <a:defRPr/>
              </a:pPr>
              <a:r>
                <a:rPr lang="en-US" altLang="en-US" sz="750" kern="0" dirty="0">
                  <a:solidFill>
                    <a:srgbClr val="000000"/>
                  </a:solidFill>
                </a:rPr>
                <a:t>Current week</a:t>
              </a:r>
              <a:r>
                <a:rPr lang="zh-CN" altLang="en-US" sz="750" kern="0" dirty="0">
                  <a:solidFill>
                    <a:srgbClr val="000000"/>
                  </a:solidFill>
                </a:rPr>
                <a:t>本周</a:t>
              </a:r>
              <a:endParaRPr lang="en-US" altLang="en-US" sz="750" kern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522095" y="4076700"/>
            <a:ext cx="3048000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t" anchorCtr="0"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cs typeface="Daimler 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 bwMode="auto">
          <a:xfrm>
            <a:off x="611505" y="2110864"/>
            <a:ext cx="8011160" cy="676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400" b="1" dirty="0">
                <a:cs typeface="Daimler CS"/>
              </a:rPr>
              <a:t>座椅气路气路开关分析报告</a:t>
            </a:r>
            <a:endParaRPr lang="zh-CN" altLang="en-US" sz="4400" b="1" dirty="0">
              <a:cs typeface="Daimler 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8088" tIns="1836159" rIns="91440" bIns="45720" numCol="1" anchor="ctr" anchorCtr="0" compatLnSpc="1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8088" tIns="1836159" rIns="91440" bIns="45720" numCol="1" anchor="ctr" anchorCtr="0" compatLnSpc="1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539552" y="123478"/>
            <a:ext cx="3168352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cs typeface="Daimler CS"/>
              </a:rPr>
              <a:t>目录 </a:t>
            </a:r>
            <a:endParaRPr lang="en-US" altLang="zh-CN" sz="1600" dirty="0">
              <a:cs typeface="Daimler 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cs typeface="Daimler CS"/>
              </a:rPr>
              <a:t>Contents</a:t>
            </a:r>
            <a:endParaRPr lang="zh-CN" altLang="en-US" sz="1600" dirty="0">
              <a:cs typeface="Daimler 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7544" y="915566"/>
            <a:ext cx="48965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600" dirty="0"/>
              <a:t>Ⅰ.</a:t>
            </a:r>
            <a:r>
              <a:rPr lang="zh-CN" altLang="en-US" sz="1600" dirty="0"/>
              <a:t>认识产品 </a:t>
            </a:r>
            <a:r>
              <a:rPr lang="en-US" altLang="zh-CN" sz="1600" dirty="0"/>
              <a:t>Understanding Products</a:t>
            </a:r>
            <a:endParaRPr lang="en-US" altLang="zh-CN" sz="1600" dirty="0"/>
          </a:p>
          <a:p>
            <a:pPr>
              <a:lnSpc>
                <a:spcPct val="200000"/>
              </a:lnSpc>
            </a:pPr>
            <a:r>
              <a:rPr lang="en-US" altLang="zh-CN" sz="1600" dirty="0"/>
              <a:t>Ⅱ.</a:t>
            </a:r>
            <a:r>
              <a:rPr lang="zh-CN" altLang="en-US" sz="1600" dirty="0"/>
              <a:t>故障数据 </a:t>
            </a:r>
            <a:r>
              <a:rPr lang="en-US" altLang="zh-CN" sz="1600" dirty="0"/>
              <a:t>Failure Data</a:t>
            </a:r>
            <a:endParaRPr lang="en-US" altLang="zh-CN" sz="1600" dirty="0"/>
          </a:p>
          <a:p>
            <a:pPr>
              <a:lnSpc>
                <a:spcPct val="200000"/>
              </a:lnSpc>
            </a:pPr>
            <a:r>
              <a:rPr lang="en-US" altLang="zh-CN" sz="1600" dirty="0"/>
              <a:t>Ⅲ.</a:t>
            </a:r>
            <a:r>
              <a:rPr lang="zh-CN" altLang="en-US" sz="1600" dirty="0"/>
              <a:t>故障表现 </a:t>
            </a:r>
            <a:r>
              <a:rPr lang="en-US" altLang="zh-CN" sz="1600" dirty="0"/>
              <a:t>Failure appearance introduction</a:t>
            </a:r>
            <a:endParaRPr lang="en-US" altLang="zh-CN" sz="1600" dirty="0"/>
          </a:p>
          <a:p>
            <a:pPr>
              <a:lnSpc>
                <a:spcPct val="200000"/>
              </a:lnSpc>
            </a:pPr>
            <a:r>
              <a:rPr lang="en-US" altLang="zh-CN" sz="1600" dirty="0"/>
              <a:t>Ⅳ.</a:t>
            </a:r>
            <a:r>
              <a:rPr lang="zh-CN" altLang="en-US" sz="1600" dirty="0"/>
              <a:t>失效件分析结果 </a:t>
            </a:r>
            <a:r>
              <a:rPr lang="en-US" altLang="zh-CN" sz="1600" dirty="0"/>
              <a:t>Return Parts Analysis Results</a:t>
            </a:r>
            <a:endParaRPr lang="en-US" altLang="zh-CN" sz="1600" dirty="0"/>
          </a:p>
          <a:p>
            <a:pPr>
              <a:lnSpc>
                <a:spcPct val="200000"/>
              </a:lnSpc>
            </a:pPr>
            <a:r>
              <a:rPr lang="en-US" altLang="zh-CN" sz="1600" dirty="0"/>
              <a:t>Ⅴ.</a:t>
            </a:r>
            <a:r>
              <a:rPr lang="zh-CN" altLang="en-US" sz="1600" dirty="0"/>
              <a:t>故障树分析  </a:t>
            </a:r>
            <a:r>
              <a:rPr lang="en-US" altLang="zh-CN" sz="1600" dirty="0"/>
              <a:t>FTA</a:t>
            </a:r>
            <a:endParaRPr lang="en-US" altLang="zh-CN" sz="1600" dirty="0"/>
          </a:p>
          <a:p>
            <a:pPr>
              <a:lnSpc>
                <a:spcPct val="200000"/>
              </a:lnSpc>
            </a:pPr>
            <a:r>
              <a:rPr lang="en-US" altLang="zh-CN" sz="1600" dirty="0"/>
              <a:t>Ⅵ.</a:t>
            </a:r>
            <a:r>
              <a:rPr lang="zh-CN" altLang="en-US" sz="1600" dirty="0"/>
              <a:t>失效模式分析 </a:t>
            </a:r>
            <a:r>
              <a:rPr lang="en-US" altLang="zh-CN" sz="1600" dirty="0"/>
              <a:t>Failure Model Analysis</a:t>
            </a:r>
            <a:endParaRPr lang="en-US" altLang="zh-CN" sz="1600" dirty="0"/>
          </a:p>
          <a:p>
            <a:pPr>
              <a:lnSpc>
                <a:spcPct val="200000"/>
              </a:lnSpc>
            </a:pPr>
            <a:r>
              <a:rPr lang="en-US" altLang="zh-CN" sz="1600" dirty="0"/>
              <a:t>Ⅶ.</a:t>
            </a:r>
            <a:r>
              <a:rPr lang="zh-CN" altLang="en-US" sz="1600" dirty="0"/>
              <a:t> 结论和下步工作 </a:t>
            </a:r>
            <a:r>
              <a:rPr lang="en-US" altLang="zh-CN" sz="1600" dirty="0"/>
              <a:t>Conclusion and Next Step</a:t>
            </a:r>
            <a:endParaRPr lang="zh-CN" altLang="en-US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8088" tIns="1836159" rIns="91440" bIns="45720" numCol="1" anchor="ctr" anchorCtr="0" compatLnSpc="1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520" y="-71641"/>
            <a:ext cx="2520280" cy="8309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baseline="0">
                <a:solidFill>
                  <a:srgbClr val="5097AB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Ⅰ.</a:t>
            </a:r>
            <a:r>
              <a:rPr lang="zh-CN" altLang="en-US" dirty="0"/>
              <a:t>认识产品 </a:t>
            </a:r>
            <a:endParaRPr lang="en-US" altLang="zh-CN" dirty="0"/>
          </a:p>
          <a:p>
            <a:r>
              <a:rPr lang="en-US" altLang="zh-CN" dirty="0"/>
              <a:t>Understanding Products</a:t>
            </a:r>
            <a:endParaRPr lang="en-US" altLang="zh-CN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51520" y="843558"/>
          <a:ext cx="3096344" cy="40324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8172"/>
                <a:gridCol w="1548172"/>
              </a:tblGrid>
              <a:tr h="1560948">
                <a:tc gridSpan="2"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3175" cap="flat" cmpd="sng" algn="ctr">
                      <a:solidFill>
                        <a:srgbClr val="79AE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9AE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9AE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9AE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5750">
                <a:tc>
                  <a:txBody>
                    <a:bodyPr/>
                    <a:lstStyle/>
                    <a:p>
                      <a:pPr algn="ctr"/>
                      <a:endParaRPr lang="en-US" altLang="zh-CN" sz="12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2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5750">
                <a:tc>
                  <a:txBody>
                    <a:bodyPr/>
                    <a:lstStyle/>
                    <a:p>
                      <a:pPr algn="ctr"/>
                      <a:endParaRPr lang="en-US" altLang="zh-CN" sz="12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2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494791" y="3225508"/>
          <a:ext cx="5397688" cy="1104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521"/>
                <a:gridCol w="929768"/>
                <a:gridCol w="1008112"/>
                <a:gridCol w="1008112"/>
                <a:gridCol w="918946"/>
                <a:gridCol w="665229"/>
              </a:tblGrid>
              <a:tr h="3234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零件名称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Parts Name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零件图号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Part</a:t>
                      </a:r>
                      <a:r>
                        <a:rPr lang="en-US" altLang="zh-CN" sz="1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 number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启用时间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Date Started  Use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应用车型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Used 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vehicles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供货份额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Supply share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cPr/>
                </a:tc>
              </a:tr>
              <a:tr h="398814">
                <a:tc vMerge="1"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  <a:tc vMerge="1"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光华荣昌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起供日期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Date started 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2348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ea typeface="Arial Unicode MS" panose="020B0604020202020204" pitchFamily="34" charset="-122"/>
                        </a:rPr>
                        <a:t>驾驶员座椅总成</a:t>
                      </a:r>
                      <a:endParaRPr lang="zh-CN" altLang="en-US" sz="8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H468100000013/14/16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所有车型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All of vehicles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70%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/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491882" y="1857356"/>
          <a:ext cx="5400598" cy="12874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0598"/>
              </a:tblGrid>
              <a:tr h="270672">
                <a:tc>
                  <a:txBody>
                    <a:bodyPr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功能简述：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Functional  thief  instructions</a:t>
                      </a:r>
                      <a:endParaRPr lang="zh-CN" altLang="en-US" sz="1200" dirty="0">
                        <a:solidFill>
                          <a:schemeClr val="bg1"/>
                        </a:solidFill>
                        <a:cs typeface="Daimler 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01314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/>
                        <a:t>驾驶员座椅总成</a:t>
                      </a:r>
                      <a:endParaRPr lang="zh-CN" altLang="en-US" sz="11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3494790" y="820316"/>
            <a:ext cx="5397689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1000" dirty="0">
              <a:solidFill>
                <a:prstClr val="black"/>
              </a:solidFill>
              <a:cs typeface="+mn-ea"/>
              <a:sym typeface="+mn-lt"/>
            </a:endParaRPr>
          </a:p>
          <a:p>
            <a:r>
              <a:rPr lang="en-US" altLang="zh-CN" sz="1000" dirty="0"/>
              <a:t>1.</a:t>
            </a:r>
            <a:r>
              <a:rPr lang="zh-CN" altLang="en-US" sz="1000" dirty="0"/>
              <a:t>反馈座椅</a:t>
            </a:r>
            <a:r>
              <a:rPr lang="zh-CN" sz="1000" dirty="0"/>
              <a:t>一直存在充气，不放气，操作升降开关不动作</a:t>
            </a:r>
            <a:endParaRPr lang="zh-CN" sz="1000" dirty="0"/>
          </a:p>
          <a:p>
            <a:r>
              <a:rPr lang="en-US" altLang="zh-CN" sz="1000" dirty="0"/>
              <a:t>2.</a:t>
            </a:r>
            <a:r>
              <a:rPr lang="zh-CN" altLang="en-US" sz="1000" dirty="0"/>
              <a:t>座椅手柄受热变形，造成顶针超出行程，升降失效</a:t>
            </a:r>
            <a:endParaRPr lang="zh-CN" altLang="en-US" sz="1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05" y="843915"/>
            <a:ext cx="2489835" cy="1868170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2267585" y="2068195"/>
            <a:ext cx="360045" cy="285750"/>
          </a:xfrm>
          <a:prstGeom prst="ellipse">
            <a:avLst/>
          </a:prstGeom>
          <a:noFill/>
          <a:ln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9dd4b34c84cf950ef5c96cd23938ea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rot="16200000">
            <a:off x="711200" y="2473325"/>
            <a:ext cx="1874520" cy="25050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8088" tIns="1836159" rIns="91440" bIns="45720" numCol="1" anchor="ctr" anchorCtr="0" compatLnSpc="1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3527" y="51470"/>
            <a:ext cx="5916405" cy="5847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baseline="0">
                <a:solidFill>
                  <a:srgbClr val="5097AB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Ⅱ.</a:t>
            </a:r>
            <a:r>
              <a:rPr lang="zh-CN" altLang="en-US" dirty="0"/>
              <a:t>故障数据</a:t>
            </a:r>
            <a:endParaRPr lang="en-US" altLang="zh-CN" dirty="0">
              <a:solidFill>
                <a:srgbClr val="C00000"/>
              </a:solidFill>
            </a:endParaRPr>
          </a:p>
          <a:p>
            <a:r>
              <a:rPr lang="en-US" altLang="zh-CN" dirty="0"/>
              <a:t>Failure Data</a:t>
            </a:r>
            <a:endParaRPr lang="en-US" altLang="zh-CN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860032" y="2214724"/>
          <a:ext cx="4064992" cy="1328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362"/>
                <a:gridCol w="1042846"/>
                <a:gridCol w="868779"/>
                <a:gridCol w="1324005"/>
              </a:tblGrid>
              <a:tr h="4428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零件名称</a:t>
                      </a:r>
                      <a:endParaRPr lang="en-US" altLang="zh-CN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Parts Name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零件图号</a:t>
                      </a:r>
                      <a:endParaRPr lang="en-US" altLang="zh-CN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Part</a:t>
                      </a:r>
                      <a:r>
                        <a:rPr lang="en-US" altLang="zh-CN" sz="10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 number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应用车型</a:t>
                      </a:r>
                      <a:endParaRPr lang="en-US" altLang="zh-CN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Used </a:t>
                      </a:r>
                      <a:endParaRPr lang="en-US" altLang="zh-CN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vehicles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故障率</a:t>
                      </a:r>
                      <a:endParaRPr lang="en-US" altLang="zh-CN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Failure Rate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442859">
                <a:tc vMerge="1"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光华荣昌</a:t>
                      </a:r>
                      <a:endParaRPr lang="zh-CN" altLang="en-US" sz="1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44285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驾驶员座椅总成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/>
                      <a:r>
                        <a:rPr lang="en-US" altLang="zh-CN" sz="800" dirty="0"/>
                        <a:t>Oil tank exchange valve</a:t>
                      </a:r>
                      <a:endParaRPr lang="zh-CN" altLang="en-US" sz="8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H468100000013/14/16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所有车型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All of vehicles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81597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21%</a:t>
                      </a:r>
                      <a:endParaRPr lang="zh-CN" altLang="en-US"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0" name="Rectangle 6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705" y="840740"/>
            <a:ext cx="8745220" cy="946785"/>
          </a:xfrm>
          <a:prstGeom prst="rect">
            <a:avLst/>
          </a:prstGeom>
          <a:noFill/>
          <a:ln>
            <a:solidFill>
              <a:srgbClr val="002060"/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</p:txBody>
      </p:sp>
      <p:sp>
        <p:nvSpPr>
          <p:cNvPr id="21" name="Rounded Rectangle 68"/>
          <p:cNvSpPr/>
          <p:nvPr>
            <p:custDataLst>
              <p:tags r:id="rId3"/>
            </p:custDataLst>
          </p:nvPr>
        </p:nvSpPr>
        <p:spPr>
          <a:xfrm>
            <a:off x="330043" y="761165"/>
            <a:ext cx="1824285" cy="2335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</a:rPr>
              <a:t>结论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>
            <p:custDataLst>
              <p:tags r:id="rId4"/>
            </p:custDataLst>
          </p:nvPr>
        </p:nvSpPr>
        <p:spPr bwMode="auto">
          <a:xfrm>
            <a:off x="330043" y="1112098"/>
            <a:ext cx="8327866" cy="4616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10699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SzTx/>
              <a:buFont typeface="Wingdings" panose="05000000000000000000" pitchFamily="2" charset="2"/>
              <a:buNone/>
            </a:pPr>
            <a:r>
              <a:rPr lang="en-US" altLang="zh-CN" sz="1000" dirty="0">
                <a:solidFill>
                  <a:prstClr val="black"/>
                </a:solidFill>
                <a:cs typeface="+mn-ea"/>
                <a:sym typeface="+mn-lt"/>
              </a:rPr>
              <a:t>1</a:t>
            </a:r>
            <a:r>
              <a:rPr lang="zh-CN" altLang="en-US" sz="1000" dirty="0">
                <a:solidFill>
                  <a:prstClr val="black"/>
                </a:solidFill>
                <a:cs typeface="+mn-ea"/>
                <a:sym typeface="+mn-lt"/>
              </a:rPr>
              <a:t>、</a:t>
            </a:r>
            <a:r>
              <a:rPr lang="zh-CN" altLang="en-US" sz="10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气路开关充放气时，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气路开关中顶针无动作，</a:t>
            </a:r>
            <a:r>
              <a:rPr lang="zh-CN" altLang="en-US" sz="10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座椅无升降，</a:t>
            </a:r>
            <a:r>
              <a:rPr lang="zh-CN" altLang="en-US" sz="10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设计时未考虑气体顶出压力及内部摩擦力</a:t>
            </a:r>
            <a:endParaRPr lang="zh-CN" altLang="en-US" sz="1000" dirty="0" smtClean="0">
              <a:ln>
                <a:noFill/>
              </a:ln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10699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SzTx/>
              <a:buFont typeface="Wingdings" panose="05000000000000000000" pitchFamily="2" charset="2"/>
              <a:buNone/>
            </a:pPr>
            <a:r>
              <a:rPr lang="en-US" altLang="zh-CN" sz="1000" dirty="0">
                <a:sym typeface="+mn-ea"/>
              </a:rPr>
              <a:t>2</a:t>
            </a:r>
            <a:r>
              <a:rPr lang="zh-CN" altLang="en-US" sz="1000" dirty="0">
                <a:sym typeface="+mn-ea"/>
              </a:rPr>
              <a:t>、座椅手柄受热变形，造成顶针超出行程，升降失效</a:t>
            </a:r>
            <a:endParaRPr lang="zh-CN" altLang="en-US" sz="100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15615" y="2423160"/>
            <a:ext cx="3048000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t" anchorCtr="0"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cs typeface="Daimler 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39445" y="831215"/>
          <a:ext cx="7562215" cy="3277870"/>
        </p:xfrm>
        <a:graphic>
          <a:graphicData uri="http://schemas.openxmlformats.org/drawingml/2006/table">
            <a:tbl>
              <a:tblPr/>
              <a:tblGrid>
                <a:gridCol w="782955"/>
                <a:gridCol w="2294255"/>
                <a:gridCol w="1033780"/>
                <a:gridCol w="1026795"/>
                <a:gridCol w="2424430"/>
              </a:tblGrid>
              <a:tr h="473710">
                <a:tc gridSpan="5">
                  <a:txBody>
                    <a:bodyPr/>
                    <a:lstStyle/>
                    <a:p>
                      <a:pPr marL="214630" lvl="1" indent="-214630" defTabSz="815975">
                        <a:lnSpc>
                          <a:spcPct val="100000"/>
                        </a:lnSpc>
                        <a:spcAft>
                          <a:spcPct val="0"/>
                        </a:spcAft>
                        <a:buSzPct val="12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zh-CN" altLang="x-none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结合</a:t>
                      </a: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2022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zh-CN" altLang="x-none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旧件</a:t>
                      </a: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211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件</a:t>
                      </a:r>
                      <a:r>
                        <a:rPr lang="zh-CN" altLang="x-none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拆解分析及改进情况，重新对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旧件</a:t>
                      </a:r>
                      <a:r>
                        <a:rPr lang="zh-CN" altLang="x-none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进行</a:t>
                      </a: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拆解分析</a:t>
                      </a:r>
                      <a:r>
                        <a:rPr lang="zh-CN" altLang="x-none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，最新top问题</a:t>
                      </a:r>
                      <a:endParaRPr lang="en-US" altLang="zh-CN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36" marR="9036" marT="90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9036" marR="9036" marT="90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cPr marL="9036" marR="9036" marT="90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cPr marL="9036" marR="9036" marT="90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序号</a:t>
                      </a:r>
                      <a:endParaRPr lang="en-US" altLang="zh-CN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11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Numbei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故障模式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 </a:t>
                      </a:r>
                      <a:endParaRPr lang="en-US" sz="11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en-US" sz="11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Failure mode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数量</a:t>
                      </a:r>
                      <a:endParaRPr lang="en-US" altLang="zh-CN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1100" dirty="0">
                          <a:effectLst/>
                        </a:rPr>
                        <a:t>number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数量占比</a:t>
                      </a:r>
                      <a:endParaRPr lang="en-US" altLang="zh-CN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1100" dirty="0">
                          <a:effectLst/>
                        </a:rPr>
                        <a:t>Proportion 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备注</a:t>
                      </a:r>
                      <a:endParaRPr lang="zh-CN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4724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底座松旷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/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异响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/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偏斜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 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29%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断点时间为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2021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年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8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月</a:t>
                      </a:r>
                      <a:r>
                        <a:rPr lang="en-US" altLang="zh-CN" sz="110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日</a:t>
                      </a:r>
                      <a:endParaRPr lang="zh-CN" altLang="en-US" sz="11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371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1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气路开关总成失效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21%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marR="0" lvl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断点时间为</a:t>
                      </a:r>
                      <a:r>
                        <a:rPr lang="en-US" altLang="zh-CN" sz="11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2022</a:t>
                      </a:r>
                      <a:r>
                        <a:rPr lang="zh-CN" altLang="en-US" sz="11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年</a:t>
                      </a:r>
                      <a:r>
                        <a:rPr lang="en-US" altLang="zh-CN" sz="11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r>
                        <a:rPr lang="zh-CN" altLang="en-US" sz="11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月</a:t>
                      </a:r>
                      <a:r>
                        <a:rPr lang="en-US" altLang="zh-CN" sz="11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zh-CN" altLang="en-US" sz="11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日</a:t>
                      </a:r>
                      <a:endParaRPr lang="zh-CN" altLang="en-US" sz="11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71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气悬浮滑齿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17%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断点时间为</a:t>
                      </a:r>
                      <a:r>
                        <a:rPr lang="en-US" altLang="zh-CN" sz="11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</a:t>
                      </a:r>
                      <a:r>
                        <a:rPr lang="zh-CN" altLang="en-US" sz="11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年</a:t>
                      </a:r>
                      <a:r>
                        <a:rPr lang="en-US" altLang="zh-CN" sz="11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</a:t>
                      </a:r>
                      <a:r>
                        <a:rPr lang="zh-CN" altLang="en-US" sz="11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月</a:t>
                      </a:r>
                      <a:r>
                        <a:rPr lang="en-US" altLang="zh-CN" sz="11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zh-CN" altLang="en-US" sz="11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日</a:t>
                      </a:r>
                      <a:endParaRPr lang="zh-CN" altLang="en-US" sz="11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71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气囊磨破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10%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断点时间为</a:t>
                      </a:r>
                      <a:r>
                        <a:rPr lang="en-US" altLang="zh-CN" sz="11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2023</a:t>
                      </a:r>
                      <a:r>
                        <a:rPr lang="zh-CN" altLang="en-US" sz="11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年</a:t>
                      </a:r>
                      <a:r>
                        <a:rPr lang="en-US" altLang="zh-CN" sz="11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lang="zh-CN" altLang="en-US" sz="11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月</a:t>
                      </a:r>
                      <a:r>
                        <a:rPr lang="en-US" altLang="zh-CN" sz="11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15</a:t>
                      </a:r>
                      <a:r>
                        <a:rPr lang="zh-CN" altLang="en-US" sz="11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日</a:t>
                      </a:r>
                      <a:endParaRPr lang="zh-CN" altLang="en-US" sz="11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1520" y="0"/>
            <a:ext cx="2520280" cy="8309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baseline="0">
                <a:solidFill>
                  <a:srgbClr val="5097AB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背景说明</a:t>
            </a:r>
            <a:endParaRPr lang="en-US" altLang="zh-CN" dirty="0"/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 bwMode="auto">
          <a:xfrm>
            <a:off x="639445" y="3923030"/>
            <a:ext cx="7746365" cy="5073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cs typeface="Daimler CS"/>
              </a:rPr>
              <a:t>说明：</a:t>
            </a:r>
            <a:endParaRPr lang="en-US" altLang="zh-CN" sz="1100" dirty="0">
              <a:cs typeface="Daimler 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dirty="0">
                <a:cs typeface="Daimler CS"/>
              </a:rPr>
              <a:t>1</a:t>
            </a:r>
            <a:r>
              <a:rPr lang="zh-CN" altLang="en-US" sz="1100" dirty="0">
                <a:cs typeface="Daimler CS"/>
              </a:rPr>
              <a:t>、</a:t>
            </a:r>
            <a:r>
              <a:rPr lang="en-US" altLang="zh-CN" sz="1100" dirty="0">
                <a:cs typeface="Daimler CS"/>
              </a:rPr>
              <a:t>TOP4</a:t>
            </a:r>
            <a:r>
              <a:rPr lang="zh-CN" altLang="en-US" sz="1100" dirty="0">
                <a:cs typeface="Daimler CS"/>
              </a:rPr>
              <a:t>问题总计占比</a:t>
            </a:r>
            <a:r>
              <a:rPr lang="en-US" altLang="zh-CN" sz="1100" dirty="0">
                <a:cs typeface="Daimler CS"/>
              </a:rPr>
              <a:t>77%</a:t>
            </a:r>
            <a:r>
              <a:rPr lang="zh-CN" altLang="en-US" sz="1100" dirty="0">
                <a:cs typeface="Daimler CS"/>
              </a:rPr>
              <a:t>，主要分为底座松旷</a:t>
            </a:r>
            <a:r>
              <a:rPr lang="en-US" altLang="zh-CN" sz="1100" dirty="0">
                <a:cs typeface="Daimler CS"/>
              </a:rPr>
              <a:t>/</a:t>
            </a:r>
            <a:r>
              <a:rPr lang="zh-CN" altLang="en-US" sz="1100" dirty="0">
                <a:cs typeface="Daimler CS"/>
              </a:rPr>
              <a:t>异响</a:t>
            </a:r>
            <a:r>
              <a:rPr lang="en-US" altLang="zh-CN" sz="1100" dirty="0">
                <a:cs typeface="Daimler CS"/>
              </a:rPr>
              <a:t>62</a:t>
            </a:r>
            <a:r>
              <a:rPr lang="zh-CN" altLang="en-US" sz="1100" dirty="0">
                <a:cs typeface="Daimler CS"/>
                <a:sym typeface="+mn-ea"/>
              </a:rPr>
              <a:t>件，占比</a:t>
            </a:r>
            <a:r>
              <a:rPr lang="en-US" altLang="zh-CN" sz="1100" dirty="0">
                <a:cs typeface="Daimler CS"/>
                <a:sym typeface="+mn-ea"/>
              </a:rPr>
              <a:t>29%</a:t>
            </a:r>
            <a:r>
              <a:rPr lang="zh-CN" altLang="en-US" sz="1100" dirty="0">
                <a:cs typeface="Daimler CS"/>
                <a:sym typeface="+mn-ea"/>
              </a:rPr>
              <a:t>，</a:t>
            </a:r>
            <a:r>
              <a:rPr lang="en-US" altLang="zh-CN" sz="1100" dirty="0">
                <a:cs typeface="Daimler CS"/>
                <a:sym typeface="+mn-ea"/>
              </a:rPr>
              <a:t> </a:t>
            </a:r>
            <a:r>
              <a:rPr lang="zh-CN" sz="1100" dirty="0">
                <a:cs typeface="Daimler CS"/>
                <a:sym typeface="+mn-ea"/>
              </a:rPr>
              <a:t>气路开关总成失效</a:t>
            </a:r>
            <a:r>
              <a:rPr lang="en-US" altLang="zh-CN" sz="1100" dirty="0">
                <a:cs typeface="Daimler CS"/>
                <a:sym typeface="+mn-ea"/>
              </a:rPr>
              <a:t>45</a:t>
            </a:r>
            <a:r>
              <a:rPr lang="zh-CN" altLang="en-US" sz="1100" dirty="0">
                <a:cs typeface="Daimler CS"/>
                <a:sym typeface="+mn-ea"/>
              </a:rPr>
              <a:t>件，占比</a:t>
            </a:r>
            <a:r>
              <a:rPr lang="en-US" altLang="zh-CN" sz="1100" dirty="0">
                <a:cs typeface="Daimler CS"/>
                <a:sym typeface="+mn-ea"/>
              </a:rPr>
              <a:t>21%</a:t>
            </a:r>
            <a:r>
              <a:rPr lang="en-US" altLang="zh-CN" sz="1100" dirty="0">
                <a:cs typeface="Daimler CS"/>
              </a:rPr>
              <a:t> </a:t>
            </a:r>
            <a:r>
              <a:rPr lang="zh-CN" altLang="en-US" sz="1100" dirty="0">
                <a:cs typeface="Daimler CS"/>
              </a:rPr>
              <a:t>，</a:t>
            </a:r>
            <a:r>
              <a:rPr lang="zh-CN" altLang="en-US" sz="1100" dirty="0">
                <a:cs typeface="Daimler CS"/>
                <a:sym typeface="+mn-ea"/>
              </a:rPr>
              <a:t>气悬浮滑齿</a:t>
            </a:r>
            <a:r>
              <a:rPr lang="en-US" altLang="zh-CN" sz="1100" dirty="0">
                <a:cs typeface="Daimler CS"/>
                <a:sym typeface="+mn-ea"/>
              </a:rPr>
              <a:t>35</a:t>
            </a:r>
            <a:r>
              <a:rPr lang="zh-CN" altLang="en-US" sz="1100" dirty="0">
                <a:cs typeface="Daimler CS"/>
                <a:sym typeface="+mn-ea"/>
              </a:rPr>
              <a:t>件，占比</a:t>
            </a:r>
            <a:r>
              <a:rPr lang="en-US" altLang="zh-CN" sz="1100" dirty="0">
                <a:cs typeface="Daimler CS"/>
                <a:sym typeface="+mn-ea"/>
              </a:rPr>
              <a:t>17%</a:t>
            </a:r>
            <a:r>
              <a:rPr lang="zh-CN" altLang="en-US" sz="1100" dirty="0">
                <a:cs typeface="Daimler CS"/>
                <a:sym typeface="+mn-ea"/>
              </a:rPr>
              <a:t>，，气囊磨破</a:t>
            </a:r>
            <a:r>
              <a:rPr lang="en-US" altLang="zh-CN" sz="1100" dirty="0">
                <a:cs typeface="Daimler CS"/>
                <a:sym typeface="+mn-ea"/>
              </a:rPr>
              <a:t>21</a:t>
            </a:r>
            <a:r>
              <a:rPr lang="zh-CN" altLang="en-US" sz="1100" dirty="0">
                <a:cs typeface="Daimler CS"/>
              </a:rPr>
              <a:t>件，占比</a:t>
            </a:r>
            <a:r>
              <a:rPr lang="en-US" altLang="zh-CN" sz="1100" dirty="0">
                <a:cs typeface="Daimler CS"/>
              </a:rPr>
              <a:t>10%</a:t>
            </a:r>
            <a:r>
              <a:rPr lang="zh-CN" altLang="en-US" sz="1100" dirty="0">
                <a:cs typeface="Daimler CS"/>
              </a:rPr>
              <a:t>，</a:t>
            </a:r>
            <a:endParaRPr lang="zh-CN" altLang="en-US" sz="1100" dirty="0">
              <a:cs typeface="Daimler 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5"/>
          <p:cNvSpPr txBox="1"/>
          <p:nvPr/>
        </p:nvSpPr>
        <p:spPr>
          <a:xfrm>
            <a:off x="466725" y="522288"/>
            <a:ext cx="8210550" cy="3905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lstStyle/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鱼骨图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气路开关失效</a:t>
            </a:r>
            <a:endParaRPr 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0" name="直接箭头连接符 59"/>
          <p:cNvCxnSpPr/>
          <p:nvPr/>
        </p:nvCxnSpPr>
        <p:spPr>
          <a:xfrm flipH="1">
            <a:off x="4527550" y="1764099"/>
            <a:ext cx="64331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/>
          <p:cNvCxnSpPr>
            <a:stCxn id="21522" idx="0"/>
          </p:cNvCxnSpPr>
          <p:nvPr/>
        </p:nvCxnSpPr>
        <p:spPr>
          <a:xfrm flipH="1">
            <a:off x="6696987" y="1492459"/>
            <a:ext cx="102565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1444749" y="1906350"/>
            <a:ext cx="114276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/>
          <p:cNvGrpSpPr/>
          <p:nvPr/>
        </p:nvGrpSpPr>
        <p:grpSpPr>
          <a:xfrm>
            <a:off x="-8267" y="880269"/>
            <a:ext cx="9144000" cy="3925888"/>
            <a:chOff x="0" y="914400"/>
            <a:chExt cx="9144000" cy="3925888"/>
          </a:xfrm>
        </p:grpSpPr>
        <p:sp>
          <p:nvSpPr>
            <p:cNvPr id="7" name="任意多边形 6"/>
            <p:cNvSpPr/>
            <p:nvPr/>
          </p:nvSpPr>
          <p:spPr>
            <a:xfrm rot="5400000">
              <a:off x="7590631" y="2074069"/>
              <a:ext cx="1789113" cy="1317625"/>
            </a:xfrm>
            <a:custGeom>
              <a:avLst/>
              <a:gdLst>
                <a:gd name="connsiteX0" fmla="*/ 0 w 2818"/>
                <a:gd name="connsiteY0" fmla="*/ 2022 h 2075"/>
                <a:gd name="connsiteX1" fmla="*/ 1403 w 2818"/>
                <a:gd name="connsiteY1" fmla="*/ 0 h 2075"/>
                <a:gd name="connsiteX2" fmla="*/ 2818 w 2818"/>
                <a:gd name="connsiteY2" fmla="*/ 2075 h 2075"/>
                <a:gd name="connsiteX3" fmla="*/ 0 w 2818"/>
                <a:gd name="connsiteY3" fmla="*/ 2022 h 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18" h="2075">
                  <a:moveTo>
                    <a:pt x="0" y="2022"/>
                  </a:moveTo>
                  <a:lnTo>
                    <a:pt x="1403" y="0"/>
                  </a:lnTo>
                  <a:lnTo>
                    <a:pt x="2818" y="2075"/>
                  </a:lnTo>
                  <a:cubicBezTo>
                    <a:pt x="1245" y="1249"/>
                    <a:pt x="939" y="2040"/>
                    <a:pt x="0" y="202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</a:lstStyle>
            <a:p>
              <a:endParaRPr>
                <a:latin typeface="Calibri" panose="020F0502020204030204" pitchFamily="34" charset="0"/>
              </a:endParaRPr>
            </a:p>
          </p:txBody>
        </p:sp>
        <p:cxnSp>
          <p:nvCxnSpPr>
            <p:cNvPr id="23" name="直接箭头连接符 22"/>
            <p:cNvCxnSpPr>
              <a:stCxn id="21511" idx="0"/>
            </p:cNvCxnSpPr>
            <p:nvPr/>
          </p:nvCxnSpPr>
          <p:spPr>
            <a:xfrm flipV="1">
              <a:off x="3626395" y="2895125"/>
              <a:ext cx="882103" cy="1638433"/>
            </a:xfrm>
            <a:prstGeom prst="straightConnector1">
              <a:avLst/>
            </a:prstGeom>
            <a:ln w="57150">
              <a:solidFill>
                <a:srgbClr val="00A1F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 flipV="1">
              <a:off x="1238815" y="2886870"/>
              <a:ext cx="811585" cy="1638433"/>
            </a:xfrm>
            <a:prstGeom prst="straightConnector1">
              <a:avLst/>
            </a:prstGeom>
            <a:ln w="57150">
              <a:solidFill>
                <a:srgbClr val="00A1F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1" name="TextBox 8"/>
            <p:cNvSpPr txBox="1"/>
            <p:nvPr/>
          </p:nvSpPr>
          <p:spPr>
            <a:xfrm>
              <a:off x="3447582" y="4533558"/>
              <a:ext cx="357626" cy="306730"/>
            </a:xfrm>
            <a:prstGeom prst="rect">
              <a:avLst/>
            </a:prstGeom>
            <a:solidFill>
              <a:srgbClr val="00A1F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法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6" name="直接箭头连接符 25"/>
            <p:cNvCxnSpPr/>
            <p:nvPr/>
          </p:nvCxnSpPr>
          <p:spPr>
            <a:xfrm>
              <a:off x="6527071" y="1195730"/>
              <a:ext cx="652290" cy="1593344"/>
            </a:xfrm>
            <a:prstGeom prst="straightConnector1">
              <a:avLst/>
            </a:prstGeom>
            <a:ln w="57150">
              <a:solidFill>
                <a:srgbClr val="00A1F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>
              <a:stCxn id="21516" idx="2"/>
            </p:cNvCxnSpPr>
            <p:nvPr/>
          </p:nvCxnSpPr>
          <p:spPr>
            <a:xfrm>
              <a:off x="2279000" y="1221130"/>
              <a:ext cx="826696" cy="1554606"/>
            </a:xfrm>
            <a:prstGeom prst="straightConnector1">
              <a:avLst/>
            </a:prstGeom>
            <a:ln w="57150">
              <a:solidFill>
                <a:srgbClr val="00A1F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4" name="TextBox 11"/>
            <p:cNvSpPr txBox="1"/>
            <p:nvPr/>
          </p:nvSpPr>
          <p:spPr>
            <a:xfrm>
              <a:off x="6348258" y="914400"/>
              <a:ext cx="357626" cy="306730"/>
            </a:xfrm>
            <a:prstGeom prst="rect">
              <a:avLst/>
            </a:prstGeom>
            <a:solidFill>
              <a:srgbClr val="00A1F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人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15" name="TextBox 12"/>
            <p:cNvSpPr txBox="1"/>
            <p:nvPr/>
          </p:nvSpPr>
          <p:spPr>
            <a:xfrm>
              <a:off x="1037336" y="4533558"/>
              <a:ext cx="357626" cy="306730"/>
            </a:xfrm>
            <a:prstGeom prst="rect">
              <a:avLst/>
            </a:prstGeom>
            <a:solidFill>
              <a:srgbClr val="00A1F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料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16" name="TextBox 25"/>
            <p:cNvSpPr txBox="1"/>
            <p:nvPr/>
          </p:nvSpPr>
          <p:spPr>
            <a:xfrm>
              <a:off x="2100187" y="914400"/>
              <a:ext cx="357626" cy="306730"/>
            </a:xfrm>
            <a:prstGeom prst="rect">
              <a:avLst/>
            </a:prstGeom>
            <a:solidFill>
              <a:srgbClr val="00A1F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机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5" name="直接箭头连接符 54"/>
            <p:cNvCxnSpPr/>
            <p:nvPr/>
          </p:nvCxnSpPr>
          <p:spPr>
            <a:xfrm>
              <a:off x="4122538" y="1207798"/>
              <a:ext cx="926176" cy="1583183"/>
            </a:xfrm>
            <a:prstGeom prst="straightConnector1">
              <a:avLst/>
            </a:prstGeom>
            <a:ln w="57150">
              <a:solidFill>
                <a:srgbClr val="00A1F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0" name="TextBox 40"/>
            <p:cNvSpPr txBox="1"/>
            <p:nvPr/>
          </p:nvSpPr>
          <p:spPr>
            <a:xfrm>
              <a:off x="3929244" y="931546"/>
              <a:ext cx="357626" cy="306730"/>
            </a:xfrm>
            <a:prstGeom prst="rect">
              <a:avLst/>
            </a:prstGeom>
            <a:solidFill>
              <a:srgbClr val="00A1F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环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7" name="直接箭头连接符 56"/>
            <p:cNvCxnSpPr>
              <a:stCxn id="21522" idx="0"/>
            </p:cNvCxnSpPr>
            <p:nvPr/>
          </p:nvCxnSpPr>
          <p:spPr>
            <a:xfrm flipV="1">
              <a:off x="5671412" y="2895125"/>
              <a:ext cx="898473" cy="1638433"/>
            </a:xfrm>
            <a:prstGeom prst="straightConnector1">
              <a:avLst/>
            </a:prstGeom>
            <a:ln w="57150">
              <a:solidFill>
                <a:srgbClr val="00A1F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2" name="TextBox 42"/>
            <p:cNvSpPr txBox="1"/>
            <p:nvPr/>
          </p:nvSpPr>
          <p:spPr>
            <a:xfrm>
              <a:off x="5492599" y="4533558"/>
              <a:ext cx="357626" cy="306730"/>
            </a:xfrm>
            <a:prstGeom prst="rect">
              <a:avLst/>
            </a:prstGeom>
            <a:solidFill>
              <a:srgbClr val="00A1F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测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28" name="TextBox 5"/>
            <p:cNvSpPr txBox="1"/>
            <p:nvPr/>
          </p:nvSpPr>
          <p:spPr>
            <a:xfrm>
              <a:off x="8106797" y="2474086"/>
              <a:ext cx="826066" cy="57721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气路</a:t>
              </a:r>
              <a:endPara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开关</a:t>
              </a:r>
              <a:endParaRPr 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任意多边形 1"/>
            <p:cNvSpPr/>
            <p:nvPr/>
          </p:nvSpPr>
          <p:spPr>
            <a:xfrm>
              <a:off x="0" y="2473325"/>
              <a:ext cx="825500" cy="666750"/>
            </a:xfrm>
            <a:custGeom>
              <a:avLst/>
              <a:gdLst>
                <a:gd name="connsiteX0" fmla="*/ 43 w 1300"/>
                <a:gd name="connsiteY0" fmla="*/ 0 h 1051"/>
                <a:gd name="connsiteX1" fmla="*/ 717 w 1300"/>
                <a:gd name="connsiteY1" fmla="*/ 186 h 1051"/>
                <a:gd name="connsiteX2" fmla="*/ 1300 w 1300"/>
                <a:gd name="connsiteY2" fmla="*/ 567 h 1051"/>
                <a:gd name="connsiteX3" fmla="*/ 717 w 1300"/>
                <a:gd name="connsiteY3" fmla="*/ 946 h 1051"/>
                <a:gd name="connsiteX4" fmla="*/ 0 w 1300"/>
                <a:gd name="connsiteY4" fmla="*/ 1018 h 1051"/>
                <a:gd name="connsiteX5" fmla="*/ 402 w 1300"/>
                <a:gd name="connsiteY5" fmla="*/ 545 h 1051"/>
                <a:gd name="connsiteX6" fmla="*/ 43 w 1300"/>
                <a:gd name="connsiteY6" fmla="*/ 0 h 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0" h="1052">
                  <a:moveTo>
                    <a:pt x="43" y="0"/>
                  </a:moveTo>
                  <a:lnTo>
                    <a:pt x="717" y="186"/>
                  </a:lnTo>
                  <a:lnTo>
                    <a:pt x="1300" y="567"/>
                  </a:lnTo>
                  <a:lnTo>
                    <a:pt x="717" y="946"/>
                  </a:lnTo>
                  <a:cubicBezTo>
                    <a:pt x="488" y="913"/>
                    <a:pt x="215" y="1133"/>
                    <a:pt x="0" y="1018"/>
                  </a:cubicBezTo>
                  <a:lnTo>
                    <a:pt x="402" y="545"/>
                  </a:lnTo>
                  <a:lnTo>
                    <a:pt x="4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</a:lstStyle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8" name="燕尾形箭头 7"/>
            <p:cNvSpPr/>
            <p:nvPr/>
          </p:nvSpPr>
          <p:spPr>
            <a:xfrm flipV="1">
              <a:off x="690563" y="2765425"/>
              <a:ext cx="7410450" cy="120650"/>
            </a:xfrm>
            <a:prstGeom prst="notchedRightArrow">
              <a:avLst>
                <a:gd name="adj1" fmla="val 49606"/>
                <a:gd name="adj2" fmla="val 0"/>
              </a:avLst>
            </a:prstGeom>
            <a:solidFill>
              <a:srgbClr val="4472C4"/>
            </a:solidFill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1050" strike="noStrike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541" name="文本框 32"/>
          <p:cNvSpPr txBox="1"/>
          <p:nvPr/>
        </p:nvSpPr>
        <p:spPr>
          <a:xfrm>
            <a:off x="1393904" y="1437746"/>
            <a:ext cx="918537" cy="24622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000" u="sng" dirty="0">
                <a:latin typeface="Calibri" panose="020F0502020204030204" pitchFamily="34" charset="0"/>
                <a:ea typeface="宋体" panose="02010600030101010101" pitchFamily="2" charset="-122"/>
              </a:rPr>
              <a:t>装配尺寸</a:t>
            </a:r>
            <a:r>
              <a:rPr lang="en-US" altLang="zh-CN" sz="1000" u="sng" dirty="0">
                <a:latin typeface="Calibri" panose="020F0502020204030204" pitchFamily="34" charset="0"/>
                <a:ea typeface="宋体" panose="02010600030101010101" pitchFamily="2" charset="-122"/>
              </a:rPr>
              <a:t>NG</a:t>
            </a:r>
            <a:endParaRPr lang="zh-CN" altLang="en-US" sz="1000" u="sng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40" name="直接连接符 39"/>
          <p:cNvCxnSpPr/>
          <p:nvPr/>
        </p:nvCxnSpPr>
        <p:spPr>
          <a:xfrm flipH="1">
            <a:off x="4821184" y="1522158"/>
            <a:ext cx="211138" cy="2492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47" name="文本框 40"/>
          <p:cNvSpPr txBox="1"/>
          <p:nvPr/>
        </p:nvSpPr>
        <p:spPr>
          <a:xfrm>
            <a:off x="4373880" y="1131570"/>
            <a:ext cx="195389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000" u="sng" dirty="0">
                <a:latin typeface="Calibri" panose="020F0502020204030204" pitchFamily="34" charset="0"/>
                <a:ea typeface="宋体" panose="02010600030101010101" pitchFamily="2" charset="-122"/>
              </a:rPr>
              <a:t>客户未考虑冬季车身改装加热装置</a:t>
            </a:r>
            <a:endParaRPr lang="zh-CN" altLang="en-US" sz="1000" u="sng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5181547" y="1542450"/>
            <a:ext cx="390525" cy="40005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车身</a:t>
            </a:r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7696200" y="1304925"/>
            <a:ext cx="711200" cy="40005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zh-CN" altLang="en-US" sz="900" dirty="0">
                <a:latin typeface="Calibri" panose="020F0502020204030204" pitchFamily="34" charset="0"/>
                <a:ea typeface="宋体" panose="02010600030101010101" pitchFamily="2" charset="-122"/>
              </a:rPr>
              <a:t>生产人员</a:t>
            </a:r>
            <a:endParaRPr lang="zh-CN" altLang="en-US" sz="9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59" name="直接连接符 58"/>
          <p:cNvCxnSpPr/>
          <p:nvPr/>
        </p:nvCxnSpPr>
        <p:spPr>
          <a:xfrm>
            <a:off x="7075488" y="1525588"/>
            <a:ext cx="217488" cy="2492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58" name="文本框 60"/>
          <p:cNvSpPr txBox="1"/>
          <p:nvPr/>
        </p:nvSpPr>
        <p:spPr>
          <a:xfrm>
            <a:off x="6919913" y="1739900"/>
            <a:ext cx="906462" cy="3984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1000" u="sng" dirty="0">
                <a:latin typeface="Calibri" panose="020F0502020204030204" pitchFamily="34" charset="0"/>
                <a:ea typeface="宋体" panose="02010600030101010101" pitchFamily="2" charset="-122"/>
              </a:rPr>
              <a:t>自检能力缺失</a:t>
            </a:r>
            <a:endParaRPr lang="zh-CN" altLang="en-US" sz="1000" u="sng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21518" name="组合 21517"/>
          <p:cNvGrpSpPr/>
          <p:nvPr/>
        </p:nvGrpSpPr>
        <p:grpSpPr>
          <a:xfrm>
            <a:off x="1612050" y="3479801"/>
            <a:ext cx="1239356" cy="629163"/>
            <a:chOff x="1612050" y="3479801"/>
            <a:chExt cx="1239356" cy="629163"/>
          </a:xfrm>
        </p:grpSpPr>
        <p:cxnSp>
          <p:nvCxnSpPr>
            <p:cNvPr id="16" name="直接箭头连接符 15"/>
            <p:cNvCxnSpPr/>
            <p:nvPr/>
          </p:nvCxnSpPr>
          <p:spPr>
            <a:xfrm flipH="1" flipV="1">
              <a:off x="1671434" y="3691096"/>
              <a:ext cx="770141" cy="31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椭圆 75"/>
            <p:cNvSpPr/>
            <p:nvPr/>
          </p:nvSpPr>
          <p:spPr>
            <a:xfrm>
              <a:off x="2460881" y="3479801"/>
              <a:ext cx="390525" cy="4000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sz="900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79" name="直接连接符 78"/>
            <p:cNvCxnSpPr/>
            <p:nvPr/>
          </p:nvCxnSpPr>
          <p:spPr>
            <a:xfrm>
              <a:off x="1951037" y="3713163"/>
              <a:ext cx="180975" cy="1952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74" name="文本框 79"/>
            <p:cNvSpPr txBox="1"/>
            <p:nvPr/>
          </p:nvSpPr>
          <p:spPr>
            <a:xfrm>
              <a:off x="1612050" y="3863854"/>
              <a:ext cx="986422" cy="245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000" u="sng" dirty="0">
                  <a:latin typeface="Calibri" panose="020F0502020204030204" pitchFamily="34" charset="0"/>
                  <a:ea typeface="宋体" panose="02010600030101010101" pitchFamily="2" charset="-122"/>
                </a:rPr>
                <a:t>材料受热温度</a:t>
              </a:r>
              <a:endParaRPr lang="zh-CN" altLang="en-US" sz="1000" u="sng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96" name="直接箭头连接符 95"/>
          <p:cNvCxnSpPr/>
          <p:nvPr/>
        </p:nvCxnSpPr>
        <p:spPr>
          <a:xfrm flipH="1" flipV="1">
            <a:off x="6348413" y="3317875"/>
            <a:ext cx="106203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椭圆 96"/>
          <p:cNvSpPr/>
          <p:nvPr/>
        </p:nvSpPr>
        <p:spPr>
          <a:xfrm>
            <a:off x="7410450" y="3117850"/>
            <a:ext cx="457200" cy="37941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zh-CN" altLang="en-US" sz="900">
                <a:latin typeface="Calibri" panose="020F0502020204030204" pitchFamily="34" charset="0"/>
                <a:ea typeface="宋体" panose="02010600030101010101" pitchFamily="2" charset="-122"/>
              </a:rPr>
              <a:t>试验</a:t>
            </a:r>
            <a:endParaRPr lang="zh-CN" altLang="en-US" sz="9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00" name="直接连接符 99"/>
          <p:cNvCxnSpPr/>
          <p:nvPr/>
        </p:nvCxnSpPr>
        <p:spPr>
          <a:xfrm flipH="1" flipV="1">
            <a:off x="6671946" y="3311843"/>
            <a:ext cx="276225" cy="555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95" name="文本框 100"/>
          <p:cNvSpPr txBox="1"/>
          <p:nvPr/>
        </p:nvSpPr>
        <p:spPr>
          <a:xfrm>
            <a:off x="6804025" y="3867468"/>
            <a:ext cx="1063625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1000" u="sng" dirty="0">
                <a:latin typeface="Calibri" panose="020F0502020204030204" pitchFamily="34" charset="0"/>
                <a:ea typeface="宋体" panose="02010600030101010101" pitchFamily="2" charset="-122"/>
              </a:rPr>
              <a:t>未做回弹力测试</a:t>
            </a:r>
            <a:endParaRPr lang="zh-CN" altLang="en-US" sz="1000" u="sng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21526" name="组合 21525"/>
          <p:cNvGrpSpPr/>
          <p:nvPr/>
        </p:nvGrpSpPr>
        <p:grpSpPr>
          <a:xfrm>
            <a:off x="2590800" y="3757772"/>
            <a:ext cx="1233248" cy="617379"/>
            <a:chOff x="2590800" y="3757772"/>
            <a:chExt cx="1233248" cy="617379"/>
          </a:xfrm>
        </p:grpSpPr>
        <p:cxnSp>
          <p:nvCxnSpPr>
            <p:cNvPr id="118" name="直接箭头连接符 117"/>
            <p:cNvCxnSpPr/>
            <p:nvPr/>
          </p:nvCxnSpPr>
          <p:spPr>
            <a:xfrm>
              <a:off x="3025775" y="4178300"/>
              <a:ext cx="73342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椭圆 118"/>
            <p:cNvSpPr/>
            <p:nvPr/>
          </p:nvSpPr>
          <p:spPr>
            <a:xfrm>
              <a:off x="2590800" y="3995738"/>
              <a:ext cx="441325" cy="3794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</a:lstStyle>
            <a:p>
              <a:pPr lvl="0" algn="ctr"/>
              <a:r>
                <a:rPr lang="zh-CN" altLang="en-US" sz="900" dirty="0">
                  <a:latin typeface="Calibri" panose="020F0502020204030204" pitchFamily="34" charset="0"/>
                  <a:ea typeface="宋体" panose="02010600030101010101" pitchFamily="2" charset="-122"/>
                </a:rPr>
                <a:t>执行</a:t>
              </a:r>
              <a:endParaRPr lang="zh-CN" altLang="en-US" sz="900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120" name="直接连接符 119"/>
            <p:cNvCxnSpPr/>
            <p:nvPr/>
          </p:nvCxnSpPr>
          <p:spPr>
            <a:xfrm>
              <a:off x="3455988" y="3962400"/>
              <a:ext cx="146050" cy="1984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15" name="文本框 120"/>
            <p:cNvSpPr txBox="1"/>
            <p:nvPr/>
          </p:nvSpPr>
          <p:spPr>
            <a:xfrm>
              <a:off x="2758835" y="3757772"/>
              <a:ext cx="1065213" cy="24622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000" u="sng" dirty="0">
                  <a:latin typeface="Calibri" panose="020F0502020204030204" pitchFamily="34" charset="0"/>
                  <a:ea typeface="宋体" panose="02010600030101010101" pitchFamily="2" charset="-122"/>
                </a:rPr>
                <a:t>无标准执行</a:t>
              </a:r>
              <a:endParaRPr lang="zh-CN" altLang="en-US" sz="1000" u="sng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6947853" y="3895090"/>
            <a:ext cx="793750" cy="38735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/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5" name="TextBox 32"/>
          <p:cNvSpPr txBox="1"/>
          <p:nvPr/>
        </p:nvSpPr>
        <p:spPr>
          <a:xfrm>
            <a:off x="323528" y="51470"/>
            <a:ext cx="5040560" cy="5847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baseline="0">
                <a:solidFill>
                  <a:srgbClr val="5097AB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Ⅴ.</a:t>
            </a:r>
            <a:r>
              <a:rPr lang="zh-CN" altLang="en-US" dirty="0"/>
              <a:t>故障分析  </a:t>
            </a:r>
            <a:r>
              <a:rPr lang="en-US" altLang="zh-CN" dirty="0"/>
              <a:t>FTA</a:t>
            </a:r>
            <a:endParaRPr lang="en-US" altLang="zh-CN" dirty="0"/>
          </a:p>
        </p:txBody>
      </p:sp>
      <p:sp>
        <p:nvSpPr>
          <p:cNvPr id="122" name="椭圆 121"/>
          <p:cNvSpPr/>
          <p:nvPr/>
        </p:nvSpPr>
        <p:spPr>
          <a:xfrm>
            <a:off x="1042611" y="1704975"/>
            <a:ext cx="390525" cy="40005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t>工装</a:t>
            </a:r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23" name="直接连接符 122"/>
          <p:cNvCxnSpPr/>
          <p:nvPr/>
        </p:nvCxnSpPr>
        <p:spPr>
          <a:xfrm>
            <a:off x="1881435" y="1658589"/>
            <a:ext cx="180975" cy="250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 bwMode="auto">
          <a:xfrm>
            <a:off x="0" y="59055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文本框 10"/>
          <p:cNvSpPr txBox="1"/>
          <p:nvPr/>
        </p:nvSpPr>
        <p:spPr>
          <a:xfrm>
            <a:off x="2555240" y="3537585"/>
            <a:ext cx="203835" cy="3568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t" anchorCtr="0"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latin typeface="华文宋体" panose="02010600040101010101" charset="-122"/>
                <a:ea typeface="华文宋体" panose="02010600040101010101" charset="-122"/>
                <a:cs typeface="Daimler CS"/>
              </a:rPr>
              <a:t>材料</a:t>
            </a:r>
            <a:endParaRPr lang="zh-CN" altLang="en-US" sz="1000" dirty="0">
              <a:latin typeface="华文宋体" panose="02010600040101010101" charset="-122"/>
              <a:ea typeface="华文宋体" panose="02010600040101010101" charset="-122"/>
              <a:cs typeface="Daimler 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556635" y="2148840"/>
            <a:ext cx="3048000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t" anchorCtr="0"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cs typeface="Daimler CS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1"/>
            </p:custDataLst>
          </p:nvPr>
        </p:nvCxnSpPr>
        <p:spPr>
          <a:xfrm flipH="1">
            <a:off x="2092007" y="3367723"/>
            <a:ext cx="220980" cy="3073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79"/>
          <p:cNvSpPr txBox="1"/>
          <p:nvPr>
            <p:custDataLst>
              <p:tags r:id="rId2"/>
            </p:custDataLst>
          </p:nvPr>
        </p:nvSpPr>
        <p:spPr>
          <a:xfrm>
            <a:off x="2091475" y="3105664"/>
            <a:ext cx="986422" cy="245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altLang="en-US" sz="1000" u="sng" dirty="0">
                <a:latin typeface="Calibri" panose="020F0502020204030204" pitchFamily="34" charset="0"/>
                <a:ea typeface="宋体" panose="02010600030101010101" pitchFamily="2" charset="-122"/>
              </a:rPr>
              <a:t>材料材质</a:t>
            </a:r>
            <a:endParaRPr lang="zh-CN" altLang="en-US" sz="1000" u="sng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427855" y="1104900"/>
            <a:ext cx="1877060" cy="38735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/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标题 1"/>
          <p:cNvSpPr>
            <a:spLocks noGrp="1"/>
          </p:cNvSpPr>
          <p:nvPr>
            <p:ph type="title"/>
          </p:nvPr>
        </p:nvSpPr>
        <p:spPr>
          <a:xfrm>
            <a:off x="107504" y="164386"/>
            <a:ext cx="6568508" cy="482216"/>
          </a:xfrm>
        </p:spPr>
        <p:txBody>
          <a:bodyPr/>
          <a:lstStyle/>
          <a:p>
            <a:pPr defTabSz="815975"/>
            <a:r>
              <a:rPr lang="en-US" altLang="zh-CN" sz="1600" b="1" dirty="0">
                <a:solidFill>
                  <a:srgbClr val="5097AB"/>
                </a:solidFill>
                <a:latin typeface="+mj-lt"/>
              </a:rPr>
              <a:t>Ⅲ.</a:t>
            </a:r>
            <a:r>
              <a:rPr lang="zh-CN" altLang="en-US" sz="1600" b="1" dirty="0">
                <a:solidFill>
                  <a:srgbClr val="5097AB"/>
                </a:solidFill>
              </a:rPr>
              <a:t>故障表现 </a:t>
            </a:r>
            <a:br>
              <a:rPr lang="en-US" altLang="zh-CN" sz="1600" b="1" dirty="0">
                <a:solidFill>
                  <a:srgbClr val="5097AB"/>
                </a:solidFill>
              </a:rPr>
            </a:br>
            <a:r>
              <a:rPr lang="en-US" altLang="zh-CN" sz="1600" b="1" dirty="0">
                <a:solidFill>
                  <a:srgbClr val="5097AB"/>
                </a:solidFill>
                <a:latin typeface="+mj-lt"/>
              </a:rPr>
              <a:t>Failure appearance introduction</a:t>
            </a:r>
            <a:endParaRPr lang="zh-CN" altLang="en-US" sz="1200" b="1" dirty="0">
              <a:solidFill>
                <a:srgbClr val="5097AB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>
            <p:custDataLst>
              <p:tags r:id="rId1"/>
            </p:custDataLst>
          </p:nvPr>
        </p:nvSpPr>
        <p:spPr bwMode="auto">
          <a:xfrm>
            <a:off x="251520" y="635888"/>
            <a:ext cx="6578675" cy="32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prstClr val="black"/>
                </a:solidFill>
                <a:latin typeface="+mj-lt"/>
              </a:rPr>
              <a:t>Failure is projecting in various ways   </a:t>
            </a:r>
            <a:r>
              <a:rPr lang="zh-CN" altLang="en-US" sz="1400" dirty="0">
                <a:solidFill>
                  <a:prstClr val="black"/>
                </a:solidFill>
                <a:latin typeface="+mj-lt"/>
              </a:rPr>
              <a:t>故障模式说明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36" name="Rectangle 6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8615" y="1033780"/>
            <a:ext cx="8472170" cy="786130"/>
          </a:xfrm>
          <a:prstGeom prst="rect">
            <a:avLst/>
          </a:prstGeom>
          <a:noFill/>
          <a:ln>
            <a:solidFill>
              <a:srgbClr val="002060"/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</p:txBody>
      </p:sp>
      <p:sp>
        <p:nvSpPr>
          <p:cNvPr id="49" name="Rounded Rectangle 68"/>
          <p:cNvSpPr/>
          <p:nvPr>
            <p:custDataLst>
              <p:tags r:id="rId3"/>
            </p:custDataLst>
          </p:nvPr>
        </p:nvSpPr>
        <p:spPr>
          <a:xfrm>
            <a:off x="499121" y="930524"/>
            <a:ext cx="1824285" cy="2335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</a:rPr>
              <a:t>结论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0" name="TextBox 49"/>
          <p:cNvSpPr txBox="1"/>
          <p:nvPr>
            <p:custDataLst>
              <p:tags r:id="rId4"/>
            </p:custDataLst>
          </p:nvPr>
        </p:nvSpPr>
        <p:spPr bwMode="auto">
          <a:xfrm>
            <a:off x="499110" y="1178560"/>
            <a:ext cx="8192135" cy="4057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10699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SzTx/>
              <a:buFont typeface="Wingdings" panose="05000000000000000000" pitchFamily="2" charset="2"/>
              <a:buNone/>
            </a:pPr>
            <a:r>
              <a:rPr lang="en-US" altLang="zh-CN" sz="1000" dirty="0">
                <a:solidFill>
                  <a:prstClr val="black"/>
                </a:solidFill>
                <a:cs typeface="+mn-ea"/>
                <a:sym typeface="+mn-lt"/>
              </a:rPr>
              <a:t>1</a:t>
            </a:r>
            <a:r>
              <a:rPr lang="zh-CN" altLang="en-US" sz="1000" dirty="0">
                <a:solidFill>
                  <a:prstClr val="black"/>
                </a:solidFill>
                <a:cs typeface="+mn-ea"/>
                <a:sym typeface="+mn-lt"/>
              </a:rPr>
              <a:t>、</a:t>
            </a:r>
            <a:r>
              <a:rPr lang="zh-CN" altLang="en-US" sz="10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气路开关充放气时，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气路开关中顶针无动作，</a:t>
            </a:r>
            <a:r>
              <a:rPr lang="zh-CN" altLang="en-US" sz="10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座椅无升降，设计时未考虑气体顶出压力及内部摩擦力</a:t>
            </a:r>
            <a:endParaRPr lang="zh-CN" altLang="en-US" sz="1000" dirty="0" smtClean="0">
              <a:ln>
                <a:noFill/>
              </a:ln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10699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SzTx/>
              <a:buFont typeface="Wingdings" panose="05000000000000000000" pitchFamily="2" charset="2"/>
              <a:buNone/>
            </a:pPr>
            <a:r>
              <a:rPr lang="en-US" altLang="zh-CN" sz="1000" dirty="0">
                <a:sym typeface="+mn-ea"/>
              </a:rPr>
              <a:t>2</a:t>
            </a:r>
            <a:r>
              <a:rPr lang="zh-CN" altLang="en-US" sz="1000" dirty="0">
                <a:sym typeface="+mn-ea"/>
              </a:rPr>
              <a:t>、座椅手柄受热变形，造成顶针超出行程，升降失效</a:t>
            </a:r>
            <a:endParaRPr lang="zh-CN" altLang="en-US" sz="1000" dirty="0">
              <a:cs typeface="Daimler 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59300" y="1607820"/>
            <a:ext cx="3048000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t" anchorCtr="0"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cs typeface="Daimler CS"/>
            </a:endParaRPr>
          </a:p>
        </p:txBody>
      </p:sp>
      <p:cxnSp>
        <p:nvCxnSpPr>
          <p:cNvPr id="15" name="直接连接符 14"/>
          <p:cNvCxnSpPr/>
          <p:nvPr>
            <p:custDataLst>
              <p:tags r:id="rId5"/>
            </p:custDataLst>
          </p:nvPr>
        </p:nvCxnSpPr>
        <p:spPr>
          <a:xfrm>
            <a:off x="2625969" y="3836116"/>
            <a:ext cx="28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6"/>
            </p:custDataLst>
          </p:nvPr>
        </p:nvCxnSpPr>
        <p:spPr>
          <a:xfrm>
            <a:off x="2611364" y="3422096"/>
            <a:ext cx="28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>
            <p:custDataLst>
              <p:tags r:id="rId7"/>
            </p:custDataLst>
          </p:nvPr>
        </p:nvCxnSpPr>
        <p:spPr>
          <a:xfrm>
            <a:off x="2627874" y="3008076"/>
            <a:ext cx="28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接连接符 119"/>
          <p:cNvCxnSpPr/>
          <p:nvPr>
            <p:custDataLst>
              <p:tags r:id="rId8"/>
            </p:custDataLst>
          </p:nvPr>
        </p:nvCxnSpPr>
        <p:spPr>
          <a:xfrm>
            <a:off x="1333289" y="2574533"/>
            <a:ext cx="41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矩形 89"/>
          <p:cNvSpPr/>
          <p:nvPr>
            <p:custDataLst>
              <p:tags r:id="rId9"/>
            </p:custDataLst>
          </p:nvPr>
        </p:nvSpPr>
        <p:spPr>
          <a:xfrm>
            <a:off x="7461250" y="1993253"/>
            <a:ext cx="1079500" cy="19526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30" fontAlgn="base"/>
            <a:r>
              <a:rPr lang="zh-CN" altLang="en-US" sz="1200" strike="noStrike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是否主因</a:t>
            </a:r>
            <a:endParaRPr lang="zh-CN" altLang="en-US" sz="1200" strike="noStrike" noProof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矩形 90"/>
          <p:cNvSpPr/>
          <p:nvPr>
            <p:custDataLst>
              <p:tags r:id="rId10"/>
            </p:custDataLst>
          </p:nvPr>
        </p:nvSpPr>
        <p:spPr>
          <a:xfrm>
            <a:off x="5616575" y="1991990"/>
            <a:ext cx="1152525" cy="19526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30" fontAlgn="base"/>
            <a:r>
              <a:rPr lang="zh-CN" altLang="en-US" sz="1200" strike="noStrike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</a:t>
            </a:r>
            <a:endParaRPr lang="zh-CN" altLang="en-US" sz="1200" strike="noStrike" noProof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矩形 93"/>
          <p:cNvSpPr/>
          <p:nvPr>
            <p:custDataLst>
              <p:tags r:id="rId11"/>
            </p:custDataLst>
          </p:nvPr>
        </p:nvSpPr>
        <p:spPr>
          <a:xfrm>
            <a:off x="2863850" y="1961541"/>
            <a:ext cx="592138" cy="1555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z="900" b="1" strike="noStrike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 T A</a:t>
            </a:r>
            <a:endParaRPr lang="en-US" altLang="zh-CN" sz="900" b="1" strike="noStrike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左大括号 94"/>
          <p:cNvSpPr/>
          <p:nvPr>
            <p:custDataLst>
              <p:tags r:id="rId12"/>
            </p:custDataLst>
          </p:nvPr>
        </p:nvSpPr>
        <p:spPr>
          <a:xfrm rot="5400000">
            <a:off x="3060700" y="561366"/>
            <a:ext cx="155575" cy="3438525"/>
          </a:xfrm>
          <a:prstGeom prst="leftBrace">
            <a:avLst/>
          </a:prstGeom>
          <a:noFill/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4" name="流程图: 过程 113"/>
          <p:cNvSpPr/>
          <p:nvPr>
            <p:custDataLst>
              <p:tags r:id="rId13"/>
            </p:custDataLst>
          </p:nvPr>
        </p:nvSpPr>
        <p:spPr>
          <a:xfrm>
            <a:off x="589280" y="2409219"/>
            <a:ext cx="936000" cy="360000"/>
          </a:xfrm>
          <a:prstGeom prst="flowChartProcess">
            <a:avLst/>
          </a:prstGeom>
          <a:solidFill>
            <a:srgbClr val="FFC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900" b="1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气路开关失效</a:t>
            </a:r>
            <a:endParaRPr lang="zh-CN" altLang="en-US" sz="900" b="1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6" name="流程图: 过程 115"/>
          <p:cNvSpPr/>
          <p:nvPr>
            <p:custDataLst>
              <p:tags r:id="rId14"/>
            </p:custDataLst>
          </p:nvPr>
        </p:nvSpPr>
        <p:spPr>
          <a:xfrm>
            <a:off x="1790075" y="2409219"/>
            <a:ext cx="719455" cy="360000"/>
          </a:xfrm>
          <a:prstGeom prst="flowChartProcess">
            <a:avLst/>
          </a:prstGeom>
          <a:solidFill>
            <a:srgbClr val="FFFF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sz="900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顶针不回</a:t>
            </a:r>
            <a:endParaRPr lang="zh-CN" sz="9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7" name="直接连接符 116"/>
          <p:cNvCxnSpPr/>
          <p:nvPr>
            <p:custDataLst>
              <p:tags r:id="rId15"/>
            </p:custDataLst>
          </p:nvPr>
        </p:nvCxnSpPr>
        <p:spPr>
          <a:xfrm flipH="1">
            <a:off x="2625725" y="2571750"/>
            <a:ext cx="635" cy="126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矩形 118"/>
          <p:cNvSpPr/>
          <p:nvPr>
            <p:custDataLst>
              <p:tags r:id="rId16"/>
            </p:custDataLst>
          </p:nvPr>
        </p:nvSpPr>
        <p:spPr>
          <a:xfrm>
            <a:off x="3708009" y="2409219"/>
            <a:ext cx="1439545" cy="36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  <a:sym typeface="+mn-ea"/>
              </a:rPr>
              <a:t>材质选用，材料尺寸</a:t>
            </a:r>
            <a:endParaRPr lang="zh-CN" altLang="en-US" sz="8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pitchFamily="2" charset="-122"/>
              <a:sym typeface="+mn-ea"/>
            </a:endParaRPr>
          </a:p>
        </p:txBody>
      </p:sp>
      <p:sp>
        <p:nvSpPr>
          <p:cNvPr id="121" name="矩形 120"/>
          <p:cNvSpPr/>
          <p:nvPr>
            <p:custDataLst>
              <p:tags r:id="rId17"/>
            </p:custDataLst>
          </p:nvPr>
        </p:nvSpPr>
        <p:spPr>
          <a:xfrm>
            <a:off x="3708009" y="2828909"/>
            <a:ext cx="1440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满足设计材质温度要求</a:t>
            </a:r>
            <a:endParaRPr lang="zh-CN" altLang="en-US" sz="8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0" name="矩形 129"/>
          <p:cNvSpPr/>
          <p:nvPr>
            <p:custDataLst>
              <p:tags r:id="rId18"/>
            </p:custDataLst>
          </p:nvPr>
        </p:nvSpPr>
        <p:spPr>
          <a:xfrm>
            <a:off x="2755689" y="2409219"/>
            <a:ext cx="719455" cy="36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  <a:sym typeface="+mn-ea"/>
              </a:rPr>
              <a:t>材质</a:t>
            </a:r>
            <a:endParaRPr lang="zh-CN" altLang="en-US" sz="8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pitchFamily="2" charset="-122"/>
              <a:sym typeface="+mn-ea"/>
            </a:endParaRPr>
          </a:p>
        </p:txBody>
      </p:sp>
      <p:sp>
        <p:nvSpPr>
          <p:cNvPr id="146" name="矩形 145"/>
          <p:cNvSpPr/>
          <p:nvPr>
            <p:custDataLst>
              <p:tags r:id="rId19"/>
            </p:custDataLst>
          </p:nvPr>
        </p:nvSpPr>
        <p:spPr>
          <a:xfrm>
            <a:off x="5461243" y="2409219"/>
            <a:ext cx="1439545" cy="36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 strike="noStrike" noProof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符合图纸要求</a:t>
            </a:r>
            <a:r>
              <a:rPr lang="en-US" altLang="zh-CN" sz="800" strike="noStrike" noProof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ABS+PC</a:t>
            </a:r>
            <a:endParaRPr lang="en-US" altLang="zh-CN" sz="800" strike="noStrike" noProof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7" name="矩形 146"/>
          <p:cNvSpPr/>
          <p:nvPr>
            <p:custDataLst>
              <p:tags r:id="rId20"/>
            </p:custDataLst>
          </p:nvPr>
        </p:nvSpPr>
        <p:spPr>
          <a:xfrm>
            <a:off x="5461243" y="2828909"/>
            <a:ext cx="1440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z="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80</a:t>
            </a:r>
            <a:r>
              <a:rPr lang="zh-CN" altLang="en-US" sz="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°</a:t>
            </a:r>
            <a:r>
              <a:rPr lang="en-US" altLang="zh-CN" sz="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</a:t>
            </a:r>
            <a:r>
              <a:rPr lang="zh-CN" altLang="en-US" sz="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小时未变形</a:t>
            </a:r>
            <a:endParaRPr lang="zh-CN" altLang="en-US" sz="800" strike="noStrike" noProof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86" name="矩形 185"/>
          <p:cNvSpPr/>
          <p:nvPr>
            <p:custDataLst>
              <p:tags r:id="rId21"/>
            </p:custDataLst>
          </p:nvPr>
        </p:nvSpPr>
        <p:spPr>
          <a:xfrm>
            <a:off x="2755689" y="2828909"/>
            <a:ext cx="720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设计</a:t>
            </a:r>
            <a:endParaRPr lang="zh-CN" altLang="en-US" sz="8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9" name="Group 15"/>
          <p:cNvGrpSpPr>
            <a:grpSpLocks noChangeAspect="1"/>
          </p:cNvGrpSpPr>
          <p:nvPr/>
        </p:nvGrpSpPr>
        <p:grpSpPr bwMode="auto">
          <a:xfrm>
            <a:off x="7956818" y="3261741"/>
            <a:ext cx="45719" cy="215861"/>
            <a:chOff x="1939" y="1022"/>
            <a:chExt cx="464" cy="2172"/>
          </a:xfrm>
          <a:solidFill>
            <a:srgbClr val="FF0000"/>
          </a:solidFill>
        </p:grpSpPr>
        <p:sp>
          <p:nvSpPr>
            <p:cNvPr id="190" name="Rectangle 16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977" y="2800"/>
              <a:ext cx="388" cy="39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9pPr>
            </a:lstStyle>
            <a:p>
              <a:pPr eaLnBrk="1" hangingPunct="1"/>
              <a:endParaRPr lang="en-US" altLang="en-US" sz="1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91" name="Freeform 17"/>
            <p:cNvSpPr/>
            <p:nvPr>
              <p:custDataLst>
                <p:tags r:id="rId23"/>
              </p:custDataLst>
            </p:nvPr>
          </p:nvSpPr>
          <p:spPr bwMode="auto">
            <a:xfrm>
              <a:off x="1939" y="1022"/>
              <a:ext cx="464" cy="1612"/>
            </a:xfrm>
            <a:custGeom>
              <a:avLst/>
              <a:gdLst>
                <a:gd name="T0" fmla="*/ 8 w 61"/>
                <a:gd name="T1" fmla="*/ 0 h 213"/>
                <a:gd name="T2" fmla="*/ 464 w 61"/>
                <a:gd name="T3" fmla="*/ 0 h 213"/>
                <a:gd name="T4" fmla="*/ 464 w 61"/>
                <a:gd name="T5" fmla="*/ 545 h 213"/>
                <a:gd name="T6" fmla="*/ 350 w 61"/>
                <a:gd name="T7" fmla="*/ 1612 h 213"/>
                <a:gd name="T8" fmla="*/ 122 w 61"/>
                <a:gd name="T9" fmla="*/ 1612 h 213"/>
                <a:gd name="T10" fmla="*/ 0 w 61"/>
                <a:gd name="T11" fmla="*/ 552 h 213"/>
                <a:gd name="T12" fmla="*/ 8 w 61"/>
                <a:gd name="T13" fmla="*/ 0 h 2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1" h="213">
                  <a:moveTo>
                    <a:pt x="1" y="0"/>
                  </a:moveTo>
                  <a:lnTo>
                    <a:pt x="61" y="0"/>
                  </a:lnTo>
                  <a:lnTo>
                    <a:pt x="61" y="72"/>
                  </a:lnTo>
                  <a:lnTo>
                    <a:pt x="46" y="213"/>
                  </a:lnTo>
                  <a:lnTo>
                    <a:pt x="16" y="213"/>
                  </a:lnTo>
                  <a:lnTo>
                    <a:pt x="0" y="73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000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95" name="Freeform 10"/>
          <p:cNvSpPr>
            <a:spLocks noChangeAspect="1"/>
          </p:cNvSpPr>
          <p:nvPr>
            <p:custDataLst>
              <p:tags r:id="rId24"/>
            </p:custDataLst>
          </p:nvPr>
        </p:nvSpPr>
        <p:spPr bwMode="auto">
          <a:xfrm>
            <a:off x="7883896" y="2420110"/>
            <a:ext cx="234207" cy="153888"/>
          </a:xfrm>
          <a:custGeom>
            <a:avLst/>
            <a:gdLst>
              <a:gd name="T0" fmla="*/ 31090 w 457"/>
              <a:gd name="T1" fmla="*/ 375717 h 464"/>
              <a:gd name="T2" fmla="*/ 26116 w 457"/>
              <a:gd name="T3" fmla="*/ 434106 h 464"/>
              <a:gd name="T4" fmla="*/ 123116 w 457"/>
              <a:gd name="T5" fmla="*/ 562306 h 464"/>
              <a:gd name="T6" fmla="*/ 156694 w 457"/>
              <a:gd name="T7" fmla="*/ 582615 h 464"/>
              <a:gd name="T8" fmla="*/ 212656 w 457"/>
              <a:gd name="T9" fmla="*/ 577538 h 464"/>
              <a:gd name="T10" fmla="*/ 225092 w 457"/>
              <a:gd name="T11" fmla="*/ 558498 h 464"/>
              <a:gd name="T12" fmla="*/ 264887 w 457"/>
              <a:gd name="T13" fmla="*/ 470916 h 464"/>
              <a:gd name="T14" fmla="*/ 320849 w 457"/>
              <a:gd name="T15" fmla="*/ 352869 h 464"/>
              <a:gd name="T16" fmla="*/ 358157 w 457"/>
              <a:gd name="T17" fmla="*/ 280519 h 464"/>
              <a:gd name="T18" fmla="*/ 404170 w 457"/>
              <a:gd name="T19" fmla="*/ 208168 h 464"/>
              <a:gd name="T20" fmla="*/ 488735 w 457"/>
              <a:gd name="T21" fmla="*/ 95199 h 464"/>
              <a:gd name="T22" fmla="*/ 560863 w 457"/>
              <a:gd name="T23" fmla="*/ 21578 h 464"/>
              <a:gd name="T24" fmla="*/ 564594 w 457"/>
              <a:gd name="T25" fmla="*/ 3808 h 464"/>
              <a:gd name="T26" fmla="*/ 516094 w 457"/>
              <a:gd name="T27" fmla="*/ 3808 h 464"/>
              <a:gd name="T28" fmla="*/ 460132 w 457"/>
              <a:gd name="T29" fmla="*/ 25386 h 464"/>
              <a:gd name="T30" fmla="*/ 388003 w 457"/>
              <a:gd name="T31" fmla="*/ 106622 h 464"/>
              <a:gd name="T32" fmla="*/ 324579 w 457"/>
              <a:gd name="T33" fmla="*/ 196744 h 464"/>
              <a:gd name="T34" fmla="*/ 223848 w 457"/>
              <a:gd name="T35" fmla="*/ 375717 h 464"/>
              <a:gd name="T36" fmla="*/ 180322 w 457"/>
              <a:gd name="T37" fmla="*/ 463300 h 464"/>
              <a:gd name="T38" fmla="*/ 105706 w 457"/>
              <a:gd name="T39" fmla="*/ 371909 h 464"/>
              <a:gd name="T40" fmla="*/ 31090 w 457"/>
              <a:gd name="T41" fmla="*/ 375717 h 4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57" h="464">
                <a:moveTo>
                  <a:pt x="25" y="296"/>
                </a:moveTo>
                <a:cubicBezTo>
                  <a:pt x="14" y="304"/>
                  <a:pt x="0" y="320"/>
                  <a:pt x="21" y="342"/>
                </a:cubicBezTo>
                <a:cubicBezTo>
                  <a:pt x="33" y="367"/>
                  <a:pt x="81" y="423"/>
                  <a:pt x="99" y="443"/>
                </a:cubicBezTo>
                <a:cubicBezTo>
                  <a:pt x="105" y="451"/>
                  <a:pt x="117" y="458"/>
                  <a:pt x="126" y="459"/>
                </a:cubicBezTo>
                <a:cubicBezTo>
                  <a:pt x="153" y="458"/>
                  <a:pt x="153" y="464"/>
                  <a:pt x="171" y="455"/>
                </a:cubicBezTo>
                <a:cubicBezTo>
                  <a:pt x="176" y="452"/>
                  <a:pt x="177" y="444"/>
                  <a:pt x="181" y="440"/>
                </a:cubicBezTo>
                <a:cubicBezTo>
                  <a:pt x="188" y="426"/>
                  <a:pt x="206" y="386"/>
                  <a:pt x="213" y="371"/>
                </a:cubicBezTo>
                <a:cubicBezTo>
                  <a:pt x="226" y="344"/>
                  <a:pt x="249" y="298"/>
                  <a:pt x="258" y="278"/>
                </a:cubicBezTo>
                <a:cubicBezTo>
                  <a:pt x="270" y="253"/>
                  <a:pt x="280" y="236"/>
                  <a:pt x="288" y="221"/>
                </a:cubicBezTo>
                <a:cubicBezTo>
                  <a:pt x="299" y="202"/>
                  <a:pt x="313" y="181"/>
                  <a:pt x="325" y="164"/>
                </a:cubicBezTo>
                <a:cubicBezTo>
                  <a:pt x="343" y="141"/>
                  <a:pt x="372" y="99"/>
                  <a:pt x="393" y="75"/>
                </a:cubicBezTo>
                <a:cubicBezTo>
                  <a:pt x="412" y="54"/>
                  <a:pt x="428" y="34"/>
                  <a:pt x="451" y="17"/>
                </a:cubicBezTo>
                <a:cubicBezTo>
                  <a:pt x="455" y="11"/>
                  <a:pt x="457" y="10"/>
                  <a:pt x="454" y="3"/>
                </a:cubicBezTo>
                <a:cubicBezTo>
                  <a:pt x="441" y="4"/>
                  <a:pt x="428" y="0"/>
                  <a:pt x="415" y="3"/>
                </a:cubicBezTo>
                <a:cubicBezTo>
                  <a:pt x="401" y="6"/>
                  <a:pt x="387" y="7"/>
                  <a:pt x="370" y="20"/>
                </a:cubicBezTo>
                <a:cubicBezTo>
                  <a:pt x="358" y="32"/>
                  <a:pt x="326" y="65"/>
                  <a:pt x="312" y="84"/>
                </a:cubicBezTo>
                <a:cubicBezTo>
                  <a:pt x="295" y="107"/>
                  <a:pt x="274" y="135"/>
                  <a:pt x="261" y="155"/>
                </a:cubicBezTo>
                <a:cubicBezTo>
                  <a:pt x="239" y="193"/>
                  <a:pt x="198" y="263"/>
                  <a:pt x="180" y="296"/>
                </a:cubicBezTo>
                <a:cubicBezTo>
                  <a:pt x="161" y="331"/>
                  <a:pt x="152" y="356"/>
                  <a:pt x="145" y="365"/>
                </a:cubicBezTo>
                <a:cubicBezTo>
                  <a:pt x="123" y="327"/>
                  <a:pt x="98" y="306"/>
                  <a:pt x="85" y="293"/>
                </a:cubicBezTo>
                <a:cubicBezTo>
                  <a:pt x="55" y="275"/>
                  <a:pt x="37" y="293"/>
                  <a:pt x="25" y="296"/>
                </a:cubicBezTo>
                <a:close/>
              </a:path>
            </a:pathLst>
          </a:custGeom>
          <a:solidFill>
            <a:srgbClr val="00B050"/>
          </a:solidFill>
          <a:ln w="63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b">
            <a:spAutoFit/>
          </a:bodyPr>
          <a:lstStyle/>
          <a:p>
            <a:endParaRPr lang="en-US" sz="1000" dirty="0">
              <a:latin typeface="+mj-lt"/>
            </a:endParaRPr>
          </a:p>
        </p:txBody>
      </p:sp>
      <p:sp>
        <p:nvSpPr>
          <p:cNvPr id="196" name="Freeform 10"/>
          <p:cNvSpPr>
            <a:spLocks noChangeAspect="1"/>
          </p:cNvSpPr>
          <p:nvPr>
            <p:custDataLst>
              <p:tags r:id="rId25"/>
            </p:custDataLst>
          </p:nvPr>
        </p:nvSpPr>
        <p:spPr bwMode="auto">
          <a:xfrm>
            <a:off x="7884657" y="3785781"/>
            <a:ext cx="234207" cy="153888"/>
          </a:xfrm>
          <a:custGeom>
            <a:avLst/>
            <a:gdLst>
              <a:gd name="T0" fmla="*/ 31090 w 457"/>
              <a:gd name="T1" fmla="*/ 375717 h 464"/>
              <a:gd name="T2" fmla="*/ 26116 w 457"/>
              <a:gd name="T3" fmla="*/ 434106 h 464"/>
              <a:gd name="T4" fmla="*/ 123116 w 457"/>
              <a:gd name="T5" fmla="*/ 562306 h 464"/>
              <a:gd name="T6" fmla="*/ 156694 w 457"/>
              <a:gd name="T7" fmla="*/ 582615 h 464"/>
              <a:gd name="T8" fmla="*/ 212656 w 457"/>
              <a:gd name="T9" fmla="*/ 577538 h 464"/>
              <a:gd name="T10" fmla="*/ 225092 w 457"/>
              <a:gd name="T11" fmla="*/ 558498 h 464"/>
              <a:gd name="T12" fmla="*/ 264887 w 457"/>
              <a:gd name="T13" fmla="*/ 470916 h 464"/>
              <a:gd name="T14" fmla="*/ 320849 w 457"/>
              <a:gd name="T15" fmla="*/ 352869 h 464"/>
              <a:gd name="T16" fmla="*/ 358157 w 457"/>
              <a:gd name="T17" fmla="*/ 280519 h 464"/>
              <a:gd name="T18" fmla="*/ 404170 w 457"/>
              <a:gd name="T19" fmla="*/ 208168 h 464"/>
              <a:gd name="T20" fmla="*/ 488735 w 457"/>
              <a:gd name="T21" fmla="*/ 95199 h 464"/>
              <a:gd name="T22" fmla="*/ 560863 w 457"/>
              <a:gd name="T23" fmla="*/ 21578 h 464"/>
              <a:gd name="T24" fmla="*/ 564594 w 457"/>
              <a:gd name="T25" fmla="*/ 3808 h 464"/>
              <a:gd name="T26" fmla="*/ 516094 w 457"/>
              <a:gd name="T27" fmla="*/ 3808 h 464"/>
              <a:gd name="T28" fmla="*/ 460132 w 457"/>
              <a:gd name="T29" fmla="*/ 25386 h 464"/>
              <a:gd name="T30" fmla="*/ 388003 w 457"/>
              <a:gd name="T31" fmla="*/ 106622 h 464"/>
              <a:gd name="T32" fmla="*/ 324579 w 457"/>
              <a:gd name="T33" fmla="*/ 196744 h 464"/>
              <a:gd name="T34" fmla="*/ 223848 w 457"/>
              <a:gd name="T35" fmla="*/ 375717 h 464"/>
              <a:gd name="T36" fmla="*/ 180322 w 457"/>
              <a:gd name="T37" fmla="*/ 463300 h 464"/>
              <a:gd name="T38" fmla="*/ 105706 w 457"/>
              <a:gd name="T39" fmla="*/ 371909 h 464"/>
              <a:gd name="T40" fmla="*/ 31090 w 457"/>
              <a:gd name="T41" fmla="*/ 375717 h 4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57" h="464">
                <a:moveTo>
                  <a:pt x="25" y="296"/>
                </a:moveTo>
                <a:cubicBezTo>
                  <a:pt x="14" y="304"/>
                  <a:pt x="0" y="320"/>
                  <a:pt x="21" y="342"/>
                </a:cubicBezTo>
                <a:cubicBezTo>
                  <a:pt x="33" y="367"/>
                  <a:pt x="81" y="423"/>
                  <a:pt x="99" y="443"/>
                </a:cubicBezTo>
                <a:cubicBezTo>
                  <a:pt x="105" y="451"/>
                  <a:pt x="117" y="458"/>
                  <a:pt x="126" y="459"/>
                </a:cubicBezTo>
                <a:cubicBezTo>
                  <a:pt x="153" y="458"/>
                  <a:pt x="153" y="464"/>
                  <a:pt x="171" y="455"/>
                </a:cubicBezTo>
                <a:cubicBezTo>
                  <a:pt x="176" y="452"/>
                  <a:pt x="177" y="444"/>
                  <a:pt x="181" y="440"/>
                </a:cubicBezTo>
                <a:cubicBezTo>
                  <a:pt x="188" y="426"/>
                  <a:pt x="206" y="386"/>
                  <a:pt x="213" y="371"/>
                </a:cubicBezTo>
                <a:cubicBezTo>
                  <a:pt x="226" y="344"/>
                  <a:pt x="249" y="298"/>
                  <a:pt x="258" y="278"/>
                </a:cubicBezTo>
                <a:cubicBezTo>
                  <a:pt x="270" y="253"/>
                  <a:pt x="280" y="236"/>
                  <a:pt x="288" y="221"/>
                </a:cubicBezTo>
                <a:cubicBezTo>
                  <a:pt x="299" y="202"/>
                  <a:pt x="313" y="181"/>
                  <a:pt x="325" y="164"/>
                </a:cubicBezTo>
                <a:cubicBezTo>
                  <a:pt x="343" y="141"/>
                  <a:pt x="372" y="99"/>
                  <a:pt x="393" y="75"/>
                </a:cubicBezTo>
                <a:cubicBezTo>
                  <a:pt x="412" y="54"/>
                  <a:pt x="428" y="34"/>
                  <a:pt x="451" y="17"/>
                </a:cubicBezTo>
                <a:cubicBezTo>
                  <a:pt x="455" y="11"/>
                  <a:pt x="457" y="10"/>
                  <a:pt x="454" y="3"/>
                </a:cubicBezTo>
                <a:cubicBezTo>
                  <a:pt x="441" y="4"/>
                  <a:pt x="428" y="0"/>
                  <a:pt x="415" y="3"/>
                </a:cubicBezTo>
                <a:cubicBezTo>
                  <a:pt x="401" y="6"/>
                  <a:pt x="387" y="7"/>
                  <a:pt x="370" y="20"/>
                </a:cubicBezTo>
                <a:cubicBezTo>
                  <a:pt x="358" y="32"/>
                  <a:pt x="326" y="65"/>
                  <a:pt x="312" y="84"/>
                </a:cubicBezTo>
                <a:cubicBezTo>
                  <a:pt x="295" y="107"/>
                  <a:pt x="274" y="135"/>
                  <a:pt x="261" y="155"/>
                </a:cubicBezTo>
                <a:cubicBezTo>
                  <a:pt x="239" y="193"/>
                  <a:pt x="198" y="263"/>
                  <a:pt x="180" y="296"/>
                </a:cubicBezTo>
                <a:cubicBezTo>
                  <a:pt x="161" y="331"/>
                  <a:pt x="152" y="356"/>
                  <a:pt x="145" y="365"/>
                </a:cubicBezTo>
                <a:cubicBezTo>
                  <a:pt x="123" y="327"/>
                  <a:pt x="98" y="306"/>
                  <a:pt x="85" y="293"/>
                </a:cubicBezTo>
                <a:cubicBezTo>
                  <a:pt x="55" y="275"/>
                  <a:pt x="37" y="293"/>
                  <a:pt x="25" y="296"/>
                </a:cubicBezTo>
                <a:close/>
              </a:path>
            </a:pathLst>
          </a:custGeom>
          <a:solidFill>
            <a:srgbClr val="00B050"/>
          </a:solidFill>
          <a:ln w="63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b">
            <a:spAutoFit/>
          </a:bodyPr>
          <a:lstStyle/>
          <a:p>
            <a:endParaRPr lang="en-US" sz="1000" dirty="0">
              <a:latin typeface="+mj-lt"/>
            </a:endParaRPr>
          </a:p>
        </p:txBody>
      </p:sp>
      <p:sp>
        <p:nvSpPr>
          <p:cNvPr id="58" name="矩形 57"/>
          <p:cNvSpPr/>
          <p:nvPr>
            <p:custDataLst>
              <p:tags r:id="rId26"/>
            </p:custDataLst>
          </p:nvPr>
        </p:nvSpPr>
        <p:spPr>
          <a:xfrm>
            <a:off x="3708009" y="3248009"/>
            <a:ext cx="1440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设计时未考虑过程气压顶出与摩擦力</a:t>
            </a:r>
            <a:endParaRPr lang="zh-CN" altLang="en-US" sz="8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>
            <p:custDataLst>
              <p:tags r:id="rId27"/>
            </p:custDataLst>
          </p:nvPr>
        </p:nvSpPr>
        <p:spPr>
          <a:xfrm>
            <a:off x="5461243" y="3248009"/>
            <a:ext cx="1440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气压需要在</a:t>
            </a:r>
            <a:r>
              <a:rPr lang="en-US" altLang="zh-CN" sz="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1.2Mpa</a:t>
            </a:r>
            <a:r>
              <a:rPr lang="zh-CN" altLang="en-US" sz="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能够顶出</a:t>
            </a:r>
            <a:endParaRPr lang="zh-CN" altLang="en-US" sz="800" strike="noStrike" noProof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矩形 59"/>
          <p:cNvSpPr/>
          <p:nvPr>
            <p:custDataLst>
              <p:tags r:id="rId28"/>
            </p:custDataLst>
          </p:nvPr>
        </p:nvSpPr>
        <p:spPr>
          <a:xfrm>
            <a:off x="2755689" y="3248009"/>
            <a:ext cx="720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验证</a:t>
            </a:r>
            <a:endParaRPr lang="zh-CN" altLang="en-US" sz="8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3" name="Group 15"/>
          <p:cNvGrpSpPr>
            <a:grpSpLocks noChangeAspect="1"/>
          </p:cNvGrpSpPr>
          <p:nvPr/>
        </p:nvGrpSpPr>
        <p:grpSpPr bwMode="auto">
          <a:xfrm>
            <a:off x="7953371" y="2770194"/>
            <a:ext cx="45719" cy="215861"/>
            <a:chOff x="1939" y="1022"/>
            <a:chExt cx="464" cy="2172"/>
          </a:xfrm>
          <a:solidFill>
            <a:srgbClr val="FF0000"/>
          </a:solidFill>
        </p:grpSpPr>
        <p:sp>
          <p:nvSpPr>
            <p:cNvPr id="118" name="Rectangle 16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977" y="2800"/>
              <a:ext cx="388" cy="39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9pPr>
            </a:lstStyle>
            <a:p>
              <a:pPr eaLnBrk="1" hangingPunct="1"/>
              <a:endParaRPr lang="en-US" altLang="en-US" sz="1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23" name="Freeform 17"/>
            <p:cNvSpPr/>
            <p:nvPr>
              <p:custDataLst>
                <p:tags r:id="rId30"/>
              </p:custDataLst>
            </p:nvPr>
          </p:nvSpPr>
          <p:spPr bwMode="auto">
            <a:xfrm>
              <a:off x="1939" y="1022"/>
              <a:ext cx="464" cy="1612"/>
            </a:xfrm>
            <a:custGeom>
              <a:avLst/>
              <a:gdLst>
                <a:gd name="T0" fmla="*/ 8 w 61"/>
                <a:gd name="T1" fmla="*/ 0 h 213"/>
                <a:gd name="T2" fmla="*/ 464 w 61"/>
                <a:gd name="T3" fmla="*/ 0 h 213"/>
                <a:gd name="T4" fmla="*/ 464 w 61"/>
                <a:gd name="T5" fmla="*/ 545 h 213"/>
                <a:gd name="T6" fmla="*/ 350 w 61"/>
                <a:gd name="T7" fmla="*/ 1612 h 213"/>
                <a:gd name="T8" fmla="*/ 122 w 61"/>
                <a:gd name="T9" fmla="*/ 1612 h 213"/>
                <a:gd name="T10" fmla="*/ 0 w 61"/>
                <a:gd name="T11" fmla="*/ 552 h 213"/>
                <a:gd name="T12" fmla="*/ 8 w 61"/>
                <a:gd name="T13" fmla="*/ 0 h 2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1" h="213">
                  <a:moveTo>
                    <a:pt x="1" y="0"/>
                  </a:moveTo>
                  <a:lnTo>
                    <a:pt x="61" y="0"/>
                  </a:lnTo>
                  <a:lnTo>
                    <a:pt x="61" y="72"/>
                  </a:lnTo>
                  <a:lnTo>
                    <a:pt x="46" y="213"/>
                  </a:lnTo>
                  <a:lnTo>
                    <a:pt x="16" y="213"/>
                  </a:lnTo>
                  <a:lnTo>
                    <a:pt x="0" y="73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000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25" name="矩形 124"/>
          <p:cNvSpPr/>
          <p:nvPr>
            <p:custDataLst>
              <p:tags r:id="rId31"/>
            </p:custDataLst>
          </p:nvPr>
        </p:nvSpPr>
        <p:spPr>
          <a:xfrm>
            <a:off x="3708009" y="3667109"/>
            <a:ext cx="1440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尺寸符合图纸要求</a:t>
            </a:r>
            <a:endParaRPr lang="zh-CN" altLang="en-US" sz="8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6" name="矩形 125"/>
          <p:cNvSpPr/>
          <p:nvPr>
            <p:custDataLst>
              <p:tags r:id="rId32"/>
            </p:custDataLst>
          </p:nvPr>
        </p:nvSpPr>
        <p:spPr>
          <a:xfrm>
            <a:off x="5461243" y="3667109"/>
            <a:ext cx="1440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满足图纸要求</a:t>
            </a:r>
            <a:endParaRPr lang="zh-CN" altLang="en-US" sz="800" strike="noStrike" noProof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7" name="矩形 126"/>
          <p:cNvSpPr/>
          <p:nvPr>
            <p:custDataLst>
              <p:tags r:id="rId33"/>
            </p:custDataLst>
          </p:nvPr>
        </p:nvSpPr>
        <p:spPr>
          <a:xfrm>
            <a:off x="2755689" y="3667109"/>
            <a:ext cx="720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装配</a:t>
            </a:r>
            <a:endParaRPr lang="zh-CN" altLang="en-US" sz="8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70780" y="4290060"/>
            <a:ext cx="3048000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t" anchorCtr="0"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cs typeface="Daimler 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51470"/>
            <a:ext cx="5721672" cy="5847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baseline="0">
                <a:solidFill>
                  <a:srgbClr val="5097AB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Ⅵ.</a:t>
            </a:r>
            <a:r>
              <a:rPr lang="zh-CN" altLang="en-US" dirty="0"/>
              <a:t>失效模式分析</a:t>
            </a:r>
            <a:r>
              <a:rPr lang="en-US" altLang="zh-CN" dirty="0"/>
              <a:t>——</a:t>
            </a:r>
            <a:r>
              <a:rPr lang="zh-CN" dirty="0"/>
              <a:t>气路开关失效</a:t>
            </a:r>
            <a:endParaRPr lang="zh-CN" dirty="0"/>
          </a:p>
          <a:p>
            <a:r>
              <a:rPr lang="en-US" altLang="zh-CN" dirty="0"/>
              <a:t>Failure Model Analysis</a:t>
            </a:r>
            <a:endParaRPr lang="en-US" altLang="zh-CN" dirty="0"/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932045" y="1572895"/>
          <a:ext cx="3672205" cy="1059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205"/>
              </a:tblGrid>
              <a:tr h="274320">
                <a:tc>
                  <a:txBody>
                    <a:bodyPr/>
                    <a:lstStyle/>
                    <a:p>
                      <a:pPr marL="0" marR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根本原因： 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Root cause</a:t>
                      </a:r>
                      <a:endParaRPr lang="zh-CN" altLang="en-US" sz="1200" dirty="0">
                        <a:solidFill>
                          <a:schemeClr val="bg1"/>
                        </a:solidFill>
                        <a:cs typeface="Daimler 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785495">
                <a:tc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 bwMode="auto">
          <a:xfrm>
            <a:off x="4932041" y="1935075"/>
            <a:ext cx="3600399" cy="12465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9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9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气路开关中顶针无动作，</a:t>
            </a:r>
            <a:r>
              <a:rPr lang="zh-CN" altLang="en-US" sz="9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座椅无升降，设计时未考虑气体顶出压力及内部摩擦力</a:t>
            </a:r>
            <a:endParaRPr lang="zh-CN" altLang="en-US" sz="900" dirty="0" smtClean="0">
              <a:ln>
                <a:noFill/>
              </a:ln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9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9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sz="900" dirty="0">
                <a:sym typeface="+mn-ea"/>
              </a:rPr>
              <a:t>客户未考虑冬季车辆需要加装暖风，造成手柄手柄变形，超出顶针行程，造成升降失效</a:t>
            </a:r>
            <a:endParaRPr lang="zh-CN" altLang="en-US" sz="900" dirty="0">
              <a:cs typeface="Daimler 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900" b="1" dirty="0">
              <a:latin typeface="+mn-ea"/>
              <a:cs typeface="Daimler 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900" dirty="0">
              <a:solidFill>
                <a:prstClr val="black"/>
              </a:solidFill>
              <a:cs typeface="+mn-ea"/>
              <a:sym typeface="+mn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900" dirty="0">
              <a:cs typeface="Daimler 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900" dirty="0">
              <a:cs typeface="Daimler 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900" dirty="0">
              <a:cs typeface="Daimler CS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4932040" y="2677766"/>
          <a:ext cx="3672408" cy="9020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408"/>
              </a:tblGrid>
              <a:tr h="222406">
                <a:tc>
                  <a:txBody>
                    <a:bodyPr/>
                    <a:lstStyle/>
                    <a:p>
                      <a:pPr marL="0" marR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结论 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Conclusion</a:t>
                      </a:r>
                      <a:endParaRPr lang="zh-CN" altLang="en-US" sz="1200" dirty="0">
                        <a:solidFill>
                          <a:schemeClr val="bg1"/>
                        </a:solidFill>
                        <a:cs typeface="Daimler 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62777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/>
                        <a:t>气路布局未考虑内部部件相对运动</a:t>
                      </a:r>
                      <a:endParaRPr lang="zh-CN" altLang="en-US" sz="1000" dirty="0"/>
                    </a:p>
                    <a:p>
                      <a:pPr algn="ctr"/>
                      <a:r>
                        <a:rPr lang="zh-CN" altLang="en-US" sz="1000" dirty="0">
                          <a:sym typeface="+mn-ea"/>
                        </a:rPr>
                        <a:t>座椅手柄受热变形，造成顶针超出行程，升降失效</a:t>
                      </a:r>
                      <a:endParaRPr lang="zh-CN" altLang="en-US" sz="1000" dirty="0"/>
                    </a:p>
                    <a:p>
                      <a:pPr algn="ctr"/>
                      <a:endParaRPr lang="zh-CN" altLang="en-US" sz="10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4932040" y="3552770"/>
          <a:ext cx="3672408" cy="13232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408"/>
              </a:tblGrid>
              <a:tr h="322216">
                <a:tc>
                  <a:txBody>
                    <a:bodyPr/>
                    <a:lstStyle/>
                    <a:p>
                      <a:pPr marL="0" marR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措施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/</a:t>
                      </a: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实施 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Solutions/Implementation</a:t>
                      </a:r>
                      <a:endParaRPr lang="zh-CN" altLang="en-US" sz="1200" dirty="0">
                        <a:solidFill>
                          <a:schemeClr val="bg1"/>
                        </a:solidFill>
                        <a:cs typeface="Daimler 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00102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000" dirty="0">
                          <a:solidFill>
                            <a:schemeClr val="tx1"/>
                          </a:solidFill>
                        </a:rPr>
                        <a:t>永久对策：</a:t>
                      </a:r>
                      <a:endParaRPr lang="en-US" altLang="zh-CN" sz="100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altLang="zh-CN" sz="1000" dirty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zh-CN" altLang="en-US" sz="1000" dirty="0">
                          <a:solidFill>
                            <a:schemeClr val="tx1"/>
                          </a:solidFill>
                        </a:rPr>
                        <a:t>在气阀内部增加弹簧，加大回弹力</a:t>
                      </a:r>
                      <a:r>
                        <a:rPr lang="en-US" altLang="zh-CN" sz="1000" dirty="0">
                          <a:solidFill>
                            <a:schemeClr val="tx1"/>
                          </a:solidFill>
                        </a:rPr>
                        <a:t>--2022</a:t>
                      </a:r>
                      <a:r>
                        <a:rPr lang="zh-CN" altLang="en-US" sz="1000" dirty="0">
                          <a:solidFill>
                            <a:schemeClr val="tx1"/>
                          </a:solidFill>
                        </a:rPr>
                        <a:t>年</a:t>
                      </a:r>
                      <a:r>
                        <a:rPr lang="en-US" altLang="zh-CN" sz="1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CN" altLang="en-US" sz="1000" dirty="0">
                          <a:solidFill>
                            <a:schemeClr val="tx1"/>
                          </a:solidFill>
                        </a:rPr>
                        <a:t>月</a:t>
                      </a:r>
                      <a:r>
                        <a:rPr lang="en-US" altLang="zh-CN" sz="1000" dirty="0">
                          <a:solidFill>
                            <a:schemeClr val="tx1"/>
                          </a:solidFill>
                        </a:rPr>
                        <a:t>28</a:t>
                      </a:r>
                      <a:r>
                        <a:rPr lang="zh-CN" altLang="en-US" sz="1000" dirty="0">
                          <a:solidFill>
                            <a:schemeClr val="tx1"/>
                          </a:solidFill>
                        </a:rPr>
                        <a:t>日</a:t>
                      </a:r>
                      <a:endParaRPr lang="zh-CN" altLang="en-US" sz="100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altLang="zh-CN" sz="1000" dirty="0">
                          <a:solidFill>
                            <a:schemeClr val="tx1"/>
                          </a:solidFill>
                        </a:rPr>
                        <a:t>2.</a:t>
                      </a:r>
                      <a:r>
                        <a:rPr lang="zh-CN" altLang="en-US" sz="10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手柄材质由</a:t>
                      </a:r>
                      <a:r>
                        <a:rPr lang="en-US" altLang="zh-CN" sz="10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ABS+PC</a:t>
                      </a:r>
                      <a:r>
                        <a:rPr lang="zh-CN" altLang="en-US" sz="10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改成</a:t>
                      </a:r>
                      <a:r>
                        <a:rPr lang="en-US" altLang="zh-CN" sz="10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PA6+GF30</a:t>
                      </a:r>
                      <a:endParaRPr lang="en-US" altLang="zh-CN" sz="10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  <a:p>
                      <a:pPr algn="l"/>
                      <a:endParaRPr lang="en-US" altLang="zh-CN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2" name="Rectangle 6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1460" y="812800"/>
            <a:ext cx="8352790" cy="675640"/>
          </a:xfrm>
          <a:prstGeom prst="rect">
            <a:avLst/>
          </a:prstGeom>
          <a:noFill/>
          <a:ln>
            <a:solidFill>
              <a:srgbClr val="002060"/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</p:txBody>
      </p:sp>
      <p:sp>
        <p:nvSpPr>
          <p:cNvPr id="44" name="Rounded Rectangle 68"/>
          <p:cNvSpPr/>
          <p:nvPr>
            <p:custDataLst>
              <p:tags r:id="rId3"/>
            </p:custDataLst>
          </p:nvPr>
        </p:nvSpPr>
        <p:spPr>
          <a:xfrm>
            <a:off x="401800" y="721498"/>
            <a:ext cx="1824285" cy="1826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accent1">
                    <a:lumMod val="75000"/>
                  </a:schemeClr>
                </a:solidFill>
              </a:rPr>
              <a:t>结论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TextBox 42"/>
          <p:cNvSpPr txBox="1"/>
          <p:nvPr>
            <p:custDataLst>
              <p:tags r:id="rId4"/>
            </p:custDataLst>
          </p:nvPr>
        </p:nvSpPr>
        <p:spPr bwMode="auto">
          <a:xfrm>
            <a:off x="315265" y="966275"/>
            <a:ext cx="8208912" cy="4152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900" dirty="0">
                <a:solidFill>
                  <a:prstClr val="black"/>
                </a:solidFill>
                <a:cs typeface="+mn-ea"/>
                <a:sym typeface="+mn-lt"/>
              </a:rPr>
              <a:t>1</a:t>
            </a:r>
            <a:r>
              <a:rPr lang="zh-CN" altLang="en-US" sz="900" dirty="0">
                <a:solidFill>
                  <a:prstClr val="black"/>
                </a:solidFill>
                <a:cs typeface="+mn-ea"/>
                <a:sym typeface="+mn-lt"/>
              </a:rPr>
              <a:t>、</a:t>
            </a:r>
            <a:r>
              <a:rPr lang="zh-CN" altLang="en-US" sz="900" dirty="0">
                <a:sym typeface="+mn-ea"/>
              </a:rPr>
              <a:t>在气阀内部增加弹簧，加大回弹力</a:t>
            </a:r>
            <a:endParaRPr lang="zh-CN" altLang="en-US" sz="900" dirty="0">
              <a:sym typeface="+mn-e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900" dirty="0">
                <a:sym typeface="+mn-ea"/>
              </a:rPr>
              <a:t>2</a:t>
            </a:r>
            <a:r>
              <a:rPr lang="zh-CN" altLang="en-US" sz="900" dirty="0">
                <a:sym typeface="+mn-ea"/>
              </a:rPr>
              <a:t>、座椅手柄受热变形，造成顶针超出行程，升降失效</a:t>
            </a:r>
            <a:endParaRPr lang="zh-CN" altLang="en-US" sz="900" dirty="0">
              <a:cs typeface="Daimler 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900" b="1" dirty="0">
              <a:latin typeface="+mn-ea"/>
              <a:cs typeface="Daimler 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28345" y="1287780"/>
            <a:ext cx="1364615" cy="201739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rcRect l="20069" t="32598" r="29684" b="21696"/>
          <a:stretch>
            <a:fillRect/>
          </a:stretch>
        </p:blipFill>
        <p:spPr>
          <a:xfrm>
            <a:off x="2627630" y="1614170"/>
            <a:ext cx="1158240" cy="14052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595245" y="3175635"/>
            <a:ext cx="1423035" cy="17087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14960" y="3580130"/>
            <a:ext cx="2104390" cy="6267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t" anchorCtr="0">
            <a:spAutoFit/>
          </a:bodyPr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材质：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ABS+PC</a:t>
            </a:r>
            <a:endParaRPr lang="zh-CN" altLang="en-US" sz="1200" b="0" i="0" u="none" strike="noStrike" cap="none" normalizeH="0" baseline="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变形温度：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80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°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小时未变形</a:t>
            </a:r>
            <a:endParaRPr lang="zh-CN" altLang="en-US" sz="1200" b="0" i="0" u="none" strike="noStrike" cap="none" normalizeH="0" baseline="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100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°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小时变形</a:t>
            </a:r>
            <a:endParaRPr lang="zh-CN" altLang="en-US" sz="12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 bwMode="auto">
          <a:xfrm>
            <a:off x="322263" y="1923678"/>
            <a:ext cx="8642225" cy="676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400" b="1" dirty="0">
                <a:cs typeface="Daimler CS"/>
              </a:rPr>
              <a:t>气悬浮滑齿分析报告</a:t>
            </a:r>
            <a:endParaRPr lang="zh-CN" altLang="en-US" sz="4400" b="1" dirty="0">
              <a:cs typeface="Daimler 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8088" tIns="1836159" rIns="91440" bIns="45720" numCol="1" anchor="ctr" anchorCtr="0" compatLnSpc="1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8088" tIns="1836159" rIns="91440" bIns="45720" numCol="1" anchor="ctr" anchorCtr="0" compatLnSpc="1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611466" y="771579"/>
            <a:ext cx="3168352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cs typeface="Daimler CS"/>
              </a:rPr>
              <a:t>目录 </a:t>
            </a:r>
            <a:endParaRPr lang="en-US" altLang="zh-CN" sz="1600" dirty="0">
              <a:cs typeface="Daimler 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cs typeface="Daimler CS"/>
              </a:rPr>
              <a:t>Contents</a:t>
            </a:r>
            <a:endParaRPr lang="zh-CN" altLang="en-US" sz="1600" dirty="0">
              <a:cs typeface="Daimler 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3256" y="1258466"/>
            <a:ext cx="48965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600" dirty="0"/>
              <a:t>Ⅰ.</a:t>
            </a:r>
            <a:r>
              <a:rPr lang="zh-CN" altLang="en-US" sz="1600" dirty="0"/>
              <a:t>认识产品 </a:t>
            </a:r>
            <a:r>
              <a:rPr lang="en-US" altLang="zh-CN" sz="1600" dirty="0"/>
              <a:t>Understanding Products</a:t>
            </a:r>
            <a:endParaRPr lang="en-US" altLang="zh-CN" sz="1600" dirty="0"/>
          </a:p>
          <a:p>
            <a:pPr>
              <a:lnSpc>
                <a:spcPct val="200000"/>
              </a:lnSpc>
            </a:pPr>
            <a:r>
              <a:rPr lang="en-US" altLang="zh-CN" sz="1600" dirty="0"/>
              <a:t>Ⅱ.</a:t>
            </a:r>
            <a:r>
              <a:rPr lang="zh-CN" altLang="en-US" sz="1600" dirty="0"/>
              <a:t>故障数据 </a:t>
            </a:r>
            <a:r>
              <a:rPr lang="en-US" altLang="zh-CN" sz="1600" dirty="0"/>
              <a:t>Failure Data</a:t>
            </a:r>
            <a:endParaRPr lang="en-US" altLang="zh-CN" sz="1600" dirty="0"/>
          </a:p>
          <a:p>
            <a:pPr>
              <a:lnSpc>
                <a:spcPct val="200000"/>
              </a:lnSpc>
            </a:pPr>
            <a:r>
              <a:rPr lang="en-US" altLang="zh-CN" sz="1600" dirty="0"/>
              <a:t>Ⅲ.</a:t>
            </a:r>
            <a:r>
              <a:rPr lang="zh-CN" altLang="en-US" sz="1600" dirty="0"/>
              <a:t>故障表现 </a:t>
            </a:r>
            <a:r>
              <a:rPr lang="en-US" altLang="zh-CN" sz="1600" dirty="0"/>
              <a:t>Failure appearance introduction</a:t>
            </a:r>
            <a:endParaRPr lang="en-US" altLang="zh-CN" sz="1600" dirty="0"/>
          </a:p>
          <a:p>
            <a:pPr>
              <a:lnSpc>
                <a:spcPct val="200000"/>
              </a:lnSpc>
            </a:pPr>
            <a:r>
              <a:rPr lang="en-US" altLang="zh-CN" sz="1600" dirty="0"/>
              <a:t>Ⅳ.</a:t>
            </a:r>
            <a:r>
              <a:rPr lang="zh-CN" altLang="en-US" sz="1600" dirty="0"/>
              <a:t>失效件分析结果 </a:t>
            </a:r>
            <a:r>
              <a:rPr lang="en-US" altLang="zh-CN" sz="1600" dirty="0"/>
              <a:t>Return Parts Analysis Results</a:t>
            </a:r>
            <a:endParaRPr lang="en-US" altLang="zh-CN" sz="1600" dirty="0"/>
          </a:p>
          <a:p>
            <a:pPr>
              <a:lnSpc>
                <a:spcPct val="200000"/>
              </a:lnSpc>
            </a:pPr>
            <a:r>
              <a:rPr lang="en-US" altLang="zh-CN" sz="1600" dirty="0"/>
              <a:t>Ⅴ.</a:t>
            </a:r>
            <a:r>
              <a:rPr lang="zh-CN" altLang="en-US" sz="1600" dirty="0"/>
              <a:t>故障树分析  </a:t>
            </a:r>
            <a:r>
              <a:rPr lang="en-US" altLang="zh-CN" sz="1600" dirty="0"/>
              <a:t>FTA</a:t>
            </a:r>
            <a:endParaRPr lang="en-US" altLang="zh-CN" sz="1600" dirty="0"/>
          </a:p>
          <a:p>
            <a:pPr>
              <a:lnSpc>
                <a:spcPct val="200000"/>
              </a:lnSpc>
            </a:pPr>
            <a:r>
              <a:rPr lang="en-US" altLang="zh-CN" sz="1600" dirty="0"/>
              <a:t>Ⅵ.</a:t>
            </a:r>
            <a:r>
              <a:rPr lang="zh-CN" altLang="en-US" sz="1600" dirty="0"/>
              <a:t>失效模式分析 </a:t>
            </a:r>
            <a:r>
              <a:rPr lang="en-US" altLang="zh-CN" sz="1600" dirty="0"/>
              <a:t>Failure Model Analysis</a:t>
            </a:r>
            <a:endParaRPr lang="en-US" altLang="zh-CN" sz="1600" dirty="0"/>
          </a:p>
          <a:p>
            <a:pPr>
              <a:lnSpc>
                <a:spcPct val="200000"/>
              </a:lnSpc>
            </a:pPr>
            <a:r>
              <a:rPr lang="en-US" altLang="zh-CN" sz="1600" dirty="0"/>
              <a:t>Ⅶ.</a:t>
            </a:r>
            <a:r>
              <a:rPr lang="zh-CN" altLang="en-US" sz="1600" dirty="0"/>
              <a:t> 结论和下步工作 </a:t>
            </a:r>
            <a:r>
              <a:rPr lang="en-US" altLang="zh-CN" sz="1600" dirty="0"/>
              <a:t>Conclusion and Next Step</a:t>
            </a:r>
            <a:endParaRPr lang="zh-CN" altLang="en-US" sz="1600" dirty="0"/>
          </a:p>
        </p:txBody>
      </p:sp>
      <p:sp>
        <p:nvSpPr>
          <p:cNvPr id="6" name="文本框 338"/>
          <p:cNvSpPr txBox="1"/>
          <p:nvPr/>
        </p:nvSpPr>
        <p:spPr>
          <a:xfrm>
            <a:off x="232136" y="172544"/>
            <a:ext cx="4392488" cy="36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10000"/>
              </a:lnSpc>
              <a:defRPr/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ras Bold ITC" panose="020B0907030504020204" pitchFamily="34" charset="0"/>
                <a:ea typeface="腾讯体" panose="02010600010101010101"/>
              </a:rPr>
              <a:t>04 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ras Bold ITC" panose="020B0907030504020204" pitchFamily="34" charset="0"/>
                <a:ea typeface="腾讯体" panose="02010600010101010101"/>
              </a:rPr>
              <a:t>气悬浮滑齿</a:t>
            </a:r>
            <a:endParaRPr lang="en-US" altLang="zh-CN" sz="1600" b="1" dirty="0">
              <a:solidFill>
                <a:schemeClr val="tx1">
                  <a:lumMod val="85000"/>
                  <a:lumOff val="15000"/>
                </a:schemeClr>
              </a:solidFill>
              <a:latin typeface="Eras Bold ITC" panose="020B0907030504020204" pitchFamily="34" charset="0"/>
              <a:ea typeface="腾讯体" panose="02010600010101010101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8088" tIns="1836159" rIns="91440" bIns="45720" numCol="1" anchor="ctr" anchorCtr="0" compatLnSpc="1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520" y="-71641"/>
            <a:ext cx="2520280" cy="8309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baseline="0">
                <a:solidFill>
                  <a:srgbClr val="5097AB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Ⅰ.</a:t>
            </a:r>
            <a:r>
              <a:rPr lang="zh-CN" altLang="en-US" dirty="0"/>
              <a:t>认识产品 </a:t>
            </a:r>
            <a:endParaRPr lang="en-US" altLang="zh-CN" dirty="0"/>
          </a:p>
          <a:p>
            <a:r>
              <a:rPr lang="en-US" altLang="zh-CN" dirty="0"/>
              <a:t>Understanding Products</a:t>
            </a:r>
            <a:endParaRPr lang="en-US" altLang="zh-CN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51520" y="843558"/>
          <a:ext cx="3096344" cy="40324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8172"/>
                <a:gridCol w="1548172"/>
              </a:tblGrid>
              <a:tr h="1560948">
                <a:tc gridSpan="2"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3175" cap="flat" cmpd="sng" algn="ctr">
                      <a:solidFill>
                        <a:srgbClr val="79AE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9AE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9AE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9AE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5750">
                <a:tc>
                  <a:txBody>
                    <a:bodyPr/>
                    <a:lstStyle/>
                    <a:p>
                      <a:pPr algn="ctr"/>
                      <a:endParaRPr lang="en-US" altLang="zh-CN" sz="12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2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5750">
                <a:tc>
                  <a:txBody>
                    <a:bodyPr/>
                    <a:lstStyle/>
                    <a:p>
                      <a:pPr algn="ctr"/>
                      <a:endParaRPr lang="en-US" altLang="zh-CN" sz="12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2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494791" y="3225508"/>
          <a:ext cx="5397688" cy="1104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521"/>
                <a:gridCol w="929768"/>
                <a:gridCol w="1008112"/>
                <a:gridCol w="1008112"/>
                <a:gridCol w="918946"/>
                <a:gridCol w="665229"/>
              </a:tblGrid>
              <a:tr h="3234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零件名称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Parts Name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零件图号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Part</a:t>
                      </a:r>
                      <a:r>
                        <a:rPr lang="en-US" altLang="zh-CN" sz="1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 number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启用时间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Date Started  Use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应用车型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Used 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vehicles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供货份额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Supply share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cPr/>
                </a:tc>
              </a:tr>
              <a:tr h="398814">
                <a:tc vMerge="1"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  <a:tc vMerge="1"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光华荣昌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起供日期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Date started 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2348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ea typeface="Arial Unicode MS" panose="020B0604020202020204" pitchFamily="34" charset="-122"/>
                        </a:rPr>
                        <a:t>驾驶员座椅总成</a:t>
                      </a:r>
                      <a:endParaRPr lang="zh-CN" altLang="en-US" sz="8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H468100000013/14/16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所有车型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All of vehicles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70%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/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491882" y="1857356"/>
          <a:ext cx="5400598" cy="12874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0598"/>
              </a:tblGrid>
              <a:tr h="270672">
                <a:tc>
                  <a:txBody>
                    <a:bodyPr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功能简述：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Functional  thief  instructions</a:t>
                      </a:r>
                      <a:endParaRPr lang="zh-CN" altLang="en-US" sz="1200" dirty="0">
                        <a:solidFill>
                          <a:schemeClr val="bg1"/>
                        </a:solidFill>
                        <a:cs typeface="Daimler 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01314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/>
                        <a:t>驾驶员座椅总成</a:t>
                      </a:r>
                      <a:endParaRPr lang="zh-CN" altLang="en-US" sz="11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3494790" y="820316"/>
            <a:ext cx="5397689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1000" dirty="0">
              <a:solidFill>
                <a:prstClr val="black"/>
              </a:solidFill>
              <a:cs typeface="+mn-ea"/>
              <a:sym typeface="+mn-lt"/>
            </a:endParaRPr>
          </a:p>
          <a:p>
            <a:r>
              <a:rPr lang="zh-CN" altLang="en-US" sz="1000" dirty="0"/>
              <a:t>经过座椅旧件返回鉴定，气悬浮黑色与白色齿在座椅迅速高低变化时出现滑齿，不操作升降气阀对座椅充放气时，齿的相对位置不变</a:t>
            </a:r>
            <a:endParaRPr lang="zh-CN" altLang="en-US" sz="1000" dirty="0"/>
          </a:p>
        </p:txBody>
      </p:sp>
      <p:pic>
        <p:nvPicPr>
          <p:cNvPr id="8197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05" y="843280"/>
            <a:ext cx="2874645" cy="15132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椭圆 3"/>
          <p:cNvSpPr/>
          <p:nvPr/>
        </p:nvSpPr>
        <p:spPr>
          <a:xfrm>
            <a:off x="969010" y="1362075"/>
            <a:ext cx="462915" cy="29210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3651885"/>
            <a:ext cx="1078230" cy="1153795"/>
          </a:xfrm>
          <a:prstGeom prst="rect">
            <a:avLst/>
          </a:prstGeom>
        </p:spPr>
      </p:pic>
      <p:pic>
        <p:nvPicPr>
          <p:cNvPr id="8196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" y="2427605"/>
            <a:ext cx="3095625" cy="121729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9" name="直接箭头连接符 8"/>
          <p:cNvCxnSpPr/>
          <p:nvPr/>
        </p:nvCxnSpPr>
        <p:spPr>
          <a:xfrm flipV="1">
            <a:off x="1438910" y="3003550"/>
            <a:ext cx="1621155" cy="140335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arrow" w="med" len="med"/>
            <a:tailEnd type="arrow" w="med" len="med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8088" tIns="1836159" rIns="91440" bIns="45720" numCol="1" anchor="ctr" anchorCtr="0" compatLnSpc="1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3528" y="51470"/>
            <a:ext cx="2520280" cy="5847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baseline="0">
                <a:solidFill>
                  <a:srgbClr val="5097AB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Ⅱ.</a:t>
            </a:r>
            <a:r>
              <a:rPr lang="zh-CN" altLang="en-US" dirty="0"/>
              <a:t>故障数据 </a:t>
            </a:r>
            <a:endParaRPr lang="en-US" altLang="zh-CN" dirty="0"/>
          </a:p>
          <a:p>
            <a:r>
              <a:rPr lang="en-US" altLang="zh-CN" dirty="0"/>
              <a:t>Failure Data</a:t>
            </a:r>
            <a:endParaRPr lang="en-US" altLang="zh-CN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860032" y="2214723"/>
          <a:ext cx="4064992" cy="1567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362"/>
                <a:gridCol w="1042846"/>
                <a:gridCol w="868779"/>
                <a:gridCol w="1324005"/>
              </a:tblGrid>
              <a:tr h="5816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零件名称</a:t>
                      </a:r>
                      <a:endParaRPr lang="en-US" altLang="zh-CN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Parts Name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零件图号</a:t>
                      </a:r>
                      <a:endParaRPr lang="en-US" altLang="zh-CN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Part</a:t>
                      </a:r>
                      <a:r>
                        <a:rPr lang="en-US" altLang="zh-CN" sz="10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 number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应用车型</a:t>
                      </a:r>
                      <a:endParaRPr lang="en-US" altLang="zh-CN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Used </a:t>
                      </a:r>
                      <a:endParaRPr lang="en-US" altLang="zh-CN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vehicles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故障率</a:t>
                      </a:r>
                      <a:endParaRPr lang="en-US" altLang="zh-CN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Failure Rate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404036">
                <a:tc vMerge="1"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光华荣昌</a:t>
                      </a:r>
                      <a:endParaRPr lang="zh-CN" altLang="en-US" sz="1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8164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驾驶员座椅总成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/>
                      <a:r>
                        <a:rPr lang="en-US" altLang="zh-CN" sz="800" dirty="0"/>
                        <a:t>Oil tank exchange valve</a:t>
                      </a:r>
                      <a:endParaRPr lang="zh-CN" altLang="en-US" sz="8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H468100000013/14/16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所有车型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All of vehicles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81597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17%</a:t>
                      </a:r>
                      <a:endParaRPr lang="zh-CN" altLang="en-US"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0" name="Rectangle 6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512" y="840838"/>
            <a:ext cx="8745512" cy="1010831"/>
          </a:xfrm>
          <a:prstGeom prst="rect">
            <a:avLst/>
          </a:prstGeom>
          <a:noFill/>
          <a:ln>
            <a:solidFill>
              <a:srgbClr val="002060"/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</p:txBody>
      </p:sp>
      <p:sp>
        <p:nvSpPr>
          <p:cNvPr id="21" name="Rounded Rectangle 68"/>
          <p:cNvSpPr/>
          <p:nvPr>
            <p:custDataLst>
              <p:tags r:id="rId3"/>
            </p:custDataLst>
          </p:nvPr>
        </p:nvSpPr>
        <p:spPr>
          <a:xfrm>
            <a:off x="330043" y="761165"/>
            <a:ext cx="1824285" cy="2335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</a:rPr>
              <a:t>结论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>
            <p:custDataLst>
              <p:tags r:id="rId4"/>
            </p:custDataLst>
          </p:nvPr>
        </p:nvSpPr>
        <p:spPr bwMode="auto">
          <a:xfrm>
            <a:off x="330043" y="1183853"/>
            <a:ext cx="8327866" cy="1536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marL="228600" indent="-228600">
              <a:buAutoNum type="arabicPeriod"/>
            </a:pPr>
            <a:r>
              <a:rPr lang="zh-CN" altLang="en-US" sz="1000" dirty="0">
                <a:solidFill>
                  <a:prstClr val="black"/>
                </a:solidFill>
                <a:cs typeface="+mn-ea"/>
                <a:sym typeface="+mn-lt"/>
              </a:rPr>
              <a:t>经鉴定，共计</a:t>
            </a:r>
            <a:r>
              <a:rPr lang="en-US" altLang="zh-CN" sz="1000" dirty="0">
                <a:solidFill>
                  <a:prstClr val="black"/>
                </a:solidFill>
                <a:cs typeface="+mn-ea"/>
                <a:sym typeface="+mn-lt"/>
              </a:rPr>
              <a:t>35</a:t>
            </a:r>
            <a:r>
              <a:rPr lang="zh-CN" altLang="en-US" sz="1000" dirty="0">
                <a:solidFill>
                  <a:prstClr val="black"/>
                </a:solidFill>
                <a:cs typeface="+mn-ea"/>
                <a:sym typeface="+mn-lt"/>
              </a:rPr>
              <a:t>件气悬浮滑齿，占比</a:t>
            </a:r>
            <a:r>
              <a:rPr lang="en-US" altLang="zh-CN" sz="1000" dirty="0">
                <a:solidFill>
                  <a:prstClr val="black"/>
                </a:solidFill>
                <a:cs typeface="+mn-ea"/>
                <a:sym typeface="+mn-lt"/>
              </a:rPr>
              <a:t>17%</a:t>
            </a:r>
            <a:r>
              <a:rPr lang="zh-CN" altLang="en-US" sz="1000" dirty="0">
                <a:solidFill>
                  <a:prstClr val="black"/>
                </a:solidFill>
                <a:cs typeface="+mn-ea"/>
                <a:sym typeface="+mn-lt"/>
              </a:rPr>
              <a:t>；</a:t>
            </a:r>
            <a:endParaRPr lang="en-US" altLang="zh-CN" sz="100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7215" name="图片 -21474826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95" y="2056130"/>
            <a:ext cx="3352165" cy="27419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413096" y="2324842"/>
            <a:ext cx="2103120" cy="240714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54" name="标题 1"/>
          <p:cNvSpPr>
            <a:spLocks noGrp="1"/>
          </p:cNvSpPr>
          <p:nvPr>
            <p:ph type="title"/>
          </p:nvPr>
        </p:nvSpPr>
        <p:spPr>
          <a:xfrm>
            <a:off x="107504" y="164386"/>
            <a:ext cx="6568508" cy="482216"/>
          </a:xfrm>
        </p:spPr>
        <p:txBody>
          <a:bodyPr/>
          <a:lstStyle/>
          <a:p>
            <a:pPr defTabSz="815975"/>
            <a:r>
              <a:rPr lang="en-US" altLang="zh-CN" sz="1600" b="1" dirty="0">
                <a:solidFill>
                  <a:srgbClr val="5097AB"/>
                </a:solidFill>
                <a:latin typeface="+mj-lt"/>
              </a:rPr>
              <a:t>Ⅲ.</a:t>
            </a:r>
            <a:r>
              <a:rPr lang="zh-CN" altLang="en-US" sz="1600" b="1" dirty="0">
                <a:solidFill>
                  <a:srgbClr val="5097AB"/>
                </a:solidFill>
              </a:rPr>
              <a:t>故障表现 </a:t>
            </a:r>
            <a:br>
              <a:rPr lang="en-US" altLang="zh-CN" sz="1600" b="1" dirty="0">
                <a:solidFill>
                  <a:srgbClr val="5097AB"/>
                </a:solidFill>
              </a:rPr>
            </a:br>
            <a:r>
              <a:rPr lang="en-US" altLang="zh-CN" sz="1600" b="1" dirty="0">
                <a:solidFill>
                  <a:srgbClr val="5097AB"/>
                </a:solidFill>
                <a:latin typeface="+mj-lt"/>
              </a:rPr>
              <a:t>Failure appearance introduction</a:t>
            </a:r>
            <a:endParaRPr lang="zh-CN" altLang="en-US" sz="1200" b="1" dirty="0">
              <a:solidFill>
                <a:srgbClr val="5097AB"/>
              </a:solidFill>
              <a:latin typeface="+mj-lt"/>
            </a:endParaRPr>
          </a:p>
        </p:txBody>
      </p:sp>
      <p:sp>
        <p:nvSpPr>
          <p:cNvPr id="29" name="Rectangle 2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43160" y="2324340"/>
            <a:ext cx="2103120" cy="240764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>
            <p:custDataLst>
              <p:tags r:id="rId3"/>
            </p:custDataLst>
          </p:nvPr>
        </p:nvSpPr>
        <p:spPr bwMode="auto">
          <a:xfrm>
            <a:off x="251520" y="735904"/>
            <a:ext cx="6578675" cy="32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prstClr val="black"/>
                </a:solidFill>
                <a:latin typeface="+mj-lt"/>
              </a:rPr>
              <a:t>Failure is projecting in various ways   </a:t>
            </a:r>
            <a:r>
              <a:rPr lang="zh-CN" altLang="en-US" sz="1400" dirty="0">
                <a:solidFill>
                  <a:prstClr val="black"/>
                </a:solidFill>
                <a:latin typeface="+mj-lt"/>
              </a:rPr>
              <a:t>故障模式说明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81798" y="2663871"/>
            <a:ext cx="1935023" cy="13857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+mj-lt"/>
              </a:rPr>
              <a:t>Picture</a:t>
            </a:r>
            <a:r>
              <a:rPr lang="zh-CN" altLang="en-US" dirty="0"/>
              <a:t>图片</a:t>
            </a:r>
            <a:endParaRPr lang="en-US" dirty="0"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215166" y="2626202"/>
            <a:ext cx="1935023" cy="13857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+mj-lt"/>
              </a:rPr>
              <a:t>Picture </a:t>
            </a:r>
            <a:r>
              <a:rPr lang="zh-CN" altLang="en-US" dirty="0">
                <a:latin typeface="+mj-lt"/>
              </a:rPr>
              <a:t>图片</a:t>
            </a:r>
            <a:endParaRPr lang="en-US" dirty="0">
              <a:latin typeface="+mj-lt"/>
            </a:endParaRPr>
          </a:p>
        </p:txBody>
      </p:sp>
      <p:sp>
        <p:nvSpPr>
          <p:cNvPr id="36" name="Rectangle 6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8590" y="1173981"/>
            <a:ext cx="8471882" cy="703596"/>
          </a:xfrm>
          <a:prstGeom prst="rect">
            <a:avLst/>
          </a:prstGeom>
          <a:noFill/>
          <a:ln>
            <a:solidFill>
              <a:srgbClr val="002060"/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</p:txBody>
      </p:sp>
      <p:sp>
        <p:nvSpPr>
          <p:cNvPr id="49" name="Rounded Rectangle 68"/>
          <p:cNvSpPr/>
          <p:nvPr>
            <p:custDataLst>
              <p:tags r:id="rId5"/>
            </p:custDataLst>
          </p:nvPr>
        </p:nvSpPr>
        <p:spPr>
          <a:xfrm>
            <a:off x="499121" y="1094307"/>
            <a:ext cx="1824285" cy="2335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</a:rPr>
              <a:t>结论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0" name="TextBox 49"/>
          <p:cNvSpPr txBox="1"/>
          <p:nvPr>
            <p:custDataLst>
              <p:tags r:id="rId6"/>
            </p:custDataLst>
          </p:nvPr>
        </p:nvSpPr>
        <p:spPr bwMode="auto">
          <a:xfrm>
            <a:off x="628189" y="1327869"/>
            <a:ext cx="8192283" cy="4616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cs typeface="Daimler CS"/>
              </a:rPr>
              <a:t>1</a:t>
            </a:r>
            <a:r>
              <a:rPr lang="zh-CN" altLang="en-US" sz="1000" dirty="0">
                <a:cs typeface="Daimler CS"/>
              </a:rPr>
              <a:t>、座椅在升降过程中，因固定支架与台阶螺栓开口尺寸大，使气悬浮向外受力，造成气悬浮黑色齿与白色齿无法完全咬合，体现在座椅上为升高或者降低</a:t>
            </a:r>
            <a:endParaRPr lang="en-US" altLang="zh-CN" sz="1000" dirty="0">
              <a:cs typeface="Daimler CS"/>
            </a:endParaRPr>
          </a:p>
        </p:txBody>
      </p:sp>
      <p:pic>
        <p:nvPicPr>
          <p:cNvPr id="9263" name="图片 -21474826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5830" y="2626360"/>
            <a:ext cx="1953895" cy="1386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64" name="图片 -2147482623" descr="1620969921(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4784725" y="2685415"/>
            <a:ext cx="1328420" cy="1341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41"/>
          <p:cNvSpPr/>
          <p:nvPr>
            <p:custDataLst>
              <p:tags r:id="rId9"/>
            </p:custDataLst>
          </p:nvPr>
        </p:nvSpPr>
        <p:spPr>
          <a:xfrm>
            <a:off x="2367065" y="1995498"/>
            <a:ext cx="1655618" cy="517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 dirty="0">
                <a:solidFill>
                  <a:srgbClr val="004355"/>
                </a:solidFill>
                <a:latin typeface="+mj-lt"/>
              </a:rPr>
              <a:t>气悬浮开口尺寸大</a:t>
            </a:r>
            <a:endParaRPr lang="zh-CN" altLang="en-US" sz="1200" b="1" dirty="0">
              <a:solidFill>
                <a:srgbClr val="004355"/>
              </a:solidFill>
              <a:latin typeface="+mj-lt"/>
            </a:endParaRPr>
          </a:p>
        </p:txBody>
      </p:sp>
      <p:sp>
        <p:nvSpPr>
          <p:cNvPr id="4" name="Rounded Rectangle 41"/>
          <p:cNvSpPr/>
          <p:nvPr>
            <p:custDataLst>
              <p:tags r:id="rId10"/>
            </p:custDataLst>
          </p:nvPr>
        </p:nvSpPr>
        <p:spPr>
          <a:xfrm>
            <a:off x="4643540" y="2067253"/>
            <a:ext cx="1655618" cy="517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 dirty="0">
                <a:solidFill>
                  <a:srgbClr val="004355"/>
                </a:solidFill>
                <a:latin typeface="+mj-lt"/>
              </a:rPr>
              <a:t>支架不垂直</a:t>
            </a:r>
            <a:endParaRPr lang="zh-CN" altLang="en-US" sz="1200" b="1" dirty="0">
              <a:solidFill>
                <a:srgbClr val="004355"/>
              </a:solidFill>
              <a:latin typeface="+mj-lt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3060065" y="3580130"/>
            <a:ext cx="0" cy="431800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 w="med" len="med"/>
          </a:ln>
        </p:spPr>
      </p:cxnSp>
      <p:sp>
        <p:nvSpPr>
          <p:cNvPr id="10" name="Rounded Rectangle 41"/>
          <p:cNvSpPr/>
          <p:nvPr>
            <p:custDataLst>
              <p:tags r:id="rId11"/>
            </p:custDataLst>
          </p:nvPr>
        </p:nvSpPr>
        <p:spPr>
          <a:xfrm>
            <a:off x="2411730" y="4083685"/>
            <a:ext cx="1429385" cy="3848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 dirty="0">
                <a:solidFill>
                  <a:srgbClr val="004355"/>
                </a:solidFill>
                <a:latin typeface="+mj-lt"/>
              </a:rPr>
              <a:t>向外受力，造成滑齿</a:t>
            </a:r>
            <a:endParaRPr lang="zh-CN" altLang="en-US" sz="1200" b="1" dirty="0">
              <a:solidFill>
                <a:srgbClr val="004355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5"/>
          <p:cNvSpPr txBox="1"/>
          <p:nvPr/>
        </p:nvSpPr>
        <p:spPr>
          <a:xfrm>
            <a:off x="466725" y="522288"/>
            <a:ext cx="8210550" cy="3905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lstStyle/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鱼骨图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气悬浮滑齿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0" name="直接箭头连接符 59"/>
          <p:cNvCxnSpPr/>
          <p:nvPr/>
        </p:nvCxnSpPr>
        <p:spPr>
          <a:xfrm flipH="1">
            <a:off x="4527550" y="1764099"/>
            <a:ext cx="64331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/>
          <p:cNvCxnSpPr>
            <a:stCxn id="21522" idx="0"/>
          </p:cNvCxnSpPr>
          <p:nvPr/>
        </p:nvCxnSpPr>
        <p:spPr>
          <a:xfrm flipH="1">
            <a:off x="6696987" y="1492459"/>
            <a:ext cx="102565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1444749" y="1906350"/>
            <a:ext cx="114276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/>
          <p:cNvGrpSpPr/>
          <p:nvPr/>
        </p:nvGrpSpPr>
        <p:grpSpPr>
          <a:xfrm>
            <a:off x="-8267" y="880269"/>
            <a:ext cx="9144000" cy="3925888"/>
            <a:chOff x="0" y="914400"/>
            <a:chExt cx="9144000" cy="3925888"/>
          </a:xfrm>
        </p:grpSpPr>
        <p:sp>
          <p:nvSpPr>
            <p:cNvPr id="7" name="任意多边形 6"/>
            <p:cNvSpPr/>
            <p:nvPr/>
          </p:nvSpPr>
          <p:spPr>
            <a:xfrm rot="5400000">
              <a:off x="7590631" y="2074069"/>
              <a:ext cx="1789113" cy="1317625"/>
            </a:xfrm>
            <a:custGeom>
              <a:avLst/>
              <a:gdLst>
                <a:gd name="connsiteX0" fmla="*/ 0 w 2818"/>
                <a:gd name="connsiteY0" fmla="*/ 2022 h 2075"/>
                <a:gd name="connsiteX1" fmla="*/ 1403 w 2818"/>
                <a:gd name="connsiteY1" fmla="*/ 0 h 2075"/>
                <a:gd name="connsiteX2" fmla="*/ 2818 w 2818"/>
                <a:gd name="connsiteY2" fmla="*/ 2075 h 2075"/>
                <a:gd name="connsiteX3" fmla="*/ 0 w 2818"/>
                <a:gd name="connsiteY3" fmla="*/ 2022 h 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18" h="2075">
                  <a:moveTo>
                    <a:pt x="0" y="2022"/>
                  </a:moveTo>
                  <a:lnTo>
                    <a:pt x="1403" y="0"/>
                  </a:lnTo>
                  <a:lnTo>
                    <a:pt x="2818" y="2075"/>
                  </a:lnTo>
                  <a:cubicBezTo>
                    <a:pt x="1245" y="1249"/>
                    <a:pt x="939" y="2040"/>
                    <a:pt x="0" y="202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</a:lstStyle>
            <a:p>
              <a:endParaRPr>
                <a:latin typeface="Calibri" panose="020F0502020204030204" pitchFamily="34" charset="0"/>
              </a:endParaRPr>
            </a:p>
          </p:txBody>
        </p:sp>
        <p:cxnSp>
          <p:nvCxnSpPr>
            <p:cNvPr id="23" name="直接箭头连接符 22"/>
            <p:cNvCxnSpPr>
              <a:stCxn id="21511" idx="0"/>
            </p:cNvCxnSpPr>
            <p:nvPr/>
          </p:nvCxnSpPr>
          <p:spPr>
            <a:xfrm flipV="1">
              <a:off x="3626395" y="2895125"/>
              <a:ext cx="882103" cy="1638433"/>
            </a:xfrm>
            <a:prstGeom prst="straightConnector1">
              <a:avLst/>
            </a:prstGeom>
            <a:ln w="57150">
              <a:solidFill>
                <a:srgbClr val="00A1F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 flipV="1">
              <a:off x="1238815" y="2886870"/>
              <a:ext cx="811585" cy="1638433"/>
            </a:xfrm>
            <a:prstGeom prst="straightConnector1">
              <a:avLst/>
            </a:prstGeom>
            <a:ln w="57150">
              <a:solidFill>
                <a:srgbClr val="00A1F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1" name="TextBox 8"/>
            <p:cNvSpPr txBox="1"/>
            <p:nvPr/>
          </p:nvSpPr>
          <p:spPr>
            <a:xfrm>
              <a:off x="3447582" y="4533558"/>
              <a:ext cx="357626" cy="306730"/>
            </a:xfrm>
            <a:prstGeom prst="rect">
              <a:avLst/>
            </a:prstGeom>
            <a:solidFill>
              <a:srgbClr val="00A1F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法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6" name="直接箭头连接符 25"/>
            <p:cNvCxnSpPr/>
            <p:nvPr/>
          </p:nvCxnSpPr>
          <p:spPr>
            <a:xfrm>
              <a:off x="6527071" y="1195730"/>
              <a:ext cx="652290" cy="1593344"/>
            </a:xfrm>
            <a:prstGeom prst="straightConnector1">
              <a:avLst/>
            </a:prstGeom>
            <a:ln w="57150">
              <a:solidFill>
                <a:srgbClr val="00A1F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>
              <a:stCxn id="21516" idx="2"/>
            </p:cNvCxnSpPr>
            <p:nvPr/>
          </p:nvCxnSpPr>
          <p:spPr>
            <a:xfrm>
              <a:off x="2279000" y="1221130"/>
              <a:ext cx="826696" cy="1554606"/>
            </a:xfrm>
            <a:prstGeom prst="straightConnector1">
              <a:avLst/>
            </a:prstGeom>
            <a:ln w="57150">
              <a:solidFill>
                <a:srgbClr val="00A1F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4" name="TextBox 11"/>
            <p:cNvSpPr txBox="1"/>
            <p:nvPr/>
          </p:nvSpPr>
          <p:spPr>
            <a:xfrm>
              <a:off x="6348258" y="914400"/>
              <a:ext cx="357626" cy="306730"/>
            </a:xfrm>
            <a:prstGeom prst="rect">
              <a:avLst/>
            </a:prstGeom>
            <a:solidFill>
              <a:srgbClr val="00A1F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人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15" name="TextBox 12"/>
            <p:cNvSpPr txBox="1"/>
            <p:nvPr/>
          </p:nvSpPr>
          <p:spPr>
            <a:xfrm>
              <a:off x="1037336" y="4533558"/>
              <a:ext cx="357626" cy="306730"/>
            </a:xfrm>
            <a:prstGeom prst="rect">
              <a:avLst/>
            </a:prstGeom>
            <a:solidFill>
              <a:srgbClr val="00A1F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料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16" name="TextBox 25"/>
            <p:cNvSpPr txBox="1"/>
            <p:nvPr/>
          </p:nvSpPr>
          <p:spPr>
            <a:xfrm>
              <a:off x="2100187" y="914400"/>
              <a:ext cx="357626" cy="306730"/>
            </a:xfrm>
            <a:prstGeom prst="rect">
              <a:avLst/>
            </a:prstGeom>
            <a:solidFill>
              <a:srgbClr val="00A1F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机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5" name="直接箭头连接符 54"/>
            <p:cNvCxnSpPr/>
            <p:nvPr/>
          </p:nvCxnSpPr>
          <p:spPr>
            <a:xfrm>
              <a:off x="4122538" y="1207798"/>
              <a:ext cx="926176" cy="1583183"/>
            </a:xfrm>
            <a:prstGeom prst="straightConnector1">
              <a:avLst/>
            </a:prstGeom>
            <a:ln w="57150">
              <a:solidFill>
                <a:srgbClr val="00A1F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0" name="TextBox 40"/>
            <p:cNvSpPr txBox="1"/>
            <p:nvPr/>
          </p:nvSpPr>
          <p:spPr>
            <a:xfrm>
              <a:off x="3929244" y="931546"/>
              <a:ext cx="357626" cy="306730"/>
            </a:xfrm>
            <a:prstGeom prst="rect">
              <a:avLst/>
            </a:prstGeom>
            <a:solidFill>
              <a:srgbClr val="00A1F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环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7" name="直接箭头连接符 56"/>
            <p:cNvCxnSpPr>
              <a:stCxn id="21522" idx="0"/>
            </p:cNvCxnSpPr>
            <p:nvPr/>
          </p:nvCxnSpPr>
          <p:spPr>
            <a:xfrm flipV="1">
              <a:off x="5671412" y="2895125"/>
              <a:ext cx="898473" cy="1638433"/>
            </a:xfrm>
            <a:prstGeom prst="straightConnector1">
              <a:avLst/>
            </a:prstGeom>
            <a:ln w="57150">
              <a:solidFill>
                <a:srgbClr val="00A1F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2" name="TextBox 42"/>
            <p:cNvSpPr txBox="1"/>
            <p:nvPr/>
          </p:nvSpPr>
          <p:spPr>
            <a:xfrm>
              <a:off x="5492599" y="4533558"/>
              <a:ext cx="357626" cy="306730"/>
            </a:xfrm>
            <a:prstGeom prst="rect">
              <a:avLst/>
            </a:prstGeom>
            <a:solidFill>
              <a:srgbClr val="00A1F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测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28" name="TextBox 5"/>
            <p:cNvSpPr txBox="1"/>
            <p:nvPr/>
          </p:nvSpPr>
          <p:spPr>
            <a:xfrm>
              <a:off x="8106797" y="2474086"/>
              <a:ext cx="826066" cy="57721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气悬浮滑齿</a:t>
              </a:r>
              <a:endParaRPr 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任意多边形 1"/>
            <p:cNvSpPr/>
            <p:nvPr/>
          </p:nvSpPr>
          <p:spPr>
            <a:xfrm>
              <a:off x="0" y="2473325"/>
              <a:ext cx="825500" cy="666750"/>
            </a:xfrm>
            <a:custGeom>
              <a:avLst/>
              <a:gdLst>
                <a:gd name="connsiteX0" fmla="*/ 43 w 1300"/>
                <a:gd name="connsiteY0" fmla="*/ 0 h 1051"/>
                <a:gd name="connsiteX1" fmla="*/ 717 w 1300"/>
                <a:gd name="connsiteY1" fmla="*/ 186 h 1051"/>
                <a:gd name="connsiteX2" fmla="*/ 1300 w 1300"/>
                <a:gd name="connsiteY2" fmla="*/ 567 h 1051"/>
                <a:gd name="connsiteX3" fmla="*/ 717 w 1300"/>
                <a:gd name="connsiteY3" fmla="*/ 946 h 1051"/>
                <a:gd name="connsiteX4" fmla="*/ 0 w 1300"/>
                <a:gd name="connsiteY4" fmla="*/ 1018 h 1051"/>
                <a:gd name="connsiteX5" fmla="*/ 402 w 1300"/>
                <a:gd name="connsiteY5" fmla="*/ 545 h 1051"/>
                <a:gd name="connsiteX6" fmla="*/ 43 w 1300"/>
                <a:gd name="connsiteY6" fmla="*/ 0 h 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0" h="1052">
                  <a:moveTo>
                    <a:pt x="43" y="0"/>
                  </a:moveTo>
                  <a:lnTo>
                    <a:pt x="717" y="186"/>
                  </a:lnTo>
                  <a:lnTo>
                    <a:pt x="1300" y="567"/>
                  </a:lnTo>
                  <a:lnTo>
                    <a:pt x="717" y="946"/>
                  </a:lnTo>
                  <a:cubicBezTo>
                    <a:pt x="488" y="913"/>
                    <a:pt x="215" y="1133"/>
                    <a:pt x="0" y="1018"/>
                  </a:cubicBezTo>
                  <a:lnTo>
                    <a:pt x="402" y="545"/>
                  </a:lnTo>
                  <a:lnTo>
                    <a:pt x="4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</a:lstStyle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8" name="燕尾形箭头 7"/>
            <p:cNvSpPr/>
            <p:nvPr/>
          </p:nvSpPr>
          <p:spPr>
            <a:xfrm flipV="1">
              <a:off x="690563" y="2765425"/>
              <a:ext cx="7410450" cy="120650"/>
            </a:xfrm>
            <a:prstGeom prst="notchedRightArrow">
              <a:avLst>
                <a:gd name="adj1" fmla="val 49606"/>
                <a:gd name="adj2" fmla="val 0"/>
              </a:avLst>
            </a:prstGeom>
            <a:solidFill>
              <a:srgbClr val="4472C4"/>
            </a:solidFill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1050" strike="noStrike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541" name="文本框 32"/>
          <p:cNvSpPr txBox="1"/>
          <p:nvPr/>
        </p:nvSpPr>
        <p:spPr>
          <a:xfrm>
            <a:off x="1028700" y="1243330"/>
            <a:ext cx="128397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000" u="sng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ea typeface="宋体" panose="02010600030101010101" pitchFamily="2" charset="-122"/>
              </a:rPr>
              <a:t>缺少固定支架开口尺寸检测工装</a:t>
            </a:r>
            <a:endParaRPr lang="zh-CN" altLang="en-US" sz="1000" u="sng" dirty="0">
              <a:ln>
                <a:solidFill>
                  <a:srgbClr val="FF0000"/>
                </a:solidFill>
              </a:ln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40" name="直接连接符 39"/>
          <p:cNvCxnSpPr/>
          <p:nvPr/>
        </p:nvCxnSpPr>
        <p:spPr>
          <a:xfrm flipH="1">
            <a:off x="4821184" y="1522158"/>
            <a:ext cx="211138" cy="2492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47" name="文本框 40"/>
          <p:cNvSpPr txBox="1"/>
          <p:nvPr/>
        </p:nvSpPr>
        <p:spPr>
          <a:xfrm>
            <a:off x="4595483" y="1319212"/>
            <a:ext cx="906462" cy="244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1000" u="sng" dirty="0">
                <a:latin typeface="Calibri" panose="020F0502020204030204" pitchFamily="34" charset="0"/>
                <a:ea typeface="宋体" panose="02010600030101010101" pitchFamily="2" charset="-122"/>
              </a:rPr>
              <a:t>光照度不足</a:t>
            </a:r>
            <a:endParaRPr lang="zh-CN" altLang="en-US" sz="1000" u="sng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5181547" y="1542450"/>
            <a:ext cx="390525" cy="40005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灯光</a:t>
            </a:r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210881" y="1629420"/>
            <a:ext cx="1384603" cy="663939"/>
            <a:chOff x="3894422" y="1635126"/>
            <a:chExt cx="965732" cy="663939"/>
          </a:xfrm>
        </p:grpSpPr>
        <p:sp>
          <p:nvSpPr>
            <p:cNvPr id="39" name="椭圆 38"/>
            <p:cNvSpPr/>
            <p:nvPr/>
          </p:nvSpPr>
          <p:spPr>
            <a:xfrm>
              <a:off x="3986642" y="1899015"/>
              <a:ext cx="276961" cy="4000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</a:lstStyle>
            <a:p>
              <a:pPr lvl="0" algn="ctr"/>
              <a:r>
                <a:rPr lang="zh-CN" altLang="en-US" sz="1200" dirty="0">
                  <a:latin typeface="Calibri" panose="020F0502020204030204" pitchFamily="34" charset="0"/>
                  <a:ea typeface="宋体" panose="02010600030101010101" pitchFamily="2" charset="-122"/>
                </a:rPr>
                <a:t>运输</a:t>
              </a:r>
              <a:endPara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44" name="直接箭头连接符 43"/>
            <p:cNvCxnSpPr>
              <a:stCxn id="39" idx="6"/>
            </p:cNvCxnSpPr>
            <p:nvPr/>
          </p:nvCxnSpPr>
          <p:spPr>
            <a:xfrm flipV="1">
              <a:off x="4263603" y="2088357"/>
              <a:ext cx="596551" cy="1068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4378324" y="1834357"/>
              <a:ext cx="161925" cy="25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51" name="文本框 46"/>
            <p:cNvSpPr txBox="1"/>
            <p:nvPr/>
          </p:nvSpPr>
          <p:spPr>
            <a:xfrm>
              <a:off x="3894422" y="1635126"/>
              <a:ext cx="906463" cy="24606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000" u="sng" dirty="0">
                  <a:latin typeface="Calibri" panose="020F0502020204030204" pitchFamily="34" charset="0"/>
                  <a:ea typeface="宋体" panose="02010600030101010101" pitchFamily="2" charset="-122"/>
                </a:rPr>
                <a:t>运输变形</a:t>
              </a:r>
              <a:endParaRPr lang="zh-CN" altLang="en-US" sz="1000" u="sng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51" name="椭圆 50"/>
          <p:cNvSpPr/>
          <p:nvPr/>
        </p:nvSpPr>
        <p:spPr>
          <a:xfrm>
            <a:off x="7696200" y="1304925"/>
            <a:ext cx="711200" cy="40005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zh-CN" altLang="en-US" sz="900" dirty="0">
                <a:latin typeface="Calibri" panose="020F0502020204030204" pitchFamily="34" charset="0"/>
                <a:ea typeface="宋体" panose="02010600030101010101" pitchFamily="2" charset="-122"/>
              </a:rPr>
              <a:t>生产人员</a:t>
            </a:r>
            <a:endParaRPr lang="zh-CN" altLang="en-US" sz="9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53" name="直接连接符 52"/>
          <p:cNvCxnSpPr/>
          <p:nvPr/>
        </p:nvCxnSpPr>
        <p:spPr>
          <a:xfrm flipH="1">
            <a:off x="6959056" y="1244600"/>
            <a:ext cx="209550" cy="2492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56" name="文本框 53"/>
          <p:cNvSpPr txBox="1"/>
          <p:nvPr/>
        </p:nvSpPr>
        <p:spPr>
          <a:xfrm>
            <a:off x="6809601" y="909023"/>
            <a:ext cx="904875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1000" u="sng" dirty="0">
                <a:latin typeface="Calibri" panose="020F0502020204030204" pitchFamily="34" charset="0"/>
                <a:ea typeface="宋体" panose="02010600030101010101" pitchFamily="2" charset="-122"/>
              </a:rPr>
              <a:t>装配技能不足</a:t>
            </a:r>
            <a:endParaRPr lang="zh-CN" altLang="en-US" sz="1000" u="sng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59" name="直接连接符 58"/>
          <p:cNvCxnSpPr/>
          <p:nvPr/>
        </p:nvCxnSpPr>
        <p:spPr>
          <a:xfrm>
            <a:off x="7075488" y="1525588"/>
            <a:ext cx="217488" cy="2492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58" name="文本框 60"/>
          <p:cNvSpPr txBox="1"/>
          <p:nvPr/>
        </p:nvSpPr>
        <p:spPr>
          <a:xfrm>
            <a:off x="6919913" y="1739900"/>
            <a:ext cx="906462" cy="3984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1000" u="sng" dirty="0">
                <a:latin typeface="Calibri" panose="020F0502020204030204" pitchFamily="34" charset="0"/>
                <a:ea typeface="宋体" panose="02010600030101010101" pitchFamily="2" charset="-122"/>
              </a:rPr>
              <a:t>自检能力缺失</a:t>
            </a:r>
            <a:endParaRPr lang="zh-CN" altLang="en-US" sz="1000" u="sng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5310177" y="1615646"/>
            <a:ext cx="1554173" cy="1173163"/>
            <a:chOff x="5266587" y="1571625"/>
            <a:chExt cx="1554173" cy="1173163"/>
          </a:xfrm>
        </p:grpSpPr>
        <p:cxnSp>
          <p:nvCxnSpPr>
            <p:cNvPr id="48" name="直接箭头连接符 47"/>
            <p:cNvCxnSpPr/>
            <p:nvPr/>
          </p:nvCxnSpPr>
          <p:spPr>
            <a:xfrm>
              <a:off x="5928585" y="2176463"/>
              <a:ext cx="89217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椭圆 48"/>
            <p:cNvSpPr/>
            <p:nvPr/>
          </p:nvSpPr>
          <p:spPr>
            <a:xfrm>
              <a:off x="5266587" y="1975644"/>
              <a:ext cx="627137" cy="4000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</a:lstStyle>
            <a:p>
              <a:pPr lvl="0" algn="ctr"/>
              <a:r>
                <a:rPr lang="zh-CN" altLang="en-US" sz="900" dirty="0">
                  <a:latin typeface="Calibri" panose="020F0502020204030204" pitchFamily="34" charset="0"/>
                  <a:ea typeface="宋体" panose="02010600030101010101" pitchFamily="2" charset="-122"/>
                </a:rPr>
                <a:t>检验人员</a:t>
              </a:r>
              <a:endParaRPr lang="zh-CN" altLang="en-US" sz="900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6281010" y="1930400"/>
              <a:ext cx="190500" cy="250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0" name="文本框 64"/>
            <p:cNvSpPr txBox="1"/>
            <p:nvPr/>
          </p:nvSpPr>
          <p:spPr>
            <a:xfrm>
              <a:off x="5764213" y="2346325"/>
              <a:ext cx="906462" cy="39846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000" u="sng" dirty="0">
                  <a:latin typeface="Calibri" panose="020F0502020204030204" pitchFamily="34" charset="0"/>
                  <a:ea typeface="宋体" panose="02010600030101010101" pitchFamily="2" charset="-122"/>
                </a:rPr>
                <a:t>IQC</a:t>
              </a:r>
              <a:r>
                <a:rPr lang="zh-CN" altLang="en-US" sz="1000" u="sng" dirty="0">
                  <a:latin typeface="Calibri" panose="020F0502020204030204" pitchFamily="34" charset="0"/>
                  <a:ea typeface="宋体" panose="02010600030101010101" pitchFamily="2" charset="-122"/>
                </a:rPr>
                <a:t>不具备识别技能</a:t>
              </a:r>
              <a:endParaRPr lang="zh-CN" altLang="en-US" sz="1000" u="sng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66" name="直接连接符 65"/>
            <p:cNvCxnSpPr/>
            <p:nvPr/>
          </p:nvCxnSpPr>
          <p:spPr>
            <a:xfrm flipH="1">
              <a:off x="6281010" y="2182813"/>
              <a:ext cx="349250" cy="2016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2" name="文本框 66"/>
            <p:cNvSpPr txBox="1"/>
            <p:nvPr/>
          </p:nvSpPr>
          <p:spPr>
            <a:xfrm>
              <a:off x="5773738" y="1571625"/>
              <a:ext cx="906462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000" u="sng" dirty="0">
                  <a:latin typeface="Calibri" panose="020F0502020204030204" pitchFamily="34" charset="0"/>
                  <a:ea typeface="宋体" panose="02010600030101010101" pitchFamily="2" charset="-122"/>
                </a:rPr>
                <a:t>QC</a:t>
              </a:r>
              <a:r>
                <a:rPr lang="zh-CN" altLang="en-US" sz="1000" u="sng" dirty="0">
                  <a:latin typeface="Calibri" panose="020F0502020204030204" pitchFamily="34" charset="0"/>
                  <a:ea typeface="宋体" panose="02010600030101010101" pitchFamily="2" charset="-122"/>
                </a:rPr>
                <a:t>过程检验技能不足</a:t>
              </a:r>
              <a:endParaRPr lang="zh-CN" altLang="en-US" sz="1000" u="sng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1518" name="组合 21517"/>
          <p:cNvGrpSpPr/>
          <p:nvPr/>
        </p:nvGrpSpPr>
        <p:grpSpPr>
          <a:xfrm>
            <a:off x="1886699" y="2784364"/>
            <a:ext cx="1425881" cy="1154420"/>
            <a:chOff x="1671434" y="3214894"/>
            <a:chExt cx="1425881" cy="1154420"/>
          </a:xfrm>
        </p:grpSpPr>
        <p:cxnSp>
          <p:nvCxnSpPr>
            <p:cNvPr id="16" name="直接箭头连接符 15"/>
            <p:cNvCxnSpPr/>
            <p:nvPr/>
          </p:nvCxnSpPr>
          <p:spPr>
            <a:xfrm flipH="1" flipV="1">
              <a:off x="1671434" y="3691096"/>
              <a:ext cx="770141" cy="31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椭圆 75"/>
            <p:cNvSpPr/>
            <p:nvPr/>
          </p:nvSpPr>
          <p:spPr>
            <a:xfrm>
              <a:off x="2461045" y="3479689"/>
              <a:ext cx="636270" cy="4000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</a:lstStyle>
            <a:p>
              <a:pPr lvl="0" algn="ctr"/>
              <a:r>
                <a:rPr lang="zh-CN" altLang="en-US" sz="900" dirty="0">
                  <a:latin typeface="Calibri" panose="020F0502020204030204" pitchFamily="34" charset="0"/>
                  <a:ea typeface="宋体" panose="02010600030101010101" pitchFamily="2" charset="-122"/>
                </a:rPr>
                <a:t>台阶螺栓</a:t>
              </a:r>
              <a:endParaRPr lang="zh-CN" altLang="en-US" sz="900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77" name="直接连接符 76"/>
            <p:cNvCxnSpPr/>
            <p:nvPr/>
          </p:nvCxnSpPr>
          <p:spPr>
            <a:xfrm flipH="1">
              <a:off x="1833644" y="3422888"/>
              <a:ext cx="211138" cy="2492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72" name="文本框 77"/>
            <p:cNvSpPr txBox="1"/>
            <p:nvPr/>
          </p:nvSpPr>
          <p:spPr>
            <a:xfrm>
              <a:off x="1777359" y="3214894"/>
              <a:ext cx="847725" cy="39878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000" u="sng" dirty="0">
                  <a:latin typeface="Calibri" panose="020F0502020204030204" pitchFamily="34" charset="0"/>
                  <a:ea typeface="宋体" panose="02010600030101010101" pitchFamily="2" charset="-122"/>
                </a:rPr>
                <a:t>尺寸符合要求</a:t>
              </a:r>
              <a:endParaRPr lang="zh-CN" altLang="en-US" sz="1000" u="sng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79" name="直接连接符 78"/>
            <p:cNvCxnSpPr/>
            <p:nvPr/>
          </p:nvCxnSpPr>
          <p:spPr>
            <a:xfrm>
              <a:off x="1951037" y="3713163"/>
              <a:ext cx="180975" cy="1952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74" name="文本框 79"/>
            <p:cNvSpPr txBox="1"/>
            <p:nvPr/>
          </p:nvSpPr>
          <p:spPr>
            <a:xfrm>
              <a:off x="1707935" y="3970534"/>
              <a:ext cx="986422" cy="3987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000" u="sng" dirty="0">
                  <a:latin typeface="Calibri" panose="020F0502020204030204" pitchFamily="34" charset="0"/>
                  <a:ea typeface="宋体" panose="02010600030101010101" pitchFamily="2" charset="-122"/>
                </a:rPr>
                <a:t>垂直度符合要求</a:t>
              </a:r>
              <a:endParaRPr lang="zh-CN" altLang="en-US" sz="1000" u="sng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1527" name="组合 21526"/>
          <p:cNvGrpSpPr/>
          <p:nvPr/>
        </p:nvGrpSpPr>
        <p:grpSpPr>
          <a:xfrm>
            <a:off x="4242435" y="2861310"/>
            <a:ext cx="1258888" cy="765175"/>
            <a:chOff x="3968750" y="3517900"/>
            <a:chExt cx="1258888" cy="765175"/>
          </a:xfrm>
        </p:grpSpPr>
        <p:cxnSp>
          <p:nvCxnSpPr>
            <p:cNvPr id="82" name="直接箭头连接符 81"/>
            <p:cNvCxnSpPr/>
            <p:nvPr/>
          </p:nvCxnSpPr>
          <p:spPr>
            <a:xfrm flipH="1">
              <a:off x="3968750" y="4094163"/>
              <a:ext cx="79375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椭圆 83"/>
            <p:cNvSpPr/>
            <p:nvPr/>
          </p:nvSpPr>
          <p:spPr>
            <a:xfrm>
              <a:off x="4770438" y="3905250"/>
              <a:ext cx="457200" cy="37782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</a:lstStyle>
            <a:p>
              <a:pPr lvl="0" algn="ctr"/>
              <a:r>
                <a:rPr lang="en-US" altLang="zh-CN" sz="900" dirty="0">
                  <a:latin typeface="Calibri" panose="020F0502020204030204" pitchFamily="34" charset="0"/>
                  <a:ea typeface="宋体" panose="02010600030101010101" pitchFamily="2" charset="-122"/>
                </a:rPr>
                <a:t>SOP</a:t>
              </a:r>
              <a:endParaRPr lang="en-US" altLang="zh-CN" sz="900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88" name="直接连接符 87"/>
            <p:cNvCxnSpPr/>
            <p:nvPr/>
          </p:nvCxnSpPr>
          <p:spPr>
            <a:xfrm flipH="1">
              <a:off x="4135438" y="3905250"/>
              <a:ext cx="176213" cy="1714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85" name="文本框 90"/>
            <p:cNvSpPr txBox="1"/>
            <p:nvPr/>
          </p:nvSpPr>
          <p:spPr>
            <a:xfrm>
              <a:off x="4164013" y="3517900"/>
              <a:ext cx="1063625" cy="39878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000" u="sng" dirty="0">
                  <a:ln>
                    <a:solidFill>
                      <a:srgbClr val="FF0000"/>
                    </a:solidFill>
                  </a:ln>
                  <a:latin typeface="Calibri" panose="020F0502020204030204" pitchFamily="34" charset="0"/>
                  <a:ea typeface="宋体" panose="02010600030101010101" pitchFamily="2" charset="-122"/>
                </a:rPr>
                <a:t>作业文件未进行尺寸控制</a:t>
              </a:r>
              <a:endParaRPr lang="zh-CN" altLang="en-US" sz="1000" u="sng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98" name="直接箭头连接符 97"/>
          <p:cNvCxnSpPr/>
          <p:nvPr/>
        </p:nvCxnSpPr>
        <p:spPr>
          <a:xfrm flipH="1">
            <a:off x="5908675" y="4127500"/>
            <a:ext cx="1384300" cy="15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椭圆 98"/>
          <p:cNvSpPr/>
          <p:nvPr/>
        </p:nvSpPr>
        <p:spPr>
          <a:xfrm>
            <a:off x="7273925" y="3937000"/>
            <a:ext cx="457200" cy="37941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zh-CN" altLang="en-US" sz="900" dirty="0">
                <a:latin typeface="Calibri" panose="020F0502020204030204" pitchFamily="34" charset="0"/>
                <a:ea typeface="宋体" panose="02010600030101010101" pitchFamily="2" charset="-122"/>
              </a:rPr>
              <a:t>检验</a:t>
            </a:r>
            <a:endParaRPr lang="zh-CN" altLang="en-US" sz="9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08" name="直接连接符 107"/>
          <p:cNvCxnSpPr/>
          <p:nvPr/>
        </p:nvCxnSpPr>
        <p:spPr>
          <a:xfrm flipH="1">
            <a:off x="6305551" y="3947093"/>
            <a:ext cx="193674" cy="1962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03" name="文本框 108"/>
          <p:cNvSpPr txBox="1"/>
          <p:nvPr/>
        </p:nvSpPr>
        <p:spPr>
          <a:xfrm>
            <a:off x="6371923" y="3509504"/>
            <a:ext cx="1218444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000" u="sng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固定支架开口尺寸未进行检测</a:t>
            </a:r>
            <a:endParaRPr lang="zh-CN" altLang="en-US" sz="1000" u="sng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5" name="TextBox 32"/>
          <p:cNvSpPr txBox="1"/>
          <p:nvPr/>
        </p:nvSpPr>
        <p:spPr>
          <a:xfrm>
            <a:off x="323528" y="51470"/>
            <a:ext cx="5040560" cy="5847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baseline="0">
                <a:solidFill>
                  <a:srgbClr val="5097AB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Ⅴ.</a:t>
            </a:r>
            <a:r>
              <a:rPr lang="zh-CN" altLang="en-US" dirty="0"/>
              <a:t>故障分析  </a:t>
            </a:r>
            <a:endParaRPr lang="en-US" altLang="zh-CN" dirty="0"/>
          </a:p>
          <a:p>
            <a:r>
              <a:rPr lang="en-US" altLang="zh-CN" dirty="0"/>
              <a:t>FTA</a:t>
            </a:r>
            <a:endParaRPr lang="en-US" altLang="zh-CN" dirty="0"/>
          </a:p>
        </p:txBody>
      </p:sp>
      <p:sp>
        <p:nvSpPr>
          <p:cNvPr id="122" name="椭圆 121"/>
          <p:cNvSpPr/>
          <p:nvPr/>
        </p:nvSpPr>
        <p:spPr>
          <a:xfrm>
            <a:off x="1042611" y="1704975"/>
            <a:ext cx="390525" cy="400050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  <a:t>工装</a:t>
            </a:r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23" name="直接连接符 122"/>
          <p:cNvCxnSpPr/>
          <p:nvPr/>
        </p:nvCxnSpPr>
        <p:spPr>
          <a:xfrm>
            <a:off x="1881435" y="1658589"/>
            <a:ext cx="180975" cy="250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223957" y="3292555"/>
            <a:ext cx="1377315" cy="739141"/>
            <a:chOff x="436682" y="2752867"/>
            <a:chExt cx="1377315" cy="807260"/>
          </a:xfrm>
        </p:grpSpPr>
        <p:cxnSp>
          <p:nvCxnSpPr>
            <p:cNvPr id="46" name="直接箭头连接符 45"/>
            <p:cNvCxnSpPr/>
            <p:nvPr/>
          </p:nvCxnSpPr>
          <p:spPr>
            <a:xfrm>
              <a:off x="794681" y="3446348"/>
              <a:ext cx="874728" cy="91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椭圆 70"/>
            <p:cNvSpPr/>
            <p:nvPr/>
          </p:nvSpPr>
          <p:spPr>
            <a:xfrm>
              <a:off x="436682" y="3160077"/>
              <a:ext cx="390525" cy="4000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</a:lstStyle>
            <a:p>
              <a:pPr lvl="0" algn="ctr"/>
              <a:r>
                <a:rPr lang="zh-CN" altLang="en-US" sz="1200" dirty="0">
                  <a:ea typeface="宋体" panose="02010600030101010101" pitchFamily="2" charset="-122"/>
                </a:rPr>
                <a:t>支架</a:t>
              </a:r>
              <a:endParaRPr lang="zh-CN" altLang="en-US" sz="1200" dirty="0">
                <a:ea typeface="宋体" panose="02010600030101010101" pitchFamily="2" charset="-122"/>
              </a:endParaRPr>
            </a:p>
          </p:txBody>
        </p:sp>
        <p:cxnSp>
          <p:nvCxnSpPr>
            <p:cNvPr id="72" name="直接连接符 71"/>
            <p:cNvCxnSpPr/>
            <p:nvPr/>
          </p:nvCxnSpPr>
          <p:spPr>
            <a:xfrm>
              <a:off x="1183958" y="3212446"/>
              <a:ext cx="180975" cy="2492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7" name="文本框 72"/>
            <p:cNvSpPr txBox="1"/>
            <p:nvPr/>
          </p:nvSpPr>
          <p:spPr>
            <a:xfrm>
              <a:off x="649407" y="2752867"/>
              <a:ext cx="1164590" cy="4355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000" u="sng" dirty="0">
                  <a:latin typeface="Calibri" panose="020F0502020204030204" pitchFamily="34" charset="0"/>
                  <a:ea typeface="宋体" panose="02010600030101010101" pitchFamily="2" charset="-122"/>
                </a:rPr>
                <a:t>供应商未控制支架垂直度</a:t>
              </a:r>
              <a:endParaRPr lang="zh-CN" altLang="en-US" sz="1000" u="sng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>
            <a:off x="0" y="59055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" name="组合 5"/>
          <p:cNvGrpSpPr/>
          <p:nvPr/>
        </p:nvGrpSpPr>
        <p:grpSpPr>
          <a:xfrm>
            <a:off x="3736975" y="3716655"/>
            <a:ext cx="1258888" cy="765175"/>
            <a:chOff x="3968750" y="3517900"/>
            <a:chExt cx="1258888" cy="765175"/>
          </a:xfrm>
        </p:grpSpPr>
        <p:cxnSp>
          <p:nvCxnSpPr>
            <p:cNvPr id="9" name="直接箭头连接符 8"/>
            <p:cNvCxnSpPr/>
            <p:nvPr/>
          </p:nvCxnSpPr>
          <p:spPr>
            <a:xfrm flipH="1">
              <a:off x="3968750" y="4094163"/>
              <a:ext cx="79375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4770438" y="3905250"/>
              <a:ext cx="457200" cy="37782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lvl="1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lvl="2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lvl="3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lvl="4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</a:lstStyle>
            <a:p>
              <a:pPr lvl="0" algn="ctr"/>
              <a:r>
                <a:rPr lang="zh-CN" altLang="en-US" sz="900" dirty="0">
                  <a:latin typeface="Calibri" panose="020F0502020204030204" pitchFamily="34" charset="0"/>
                  <a:ea typeface="宋体" panose="02010600030101010101" pitchFamily="2" charset="-122"/>
                </a:rPr>
                <a:t>设计</a:t>
              </a:r>
              <a:endParaRPr lang="zh-CN" altLang="en-US" sz="900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 flipH="1">
              <a:off x="4135438" y="3905250"/>
              <a:ext cx="176213" cy="1714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90"/>
            <p:cNvSpPr txBox="1"/>
            <p:nvPr/>
          </p:nvSpPr>
          <p:spPr>
            <a:xfrm>
              <a:off x="4164013" y="3517900"/>
              <a:ext cx="1063625" cy="39878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000" u="sng" dirty="0">
                  <a:ln>
                    <a:solidFill>
                      <a:srgbClr val="FF0000"/>
                    </a:solidFill>
                  </a:ln>
                  <a:latin typeface="Calibri" panose="020F0502020204030204" pitchFamily="34" charset="0"/>
                  <a:ea typeface="宋体" panose="02010600030101010101" pitchFamily="2" charset="-122"/>
                </a:rPr>
                <a:t>设计时未考虑力值要求</a:t>
              </a:r>
              <a:endParaRPr lang="zh-CN" altLang="en-US" sz="1000" u="sng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323528" y="51470"/>
            <a:ext cx="5040560" cy="5847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baseline="0">
                <a:solidFill>
                  <a:srgbClr val="5097AB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Ⅳ.</a:t>
            </a:r>
            <a:r>
              <a:rPr lang="zh-CN" altLang="en-US" dirty="0"/>
              <a:t>失效件分析结果 </a:t>
            </a:r>
            <a:endParaRPr lang="en-US" altLang="zh-CN" dirty="0"/>
          </a:p>
          <a:p>
            <a:r>
              <a:rPr lang="en-US" altLang="zh-CN" dirty="0"/>
              <a:t>Return Parts Analysis Results</a:t>
            </a:r>
            <a:endParaRPr lang="en-US" altLang="zh-CN" dirty="0"/>
          </a:p>
        </p:txBody>
      </p:sp>
      <p:sp>
        <p:nvSpPr>
          <p:cNvPr id="168" name="TextBox 167"/>
          <p:cNvSpPr txBox="1"/>
          <p:nvPr/>
        </p:nvSpPr>
        <p:spPr bwMode="auto">
          <a:xfrm>
            <a:off x="601129" y="4979507"/>
            <a:ext cx="1957267" cy="153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solidFill>
                  <a:prstClr val="black"/>
                </a:solidFill>
                <a:latin typeface="+mj-lt"/>
                <a:cs typeface="Daimler CS"/>
              </a:rPr>
              <a:t>验证非主因</a:t>
            </a:r>
            <a:r>
              <a:rPr lang="en-US" altLang="zh-CN" sz="1000" dirty="0">
                <a:solidFill>
                  <a:prstClr val="black"/>
                </a:solidFill>
                <a:latin typeface="+mj-lt"/>
                <a:cs typeface="Daimler CS"/>
              </a:rPr>
              <a:t>/ </a:t>
            </a:r>
            <a:r>
              <a:rPr lang="en-US" sz="1000" dirty="0">
                <a:solidFill>
                  <a:prstClr val="black"/>
                </a:solidFill>
                <a:latin typeface="+mj-lt"/>
                <a:cs typeface="Daimler CS"/>
              </a:rPr>
              <a:t>Verified &amp; not a cause</a:t>
            </a:r>
            <a:endParaRPr lang="en-US" sz="1000" dirty="0">
              <a:solidFill>
                <a:prstClr val="black"/>
              </a:solidFill>
              <a:latin typeface="+mj-lt"/>
              <a:cs typeface="Daimler CS"/>
            </a:endParaRPr>
          </a:p>
        </p:txBody>
      </p:sp>
      <p:sp>
        <p:nvSpPr>
          <p:cNvPr id="169" name="TextBox 168"/>
          <p:cNvSpPr txBox="1"/>
          <p:nvPr/>
        </p:nvSpPr>
        <p:spPr bwMode="auto">
          <a:xfrm>
            <a:off x="5063174" y="4980087"/>
            <a:ext cx="1689565" cy="153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solidFill>
                  <a:prstClr val="black"/>
                </a:solidFill>
                <a:latin typeface="+mj-lt"/>
                <a:cs typeface="Daimler CS"/>
              </a:rPr>
              <a:t>验证是原因</a:t>
            </a:r>
            <a:r>
              <a:rPr lang="en-US" altLang="zh-CN" sz="1000" dirty="0">
                <a:solidFill>
                  <a:prstClr val="black"/>
                </a:solidFill>
                <a:latin typeface="+mj-lt"/>
                <a:cs typeface="Daimler CS"/>
              </a:rPr>
              <a:t>/ </a:t>
            </a:r>
            <a:r>
              <a:rPr lang="en-US" sz="1000" dirty="0">
                <a:solidFill>
                  <a:prstClr val="black"/>
                </a:solidFill>
                <a:latin typeface="+mj-lt"/>
                <a:cs typeface="Daimler CS"/>
              </a:rPr>
              <a:t>Verified as cause</a:t>
            </a:r>
            <a:endParaRPr lang="en-US" sz="1000" dirty="0">
              <a:solidFill>
                <a:prstClr val="black"/>
              </a:solidFill>
              <a:latin typeface="+mj-lt"/>
              <a:cs typeface="Daimler CS"/>
            </a:endParaRPr>
          </a:p>
        </p:txBody>
      </p:sp>
      <p:sp>
        <p:nvSpPr>
          <p:cNvPr id="170" name="TextBox 169"/>
          <p:cNvSpPr txBox="1"/>
          <p:nvPr/>
        </p:nvSpPr>
        <p:spPr bwMode="auto">
          <a:xfrm>
            <a:off x="7361758" y="4981343"/>
            <a:ext cx="1376980" cy="153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solidFill>
                  <a:prstClr val="black"/>
                </a:solidFill>
                <a:latin typeface="+mj-lt"/>
                <a:cs typeface="Daimler CS"/>
              </a:rPr>
              <a:t>分析中</a:t>
            </a:r>
            <a:r>
              <a:rPr lang="en-US" altLang="zh-CN" sz="1000" dirty="0">
                <a:solidFill>
                  <a:prstClr val="black"/>
                </a:solidFill>
                <a:latin typeface="+mj-lt"/>
                <a:cs typeface="Daimler CS"/>
              </a:rPr>
              <a:t>/ </a:t>
            </a:r>
            <a:r>
              <a:rPr lang="en-US" sz="1000" dirty="0">
                <a:solidFill>
                  <a:prstClr val="black"/>
                </a:solidFill>
                <a:latin typeface="+mj-lt"/>
                <a:cs typeface="Daimler CS"/>
              </a:rPr>
              <a:t>Under validation</a:t>
            </a:r>
            <a:endParaRPr lang="en-US" sz="1000" dirty="0">
              <a:solidFill>
                <a:prstClr val="black"/>
              </a:solidFill>
              <a:latin typeface="+mj-lt"/>
              <a:cs typeface="Daimler CS"/>
            </a:endParaRPr>
          </a:p>
        </p:txBody>
      </p:sp>
      <p:sp>
        <p:nvSpPr>
          <p:cNvPr id="171" name="TextBox 170"/>
          <p:cNvSpPr txBox="1"/>
          <p:nvPr/>
        </p:nvSpPr>
        <p:spPr bwMode="auto">
          <a:xfrm>
            <a:off x="3179648" y="4980087"/>
            <a:ext cx="1453924" cy="153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solidFill>
                  <a:prstClr val="black"/>
                </a:solidFill>
                <a:latin typeface="+mj-lt"/>
                <a:cs typeface="Daimler CS"/>
              </a:rPr>
              <a:t>潜在因素</a:t>
            </a:r>
            <a:r>
              <a:rPr lang="en-US" altLang="zh-CN" sz="1000" dirty="0">
                <a:solidFill>
                  <a:prstClr val="black"/>
                </a:solidFill>
                <a:latin typeface="+mj-lt"/>
                <a:cs typeface="Daimler CS"/>
              </a:rPr>
              <a:t>/ </a:t>
            </a:r>
            <a:r>
              <a:rPr lang="en-US" sz="1000" dirty="0">
                <a:solidFill>
                  <a:prstClr val="black"/>
                </a:solidFill>
                <a:latin typeface="+mj-lt"/>
                <a:cs typeface="Daimler CS"/>
              </a:rPr>
              <a:t>Potential cause</a:t>
            </a:r>
            <a:endParaRPr lang="en-US" sz="1000" dirty="0">
              <a:solidFill>
                <a:prstClr val="black"/>
              </a:solidFill>
              <a:latin typeface="+mj-lt"/>
              <a:cs typeface="Daimler CS"/>
            </a:endParaRPr>
          </a:p>
        </p:txBody>
      </p:sp>
      <p:grpSp>
        <p:nvGrpSpPr>
          <p:cNvPr id="2" name="Group 15"/>
          <p:cNvGrpSpPr>
            <a:grpSpLocks noChangeAspect="1"/>
          </p:cNvGrpSpPr>
          <p:nvPr/>
        </p:nvGrpSpPr>
        <p:grpSpPr bwMode="auto">
          <a:xfrm>
            <a:off x="4967473" y="4948177"/>
            <a:ext cx="45719" cy="215861"/>
            <a:chOff x="1939" y="1022"/>
            <a:chExt cx="464" cy="2172"/>
          </a:xfrm>
          <a:solidFill>
            <a:srgbClr val="FF0000"/>
          </a:solidFill>
        </p:grpSpPr>
        <p:sp>
          <p:nvSpPr>
            <p:cNvPr id="173" name="Rectangle 16"/>
            <p:cNvSpPr>
              <a:spLocks noChangeArrowheads="1"/>
            </p:cNvSpPr>
            <p:nvPr/>
          </p:nvSpPr>
          <p:spPr bwMode="auto">
            <a:xfrm>
              <a:off x="1977" y="2800"/>
              <a:ext cx="388" cy="39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9pPr>
            </a:lstStyle>
            <a:p>
              <a:pPr eaLnBrk="1" hangingPunct="1"/>
              <a:endParaRPr lang="en-US" altLang="en-US" sz="1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74" name="Freeform 17"/>
            <p:cNvSpPr/>
            <p:nvPr/>
          </p:nvSpPr>
          <p:spPr bwMode="auto">
            <a:xfrm>
              <a:off x="1939" y="1022"/>
              <a:ext cx="464" cy="1612"/>
            </a:xfrm>
            <a:custGeom>
              <a:avLst/>
              <a:gdLst>
                <a:gd name="T0" fmla="*/ 8 w 61"/>
                <a:gd name="T1" fmla="*/ 0 h 213"/>
                <a:gd name="T2" fmla="*/ 464 w 61"/>
                <a:gd name="T3" fmla="*/ 0 h 213"/>
                <a:gd name="T4" fmla="*/ 464 w 61"/>
                <a:gd name="T5" fmla="*/ 545 h 213"/>
                <a:gd name="T6" fmla="*/ 350 w 61"/>
                <a:gd name="T7" fmla="*/ 1612 h 213"/>
                <a:gd name="T8" fmla="*/ 122 w 61"/>
                <a:gd name="T9" fmla="*/ 1612 h 213"/>
                <a:gd name="T10" fmla="*/ 0 w 61"/>
                <a:gd name="T11" fmla="*/ 552 h 213"/>
                <a:gd name="T12" fmla="*/ 8 w 61"/>
                <a:gd name="T13" fmla="*/ 0 h 2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1" h="213">
                  <a:moveTo>
                    <a:pt x="1" y="0"/>
                  </a:moveTo>
                  <a:lnTo>
                    <a:pt x="61" y="0"/>
                  </a:lnTo>
                  <a:lnTo>
                    <a:pt x="61" y="72"/>
                  </a:lnTo>
                  <a:lnTo>
                    <a:pt x="46" y="213"/>
                  </a:lnTo>
                  <a:lnTo>
                    <a:pt x="16" y="213"/>
                  </a:lnTo>
                  <a:lnTo>
                    <a:pt x="0" y="73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0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3" name="Group 19"/>
          <p:cNvGrpSpPr>
            <a:grpSpLocks noChangeAspect="1"/>
          </p:cNvGrpSpPr>
          <p:nvPr/>
        </p:nvGrpSpPr>
        <p:grpSpPr bwMode="auto">
          <a:xfrm>
            <a:off x="2987824" y="4960453"/>
            <a:ext cx="98142" cy="137026"/>
            <a:chOff x="3202" y="3363"/>
            <a:chExt cx="180" cy="257"/>
          </a:xfrm>
          <a:solidFill>
            <a:srgbClr val="FFFF00"/>
          </a:solidFill>
        </p:grpSpPr>
        <p:sp>
          <p:nvSpPr>
            <p:cNvPr id="176" name="Freeform 20"/>
            <p:cNvSpPr/>
            <p:nvPr/>
          </p:nvSpPr>
          <p:spPr bwMode="auto">
            <a:xfrm>
              <a:off x="3202" y="3363"/>
              <a:ext cx="180" cy="185"/>
            </a:xfrm>
            <a:custGeom>
              <a:avLst/>
              <a:gdLst>
                <a:gd name="T0" fmla="*/ 0 w 1135"/>
                <a:gd name="T1" fmla="*/ 85 h 1175"/>
                <a:gd name="T2" fmla="*/ 15 w 1135"/>
                <a:gd name="T3" fmla="*/ 36 h 1175"/>
                <a:gd name="T4" fmla="*/ 36 w 1135"/>
                <a:gd name="T5" fmla="*/ 16 h 1175"/>
                <a:gd name="T6" fmla="*/ 63 w 1135"/>
                <a:gd name="T7" fmla="*/ 5 h 1175"/>
                <a:gd name="T8" fmla="*/ 100 w 1135"/>
                <a:gd name="T9" fmla="*/ 1 h 1175"/>
                <a:gd name="T10" fmla="*/ 139 w 1135"/>
                <a:gd name="T11" fmla="*/ 12 h 1175"/>
                <a:gd name="T12" fmla="*/ 166 w 1135"/>
                <a:gd name="T13" fmla="*/ 35 h 1175"/>
                <a:gd name="T14" fmla="*/ 179 w 1135"/>
                <a:gd name="T15" fmla="*/ 65 h 1175"/>
                <a:gd name="T16" fmla="*/ 174 w 1135"/>
                <a:gd name="T17" fmla="*/ 98 h 1175"/>
                <a:gd name="T18" fmla="*/ 142 w 1135"/>
                <a:gd name="T19" fmla="*/ 132 h 1175"/>
                <a:gd name="T20" fmla="*/ 131 w 1135"/>
                <a:gd name="T21" fmla="*/ 142 h 1175"/>
                <a:gd name="T22" fmla="*/ 122 w 1135"/>
                <a:gd name="T23" fmla="*/ 150 h 1175"/>
                <a:gd name="T24" fmla="*/ 117 w 1135"/>
                <a:gd name="T25" fmla="*/ 156 h 1175"/>
                <a:gd name="T26" fmla="*/ 115 w 1135"/>
                <a:gd name="T27" fmla="*/ 164 h 1175"/>
                <a:gd name="T28" fmla="*/ 114 w 1135"/>
                <a:gd name="T29" fmla="*/ 185 h 1175"/>
                <a:gd name="T30" fmla="*/ 63 w 1135"/>
                <a:gd name="T31" fmla="*/ 185 h 1175"/>
                <a:gd name="T32" fmla="*/ 63 w 1135"/>
                <a:gd name="T33" fmla="*/ 167 h 1175"/>
                <a:gd name="T34" fmla="*/ 65 w 1135"/>
                <a:gd name="T35" fmla="*/ 152 h 1175"/>
                <a:gd name="T36" fmla="*/ 70 w 1135"/>
                <a:gd name="T37" fmla="*/ 134 h 1175"/>
                <a:gd name="T38" fmla="*/ 82 w 1135"/>
                <a:gd name="T39" fmla="*/ 118 h 1175"/>
                <a:gd name="T40" fmla="*/ 98 w 1135"/>
                <a:gd name="T41" fmla="*/ 104 h 1175"/>
                <a:gd name="T42" fmla="*/ 114 w 1135"/>
                <a:gd name="T43" fmla="*/ 92 h 1175"/>
                <a:gd name="T44" fmla="*/ 122 w 1135"/>
                <a:gd name="T45" fmla="*/ 83 h 1175"/>
                <a:gd name="T46" fmla="*/ 125 w 1135"/>
                <a:gd name="T47" fmla="*/ 73 h 1175"/>
                <a:gd name="T48" fmla="*/ 123 w 1135"/>
                <a:gd name="T49" fmla="*/ 62 h 1175"/>
                <a:gd name="T50" fmla="*/ 116 w 1135"/>
                <a:gd name="T51" fmla="*/ 53 h 1175"/>
                <a:gd name="T52" fmla="*/ 105 w 1135"/>
                <a:gd name="T53" fmla="*/ 47 h 1175"/>
                <a:gd name="T54" fmla="*/ 92 w 1135"/>
                <a:gd name="T55" fmla="*/ 46 h 1175"/>
                <a:gd name="T56" fmla="*/ 77 w 1135"/>
                <a:gd name="T57" fmla="*/ 48 h 1175"/>
                <a:gd name="T58" fmla="*/ 65 w 1135"/>
                <a:gd name="T59" fmla="*/ 55 h 1175"/>
                <a:gd name="T60" fmla="*/ 57 w 1135"/>
                <a:gd name="T61" fmla="*/ 65 h 1175"/>
                <a:gd name="T62" fmla="*/ 54 w 1135"/>
                <a:gd name="T63" fmla="*/ 75 h 1175"/>
                <a:gd name="T64" fmla="*/ 53 w 1135"/>
                <a:gd name="T65" fmla="*/ 85 h 1175"/>
                <a:gd name="T66" fmla="*/ 0 w 1135"/>
                <a:gd name="T67" fmla="*/ 85 h 117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35" h="1175">
                  <a:moveTo>
                    <a:pt x="0" y="539"/>
                  </a:moveTo>
                  <a:cubicBezTo>
                    <a:pt x="1" y="490"/>
                    <a:pt x="10" y="335"/>
                    <a:pt x="95" y="226"/>
                  </a:cubicBezTo>
                  <a:cubicBezTo>
                    <a:pt x="134" y="166"/>
                    <a:pt x="174" y="137"/>
                    <a:pt x="224" y="104"/>
                  </a:cubicBezTo>
                  <a:cubicBezTo>
                    <a:pt x="274" y="71"/>
                    <a:pt x="330" y="46"/>
                    <a:pt x="397" y="30"/>
                  </a:cubicBezTo>
                  <a:cubicBezTo>
                    <a:pt x="464" y="14"/>
                    <a:pt x="548" y="0"/>
                    <a:pt x="628" y="7"/>
                  </a:cubicBezTo>
                  <a:cubicBezTo>
                    <a:pt x="708" y="15"/>
                    <a:pt x="805" y="39"/>
                    <a:pt x="874" y="75"/>
                  </a:cubicBezTo>
                  <a:cubicBezTo>
                    <a:pt x="943" y="110"/>
                    <a:pt x="1006" y="164"/>
                    <a:pt x="1047" y="220"/>
                  </a:cubicBezTo>
                  <a:cubicBezTo>
                    <a:pt x="1088" y="276"/>
                    <a:pt x="1118" y="343"/>
                    <a:pt x="1126" y="410"/>
                  </a:cubicBezTo>
                  <a:cubicBezTo>
                    <a:pt x="1133" y="478"/>
                    <a:pt x="1135" y="552"/>
                    <a:pt x="1096" y="623"/>
                  </a:cubicBezTo>
                  <a:cubicBezTo>
                    <a:pt x="1057" y="694"/>
                    <a:pt x="940" y="795"/>
                    <a:pt x="895" y="841"/>
                  </a:cubicBezTo>
                  <a:cubicBezTo>
                    <a:pt x="860" y="875"/>
                    <a:pt x="847" y="881"/>
                    <a:pt x="826" y="899"/>
                  </a:cubicBezTo>
                  <a:cubicBezTo>
                    <a:pt x="805" y="917"/>
                    <a:pt x="783" y="937"/>
                    <a:pt x="769" y="952"/>
                  </a:cubicBezTo>
                  <a:cubicBezTo>
                    <a:pt x="755" y="967"/>
                    <a:pt x="748" y="975"/>
                    <a:pt x="740" y="989"/>
                  </a:cubicBezTo>
                  <a:cubicBezTo>
                    <a:pt x="732" y="1003"/>
                    <a:pt x="727" y="1009"/>
                    <a:pt x="723" y="1039"/>
                  </a:cubicBezTo>
                  <a:cubicBezTo>
                    <a:pt x="719" y="1069"/>
                    <a:pt x="716" y="1135"/>
                    <a:pt x="716" y="1172"/>
                  </a:cubicBezTo>
                  <a:cubicBezTo>
                    <a:pt x="658" y="1172"/>
                    <a:pt x="502" y="1175"/>
                    <a:pt x="399" y="1172"/>
                  </a:cubicBezTo>
                  <a:cubicBezTo>
                    <a:pt x="398" y="1093"/>
                    <a:pt x="398" y="1102"/>
                    <a:pt x="399" y="1062"/>
                  </a:cubicBezTo>
                  <a:cubicBezTo>
                    <a:pt x="401" y="1028"/>
                    <a:pt x="401" y="998"/>
                    <a:pt x="408" y="965"/>
                  </a:cubicBezTo>
                  <a:cubicBezTo>
                    <a:pt x="416" y="931"/>
                    <a:pt x="423" y="890"/>
                    <a:pt x="442" y="854"/>
                  </a:cubicBezTo>
                  <a:cubicBezTo>
                    <a:pt x="460" y="819"/>
                    <a:pt x="487" y="784"/>
                    <a:pt x="516" y="752"/>
                  </a:cubicBezTo>
                  <a:cubicBezTo>
                    <a:pt x="546" y="720"/>
                    <a:pt x="582" y="690"/>
                    <a:pt x="615" y="662"/>
                  </a:cubicBezTo>
                  <a:cubicBezTo>
                    <a:pt x="649" y="634"/>
                    <a:pt x="690" y="606"/>
                    <a:pt x="716" y="584"/>
                  </a:cubicBezTo>
                  <a:cubicBezTo>
                    <a:pt x="742" y="562"/>
                    <a:pt x="757" y="550"/>
                    <a:pt x="768" y="530"/>
                  </a:cubicBezTo>
                  <a:cubicBezTo>
                    <a:pt x="779" y="509"/>
                    <a:pt x="788" y="485"/>
                    <a:pt x="788" y="463"/>
                  </a:cubicBezTo>
                  <a:cubicBezTo>
                    <a:pt x="788" y="440"/>
                    <a:pt x="783" y="416"/>
                    <a:pt x="773" y="396"/>
                  </a:cubicBezTo>
                  <a:cubicBezTo>
                    <a:pt x="764" y="375"/>
                    <a:pt x="751" y="353"/>
                    <a:pt x="732" y="338"/>
                  </a:cubicBezTo>
                  <a:cubicBezTo>
                    <a:pt x="714" y="323"/>
                    <a:pt x="685" y="308"/>
                    <a:pt x="660" y="300"/>
                  </a:cubicBezTo>
                  <a:cubicBezTo>
                    <a:pt x="635" y="292"/>
                    <a:pt x="607" y="291"/>
                    <a:pt x="578" y="292"/>
                  </a:cubicBezTo>
                  <a:cubicBezTo>
                    <a:pt x="549" y="293"/>
                    <a:pt x="515" y="295"/>
                    <a:pt x="487" y="304"/>
                  </a:cubicBezTo>
                  <a:cubicBezTo>
                    <a:pt x="459" y="313"/>
                    <a:pt x="429" y="330"/>
                    <a:pt x="408" y="349"/>
                  </a:cubicBezTo>
                  <a:cubicBezTo>
                    <a:pt x="388" y="368"/>
                    <a:pt x="371" y="390"/>
                    <a:pt x="360" y="412"/>
                  </a:cubicBezTo>
                  <a:cubicBezTo>
                    <a:pt x="349" y="435"/>
                    <a:pt x="345" y="457"/>
                    <a:pt x="341" y="478"/>
                  </a:cubicBezTo>
                  <a:cubicBezTo>
                    <a:pt x="337" y="498"/>
                    <a:pt x="337" y="509"/>
                    <a:pt x="336" y="539"/>
                  </a:cubicBezTo>
                  <a:cubicBezTo>
                    <a:pt x="263" y="538"/>
                    <a:pt x="68" y="539"/>
                    <a:pt x="0" y="539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sz="1000" dirty="0">
                <a:latin typeface="+mj-lt"/>
              </a:endParaRPr>
            </a:p>
          </p:txBody>
        </p:sp>
        <p:sp>
          <p:nvSpPr>
            <p:cNvPr id="177" name="Rectangle 21"/>
            <p:cNvSpPr>
              <a:spLocks noChangeArrowheads="1"/>
            </p:cNvSpPr>
            <p:nvPr/>
          </p:nvSpPr>
          <p:spPr bwMode="auto">
            <a:xfrm>
              <a:off x="3265" y="3569"/>
              <a:ext cx="51" cy="51"/>
            </a:xfrm>
            <a:prstGeom prst="rect">
              <a:avLst/>
            </a:prstGeom>
            <a:grpFill/>
            <a:ln w="9525">
              <a:solidFill>
                <a:schemeClr val="accent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9pPr>
            </a:lstStyle>
            <a:p>
              <a:pPr eaLnBrk="1" hangingPunct="1"/>
              <a:endParaRPr lang="en-US" altLang="en-US" sz="1000" dirty="0">
                <a:latin typeface="+mj-lt"/>
              </a:endParaRPr>
            </a:p>
          </p:txBody>
        </p:sp>
      </p:grpSp>
      <p:sp>
        <p:nvSpPr>
          <p:cNvPr id="178" name="Freeform 10"/>
          <p:cNvSpPr>
            <a:spLocks noChangeAspect="1"/>
          </p:cNvSpPr>
          <p:nvPr/>
        </p:nvSpPr>
        <p:spPr bwMode="auto">
          <a:xfrm>
            <a:off x="351156" y="4945597"/>
            <a:ext cx="234207" cy="153888"/>
          </a:xfrm>
          <a:custGeom>
            <a:avLst/>
            <a:gdLst>
              <a:gd name="T0" fmla="*/ 31090 w 457"/>
              <a:gd name="T1" fmla="*/ 375717 h 464"/>
              <a:gd name="T2" fmla="*/ 26116 w 457"/>
              <a:gd name="T3" fmla="*/ 434106 h 464"/>
              <a:gd name="T4" fmla="*/ 123116 w 457"/>
              <a:gd name="T5" fmla="*/ 562306 h 464"/>
              <a:gd name="T6" fmla="*/ 156694 w 457"/>
              <a:gd name="T7" fmla="*/ 582615 h 464"/>
              <a:gd name="T8" fmla="*/ 212656 w 457"/>
              <a:gd name="T9" fmla="*/ 577538 h 464"/>
              <a:gd name="T10" fmla="*/ 225092 w 457"/>
              <a:gd name="T11" fmla="*/ 558498 h 464"/>
              <a:gd name="T12" fmla="*/ 264887 w 457"/>
              <a:gd name="T13" fmla="*/ 470916 h 464"/>
              <a:gd name="T14" fmla="*/ 320849 w 457"/>
              <a:gd name="T15" fmla="*/ 352869 h 464"/>
              <a:gd name="T16" fmla="*/ 358157 w 457"/>
              <a:gd name="T17" fmla="*/ 280519 h 464"/>
              <a:gd name="T18" fmla="*/ 404170 w 457"/>
              <a:gd name="T19" fmla="*/ 208168 h 464"/>
              <a:gd name="T20" fmla="*/ 488735 w 457"/>
              <a:gd name="T21" fmla="*/ 95199 h 464"/>
              <a:gd name="T22" fmla="*/ 560863 w 457"/>
              <a:gd name="T23" fmla="*/ 21578 h 464"/>
              <a:gd name="T24" fmla="*/ 564594 w 457"/>
              <a:gd name="T25" fmla="*/ 3808 h 464"/>
              <a:gd name="T26" fmla="*/ 516094 w 457"/>
              <a:gd name="T27" fmla="*/ 3808 h 464"/>
              <a:gd name="T28" fmla="*/ 460132 w 457"/>
              <a:gd name="T29" fmla="*/ 25386 h 464"/>
              <a:gd name="T30" fmla="*/ 388003 w 457"/>
              <a:gd name="T31" fmla="*/ 106622 h 464"/>
              <a:gd name="T32" fmla="*/ 324579 w 457"/>
              <a:gd name="T33" fmla="*/ 196744 h 464"/>
              <a:gd name="T34" fmla="*/ 223848 w 457"/>
              <a:gd name="T35" fmla="*/ 375717 h 464"/>
              <a:gd name="T36" fmla="*/ 180322 w 457"/>
              <a:gd name="T37" fmla="*/ 463300 h 464"/>
              <a:gd name="T38" fmla="*/ 105706 w 457"/>
              <a:gd name="T39" fmla="*/ 371909 h 464"/>
              <a:gd name="T40" fmla="*/ 31090 w 457"/>
              <a:gd name="T41" fmla="*/ 375717 h 4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57" h="464">
                <a:moveTo>
                  <a:pt x="25" y="296"/>
                </a:moveTo>
                <a:cubicBezTo>
                  <a:pt x="14" y="304"/>
                  <a:pt x="0" y="320"/>
                  <a:pt x="21" y="342"/>
                </a:cubicBezTo>
                <a:cubicBezTo>
                  <a:pt x="33" y="367"/>
                  <a:pt x="81" y="423"/>
                  <a:pt x="99" y="443"/>
                </a:cubicBezTo>
                <a:cubicBezTo>
                  <a:pt x="105" y="451"/>
                  <a:pt x="117" y="458"/>
                  <a:pt x="126" y="459"/>
                </a:cubicBezTo>
                <a:cubicBezTo>
                  <a:pt x="153" y="458"/>
                  <a:pt x="153" y="464"/>
                  <a:pt x="171" y="455"/>
                </a:cubicBezTo>
                <a:cubicBezTo>
                  <a:pt x="176" y="452"/>
                  <a:pt x="177" y="444"/>
                  <a:pt x="181" y="440"/>
                </a:cubicBezTo>
                <a:cubicBezTo>
                  <a:pt x="188" y="426"/>
                  <a:pt x="206" y="386"/>
                  <a:pt x="213" y="371"/>
                </a:cubicBezTo>
                <a:cubicBezTo>
                  <a:pt x="226" y="344"/>
                  <a:pt x="249" y="298"/>
                  <a:pt x="258" y="278"/>
                </a:cubicBezTo>
                <a:cubicBezTo>
                  <a:pt x="270" y="253"/>
                  <a:pt x="280" y="236"/>
                  <a:pt x="288" y="221"/>
                </a:cubicBezTo>
                <a:cubicBezTo>
                  <a:pt x="299" y="202"/>
                  <a:pt x="313" y="181"/>
                  <a:pt x="325" y="164"/>
                </a:cubicBezTo>
                <a:cubicBezTo>
                  <a:pt x="343" y="141"/>
                  <a:pt x="372" y="99"/>
                  <a:pt x="393" y="75"/>
                </a:cubicBezTo>
                <a:cubicBezTo>
                  <a:pt x="412" y="54"/>
                  <a:pt x="428" y="34"/>
                  <a:pt x="451" y="17"/>
                </a:cubicBezTo>
                <a:cubicBezTo>
                  <a:pt x="455" y="11"/>
                  <a:pt x="457" y="10"/>
                  <a:pt x="454" y="3"/>
                </a:cubicBezTo>
                <a:cubicBezTo>
                  <a:pt x="441" y="4"/>
                  <a:pt x="428" y="0"/>
                  <a:pt x="415" y="3"/>
                </a:cubicBezTo>
                <a:cubicBezTo>
                  <a:pt x="401" y="6"/>
                  <a:pt x="387" y="7"/>
                  <a:pt x="370" y="20"/>
                </a:cubicBezTo>
                <a:cubicBezTo>
                  <a:pt x="358" y="32"/>
                  <a:pt x="326" y="65"/>
                  <a:pt x="312" y="84"/>
                </a:cubicBezTo>
                <a:cubicBezTo>
                  <a:pt x="295" y="107"/>
                  <a:pt x="274" y="135"/>
                  <a:pt x="261" y="155"/>
                </a:cubicBezTo>
                <a:cubicBezTo>
                  <a:pt x="239" y="193"/>
                  <a:pt x="198" y="263"/>
                  <a:pt x="180" y="296"/>
                </a:cubicBezTo>
                <a:cubicBezTo>
                  <a:pt x="161" y="331"/>
                  <a:pt x="152" y="356"/>
                  <a:pt x="145" y="365"/>
                </a:cubicBezTo>
                <a:cubicBezTo>
                  <a:pt x="123" y="327"/>
                  <a:pt x="98" y="306"/>
                  <a:pt x="85" y="293"/>
                </a:cubicBezTo>
                <a:cubicBezTo>
                  <a:pt x="55" y="275"/>
                  <a:pt x="37" y="293"/>
                  <a:pt x="25" y="296"/>
                </a:cubicBezTo>
                <a:close/>
              </a:path>
            </a:pathLst>
          </a:custGeom>
          <a:solidFill>
            <a:srgbClr val="00B050"/>
          </a:solidFill>
          <a:ln w="63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b">
            <a:spAutoFit/>
          </a:bodyPr>
          <a:lstStyle/>
          <a:p>
            <a:endParaRPr lang="en-US" sz="1000" dirty="0">
              <a:latin typeface="+mj-lt"/>
            </a:endParaRPr>
          </a:p>
        </p:txBody>
      </p:sp>
      <p:grpSp>
        <p:nvGrpSpPr>
          <p:cNvPr id="4" name="Group 3"/>
          <p:cNvGrpSpPr/>
          <p:nvPr>
            <p:custDataLst>
              <p:tags r:id="rId1"/>
            </p:custDataLst>
          </p:nvPr>
        </p:nvGrpSpPr>
        <p:grpSpPr bwMode="auto">
          <a:xfrm>
            <a:off x="7130536" y="4945597"/>
            <a:ext cx="201168" cy="173529"/>
            <a:chOff x="957" y="1026"/>
            <a:chExt cx="1007" cy="1170"/>
          </a:xfrm>
        </p:grpSpPr>
        <p:sp>
          <p:nvSpPr>
            <p:cNvPr id="180" name="Freeform 4"/>
            <p:cNvSpPr/>
            <p:nvPr/>
          </p:nvSpPr>
          <p:spPr bwMode="auto">
            <a:xfrm>
              <a:off x="967" y="1034"/>
              <a:ext cx="711" cy="676"/>
            </a:xfrm>
            <a:custGeom>
              <a:avLst/>
              <a:gdLst>
                <a:gd name="T0" fmla="*/ 6 w 1253"/>
                <a:gd name="T1" fmla="*/ 2 h 1279"/>
                <a:gd name="T2" fmla="*/ 19 w 1253"/>
                <a:gd name="T3" fmla="*/ 3 h 1279"/>
                <a:gd name="T4" fmla="*/ 18 w 1253"/>
                <a:gd name="T5" fmla="*/ 12 h 1279"/>
                <a:gd name="T6" fmla="*/ 3 w 1253"/>
                <a:gd name="T7" fmla="*/ 10 h 1279"/>
                <a:gd name="T8" fmla="*/ 6 w 1253"/>
                <a:gd name="T9" fmla="*/ 2 h 12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3" h="1279">
                  <a:moveTo>
                    <a:pt x="337" y="145"/>
                  </a:moveTo>
                  <a:cubicBezTo>
                    <a:pt x="589" y="0"/>
                    <a:pt x="927" y="88"/>
                    <a:pt x="1028" y="233"/>
                  </a:cubicBezTo>
                  <a:cubicBezTo>
                    <a:pt x="1185" y="390"/>
                    <a:pt x="1253" y="797"/>
                    <a:pt x="945" y="1038"/>
                  </a:cubicBezTo>
                  <a:cubicBezTo>
                    <a:pt x="637" y="1279"/>
                    <a:pt x="367" y="1165"/>
                    <a:pt x="151" y="898"/>
                  </a:cubicBezTo>
                  <a:cubicBezTo>
                    <a:pt x="0" y="562"/>
                    <a:pt x="85" y="290"/>
                    <a:pt x="337" y="145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46800" rIns="90000" bIns="46800" anchor="ctr">
              <a:spAutoFit/>
            </a:bodyPr>
            <a:lstStyle/>
            <a:p>
              <a:pPr defTabSz="1087755">
                <a:defRPr/>
              </a:pPr>
              <a:endParaRPr lang="en-US" sz="2100" kern="0" dirty="0">
                <a:solidFill>
                  <a:prstClr val="black"/>
                </a:solidFill>
                <a:latin typeface="CorpoS"/>
              </a:endParaRPr>
            </a:p>
          </p:txBody>
        </p:sp>
        <p:sp>
          <p:nvSpPr>
            <p:cNvPr id="181" name="AutoShape 5"/>
            <p:cNvSpPr>
              <a:spLocks noChangeArrowheads="1"/>
            </p:cNvSpPr>
            <p:nvPr/>
          </p:nvSpPr>
          <p:spPr bwMode="auto">
            <a:xfrm>
              <a:off x="1025" y="1033"/>
              <a:ext cx="622" cy="573"/>
            </a:xfrm>
            <a:prstGeom prst="flowChartConnector">
              <a:avLst/>
            </a:prstGeom>
            <a:noFill/>
            <a:ln w="25400" algn="ctr">
              <a:solidFill>
                <a:srgbClr val="004355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2D9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46800" rIns="90000" bIns="46800" anchor="ctr">
              <a:spAutoFit/>
            </a:bodyPr>
            <a:lstStyle>
              <a:lvl1pPr eaLnBrk="0" hangingPunct="0">
                <a:lnSpc>
                  <a:spcPct val="108000"/>
                </a:lnSpc>
                <a:spcAft>
                  <a:spcPct val="42000"/>
                </a:spcAft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9pPr>
            </a:lstStyle>
            <a:p>
              <a:pPr defTabSz="1087755" eaLnBrk="1" hangingPunct="1">
                <a:lnSpc>
                  <a:spcPct val="100000"/>
                </a:lnSpc>
                <a:spcAft>
                  <a:spcPct val="0"/>
                </a:spcAft>
                <a:defRPr/>
              </a:pPr>
              <a:endParaRPr lang="en-US" altLang="en-US" sz="1800" kern="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2" name="AutoShape 6"/>
            <p:cNvSpPr>
              <a:spLocks noChangeArrowheads="1"/>
            </p:cNvSpPr>
            <p:nvPr/>
          </p:nvSpPr>
          <p:spPr bwMode="auto">
            <a:xfrm>
              <a:off x="1014" y="1073"/>
              <a:ext cx="638" cy="588"/>
            </a:xfrm>
            <a:prstGeom prst="flowChartConnector">
              <a:avLst/>
            </a:prstGeom>
            <a:noFill/>
            <a:ln w="25400" algn="ctr">
              <a:solidFill>
                <a:srgbClr val="004355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2D9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46800" rIns="90000" bIns="46800" anchor="ctr">
              <a:spAutoFit/>
            </a:bodyPr>
            <a:lstStyle>
              <a:lvl1pPr eaLnBrk="0" hangingPunct="0">
                <a:lnSpc>
                  <a:spcPct val="108000"/>
                </a:lnSpc>
                <a:spcAft>
                  <a:spcPct val="42000"/>
                </a:spcAft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9pPr>
            </a:lstStyle>
            <a:p>
              <a:pPr defTabSz="1087755" eaLnBrk="1" hangingPunct="1">
                <a:lnSpc>
                  <a:spcPct val="100000"/>
                </a:lnSpc>
                <a:spcAft>
                  <a:spcPct val="0"/>
                </a:spcAft>
                <a:defRPr/>
              </a:pPr>
              <a:endParaRPr lang="en-US" altLang="en-US" sz="1800" kern="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3" name="Freeform 7"/>
            <p:cNvSpPr/>
            <p:nvPr/>
          </p:nvSpPr>
          <p:spPr bwMode="auto">
            <a:xfrm>
              <a:off x="1497" y="1569"/>
              <a:ext cx="508" cy="599"/>
            </a:xfrm>
            <a:custGeom>
              <a:avLst/>
              <a:gdLst>
                <a:gd name="T0" fmla="*/ 0 w 897"/>
                <a:gd name="T1" fmla="*/ 1 h 1135"/>
                <a:gd name="T2" fmla="*/ 14 w 897"/>
                <a:gd name="T3" fmla="*/ 13 h 1135"/>
                <a:gd name="T4" fmla="*/ 16 w 897"/>
                <a:gd name="T5" fmla="*/ 13 h 1135"/>
                <a:gd name="T6" fmla="*/ 16 w 897"/>
                <a:gd name="T7" fmla="*/ 12 h 1135"/>
                <a:gd name="T8" fmla="*/ 3 w 897"/>
                <a:gd name="T9" fmla="*/ 0 h 1135"/>
                <a:gd name="T10" fmla="*/ 2 w 897"/>
                <a:gd name="T11" fmla="*/ 1 h 1135"/>
                <a:gd name="T12" fmla="*/ 0 w 897"/>
                <a:gd name="T13" fmla="*/ 1 h 11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97" h="1135">
                  <a:moveTo>
                    <a:pt x="0" y="89"/>
                  </a:moveTo>
                  <a:cubicBezTo>
                    <a:pt x="0" y="89"/>
                    <a:pt x="380" y="609"/>
                    <a:pt x="761" y="1129"/>
                  </a:cubicBezTo>
                  <a:cubicBezTo>
                    <a:pt x="770" y="1135"/>
                    <a:pt x="823" y="1111"/>
                    <a:pt x="845" y="1093"/>
                  </a:cubicBezTo>
                  <a:cubicBezTo>
                    <a:pt x="867" y="1075"/>
                    <a:pt x="897" y="1032"/>
                    <a:pt x="895" y="1023"/>
                  </a:cubicBezTo>
                  <a:cubicBezTo>
                    <a:pt x="515" y="511"/>
                    <a:pt x="135" y="0"/>
                    <a:pt x="135" y="0"/>
                  </a:cubicBezTo>
                  <a:lnTo>
                    <a:pt x="75" y="45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4355"/>
            </a:solidFill>
            <a:ln w="25400" cap="flat" cmpd="sng">
              <a:solidFill>
                <a:srgbClr val="00435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46800" rIns="90000" bIns="46800" anchor="ctr">
              <a:spAutoFit/>
            </a:bodyPr>
            <a:lstStyle/>
            <a:p>
              <a:pPr defTabSz="1087755">
                <a:defRPr/>
              </a:pPr>
              <a:endParaRPr lang="en-US" sz="2100" kern="0" dirty="0">
                <a:solidFill>
                  <a:prstClr val="black"/>
                </a:solidFill>
                <a:latin typeface="CorpoS"/>
              </a:endParaRPr>
            </a:p>
          </p:txBody>
        </p:sp>
        <p:sp>
          <p:nvSpPr>
            <p:cNvPr id="184" name="Freeform 8"/>
            <p:cNvSpPr/>
            <p:nvPr/>
          </p:nvSpPr>
          <p:spPr bwMode="auto">
            <a:xfrm>
              <a:off x="1065" y="1167"/>
              <a:ext cx="588" cy="509"/>
            </a:xfrm>
            <a:custGeom>
              <a:avLst/>
              <a:gdLst>
                <a:gd name="T0" fmla="*/ 0 w 1041"/>
                <a:gd name="T1" fmla="*/ 7 h 968"/>
                <a:gd name="T2" fmla="*/ 5 w 1041"/>
                <a:gd name="T3" fmla="*/ 10 h 968"/>
                <a:gd name="T4" fmla="*/ 14 w 1041"/>
                <a:gd name="T5" fmla="*/ 10 h 968"/>
                <a:gd name="T6" fmla="*/ 19 w 1041"/>
                <a:gd name="T7" fmla="*/ 3 h 968"/>
                <a:gd name="T8" fmla="*/ 16 w 1041"/>
                <a:gd name="T9" fmla="*/ 0 h 968"/>
                <a:gd name="T10" fmla="*/ 19 w 1041"/>
                <a:gd name="T11" fmla="*/ 3 h 968"/>
                <a:gd name="T12" fmla="*/ 18 w 1041"/>
                <a:gd name="T13" fmla="*/ 6 h 968"/>
                <a:gd name="T14" fmla="*/ 14 w 1041"/>
                <a:gd name="T15" fmla="*/ 9 h 968"/>
                <a:gd name="T16" fmla="*/ 6 w 1041"/>
                <a:gd name="T17" fmla="*/ 10 h 968"/>
                <a:gd name="T18" fmla="*/ 0 w 1041"/>
                <a:gd name="T19" fmla="*/ 7 h 9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41" h="968">
                  <a:moveTo>
                    <a:pt x="0" y="642"/>
                  </a:moveTo>
                  <a:cubicBezTo>
                    <a:pt x="14" y="702"/>
                    <a:pt x="172" y="840"/>
                    <a:pt x="255" y="873"/>
                  </a:cubicBezTo>
                  <a:cubicBezTo>
                    <a:pt x="338" y="906"/>
                    <a:pt x="518" y="968"/>
                    <a:pt x="770" y="825"/>
                  </a:cubicBezTo>
                  <a:cubicBezTo>
                    <a:pt x="1022" y="682"/>
                    <a:pt x="1041" y="378"/>
                    <a:pt x="1020" y="249"/>
                  </a:cubicBezTo>
                  <a:cubicBezTo>
                    <a:pt x="999" y="120"/>
                    <a:pt x="918" y="22"/>
                    <a:pt x="900" y="0"/>
                  </a:cubicBezTo>
                  <a:cubicBezTo>
                    <a:pt x="892" y="1"/>
                    <a:pt x="983" y="144"/>
                    <a:pt x="993" y="226"/>
                  </a:cubicBezTo>
                  <a:cubicBezTo>
                    <a:pt x="1003" y="308"/>
                    <a:pt x="1008" y="401"/>
                    <a:pt x="963" y="495"/>
                  </a:cubicBezTo>
                  <a:cubicBezTo>
                    <a:pt x="931" y="585"/>
                    <a:pt x="818" y="733"/>
                    <a:pt x="725" y="792"/>
                  </a:cubicBezTo>
                  <a:cubicBezTo>
                    <a:pt x="632" y="851"/>
                    <a:pt x="477" y="870"/>
                    <a:pt x="315" y="850"/>
                  </a:cubicBezTo>
                  <a:cubicBezTo>
                    <a:pt x="153" y="830"/>
                    <a:pt x="60" y="709"/>
                    <a:pt x="0" y="642"/>
                  </a:cubicBezTo>
                  <a:close/>
                </a:path>
              </a:pathLst>
            </a:custGeom>
            <a:solidFill>
              <a:srgbClr val="004355"/>
            </a:solidFill>
            <a:ln w="25400" cap="flat" cmpd="sng">
              <a:solidFill>
                <a:srgbClr val="00435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46800" rIns="90000" bIns="46800" anchor="ctr">
              <a:spAutoFit/>
            </a:bodyPr>
            <a:lstStyle/>
            <a:p>
              <a:pPr defTabSz="1087755">
                <a:defRPr/>
              </a:pPr>
              <a:endParaRPr lang="en-US" sz="2100" kern="0" dirty="0">
                <a:solidFill>
                  <a:prstClr val="black"/>
                </a:solidFill>
                <a:latin typeface="CorpoS"/>
              </a:endParaRPr>
            </a:p>
          </p:txBody>
        </p:sp>
        <p:sp>
          <p:nvSpPr>
            <p:cNvPr id="185" name="Freeform 9"/>
            <p:cNvSpPr/>
            <p:nvPr/>
          </p:nvSpPr>
          <p:spPr bwMode="auto">
            <a:xfrm>
              <a:off x="1029" y="992"/>
              <a:ext cx="490" cy="402"/>
            </a:xfrm>
            <a:custGeom>
              <a:avLst/>
              <a:gdLst>
                <a:gd name="T0" fmla="*/ 16 w 864"/>
                <a:gd name="T1" fmla="*/ 2 h 764"/>
                <a:gd name="T2" fmla="*/ 6 w 864"/>
                <a:gd name="T3" fmla="*/ 2 h 764"/>
                <a:gd name="T4" fmla="*/ 1 w 864"/>
                <a:gd name="T5" fmla="*/ 5 h 764"/>
                <a:gd name="T6" fmla="*/ 1 w 864"/>
                <a:gd name="T7" fmla="*/ 8 h 764"/>
                <a:gd name="T8" fmla="*/ 6 w 864"/>
                <a:gd name="T9" fmla="*/ 2 h 764"/>
                <a:gd name="T10" fmla="*/ 16 w 864"/>
                <a:gd name="T11" fmla="*/ 2 h 7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4" h="764">
                  <a:moveTo>
                    <a:pt x="864" y="163"/>
                  </a:moveTo>
                  <a:cubicBezTo>
                    <a:pt x="833" y="146"/>
                    <a:pt x="565" y="0"/>
                    <a:pt x="336" y="119"/>
                  </a:cubicBezTo>
                  <a:cubicBezTo>
                    <a:pt x="107" y="238"/>
                    <a:pt x="100" y="335"/>
                    <a:pt x="50" y="440"/>
                  </a:cubicBezTo>
                  <a:cubicBezTo>
                    <a:pt x="0" y="545"/>
                    <a:pt x="22" y="764"/>
                    <a:pt x="33" y="752"/>
                  </a:cubicBezTo>
                  <a:cubicBezTo>
                    <a:pt x="23" y="341"/>
                    <a:pt x="240" y="229"/>
                    <a:pt x="351" y="157"/>
                  </a:cubicBezTo>
                  <a:cubicBezTo>
                    <a:pt x="462" y="85"/>
                    <a:pt x="744" y="104"/>
                    <a:pt x="864" y="163"/>
                  </a:cubicBezTo>
                  <a:close/>
                </a:path>
              </a:pathLst>
            </a:custGeom>
            <a:solidFill>
              <a:srgbClr val="004355"/>
            </a:solidFill>
            <a:ln w="19050" cap="flat" cmpd="sng">
              <a:solidFill>
                <a:srgbClr val="00435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46800" rIns="90000" bIns="46800" anchor="ctr">
              <a:spAutoFit/>
            </a:bodyPr>
            <a:lstStyle/>
            <a:p>
              <a:pPr defTabSz="1087755">
                <a:defRPr/>
              </a:pPr>
              <a:endParaRPr lang="en-US" sz="2100" kern="0" dirty="0">
                <a:solidFill>
                  <a:prstClr val="black"/>
                </a:solidFill>
                <a:latin typeface="CorpoS"/>
              </a:endParaRPr>
            </a:p>
          </p:txBody>
        </p:sp>
      </p:grpSp>
      <p:sp>
        <p:nvSpPr>
          <p:cNvPr id="224" name="Rectangle 6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1520" y="987574"/>
            <a:ext cx="8712968" cy="621507"/>
          </a:xfrm>
          <a:prstGeom prst="rect">
            <a:avLst/>
          </a:prstGeom>
          <a:noFill/>
          <a:ln>
            <a:solidFill>
              <a:srgbClr val="002060"/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</p:txBody>
      </p:sp>
      <p:sp>
        <p:nvSpPr>
          <p:cNvPr id="226" name="Rounded Rectangle 68"/>
          <p:cNvSpPr/>
          <p:nvPr>
            <p:custDataLst>
              <p:tags r:id="rId3"/>
            </p:custDataLst>
          </p:nvPr>
        </p:nvSpPr>
        <p:spPr>
          <a:xfrm>
            <a:off x="419287" y="884207"/>
            <a:ext cx="1824285" cy="1826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accent1">
                    <a:lumMod val="75000"/>
                  </a:schemeClr>
                </a:solidFill>
              </a:rPr>
              <a:t>结论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7" name="TextBox 224"/>
          <p:cNvSpPr txBox="1"/>
          <p:nvPr>
            <p:custDataLst>
              <p:tags r:id="rId4"/>
            </p:custDataLst>
          </p:nvPr>
        </p:nvSpPr>
        <p:spPr bwMode="auto">
          <a:xfrm>
            <a:off x="314325" y="1074420"/>
            <a:ext cx="8615045" cy="4616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cs typeface="Daimler CS"/>
                <a:sym typeface="+mn-ea"/>
              </a:rPr>
              <a:t>1</a:t>
            </a:r>
            <a:r>
              <a:rPr lang="zh-CN" altLang="en-US" sz="1000" dirty="0">
                <a:cs typeface="Daimler CS"/>
                <a:sym typeface="+mn-ea"/>
              </a:rPr>
              <a:t>、座椅在升降过程中，因固定支架与台阶螺栓开口尺寸大，使气悬浮向外受力，造成气悬浮黑色齿与白色齿无法完全咬合，体现在座椅上为升高或者降低</a:t>
            </a:r>
            <a:endParaRPr lang="zh-CN" altLang="en-US" sz="1000" dirty="0">
              <a:cs typeface="Daimler CS"/>
              <a:sym typeface="+mn-ea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cs typeface="Daimler CS"/>
                <a:sym typeface="+mn-ea"/>
              </a:rPr>
              <a:t>2</a:t>
            </a:r>
            <a:r>
              <a:rPr lang="zh-CN" altLang="en-US" sz="1000" dirty="0">
                <a:cs typeface="Daimler CS"/>
                <a:sym typeface="+mn-ea"/>
              </a:rPr>
              <a:t>、未对齿轮咬合力值进行要求</a:t>
            </a:r>
            <a:endParaRPr lang="zh-CN" altLang="en-US" sz="1000" dirty="0">
              <a:cs typeface="Daimler CS"/>
              <a:sym typeface="+mn-ea"/>
            </a:endParaRPr>
          </a:p>
        </p:txBody>
      </p:sp>
      <p:pic>
        <p:nvPicPr>
          <p:cNvPr id="13352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240" y="1840230"/>
            <a:ext cx="1946910" cy="2675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椭圆 4"/>
          <p:cNvSpPr/>
          <p:nvPr/>
        </p:nvSpPr>
        <p:spPr>
          <a:xfrm>
            <a:off x="3343910" y="2825750"/>
            <a:ext cx="287655" cy="863600"/>
          </a:xfrm>
          <a:prstGeom prst="ellipse">
            <a:avLst/>
          </a:prstGeom>
          <a:noFill/>
          <a:ln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355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6970" y="3075305"/>
            <a:ext cx="2335530" cy="13646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7605" y="1836420"/>
            <a:ext cx="2334895" cy="1329055"/>
          </a:xfrm>
          <a:prstGeom prst="rect">
            <a:avLst/>
          </a:prstGeom>
        </p:spPr>
      </p:pic>
      <p:sp>
        <p:nvSpPr>
          <p:cNvPr id="7" name="Rounded Rectangle 41"/>
          <p:cNvSpPr/>
          <p:nvPr>
            <p:custDataLst>
              <p:tags r:id="rId8"/>
            </p:custDataLst>
          </p:nvPr>
        </p:nvSpPr>
        <p:spPr>
          <a:xfrm>
            <a:off x="2243240" y="1851353"/>
            <a:ext cx="1655618" cy="517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 dirty="0">
                <a:solidFill>
                  <a:srgbClr val="004355"/>
                </a:solidFill>
                <a:latin typeface="+mj-lt"/>
              </a:rPr>
              <a:t>气悬浮开口尺寸大</a:t>
            </a:r>
            <a:endParaRPr lang="zh-CN" altLang="en-US" sz="1200" b="1" dirty="0">
              <a:solidFill>
                <a:srgbClr val="004355"/>
              </a:solidFill>
              <a:latin typeface="+mj-lt"/>
            </a:endParaRPr>
          </a:p>
        </p:txBody>
      </p:sp>
      <p:sp>
        <p:nvSpPr>
          <p:cNvPr id="8" name="Rounded Rectangle 41"/>
          <p:cNvSpPr/>
          <p:nvPr>
            <p:custDataLst>
              <p:tags r:id="rId9"/>
            </p:custDataLst>
          </p:nvPr>
        </p:nvSpPr>
        <p:spPr>
          <a:xfrm>
            <a:off x="5363630" y="1846273"/>
            <a:ext cx="1655618" cy="517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 dirty="0">
                <a:solidFill>
                  <a:srgbClr val="004355"/>
                </a:solidFill>
                <a:latin typeface="+mj-lt"/>
              </a:rPr>
              <a:t>气悬浮开口尺寸大</a:t>
            </a:r>
            <a:endParaRPr lang="zh-CN" altLang="en-US" sz="1200" b="1" dirty="0">
              <a:solidFill>
                <a:srgbClr val="004355"/>
              </a:solidFill>
              <a:latin typeface="+mj-lt"/>
            </a:endParaRPr>
          </a:p>
        </p:txBody>
      </p:sp>
      <p:sp>
        <p:nvSpPr>
          <p:cNvPr id="9" name="Rounded Rectangle 41"/>
          <p:cNvSpPr/>
          <p:nvPr>
            <p:custDataLst>
              <p:tags r:id="rId10"/>
            </p:custDataLst>
          </p:nvPr>
        </p:nvSpPr>
        <p:spPr>
          <a:xfrm>
            <a:off x="7020345" y="2363163"/>
            <a:ext cx="1655618" cy="517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 dirty="0">
                <a:solidFill>
                  <a:srgbClr val="004355"/>
                </a:solidFill>
                <a:latin typeface="+mj-lt"/>
              </a:rPr>
              <a:t>气悬浮检具</a:t>
            </a:r>
            <a:endParaRPr lang="zh-CN" altLang="en-US" sz="1200" b="1" dirty="0">
              <a:solidFill>
                <a:srgbClr val="004355"/>
              </a:solidFill>
              <a:latin typeface="+mj-lt"/>
            </a:endParaRPr>
          </a:p>
        </p:txBody>
      </p:sp>
      <p:sp>
        <p:nvSpPr>
          <p:cNvPr id="10" name="Rounded Rectangle 41"/>
          <p:cNvSpPr/>
          <p:nvPr>
            <p:custDataLst>
              <p:tags r:id="rId11"/>
            </p:custDataLst>
          </p:nvPr>
        </p:nvSpPr>
        <p:spPr>
          <a:xfrm>
            <a:off x="1619670" y="3075633"/>
            <a:ext cx="1655618" cy="517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 dirty="0">
                <a:solidFill>
                  <a:srgbClr val="004355"/>
                </a:solidFill>
                <a:latin typeface="+mj-lt"/>
              </a:rPr>
              <a:t>气悬浮固定点检具</a:t>
            </a:r>
            <a:endParaRPr lang="zh-CN" altLang="en-US" sz="1200" b="1" dirty="0">
              <a:solidFill>
                <a:srgbClr val="004355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 bwMode="auto">
          <a:xfrm>
            <a:off x="1043608" y="1923678"/>
            <a:ext cx="7543242" cy="676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400" b="1" dirty="0">
                <a:cs typeface="Daimler CS"/>
              </a:rPr>
              <a:t>座椅松旷</a:t>
            </a:r>
            <a:r>
              <a:rPr lang="en-US" altLang="zh-CN" sz="4400" b="1" dirty="0">
                <a:cs typeface="Daimler CS"/>
              </a:rPr>
              <a:t>/</a:t>
            </a:r>
            <a:r>
              <a:rPr lang="zh-CN" altLang="en-US" sz="4400" b="1" dirty="0">
                <a:cs typeface="Daimler CS"/>
              </a:rPr>
              <a:t>偏斜</a:t>
            </a:r>
            <a:r>
              <a:rPr lang="en-US" altLang="zh-CN" sz="4400" b="1" dirty="0">
                <a:cs typeface="Daimler CS"/>
              </a:rPr>
              <a:t>/</a:t>
            </a:r>
            <a:r>
              <a:rPr lang="zh-CN" altLang="en-US" sz="4400" b="1" dirty="0">
                <a:cs typeface="Daimler CS"/>
              </a:rPr>
              <a:t>异响分析报告</a:t>
            </a:r>
            <a:endParaRPr lang="zh-CN" altLang="en-US" sz="4400" b="1" dirty="0">
              <a:cs typeface="Daimler 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323528" y="51470"/>
            <a:ext cx="5040560" cy="5847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baseline="0">
                <a:solidFill>
                  <a:srgbClr val="5097AB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Ⅳ.</a:t>
            </a:r>
            <a:r>
              <a:rPr lang="zh-CN" altLang="en-US" dirty="0"/>
              <a:t>失效件分析结果 </a:t>
            </a:r>
            <a:endParaRPr lang="en-US" altLang="zh-CN" dirty="0"/>
          </a:p>
          <a:p>
            <a:r>
              <a:rPr lang="en-US" altLang="zh-CN" dirty="0"/>
              <a:t>Return Parts Analysis Results</a:t>
            </a:r>
            <a:endParaRPr lang="en-US" altLang="zh-CN" dirty="0"/>
          </a:p>
        </p:txBody>
      </p:sp>
      <p:sp>
        <p:nvSpPr>
          <p:cNvPr id="168" name="TextBox 167"/>
          <p:cNvSpPr txBox="1"/>
          <p:nvPr/>
        </p:nvSpPr>
        <p:spPr bwMode="auto">
          <a:xfrm>
            <a:off x="601129" y="4979507"/>
            <a:ext cx="1957267" cy="153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solidFill>
                  <a:prstClr val="black"/>
                </a:solidFill>
                <a:latin typeface="+mj-lt"/>
                <a:cs typeface="Daimler CS"/>
              </a:rPr>
              <a:t>验证非主因</a:t>
            </a:r>
            <a:r>
              <a:rPr lang="en-US" altLang="zh-CN" sz="1000" dirty="0">
                <a:solidFill>
                  <a:prstClr val="black"/>
                </a:solidFill>
                <a:latin typeface="+mj-lt"/>
                <a:cs typeface="Daimler CS"/>
              </a:rPr>
              <a:t>/ </a:t>
            </a:r>
            <a:r>
              <a:rPr lang="en-US" sz="1000" dirty="0">
                <a:solidFill>
                  <a:prstClr val="black"/>
                </a:solidFill>
                <a:latin typeface="+mj-lt"/>
                <a:cs typeface="Daimler CS"/>
              </a:rPr>
              <a:t>Verified &amp; not a cause</a:t>
            </a:r>
            <a:endParaRPr lang="en-US" sz="1000" dirty="0">
              <a:solidFill>
                <a:prstClr val="black"/>
              </a:solidFill>
              <a:latin typeface="+mj-lt"/>
              <a:cs typeface="Daimler CS"/>
            </a:endParaRPr>
          </a:p>
        </p:txBody>
      </p:sp>
      <p:sp>
        <p:nvSpPr>
          <p:cNvPr id="169" name="TextBox 168"/>
          <p:cNvSpPr txBox="1"/>
          <p:nvPr/>
        </p:nvSpPr>
        <p:spPr bwMode="auto">
          <a:xfrm>
            <a:off x="5063174" y="4980087"/>
            <a:ext cx="1689565" cy="153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solidFill>
                  <a:prstClr val="black"/>
                </a:solidFill>
                <a:latin typeface="+mj-lt"/>
                <a:cs typeface="Daimler CS"/>
              </a:rPr>
              <a:t>验证是原因</a:t>
            </a:r>
            <a:r>
              <a:rPr lang="en-US" altLang="zh-CN" sz="1000" dirty="0">
                <a:solidFill>
                  <a:prstClr val="black"/>
                </a:solidFill>
                <a:latin typeface="+mj-lt"/>
                <a:cs typeface="Daimler CS"/>
              </a:rPr>
              <a:t>/ </a:t>
            </a:r>
            <a:r>
              <a:rPr lang="en-US" sz="1000" dirty="0">
                <a:solidFill>
                  <a:prstClr val="black"/>
                </a:solidFill>
                <a:latin typeface="+mj-lt"/>
                <a:cs typeface="Daimler CS"/>
              </a:rPr>
              <a:t>Verified as cause</a:t>
            </a:r>
            <a:endParaRPr lang="en-US" sz="1000" dirty="0">
              <a:solidFill>
                <a:prstClr val="black"/>
              </a:solidFill>
              <a:latin typeface="+mj-lt"/>
              <a:cs typeface="Daimler CS"/>
            </a:endParaRPr>
          </a:p>
        </p:txBody>
      </p:sp>
      <p:sp>
        <p:nvSpPr>
          <p:cNvPr id="170" name="TextBox 169"/>
          <p:cNvSpPr txBox="1"/>
          <p:nvPr/>
        </p:nvSpPr>
        <p:spPr bwMode="auto">
          <a:xfrm>
            <a:off x="7361758" y="4981343"/>
            <a:ext cx="1376980" cy="153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solidFill>
                  <a:prstClr val="black"/>
                </a:solidFill>
                <a:latin typeface="+mj-lt"/>
                <a:cs typeface="Daimler CS"/>
              </a:rPr>
              <a:t>分析中</a:t>
            </a:r>
            <a:r>
              <a:rPr lang="en-US" altLang="zh-CN" sz="1000" dirty="0">
                <a:solidFill>
                  <a:prstClr val="black"/>
                </a:solidFill>
                <a:latin typeface="+mj-lt"/>
                <a:cs typeface="Daimler CS"/>
              </a:rPr>
              <a:t>/ </a:t>
            </a:r>
            <a:r>
              <a:rPr lang="en-US" sz="1000" dirty="0">
                <a:solidFill>
                  <a:prstClr val="black"/>
                </a:solidFill>
                <a:latin typeface="+mj-lt"/>
                <a:cs typeface="Daimler CS"/>
              </a:rPr>
              <a:t>Under validation</a:t>
            </a:r>
            <a:endParaRPr lang="en-US" sz="1000" dirty="0">
              <a:solidFill>
                <a:prstClr val="black"/>
              </a:solidFill>
              <a:latin typeface="+mj-lt"/>
              <a:cs typeface="Daimler CS"/>
            </a:endParaRPr>
          </a:p>
        </p:txBody>
      </p:sp>
      <p:sp>
        <p:nvSpPr>
          <p:cNvPr id="171" name="TextBox 170"/>
          <p:cNvSpPr txBox="1"/>
          <p:nvPr/>
        </p:nvSpPr>
        <p:spPr bwMode="auto">
          <a:xfrm>
            <a:off x="3179648" y="4980087"/>
            <a:ext cx="1453924" cy="153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solidFill>
                  <a:prstClr val="black"/>
                </a:solidFill>
                <a:latin typeface="+mj-lt"/>
                <a:cs typeface="Daimler CS"/>
              </a:rPr>
              <a:t>潜在因素</a:t>
            </a:r>
            <a:r>
              <a:rPr lang="en-US" altLang="zh-CN" sz="1000" dirty="0">
                <a:solidFill>
                  <a:prstClr val="black"/>
                </a:solidFill>
                <a:latin typeface="+mj-lt"/>
                <a:cs typeface="Daimler CS"/>
              </a:rPr>
              <a:t>/ </a:t>
            </a:r>
            <a:r>
              <a:rPr lang="en-US" sz="1000" dirty="0">
                <a:solidFill>
                  <a:prstClr val="black"/>
                </a:solidFill>
                <a:latin typeface="+mj-lt"/>
                <a:cs typeface="Daimler CS"/>
              </a:rPr>
              <a:t>Potential cause</a:t>
            </a:r>
            <a:endParaRPr lang="en-US" sz="1000" dirty="0">
              <a:solidFill>
                <a:prstClr val="black"/>
              </a:solidFill>
              <a:latin typeface="+mj-lt"/>
              <a:cs typeface="Daimler CS"/>
            </a:endParaRPr>
          </a:p>
        </p:txBody>
      </p:sp>
      <p:grpSp>
        <p:nvGrpSpPr>
          <p:cNvPr id="2" name="Group 15"/>
          <p:cNvGrpSpPr>
            <a:grpSpLocks noChangeAspect="1"/>
          </p:cNvGrpSpPr>
          <p:nvPr/>
        </p:nvGrpSpPr>
        <p:grpSpPr bwMode="auto">
          <a:xfrm>
            <a:off x="4967473" y="4948177"/>
            <a:ext cx="45719" cy="215861"/>
            <a:chOff x="1939" y="1022"/>
            <a:chExt cx="464" cy="2172"/>
          </a:xfrm>
          <a:solidFill>
            <a:srgbClr val="FF0000"/>
          </a:solidFill>
        </p:grpSpPr>
        <p:sp>
          <p:nvSpPr>
            <p:cNvPr id="173" name="Rectangle 16"/>
            <p:cNvSpPr>
              <a:spLocks noChangeArrowheads="1"/>
            </p:cNvSpPr>
            <p:nvPr/>
          </p:nvSpPr>
          <p:spPr bwMode="auto">
            <a:xfrm>
              <a:off x="1977" y="2800"/>
              <a:ext cx="388" cy="39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9pPr>
            </a:lstStyle>
            <a:p>
              <a:pPr eaLnBrk="1" hangingPunct="1"/>
              <a:endParaRPr lang="en-US" altLang="en-US" sz="1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74" name="Freeform 17"/>
            <p:cNvSpPr/>
            <p:nvPr/>
          </p:nvSpPr>
          <p:spPr bwMode="auto">
            <a:xfrm>
              <a:off x="1939" y="1022"/>
              <a:ext cx="464" cy="1612"/>
            </a:xfrm>
            <a:custGeom>
              <a:avLst/>
              <a:gdLst>
                <a:gd name="T0" fmla="*/ 8 w 61"/>
                <a:gd name="T1" fmla="*/ 0 h 213"/>
                <a:gd name="T2" fmla="*/ 464 w 61"/>
                <a:gd name="T3" fmla="*/ 0 h 213"/>
                <a:gd name="T4" fmla="*/ 464 w 61"/>
                <a:gd name="T5" fmla="*/ 545 h 213"/>
                <a:gd name="T6" fmla="*/ 350 w 61"/>
                <a:gd name="T7" fmla="*/ 1612 h 213"/>
                <a:gd name="T8" fmla="*/ 122 w 61"/>
                <a:gd name="T9" fmla="*/ 1612 h 213"/>
                <a:gd name="T10" fmla="*/ 0 w 61"/>
                <a:gd name="T11" fmla="*/ 552 h 213"/>
                <a:gd name="T12" fmla="*/ 8 w 61"/>
                <a:gd name="T13" fmla="*/ 0 h 2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1" h="213">
                  <a:moveTo>
                    <a:pt x="1" y="0"/>
                  </a:moveTo>
                  <a:lnTo>
                    <a:pt x="61" y="0"/>
                  </a:lnTo>
                  <a:lnTo>
                    <a:pt x="61" y="72"/>
                  </a:lnTo>
                  <a:lnTo>
                    <a:pt x="46" y="213"/>
                  </a:lnTo>
                  <a:lnTo>
                    <a:pt x="16" y="213"/>
                  </a:lnTo>
                  <a:lnTo>
                    <a:pt x="0" y="73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0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3" name="Group 19"/>
          <p:cNvGrpSpPr>
            <a:grpSpLocks noChangeAspect="1"/>
          </p:cNvGrpSpPr>
          <p:nvPr/>
        </p:nvGrpSpPr>
        <p:grpSpPr bwMode="auto">
          <a:xfrm>
            <a:off x="2987824" y="4960453"/>
            <a:ext cx="98142" cy="137026"/>
            <a:chOff x="3202" y="3363"/>
            <a:chExt cx="180" cy="257"/>
          </a:xfrm>
          <a:solidFill>
            <a:srgbClr val="FFFF00"/>
          </a:solidFill>
        </p:grpSpPr>
        <p:sp>
          <p:nvSpPr>
            <p:cNvPr id="176" name="Freeform 20"/>
            <p:cNvSpPr/>
            <p:nvPr/>
          </p:nvSpPr>
          <p:spPr bwMode="auto">
            <a:xfrm>
              <a:off x="3202" y="3363"/>
              <a:ext cx="180" cy="185"/>
            </a:xfrm>
            <a:custGeom>
              <a:avLst/>
              <a:gdLst>
                <a:gd name="T0" fmla="*/ 0 w 1135"/>
                <a:gd name="T1" fmla="*/ 85 h 1175"/>
                <a:gd name="T2" fmla="*/ 15 w 1135"/>
                <a:gd name="T3" fmla="*/ 36 h 1175"/>
                <a:gd name="T4" fmla="*/ 36 w 1135"/>
                <a:gd name="T5" fmla="*/ 16 h 1175"/>
                <a:gd name="T6" fmla="*/ 63 w 1135"/>
                <a:gd name="T7" fmla="*/ 5 h 1175"/>
                <a:gd name="T8" fmla="*/ 100 w 1135"/>
                <a:gd name="T9" fmla="*/ 1 h 1175"/>
                <a:gd name="T10" fmla="*/ 139 w 1135"/>
                <a:gd name="T11" fmla="*/ 12 h 1175"/>
                <a:gd name="T12" fmla="*/ 166 w 1135"/>
                <a:gd name="T13" fmla="*/ 35 h 1175"/>
                <a:gd name="T14" fmla="*/ 179 w 1135"/>
                <a:gd name="T15" fmla="*/ 65 h 1175"/>
                <a:gd name="T16" fmla="*/ 174 w 1135"/>
                <a:gd name="T17" fmla="*/ 98 h 1175"/>
                <a:gd name="T18" fmla="*/ 142 w 1135"/>
                <a:gd name="T19" fmla="*/ 132 h 1175"/>
                <a:gd name="T20" fmla="*/ 131 w 1135"/>
                <a:gd name="T21" fmla="*/ 142 h 1175"/>
                <a:gd name="T22" fmla="*/ 122 w 1135"/>
                <a:gd name="T23" fmla="*/ 150 h 1175"/>
                <a:gd name="T24" fmla="*/ 117 w 1135"/>
                <a:gd name="T25" fmla="*/ 156 h 1175"/>
                <a:gd name="T26" fmla="*/ 115 w 1135"/>
                <a:gd name="T27" fmla="*/ 164 h 1175"/>
                <a:gd name="T28" fmla="*/ 114 w 1135"/>
                <a:gd name="T29" fmla="*/ 185 h 1175"/>
                <a:gd name="T30" fmla="*/ 63 w 1135"/>
                <a:gd name="T31" fmla="*/ 185 h 1175"/>
                <a:gd name="T32" fmla="*/ 63 w 1135"/>
                <a:gd name="T33" fmla="*/ 167 h 1175"/>
                <a:gd name="T34" fmla="*/ 65 w 1135"/>
                <a:gd name="T35" fmla="*/ 152 h 1175"/>
                <a:gd name="T36" fmla="*/ 70 w 1135"/>
                <a:gd name="T37" fmla="*/ 134 h 1175"/>
                <a:gd name="T38" fmla="*/ 82 w 1135"/>
                <a:gd name="T39" fmla="*/ 118 h 1175"/>
                <a:gd name="T40" fmla="*/ 98 w 1135"/>
                <a:gd name="T41" fmla="*/ 104 h 1175"/>
                <a:gd name="T42" fmla="*/ 114 w 1135"/>
                <a:gd name="T43" fmla="*/ 92 h 1175"/>
                <a:gd name="T44" fmla="*/ 122 w 1135"/>
                <a:gd name="T45" fmla="*/ 83 h 1175"/>
                <a:gd name="T46" fmla="*/ 125 w 1135"/>
                <a:gd name="T47" fmla="*/ 73 h 1175"/>
                <a:gd name="T48" fmla="*/ 123 w 1135"/>
                <a:gd name="T49" fmla="*/ 62 h 1175"/>
                <a:gd name="T50" fmla="*/ 116 w 1135"/>
                <a:gd name="T51" fmla="*/ 53 h 1175"/>
                <a:gd name="T52" fmla="*/ 105 w 1135"/>
                <a:gd name="T53" fmla="*/ 47 h 1175"/>
                <a:gd name="T54" fmla="*/ 92 w 1135"/>
                <a:gd name="T55" fmla="*/ 46 h 1175"/>
                <a:gd name="T56" fmla="*/ 77 w 1135"/>
                <a:gd name="T57" fmla="*/ 48 h 1175"/>
                <a:gd name="T58" fmla="*/ 65 w 1135"/>
                <a:gd name="T59" fmla="*/ 55 h 1175"/>
                <a:gd name="T60" fmla="*/ 57 w 1135"/>
                <a:gd name="T61" fmla="*/ 65 h 1175"/>
                <a:gd name="T62" fmla="*/ 54 w 1135"/>
                <a:gd name="T63" fmla="*/ 75 h 1175"/>
                <a:gd name="T64" fmla="*/ 53 w 1135"/>
                <a:gd name="T65" fmla="*/ 85 h 1175"/>
                <a:gd name="T66" fmla="*/ 0 w 1135"/>
                <a:gd name="T67" fmla="*/ 85 h 117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35" h="1175">
                  <a:moveTo>
                    <a:pt x="0" y="539"/>
                  </a:moveTo>
                  <a:cubicBezTo>
                    <a:pt x="1" y="490"/>
                    <a:pt x="10" y="335"/>
                    <a:pt x="95" y="226"/>
                  </a:cubicBezTo>
                  <a:cubicBezTo>
                    <a:pt x="134" y="166"/>
                    <a:pt x="174" y="137"/>
                    <a:pt x="224" y="104"/>
                  </a:cubicBezTo>
                  <a:cubicBezTo>
                    <a:pt x="274" y="71"/>
                    <a:pt x="330" y="46"/>
                    <a:pt x="397" y="30"/>
                  </a:cubicBezTo>
                  <a:cubicBezTo>
                    <a:pt x="464" y="14"/>
                    <a:pt x="548" y="0"/>
                    <a:pt x="628" y="7"/>
                  </a:cubicBezTo>
                  <a:cubicBezTo>
                    <a:pt x="708" y="15"/>
                    <a:pt x="805" y="39"/>
                    <a:pt x="874" y="75"/>
                  </a:cubicBezTo>
                  <a:cubicBezTo>
                    <a:pt x="943" y="110"/>
                    <a:pt x="1006" y="164"/>
                    <a:pt x="1047" y="220"/>
                  </a:cubicBezTo>
                  <a:cubicBezTo>
                    <a:pt x="1088" y="276"/>
                    <a:pt x="1118" y="343"/>
                    <a:pt x="1126" y="410"/>
                  </a:cubicBezTo>
                  <a:cubicBezTo>
                    <a:pt x="1133" y="478"/>
                    <a:pt x="1135" y="552"/>
                    <a:pt x="1096" y="623"/>
                  </a:cubicBezTo>
                  <a:cubicBezTo>
                    <a:pt x="1057" y="694"/>
                    <a:pt x="940" y="795"/>
                    <a:pt x="895" y="841"/>
                  </a:cubicBezTo>
                  <a:cubicBezTo>
                    <a:pt x="860" y="875"/>
                    <a:pt x="847" y="881"/>
                    <a:pt x="826" y="899"/>
                  </a:cubicBezTo>
                  <a:cubicBezTo>
                    <a:pt x="805" y="917"/>
                    <a:pt x="783" y="937"/>
                    <a:pt x="769" y="952"/>
                  </a:cubicBezTo>
                  <a:cubicBezTo>
                    <a:pt x="755" y="967"/>
                    <a:pt x="748" y="975"/>
                    <a:pt x="740" y="989"/>
                  </a:cubicBezTo>
                  <a:cubicBezTo>
                    <a:pt x="732" y="1003"/>
                    <a:pt x="727" y="1009"/>
                    <a:pt x="723" y="1039"/>
                  </a:cubicBezTo>
                  <a:cubicBezTo>
                    <a:pt x="719" y="1069"/>
                    <a:pt x="716" y="1135"/>
                    <a:pt x="716" y="1172"/>
                  </a:cubicBezTo>
                  <a:cubicBezTo>
                    <a:pt x="658" y="1172"/>
                    <a:pt x="502" y="1175"/>
                    <a:pt x="399" y="1172"/>
                  </a:cubicBezTo>
                  <a:cubicBezTo>
                    <a:pt x="398" y="1093"/>
                    <a:pt x="398" y="1102"/>
                    <a:pt x="399" y="1062"/>
                  </a:cubicBezTo>
                  <a:cubicBezTo>
                    <a:pt x="401" y="1028"/>
                    <a:pt x="401" y="998"/>
                    <a:pt x="408" y="965"/>
                  </a:cubicBezTo>
                  <a:cubicBezTo>
                    <a:pt x="416" y="931"/>
                    <a:pt x="423" y="890"/>
                    <a:pt x="442" y="854"/>
                  </a:cubicBezTo>
                  <a:cubicBezTo>
                    <a:pt x="460" y="819"/>
                    <a:pt x="487" y="784"/>
                    <a:pt x="516" y="752"/>
                  </a:cubicBezTo>
                  <a:cubicBezTo>
                    <a:pt x="546" y="720"/>
                    <a:pt x="582" y="690"/>
                    <a:pt x="615" y="662"/>
                  </a:cubicBezTo>
                  <a:cubicBezTo>
                    <a:pt x="649" y="634"/>
                    <a:pt x="690" y="606"/>
                    <a:pt x="716" y="584"/>
                  </a:cubicBezTo>
                  <a:cubicBezTo>
                    <a:pt x="742" y="562"/>
                    <a:pt x="757" y="550"/>
                    <a:pt x="768" y="530"/>
                  </a:cubicBezTo>
                  <a:cubicBezTo>
                    <a:pt x="779" y="509"/>
                    <a:pt x="788" y="485"/>
                    <a:pt x="788" y="463"/>
                  </a:cubicBezTo>
                  <a:cubicBezTo>
                    <a:pt x="788" y="440"/>
                    <a:pt x="783" y="416"/>
                    <a:pt x="773" y="396"/>
                  </a:cubicBezTo>
                  <a:cubicBezTo>
                    <a:pt x="764" y="375"/>
                    <a:pt x="751" y="353"/>
                    <a:pt x="732" y="338"/>
                  </a:cubicBezTo>
                  <a:cubicBezTo>
                    <a:pt x="714" y="323"/>
                    <a:pt x="685" y="308"/>
                    <a:pt x="660" y="300"/>
                  </a:cubicBezTo>
                  <a:cubicBezTo>
                    <a:pt x="635" y="292"/>
                    <a:pt x="607" y="291"/>
                    <a:pt x="578" y="292"/>
                  </a:cubicBezTo>
                  <a:cubicBezTo>
                    <a:pt x="549" y="293"/>
                    <a:pt x="515" y="295"/>
                    <a:pt x="487" y="304"/>
                  </a:cubicBezTo>
                  <a:cubicBezTo>
                    <a:pt x="459" y="313"/>
                    <a:pt x="429" y="330"/>
                    <a:pt x="408" y="349"/>
                  </a:cubicBezTo>
                  <a:cubicBezTo>
                    <a:pt x="388" y="368"/>
                    <a:pt x="371" y="390"/>
                    <a:pt x="360" y="412"/>
                  </a:cubicBezTo>
                  <a:cubicBezTo>
                    <a:pt x="349" y="435"/>
                    <a:pt x="345" y="457"/>
                    <a:pt x="341" y="478"/>
                  </a:cubicBezTo>
                  <a:cubicBezTo>
                    <a:pt x="337" y="498"/>
                    <a:pt x="337" y="509"/>
                    <a:pt x="336" y="539"/>
                  </a:cubicBezTo>
                  <a:cubicBezTo>
                    <a:pt x="263" y="538"/>
                    <a:pt x="68" y="539"/>
                    <a:pt x="0" y="539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sz="1000" dirty="0">
                <a:latin typeface="+mj-lt"/>
              </a:endParaRPr>
            </a:p>
          </p:txBody>
        </p:sp>
        <p:sp>
          <p:nvSpPr>
            <p:cNvPr id="177" name="Rectangle 21"/>
            <p:cNvSpPr>
              <a:spLocks noChangeArrowheads="1"/>
            </p:cNvSpPr>
            <p:nvPr/>
          </p:nvSpPr>
          <p:spPr bwMode="auto">
            <a:xfrm>
              <a:off x="3265" y="3569"/>
              <a:ext cx="51" cy="51"/>
            </a:xfrm>
            <a:prstGeom prst="rect">
              <a:avLst/>
            </a:prstGeom>
            <a:grpFill/>
            <a:ln w="9525">
              <a:solidFill>
                <a:schemeClr val="accent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9pPr>
            </a:lstStyle>
            <a:p>
              <a:pPr eaLnBrk="1" hangingPunct="1"/>
              <a:endParaRPr lang="en-US" altLang="en-US" sz="1000" dirty="0">
                <a:latin typeface="+mj-lt"/>
              </a:endParaRPr>
            </a:p>
          </p:txBody>
        </p:sp>
      </p:grpSp>
      <p:sp>
        <p:nvSpPr>
          <p:cNvPr id="178" name="Freeform 10"/>
          <p:cNvSpPr>
            <a:spLocks noChangeAspect="1"/>
          </p:cNvSpPr>
          <p:nvPr/>
        </p:nvSpPr>
        <p:spPr bwMode="auto">
          <a:xfrm>
            <a:off x="351156" y="4945597"/>
            <a:ext cx="234207" cy="153888"/>
          </a:xfrm>
          <a:custGeom>
            <a:avLst/>
            <a:gdLst>
              <a:gd name="T0" fmla="*/ 31090 w 457"/>
              <a:gd name="T1" fmla="*/ 375717 h 464"/>
              <a:gd name="T2" fmla="*/ 26116 w 457"/>
              <a:gd name="T3" fmla="*/ 434106 h 464"/>
              <a:gd name="T4" fmla="*/ 123116 w 457"/>
              <a:gd name="T5" fmla="*/ 562306 h 464"/>
              <a:gd name="T6" fmla="*/ 156694 w 457"/>
              <a:gd name="T7" fmla="*/ 582615 h 464"/>
              <a:gd name="T8" fmla="*/ 212656 w 457"/>
              <a:gd name="T9" fmla="*/ 577538 h 464"/>
              <a:gd name="T10" fmla="*/ 225092 w 457"/>
              <a:gd name="T11" fmla="*/ 558498 h 464"/>
              <a:gd name="T12" fmla="*/ 264887 w 457"/>
              <a:gd name="T13" fmla="*/ 470916 h 464"/>
              <a:gd name="T14" fmla="*/ 320849 w 457"/>
              <a:gd name="T15" fmla="*/ 352869 h 464"/>
              <a:gd name="T16" fmla="*/ 358157 w 457"/>
              <a:gd name="T17" fmla="*/ 280519 h 464"/>
              <a:gd name="T18" fmla="*/ 404170 w 457"/>
              <a:gd name="T19" fmla="*/ 208168 h 464"/>
              <a:gd name="T20" fmla="*/ 488735 w 457"/>
              <a:gd name="T21" fmla="*/ 95199 h 464"/>
              <a:gd name="T22" fmla="*/ 560863 w 457"/>
              <a:gd name="T23" fmla="*/ 21578 h 464"/>
              <a:gd name="T24" fmla="*/ 564594 w 457"/>
              <a:gd name="T25" fmla="*/ 3808 h 464"/>
              <a:gd name="T26" fmla="*/ 516094 w 457"/>
              <a:gd name="T27" fmla="*/ 3808 h 464"/>
              <a:gd name="T28" fmla="*/ 460132 w 457"/>
              <a:gd name="T29" fmla="*/ 25386 h 464"/>
              <a:gd name="T30" fmla="*/ 388003 w 457"/>
              <a:gd name="T31" fmla="*/ 106622 h 464"/>
              <a:gd name="T32" fmla="*/ 324579 w 457"/>
              <a:gd name="T33" fmla="*/ 196744 h 464"/>
              <a:gd name="T34" fmla="*/ 223848 w 457"/>
              <a:gd name="T35" fmla="*/ 375717 h 464"/>
              <a:gd name="T36" fmla="*/ 180322 w 457"/>
              <a:gd name="T37" fmla="*/ 463300 h 464"/>
              <a:gd name="T38" fmla="*/ 105706 w 457"/>
              <a:gd name="T39" fmla="*/ 371909 h 464"/>
              <a:gd name="T40" fmla="*/ 31090 w 457"/>
              <a:gd name="T41" fmla="*/ 375717 h 4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57" h="464">
                <a:moveTo>
                  <a:pt x="25" y="296"/>
                </a:moveTo>
                <a:cubicBezTo>
                  <a:pt x="14" y="304"/>
                  <a:pt x="0" y="320"/>
                  <a:pt x="21" y="342"/>
                </a:cubicBezTo>
                <a:cubicBezTo>
                  <a:pt x="33" y="367"/>
                  <a:pt x="81" y="423"/>
                  <a:pt x="99" y="443"/>
                </a:cubicBezTo>
                <a:cubicBezTo>
                  <a:pt x="105" y="451"/>
                  <a:pt x="117" y="458"/>
                  <a:pt x="126" y="459"/>
                </a:cubicBezTo>
                <a:cubicBezTo>
                  <a:pt x="153" y="458"/>
                  <a:pt x="153" y="464"/>
                  <a:pt x="171" y="455"/>
                </a:cubicBezTo>
                <a:cubicBezTo>
                  <a:pt x="176" y="452"/>
                  <a:pt x="177" y="444"/>
                  <a:pt x="181" y="440"/>
                </a:cubicBezTo>
                <a:cubicBezTo>
                  <a:pt x="188" y="426"/>
                  <a:pt x="206" y="386"/>
                  <a:pt x="213" y="371"/>
                </a:cubicBezTo>
                <a:cubicBezTo>
                  <a:pt x="226" y="344"/>
                  <a:pt x="249" y="298"/>
                  <a:pt x="258" y="278"/>
                </a:cubicBezTo>
                <a:cubicBezTo>
                  <a:pt x="270" y="253"/>
                  <a:pt x="280" y="236"/>
                  <a:pt x="288" y="221"/>
                </a:cubicBezTo>
                <a:cubicBezTo>
                  <a:pt x="299" y="202"/>
                  <a:pt x="313" y="181"/>
                  <a:pt x="325" y="164"/>
                </a:cubicBezTo>
                <a:cubicBezTo>
                  <a:pt x="343" y="141"/>
                  <a:pt x="372" y="99"/>
                  <a:pt x="393" y="75"/>
                </a:cubicBezTo>
                <a:cubicBezTo>
                  <a:pt x="412" y="54"/>
                  <a:pt x="428" y="34"/>
                  <a:pt x="451" y="17"/>
                </a:cubicBezTo>
                <a:cubicBezTo>
                  <a:pt x="455" y="11"/>
                  <a:pt x="457" y="10"/>
                  <a:pt x="454" y="3"/>
                </a:cubicBezTo>
                <a:cubicBezTo>
                  <a:pt x="441" y="4"/>
                  <a:pt x="428" y="0"/>
                  <a:pt x="415" y="3"/>
                </a:cubicBezTo>
                <a:cubicBezTo>
                  <a:pt x="401" y="6"/>
                  <a:pt x="387" y="7"/>
                  <a:pt x="370" y="20"/>
                </a:cubicBezTo>
                <a:cubicBezTo>
                  <a:pt x="358" y="32"/>
                  <a:pt x="326" y="65"/>
                  <a:pt x="312" y="84"/>
                </a:cubicBezTo>
                <a:cubicBezTo>
                  <a:pt x="295" y="107"/>
                  <a:pt x="274" y="135"/>
                  <a:pt x="261" y="155"/>
                </a:cubicBezTo>
                <a:cubicBezTo>
                  <a:pt x="239" y="193"/>
                  <a:pt x="198" y="263"/>
                  <a:pt x="180" y="296"/>
                </a:cubicBezTo>
                <a:cubicBezTo>
                  <a:pt x="161" y="331"/>
                  <a:pt x="152" y="356"/>
                  <a:pt x="145" y="365"/>
                </a:cubicBezTo>
                <a:cubicBezTo>
                  <a:pt x="123" y="327"/>
                  <a:pt x="98" y="306"/>
                  <a:pt x="85" y="293"/>
                </a:cubicBezTo>
                <a:cubicBezTo>
                  <a:pt x="55" y="275"/>
                  <a:pt x="37" y="293"/>
                  <a:pt x="25" y="296"/>
                </a:cubicBezTo>
                <a:close/>
              </a:path>
            </a:pathLst>
          </a:custGeom>
          <a:solidFill>
            <a:srgbClr val="00B050"/>
          </a:solidFill>
          <a:ln w="63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b">
            <a:spAutoFit/>
          </a:bodyPr>
          <a:lstStyle/>
          <a:p>
            <a:endParaRPr lang="en-US" sz="1000" dirty="0">
              <a:latin typeface="+mj-lt"/>
            </a:endParaRPr>
          </a:p>
        </p:txBody>
      </p:sp>
      <p:grpSp>
        <p:nvGrpSpPr>
          <p:cNvPr id="4" name="Group 3"/>
          <p:cNvGrpSpPr/>
          <p:nvPr>
            <p:custDataLst>
              <p:tags r:id="rId1"/>
            </p:custDataLst>
          </p:nvPr>
        </p:nvGrpSpPr>
        <p:grpSpPr bwMode="auto">
          <a:xfrm>
            <a:off x="7130536" y="4945597"/>
            <a:ext cx="201168" cy="173529"/>
            <a:chOff x="957" y="1026"/>
            <a:chExt cx="1007" cy="1170"/>
          </a:xfrm>
        </p:grpSpPr>
        <p:sp>
          <p:nvSpPr>
            <p:cNvPr id="180" name="Freeform 4"/>
            <p:cNvSpPr/>
            <p:nvPr/>
          </p:nvSpPr>
          <p:spPr bwMode="auto">
            <a:xfrm>
              <a:off x="967" y="1034"/>
              <a:ext cx="711" cy="676"/>
            </a:xfrm>
            <a:custGeom>
              <a:avLst/>
              <a:gdLst>
                <a:gd name="T0" fmla="*/ 6 w 1253"/>
                <a:gd name="T1" fmla="*/ 2 h 1279"/>
                <a:gd name="T2" fmla="*/ 19 w 1253"/>
                <a:gd name="T3" fmla="*/ 3 h 1279"/>
                <a:gd name="T4" fmla="*/ 18 w 1253"/>
                <a:gd name="T5" fmla="*/ 12 h 1279"/>
                <a:gd name="T6" fmla="*/ 3 w 1253"/>
                <a:gd name="T7" fmla="*/ 10 h 1279"/>
                <a:gd name="T8" fmla="*/ 6 w 1253"/>
                <a:gd name="T9" fmla="*/ 2 h 12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3" h="1279">
                  <a:moveTo>
                    <a:pt x="337" y="145"/>
                  </a:moveTo>
                  <a:cubicBezTo>
                    <a:pt x="589" y="0"/>
                    <a:pt x="927" y="88"/>
                    <a:pt x="1028" y="233"/>
                  </a:cubicBezTo>
                  <a:cubicBezTo>
                    <a:pt x="1185" y="390"/>
                    <a:pt x="1253" y="797"/>
                    <a:pt x="945" y="1038"/>
                  </a:cubicBezTo>
                  <a:cubicBezTo>
                    <a:pt x="637" y="1279"/>
                    <a:pt x="367" y="1165"/>
                    <a:pt x="151" y="898"/>
                  </a:cubicBezTo>
                  <a:cubicBezTo>
                    <a:pt x="0" y="562"/>
                    <a:pt x="85" y="290"/>
                    <a:pt x="337" y="145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46800" rIns="90000" bIns="46800" anchor="ctr">
              <a:spAutoFit/>
            </a:bodyPr>
            <a:lstStyle/>
            <a:p>
              <a:pPr defTabSz="1087755">
                <a:defRPr/>
              </a:pPr>
              <a:endParaRPr lang="en-US" sz="2100" kern="0" dirty="0">
                <a:solidFill>
                  <a:prstClr val="black"/>
                </a:solidFill>
                <a:latin typeface="CorpoS"/>
              </a:endParaRPr>
            </a:p>
          </p:txBody>
        </p:sp>
        <p:sp>
          <p:nvSpPr>
            <p:cNvPr id="181" name="AutoShape 5"/>
            <p:cNvSpPr>
              <a:spLocks noChangeArrowheads="1"/>
            </p:cNvSpPr>
            <p:nvPr/>
          </p:nvSpPr>
          <p:spPr bwMode="auto">
            <a:xfrm>
              <a:off x="1025" y="1033"/>
              <a:ext cx="622" cy="573"/>
            </a:xfrm>
            <a:prstGeom prst="flowChartConnector">
              <a:avLst/>
            </a:prstGeom>
            <a:noFill/>
            <a:ln w="25400" algn="ctr">
              <a:solidFill>
                <a:srgbClr val="004355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2D9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46800" rIns="90000" bIns="46800" anchor="ctr">
              <a:spAutoFit/>
            </a:bodyPr>
            <a:lstStyle>
              <a:lvl1pPr eaLnBrk="0" hangingPunct="0">
                <a:lnSpc>
                  <a:spcPct val="108000"/>
                </a:lnSpc>
                <a:spcAft>
                  <a:spcPct val="42000"/>
                </a:spcAft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9pPr>
            </a:lstStyle>
            <a:p>
              <a:pPr defTabSz="1087755" eaLnBrk="1" hangingPunct="1">
                <a:lnSpc>
                  <a:spcPct val="100000"/>
                </a:lnSpc>
                <a:spcAft>
                  <a:spcPct val="0"/>
                </a:spcAft>
                <a:defRPr/>
              </a:pPr>
              <a:endParaRPr lang="en-US" altLang="en-US" sz="1800" kern="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2" name="AutoShape 6"/>
            <p:cNvSpPr>
              <a:spLocks noChangeArrowheads="1"/>
            </p:cNvSpPr>
            <p:nvPr/>
          </p:nvSpPr>
          <p:spPr bwMode="auto">
            <a:xfrm>
              <a:off x="1014" y="1073"/>
              <a:ext cx="638" cy="588"/>
            </a:xfrm>
            <a:prstGeom prst="flowChartConnector">
              <a:avLst/>
            </a:prstGeom>
            <a:noFill/>
            <a:ln w="25400" algn="ctr">
              <a:solidFill>
                <a:srgbClr val="004355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2D9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46800" rIns="90000" bIns="46800" anchor="ctr">
              <a:spAutoFit/>
            </a:bodyPr>
            <a:lstStyle>
              <a:lvl1pPr eaLnBrk="0" hangingPunct="0">
                <a:lnSpc>
                  <a:spcPct val="108000"/>
                </a:lnSpc>
                <a:spcAft>
                  <a:spcPct val="42000"/>
                </a:spcAft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9pPr>
            </a:lstStyle>
            <a:p>
              <a:pPr defTabSz="1087755" eaLnBrk="1" hangingPunct="1">
                <a:lnSpc>
                  <a:spcPct val="100000"/>
                </a:lnSpc>
                <a:spcAft>
                  <a:spcPct val="0"/>
                </a:spcAft>
                <a:defRPr/>
              </a:pPr>
              <a:endParaRPr lang="en-US" altLang="en-US" sz="1800" kern="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3" name="Freeform 7"/>
            <p:cNvSpPr/>
            <p:nvPr/>
          </p:nvSpPr>
          <p:spPr bwMode="auto">
            <a:xfrm>
              <a:off x="1497" y="1569"/>
              <a:ext cx="508" cy="599"/>
            </a:xfrm>
            <a:custGeom>
              <a:avLst/>
              <a:gdLst>
                <a:gd name="T0" fmla="*/ 0 w 897"/>
                <a:gd name="T1" fmla="*/ 1 h 1135"/>
                <a:gd name="T2" fmla="*/ 14 w 897"/>
                <a:gd name="T3" fmla="*/ 13 h 1135"/>
                <a:gd name="T4" fmla="*/ 16 w 897"/>
                <a:gd name="T5" fmla="*/ 13 h 1135"/>
                <a:gd name="T6" fmla="*/ 16 w 897"/>
                <a:gd name="T7" fmla="*/ 12 h 1135"/>
                <a:gd name="T8" fmla="*/ 3 w 897"/>
                <a:gd name="T9" fmla="*/ 0 h 1135"/>
                <a:gd name="T10" fmla="*/ 2 w 897"/>
                <a:gd name="T11" fmla="*/ 1 h 1135"/>
                <a:gd name="T12" fmla="*/ 0 w 897"/>
                <a:gd name="T13" fmla="*/ 1 h 11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97" h="1135">
                  <a:moveTo>
                    <a:pt x="0" y="89"/>
                  </a:moveTo>
                  <a:cubicBezTo>
                    <a:pt x="0" y="89"/>
                    <a:pt x="380" y="609"/>
                    <a:pt x="761" y="1129"/>
                  </a:cubicBezTo>
                  <a:cubicBezTo>
                    <a:pt x="770" y="1135"/>
                    <a:pt x="823" y="1111"/>
                    <a:pt x="845" y="1093"/>
                  </a:cubicBezTo>
                  <a:cubicBezTo>
                    <a:pt x="867" y="1075"/>
                    <a:pt x="897" y="1032"/>
                    <a:pt x="895" y="1023"/>
                  </a:cubicBezTo>
                  <a:cubicBezTo>
                    <a:pt x="515" y="511"/>
                    <a:pt x="135" y="0"/>
                    <a:pt x="135" y="0"/>
                  </a:cubicBezTo>
                  <a:lnTo>
                    <a:pt x="75" y="45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4355"/>
            </a:solidFill>
            <a:ln w="25400" cap="flat" cmpd="sng">
              <a:solidFill>
                <a:srgbClr val="00435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46800" rIns="90000" bIns="46800" anchor="ctr">
              <a:spAutoFit/>
            </a:bodyPr>
            <a:lstStyle/>
            <a:p>
              <a:pPr defTabSz="1087755">
                <a:defRPr/>
              </a:pPr>
              <a:endParaRPr lang="en-US" sz="2100" kern="0" dirty="0">
                <a:solidFill>
                  <a:prstClr val="black"/>
                </a:solidFill>
                <a:latin typeface="CorpoS"/>
              </a:endParaRPr>
            </a:p>
          </p:txBody>
        </p:sp>
        <p:sp>
          <p:nvSpPr>
            <p:cNvPr id="184" name="Freeform 8"/>
            <p:cNvSpPr/>
            <p:nvPr/>
          </p:nvSpPr>
          <p:spPr bwMode="auto">
            <a:xfrm>
              <a:off x="1065" y="1167"/>
              <a:ext cx="588" cy="509"/>
            </a:xfrm>
            <a:custGeom>
              <a:avLst/>
              <a:gdLst>
                <a:gd name="T0" fmla="*/ 0 w 1041"/>
                <a:gd name="T1" fmla="*/ 7 h 968"/>
                <a:gd name="T2" fmla="*/ 5 w 1041"/>
                <a:gd name="T3" fmla="*/ 10 h 968"/>
                <a:gd name="T4" fmla="*/ 14 w 1041"/>
                <a:gd name="T5" fmla="*/ 10 h 968"/>
                <a:gd name="T6" fmla="*/ 19 w 1041"/>
                <a:gd name="T7" fmla="*/ 3 h 968"/>
                <a:gd name="T8" fmla="*/ 16 w 1041"/>
                <a:gd name="T9" fmla="*/ 0 h 968"/>
                <a:gd name="T10" fmla="*/ 19 w 1041"/>
                <a:gd name="T11" fmla="*/ 3 h 968"/>
                <a:gd name="T12" fmla="*/ 18 w 1041"/>
                <a:gd name="T13" fmla="*/ 6 h 968"/>
                <a:gd name="T14" fmla="*/ 14 w 1041"/>
                <a:gd name="T15" fmla="*/ 9 h 968"/>
                <a:gd name="T16" fmla="*/ 6 w 1041"/>
                <a:gd name="T17" fmla="*/ 10 h 968"/>
                <a:gd name="T18" fmla="*/ 0 w 1041"/>
                <a:gd name="T19" fmla="*/ 7 h 9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41" h="968">
                  <a:moveTo>
                    <a:pt x="0" y="642"/>
                  </a:moveTo>
                  <a:cubicBezTo>
                    <a:pt x="14" y="702"/>
                    <a:pt x="172" y="840"/>
                    <a:pt x="255" y="873"/>
                  </a:cubicBezTo>
                  <a:cubicBezTo>
                    <a:pt x="338" y="906"/>
                    <a:pt x="518" y="968"/>
                    <a:pt x="770" y="825"/>
                  </a:cubicBezTo>
                  <a:cubicBezTo>
                    <a:pt x="1022" y="682"/>
                    <a:pt x="1041" y="378"/>
                    <a:pt x="1020" y="249"/>
                  </a:cubicBezTo>
                  <a:cubicBezTo>
                    <a:pt x="999" y="120"/>
                    <a:pt x="918" y="22"/>
                    <a:pt x="900" y="0"/>
                  </a:cubicBezTo>
                  <a:cubicBezTo>
                    <a:pt x="892" y="1"/>
                    <a:pt x="983" y="144"/>
                    <a:pt x="993" y="226"/>
                  </a:cubicBezTo>
                  <a:cubicBezTo>
                    <a:pt x="1003" y="308"/>
                    <a:pt x="1008" y="401"/>
                    <a:pt x="963" y="495"/>
                  </a:cubicBezTo>
                  <a:cubicBezTo>
                    <a:pt x="931" y="585"/>
                    <a:pt x="818" y="733"/>
                    <a:pt x="725" y="792"/>
                  </a:cubicBezTo>
                  <a:cubicBezTo>
                    <a:pt x="632" y="851"/>
                    <a:pt x="477" y="870"/>
                    <a:pt x="315" y="850"/>
                  </a:cubicBezTo>
                  <a:cubicBezTo>
                    <a:pt x="153" y="830"/>
                    <a:pt x="60" y="709"/>
                    <a:pt x="0" y="642"/>
                  </a:cubicBezTo>
                  <a:close/>
                </a:path>
              </a:pathLst>
            </a:custGeom>
            <a:solidFill>
              <a:srgbClr val="004355"/>
            </a:solidFill>
            <a:ln w="25400" cap="flat" cmpd="sng">
              <a:solidFill>
                <a:srgbClr val="00435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46800" rIns="90000" bIns="46800" anchor="ctr">
              <a:spAutoFit/>
            </a:bodyPr>
            <a:lstStyle/>
            <a:p>
              <a:pPr defTabSz="1087755">
                <a:defRPr/>
              </a:pPr>
              <a:endParaRPr lang="en-US" sz="2100" kern="0" dirty="0">
                <a:solidFill>
                  <a:prstClr val="black"/>
                </a:solidFill>
                <a:latin typeface="CorpoS"/>
              </a:endParaRPr>
            </a:p>
          </p:txBody>
        </p:sp>
        <p:sp>
          <p:nvSpPr>
            <p:cNvPr id="185" name="Freeform 9"/>
            <p:cNvSpPr/>
            <p:nvPr/>
          </p:nvSpPr>
          <p:spPr bwMode="auto">
            <a:xfrm>
              <a:off x="1029" y="992"/>
              <a:ext cx="490" cy="402"/>
            </a:xfrm>
            <a:custGeom>
              <a:avLst/>
              <a:gdLst>
                <a:gd name="T0" fmla="*/ 16 w 864"/>
                <a:gd name="T1" fmla="*/ 2 h 764"/>
                <a:gd name="T2" fmla="*/ 6 w 864"/>
                <a:gd name="T3" fmla="*/ 2 h 764"/>
                <a:gd name="T4" fmla="*/ 1 w 864"/>
                <a:gd name="T5" fmla="*/ 5 h 764"/>
                <a:gd name="T6" fmla="*/ 1 w 864"/>
                <a:gd name="T7" fmla="*/ 8 h 764"/>
                <a:gd name="T8" fmla="*/ 6 w 864"/>
                <a:gd name="T9" fmla="*/ 2 h 764"/>
                <a:gd name="T10" fmla="*/ 16 w 864"/>
                <a:gd name="T11" fmla="*/ 2 h 7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4" h="764">
                  <a:moveTo>
                    <a:pt x="864" y="163"/>
                  </a:moveTo>
                  <a:cubicBezTo>
                    <a:pt x="833" y="146"/>
                    <a:pt x="565" y="0"/>
                    <a:pt x="336" y="119"/>
                  </a:cubicBezTo>
                  <a:cubicBezTo>
                    <a:pt x="107" y="238"/>
                    <a:pt x="100" y="335"/>
                    <a:pt x="50" y="440"/>
                  </a:cubicBezTo>
                  <a:cubicBezTo>
                    <a:pt x="0" y="545"/>
                    <a:pt x="22" y="764"/>
                    <a:pt x="33" y="752"/>
                  </a:cubicBezTo>
                  <a:cubicBezTo>
                    <a:pt x="23" y="341"/>
                    <a:pt x="240" y="229"/>
                    <a:pt x="351" y="157"/>
                  </a:cubicBezTo>
                  <a:cubicBezTo>
                    <a:pt x="462" y="85"/>
                    <a:pt x="744" y="104"/>
                    <a:pt x="864" y="163"/>
                  </a:cubicBezTo>
                  <a:close/>
                </a:path>
              </a:pathLst>
            </a:custGeom>
            <a:solidFill>
              <a:srgbClr val="004355"/>
            </a:solidFill>
            <a:ln w="19050" cap="flat" cmpd="sng">
              <a:solidFill>
                <a:srgbClr val="00435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46800" rIns="90000" bIns="46800" anchor="ctr">
              <a:spAutoFit/>
            </a:bodyPr>
            <a:lstStyle/>
            <a:p>
              <a:pPr defTabSz="1087755">
                <a:defRPr/>
              </a:pPr>
              <a:endParaRPr lang="en-US" sz="2100" kern="0" dirty="0">
                <a:solidFill>
                  <a:prstClr val="black"/>
                </a:solidFill>
                <a:latin typeface="CorpoS"/>
              </a:endParaRPr>
            </a:p>
          </p:txBody>
        </p:sp>
      </p:grpSp>
      <p:sp>
        <p:nvSpPr>
          <p:cNvPr id="224" name="Rectangle 6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1520" y="987574"/>
            <a:ext cx="8712968" cy="621507"/>
          </a:xfrm>
          <a:prstGeom prst="rect">
            <a:avLst/>
          </a:prstGeom>
          <a:noFill/>
          <a:ln>
            <a:solidFill>
              <a:srgbClr val="002060"/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</p:txBody>
      </p:sp>
      <p:sp>
        <p:nvSpPr>
          <p:cNvPr id="226" name="Rounded Rectangle 68"/>
          <p:cNvSpPr/>
          <p:nvPr>
            <p:custDataLst>
              <p:tags r:id="rId3"/>
            </p:custDataLst>
          </p:nvPr>
        </p:nvSpPr>
        <p:spPr>
          <a:xfrm>
            <a:off x="419287" y="884207"/>
            <a:ext cx="1824285" cy="1826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accent1">
                    <a:lumMod val="75000"/>
                  </a:schemeClr>
                </a:solidFill>
              </a:rPr>
              <a:t>结论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7" name="TextBox 224"/>
          <p:cNvSpPr txBox="1"/>
          <p:nvPr>
            <p:custDataLst>
              <p:tags r:id="rId4"/>
            </p:custDataLst>
          </p:nvPr>
        </p:nvSpPr>
        <p:spPr bwMode="auto">
          <a:xfrm>
            <a:off x="314325" y="1074420"/>
            <a:ext cx="8615045" cy="692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cs typeface="Daimler CS"/>
                <a:sym typeface="+mn-ea"/>
              </a:rPr>
              <a:t>1</a:t>
            </a:r>
            <a:r>
              <a:rPr lang="zh-CN" altLang="en-US" sz="1000" dirty="0">
                <a:cs typeface="Daimler CS"/>
                <a:sym typeface="+mn-ea"/>
              </a:rPr>
              <a:t>、</a:t>
            </a:r>
            <a:r>
              <a:rPr lang="en-US" altLang="zh-CN" sz="1000" dirty="0">
                <a:cs typeface="Daimler CS"/>
                <a:sym typeface="+mn-ea"/>
              </a:rPr>
              <a:t>    </a:t>
            </a:r>
            <a:r>
              <a:rPr lang="zh-CN" altLang="en-US" sz="1000" dirty="0">
                <a:cs typeface="Daimler CS"/>
                <a:sym typeface="+mn-ea"/>
              </a:rPr>
              <a:t>座椅在较大幅度颠簸中，因固定支架与台阶螺栓不平行，使气悬浮固定板向外受力变形，造成气悬浮黑色齿与白色齿无法完全咬合，体现在座椅上为自动升高或者降低。</a:t>
            </a:r>
            <a:endParaRPr lang="zh-CN" altLang="en-US" sz="1000" dirty="0">
              <a:cs typeface="Daimler CS"/>
              <a:sym typeface="+mn-ea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cs typeface="Daimler CS"/>
                <a:sym typeface="+mn-ea"/>
              </a:rPr>
              <a:t>2</a:t>
            </a:r>
            <a:r>
              <a:rPr lang="zh-CN" altLang="en-US" sz="1000" dirty="0">
                <a:cs typeface="Daimler CS"/>
                <a:sym typeface="+mn-ea"/>
              </a:rPr>
              <a:t>、未对齿轮咬合力值进行要求</a:t>
            </a:r>
            <a:endParaRPr lang="zh-CN" altLang="en-US" sz="1000" dirty="0">
              <a:cs typeface="Daimler CS"/>
              <a:sym typeface="+mn-ea"/>
            </a:endParaRPr>
          </a:p>
        </p:txBody>
      </p:sp>
      <p:graphicFrame>
        <p:nvGraphicFramePr>
          <p:cNvPr id="14" name="表格 13"/>
          <p:cNvGraphicFramePr/>
          <p:nvPr>
            <p:custDataLst>
              <p:tags r:id="rId5"/>
            </p:custDataLst>
          </p:nvPr>
        </p:nvGraphicFramePr>
        <p:xfrm>
          <a:off x="3707765" y="1995805"/>
          <a:ext cx="5130165" cy="2364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630"/>
                <a:gridCol w="342900"/>
                <a:gridCol w="341630"/>
                <a:gridCol w="342265"/>
                <a:gridCol w="341630"/>
                <a:gridCol w="341630"/>
                <a:gridCol w="321945"/>
                <a:gridCol w="362585"/>
                <a:gridCol w="342265"/>
                <a:gridCol w="341630"/>
                <a:gridCol w="341630"/>
                <a:gridCol w="342900"/>
                <a:gridCol w="341630"/>
                <a:gridCol w="342265"/>
                <a:gridCol w="341630"/>
              </a:tblGrid>
              <a:tr h="192405">
                <a:tc gridSpan="15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整改前测试数据（检测30把座椅）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3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7件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8件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9件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11件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12件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13件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14件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44.5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47.1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gradFill>
                            <a:gsLst>
                              <a:gs pos="0">
                                <a:srgbClr val="FE4444"/>
                              </a:gs>
                              <a:gs pos="100000">
                                <a:srgbClr val="832B2B"/>
                              </a:gs>
                            </a:gsLst>
                            <a:lin scaled="0"/>
                          </a:gra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en-US" sz="800" b="0">
                        <a:gradFill>
                          <a:gsLst>
                            <a:gs pos="0">
                              <a:srgbClr val="FE4444"/>
                            </a:gs>
                            <a:gs pos="100000">
                              <a:srgbClr val="832B2B"/>
                            </a:gs>
                          </a:gsLst>
                          <a:lin scaled="0"/>
                        </a:gra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gradFill>
                            <a:gsLst>
                              <a:gs pos="0">
                                <a:srgbClr val="FE4444"/>
                              </a:gs>
                              <a:gs pos="100000">
                                <a:srgbClr val="832B2B"/>
                              </a:gs>
                            </a:gsLst>
                            <a:lin scaled="0"/>
                          </a:gra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6.5</a:t>
                      </a:r>
                      <a:endParaRPr lang="en-US" altLang="en-US" sz="800" b="0">
                        <a:gradFill>
                          <a:gsLst>
                            <a:gs pos="0">
                              <a:srgbClr val="FE4444"/>
                            </a:gs>
                            <a:gs pos="100000">
                              <a:srgbClr val="832B2B"/>
                            </a:gs>
                          </a:gsLst>
                          <a:lin scaled="0"/>
                        </a:gra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45.3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48.4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43.6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46.8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52.9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53.5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54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53.4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35.3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35.8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47.3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16件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17件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18件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19件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21件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22件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23件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25件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26件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27件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28件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29件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30件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93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54.9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24.7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49.1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57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53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65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gradFill>
                            <a:gsLst>
                              <a:gs pos="0">
                                <a:srgbClr val="FE4444"/>
                              </a:gs>
                              <a:gs pos="100000">
                                <a:srgbClr val="832B2B"/>
                              </a:gs>
                            </a:gsLst>
                            <a:lin scaled="0"/>
                          </a:gra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16.1</a:t>
                      </a:r>
                      <a:endParaRPr lang="en-US" altLang="en-US" sz="800" b="0">
                        <a:gradFill>
                          <a:gsLst>
                            <a:gs pos="0">
                              <a:srgbClr val="FE4444"/>
                            </a:gs>
                            <a:gs pos="100000">
                              <a:srgbClr val="832B2B"/>
                            </a:gs>
                          </a:gsLst>
                          <a:lin scaled="0"/>
                        </a:gra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22.6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63.1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56.4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37.2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40.1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51.5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44.8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 gridSpan="15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改善后（力值测量</a:t>
                      </a:r>
                      <a:r>
                        <a:rPr lang="en-US" altLang="zh-CN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35N</a:t>
                      </a:r>
                      <a:r>
                        <a:rPr lang="zh-CN" alt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以上</a:t>
                      </a: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3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7件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8件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9件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11件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12件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13件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14件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15件</a:t>
                      </a:r>
                      <a:endParaRPr lang="zh-CN" altLang="en-US" sz="8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55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54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56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53.6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55.9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64.7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56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57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56.3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16件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17件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18件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19件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21件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22件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23件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25件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26件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27件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28件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29件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30件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62.1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59.1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65.4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55.2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61.2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59.2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59.8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60.8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56.3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58.1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64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54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54" name="图片 2"/>
          <p:cNvPicPr/>
          <p:nvPr/>
        </p:nvPicPr>
        <p:blipFill>
          <a:blip r:embed="rId6"/>
          <a:stretch>
            <a:fillRect/>
          </a:stretch>
        </p:blipFill>
        <p:spPr>
          <a:xfrm>
            <a:off x="755650" y="1960245"/>
            <a:ext cx="2215515" cy="24155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52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5120" y="1840230"/>
            <a:ext cx="1946910" cy="2675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23528" y="51470"/>
            <a:ext cx="2448272" cy="5847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baseline="0">
                <a:solidFill>
                  <a:srgbClr val="5097AB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Ⅵ.</a:t>
            </a:r>
            <a:r>
              <a:rPr lang="zh-CN" altLang="en-US" dirty="0"/>
              <a:t>失效模式分析 </a:t>
            </a:r>
            <a:endParaRPr lang="en-US" altLang="zh-CN" dirty="0"/>
          </a:p>
          <a:p>
            <a:r>
              <a:rPr lang="en-US" altLang="zh-CN" dirty="0"/>
              <a:t>Failure Model Analysis</a:t>
            </a:r>
            <a:endParaRPr lang="en-US" altLang="zh-CN" dirty="0"/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4932040" y="1394923"/>
          <a:ext cx="3672408" cy="12378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408"/>
              </a:tblGrid>
              <a:tr h="274320">
                <a:tc>
                  <a:txBody>
                    <a:bodyPr/>
                    <a:lstStyle/>
                    <a:p>
                      <a:pPr marL="0" marR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根本原因： 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Root cause</a:t>
                      </a:r>
                      <a:endParaRPr lang="zh-CN" altLang="en-US" sz="1200" dirty="0">
                        <a:solidFill>
                          <a:schemeClr val="bg1"/>
                        </a:solidFill>
                        <a:cs typeface="Daimler 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963503">
                <a:tc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4932040" y="2677766"/>
          <a:ext cx="3672408" cy="9020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408"/>
              </a:tblGrid>
              <a:tr h="222406">
                <a:tc>
                  <a:txBody>
                    <a:bodyPr/>
                    <a:lstStyle/>
                    <a:p>
                      <a:pPr marL="0" marR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结论 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Conclusion</a:t>
                      </a:r>
                      <a:endParaRPr lang="zh-CN" altLang="en-US" sz="1200" dirty="0">
                        <a:solidFill>
                          <a:schemeClr val="bg1"/>
                        </a:solidFill>
                        <a:cs typeface="Daimler 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627776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000" dirty="0">
                          <a:cs typeface="Daimler CS"/>
                          <a:sym typeface="+mn-ea"/>
                        </a:rPr>
                        <a:t>1</a:t>
                      </a:r>
                      <a:r>
                        <a:rPr lang="zh-CN" altLang="en-US" sz="1000" dirty="0">
                          <a:cs typeface="Daimler CS"/>
                          <a:sym typeface="+mn-ea"/>
                        </a:rPr>
                        <a:t>、</a:t>
                      </a:r>
                      <a:r>
                        <a:rPr lang="zh-CN" altLang="en-US" sz="1000" dirty="0">
                          <a:latin typeface="Arial" panose="020B0604020202020204" pitchFamily="34" charset="0"/>
                          <a:sym typeface="+mn-ea"/>
                        </a:rPr>
                        <a:t>气悬浮支架增加检具控制，</a:t>
                      </a:r>
                      <a:r>
                        <a:rPr lang="en-US" altLang="zh-CN" sz="1000" dirty="0">
                          <a:latin typeface="Arial" panose="020B0604020202020204" pitchFamily="34" charset="0"/>
                          <a:sym typeface="+mn-ea"/>
                        </a:rPr>
                        <a:t>100%</a:t>
                      </a:r>
                      <a:r>
                        <a:rPr lang="zh-CN" altLang="en-US" sz="1000" dirty="0">
                          <a:latin typeface="Arial" panose="020B0604020202020204" pitchFamily="34" charset="0"/>
                          <a:sym typeface="+mn-ea"/>
                        </a:rPr>
                        <a:t>进行尺寸校核</a:t>
                      </a:r>
                      <a:endParaRPr lang="zh-CN" altLang="en-US" sz="1000" dirty="0">
                        <a:cs typeface="Daimler CS"/>
                        <a:sym typeface="+mn-ea"/>
                      </a:endParaRPr>
                    </a:p>
                    <a:p>
                      <a:pPr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000" dirty="0">
                          <a:cs typeface="Daimler CS"/>
                          <a:sym typeface="+mn-ea"/>
                        </a:rPr>
                        <a:t>2</a:t>
                      </a:r>
                      <a:r>
                        <a:rPr lang="zh-CN" altLang="en-US" sz="1000" dirty="0">
                          <a:cs typeface="Daimler CS"/>
                          <a:sym typeface="+mn-ea"/>
                        </a:rPr>
                        <a:t>、齿轮咬合力值控制在</a:t>
                      </a:r>
                      <a:r>
                        <a:rPr lang="en-US" altLang="zh-CN" sz="1000" dirty="0">
                          <a:cs typeface="Daimler CS"/>
                          <a:sym typeface="+mn-ea"/>
                        </a:rPr>
                        <a:t>35N</a:t>
                      </a:r>
                      <a:r>
                        <a:rPr lang="zh-CN" altLang="en-US" sz="1000" dirty="0">
                          <a:cs typeface="Daimler CS"/>
                          <a:sym typeface="+mn-ea"/>
                        </a:rPr>
                        <a:t>以上，验证</a:t>
                      </a:r>
                      <a:r>
                        <a:rPr lang="en-US" altLang="zh-CN" sz="1000" dirty="0">
                          <a:cs typeface="Daimler CS"/>
                          <a:sym typeface="+mn-ea"/>
                        </a:rPr>
                        <a:t>30</a:t>
                      </a:r>
                      <a:r>
                        <a:rPr lang="zh-CN" altLang="en-US" sz="1000" dirty="0">
                          <a:cs typeface="Daimler CS"/>
                          <a:sym typeface="+mn-ea"/>
                        </a:rPr>
                        <a:t>件未出现故障</a:t>
                      </a:r>
                      <a:endParaRPr lang="zh-CN" altLang="en-US" sz="10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4932040" y="3552770"/>
          <a:ext cx="3672408" cy="13232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408"/>
              </a:tblGrid>
              <a:tr h="322216">
                <a:tc>
                  <a:txBody>
                    <a:bodyPr/>
                    <a:lstStyle/>
                    <a:p>
                      <a:pPr marL="0" marR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措施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/</a:t>
                      </a: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实施 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Solutions/Implementation</a:t>
                      </a:r>
                      <a:endParaRPr lang="zh-CN" altLang="en-US" sz="1200" dirty="0">
                        <a:solidFill>
                          <a:schemeClr val="bg1"/>
                        </a:solidFill>
                        <a:cs typeface="Daimler 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00102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000" dirty="0">
                          <a:cs typeface="Daimler CS"/>
                          <a:sym typeface="+mn-ea"/>
                        </a:rPr>
                        <a:t>1</a:t>
                      </a:r>
                      <a:r>
                        <a:rPr lang="zh-CN" altLang="en-US" sz="1000" dirty="0">
                          <a:cs typeface="Daimler CS"/>
                          <a:sym typeface="+mn-ea"/>
                        </a:rPr>
                        <a:t>、</a:t>
                      </a:r>
                      <a:r>
                        <a:rPr lang="zh-CN" altLang="en-US" sz="1000" dirty="0">
                          <a:latin typeface="Arial" panose="020B0604020202020204" pitchFamily="34" charset="0"/>
                          <a:sym typeface="+mn-ea"/>
                        </a:rPr>
                        <a:t>气悬浮支架增加检具控制，</a:t>
                      </a:r>
                      <a:r>
                        <a:rPr lang="en-US" altLang="zh-CN" sz="1000" dirty="0">
                          <a:latin typeface="Arial" panose="020B0604020202020204" pitchFamily="34" charset="0"/>
                          <a:sym typeface="+mn-ea"/>
                        </a:rPr>
                        <a:t>100%</a:t>
                      </a:r>
                      <a:r>
                        <a:rPr lang="zh-CN" altLang="en-US" sz="1000" dirty="0">
                          <a:latin typeface="Arial" panose="020B0604020202020204" pitchFamily="34" charset="0"/>
                          <a:sym typeface="+mn-ea"/>
                        </a:rPr>
                        <a:t>进行尺寸校核</a:t>
                      </a:r>
                      <a:endParaRPr lang="zh-CN" altLang="en-US" sz="1000" dirty="0">
                        <a:cs typeface="Daimler CS"/>
                        <a:sym typeface="+mn-ea"/>
                      </a:endParaRPr>
                    </a:p>
                    <a:p>
                      <a:pPr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000" dirty="0">
                          <a:cs typeface="Daimler CS"/>
                          <a:sym typeface="+mn-ea"/>
                        </a:rPr>
                        <a:t>2</a:t>
                      </a:r>
                      <a:r>
                        <a:rPr lang="zh-CN" altLang="en-US" sz="1000" dirty="0">
                          <a:cs typeface="Daimler CS"/>
                          <a:sym typeface="+mn-ea"/>
                        </a:rPr>
                        <a:t>、悬浮机构固定板下安装孔改为长圆孔，放开自由度</a:t>
                      </a:r>
                      <a:endParaRPr lang="zh-CN" altLang="en-US" sz="1000" dirty="0">
                        <a:cs typeface="Daimler CS"/>
                        <a:sym typeface="+mn-ea"/>
                      </a:endParaRPr>
                    </a:p>
                    <a:p>
                      <a:pPr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</a:t>
                      </a: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、</a:t>
                      </a:r>
                      <a:r>
                        <a:rPr lang="zh-CN" altLang="en-US" sz="1000" dirty="0">
                          <a:cs typeface="Daimler CS"/>
                          <a:sym typeface="+mn-ea"/>
                        </a:rPr>
                        <a:t>齿轮咬合力值控制在</a:t>
                      </a:r>
                      <a:r>
                        <a:rPr lang="en-US" altLang="zh-CN" sz="1000" dirty="0">
                          <a:cs typeface="Daimler CS"/>
                          <a:sym typeface="+mn-ea"/>
                        </a:rPr>
                        <a:t>35N</a:t>
                      </a:r>
                      <a:r>
                        <a:rPr lang="zh-CN" altLang="en-US" sz="1000" dirty="0">
                          <a:cs typeface="Daimler CS"/>
                          <a:sym typeface="+mn-ea"/>
                        </a:rPr>
                        <a:t>以上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 bwMode="auto">
          <a:xfrm>
            <a:off x="322982" y="1452250"/>
            <a:ext cx="864096" cy="1692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cs typeface="Daimler CS"/>
              </a:rPr>
              <a:t>改后 </a:t>
            </a:r>
            <a:r>
              <a:rPr lang="en-US" altLang="zh-CN" sz="1100" dirty="0">
                <a:cs typeface="Daimler CS"/>
              </a:rPr>
              <a:t>After</a:t>
            </a:r>
            <a:endParaRPr lang="zh-CN" altLang="en-US" sz="1100" dirty="0">
              <a:cs typeface="Daimler CS"/>
            </a:endParaRPr>
          </a:p>
        </p:txBody>
      </p:sp>
      <p:sp>
        <p:nvSpPr>
          <p:cNvPr id="42" name="Rectangle 6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1520" y="812826"/>
            <a:ext cx="8352928" cy="462780"/>
          </a:xfrm>
          <a:prstGeom prst="rect">
            <a:avLst/>
          </a:prstGeom>
          <a:noFill/>
          <a:ln>
            <a:solidFill>
              <a:srgbClr val="002060"/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</p:txBody>
      </p:sp>
      <p:sp>
        <p:nvSpPr>
          <p:cNvPr id="44" name="Rounded Rectangle 68"/>
          <p:cNvSpPr/>
          <p:nvPr>
            <p:custDataLst>
              <p:tags r:id="rId3"/>
            </p:custDataLst>
          </p:nvPr>
        </p:nvSpPr>
        <p:spPr>
          <a:xfrm>
            <a:off x="401800" y="721498"/>
            <a:ext cx="1824285" cy="1826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accent1">
                    <a:lumMod val="75000"/>
                  </a:schemeClr>
                </a:solidFill>
              </a:rPr>
              <a:t>结论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TextBox 42"/>
          <p:cNvSpPr txBox="1"/>
          <p:nvPr>
            <p:custDataLst>
              <p:tags r:id="rId4"/>
            </p:custDataLst>
          </p:nvPr>
        </p:nvSpPr>
        <p:spPr bwMode="auto">
          <a:xfrm>
            <a:off x="315265" y="822765"/>
            <a:ext cx="8208912" cy="4152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900" dirty="0">
                <a:cs typeface="Daimler CS"/>
                <a:sym typeface="+mn-ea"/>
              </a:rPr>
              <a:t>1</a:t>
            </a:r>
            <a:r>
              <a:rPr lang="zh-CN" altLang="en-US" sz="900" dirty="0">
                <a:cs typeface="Daimler CS"/>
                <a:sym typeface="+mn-ea"/>
              </a:rPr>
              <a:t>、</a:t>
            </a:r>
            <a:r>
              <a:rPr lang="zh-CN" altLang="en-US" sz="900" dirty="0">
                <a:latin typeface="Arial" panose="020B0604020202020204" pitchFamily="34" charset="0"/>
                <a:sym typeface="+mn-ea"/>
              </a:rPr>
              <a:t>气悬浮支架增加检具控制，</a:t>
            </a:r>
            <a:r>
              <a:rPr lang="en-US" altLang="zh-CN" sz="900" dirty="0">
                <a:latin typeface="Arial" panose="020B0604020202020204" pitchFamily="34" charset="0"/>
                <a:sym typeface="+mn-ea"/>
              </a:rPr>
              <a:t>100%</a:t>
            </a:r>
            <a:r>
              <a:rPr lang="zh-CN" altLang="en-US" sz="900" dirty="0">
                <a:latin typeface="Arial" panose="020B0604020202020204" pitchFamily="34" charset="0"/>
                <a:sym typeface="+mn-ea"/>
              </a:rPr>
              <a:t>进行尺寸校核</a:t>
            </a:r>
            <a:endParaRPr lang="zh-CN" altLang="en-US" sz="900" dirty="0">
              <a:cs typeface="Daimler CS"/>
              <a:sym typeface="+mn-ea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900" dirty="0">
                <a:cs typeface="Daimler CS"/>
                <a:sym typeface="+mn-ea"/>
              </a:rPr>
              <a:t>2</a:t>
            </a:r>
            <a:r>
              <a:rPr lang="zh-CN" altLang="en-US" sz="900" dirty="0">
                <a:cs typeface="Daimler CS"/>
                <a:sym typeface="+mn-ea"/>
              </a:rPr>
              <a:t>、齿轮咬合力值控制在</a:t>
            </a:r>
            <a:r>
              <a:rPr lang="en-US" altLang="zh-CN" sz="900" dirty="0">
                <a:cs typeface="Daimler CS"/>
                <a:sym typeface="+mn-ea"/>
              </a:rPr>
              <a:t>35N</a:t>
            </a:r>
            <a:r>
              <a:rPr lang="zh-CN" altLang="en-US" sz="900" dirty="0">
                <a:cs typeface="Daimler CS"/>
                <a:sym typeface="+mn-ea"/>
              </a:rPr>
              <a:t>以上，未出现故障</a:t>
            </a:r>
            <a:endParaRPr lang="zh-CN" altLang="en-US" sz="900" dirty="0">
              <a:solidFill>
                <a:srgbClr val="FF0000"/>
              </a:solidFill>
              <a:latin typeface="+mn-ea"/>
              <a:cs typeface="Daimler CS"/>
              <a:sym typeface="+mn-ea"/>
            </a:endParaRPr>
          </a:p>
        </p:txBody>
      </p:sp>
      <p:sp>
        <p:nvSpPr>
          <p:cNvPr id="27" name="TextBox 96"/>
          <p:cNvSpPr txBox="1"/>
          <p:nvPr>
            <p:custDataLst>
              <p:tags r:id="rId5"/>
            </p:custDataLst>
          </p:nvPr>
        </p:nvSpPr>
        <p:spPr bwMode="auto">
          <a:xfrm>
            <a:off x="4934453" y="1779662"/>
            <a:ext cx="3589724" cy="3073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cs typeface="Daimler CS"/>
                <a:sym typeface="+mn-ea"/>
              </a:rPr>
              <a:t>1</a:t>
            </a:r>
            <a:r>
              <a:rPr lang="zh-CN" altLang="en-US" sz="1000" dirty="0">
                <a:cs typeface="Daimler CS"/>
                <a:sym typeface="+mn-ea"/>
              </a:rPr>
              <a:t>、固定支架与台阶螺栓不平行</a:t>
            </a:r>
            <a:endParaRPr lang="zh-CN" altLang="en-US" sz="1000" dirty="0">
              <a:cs typeface="Daimler CS"/>
              <a:sym typeface="+mn-e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latin typeface="Arial" panose="020B0604020202020204" pitchFamily="34" charset="0"/>
                <a:sym typeface="+mn-ea"/>
              </a:rPr>
              <a:t>2</a:t>
            </a:r>
            <a:r>
              <a:rPr lang="zh-CN" altLang="en-US" sz="1000" dirty="0">
                <a:latin typeface="Arial" panose="020B0604020202020204" pitchFamily="34" charset="0"/>
                <a:sym typeface="+mn-ea"/>
              </a:rPr>
              <a:t>、未设定气悬浮锁止齿的咬合力</a:t>
            </a:r>
            <a:endParaRPr lang="zh-CN" altLang="en-US" sz="1000" dirty="0">
              <a:cs typeface="Daimler 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621790" y="2825750"/>
            <a:ext cx="287655" cy="863600"/>
          </a:xfrm>
          <a:prstGeom prst="ellipse">
            <a:avLst/>
          </a:prstGeom>
          <a:noFill/>
          <a:ln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Rounded Rectangle 41"/>
          <p:cNvSpPr/>
          <p:nvPr>
            <p:custDataLst>
              <p:tags r:id="rId6"/>
            </p:custDataLst>
          </p:nvPr>
        </p:nvSpPr>
        <p:spPr>
          <a:xfrm>
            <a:off x="521120" y="1851353"/>
            <a:ext cx="1655618" cy="517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 dirty="0">
                <a:solidFill>
                  <a:srgbClr val="004355"/>
                </a:solidFill>
                <a:latin typeface="+mj-lt"/>
              </a:rPr>
              <a:t>气悬浮开口尺寸大</a:t>
            </a:r>
            <a:endParaRPr lang="zh-CN" altLang="en-US" sz="1200" b="1" dirty="0">
              <a:solidFill>
                <a:srgbClr val="004355"/>
              </a:solidFill>
              <a:latin typeface="+mj-lt"/>
            </a:endParaRPr>
          </a:p>
        </p:txBody>
      </p:sp>
      <p:sp>
        <p:nvSpPr>
          <p:cNvPr id="2" name="Rounded Rectangle 41"/>
          <p:cNvSpPr/>
          <p:nvPr>
            <p:custDataLst>
              <p:tags r:id="rId7"/>
            </p:custDataLst>
          </p:nvPr>
        </p:nvSpPr>
        <p:spPr>
          <a:xfrm>
            <a:off x="-102450" y="3075633"/>
            <a:ext cx="1655618" cy="517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 dirty="0">
                <a:solidFill>
                  <a:srgbClr val="004355"/>
                </a:solidFill>
                <a:latin typeface="+mj-lt"/>
              </a:rPr>
              <a:t>气悬浮固定点检具</a:t>
            </a:r>
            <a:endParaRPr lang="zh-CN" altLang="en-US" sz="1200" b="1" dirty="0">
              <a:solidFill>
                <a:srgbClr val="004355"/>
              </a:solidFill>
              <a:latin typeface="+mj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6175" y="3363595"/>
            <a:ext cx="2372360" cy="10325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2845" y="1923415"/>
            <a:ext cx="2319655" cy="10001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420110" y="1707515"/>
            <a:ext cx="527050" cy="2057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anchor="t" anchorCtr="0"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cs typeface="Daimler CS"/>
              </a:rPr>
              <a:t>更改前</a:t>
            </a:r>
            <a:endParaRPr lang="zh-CN" altLang="en-US" sz="1000" dirty="0">
              <a:cs typeface="Daimler 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491865" y="3220085"/>
            <a:ext cx="527050" cy="2057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anchor="t" anchorCtr="0"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cs typeface="Daimler CS"/>
              </a:rPr>
              <a:t>更改后</a:t>
            </a:r>
            <a:endParaRPr lang="zh-CN" altLang="en-US" sz="1000" dirty="0">
              <a:cs typeface="Daimler 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8088" tIns="1836159" rIns="91440" bIns="45720" numCol="1" anchor="ctr" anchorCtr="0" compatLnSpc="1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3528" y="51470"/>
            <a:ext cx="4392488" cy="5847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baseline="0">
                <a:solidFill>
                  <a:srgbClr val="5097AB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Ⅶ.</a:t>
            </a:r>
            <a:r>
              <a:rPr lang="zh-CN" altLang="en-US" dirty="0"/>
              <a:t> 结论和下步工作 </a:t>
            </a:r>
            <a:endParaRPr lang="en-US" altLang="zh-CN" dirty="0"/>
          </a:p>
          <a:p>
            <a:r>
              <a:rPr lang="en-US" altLang="zh-CN" dirty="0"/>
              <a:t>Conclusion and Next Step</a:t>
            </a:r>
            <a:endParaRPr lang="zh-CN" altLang="en-US" dirty="0"/>
          </a:p>
        </p:txBody>
      </p:sp>
      <p:graphicFrame>
        <p:nvGraphicFramePr>
          <p:cNvPr id="16" name="Table 8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20040" y="1865236"/>
          <a:ext cx="8485876" cy="1183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717"/>
                <a:gridCol w="3929267"/>
                <a:gridCol w="1824740"/>
                <a:gridCol w="1096576"/>
                <a:gridCol w="1096576"/>
              </a:tblGrid>
              <a:tr h="336940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No</a:t>
                      </a:r>
                      <a:endParaRPr lang="en-US" sz="1300" dirty="0"/>
                    </a:p>
                  </a:txBody>
                  <a:tcPr marL="68544" marR="68544" marT="34280" marB="342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Description </a:t>
                      </a:r>
                      <a:r>
                        <a:rPr lang="zh-CN" altLang="en-US" sz="1300" dirty="0"/>
                        <a:t>描述</a:t>
                      </a:r>
                      <a:endParaRPr lang="en-US" sz="1300" dirty="0"/>
                    </a:p>
                  </a:txBody>
                  <a:tcPr marL="68544" marR="68544" marT="34280" marB="342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Resp </a:t>
                      </a:r>
                      <a:r>
                        <a:rPr lang="zh-CN" altLang="en-US" sz="1300" dirty="0"/>
                        <a:t>责任</a:t>
                      </a:r>
                      <a:endParaRPr lang="en-US" sz="1300" dirty="0"/>
                    </a:p>
                  </a:txBody>
                  <a:tcPr marL="68544" marR="68544" marT="34280" marB="342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Target</a:t>
                      </a:r>
                      <a:r>
                        <a:rPr lang="zh-CN" altLang="en-US" sz="1300" dirty="0"/>
                        <a:t>时间</a:t>
                      </a:r>
                      <a:endParaRPr lang="en-US" sz="1300" dirty="0"/>
                    </a:p>
                  </a:txBody>
                  <a:tcPr marL="68544" marR="68544" marT="34280" marB="342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Status</a:t>
                      </a:r>
                      <a:r>
                        <a:rPr lang="zh-CN" altLang="en-US" sz="1300" dirty="0"/>
                        <a:t>状态</a:t>
                      </a:r>
                      <a:endParaRPr lang="en-US" sz="1300" dirty="0"/>
                    </a:p>
                  </a:txBody>
                  <a:tcPr marL="68544" marR="68544" marT="34280" marB="34280"/>
                </a:tc>
              </a:tr>
              <a:tr h="25424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n-lt"/>
                        </a:rPr>
                        <a:t>1</a:t>
                      </a:r>
                      <a:endParaRPr lang="en-US" sz="1000" dirty="0">
                        <a:latin typeface="+mn-lt"/>
                      </a:endParaRPr>
                    </a:p>
                  </a:txBody>
                  <a:tcPr marL="68544" marR="68544" marT="34280" marB="34280" anchor="ctr"/>
                </a:tc>
                <a:tc>
                  <a:txBody>
                    <a:bodyPr/>
                    <a:lstStyle/>
                    <a:p>
                      <a:pPr marL="0" marR="0" lvl="0" indent="0" algn="l" defTabSz="1087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latin typeface="Arial" panose="020B0604020202020204" pitchFamily="34" charset="0"/>
                          <a:sym typeface="+mn-ea"/>
                        </a:rPr>
                        <a:t>气悬浮支架垂直度：增加整形工装 </a:t>
                      </a:r>
                      <a:endParaRPr lang="zh-CN" alt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44" marR="68544" marT="34280" marB="34280" anchor="ctr"/>
                </a:tc>
                <a:tc>
                  <a:txBody>
                    <a:bodyPr/>
                    <a:lstStyle/>
                    <a:p>
                      <a:pPr marL="0" algn="l" defTabSz="1087120" rtl="0" eaLnBrk="1" latinLnBrk="0" hangingPunct="1"/>
                      <a:r>
                        <a:rPr lang="zh-CN" alt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供应商</a:t>
                      </a:r>
                      <a:endParaRPr lang="en-US" altLang="zh-CN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44" marR="68544" marT="34280" marB="34280" anchor="ctr"/>
                </a:tc>
                <a:tc>
                  <a:txBody>
                    <a:bodyPr/>
                    <a:lstStyle/>
                    <a:p>
                      <a:pPr marL="0" marR="0" indent="0" algn="ctr" defTabSz="1087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7-30</a:t>
                      </a:r>
                      <a:endParaRPr lang="zh-CN" alt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44" marR="68544" marT="34280" marB="34280" anchor="ctr"/>
                </a:tc>
                <a:tc>
                  <a:txBody>
                    <a:bodyPr/>
                    <a:lstStyle/>
                    <a:p>
                      <a:pPr marL="0" marR="0" indent="0" algn="l" defTabSz="1087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800" dirty="0"/>
                    </a:p>
                  </a:txBody>
                  <a:tcPr marL="68544" marR="68544" marT="34280" marB="34280"/>
                </a:tc>
              </a:tr>
              <a:tr h="29996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n-lt"/>
                        </a:rPr>
                        <a:t>2</a:t>
                      </a:r>
                      <a:endParaRPr lang="en-US" sz="1000" dirty="0">
                        <a:latin typeface="+mn-lt"/>
                      </a:endParaRPr>
                    </a:p>
                  </a:txBody>
                  <a:tcPr marL="68544" marR="68544" marT="34280" marB="34280" anchor="ctr"/>
                </a:tc>
                <a:tc>
                  <a:txBody>
                    <a:bodyPr/>
                    <a:lstStyle/>
                    <a:p>
                      <a:pPr marL="0" marR="0" indent="0" algn="l" defTabSz="1087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latin typeface="Arial" panose="020B0604020202020204" pitchFamily="34" charset="0"/>
                          <a:sym typeface="+mn-ea"/>
                        </a:rPr>
                        <a:t>气悬浮定位孔位更改为椭圆孔，避免偏差引起的气悬浮支撑板变形</a:t>
                      </a:r>
                      <a:endParaRPr lang="en-US" altLang="zh-CN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44" marR="68544" marT="34280" marB="34280" anchor="ctr"/>
                </a:tc>
                <a:tc>
                  <a:txBody>
                    <a:bodyPr/>
                    <a:lstStyle/>
                    <a:p>
                      <a:pPr marL="0" algn="l" defTabSz="1087120" rtl="0" eaLnBrk="1" latinLnBrk="0" hangingPunct="1"/>
                      <a:r>
                        <a:rPr lang="zh-CN" alt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研发</a:t>
                      </a:r>
                      <a:endParaRPr lang="en-US" altLang="zh-CN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44" marR="68544" marT="34280" marB="34280" anchor="ctr"/>
                </a:tc>
                <a:tc>
                  <a:txBody>
                    <a:bodyPr/>
                    <a:lstStyle/>
                    <a:p>
                      <a:pPr marL="0" marR="0" indent="0" algn="ctr" defTabSz="1087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10-30</a:t>
                      </a:r>
                      <a:endParaRPr lang="zh-CN" alt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44" marR="68544" marT="34280" marB="34280" anchor="ctr"/>
                </a:tc>
                <a:tc>
                  <a:txBody>
                    <a:bodyPr/>
                    <a:lstStyle/>
                    <a:p>
                      <a:pPr marL="0" marR="0" indent="0" algn="l" defTabSz="1087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800" dirty="0"/>
                    </a:p>
                  </a:txBody>
                  <a:tcPr marL="68544" marR="68544" marT="34280" marB="34280"/>
                </a:tc>
              </a:tr>
              <a:tr h="292531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n-lt"/>
                        </a:rPr>
                        <a:t>3</a:t>
                      </a:r>
                      <a:endParaRPr lang="en-US" sz="1000" dirty="0">
                        <a:latin typeface="+mn-lt"/>
                      </a:endParaRPr>
                    </a:p>
                  </a:txBody>
                  <a:tcPr marL="68544" marR="68544" marT="34280" marB="3428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000" dirty="0">
                          <a:latin typeface="Arial" panose="020B0604020202020204" pitchFamily="34" charset="0"/>
                          <a:sym typeface="+mn-ea"/>
                        </a:rPr>
                        <a:t>气悬浮支架增加检具控制，</a:t>
                      </a:r>
                      <a:r>
                        <a:rPr lang="en-US" altLang="zh-CN" sz="1000" dirty="0">
                          <a:latin typeface="Arial" panose="020B0604020202020204" pitchFamily="34" charset="0"/>
                          <a:sym typeface="+mn-ea"/>
                        </a:rPr>
                        <a:t>100%</a:t>
                      </a:r>
                      <a:r>
                        <a:rPr lang="zh-CN" altLang="en-US" sz="1000" dirty="0">
                          <a:latin typeface="Arial" panose="020B0604020202020204" pitchFamily="34" charset="0"/>
                          <a:sym typeface="+mn-ea"/>
                        </a:rPr>
                        <a:t>进行尺寸校核</a:t>
                      </a:r>
                      <a:endParaRPr lang="en-US" altLang="zh-CN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44" marR="68544" marT="34280" marB="34280" anchor="ctr"/>
                </a:tc>
                <a:tc>
                  <a:txBody>
                    <a:bodyPr/>
                    <a:lstStyle/>
                    <a:p>
                      <a:pPr marL="0" algn="l" defTabSz="1087120" rtl="0" eaLnBrk="1" latinLnBrk="0" hangingPunct="1"/>
                      <a:r>
                        <a:rPr lang="zh-CN" altLang="en-US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制造</a:t>
                      </a:r>
                      <a:endParaRPr lang="en-US" altLang="zh-CN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44" marR="68544" marT="34280" marB="34280" anchor="ctr"/>
                </a:tc>
                <a:tc>
                  <a:txBody>
                    <a:bodyPr/>
                    <a:lstStyle/>
                    <a:p>
                      <a:pPr marL="0" marR="0" indent="0" algn="ctr" defTabSz="1087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9-1</a:t>
                      </a:r>
                      <a:endParaRPr lang="en-US" altLang="zh-CN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44" marR="68544" marT="34280" marB="34280" anchor="ctr"/>
                </a:tc>
                <a:tc>
                  <a:txBody>
                    <a:bodyPr/>
                    <a:lstStyle/>
                    <a:p>
                      <a:pPr marL="0" marR="0" indent="0" algn="l" defTabSz="1087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800" dirty="0"/>
                    </a:p>
                  </a:txBody>
                  <a:tcPr marL="68544" marR="68544" marT="34280" marB="34280"/>
                </a:tc>
              </a:tr>
            </a:tbl>
          </a:graphicData>
        </a:graphic>
      </p:graphicFrame>
      <p:sp>
        <p:nvSpPr>
          <p:cNvPr id="32" name="标题 1"/>
          <p:cNvSpPr>
            <a:spLocks noGrp="1"/>
          </p:cNvSpPr>
          <p:nvPr>
            <p:ph type="title"/>
          </p:nvPr>
        </p:nvSpPr>
        <p:spPr>
          <a:xfrm>
            <a:off x="341112" y="1610704"/>
            <a:ext cx="2232248" cy="285877"/>
          </a:xfrm>
        </p:spPr>
        <p:txBody>
          <a:bodyPr>
            <a:normAutofit/>
          </a:bodyPr>
          <a:lstStyle/>
          <a:p>
            <a:pPr algn="l" defTabSz="815975"/>
            <a:r>
              <a:rPr lang="zh-CN" altLang="en-US" sz="1200" b="1" dirty="0">
                <a:solidFill>
                  <a:srgbClr val="5097AB"/>
                </a:solidFill>
                <a:latin typeface="Arial" panose="020B0604020202020204" pitchFamily="34" charset="0"/>
              </a:rPr>
              <a:t>下步工作计划 </a:t>
            </a:r>
            <a:r>
              <a:rPr lang="en-US" altLang="zh-CN" sz="1200" b="1" dirty="0">
                <a:solidFill>
                  <a:srgbClr val="5097AB"/>
                </a:solidFill>
                <a:latin typeface="Arial" panose="020B0604020202020204" pitchFamily="34" charset="0"/>
              </a:rPr>
              <a:t>Next step</a:t>
            </a:r>
            <a:endParaRPr lang="zh-CN" altLang="en-US" sz="1200" b="1" dirty="0">
              <a:solidFill>
                <a:srgbClr val="5097AB"/>
              </a:solidFill>
              <a:latin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>
            <p:custDataLst>
              <p:tags r:id="rId2"/>
            </p:custDataLst>
          </p:nvPr>
        </p:nvSpPr>
        <p:spPr bwMode="auto">
          <a:xfrm>
            <a:off x="447106" y="915566"/>
            <a:ext cx="212376" cy="32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prstClr val="black"/>
                </a:solidFill>
              </a:rPr>
              <a:t>&gt;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35" name="Rectangle 6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8590" y="811774"/>
            <a:ext cx="8471882" cy="756429"/>
          </a:xfrm>
          <a:prstGeom prst="rect">
            <a:avLst/>
          </a:prstGeom>
          <a:noFill/>
          <a:ln>
            <a:solidFill>
              <a:srgbClr val="002060"/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</p:txBody>
      </p:sp>
      <p:sp>
        <p:nvSpPr>
          <p:cNvPr id="36" name="Rounded Rectangle 68"/>
          <p:cNvSpPr/>
          <p:nvPr>
            <p:custDataLst>
              <p:tags r:id="rId4"/>
            </p:custDataLst>
          </p:nvPr>
        </p:nvSpPr>
        <p:spPr>
          <a:xfrm>
            <a:off x="515467" y="696990"/>
            <a:ext cx="1824285" cy="2905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</a:rPr>
              <a:t>结论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>
            <p:custDataLst>
              <p:tags r:id="rId5"/>
            </p:custDataLst>
          </p:nvPr>
        </p:nvSpPr>
        <p:spPr bwMode="auto">
          <a:xfrm>
            <a:off x="643836" y="1051876"/>
            <a:ext cx="8192283" cy="4616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cs typeface="Daimler CS"/>
                <a:sym typeface="+mn-ea"/>
              </a:rPr>
              <a:t>1</a:t>
            </a:r>
            <a:r>
              <a:rPr lang="zh-CN" altLang="en-US" sz="1000" dirty="0">
                <a:cs typeface="Daimler CS"/>
                <a:sym typeface="+mn-ea"/>
              </a:rPr>
              <a:t>、</a:t>
            </a:r>
            <a:r>
              <a:rPr lang="zh-CN" altLang="en-US" sz="1000" dirty="0">
                <a:latin typeface="Arial" panose="020B0604020202020204" pitchFamily="34" charset="0"/>
                <a:sym typeface="+mn-ea"/>
              </a:rPr>
              <a:t>气悬浮支架增加检具控制，</a:t>
            </a:r>
            <a:r>
              <a:rPr lang="en-US" altLang="zh-CN" sz="1000" dirty="0">
                <a:latin typeface="Arial" panose="020B0604020202020204" pitchFamily="34" charset="0"/>
                <a:sym typeface="+mn-ea"/>
              </a:rPr>
              <a:t>100%</a:t>
            </a:r>
            <a:r>
              <a:rPr lang="zh-CN" altLang="en-US" sz="1000" dirty="0">
                <a:latin typeface="Arial" panose="020B0604020202020204" pitchFamily="34" charset="0"/>
                <a:sym typeface="+mn-ea"/>
              </a:rPr>
              <a:t>进行尺寸校核</a:t>
            </a:r>
            <a:endParaRPr lang="zh-CN" altLang="en-US" sz="1000" dirty="0">
              <a:cs typeface="Daimler CS"/>
              <a:sym typeface="+mn-ea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cs typeface="Daimler CS"/>
                <a:sym typeface="+mn-ea"/>
              </a:rPr>
              <a:t>2</a:t>
            </a:r>
            <a:r>
              <a:rPr lang="zh-CN" altLang="en-US" sz="1000" dirty="0">
                <a:cs typeface="Daimler CS"/>
                <a:sym typeface="+mn-ea"/>
              </a:rPr>
              <a:t>、齿轮咬合力值控制在</a:t>
            </a:r>
            <a:r>
              <a:rPr lang="en-US" altLang="zh-CN" sz="1000" dirty="0">
                <a:cs typeface="Daimler CS"/>
                <a:sym typeface="+mn-ea"/>
              </a:rPr>
              <a:t>35N</a:t>
            </a:r>
            <a:r>
              <a:rPr lang="zh-CN" altLang="en-US" sz="1000" dirty="0">
                <a:cs typeface="Daimler CS"/>
                <a:sym typeface="+mn-ea"/>
              </a:rPr>
              <a:t>以上，未出现故障</a:t>
            </a:r>
            <a:endParaRPr lang="zh-CN" altLang="en-US" sz="1000" dirty="0">
              <a:cs typeface="Daimler CS"/>
            </a:endParaRPr>
          </a:p>
        </p:txBody>
      </p:sp>
      <p:sp>
        <p:nvSpPr>
          <p:cNvPr id="19" name="Rectangle 102"/>
          <p:cNvSpPr/>
          <p:nvPr>
            <p:custDataLst>
              <p:tags r:id="rId6"/>
            </p:custDataLst>
          </p:nvPr>
        </p:nvSpPr>
        <p:spPr bwMode="auto">
          <a:xfrm>
            <a:off x="7803931" y="2226566"/>
            <a:ext cx="201613" cy="171440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5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" name="Rectangle 103"/>
          <p:cNvSpPr/>
          <p:nvPr>
            <p:custDataLst>
              <p:tags r:id="rId7"/>
            </p:custDataLst>
          </p:nvPr>
        </p:nvSpPr>
        <p:spPr bwMode="auto">
          <a:xfrm>
            <a:off x="8005545" y="2226566"/>
            <a:ext cx="201611" cy="17144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endParaRPr lang="en-US" altLang="zh-CN" sz="15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" name="Rectangle 104"/>
          <p:cNvSpPr/>
          <p:nvPr>
            <p:custDataLst>
              <p:tags r:id="rId8"/>
            </p:custDataLst>
          </p:nvPr>
        </p:nvSpPr>
        <p:spPr bwMode="auto">
          <a:xfrm>
            <a:off x="8206827" y="2226566"/>
            <a:ext cx="201613" cy="17144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5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8" name="Rectangle 105"/>
          <p:cNvSpPr/>
          <p:nvPr>
            <p:custDataLst>
              <p:tags r:id="rId9"/>
            </p:custDataLst>
          </p:nvPr>
        </p:nvSpPr>
        <p:spPr bwMode="auto">
          <a:xfrm>
            <a:off x="8408770" y="2226566"/>
            <a:ext cx="201611" cy="171440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CN" sz="1500" kern="0" dirty="0">
                <a:solidFill>
                  <a:srgbClr val="000000"/>
                </a:solidFill>
                <a:cs typeface="Arial" panose="020B0604020202020204" pitchFamily="34" charset="0"/>
              </a:rPr>
              <a:t>L</a:t>
            </a:r>
            <a:endParaRPr lang="en-US" altLang="zh-CN" sz="15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9" name="Rectangle 114"/>
          <p:cNvSpPr/>
          <p:nvPr>
            <p:custDataLst>
              <p:tags r:id="rId10"/>
            </p:custDataLst>
          </p:nvPr>
        </p:nvSpPr>
        <p:spPr bwMode="auto">
          <a:xfrm>
            <a:off x="7803930" y="2515742"/>
            <a:ext cx="201613" cy="171440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5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" name="Rectangle 115"/>
          <p:cNvSpPr/>
          <p:nvPr>
            <p:custDataLst>
              <p:tags r:id="rId11"/>
            </p:custDataLst>
          </p:nvPr>
        </p:nvSpPr>
        <p:spPr bwMode="auto">
          <a:xfrm>
            <a:off x="8005543" y="2515742"/>
            <a:ext cx="201611" cy="17144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endParaRPr lang="en-US" altLang="zh-CN" sz="15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1" name="Rectangle 116"/>
          <p:cNvSpPr/>
          <p:nvPr>
            <p:custDataLst>
              <p:tags r:id="rId12"/>
            </p:custDataLst>
          </p:nvPr>
        </p:nvSpPr>
        <p:spPr bwMode="auto">
          <a:xfrm>
            <a:off x="8206826" y="2515742"/>
            <a:ext cx="201613" cy="17144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5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8" name="Rectangle 117"/>
          <p:cNvSpPr/>
          <p:nvPr>
            <p:custDataLst>
              <p:tags r:id="rId13"/>
            </p:custDataLst>
          </p:nvPr>
        </p:nvSpPr>
        <p:spPr bwMode="auto">
          <a:xfrm>
            <a:off x="8408769" y="2515742"/>
            <a:ext cx="201611" cy="171440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CN" sz="1500" kern="0">
                <a:solidFill>
                  <a:srgbClr val="000000"/>
                </a:solidFill>
                <a:cs typeface="Arial" panose="020B0604020202020204" pitchFamily="34" charset="0"/>
              </a:rPr>
              <a:t>L</a:t>
            </a:r>
            <a:endParaRPr lang="en-US" sz="15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9" name="Rectangle 102"/>
          <p:cNvSpPr/>
          <p:nvPr>
            <p:custDataLst>
              <p:tags r:id="rId14"/>
            </p:custDataLst>
          </p:nvPr>
        </p:nvSpPr>
        <p:spPr bwMode="auto">
          <a:xfrm>
            <a:off x="7799572" y="2804337"/>
            <a:ext cx="201613" cy="171440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5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0" name="Rectangle 103"/>
          <p:cNvSpPr/>
          <p:nvPr>
            <p:custDataLst>
              <p:tags r:id="rId15"/>
            </p:custDataLst>
          </p:nvPr>
        </p:nvSpPr>
        <p:spPr bwMode="auto">
          <a:xfrm>
            <a:off x="8005545" y="2809599"/>
            <a:ext cx="201611" cy="17144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endParaRPr lang="en-US" altLang="zh-CN" sz="15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1" name="Rectangle 104"/>
          <p:cNvSpPr/>
          <p:nvPr>
            <p:custDataLst>
              <p:tags r:id="rId16"/>
            </p:custDataLst>
          </p:nvPr>
        </p:nvSpPr>
        <p:spPr bwMode="auto">
          <a:xfrm>
            <a:off x="8202468" y="2804337"/>
            <a:ext cx="201613" cy="17144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5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2" name="Rectangle 105"/>
          <p:cNvSpPr/>
          <p:nvPr>
            <p:custDataLst>
              <p:tags r:id="rId17"/>
            </p:custDataLst>
          </p:nvPr>
        </p:nvSpPr>
        <p:spPr bwMode="auto">
          <a:xfrm>
            <a:off x="8404411" y="2804337"/>
            <a:ext cx="201611" cy="171440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CN" sz="1500" kern="0" dirty="0">
                <a:solidFill>
                  <a:srgbClr val="000000"/>
                </a:solidFill>
                <a:cs typeface="Arial" panose="020B0604020202020204" pitchFamily="34" charset="0"/>
              </a:rPr>
              <a:t>L</a:t>
            </a:r>
            <a:endParaRPr lang="en-US" altLang="zh-CN" sz="15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Group 4"/>
          <p:cNvGrpSpPr/>
          <p:nvPr/>
        </p:nvGrpSpPr>
        <p:grpSpPr>
          <a:xfrm>
            <a:off x="290489" y="4549142"/>
            <a:ext cx="6657775" cy="441192"/>
            <a:chOff x="362497" y="4587974"/>
            <a:chExt cx="6657775" cy="330352"/>
          </a:xfrm>
        </p:grpSpPr>
        <p:grpSp>
          <p:nvGrpSpPr>
            <p:cNvPr id="3" name="Group 139"/>
            <p:cNvGrpSpPr/>
            <p:nvPr>
              <p:custDataLst>
                <p:tags r:id="rId18"/>
              </p:custDataLst>
            </p:nvPr>
          </p:nvGrpSpPr>
          <p:grpSpPr bwMode="auto">
            <a:xfrm>
              <a:off x="3868063" y="4663026"/>
              <a:ext cx="775945" cy="172054"/>
              <a:chOff x="4724400" y="6501053"/>
              <a:chExt cx="806452" cy="228600"/>
            </a:xfrm>
          </p:grpSpPr>
          <p:sp>
            <p:nvSpPr>
              <p:cNvPr id="58" name="Rectangle 98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4724400" y="6500326"/>
                <a:ext cx="201613" cy="229313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/>
              <a:lstStyle/>
              <a:p>
                <a:pPr algn="ctr" defTabSz="685165">
                  <a:defRPr/>
                </a:pPr>
                <a:r>
                  <a:rPr lang="en-US" sz="1500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L</a:t>
                </a:r>
                <a:endParaRPr lang="en-US" sz="1500" kern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" name="Rectangle 99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4926013" y="6500326"/>
                <a:ext cx="201612" cy="229313"/>
              </a:xfrm>
              <a:prstGeom prst="rect">
                <a:avLst/>
              </a:prstGeom>
              <a:solidFill>
                <a:srgbClr val="FFFF00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/>
              <a:lstStyle/>
              <a:p>
                <a:pPr algn="ctr" defTabSz="685165">
                  <a:defRPr/>
                </a:pPr>
                <a:endParaRPr lang="en-US" sz="1500" kern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" name="Rectangle 100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5127625" y="6500326"/>
                <a:ext cx="201613" cy="229313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/>
              <a:lstStyle/>
              <a:p>
                <a:pPr algn="ctr" defTabSz="685165">
                  <a:defRPr/>
                </a:pPr>
                <a:r>
                  <a:rPr lang="de-DE" sz="1500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C</a:t>
                </a:r>
                <a:endParaRPr lang="en-US" sz="1500" kern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" name="Rectangle 101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5329238" y="6500326"/>
                <a:ext cx="201612" cy="229313"/>
              </a:xfrm>
              <a:prstGeom prst="rect">
                <a:avLst/>
              </a:prstGeom>
              <a:solidFill>
                <a:srgbClr val="00FF00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anchor="ctr"/>
              <a:lstStyle/>
              <a:p>
                <a:pPr algn="ctr" defTabSz="685165">
                  <a:defRPr/>
                </a:pPr>
                <a:endParaRPr lang="en-US" sz="1500" kern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2"/>
            <p:cNvGrpSpPr/>
            <p:nvPr/>
          </p:nvGrpSpPr>
          <p:grpSpPr>
            <a:xfrm>
              <a:off x="362497" y="4629401"/>
              <a:ext cx="3383681" cy="231019"/>
              <a:chOff x="362497" y="4629401"/>
              <a:chExt cx="3383681" cy="231019"/>
            </a:xfrm>
          </p:grpSpPr>
          <p:sp>
            <p:nvSpPr>
              <p:cNvPr id="54" name="Rectangle 143"/>
              <p:cNvSpPr>
                <a:spLocks noChangeArrowheads="1"/>
              </p:cNvSpPr>
              <p:nvPr/>
            </p:nvSpPr>
            <p:spPr bwMode="auto">
              <a:xfrm>
                <a:off x="362497" y="4629401"/>
                <a:ext cx="753119" cy="231019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solidFill>
                  <a:srgbClr val="808080"/>
                </a:solidFill>
                <a:round/>
              </a:ln>
            </p:spPr>
            <p:txBody>
              <a:bodyPr lIns="67465" tIns="35082" rIns="67465" bIns="35082" anchor="ctr"/>
              <a:lstStyle>
                <a:lvl1pPr eaLnBrk="0" hangingPunct="0">
                  <a:lnSpc>
                    <a:spcPct val="108000"/>
                  </a:lnSpc>
                  <a:spcAft>
                    <a:spcPct val="42000"/>
                  </a:spcAft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1pPr>
                <a:lvl2pPr marL="742950" indent="-28575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2pPr>
                <a:lvl3pPr marL="1143000" indent="-22860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3pPr>
                <a:lvl4pPr marL="1600200" indent="-22860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4pPr>
                <a:lvl5pPr marL="2057400" indent="-22860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5pPr>
                <a:lvl6pPr marL="25146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6pPr>
                <a:lvl7pPr marL="29718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7pPr>
                <a:lvl8pPr marL="34290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8pPr>
                <a:lvl9pPr marL="38862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9pPr>
              </a:lstStyle>
              <a:p>
                <a:pPr algn="ctr" defTabSz="685165" eaLnBrk="1" hangingPunct="1">
                  <a:lnSpc>
                    <a:spcPct val="100000"/>
                  </a:lnSpc>
                  <a:spcAft>
                    <a:spcPct val="0"/>
                  </a:spcAft>
                  <a:buClr>
                    <a:srgbClr val="000000"/>
                  </a:buClr>
                  <a:defRPr/>
                </a:pPr>
                <a:r>
                  <a:rPr lang="en-US" altLang="en-US" sz="600" kern="0" dirty="0">
                    <a:solidFill>
                      <a:srgbClr val="000000"/>
                    </a:solidFill>
                  </a:rPr>
                  <a:t>To be started </a:t>
                </a:r>
                <a:br>
                  <a:rPr lang="en-US" altLang="en-US" sz="600" kern="0" dirty="0">
                    <a:solidFill>
                      <a:srgbClr val="000000"/>
                    </a:solidFill>
                  </a:rPr>
                </a:br>
                <a:r>
                  <a:rPr lang="zh-CN" altLang="en-US" sz="600" kern="0" dirty="0">
                    <a:solidFill>
                      <a:srgbClr val="000000"/>
                    </a:solidFill>
                  </a:rPr>
                  <a:t>尚未启动</a:t>
                </a:r>
                <a:endParaRPr lang="en-US" altLang="en-US" sz="600" kern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Rectangle 144"/>
              <p:cNvSpPr>
                <a:spLocks noChangeArrowheads="1"/>
              </p:cNvSpPr>
              <p:nvPr/>
            </p:nvSpPr>
            <p:spPr bwMode="auto">
              <a:xfrm>
                <a:off x="1165679" y="4629401"/>
                <a:ext cx="844413" cy="231019"/>
              </a:xfrm>
              <a:prstGeom prst="rect">
                <a:avLst/>
              </a:prstGeom>
              <a:solidFill>
                <a:srgbClr val="FFFF00"/>
              </a:solidFill>
              <a:ln w="9525" algn="ctr">
                <a:solidFill>
                  <a:srgbClr val="808080"/>
                </a:solidFill>
                <a:round/>
              </a:ln>
            </p:spPr>
            <p:txBody>
              <a:bodyPr lIns="67465" tIns="35082" rIns="67465" bIns="35082" anchor="ctr"/>
              <a:lstStyle>
                <a:lvl1pPr eaLnBrk="0" hangingPunct="0">
                  <a:lnSpc>
                    <a:spcPct val="108000"/>
                  </a:lnSpc>
                  <a:spcAft>
                    <a:spcPct val="42000"/>
                  </a:spcAft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1pPr>
                <a:lvl2pPr marL="742950" indent="-28575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2pPr>
                <a:lvl3pPr marL="1143000" indent="-22860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3pPr>
                <a:lvl4pPr marL="1600200" indent="-22860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4pPr>
                <a:lvl5pPr marL="2057400" indent="-22860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5pPr>
                <a:lvl6pPr marL="25146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6pPr>
                <a:lvl7pPr marL="29718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7pPr>
                <a:lvl8pPr marL="34290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8pPr>
                <a:lvl9pPr marL="38862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9pPr>
              </a:lstStyle>
              <a:p>
                <a:pPr algn="ctr" defTabSz="685165" eaLnBrk="1" hangingPunct="1">
                  <a:lnSpc>
                    <a:spcPct val="100000"/>
                  </a:lnSpc>
                  <a:spcAft>
                    <a:spcPct val="0"/>
                  </a:spcAft>
                  <a:buClr>
                    <a:srgbClr val="000000"/>
                  </a:buClr>
                  <a:defRPr/>
                </a:pPr>
                <a:r>
                  <a:rPr lang="en-US" altLang="en-US" sz="600" kern="0" dirty="0">
                    <a:solidFill>
                      <a:srgbClr val="000000"/>
                    </a:solidFill>
                  </a:rPr>
                  <a:t>In progress and in time</a:t>
                </a:r>
                <a:br>
                  <a:rPr lang="en-US" altLang="en-US" sz="600" kern="0" dirty="0">
                    <a:solidFill>
                      <a:srgbClr val="000000"/>
                    </a:solidFill>
                  </a:rPr>
                </a:br>
                <a:r>
                  <a:rPr lang="zh-CN" altLang="en-US" sz="600" kern="0" dirty="0">
                    <a:solidFill>
                      <a:srgbClr val="000000"/>
                    </a:solidFill>
                  </a:rPr>
                  <a:t>正常进行中</a:t>
                </a:r>
                <a:endParaRPr lang="en-US" altLang="en-US" sz="600" kern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Rectangle 145"/>
              <p:cNvSpPr>
                <a:spLocks noChangeArrowheads="1"/>
              </p:cNvSpPr>
              <p:nvPr/>
            </p:nvSpPr>
            <p:spPr bwMode="auto">
              <a:xfrm>
                <a:off x="2059877" y="4629401"/>
                <a:ext cx="879809" cy="231019"/>
              </a:xfrm>
              <a:prstGeom prst="rect">
                <a:avLst/>
              </a:prstGeom>
              <a:solidFill>
                <a:srgbClr val="FF0000"/>
              </a:solidFill>
              <a:ln w="9525" algn="ctr">
                <a:solidFill>
                  <a:srgbClr val="808080"/>
                </a:solidFill>
                <a:round/>
              </a:ln>
            </p:spPr>
            <p:txBody>
              <a:bodyPr lIns="67465" tIns="35082" rIns="67465" bIns="35082" anchor="ctr"/>
              <a:lstStyle>
                <a:lvl1pPr eaLnBrk="0" hangingPunct="0">
                  <a:lnSpc>
                    <a:spcPct val="108000"/>
                  </a:lnSpc>
                  <a:spcAft>
                    <a:spcPct val="42000"/>
                  </a:spcAft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1pPr>
                <a:lvl2pPr marL="742950" indent="-28575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2pPr>
                <a:lvl3pPr marL="1143000" indent="-22860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3pPr>
                <a:lvl4pPr marL="1600200" indent="-22860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4pPr>
                <a:lvl5pPr marL="2057400" indent="-22860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5pPr>
                <a:lvl6pPr marL="25146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6pPr>
                <a:lvl7pPr marL="29718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7pPr>
                <a:lvl8pPr marL="34290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8pPr>
                <a:lvl9pPr marL="38862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9pPr>
              </a:lstStyle>
              <a:p>
                <a:pPr algn="ctr" defTabSz="685165" eaLnBrk="1" hangingPunct="1">
                  <a:lnSpc>
                    <a:spcPct val="100000"/>
                  </a:lnSpc>
                  <a:spcAft>
                    <a:spcPct val="0"/>
                  </a:spcAft>
                  <a:buClr>
                    <a:srgbClr val="000000"/>
                  </a:buClr>
                  <a:defRPr/>
                </a:pPr>
                <a:r>
                  <a:rPr lang="en-US" altLang="en-US" sz="600" kern="0" dirty="0">
                    <a:solidFill>
                      <a:srgbClr val="000000"/>
                    </a:solidFill>
                  </a:rPr>
                  <a:t>In progress and overdue</a:t>
                </a:r>
                <a:br>
                  <a:rPr lang="en-US" altLang="en-US" sz="600" kern="0" dirty="0">
                    <a:solidFill>
                      <a:srgbClr val="000000"/>
                    </a:solidFill>
                  </a:rPr>
                </a:br>
                <a:r>
                  <a:rPr lang="zh-CN" altLang="en-US" sz="600" kern="0" dirty="0">
                    <a:solidFill>
                      <a:srgbClr val="000000"/>
                    </a:solidFill>
                  </a:rPr>
                  <a:t>进行中，已超期</a:t>
                </a:r>
                <a:endParaRPr lang="en-US" altLang="en-US" sz="600" kern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Rectangle 146"/>
              <p:cNvSpPr>
                <a:spLocks noChangeArrowheads="1"/>
              </p:cNvSpPr>
              <p:nvPr/>
            </p:nvSpPr>
            <p:spPr bwMode="auto">
              <a:xfrm>
                <a:off x="2993059" y="4629401"/>
                <a:ext cx="753119" cy="231019"/>
              </a:xfrm>
              <a:prstGeom prst="rect">
                <a:avLst/>
              </a:prstGeom>
              <a:solidFill>
                <a:srgbClr val="00FF00"/>
              </a:solidFill>
              <a:ln w="9525" algn="ctr">
                <a:solidFill>
                  <a:srgbClr val="808080"/>
                </a:solidFill>
                <a:round/>
              </a:ln>
            </p:spPr>
            <p:txBody>
              <a:bodyPr lIns="67465" tIns="35082" rIns="67465" bIns="35082" anchor="ctr"/>
              <a:lstStyle>
                <a:lvl1pPr eaLnBrk="0" hangingPunct="0">
                  <a:lnSpc>
                    <a:spcPct val="108000"/>
                  </a:lnSpc>
                  <a:spcAft>
                    <a:spcPct val="42000"/>
                  </a:spcAft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1pPr>
                <a:lvl2pPr marL="742950" indent="-28575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2pPr>
                <a:lvl3pPr marL="1143000" indent="-22860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3pPr>
                <a:lvl4pPr marL="1600200" indent="-22860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4pPr>
                <a:lvl5pPr marL="2057400" indent="-228600" eaLnBrk="0" hangingPunct="0">
                  <a:lnSpc>
                    <a:spcPct val="108000"/>
                  </a:lnSpc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5pPr>
                <a:lvl6pPr marL="25146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6pPr>
                <a:lvl7pPr marL="29718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7pPr>
                <a:lvl8pPr marL="34290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8pPr>
                <a:lvl9pPr marL="3886200" indent="-228600" eaLnBrk="0" fontAlgn="base" hangingPunct="0">
                  <a:lnSpc>
                    <a:spcPct val="108000"/>
                  </a:lnSpc>
                  <a:spcBef>
                    <a:spcPct val="0"/>
                  </a:spcBef>
                  <a:spcAft>
                    <a:spcPct val="42000"/>
                  </a:spcAft>
                  <a:buSzPct val="75000"/>
                  <a:buChar char="•"/>
                  <a:defRPr sz="2000">
                    <a:solidFill>
                      <a:schemeClr val="tx1"/>
                    </a:solidFill>
                    <a:latin typeface="CorpoS" pitchFamily="2" charset="0"/>
                  </a:defRPr>
                </a:lvl9pPr>
              </a:lstStyle>
              <a:p>
                <a:pPr algn="ctr" defTabSz="685165" eaLnBrk="1" hangingPunct="1">
                  <a:lnSpc>
                    <a:spcPct val="100000"/>
                  </a:lnSpc>
                  <a:spcAft>
                    <a:spcPct val="0"/>
                  </a:spcAft>
                  <a:buClr>
                    <a:srgbClr val="000000"/>
                  </a:buClr>
                  <a:defRPr/>
                </a:pPr>
                <a:r>
                  <a:rPr lang="en-US" altLang="en-US" sz="600" kern="0" dirty="0">
                    <a:solidFill>
                      <a:srgbClr val="000000"/>
                    </a:solidFill>
                  </a:rPr>
                  <a:t>Task completed</a:t>
                </a:r>
                <a:br>
                  <a:rPr lang="en-US" altLang="en-US" sz="600" kern="0" dirty="0">
                    <a:solidFill>
                      <a:srgbClr val="000000"/>
                    </a:solidFill>
                  </a:rPr>
                </a:br>
                <a:r>
                  <a:rPr lang="zh-CN" altLang="en-US" sz="600" kern="0" dirty="0">
                    <a:solidFill>
                      <a:srgbClr val="000000"/>
                    </a:solidFill>
                  </a:rPr>
                  <a:t>已完成</a:t>
                </a:r>
                <a:endParaRPr lang="en-US" altLang="en-US" sz="600" kern="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0" name="TextBox 1"/>
            <p:cNvSpPr txBox="1">
              <a:spLocks noChangeArrowheads="1"/>
            </p:cNvSpPr>
            <p:nvPr/>
          </p:nvSpPr>
          <p:spPr bwMode="auto">
            <a:xfrm>
              <a:off x="4781770" y="4587974"/>
              <a:ext cx="385072" cy="323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08000"/>
                </a:lnSpc>
                <a:spcAft>
                  <a:spcPct val="42000"/>
                </a:spcAft>
                <a:defRPr sz="2000">
                  <a:solidFill>
                    <a:schemeClr val="tx1"/>
                  </a:solidFill>
                  <a:latin typeface="CorpoS" pitchFamily="2" charset="0"/>
                </a:defRPr>
              </a:lvl1pPr>
              <a:lvl2pPr marL="742950" indent="-28575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2pPr>
              <a:lvl3pPr marL="11430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3pPr>
              <a:lvl4pPr marL="16002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4pPr>
              <a:lvl5pPr marL="20574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5pPr>
              <a:lvl6pPr marL="25146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6pPr>
              <a:lvl7pPr marL="29718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7pPr>
              <a:lvl8pPr marL="34290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8pPr>
              <a:lvl9pPr marL="38862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9pPr>
            </a:lstStyle>
            <a:p>
              <a:pPr defTabSz="685165" eaLnBrk="1" hangingPunct="1">
                <a:lnSpc>
                  <a:spcPct val="100000"/>
                </a:lnSpc>
                <a:spcAft>
                  <a:spcPct val="0"/>
                </a:spcAft>
                <a:defRPr/>
              </a:pPr>
              <a:r>
                <a:rPr lang="en-US" altLang="en-US" sz="1500" kern="0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L</a:t>
              </a:r>
              <a:endParaRPr lang="en-US" altLang="en-US" sz="1500" kern="0" dirty="0">
                <a:solidFill>
                  <a:srgbClr val="000000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51" name="TextBox 27"/>
            <p:cNvSpPr txBox="1">
              <a:spLocks noChangeArrowheads="1"/>
            </p:cNvSpPr>
            <p:nvPr/>
          </p:nvSpPr>
          <p:spPr bwMode="auto">
            <a:xfrm>
              <a:off x="4954935" y="4651238"/>
              <a:ext cx="914351" cy="207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108000"/>
                </a:lnSpc>
                <a:spcAft>
                  <a:spcPct val="42000"/>
                </a:spcAft>
                <a:defRPr sz="2000">
                  <a:solidFill>
                    <a:schemeClr val="tx1"/>
                  </a:solidFill>
                  <a:latin typeface="CorpoS" pitchFamily="2" charset="0"/>
                </a:defRPr>
              </a:lvl1pPr>
              <a:lvl2pPr marL="742950" indent="-28575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2pPr>
              <a:lvl3pPr marL="11430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3pPr>
              <a:lvl4pPr marL="16002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4pPr>
              <a:lvl5pPr marL="20574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5pPr>
              <a:lvl6pPr marL="25146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6pPr>
              <a:lvl7pPr marL="29718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7pPr>
              <a:lvl8pPr marL="34290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8pPr>
              <a:lvl9pPr marL="38862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9pPr>
            </a:lstStyle>
            <a:p>
              <a:pPr defTabSz="685165" eaLnBrk="1" hangingPunct="1">
                <a:lnSpc>
                  <a:spcPct val="100000"/>
                </a:lnSpc>
                <a:spcAft>
                  <a:spcPct val="0"/>
                </a:spcAft>
                <a:tabLst>
                  <a:tab pos="603885" algn="l"/>
                </a:tabLst>
                <a:defRPr/>
              </a:pPr>
              <a:r>
                <a:rPr lang="en-US" altLang="en-US" sz="750" kern="0" dirty="0">
                  <a:solidFill>
                    <a:srgbClr val="000000"/>
                  </a:solidFill>
                </a:rPr>
                <a:t> Last week</a:t>
              </a:r>
              <a:r>
                <a:rPr lang="zh-CN" altLang="en-US" sz="750" kern="0" dirty="0">
                  <a:solidFill>
                    <a:srgbClr val="000000"/>
                  </a:solidFill>
                </a:rPr>
                <a:t>上周</a:t>
              </a:r>
              <a:endParaRPr lang="en-US" altLang="en-US" sz="750" kern="0" dirty="0">
                <a:solidFill>
                  <a:srgbClr val="000000"/>
                </a:solidFill>
              </a:endParaRPr>
            </a:p>
          </p:txBody>
        </p:sp>
        <p:sp>
          <p:nvSpPr>
            <p:cNvPr id="52" name="TextBox 1"/>
            <p:cNvSpPr txBox="1">
              <a:spLocks noChangeArrowheads="1"/>
            </p:cNvSpPr>
            <p:nvPr/>
          </p:nvSpPr>
          <p:spPr bwMode="auto">
            <a:xfrm>
              <a:off x="5724079" y="4595289"/>
              <a:ext cx="485698" cy="323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08000"/>
                </a:lnSpc>
                <a:spcAft>
                  <a:spcPct val="42000"/>
                </a:spcAft>
                <a:defRPr sz="2000">
                  <a:solidFill>
                    <a:schemeClr val="tx1"/>
                  </a:solidFill>
                  <a:latin typeface="CorpoS" pitchFamily="2" charset="0"/>
                </a:defRPr>
              </a:lvl1pPr>
              <a:lvl2pPr marL="742950" indent="-28575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2pPr>
              <a:lvl3pPr marL="11430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3pPr>
              <a:lvl4pPr marL="16002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4pPr>
              <a:lvl5pPr marL="20574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5pPr>
              <a:lvl6pPr marL="25146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6pPr>
              <a:lvl7pPr marL="29718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7pPr>
              <a:lvl8pPr marL="34290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8pPr>
              <a:lvl9pPr marL="38862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9pPr>
            </a:lstStyle>
            <a:p>
              <a:pPr defTabSz="685165" eaLnBrk="1" hangingPunct="1">
                <a:lnSpc>
                  <a:spcPct val="100000"/>
                </a:lnSpc>
                <a:spcAft>
                  <a:spcPct val="0"/>
                </a:spcAft>
                <a:defRPr/>
              </a:pPr>
              <a:r>
                <a:rPr lang="en-US" altLang="en-US" sz="1500" kern="0" dirty="0">
                  <a:solidFill>
                    <a:srgbClr val="000000"/>
                  </a:solidFill>
                  <a:ea typeface="MS PGothic" panose="020B0600070205080204" pitchFamily="34" charset="-128"/>
                </a:rPr>
                <a:t>C </a:t>
              </a:r>
              <a:endParaRPr lang="en-US" altLang="en-US" sz="1500" kern="0" dirty="0">
                <a:solidFill>
                  <a:srgbClr val="000000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53" name="TextBox 27"/>
            <p:cNvSpPr txBox="1">
              <a:spLocks noChangeArrowheads="1"/>
            </p:cNvSpPr>
            <p:nvPr/>
          </p:nvSpPr>
          <p:spPr bwMode="auto">
            <a:xfrm>
              <a:off x="5917519" y="4656224"/>
              <a:ext cx="1102753" cy="207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108000"/>
                </a:lnSpc>
                <a:spcAft>
                  <a:spcPct val="42000"/>
                </a:spcAft>
                <a:defRPr sz="2000">
                  <a:solidFill>
                    <a:schemeClr val="tx1"/>
                  </a:solidFill>
                  <a:latin typeface="CorpoS" pitchFamily="2" charset="0"/>
                </a:defRPr>
              </a:lvl1pPr>
              <a:lvl2pPr marL="742950" indent="-28575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2pPr>
              <a:lvl3pPr marL="11430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3pPr>
              <a:lvl4pPr marL="16002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4pPr>
              <a:lvl5pPr marL="20574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5pPr>
              <a:lvl6pPr marL="25146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6pPr>
              <a:lvl7pPr marL="29718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7pPr>
              <a:lvl8pPr marL="34290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8pPr>
              <a:lvl9pPr marL="38862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</a:defRPr>
              </a:lvl9pPr>
            </a:lstStyle>
            <a:p>
              <a:pPr defTabSz="685165" eaLnBrk="1" hangingPunct="1">
                <a:lnSpc>
                  <a:spcPct val="100000"/>
                </a:lnSpc>
                <a:spcAft>
                  <a:spcPct val="0"/>
                </a:spcAft>
                <a:tabLst>
                  <a:tab pos="603885" algn="l"/>
                </a:tabLst>
                <a:defRPr/>
              </a:pPr>
              <a:r>
                <a:rPr lang="en-US" altLang="en-US" sz="750" kern="0" dirty="0">
                  <a:solidFill>
                    <a:srgbClr val="000000"/>
                  </a:solidFill>
                </a:rPr>
                <a:t>Current week</a:t>
              </a:r>
              <a:r>
                <a:rPr lang="zh-CN" altLang="en-US" sz="750" kern="0" dirty="0">
                  <a:solidFill>
                    <a:srgbClr val="000000"/>
                  </a:solidFill>
                </a:rPr>
                <a:t>本周</a:t>
              </a:r>
              <a:endParaRPr lang="en-US" altLang="en-US" sz="750" kern="0" dirty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 bwMode="auto">
          <a:xfrm>
            <a:off x="322263" y="1923678"/>
            <a:ext cx="8642225" cy="676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400" b="1" dirty="0">
                <a:cs typeface="Daimler CS"/>
              </a:rPr>
              <a:t>气囊囊皮磨损分析报告</a:t>
            </a:r>
            <a:endParaRPr lang="zh-CN" altLang="en-US" sz="4400" b="1" dirty="0">
              <a:cs typeface="Daimler 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8088" tIns="1836159" rIns="91440" bIns="45720" numCol="1" anchor="ctr" anchorCtr="0" compatLnSpc="1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8088" tIns="1836159" rIns="91440" bIns="45720" numCol="1" anchor="ctr" anchorCtr="0" compatLnSpc="1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611466" y="771579"/>
            <a:ext cx="3168352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cs typeface="Daimler CS"/>
              </a:rPr>
              <a:t>目录 </a:t>
            </a:r>
            <a:endParaRPr lang="en-US" altLang="zh-CN" sz="1600" dirty="0">
              <a:cs typeface="Daimler 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cs typeface="Daimler CS"/>
              </a:rPr>
              <a:t>Contents</a:t>
            </a:r>
            <a:endParaRPr lang="zh-CN" altLang="en-US" sz="1600" dirty="0">
              <a:cs typeface="Daimler 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3256" y="1258466"/>
            <a:ext cx="48965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600" dirty="0"/>
              <a:t>Ⅰ.</a:t>
            </a:r>
            <a:r>
              <a:rPr lang="zh-CN" altLang="en-US" sz="1600" dirty="0"/>
              <a:t>认识产品 </a:t>
            </a:r>
            <a:r>
              <a:rPr lang="en-US" altLang="zh-CN" sz="1600" dirty="0"/>
              <a:t>Understanding Products</a:t>
            </a:r>
            <a:endParaRPr lang="en-US" altLang="zh-CN" sz="1600" dirty="0"/>
          </a:p>
          <a:p>
            <a:pPr>
              <a:lnSpc>
                <a:spcPct val="200000"/>
              </a:lnSpc>
            </a:pPr>
            <a:r>
              <a:rPr lang="en-US" altLang="zh-CN" sz="1600" dirty="0"/>
              <a:t>Ⅱ.</a:t>
            </a:r>
            <a:r>
              <a:rPr lang="zh-CN" altLang="en-US" sz="1600" dirty="0"/>
              <a:t>故障数据 </a:t>
            </a:r>
            <a:r>
              <a:rPr lang="en-US" altLang="zh-CN" sz="1600" dirty="0"/>
              <a:t>Failure Data</a:t>
            </a:r>
            <a:endParaRPr lang="en-US" altLang="zh-CN" sz="1600" dirty="0"/>
          </a:p>
          <a:p>
            <a:pPr>
              <a:lnSpc>
                <a:spcPct val="200000"/>
              </a:lnSpc>
            </a:pPr>
            <a:r>
              <a:rPr lang="en-US" altLang="zh-CN" sz="1600" dirty="0"/>
              <a:t>Ⅲ.</a:t>
            </a:r>
            <a:r>
              <a:rPr lang="zh-CN" altLang="en-US" sz="1600" dirty="0"/>
              <a:t>故障表现 </a:t>
            </a:r>
            <a:r>
              <a:rPr lang="en-US" altLang="zh-CN" sz="1600" dirty="0"/>
              <a:t>Failure appearance introduction</a:t>
            </a:r>
            <a:endParaRPr lang="en-US" altLang="zh-CN" sz="1600" dirty="0"/>
          </a:p>
          <a:p>
            <a:pPr>
              <a:lnSpc>
                <a:spcPct val="200000"/>
              </a:lnSpc>
            </a:pPr>
            <a:r>
              <a:rPr lang="en-US" altLang="zh-CN" sz="1600" dirty="0"/>
              <a:t>Ⅳ.</a:t>
            </a:r>
            <a:r>
              <a:rPr lang="zh-CN" altLang="en-US" sz="1600" dirty="0"/>
              <a:t>失效件分析结果 </a:t>
            </a:r>
            <a:r>
              <a:rPr lang="en-US" altLang="zh-CN" sz="1600" dirty="0"/>
              <a:t>Return Parts Analysis Results</a:t>
            </a:r>
            <a:endParaRPr lang="en-US" altLang="zh-CN" sz="1600" dirty="0"/>
          </a:p>
          <a:p>
            <a:pPr>
              <a:lnSpc>
                <a:spcPct val="200000"/>
              </a:lnSpc>
            </a:pPr>
            <a:r>
              <a:rPr lang="en-US" altLang="zh-CN" sz="1600" dirty="0"/>
              <a:t>Ⅴ.</a:t>
            </a:r>
            <a:r>
              <a:rPr lang="zh-CN" altLang="en-US" sz="1600" dirty="0"/>
              <a:t>故障树分析  </a:t>
            </a:r>
            <a:r>
              <a:rPr lang="en-US" altLang="zh-CN" sz="1600" dirty="0"/>
              <a:t>FTA</a:t>
            </a:r>
            <a:endParaRPr lang="en-US" altLang="zh-CN" sz="1600" dirty="0"/>
          </a:p>
          <a:p>
            <a:pPr>
              <a:lnSpc>
                <a:spcPct val="200000"/>
              </a:lnSpc>
            </a:pPr>
            <a:r>
              <a:rPr lang="en-US" altLang="zh-CN" sz="1600" dirty="0"/>
              <a:t>Ⅵ.</a:t>
            </a:r>
            <a:r>
              <a:rPr lang="zh-CN" altLang="en-US" sz="1600" dirty="0"/>
              <a:t>失效模式分析 </a:t>
            </a:r>
            <a:r>
              <a:rPr lang="en-US" altLang="zh-CN" sz="1600" dirty="0"/>
              <a:t>Failure Model Analysis</a:t>
            </a:r>
            <a:endParaRPr lang="en-US" altLang="zh-CN" sz="1600" dirty="0"/>
          </a:p>
          <a:p>
            <a:pPr>
              <a:lnSpc>
                <a:spcPct val="200000"/>
              </a:lnSpc>
            </a:pPr>
            <a:r>
              <a:rPr lang="en-US" altLang="zh-CN" sz="1600" dirty="0"/>
              <a:t>Ⅶ.</a:t>
            </a:r>
            <a:r>
              <a:rPr lang="zh-CN" altLang="en-US" sz="1600" dirty="0"/>
              <a:t> 结论和下步工作 </a:t>
            </a:r>
            <a:r>
              <a:rPr lang="en-US" altLang="zh-CN" sz="1600" dirty="0"/>
              <a:t>Conclusion and Next Step</a:t>
            </a:r>
            <a:endParaRPr lang="zh-CN" altLang="en-US" sz="1600" dirty="0"/>
          </a:p>
        </p:txBody>
      </p:sp>
      <p:sp>
        <p:nvSpPr>
          <p:cNvPr id="6" name="文本框 338"/>
          <p:cNvSpPr txBox="1"/>
          <p:nvPr/>
        </p:nvSpPr>
        <p:spPr>
          <a:xfrm>
            <a:off x="232136" y="172544"/>
            <a:ext cx="4392488" cy="36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10000"/>
              </a:lnSpc>
              <a:defRPr/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ras Bold ITC" panose="020B0907030504020204" pitchFamily="34" charset="0"/>
                <a:ea typeface="腾讯体" panose="02010600010101010101"/>
              </a:rPr>
              <a:t>04 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Eras Bold ITC" panose="020B0907030504020204" pitchFamily="34" charset="0"/>
                <a:ea typeface="腾讯体" panose="02010600010101010101"/>
              </a:rPr>
              <a:t>气悬浮滑齿</a:t>
            </a:r>
            <a:endParaRPr lang="en-US" altLang="zh-CN" sz="1600" b="1" dirty="0">
              <a:solidFill>
                <a:schemeClr val="tx1">
                  <a:lumMod val="85000"/>
                  <a:lumOff val="15000"/>
                </a:schemeClr>
              </a:solidFill>
              <a:latin typeface="Eras Bold ITC" panose="020B0907030504020204" pitchFamily="34" charset="0"/>
              <a:ea typeface="腾讯体" panose="02010600010101010101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8088" tIns="1836159" rIns="91440" bIns="45720" numCol="1" anchor="ctr" anchorCtr="0" compatLnSpc="1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520" y="-71641"/>
            <a:ext cx="2520280" cy="8309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baseline="0">
                <a:solidFill>
                  <a:srgbClr val="5097AB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Ⅰ.</a:t>
            </a:r>
            <a:r>
              <a:rPr lang="zh-CN" altLang="en-US" dirty="0"/>
              <a:t>认识产品 </a:t>
            </a:r>
            <a:endParaRPr lang="en-US" altLang="zh-CN" dirty="0"/>
          </a:p>
          <a:p>
            <a:r>
              <a:rPr lang="en-US" altLang="zh-CN" dirty="0"/>
              <a:t>Understanding Products</a:t>
            </a:r>
            <a:endParaRPr lang="en-US" altLang="zh-CN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51520" y="843558"/>
          <a:ext cx="3096344" cy="40324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8172"/>
                <a:gridCol w="1548172"/>
              </a:tblGrid>
              <a:tr h="1560948">
                <a:tc gridSpan="2"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3175" cap="flat" cmpd="sng" algn="ctr">
                      <a:solidFill>
                        <a:srgbClr val="79AE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9AE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9AE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9AE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5750">
                <a:tc>
                  <a:txBody>
                    <a:bodyPr/>
                    <a:lstStyle/>
                    <a:p>
                      <a:pPr algn="ctr"/>
                      <a:endParaRPr lang="en-US" altLang="zh-CN" sz="12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2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5750">
                <a:tc>
                  <a:txBody>
                    <a:bodyPr/>
                    <a:lstStyle/>
                    <a:p>
                      <a:pPr algn="ctr"/>
                      <a:endParaRPr lang="en-US" altLang="zh-CN" sz="12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2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494791" y="3225508"/>
          <a:ext cx="5397688" cy="1104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521"/>
                <a:gridCol w="929768"/>
                <a:gridCol w="1008112"/>
                <a:gridCol w="1008112"/>
                <a:gridCol w="918946"/>
                <a:gridCol w="665229"/>
              </a:tblGrid>
              <a:tr h="3234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零件名称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Parts Name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零件图号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Part</a:t>
                      </a:r>
                      <a:r>
                        <a:rPr lang="en-US" altLang="zh-CN" sz="1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 number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启用时间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Date Started  Use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应用车型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Used 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vehicles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供货份额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Supply share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cPr/>
                </a:tc>
              </a:tr>
              <a:tr h="398814">
                <a:tc vMerge="1"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  <a:tc vMerge="1"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光华荣昌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起供日期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Date started 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2348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ea typeface="Arial Unicode MS" panose="020B0604020202020204" pitchFamily="34" charset="-122"/>
                        </a:rPr>
                        <a:t>驾驶员座椅总成</a:t>
                      </a:r>
                      <a:endParaRPr lang="zh-CN" altLang="en-US" sz="8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H468100000013/14/16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所有车型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All of vehicles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70%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/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491882" y="1857356"/>
          <a:ext cx="5400598" cy="12874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0598"/>
              </a:tblGrid>
              <a:tr h="270672">
                <a:tc>
                  <a:txBody>
                    <a:bodyPr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功能简述：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Functional  thief  instructions</a:t>
                      </a:r>
                      <a:endParaRPr lang="zh-CN" altLang="en-US" sz="1200" dirty="0">
                        <a:solidFill>
                          <a:schemeClr val="bg1"/>
                        </a:solidFill>
                        <a:cs typeface="Daimler 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01314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/>
                        <a:t>驾驶员座椅总成</a:t>
                      </a:r>
                      <a:endParaRPr lang="zh-CN" altLang="en-US" sz="11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3494790" y="820316"/>
            <a:ext cx="5397689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1000" dirty="0">
              <a:solidFill>
                <a:prstClr val="black"/>
              </a:solidFill>
              <a:cs typeface="+mn-ea"/>
              <a:sym typeface="+mn-lt"/>
            </a:endParaRPr>
          </a:p>
          <a:p>
            <a:r>
              <a:rPr lang="zh-CN" altLang="en-US" sz="1000" dirty="0"/>
              <a:t>经过座椅旧件返回鉴定，气悬浮黑色与白色齿在座椅迅速高低变化时出现滑齿，不操作升降气阀对座椅充放气时，齿的相对位置不变</a:t>
            </a:r>
            <a:endParaRPr lang="zh-CN" altLang="en-US" sz="1000" dirty="0"/>
          </a:p>
        </p:txBody>
      </p:sp>
      <p:pic>
        <p:nvPicPr>
          <p:cNvPr id="5" name="图片 -2147482559" descr="8d54e18d9546e119956e8e47c66358a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5650" y="979170"/>
            <a:ext cx="1410970" cy="173101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0" name="直接箭头连接符 9"/>
          <p:cNvCxnSpPr/>
          <p:nvPr/>
        </p:nvCxnSpPr>
        <p:spPr>
          <a:xfrm flipV="1">
            <a:off x="1331595" y="1924050"/>
            <a:ext cx="0" cy="714375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 w="med" len="med"/>
          </a:ln>
        </p:spPr>
      </p:cxnSp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5650" y="2860040"/>
            <a:ext cx="1861820" cy="1819910"/>
          </a:xfrm>
          <a:prstGeom prst="rect">
            <a:avLst/>
          </a:prstGeom>
        </p:spPr>
      </p:pic>
      <p:cxnSp>
        <p:nvCxnSpPr>
          <p:cNvPr id="14" name="直接箭头连接符 13"/>
          <p:cNvCxnSpPr/>
          <p:nvPr>
            <p:custDataLst>
              <p:tags r:id="rId7"/>
            </p:custDataLst>
          </p:nvPr>
        </p:nvCxnSpPr>
        <p:spPr>
          <a:xfrm flipH="1" flipV="1">
            <a:off x="1763395" y="3796030"/>
            <a:ext cx="331470" cy="479425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 w="med" len="med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88691" y="2324842"/>
            <a:ext cx="2103120" cy="240714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54" name="标题 1"/>
          <p:cNvSpPr>
            <a:spLocks noGrp="1"/>
          </p:cNvSpPr>
          <p:nvPr>
            <p:ph type="title"/>
          </p:nvPr>
        </p:nvSpPr>
        <p:spPr>
          <a:xfrm>
            <a:off x="107504" y="164386"/>
            <a:ext cx="6568508" cy="482216"/>
          </a:xfrm>
        </p:spPr>
        <p:txBody>
          <a:bodyPr/>
          <a:lstStyle/>
          <a:p>
            <a:pPr defTabSz="815975"/>
            <a:r>
              <a:rPr lang="en-US" altLang="zh-CN" sz="1600" b="1" dirty="0">
                <a:solidFill>
                  <a:srgbClr val="5097AB"/>
                </a:solidFill>
                <a:latin typeface="+mj-lt"/>
              </a:rPr>
              <a:t>Ⅲ.</a:t>
            </a:r>
            <a:r>
              <a:rPr lang="zh-CN" altLang="en-US" sz="1600" b="1" dirty="0">
                <a:solidFill>
                  <a:srgbClr val="5097AB"/>
                </a:solidFill>
              </a:rPr>
              <a:t>故障表现 </a:t>
            </a:r>
            <a:br>
              <a:rPr lang="en-US" altLang="zh-CN" sz="1600" b="1" dirty="0">
                <a:solidFill>
                  <a:srgbClr val="5097AB"/>
                </a:solidFill>
              </a:rPr>
            </a:br>
            <a:r>
              <a:rPr lang="en-US" altLang="zh-CN" sz="1600" b="1" dirty="0">
                <a:solidFill>
                  <a:srgbClr val="5097AB"/>
                </a:solidFill>
                <a:latin typeface="+mj-lt"/>
              </a:rPr>
              <a:t>Failure appearance introduction</a:t>
            </a:r>
            <a:endParaRPr lang="zh-CN" altLang="en-US" sz="1200" b="1" dirty="0">
              <a:solidFill>
                <a:srgbClr val="5097AB"/>
              </a:solidFill>
              <a:latin typeface="+mj-lt"/>
            </a:endParaRPr>
          </a:p>
        </p:txBody>
      </p:sp>
      <p:sp>
        <p:nvSpPr>
          <p:cNvPr id="29" name="Rectangle 2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11075" y="2324340"/>
            <a:ext cx="2103120" cy="240764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>
            <p:custDataLst>
              <p:tags r:id="rId3"/>
            </p:custDataLst>
          </p:nvPr>
        </p:nvSpPr>
        <p:spPr bwMode="auto">
          <a:xfrm>
            <a:off x="251520" y="735904"/>
            <a:ext cx="6578675" cy="32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prstClr val="black"/>
                </a:solidFill>
                <a:latin typeface="+mj-lt"/>
              </a:rPr>
              <a:t>Failure is projecting in various ways   </a:t>
            </a:r>
            <a:r>
              <a:rPr lang="zh-CN" altLang="en-US" sz="1400" dirty="0">
                <a:solidFill>
                  <a:prstClr val="black"/>
                </a:solidFill>
                <a:latin typeface="+mj-lt"/>
              </a:rPr>
              <a:t>故障模式说明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36" name="Rectangle 6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8590" y="1173981"/>
            <a:ext cx="8471882" cy="703596"/>
          </a:xfrm>
          <a:prstGeom prst="rect">
            <a:avLst/>
          </a:prstGeom>
          <a:noFill/>
          <a:ln>
            <a:solidFill>
              <a:srgbClr val="002060"/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</p:txBody>
      </p:sp>
      <p:sp>
        <p:nvSpPr>
          <p:cNvPr id="49" name="Rounded Rectangle 68"/>
          <p:cNvSpPr/>
          <p:nvPr>
            <p:custDataLst>
              <p:tags r:id="rId5"/>
            </p:custDataLst>
          </p:nvPr>
        </p:nvSpPr>
        <p:spPr>
          <a:xfrm>
            <a:off x="499121" y="1094307"/>
            <a:ext cx="1824285" cy="2335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</a:rPr>
              <a:t>结论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0" name="TextBox 49"/>
          <p:cNvSpPr txBox="1"/>
          <p:nvPr>
            <p:custDataLst>
              <p:tags r:id="rId6"/>
            </p:custDataLst>
          </p:nvPr>
        </p:nvSpPr>
        <p:spPr bwMode="auto">
          <a:xfrm>
            <a:off x="611679" y="1370414"/>
            <a:ext cx="8192283" cy="2305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cs typeface="Daimler CS"/>
              </a:rPr>
              <a:t>1</a:t>
            </a:r>
            <a:r>
              <a:rPr lang="zh-CN" altLang="en-US" sz="1000" dirty="0">
                <a:cs typeface="Daimler CS"/>
              </a:rPr>
              <a:t>、气囊在上下运动，囊皮未完全覆盖至气囊底座上，造成</a:t>
            </a:r>
            <a:r>
              <a:rPr lang="zh-CN" altLang="en-US" sz="1000" b="1" dirty="0">
                <a:solidFill>
                  <a:srgbClr val="004355"/>
                </a:solidFill>
                <a:latin typeface="+mj-lt"/>
                <a:sym typeface="+mn-ea"/>
              </a:rPr>
              <a:t>囊皮与气囊上固定板摩擦，造成破损</a:t>
            </a:r>
            <a:endParaRPr lang="en-US" altLang="zh-CN" sz="1000" dirty="0">
              <a:cs typeface="Daimler CS"/>
            </a:endParaRPr>
          </a:p>
        </p:txBody>
      </p:sp>
      <p:sp>
        <p:nvSpPr>
          <p:cNvPr id="2" name="Rounded Rectangle 41"/>
          <p:cNvSpPr/>
          <p:nvPr>
            <p:custDataLst>
              <p:tags r:id="rId7"/>
            </p:custDataLst>
          </p:nvPr>
        </p:nvSpPr>
        <p:spPr>
          <a:xfrm>
            <a:off x="4734980" y="1995498"/>
            <a:ext cx="1655618" cy="517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 dirty="0">
                <a:solidFill>
                  <a:srgbClr val="004355"/>
                </a:solidFill>
                <a:latin typeface="+mj-lt"/>
              </a:rPr>
              <a:t>囊皮与气囊上固定板摩擦，造成破损</a:t>
            </a:r>
            <a:endParaRPr lang="zh-CN" altLang="en-US" sz="1200" b="1" dirty="0">
              <a:solidFill>
                <a:srgbClr val="004355"/>
              </a:solidFill>
              <a:latin typeface="+mj-lt"/>
            </a:endParaRPr>
          </a:p>
        </p:txBody>
      </p:sp>
      <p:sp>
        <p:nvSpPr>
          <p:cNvPr id="4" name="Rounded Rectangle 41"/>
          <p:cNvSpPr/>
          <p:nvPr>
            <p:custDataLst>
              <p:tags r:id="rId8"/>
            </p:custDataLst>
          </p:nvPr>
        </p:nvSpPr>
        <p:spPr>
          <a:xfrm>
            <a:off x="2419135" y="2067253"/>
            <a:ext cx="1655618" cy="517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 dirty="0">
                <a:solidFill>
                  <a:srgbClr val="004355"/>
                </a:solidFill>
                <a:latin typeface="+mj-lt"/>
              </a:rPr>
              <a:t>囊皮未覆盖底座，造成向一次偏</a:t>
            </a:r>
            <a:endParaRPr lang="zh-CN" altLang="en-US" sz="1200" b="1" dirty="0">
              <a:solidFill>
                <a:srgbClr val="004355"/>
              </a:solidFill>
              <a:latin typeface="+mj-lt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203450" y="2774315"/>
            <a:ext cx="2042160" cy="1532890"/>
          </a:xfrm>
          <a:prstGeom prst="rect">
            <a:avLst/>
          </a:prstGeom>
        </p:spPr>
      </p:pic>
      <p:pic>
        <p:nvPicPr>
          <p:cNvPr id="5" name="图片 -2147482559" descr="8d54e18d9546e119956e8e47c66358a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857115" y="2601595"/>
            <a:ext cx="1410970" cy="17310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Box 32"/>
          <p:cNvSpPr txBox="1"/>
          <p:nvPr/>
        </p:nvSpPr>
        <p:spPr>
          <a:xfrm>
            <a:off x="323528" y="51470"/>
            <a:ext cx="5040560" cy="5847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baseline="0">
                <a:solidFill>
                  <a:srgbClr val="5097AB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Ⅴ.</a:t>
            </a:r>
            <a:r>
              <a:rPr lang="zh-CN" altLang="en-US" dirty="0"/>
              <a:t>故障分析  </a:t>
            </a:r>
            <a:endParaRPr lang="en-US" altLang="zh-CN" dirty="0"/>
          </a:p>
          <a:p>
            <a:r>
              <a:rPr lang="en-US" altLang="zh-CN" dirty="0"/>
              <a:t>FTA</a:t>
            </a:r>
            <a:endParaRPr lang="en-US" altLang="zh-CN" dirty="0"/>
          </a:p>
        </p:txBody>
      </p:sp>
      <p:cxnSp>
        <p:nvCxnSpPr>
          <p:cNvPr id="33" name="直接连接符 32"/>
          <p:cNvCxnSpPr/>
          <p:nvPr/>
        </p:nvCxnSpPr>
        <p:spPr bwMode="auto">
          <a:xfrm>
            <a:off x="0" y="59055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Rectangle 6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8615" y="1033780"/>
            <a:ext cx="8472170" cy="786130"/>
          </a:xfrm>
          <a:prstGeom prst="rect">
            <a:avLst/>
          </a:prstGeom>
          <a:noFill/>
          <a:ln>
            <a:solidFill>
              <a:srgbClr val="002060"/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</p:txBody>
      </p:sp>
      <p:sp>
        <p:nvSpPr>
          <p:cNvPr id="3" name="Rounded Rectangle 68"/>
          <p:cNvSpPr/>
          <p:nvPr>
            <p:custDataLst>
              <p:tags r:id="rId2"/>
            </p:custDataLst>
          </p:nvPr>
        </p:nvSpPr>
        <p:spPr>
          <a:xfrm>
            <a:off x="499121" y="930524"/>
            <a:ext cx="1824285" cy="2335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</a:rPr>
              <a:t>结论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0" name="TextBox 49"/>
          <p:cNvSpPr txBox="1"/>
          <p:nvPr>
            <p:custDataLst>
              <p:tags r:id="rId3"/>
            </p:custDataLst>
          </p:nvPr>
        </p:nvSpPr>
        <p:spPr bwMode="auto">
          <a:xfrm>
            <a:off x="499110" y="1178560"/>
            <a:ext cx="8192135" cy="4057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10699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SzTx/>
              <a:buFont typeface="Wingdings" panose="05000000000000000000" pitchFamily="2" charset="2"/>
              <a:buNone/>
            </a:pPr>
            <a:r>
              <a:rPr lang="en-US" altLang="zh-CN" sz="1000" dirty="0">
                <a:solidFill>
                  <a:prstClr val="black"/>
                </a:solidFill>
                <a:cs typeface="+mn-ea"/>
                <a:sym typeface="+mn-lt"/>
              </a:rPr>
              <a:t>1</a:t>
            </a:r>
            <a:r>
              <a:rPr lang="zh-CN" altLang="en-US" sz="1000" dirty="0">
                <a:solidFill>
                  <a:prstClr val="black"/>
                </a:solidFill>
                <a:cs typeface="+mn-ea"/>
                <a:sym typeface="+mn-lt"/>
              </a:rPr>
              <a:t>、</a:t>
            </a:r>
            <a:r>
              <a:rPr lang="zh-CN" altLang="en-US" sz="10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上固定板焊接偏斜，造成囊皮无法覆盖气囊底座，造成囊皮向一侧挤压，造成磨损</a:t>
            </a:r>
            <a:endParaRPr lang="zh-CN" altLang="en-US" sz="1000" dirty="0" smtClean="0">
              <a:ln>
                <a:noFill/>
              </a:ln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l" defTabSz="10699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SzTx/>
              <a:buFont typeface="Wingdings" panose="05000000000000000000" pitchFamily="2" charset="2"/>
              <a:buNone/>
            </a:pPr>
            <a:r>
              <a:rPr lang="en-US" altLang="zh-CN" sz="1000" dirty="0">
                <a:sym typeface="+mn-ea"/>
              </a:rPr>
              <a:t>2</a:t>
            </a:r>
            <a:r>
              <a:rPr lang="zh-CN" altLang="en-US" sz="1000" dirty="0">
                <a:sym typeface="+mn-ea"/>
              </a:rPr>
              <a:t>、气密性检测时，通过负载加压后，造成气囊处于最低点，充气后挤压囊皮，使气囊始终在弯折状态，造成磨损</a:t>
            </a:r>
            <a:endParaRPr lang="zh-CN" altLang="en-US" sz="1000" dirty="0"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559300" y="1607820"/>
            <a:ext cx="3048000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t" anchorCtr="0"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cs typeface="Daimler CS"/>
            </a:endParaRPr>
          </a:p>
        </p:txBody>
      </p:sp>
      <p:cxnSp>
        <p:nvCxnSpPr>
          <p:cNvPr id="15" name="直接连接符 14"/>
          <p:cNvCxnSpPr/>
          <p:nvPr>
            <p:custDataLst>
              <p:tags r:id="rId5"/>
            </p:custDataLst>
          </p:nvPr>
        </p:nvCxnSpPr>
        <p:spPr>
          <a:xfrm>
            <a:off x="2625969" y="3836116"/>
            <a:ext cx="28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6"/>
            </p:custDataLst>
          </p:nvPr>
        </p:nvCxnSpPr>
        <p:spPr>
          <a:xfrm>
            <a:off x="2611364" y="3422096"/>
            <a:ext cx="28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>
            <p:custDataLst>
              <p:tags r:id="rId7"/>
            </p:custDataLst>
          </p:nvPr>
        </p:nvCxnSpPr>
        <p:spPr>
          <a:xfrm>
            <a:off x="2627874" y="3008076"/>
            <a:ext cx="28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接连接符 119"/>
          <p:cNvCxnSpPr/>
          <p:nvPr>
            <p:custDataLst>
              <p:tags r:id="rId8"/>
            </p:custDataLst>
          </p:nvPr>
        </p:nvCxnSpPr>
        <p:spPr>
          <a:xfrm>
            <a:off x="1333289" y="2574533"/>
            <a:ext cx="41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矩形 89"/>
          <p:cNvSpPr/>
          <p:nvPr>
            <p:custDataLst>
              <p:tags r:id="rId9"/>
            </p:custDataLst>
          </p:nvPr>
        </p:nvSpPr>
        <p:spPr>
          <a:xfrm>
            <a:off x="7461250" y="1993253"/>
            <a:ext cx="1079500" cy="19526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30" fontAlgn="base"/>
            <a:r>
              <a:rPr lang="zh-CN" altLang="en-US" sz="1200" strike="noStrike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是否主因</a:t>
            </a:r>
            <a:endParaRPr lang="zh-CN" altLang="en-US" sz="1200" strike="noStrike" noProof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矩形 90"/>
          <p:cNvSpPr/>
          <p:nvPr>
            <p:custDataLst>
              <p:tags r:id="rId10"/>
            </p:custDataLst>
          </p:nvPr>
        </p:nvSpPr>
        <p:spPr>
          <a:xfrm>
            <a:off x="5616575" y="1991990"/>
            <a:ext cx="1152525" cy="19526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30" fontAlgn="base"/>
            <a:r>
              <a:rPr lang="zh-CN" altLang="en-US" sz="1200" strike="noStrike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</a:t>
            </a:r>
            <a:endParaRPr lang="zh-CN" altLang="en-US" sz="1200" strike="noStrike" noProof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矩形 93"/>
          <p:cNvSpPr/>
          <p:nvPr>
            <p:custDataLst>
              <p:tags r:id="rId11"/>
            </p:custDataLst>
          </p:nvPr>
        </p:nvSpPr>
        <p:spPr>
          <a:xfrm>
            <a:off x="2863850" y="1961541"/>
            <a:ext cx="592138" cy="1555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z="900" b="1" strike="noStrike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 T A</a:t>
            </a:r>
            <a:endParaRPr lang="en-US" altLang="zh-CN" sz="900" b="1" strike="noStrike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左大括号 94"/>
          <p:cNvSpPr/>
          <p:nvPr>
            <p:custDataLst>
              <p:tags r:id="rId12"/>
            </p:custDataLst>
          </p:nvPr>
        </p:nvSpPr>
        <p:spPr>
          <a:xfrm rot="5400000">
            <a:off x="3060700" y="561366"/>
            <a:ext cx="155575" cy="3438525"/>
          </a:xfrm>
          <a:prstGeom prst="leftBrace">
            <a:avLst/>
          </a:prstGeom>
          <a:noFill/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4" name="流程图: 过程 113"/>
          <p:cNvSpPr/>
          <p:nvPr>
            <p:custDataLst>
              <p:tags r:id="rId13"/>
            </p:custDataLst>
          </p:nvPr>
        </p:nvSpPr>
        <p:spPr>
          <a:xfrm>
            <a:off x="589280" y="2409219"/>
            <a:ext cx="936000" cy="360000"/>
          </a:xfrm>
          <a:prstGeom prst="flowChartProcess">
            <a:avLst/>
          </a:prstGeom>
          <a:solidFill>
            <a:srgbClr val="FFC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900" b="1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气囊失效</a:t>
            </a:r>
            <a:endParaRPr lang="zh-CN" altLang="en-US" sz="900" b="1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6" name="流程图: 过程 115"/>
          <p:cNvSpPr/>
          <p:nvPr>
            <p:custDataLst>
              <p:tags r:id="rId14"/>
            </p:custDataLst>
          </p:nvPr>
        </p:nvSpPr>
        <p:spPr>
          <a:xfrm>
            <a:off x="1790075" y="2409219"/>
            <a:ext cx="719455" cy="360000"/>
          </a:xfrm>
          <a:prstGeom prst="flowChartProcess">
            <a:avLst/>
          </a:prstGeom>
          <a:solidFill>
            <a:srgbClr val="FFFF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sz="900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囊皮磨损</a:t>
            </a:r>
            <a:endParaRPr lang="zh-CN" sz="9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7" name="直接连接符 116"/>
          <p:cNvCxnSpPr/>
          <p:nvPr>
            <p:custDataLst>
              <p:tags r:id="rId15"/>
            </p:custDataLst>
          </p:nvPr>
        </p:nvCxnSpPr>
        <p:spPr>
          <a:xfrm flipH="1">
            <a:off x="2625725" y="2571750"/>
            <a:ext cx="635" cy="126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矩形 118"/>
          <p:cNvSpPr/>
          <p:nvPr>
            <p:custDataLst>
              <p:tags r:id="rId16"/>
            </p:custDataLst>
          </p:nvPr>
        </p:nvSpPr>
        <p:spPr>
          <a:xfrm>
            <a:off x="3708009" y="2409219"/>
            <a:ext cx="1439545" cy="36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  <a:sym typeface="+mn-ea"/>
              </a:rPr>
              <a:t>材质选用，材料尺寸</a:t>
            </a:r>
            <a:endParaRPr lang="zh-CN" altLang="en-US" sz="8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pitchFamily="2" charset="-122"/>
              <a:sym typeface="+mn-ea"/>
            </a:endParaRPr>
          </a:p>
        </p:txBody>
      </p:sp>
      <p:sp>
        <p:nvSpPr>
          <p:cNvPr id="121" name="矩形 120"/>
          <p:cNvSpPr/>
          <p:nvPr>
            <p:custDataLst>
              <p:tags r:id="rId17"/>
            </p:custDataLst>
          </p:nvPr>
        </p:nvSpPr>
        <p:spPr>
          <a:xfrm>
            <a:off x="3708009" y="2828909"/>
            <a:ext cx="1440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上固定板焊接尺寸</a:t>
            </a:r>
            <a:endParaRPr lang="zh-CN" altLang="en-US" sz="8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0" name="矩形 129"/>
          <p:cNvSpPr/>
          <p:nvPr>
            <p:custDataLst>
              <p:tags r:id="rId18"/>
            </p:custDataLst>
          </p:nvPr>
        </p:nvSpPr>
        <p:spPr>
          <a:xfrm>
            <a:off x="2755689" y="2409219"/>
            <a:ext cx="719455" cy="36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  <a:sym typeface="+mn-ea"/>
              </a:rPr>
              <a:t>材质</a:t>
            </a:r>
            <a:endParaRPr lang="zh-CN" altLang="en-US" sz="8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pitchFamily="2" charset="-122"/>
              <a:sym typeface="+mn-ea"/>
            </a:endParaRPr>
          </a:p>
        </p:txBody>
      </p:sp>
      <p:sp>
        <p:nvSpPr>
          <p:cNvPr id="146" name="矩形 145"/>
          <p:cNvSpPr/>
          <p:nvPr>
            <p:custDataLst>
              <p:tags r:id="rId19"/>
            </p:custDataLst>
          </p:nvPr>
        </p:nvSpPr>
        <p:spPr>
          <a:xfrm>
            <a:off x="5461243" y="2409219"/>
            <a:ext cx="1439545" cy="36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 strike="noStrike" noProof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符合图纸要求</a:t>
            </a:r>
            <a:endParaRPr lang="en-US" altLang="zh-CN" sz="800" strike="noStrike" noProof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7" name="矩形 146"/>
          <p:cNvSpPr/>
          <p:nvPr>
            <p:custDataLst>
              <p:tags r:id="rId20"/>
            </p:custDataLst>
          </p:nvPr>
        </p:nvSpPr>
        <p:spPr>
          <a:xfrm>
            <a:off x="5461243" y="2828909"/>
            <a:ext cx="1440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z="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8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上固定板焊接尺寸存在偏差</a:t>
            </a:r>
            <a:endParaRPr lang="zh-CN" altLang="en-US" sz="800" strike="noStrike" noProof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86" name="矩形 185"/>
          <p:cNvSpPr/>
          <p:nvPr>
            <p:custDataLst>
              <p:tags r:id="rId21"/>
            </p:custDataLst>
          </p:nvPr>
        </p:nvSpPr>
        <p:spPr>
          <a:xfrm>
            <a:off x="2755689" y="2828909"/>
            <a:ext cx="720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焊接</a:t>
            </a:r>
            <a:endParaRPr lang="zh-CN" altLang="en-US" sz="8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9" name="Group 15"/>
          <p:cNvGrpSpPr>
            <a:grpSpLocks noChangeAspect="1"/>
          </p:cNvGrpSpPr>
          <p:nvPr/>
        </p:nvGrpSpPr>
        <p:grpSpPr bwMode="auto">
          <a:xfrm>
            <a:off x="7956818" y="3261741"/>
            <a:ext cx="45719" cy="215861"/>
            <a:chOff x="1939" y="1022"/>
            <a:chExt cx="464" cy="2172"/>
          </a:xfrm>
          <a:solidFill>
            <a:srgbClr val="FF0000"/>
          </a:solidFill>
        </p:grpSpPr>
        <p:sp>
          <p:nvSpPr>
            <p:cNvPr id="190" name="Rectangle 16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977" y="2800"/>
              <a:ext cx="388" cy="39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9pPr>
            </a:lstStyle>
            <a:p>
              <a:pPr eaLnBrk="1" hangingPunct="1"/>
              <a:endParaRPr lang="en-US" altLang="en-US" sz="1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91" name="Freeform 17"/>
            <p:cNvSpPr/>
            <p:nvPr>
              <p:custDataLst>
                <p:tags r:id="rId23"/>
              </p:custDataLst>
            </p:nvPr>
          </p:nvSpPr>
          <p:spPr bwMode="auto">
            <a:xfrm>
              <a:off x="1939" y="1022"/>
              <a:ext cx="464" cy="1612"/>
            </a:xfrm>
            <a:custGeom>
              <a:avLst/>
              <a:gdLst>
                <a:gd name="T0" fmla="*/ 8 w 61"/>
                <a:gd name="T1" fmla="*/ 0 h 213"/>
                <a:gd name="T2" fmla="*/ 464 w 61"/>
                <a:gd name="T3" fmla="*/ 0 h 213"/>
                <a:gd name="T4" fmla="*/ 464 w 61"/>
                <a:gd name="T5" fmla="*/ 545 h 213"/>
                <a:gd name="T6" fmla="*/ 350 w 61"/>
                <a:gd name="T7" fmla="*/ 1612 h 213"/>
                <a:gd name="T8" fmla="*/ 122 w 61"/>
                <a:gd name="T9" fmla="*/ 1612 h 213"/>
                <a:gd name="T10" fmla="*/ 0 w 61"/>
                <a:gd name="T11" fmla="*/ 552 h 213"/>
                <a:gd name="T12" fmla="*/ 8 w 61"/>
                <a:gd name="T13" fmla="*/ 0 h 2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1" h="213">
                  <a:moveTo>
                    <a:pt x="1" y="0"/>
                  </a:moveTo>
                  <a:lnTo>
                    <a:pt x="61" y="0"/>
                  </a:lnTo>
                  <a:lnTo>
                    <a:pt x="61" y="72"/>
                  </a:lnTo>
                  <a:lnTo>
                    <a:pt x="46" y="213"/>
                  </a:lnTo>
                  <a:lnTo>
                    <a:pt x="16" y="213"/>
                  </a:lnTo>
                  <a:lnTo>
                    <a:pt x="0" y="73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000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95" name="Freeform 10"/>
          <p:cNvSpPr>
            <a:spLocks noChangeAspect="1"/>
          </p:cNvSpPr>
          <p:nvPr>
            <p:custDataLst>
              <p:tags r:id="rId24"/>
            </p:custDataLst>
          </p:nvPr>
        </p:nvSpPr>
        <p:spPr bwMode="auto">
          <a:xfrm>
            <a:off x="7883896" y="2420110"/>
            <a:ext cx="234207" cy="153888"/>
          </a:xfrm>
          <a:custGeom>
            <a:avLst/>
            <a:gdLst>
              <a:gd name="T0" fmla="*/ 31090 w 457"/>
              <a:gd name="T1" fmla="*/ 375717 h 464"/>
              <a:gd name="T2" fmla="*/ 26116 w 457"/>
              <a:gd name="T3" fmla="*/ 434106 h 464"/>
              <a:gd name="T4" fmla="*/ 123116 w 457"/>
              <a:gd name="T5" fmla="*/ 562306 h 464"/>
              <a:gd name="T6" fmla="*/ 156694 w 457"/>
              <a:gd name="T7" fmla="*/ 582615 h 464"/>
              <a:gd name="T8" fmla="*/ 212656 w 457"/>
              <a:gd name="T9" fmla="*/ 577538 h 464"/>
              <a:gd name="T10" fmla="*/ 225092 w 457"/>
              <a:gd name="T11" fmla="*/ 558498 h 464"/>
              <a:gd name="T12" fmla="*/ 264887 w 457"/>
              <a:gd name="T13" fmla="*/ 470916 h 464"/>
              <a:gd name="T14" fmla="*/ 320849 w 457"/>
              <a:gd name="T15" fmla="*/ 352869 h 464"/>
              <a:gd name="T16" fmla="*/ 358157 w 457"/>
              <a:gd name="T17" fmla="*/ 280519 h 464"/>
              <a:gd name="T18" fmla="*/ 404170 w 457"/>
              <a:gd name="T19" fmla="*/ 208168 h 464"/>
              <a:gd name="T20" fmla="*/ 488735 w 457"/>
              <a:gd name="T21" fmla="*/ 95199 h 464"/>
              <a:gd name="T22" fmla="*/ 560863 w 457"/>
              <a:gd name="T23" fmla="*/ 21578 h 464"/>
              <a:gd name="T24" fmla="*/ 564594 w 457"/>
              <a:gd name="T25" fmla="*/ 3808 h 464"/>
              <a:gd name="T26" fmla="*/ 516094 w 457"/>
              <a:gd name="T27" fmla="*/ 3808 h 464"/>
              <a:gd name="T28" fmla="*/ 460132 w 457"/>
              <a:gd name="T29" fmla="*/ 25386 h 464"/>
              <a:gd name="T30" fmla="*/ 388003 w 457"/>
              <a:gd name="T31" fmla="*/ 106622 h 464"/>
              <a:gd name="T32" fmla="*/ 324579 w 457"/>
              <a:gd name="T33" fmla="*/ 196744 h 464"/>
              <a:gd name="T34" fmla="*/ 223848 w 457"/>
              <a:gd name="T35" fmla="*/ 375717 h 464"/>
              <a:gd name="T36" fmla="*/ 180322 w 457"/>
              <a:gd name="T37" fmla="*/ 463300 h 464"/>
              <a:gd name="T38" fmla="*/ 105706 w 457"/>
              <a:gd name="T39" fmla="*/ 371909 h 464"/>
              <a:gd name="T40" fmla="*/ 31090 w 457"/>
              <a:gd name="T41" fmla="*/ 375717 h 4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57" h="464">
                <a:moveTo>
                  <a:pt x="25" y="296"/>
                </a:moveTo>
                <a:cubicBezTo>
                  <a:pt x="14" y="304"/>
                  <a:pt x="0" y="320"/>
                  <a:pt x="21" y="342"/>
                </a:cubicBezTo>
                <a:cubicBezTo>
                  <a:pt x="33" y="367"/>
                  <a:pt x="81" y="423"/>
                  <a:pt x="99" y="443"/>
                </a:cubicBezTo>
                <a:cubicBezTo>
                  <a:pt x="105" y="451"/>
                  <a:pt x="117" y="458"/>
                  <a:pt x="126" y="459"/>
                </a:cubicBezTo>
                <a:cubicBezTo>
                  <a:pt x="153" y="458"/>
                  <a:pt x="153" y="464"/>
                  <a:pt x="171" y="455"/>
                </a:cubicBezTo>
                <a:cubicBezTo>
                  <a:pt x="176" y="452"/>
                  <a:pt x="177" y="444"/>
                  <a:pt x="181" y="440"/>
                </a:cubicBezTo>
                <a:cubicBezTo>
                  <a:pt x="188" y="426"/>
                  <a:pt x="206" y="386"/>
                  <a:pt x="213" y="371"/>
                </a:cubicBezTo>
                <a:cubicBezTo>
                  <a:pt x="226" y="344"/>
                  <a:pt x="249" y="298"/>
                  <a:pt x="258" y="278"/>
                </a:cubicBezTo>
                <a:cubicBezTo>
                  <a:pt x="270" y="253"/>
                  <a:pt x="280" y="236"/>
                  <a:pt x="288" y="221"/>
                </a:cubicBezTo>
                <a:cubicBezTo>
                  <a:pt x="299" y="202"/>
                  <a:pt x="313" y="181"/>
                  <a:pt x="325" y="164"/>
                </a:cubicBezTo>
                <a:cubicBezTo>
                  <a:pt x="343" y="141"/>
                  <a:pt x="372" y="99"/>
                  <a:pt x="393" y="75"/>
                </a:cubicBezTo>
                <a:cubicBezTo>
                  <a:pt x="412" y="54"/>
                  <a:pt x="428" y="34"/>
                  <a:pt x="451" y="17"/>
                </a:cubicBezTo>
                <a:cubicBezTo>
                  <a:pt x="455" y="11"/>
                  <a:pt x="457" y="10"/>
                  <a:pt x="454" y="3"/>
                </a:cubicBezTo>
                <a:cubicBezTo>
                  <a:pt x="441" y="4"/>
                  <a:pt x="428" y="0"/>
                  <a:pt x="415" y="3"/>
                </a:cubicBezTo>
                <a:cubicBezTo>
                  <a:pt x="401" y="6"/>
                  <a:pt x="387" y="7"/>
                  <a:pt x="370" y="20"/>
                </a:cubicBezTo>
                <a:cubicBezTo>
                  <a:pt x="358" y="32"/>
                  <a:pt x="326" y="65"/>
                  <a:pt x="312" y="84"/>
                </a:cubicBezTo>
                <a:cubicBezTo>
                  <a:pt x="295" y="107"/>
                  <a:pt x="274" y="135"/>
                  <a:pt x="261" y="155"/>
                </a:cubicBezTo>
                <a:cubicBezTo>
                  <a:pt x="239" y="193"/>
                  <a:pt x="198" y="263"/>
                  <a:pt x="180" y="296"/>
                </a:cubicBezTo>
                <a:cubicBezTo>
                  <a:pt x="161" y="331"/>
                  <a:pt x="152" y="356"/>
                  <a:pt x="145" y="365"/>
                </a:cubicBezTo>
                <a:cubicBezTo>
                  <a:pt x="123" y="327"/>
                  <a:pt x="98" y="306"/>
                  <a:pt x="85" y="293"/>
                </a:cubicBezTo>
                <a:cubicBezTo>
                  <a:pt x="55" y="275"/>
                  <a:pt x="37" y="293"/>
                  <a:pt x="25" y="296"/>
                </a:cubicBezTo>
                <a:close/>
              </a:path>
            </a:pathLst>
          </a:custGeom>
          <a:solidFill>
            <a:srgbClr val="00B050"/>
          </a:solidFill>
          <a:ln w="63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b">
            <a:spAutoFit/>
          </a:bodyPr>
          <a:lstStyle/>
          <a:p>
            <a:endParaRPr lang="en-US" sz="1000" dirty="0">
              <a:latin typeface="+mj-lt"/>
            </a:endParaRPr>
          </a:p>
        </p:txBody>
      </p:sp>
      <p:sp>
        <p:nvSpPr>
          <p:cNvPr id="196" name="Freeform 10"/>
          <p:cNvSpPr>
            <a:spLocks noChangeAspect="1"/>
          </p:cNvSpPr>
          <p:nvPr>
            <p:custDataLst>
              <p:tags r:id="rId25"/>
            </p:custDataLst>
          </p:nvPr>
        </p:nvSpPr>
        <p:spPr bwMode="auto">
          <a:xfrm>
            <a:off x="7884657" y="3785781"/>
            <a:ext cx="234207" cy="153888"/>
          </a:xfrm>
          <a:custGeom>
            <a:avLst/>
            <a:gdLst>
              <a:gd name="T0" fmla="*/ 31090 w 457"/>
              <a:gd name="T1" fmla="*/ 375717 h 464"/>
              <a:gd name="T2" fmla="*/ 26116 w 457"/>
              <a:gd name="T3" fmla="*/ 434106 h 464"/>
              <a:gd name="T4" fmla="*/ 123116 w 457"/>
              <a:gd name="T5" fmla="*/ 562306 h 464"/>
              <a:gd name="T6" fmla="*/ 156694 w 457"/>
              <a:gd name="T7" fmla="*/ 582615 h 464"/>
              <a:gd name="T8" fmla="*/ 212656 w 457"/>
              <a:gd name="T9" fmla="*/ 577538 h 464"/>
              <a:gd name="T10" fmla="*/ 225092 w 457"/>
              <a:gd name="T11" fmla="*/ 558498 h 464"/>
              <a:gd name="T12" fmla="*/ 264887 w 457"/>
              <a:gd name="T13" fmla="*/ 470916 h 464"/>
              <a:gd name="T14" fmla="*/ 320849 w 457"/>
              <a:gd name="T15" fmla="*/ 352869 h 464"/>
              <a:gd name="T16" fmla="*/ 358157 w 457"/>
              <a:gd name="T17" fmla="*/ 280519 h 464"/>
              <a:gd name="T18" fmla="*/ 404170 w 457"/>
              <a:gd name="T19" fmla="*/ 208168 h 464"/>
              <a:gd name="T20" fmla="*/ 488735 w 457"/>
              <a:gd name="T21" fmla="*/ 95199 h 464"/>
              <a:gd name="T22" fmla="*/ 560863 w 457"/>
              <a:gd name="T23" fmla="*/ 21578 h 464"/>
              <a:gd name="T24" fmla="*/ 564594 w 457"/>
              <a:gd name="T25" fmla="*/ 3808 h 464"/>
              <a:gd name="T26" fmla="*/ 516094 w 457"/>
              <a:gd name="T27" fmla="*/ 3808 h 464"/>
              <a:gd name="T28" fmla="*/ 460132 w 457"/>
              <a:gd name="T29" fmla="*/ 25386 h 464"/>
              <a:gd name="T30" fmla="*/ 388003 w 457"/>
              <a:gd name="T31" fmla="*/ 106622 h 464"/>
              <a:gd name="T32" fmla="*/ 324579 w 457"/>
              <a:gd name="T33" fmla="*/ 196744 h 464"/>
              <a:gd name="T34" fmla="*/ 223848 w 457"/>
              <a:gd name="T35" fmla="*/ 375717 h 464"/>
              <a:gd name="T36" fmla="*/ 180322 w 457"/>
              <a:gd name="T37" fmla="*/ 463300 h 464"/>
              <a:gd name="T38" fmla="*/ 105706 w 457"/>
              <a:gd name="T39" fmla="*/ 371909 h 464"/>
              <a:gd name="T40" fmla="*/ 31090 w 457"/>
              <a:gd name="T41" fmla="*/ 375717 h 4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57" h="464">
                <a:moveTo>
                  <a:pt x="25" y="296"/>
                </a:moveTo>
                <a:cubicBezTo>
                  <a:pt x="14" y="304"/>
                  <a:pt x="0" y="320"/>
                  <a:pt x="21" y="342"/>
                </a:cubicBezTo>
                <a:cubicBezTo>
                  <a:pt x="33" y="367"/>
                  <a:pt x="81" y="423"/>
                  <a:pt x="99" y="443"/>
                </a:cubicBezTo>
                <a:cubicBezTo>
                  <a:pt x="105" y="451"/>
                  <a:pt x="117" y="458"/>
                  <a:pt x="126" y="459"/>
                </a:cubicBezTo>
                <a:cubicBezTo>
                  <a:pt x="153" y="458"/>
                  <a:pt x="153" y="464"/>
                  <a:pt x="171" y="455"/>
                </a:cubicBezTo>
                <a:cubicBezTo>
                  <a:pt x="176" y="452"/>
                  <a:pt x="177" y="444"/>
                  <a:pt x="181" y="440"/>
                </a:cubicBezTo>
                <a:cubicBezTo>
                  <a:pt x="188" y="426"/>
                  <a:pt x="206" y="386"/>
                  <a:pt x="213" y="371"/>
                </a:cubicBezTo>
                <a:cubicBezTo>
                  <a:pt x="226" y="344"/>
                  <a:pt x="249" y="298"/>
                  <a:pt x="258" y="278"/>
                </a:cubicBezTo>
                <a:cubicBezTo>
                  <a:pt x="270" y="253"/>
                  <a:pt x="280" y="236"/>
                  <a:pt x="288" y="221"/>
                </a:cubicBezTo>
                <a:cubicBezTo>
                  <a:pt x="299" y="202"/>
                  <a:pt x="313" y="181"/>
                  <a:pt x="325" y="164"/>
                </a:cubicBezTo>
                <a:cubicBezTo>
                  <a:pt x="343" y="141"/>
                  <a:pt x="372" y="99"/>
                  <a:pt x="393" y="75"/>
                </a:cubicBezTo>
                <a:cubicBezTo>
                  <a:pt x="412" y="54"/>
                  <a:pt x="428" y="34"/>
                  <a:pt x="451" y="17"/>
                </a:cubicBezTo>
                <a:cubicBezTo>
                  <a:pt x="455" y="11"/>
                  <a:pt x="457" y="10"/>
                  <a:pt x="454" y="3"/>
                </a:cubicBezTo>
                <a:cubicBezTo>
                  <a:pt x="441" y="4"/>
                  <a:pt x="428" y="0"/>
                  <a:pt x="415" y="3"/>
                </a:cubicBezTo>
                <a:cubicBezTo>
                  <a:pt x="401" y="6"/>
                  <a:pt x="387" y="7"/>
                  <a:pt x="370" y="20"/>
                </a:cubicBezTo>
                <a:cubicBezTo>
                  <a:pt x="358" y="32"/>
                  <a:pt x="326" y="65"/>
                  <a:pt x="312" y="84"/>
                </a:cubicBezTo>
                <a:cubicBezTo>
                  <a:pt x="295" y="107"/>
                  <a:pt x="274" y="135"/>
                  <a:pt x="261" y="155"/>
                </a:cubicBezTo>
                <a:cubicBezTo>
                  <a:pt x="239" y="193"/>
                  <a:pt x="198" y="263"/>
                  <a:pt x="180" y="296"/>
                </a:cubicBezTo>
                <a:cubicBezTo>
                  <a:pt x="161" y="331"/>
                  <a:pt x="152" y="356"/>
                  <a:pt x="145" y="365"/>
                </a:cubicBezTo>
                <a:cubicBezTo>
                  <a:pt x="123" y="327"/>
                  <a:pt x="98" y="306"/>
                  <a:pt x="85" y="293"/>
                </a:cubicBezTo>
                <a:cubicBezTo>
                  <a:pt x="55" y="275"/>
                  <a:pt x="37" y="293"/>
                  <a:pt x="25" y="296"/>
                </a:cubicBezTo>
                <a:close/>
              </a:path>
            </a:pathLst>
          </a:custGeom>
          <a:solidFill>
            <a:srgbClr val="00B050"/>
          </a:solidFill>
          <a:ln w="63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b">
            <a:spAutoFit/>
          </a:bodyPr>
          <a:lstStyle/>
          <a:p>
            <a:endParaRPr lang="en-US" sz="1000" dirty="0">
              <a:latin typeface="+mj-lt"/>
            </a:endParaRPr>
          </a:p>
        </p:txBody>
      </p:sp>
      <p:sp>
        <p:nvSpPr>
          <p:cNvPr id="58" name="矩形 57"/>
          <p:cNvSpPr/>
          <p:nvPr>
            <p:custDataLst>
              <p:tags r:id="rId26"/>
            </p:custDataLst>
          </p:nvPr>
        </p:nvSpPr>
        <p:spPr>
          <a:xfrm>
            <a:off x="3708009" y="3248009"/>
            <a:ext cx="1440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气密性负载检测未考虑气囊挤压</a:t>
            </a:r>
            <a:endParaRPr lang="zh-CN" altLang="en-US" sz="8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>
            <p:custDataLst>
              <p:tags r:id="rId27"/>
            </p:custDataLst>
          </p:nvPr>
        </p:nvSpPr>
        <p:spPr>
          <a:xfrm>
            <a:off x="5461243" y="3248009"/>
            <a:ext cx="1440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sz="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现场查看，有负载时囊皮变形</a:t>
            </a:r>
            <a:endParaRPr lang="zh-CN" sz="800" strike="noStrike" noProof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>
            <p:custDataLst>
              <p:tags r:id="rId28"/>
            </p:custDataLst>
          </p:nvPr>
        </p:nvSpPr>
        <p:spPr>
          <a:xfrm>
            <a:off x="2755689" y="3248009"/>
            <a:ext cx="720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验证</a:t>
            </a:r>
            <a:endParaRPr lang="zh-CN" altLang="en-US" sz="8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3" name="Group 15"/>
          <p:cNvGrpSpPr>
            <a:grpSpLocks noChangeAspect="1"/>
          </p:cNvGrpSpPr>
          <p:nvPr/>
        </p:nvGrpSpPr>
        <p:grpSpPr bwMode="auto">
          <a:xfrm>
            <a:off x="7953371" y="2770194"/>
            <a:ext cx="45719" cy="215861"/>
            <a:chOff x="1939" y="1022"/>
            <a:chExt cx="464" cy="2172"/>
          </a:xfrm>
          <a:solidFill>
            <a:srgbClr val="FF0000"/>
          </a:solidFill>
        </p:grpSpPr>
        <p:sp>
          <p:nvSpPr>
            <p:cNvPr id="118" name="Rectangle 16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977" y="2800"/>
              <a:ext cx="388" cy="39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9pPr>
            </a:lstStyle>
            <a:p>
              <a:pPr eaLnBrk="1" hangingPunct="1"/>
              <a:endParaRPr lang="en-US" altLang="en-US" sz="1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1" name="Freeform 17"/>
            <p:cNvSpPr/>
            <p:nvPr>
              <p:custDataLst>
                <p:tags r:id="rId30"/>
              </p:custDataLst>
            </p:nvPr>
          </p:nvSpPr>
          <p:spPr bwMode="auto">
            <a:xfrm>
              <a:off x="1939" y="1022"/>
              <a:ext cx="464" cy="1612"/>
            </a:xfrm>
            <a:custGeom>
              <a:avLst/>
              <a:gdLst>
                <a:gd name="T0" fmla="*/ 8 w 61"/>
                <a:gd name="T1" fmla="*/ 0 h 213"/>
                <a:gd name="T2" fmla="*/ 464 w 61"/>
                <a:gd name="T3" fmla="*/ 0 h 213"/>
                <a:gd name="T4" fmla="*/ 464 w 61"/>
                <a:gd name="T5" fmla="*/ 545 h 213"/>
                <a:gd name="T6" fmla="*/ 350 w 61"/>
                <a:gd name="T7" fmla="*/ 1612 h 213"/>
                <a:gd name="T8" fmla="*/ 122 w 61"/>
                <a:gd name="T9" fmla="*/ 1612 h 213"/>
                <a:gd name="T10" fmla="*/ 0 w 61"/>
                <a:gd name="T11" fmla="*/ 552 h 213"/>
                <a:gd name="T12" fmla="*/ 8 w 61"/>
                <a:gd name="T13" fmla="*/ 0 h 2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1" h="213">
                  <a:moveTo>
                    <a:pt x="1" y="0"/>
                  </a:moveTo>
                  <a:lnTo>
                    <a:pt x="61" y="0"/>
                  </a:lnTo>
                  <a:lnTo>
                    <a:pt x="61" y="72"/>
                  </a:lnTo>
                  <a:lnTo>
                    <a:pt x="46" y="213"/>
                  </a:lnTo>
                  <a:lnTo>
                    <a:pt x="16" y="213"/>
                  </a:lnTo>
                  <a:lnTo>
                    <a:pt x="0" y="73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000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25" name="矩形 124"/>
          <p:cNvSpPr/>
          <p:nvPr>
            <p:custDataLst>
              <p:tags r:id="rId31"/>
            </p:custDataLst>
          </p:nvPr>
        </p:nvSpPr>
        <p:spPr>
          <a:xfrm>
            <a:off x="3708009" y="3667109"/>
            <a:ext cx="1440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符合生产工艺标准</a:t>
            </a:r>
            <a:endParaRPr lang="zh-CN" altLang="en-US" sz="8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6" name="矩形 125"/>
          <p:cNvSpPr/>
          <p:nvPr>
            <p:custDataLst>
              <p:tags r:id="rId32"/>
            </p:custDataLst>
          </p:nvPr>
        </p:nvSpPr>
        <p:spPr>
          <a:xfrm>
            <a:off x="5461243" y="3667109"/>
            <a:ext cx="1440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符合工艺流程</a:t>
            </a:r>
            <a:endParaRPr lang="zh-CN" altLang="en-US" sz="800" strike="noStrike" noProof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7" name="矩形 126"/>
          <p:cNvSpPr/>
          <p:nvPr>
            <p:custDataLst>
              <p:tags r:id="rId33"/>
            </p:custDataLst>
          </p:nvPr>
        </p:nvSpPr>
        <p:spPr>
          <a:xfrm>
            <a:off x="2755689" y="3667109"/>
            <a:ext cx="720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装配</a:t>
            </a:r>
            <a:endParaRPr lang="zh-CN" altLang="en-US" sz="8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8088" tIns="1836159" rIns="91440" bIns="45720" numCol="1" anchor="ctr" anchorCtr="0" compatLnSpc="1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3528" y="51470"/>
            <a:ext cx="2520280" cy="5847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baseline="0">
                <a:solidFill>
                  <a:srgbClr val="5097AB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Ⅱ.</a:t>
            </a:r>
            <a:r>
              <a:rPr lang="zh-CN" altLang="en-US" dirty="0"/>
              <a:t>故障数据 </a:t>
            </a:r>
            <a:endParaRPr lang="en-US" altLang="zh-CN" dirty="0"/>
          </a:p>
          <a:p>
            <a:r>
              <a:rPr lang="en-US" altLang="zh-CN" dirty="0"/>
              <a:t>Failure Data</a:t>
            </a:r>
            <a:endParaRPr lang="en-US" altLang="zh-CN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860032" y="2214723"/>
          <a:ext cx="4064992" cy="1567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362"/>
                <a:gridCol w="1042846"/>
                <a:gridCol w="868779"/>
                <a:gridCol w="1324005"/>
              </a:tblGrid>
              <a:tr h="5816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零件名称</a:t>
                      </a:r>
                      <a:endParaRPr lang="en-US" altLang="zh-CN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Parts Name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零件图号</a:t>
                      </a:r>
                      <a:endParaRPr lang="en-US" altLang="zh-CN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Part</a:t>
                      </a:r>
                      <a:r>
                        <a:rPr lang="en-US" altLang="zh-CN" sz="10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 number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应用车型</a:t>
                      </a:r>
                      <a:endParaRPr lang="en-US" altLang="zh-CN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Used </a:t>
                      </a:r>
                      <a:endParaRPr lang="en-US" altLang="zh-CN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vehicles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故障率</a:t>
                      </a:r>
                      <a:endParaRPr lang="en-US" altLang="zh-CN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Failure Rate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404036">
                <a:tc vMerge="1"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光华荣昌</a:t>
                      </a:r>
                      <a:endParaRPr lang="zh-CN" altLang="en-US" sz="1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8164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驾驶员座椅总成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/>
                      <a:r>
                        <a:rPr lang="en-US" altLang="zh-CN" sz="800" dirty="0"/>
                        <a:t>Oil tank exchange valve</a:t>
                      </a:r>
                      <a:endParaRPr lang="zh-CN" altLang="en-US" sz="8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H468100000013/14/16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所有车型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All of vehicles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81597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10%</a:t>
                      </a:r>
                      <a:endParaRPr lang="zh-CN" altLang="en-US"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0" name="Rectangle 6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512" y="840838"/>
            <a:ext cx="8745512" cy="1010831"/>
          </a:xfrm>
          <a:prstGeom prst="rect">
            <a:avLst/>
          </a:prstGeom>
          <a:noFill/>
          <a:ln>
            <a:solidFill>
              <a:srgbClr val="002060"/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</p:txBody>
      </p:sp>
      <p:sp>
        <p:nvSpPr>
          <p:cNvPr id="21" name="Rounded Rectangle 68"/>
          <p:cNvSpPr/>
          <p:nvPr>
            <p:custDataLst>
              <p:tags r:id="rId3"/>
            </p:custDataLst>
          </p:nvPr>
        </p:nvSpPr>
        <p:spPr>
          <a:xfrm>
            <a:off x="330043" y="761165"/>
            <a:ext cx="1824285" cy="2335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</a:rPr>
              <a:t>结论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>
            <p:custDataLst>
              <p:tags r:id="rId4"/>
            </p:custDataLst>
          </p:nvPr>
        </p:nvSpPr>
        <p:spPr bwMode="auto">
          <a:xfrm>
            <a:off x="330043" y="1183853"/>
            <a:ext cx="8327866" cy="1536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marL="228600" indent="-228600">
              <a:buAutoNum type="arabicPeriod"/>
            </a:pPr>
            <a:r>
              <a:rPr lang="zh-CN" altLang="en-US" sz="1000" dirty="0">
                <a:solidFill>
                  <a:prstClr val="black"/>
                </a:solidFill>
                <a:cs typeface="+mn-ea"/>
                <a:sym typeface="+mn-lt"/>
              </a:rPr>
              <a:t>经鉴定，共计</a:t>
            </a:r>
            <a:r>
              <a:rPr lang="en-US" altLang="zh-CN" sz="1000" dirty="0">
                <a:solidFill>
                  <a:prstClr val="black"/>
                </a:solidFill>
                <a:cs typeface="+mn-ea"/>
                <a:sym typeface="+mn-lt"/>
              </a:rPr>
              <a:t>21</a:t>
            </a:r>
            <a:r>
              <a:rPr lang="zh-CN" altLang="en-US" sz="1000" dirty="0">
                <a:solidFill>
                  <a:prstClr val="black"/>
                </a:solidFill>
                <a:cs typeface="+mn-ea"/>
                <a:sym typeface="+mn-lt"/>
              </a:rPr>
              <a:t>件气囊囊皮磨破，占比</a:t>
            </a:r>
            <a:r>
              <a:rPr lang="en-US" altLang="zh-CN" sz="1000" dirty="0">
                <a:solidFill>
                  <a:prstClr val="black"/>
                </a:solidFill>
                <a:cs typeface="+mn-ea"/>
                <a:sym typeface="+mn-lt"/>
              </a:rPr>
              <a:t>10</a:t>
            </a:r>
            <a:r>
              <a:rPr lang="en-US" altLang="zh-CN" sz="1000" dirty="0">
                <a:solidFill>
                  <a:prstClr val="black"/>
                </a:solidFill>
                <a:cs typeface="+mn-ea"/>
                <a:sym typeface="+mn-lt"/>
              </a:rPr>
              <a:t>%</a:t>
            </a:r>
            <a:r>
              <a:rPr lang="zh-CN" altLang="en-US" sz="1000" dirty="0">
                <a:solidFill>
                  <a:prstClr val="black"/>
                </a:solidFill>
                <a:cs typeface="+mn-ea"/>
                <a:sym typeface="+mn-lt"/>
              </a:rPr>
              <a:t>；</a:t>
            </a:r>
            <a:endParaRPr lang="en-US" altLang="zh-CN" sz="1000" dirty="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323528" y="51470"/>
            <a:ext cx="5040560" cy="5847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baseline="0">
                <a:solidFill>
                  <a:srgbClr val="5097AB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Ⅳ.</a:t>
            </a:r>
            <a:r>
              <a:rPr lang="zh-CN" altLang="en-US" dirty="0"/>
              <a:t>失效件分析结果 </a:t>
            </a:r>
            <a:endParaRPr lang="en-US" altLang="zh-CN" dirty="0"/>
          </a:p>
          <a:p>
            <a:r>
              <a:rPr lang="en-US" altLang="zh-CN" dirty="0"/>
              <a:t>Return Parts Analysis Results</a:t>
            </a:r>
            <a:endParaRPr lang="en-US" altLang="zh-CN" dirty="0"/>
          </a:p>
        </p:txBody>
      </p:sp>
      <p:sp>
        <p:nvSpPr>
          <p:cNvPr id="168" name="TextBox 167"/>
          <p:cNvSpPr txBox="1"/>
          <p:nvPr/>
        </p:nvSpPr>
        <p:spPr bwMode="auto">
          <a:xfrm>
            <a:off x="601129" y="4979507"/>
            <a:ext cx="1957267" cy="153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solidFill>
                  <a:prstClr val="black"/>
                </a:solidFill>
                <a:latin typeface="+mj-lt"/>
                <a:cs typeface="Daimler CS"/>
              </a:rPr>
              <a:t>验证非主因</a:t>
            </a:r>
            <a:r>
              <a:rPr lang="en-US" altLang="zh-CN" sz="1000" dirty="0">
                <a:solidFill>
                  <a:prstClr val="black"/>
                </a:solidFill>
                <a:latin typeface="+mj-lt"/>
                <a:cs typeface="Daimler CS"/>
              </a:rPr>
              <a:t>/ </a:t>
            </a:r>
            <a:r>
              <a:rPr lang="en-US" sz="1000" dirty="0">
                <a:solidFill>
                  <a:prstClr val="black"/>
                </a:solidFill>
                <a:latin typeface="+mj-lt"/>
                <a:cs typeface="Daimler CS"/>
              </a:rPr>
              <a:t>Verified &amp; not a cause</a:t>
            </a:r>
            <a:endParaRPr lang="en-US" sz="1000" dirty="0">
              <a:solidFill>
                <a:prstClr val="black"/>
              </a:solidFill>
              <a:latin typeface="+mj-lt"/>
              <a:cs typeface="Daimler CS"/>
            </a:endParaRPr>
          </a:p>
        </p:txBody>
      </p:sp>
      <p:sp>
        <p:nvSpPr>
          <p:cNvPr id="169" name="TextBox 168"/>
          <p:cNvSpPr txBox="1"/>
          <p:nvPr/>
        </p:nvSpPr>
        <p:spPr bwMode="auto">
          <a:xfrm>
            <a:off x="5063174" y="4980087"/>
            <a:ext cx="1689565" cy="153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solidFill>
                  <a:prstClr val="black"/>
                </a:solidFill>
                <a:latin typeface="+mj-lt"/>
                <a:cs typeface="Daimler CS"/>
              </a:rPr>
              <a:t>验证是原因</a:t>
            </a:r>
            <a:r>
              <a:rPr lang="en-US" altLang="zh-CN" sz="1000" dirty="0">
                <a:solidFill>
                  <a:prstClr val="black"/>
                </a:solidFill>
                <a:latin typeface="+mj-lt"/>
                <a:cs typeface="Daimler CS"/>
              </a:rPr>
              <a:t>/ </a:t>
            </a:r>
            <a:r>
              <a:rPr lang="en-US" sz="1000" dirty="0">
                <a:solidFill>
                  <a:prstClr val="black"/>
                </a:solidFill>
                <a:latin typeface="+mj-lt"/>
                <a:cs typeface="Daimler CS"/>
              </a:rPr>
              <a:t>Verified as cause</a:t>
            </a:r>
            <a:endParaRPr lang="en-US" sz="1000" dirty="0">
              <a:solidFill>
                <a:prstClr val="black"/>
              </a:solidFill>
              <a:latin typeface="+mj-lt"/>
              <a:cs typeface="Daimler CS"/>
            </a:endParaRPr>
          </a:p>
        </p:txBody>
      </p:sp>
      <p:sp>
        <p:nvSpPr>
          <p:cNvPr id="170" name="TextBox 169"/>
          <p:cNvSpPr txBox="1"/>
          <p:nvPr/>
        </p:nvSpPr>
        <p:spPr bwMode="auto">
          <a:xfrm>
            <a:off x="7361758" y="4981343"/>
            <a:ext cx="1376980" cy="153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solidFill>
                  <a:prstClr val="black"/>
                </a:solidFill>
                <a:latin typeface="+mj-lt"/>
                <a:cs typeface="Daimler CS"/>
              </a:rPr>
              <a:t>分析中</a:t>
            </a:r>
            <a:r>
              <a:rPr lang="en-US" altLang="zh-CN" sz="1000" dirty="0">
                <a:solidFill>
                  <a:prstClr val="black"/>
                </a:solidFill>
                <a:latin typeface="+mj-lt"/>
                <a:cs typeface="Daimler CS"/>
              </a:rPr>
              <a:t>/ </a:t>
            </a:r>
            <a:r>
              <a:rPr lang="en-US" sz="1000" dirty="0">
                <a:solidFill>
                  <a:prstClr val="black"/>
                </a:solidFill>
                <a:latin typeface="+mj-lt"/>
                <a:cs typeface="Daimler CS"/>
              </a:rPr>
              <a:t>Under validation</a:t>
            </a:r>
            <a:endParaRPr lang="en-US" sz="1000" dirty="0">
              <a:solidFill>
                <a:prstClr val="black"/>
              </a:solidFill>
              <a:latin typeface="+mj-lt"/>
              <a:cs typeface="Daimler CS"/>
            </a:endParaRPr>
          </a:p>
        </p:txBody>
      </p:sp>
      <p:sp>
        <p:nvSpPr>
          <p:cNvPr id="171" name="TextBox 170"/>
          <p:cNvSpPr txBox="1"/>
          <p:nvPr/>
        </p:nvSpPr>
        <p:spPr bwMode="auto">
          <a:xfrm>
            <a:off x="3179648" y="4980087"/>
            <a:ext cx="1453924" cy="153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solidFill>
                  <a:prstClr val="black"/>
                </a:solidFill>
                <a:latin typeface="+mj-lt"/>
                <a:cs typeface="Daimler CS"/>
              </a:rPr>
              <a:t>潜在因素</a:t>
            </a:r>
            <a:r>
              <a:rPr lang="en-US" altLang="zh-CN" sz="1000" dirty="0">
                <a:solidFill>
                  <a:prstClr val="black"/>
                </a:solidFill>
                <a:latin typeface="+mj-lt"/>
                <a:cs typeface="Daimler CS"/>
              </a:rPr>
              <a:t>/ </a:t>
            </a:r>
            <a:r>
              <a:rPr lang="en-US" sz="1000" dirty="0">
                <a:solidFill>
                  <a:prstClr val="black"/>
                </a:solidFill>
                <a:latin typeface="+mj-lt"/>
                <a:cs typeface="Daimler CS"/>
              </a:rPr>
              <a:t>Potential cause</a:t>
            </a:r>
            <a:endParaRPr lang="en-US" sz="1000" dirty="0">
              <a:solidFill>
                <a:prstClr val="black"/>
              </a:solidFill>
              <a:latin typeface="+mj-lt"/>
              <a:cs typeface="Daimler CS"/>
            </a:endParaRPr>
          </a:p>
        </p:txBody>
      </p:sp>
      <p:grpSp>
        <p:nvGrpSpPr>
          <p:cNvPr id="2" name="Group 15"/>
          <p:cNvGrpSpPr>
            <a:grpSpLocks noChangeAspect="1"/>
          </p:cNvGrpSpPr>
          <p:nvPr/>
        </p:nvGrpSpPr>
        <p:grpSpPr bwMode="auto">
          <a:xfrm>
            <a:off x="4967473" y="4948177"/>
            <a:ext cx="45719" cy="215861"/>
            <a:chOff x="1939" y="1022"/>
            <a:chExt cx="464" cy="2172"/>
          </a:xfrm>
          <a:solidFill>
            <a:srgbClr val="FF0000"/>
          </a:solidFill>
        </p:grpSpPr>
        <p:sp>
          <p:nvSpPr>
            <p:cNvPr id="173" name="Rectangle 16"/>
            <p:cNvSpPr>
              <a:spLocks noChangeArrowheads="1"/>
            </p:cNvSpPr>
            <p:nvPr/>
          </p:nvSpPr>
          <p:spPr bwMode="auto">
            <a:xfrm>
              <a:off x="1977" y="2800"/>
              <a:ext cx="388" cy="39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9pPr>
            </a:lstStyle>
            <a:p>
              <a:pPr eaLnBrk="1" hangingPunct="1"/>
              <a:endParaRPr lang="en-US" altLang="en-US" sz="1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74" name="Freeform 17"/>
            <p:cNvSpPr/>
            <p:nvPr/>
          </p:nvSpPr>
          <p:spPr bwMode="auto">
            <a:xfrm>
              <a:off x="1939" y="1022"/>
              <a:ext cx="464" cy="1612"/>
            </a:xfrm>
            <a:custGeom>
              <a:avLst/>
              <a:gdLst>
                <a:gd name="T0" fmla="*/ 8 w 61"/>
                <a:gd name="T1" fmla="*/ 0 h 213"/>
                <a:gd name="T2" fmla="*/ 464 w 61"/>
                <a:gd name="T3" fmla="*/ 0 h 213"/>
                <a:gd name="T4" fmla="*/ 464 w 61"/>
                <a:gd name="T5" fmla="*/ 545 h 213"/>
                <a:gd name="T6" fmla="*/ 350 w 61"/>
                <a:gd name="T7" fmla="*/ 1612 h 213"/>
                <a:gd name="T8" fmla="*/ 122 w 61"/>
                <a:gd name="T9" fmla="*/ 1612 h 213"/>
                <a:gd name="T10" fmla="*/ 0 w 61"/>
                <a:gd name="T11" fmla="*/ 552 h 213"/>
                <a:gd name="T12" fmla="*/ 8 w 61"/>
                <a:gd name="T13" fmla="*/ 0 h 2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1" h="213">
                  <a:moveTo>
                    <a:pt x="1" y="0"/>
                  </a:moveTo>
                  <a:lnTo>
                    <a:pt x="61" y="0"/>
                  </a:lnTo>
                  <a:lnTo>
                    <a:pt x="61" y="72"/>
                  </a:lnTo>
                  <a:lnTo>
                    <a:pt x="46" y="213"/>
                  </a:lnTo>
                  <a:lnTo>
                    <a:pt x="16" y="213"/>
                  </a:lnTo>
                  <a:lnTo>
                    <a:pt x="0" y="73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0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3" name="Group 19"/>
          <p:cNvGrpSpPr>
            <a:grpSpLocks noChangeAspect="1"/>
          </p:cNvGrpSpPr>
          <p:nvPr/>
        </p:nvGrpSpPr>
        <p:grpSpPr bwMode="auto">
          <a:xfrm>
            <a:off x="2987824" y="4960453"/>
            <a:ext cx="98142" cy="137026"/>
            <a:chOff x="3202" y="3363"/>
            <a:chExt cx="180" cy="257"/>
          </a:xfrm>
          <a:solidFill>
            <a:srgbClr val="FFFF00"/>
          </a:solidFill>
        </p:grpSpPr>
        <p:sp>
          <p:nvSpPr>
            <p:cNvPr id="176" name="Freeform 20"/>
            <p:cNvSpPr/>
            <p:nvPr/>
          </p:nvSpPr>
          <p:spPr bwMode="auto">
            <a:xfrm>
              <a:off x="3202" y="3363"/>
              <a:ext cx="180" cy="185"/>
            </a:xfrm>
            <a:custGeom>
              <a:avLst/>
              <a:gdLst>
                <a:gd name="T0" fmla="*/ 0 w 1135"/>
                <a:gd name="T1" fmla="*/ 85 h 1175"/>
                <a:gd name="T2" fmla="*/ 15 w 1135"/>
                <a:gd name="T3" fmla="*/ 36 h 1175"/>
                <a:gd name="T4" fmla="*/ 36 w 1135"/>
                <a:gd name="T5" fmla="*/ 16 h 1175"/>
                <a:gd name="T6" fmla="*/ 63 w 1135"/>
                <a:gd name="T7" fmla="*/ 5 h 1175"/>
                <a:gd name="T8" fmla="*/ 100 w 1135"/>
                <a:gd name="T9" fmla="*/ 1 h 1175"/>
                <a:gd name="T10" fmla="*/ 139 w 1135"/>
                <a:gd name="T11" fmla="*/ 12 h 1175"/>
                <a:gd name="T12" fmla="*/ 166 w 1135"/>
                <a:gd name="T13" fmla="*/ 35 h 1175"/>
                <a:gd name="T14" fmla="*/ 179 w 1135"/>
                <a:gd name="T15" fmla="*/ 65 h 1175"/>
                <a:gd name="T16" fmla="*/ 174 w 1135"/>
                <a:gd name="T17" fmla="*/ 98 h 1175"/>
                <a:gd name="T18" fmla="*/ 142 w 1135"/>
                <a:gd name="T19" fmla="*/ 132 h 1175"/>
                <a:gd name="T20" fmla="*/ 131 w 1135"/>
                <a:gd name="T21" fmla="*/ 142 h 1175"/>
                <a:gd name="T22" fmla="*/ 122 w 1135"/>
                <a:gd name="T23" fmla="*/ 150 h 1175"/>
                <a:gd name="T24" fmla="*/ 117 w 1135"/>
                <a:gd name="T25" fmla="*/ 156 h 1175"/>
                <a:gd name="T26" fmla="*/ 115 w 1135"/>
                <a:gd name="T27" fmla="*/ 164 h 1175"/>
                <a:gd name="T28" fmla="*/ 114 w 1135"/>
                <a:gd name="T29" fmla="*/ 185 h 1175"/>
                <a:gd name="T30" fmla="*/ 63 w 1135"/>
                <a:gd name="T31" fmla="*/ 185 h 1175"/>
                <a:gd name="T32" fmla="*/ 63 w 1135"/>
                <a:gd name="T33" fmla="*/ 167 h 1175"/>
                <a:gd name="T34" fmla="*/ 65 w 1135"/>
                <a:gd name="T35" fmla="*/ 152 h 1175"/>
                <a:gd name="T36" fmla="*/ 70 w 1135"/>
                <a:gd name="T37" fmla="*/ 134 h 1175"/>
                <a:gd name="T38" fmla="*/ 82 w 1135"/>
                <a:gd name="T39" fmla="*/ 118 h 1175"/>
                <a:gd name="T40" fmla="*/ 98 w 1135"/>
                <a:gd name="T41" fmla="*/ 104 h 1175"/>
                <a:gd name="T42" fmla="*/ 114 w 1135"/>
                <a:gd name="T43" fmla="*/ 92 h 1175"/>
                <a:gd name="T44" fmla="*/ 122 w 1135"/>
                <a:gd name="T45" fmla="*/ 83 h 1175"/>
                <a:gd name="T46" fmla="*/ 125 w 1135"/>
                <a:gd name="T47" fmla="*/ 73 h 1175"/>
                <a:gd name="T48" fmla="*/ 123 w 1135"/>
                <a:gd name="T49" fmla="*/ 62 h 1175"/>
                <a:gd name="T50" fmla="*/ 116 w 1135"/>
                <a:gd name="T51" fmla="*/ 53 h 1175"/>
                <a:gd name="T52" fmla="*/ 105 w 1135"/>
                <a:gd name="T53" fmla="*/ 47 h 1175"/>
                <a:gd name="T54" fmla="*/ 92 w 1135"/>
                <a:gd name="T55" fmla="*/ 46 h 1175"/>
                <a:gd name="T56" fmla="*/ 77 w 1135"/>
                <a:gd name="T57" fmla="*/ 48 h 1175"/>
                <a:gd name="T58" fmla="*/ 65 w 1135"/>
                <a:gd name="T59" fmla="*/ 55 h 1175"/>
                <a:gd name="T60" fmla="*/ 57 w 1135"/>
                <a:gd name="T61" fmla="*/ 65 h 1175"/>
                <a:gd name="T62" fmla="*/ 54 w 1135"/>
                <a:gd name="T63" fmla="*/ 75 h 1175"/>
                <a:gd name="T64" fmla="*/ 53 w 1135"/>
                <a:gd name="T65" fmla="*/ 85 h 1175"/>
                <a:gd name="T66" fmla="*/ 0 w 1135"/>
                <a:gd name="T67" fmla="*/ 85 h 117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35" h="1175">
                  <a:moveTo>
                    <a:pt x="0" y="539"/>
                  </a:moveTo>
                  <a:cubicBezTo>
                    <a:pt x="1" y="490"/>
                    <a:pt x="10" y="335"/>
                    <a:pt x="95" y="226"/>
                  </a:cubicBezTo>
                  <a:cubicBezTo>
                    <a:pt x="134" y="166"/>
                    <a:pt x="174" y="137"/>
                    <a:pt x="224" y="104"/>
                  </a:cubicBezTo>
                  <a:cubicBezTo>
                    <a:pt x="274" y="71"/>
                    <a:pt x="330" y="46"/>
                    <a:pt x="397" y="30"/>
                  </a:cubicBezTo>
                  <a:cubicBezTo>
                    <a:pt x="464" y="14"/>
                    <a:pt x="548" y="0"/>
                    <a:pt x="628" y="7"/>
                  </a:cubicBezTo>
                  <a:cubicBezTo>
                    <a:pt x="708" y="15"/>
                    <a:pt x="805" y="39"/>
                    <a:pt x="874" y="75"/>
                  </a:cubicBezTo>
                  <a:cubicBezTo>
                    <a:pt x="943" y="110"/>
                    <a:pt x="1006" y="164"/>
                    <a:pt x="1047" y="220"/>
                  </a:cubicBezTo>
                  <a:cubicBezTo>
                    <a:pt x="1088" y="276"/>
                    <a:pt x="1118" y="343"/>
                    <a:pt x="1126" y="410"/>
                  </a:cubicBezTo>
                  <a:cubicBezTo>
                    <a:pt x="1133" y="478"/>
                    <a:pt x="1135" y="552"/>
                    <a:pt x="1096" y="623"/>
                  </a:cubicBezTo>
                  <a:cubicBezTo>
                    <a:pt x="1057" y="694"/>
                    <a:pt x="940" y="795"/>
                    <a:pt x="895" y="841"/>
                  </a:cubicBezTo>
                  <a:cubicBezTo>
                    <a:pt x="860" y="875"/>
                    <a:pt x="847" y="881"/>
                    <a:pt x="826" y="899"/>
                  </a:cubicBezTo>
                  <a:cubicBezTo>
                    <a:pt x="805" y="917"/>
                    <a:pt x="783" y="937"/>
                    <a:pt x="769" y="952"/>
                  </a:cubicBezTo>
                  <a:cubicBezTo>
                    <a:pt x="755" y="967"/>
                    <a:pt x="748" y="975"/>
                    <a:pt x="740" y="989"/>
                  </a:cubicBezTo>
                  <a:cubicBezTo>
                    <a:pt x="732" y="1003"/>
                    <a:pt x="727" y="1009"/>
                    <a:pt x="723" y="1039"/>
                  </a:cubicBezTo>
                  <a:cubicBezTo>
                    <a:pt x="719" y="1069"/>
                    <a:pt x="716" y="1135"/>
                    <a:pt x="716" y="1172"/>
                  </a:cubicBezTo>
                  <a:cubicBezTo>
                    <a:pt x="658" y="1172"/>
                    <a:pt x="502" y="1175"/>
                    <a:pt x="399" y="1172"/>
                  </a:cubicBezTo>
                  <a:cubicBezTo>
                    <a:pt x="398" y="1093"/>
                    <a:pt x="398" y="1102"/>
                    <a:pt x="399" y="1062"/>
                  </a:cubicBezTo>
                  <a:cubicBezTo>
                    <a:pt x="401" y="1028"/>
                    <a:pt x="401" y="998"/>
                    <a:pt x="408" y="965"/>
                  </a:cubicBezTo>
                  <a:cubicBezTo>
                    <a:pt x="416" y="931"/>
                    <a:pt x="423" y="890"/>
                    <a:pt x="442" y="854"/>
                  </a:cubicBezTo>
                  <a:cubicBezTo>
                    <a:pt x="460" y="819"/>
                    <a:pt x="487" y="784"/>
                    <a:pt x="516" y="752"/>
                  </a:cubicBezTo>
                  <a:cubicBezTo>
                    <a:pt x="546" y="720"/>
                    <a:pt x="582" y="690"/>
                    <a:pt x="615" y="662"/>
                  </a:cubicBezTo>
                  <a:cubicBezTo>
                    <a:pt x="649" y="634"/>
                    <a:pt x="690" y="606"/>
                    <a:pt x="716" y="584"/>
                  </a:cubicBezTo>
                  <a:cubicBezTo>
                    <a:pt x="742" y="562"/>
                    <a:pt x="757" y="550"/>
                    <a:pt x="768" y="530"/>
                  </a:cubicBezTo>
                  <a:cubicBezTo>
                    <a:pt x="779" y="509"/>
                    <a:pt x="788" y="485"/>
                    <a:pt x="788" y="463"/>
                  </a:cubicBezTo>
                  <a:cubicBezTo>
                    <a:pt x="788" y="440"/>
                    <a:pt x="783" y="416"/>
                    <a:pt x="773" y="396"/>
                  </a:cubicBezTo>
                  <a:cubicBezTo>
                    <a:pt x="764" y="375"/>
                    <a:pt x="751" y="353"/>
                    <a:pt x="732" y="338"/>
                  </a:cubicBezTo>
                  <a:cubicBezTo>
                    <a:pt x="714" y="323"/>
                    <a:pt x="685" y="308"/>
                    <a:pt x="660" y="300"/>
                  </a:cubicBezTo>
                  <a:cubicBezTo>
                    <a:pt x="635" y="292"/>
                    <a:pt x="607" y="291"/>
                    <a:pt x="578" y="292"/>
                  </a:cubicBezTo>
                  <a:cubicBezTo>
                    <a:pt x="549" y="293"/>
                    <a:pt x="515" y="295"/>
                    <a:pt x="487" y="304"/>
                  </a:cubicBezTo>
                  <a:cubicBezTo>
                    <a:pt x="459" y="313"/>
                    <a:pt x="429" y="330"/>
                    <a:pt x="408" y="349"/>
                  </a:cubicBezTo>
                  <a:cubicBezTo>
                    <a:pt x="388" y="368"/>
                    <a:pt x="371" y="390"/>
                    <a:pt x="360" y="412"/>
                  </a:cubicBezTo>
                  <a:cubicBezTo>
                    <a:pt x="349" y="435"/>
                    <a:pt x="345" y="457"/>
                    <a:pt x="341" y="478"/>
                  </a:cubicBezTo>
                  <a:cubicBezTo>
                    <a:pt x="337" y="498"/>
                    <a:pt x="337" y="509"/>
                    <a:pt x="336" y="539"/>
                  </a:cubicBezTo>
                  <a:cubicBezTo>
                    <a:pt x="263" y="538"/>
                    <a:pt x="68" y="539"/>
                    <a:pt x="0" y="539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sz="1000" dirty="0">
                <a:latin typeface="+mj-lt"/>
              </a:endParaRPr>
            </a:p>
          </p:txBody>
        </p:sp>
        <p:sp>
          <p:nvSpPr>
            <p:cNvPr id="177" name="Rectangle 21"/>
            <p:cNvSpPr>
              <a:spLocks noChangeArrowheads="1"/>
            </p:cNvSpPr>
            <p:nvPr/>
          </p:nvSpPr>
          <p:spPr bwMode="auto">
            <a:xfrm>
              <a:off x="3265" y="3569"/>
              <a:ext cx="51" cy="51"/>
            </a:xfrm>
            <a:prstGeom prst="rect">
              <a:avLst/>
            </a:prstGeom>
            <a:grpFill/>
            <a:ln w="9525">
              <a:solidFill>
                <a:schemeClr val="accent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9pPr>
            </a:lstStyle>
            <a:p>
              <a:pPr eaLnBrk="1" hangingPunct="1"/>
              <a:endParaRPr lang="en-US" altLang="en-US" sz="1000" dirty="0">
                <a:latin typeface="+mj-lt"/>
              </a:endParaRPr>
            </a:p>
          </p:txBody>
        </p:sp>
      </p:grpSp>
      <p:sp>
        <p:nvSpPr>
          <p:cNvPr id="178" name="Freeform 10"/>
          <p:cNvSpPr>
            <a:spLocks noChangeAspect="1"/>
          </p:cNvSpPr>
          <p:nvPr/>
        </p:nvSpPr>
        <p:spPr bwMode="auto">
          <a:xfrm>
            <a:off x="351156" y="4945597"/>
            <a:ext cx="234207" cy="153888"/>
          </a:xfrm>
          <a:custGeom>
            <a:avLst/>
            <a:gdLst>
              <a:gd name="T0" fmla="*/ 31090 w 457"/>
              <a:gd name="T1" fmla="*/ 375717 h 464"/>
              <a:gd name="T2" fmla="*/ 26116 w 457"/>
              <a:gd name="T3" fmla="*/ 434106 h 464"/>
              <a:gd name="T4" fmla="*/ 123116 w 457"/>
              <a:gd name="T5" fmla="*/ 562306 h 464"/>
              <a:gd name="T6" fmla="*/ 156694 w 457"/>
              <a:gd name="T7" fmla="*/ 582615 h 464"/>
              <a:gd name="T8" fmla="*/ 212656 w 457"/>
              <a:gd name="T9" fmla="*/ 577538 h 464"/>
              <a:gd name="T10" fmla="*/ 225092 w 457"/>
              <a:gd name="T11" fmla="*/ 558498 h 464"/>
              <a:gd name="T12" fmla="*/ 264887 w 457"/>
              <a:gd name="T13" fmla="*/ 470916 h 464"/>
              <a:gd name="T14" fmla="*/ 320849 w 457"/>
              <a:gd name="T15" fmla="*/ 352869 h 464"/>
              <a:gd name="T16" fmla="*/ 358157 w 457"/>
              <a:gd name="T17" fmla="*/ 280519 h 464"/>
              <a:gd name="T18" fmla="*/ 404170 w 457"/>
              <a:gd name="T19" fmla="*/ 208168 h 464"/>
              <a:gd name="T20" fmla="*/ 488735 w 457"/>
              <a:gd name="T21" fmla="*/ 95199 h 464"/>
              <a:gd name="T22" fmla="*/ 560863 w 457"/>
              <a:gd name="T23" fmla="*/ 21578 h 464"/>
              <a:gd name="T24" fmla="*/ 564594 w 457"/>
              <a:gd name="T25" fmla="*/ 3808 h 464"/>
              <a:gd name="T26" fmla="*/ 516094 w 457"/>
              <a:gd name="T27" fmla="*/ 3808 h 464"/>
              <a:gd name="T28" fmla="*/ 460132 w 457"/>
              <a:gd name="T29" fmla="*/ 25386 h 464"/>
              <a:gd name="T30" fmla="*/ 388003 w 457"/>
              <a:gd name="T31" fmla="*/ 106622 h 464"/>
              <a:gd name="T32" fmla="*/ 324579 w 457"/>
              <a:gd name="T33" fmla="*/ 196744 h 464"/>
              <a:gd name="T34" fmla="*/ 223848 w 457"/>
              <a:gd name="T35" fmla="*/ 375717 h 464"/>
              <a:gd name="T36" fmla="*/ 180322 w 457"/>
              <a:gd name="T37" fmla="*/ 463300 h 464"/>
              <a:gd name="T38" fmla="*/ 105706 w 457"/>
              <a:gd name="T39" fmla="*/ 371909 h 464"/>
              <a:gd name="T40" fmla="*/ 31090 w 457"/>
              <a:gd name="T41" fmla="*/ 375717 h 4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57" h="464">
                <a:moveTo>
                  <a:pt x="25" y="296"/>
                </a:moveTo>
                <a:cubicBezTo>
                  <a:pt x="14" y="304"/>
                  <a:pt x="0" y="320"/>
                  <a:pt x="21" y="342"/>
                </a:cubicBezTo>
                <a:cubicBezTo>
                  <a:pt x="33" y="367"/>
                  <a:pt x="81" y="423"/>
                  <a:pt x="99" y="443"/>
                </a:cubicBezTo>
                <a:cubicBezTo>
                  <a:pt x="105" y="451"/>
                  <a:pt x="117" y="458"/>
                  <a:pt x="126" y="459"/>
                </a:cubicBezTo>
                <a:cubicBezTo>
                  <a:pt x="153" y="458"/>
                  <a:pt x="153" y="464"/>
                  <a:pt x="171" y="455"/>
                </a:cubicBezTo>
                <a:cubicBezTo>
                  <a:pt x="176" y="452"/>
                  <a:pt x="177" y="444"/>
                  <a:pt x="181" y="440"/>
                </a:cubicBezTo>
                <a:cubicBezTo>
                  <a:pt x="188" y="426"/>
                  <a:pt x="206" y="386"/>
                  <a:pt x="213" y="371"/>
                </a:cubicBezTo>
                <a:cubicBezTo>
                  <a:pt x="226" y="344"/>
                  <a:pt x="249" y="298"/>
                  <a:pt x="258" y="278"/>
                </a:cubicBezTo>
                <a:cubicBezTo>
                  <a:pt x="270" y="253"/>
                  <a:pt x="280" y="236"/>
                  <a:pt x="288" y="221"/>
                </a:cubicBezTo>
                <a:cubicBezTo>
                  <a:pt x="299" y="202"/>
                  <a:pt x="313" y="181"/>
                  <a:pt x="325" y="164"/>
                </a:cubicBezTo>
                <a:cubicBezTo>
                  <a:pt x="343" y="141"/>
                  <a:pt x="372" y="99"/>
                  <a:pt x="393" y="75"/>
                </a:cubicBezTo>
                <a:cubicBezTo>
                  <a:pt x="412" y="54"/>
                  <a:pt x="428" y="34"/>
                  <a:pt x="451" y="17"/>
                </a:cubicBezTo>
                <a:cubicBezTo>
                  <a:pt x="455" y="11"/>
                  <a:pt x="457" y="10"/>
                  <a:pt x="454" y="3"/>
                </a:cubicBezTo>
                <a:cubicBezTo>
                  <a:pt x="441" y="4"/>
                  <a:pt x="428" y="0"/>
                  <a:pt x="415" y="3"/>
                </a:cubicBezTo>
                <a:cubicBezTo>
                  <a:pt x="401" y="6"/>
                  <a:pt x="387" y="7"/>
                  <a:pt x="370" y="20"/>
                </a:cubicBezTo>
                <a:cubicBezTo>
                  <a:pt x="358" y="32"/>
                  <a:pt x="326" y="65"/>
                  <a:pt x="312" y="84"/>
                </a:cubicBezTo>
                <a:cubicBezTo>
                  <a:pt x="295" y="107"/>
                  <a:pt x="274" y="135"/>
                  <a:pt x="261" y="155"/>
                </a:cubicBezTo>
                <a:cubicBezTo>
                  <a:pt x="239" y="193"/>
                  <a:pt x="198" y="263"/>
                  <a:pt x="180" y="296"/>
                </a:cubicBezTo>
                <a:cubicBezTo>
                  <a:pt x="161" y="331"/>
                  <a:pt x="152" y="356"/>
                  <a:pt x="145" y="365"/>
                </a:cubicBezTo>
                <a:cubicBezTo>
                  <a:pt x="123" y="327"/>
                  <a:pt x="98" y="306"/>
                  <a:pt x="85" y="293"/>
                </a:cubicBezTo>
                <a:cubicBezTo>
                  <a:pt x="55" y="275"/>
                  <a:pt x="37" y="293"/>
                  <a:pt x="25" y="296"/>
                </a:cubicBezTo>
                <a:close/>
              </a:path>
            </a:pathLst>
          </a:custGeom>
          <a:solidFill>
            <a:srgbClr val="00B050"/>
          </a:solidFill>
          <a:ln w="63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b">
            <a:spAutoFit/>
          </a:bodyPr>
          <a:lstStyle/>
          <a:p>
            <a:endParaRPr lang="en-US" sz="1000" dirty="0">
              <a:latin typeface="+mj-lt"/>
            </a:endParaRPr>
          </a:p>
        </p:txBody>
      </p:sp>
      <p:grpSp>
        <p:nvGrpSpPr>
          <p:cNvPr id="4" name="Group 3"/>
          <p:cNvGrpSpPr/>
          <p:nvPr>
            <p:custDataLst>
              <p:tags r:id="rId1"/>
            </p:custDataLst>
          </p:nvPr>
        </p:nvGrpSpPr>
        <p:grpSpPr bwMode="auto">
          <a:xfrm>
            <a:off x="7130536" y="4945597"/>
            <a:ext cx="201168" cy="173529"/>
            <a:chOff x="957" y="1026"/>
            <a:chExt cx="1007" cy="1170"/>
          </a:xfrm>
        </p:grpSpPr>
        <p:sp>
          <p:nvSpPr>
            <p:cNvPr id="180" name="Freeform 4"/>
            <p:cNvSpPr/>
            <p:nvPr/>
          </p:nvSpPr>
          <p:spPr bwMode="auto">
            <a:xfrm>
              <a:off x="967" y="1034"/>
              <a:ext cx="711" cy="676"/>
            </a:xfrm>
            <a:custGeom>
              <a:avLst/>
              <a:gdLst>
                <a:gd name="T0" fmla="*/ 6 w 1253"/>
                <a:gd name="T1" fmla="*/ 2 h 1279"/>
                <a:gd name="T2" fmla="*/ 19 w 1253"/>
                <a:gd name="T3" fmla="*/ 3 h 1279"/>
                <a:gd name="T4" fmla="*/ 18 w 1253"/>
                <a:gd name="T5" fmla="*/ 12 h 1279"/>
                <a:gd name="T6" fmla="*/ 3 w 1253"/>
                <a:gd name="T7" fmla="*/ 10 h 1279"/>
                <a:gd name="T8" fmla="*/ 6 w 1253"/>
                <a:gd name="T9" fmla="*/ 2 h 12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3" h="1279">
                  <a:moveTo>
                    <a:pt x="337" y="145"/>
                  </a:moveTo>
                  <a:cubicBezTo>
                    <a:pt x="589" y="0"/>
                    <a:pt x="927" y="88"/>
                    <a:pt x="1028" y="233"/>
                  </a:cubicBezTo>
                  <a:cubicBezTo>
                    <a:pt x="1185" y="390"/>
                    <a:pt x="1253" y="797"/>
                    <a:pt x="945" y="1038"/>
                  </a:cubicBezTo>
                  <a:cubicBezTo>
                    <a:pt x="637" y="1279"/>
                    <a:pt x="367" y="1165"/>
                    <a:pt x="151" y="898"/>
                  </a:cubicBezTo>
                  <a:cubicBezTo>
                    <a:pt x="0" y="562"/>
                    <a:pt x="85" y="290"/>
                    <a:pt x="337" y="145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46800" rIns="90000" bIns="46800" anchor="ctr">
              <a:spAutoFit/>
            </a:bodyPr>
            <a:lstStyle/>
            <a:p>
              <a:pPr defTabSz="1087755">
                <a:defRPr/>
              </a:pPr>
              <a:endParaRPr lang="en-US" sz="2100" kern="0" dirty="0">
                <a:solidFill>
                  <a:prstClr val="black"/>
                </a:solidFill>
                <a:latin typeface="CorpoS"/>
              </a:endParaRPr>
            </a:p>
          </p:txBody>
        </p:sp>
        <p:sp>
          <p:nvSpPr>
            <p:cNvPr id="181" name="AutoShape 5"/>
            <p:cNvSpPr>
              <a:spLocks noChangeArrowheads="1"/>
            </p:cNvSpPr>
            <p:nvPr/>
          </p:nvSpPr>
          <p:spPr bwMode="auto">
            <a:xfrm>
              <a:off x="1025" y="1033"/>
              <a:ext cx="622" cy="573"/>
            </a:xfrm>
            <a:prstGeom prst="flowChartConnector">
              <a:avLst/>
            </a:prstGeom>
            <a:noFill/>
            <a:ln w="25400" algn="ctr">
              <a:solidFill>
                <a:srgbClr val="004355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2D9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46800" rIns="90000" bIns="46800" anchor="ctr">
              <a:spAutoFit/>
            </a:bodyPr>
            <a:lstStyle>
              <a:lvl1pPr eaLnBrk="0" hangingPunct="0">
                <a:lnSpc>
                  <a:spcPct val="108000"/>
                </a:lnSpc>
                <a:spcAft>
                  <a:spcPct val="42000"/>
                </a:spcAft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9pPr>
            </a:lstStyle>
            <a:p>
              <a:pPr defTabSz="1087755" eaLnBrk="1" hangingPunct="1">
                <a:lnSpc>
                  <a:spcPct val="100000"/>
                </a:lnSpc>
                <a:spcAft>
                  <a:spcPct val="0"/>
                </a:spcAft>
                <a:defRPr/>
              </a:pPr>
              <a:endParaRPr lang="en-US" altLang="en-US" sz="1800" kern="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2" name="AutoShape 6"/>
            <p:cNvSpPr>
              <a:spLocks noChangeArrowheads="1"/>
            </p:cNvSpPr>
            <p:nvPr/>
          </p:nvSpPr>
          <p:spPr bwMode="auto">
            <a:xfrm>
              <a:off x="1014" y="1073"/>
              <a:ext cx="638" cy="588"/>
            </a:xfrm>
            <a:prstGeom prst="flowChartConnector">
              <a:avLst/>
            </a:prstGeom>
            <a:noFill/>
            <a:ln w="25400" algn="ctr">
              <a:solidFill>
                <a:srgbClr val="004355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2D9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46800" rIns="90000" bIns="46800" anchor="ctr">
              <a:spAutoFit/>
            </a:bodyPr>
            <a:lstStyle>
              <a:lvl1pPr eaLnBrk="0" hangingPunct="0">
                <a:lnSpc>
                  <a:spcPct val="108000"/>
                </a:lnSpc>
                <a:spcAft>
                  <a:spcPct val="42000"/>
                </a:spcAft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9pPr>
            </a:lstStyle>
            <a:p>
              <a:pPr defTabSz="1087755" eaLnBrk="1" hangingPunct="1">
                <a:lnSpc>
                  <a:spcPct val="100000"/>
                </a:lnSpc>
                <a:spcAft>
                  <a:spcPct val="0"/>
                </a:spcAft>
                <a:defRPr/>
              </a:pPr>
              <a:endParaRPr lang="en-US" altLang="en-US" sz="1800" kern="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3" name="Freeform 7"/>
            <p:cNvSpPr/>
            <p:nvPr/>
          </p:nvSpPr>
          <p:spPr bwMode="auto">
            <a:xfrm>
              <a:off x="1497" y="1569"/>
              <a:ext cx="508" cy="599"/>
            </a:xfrm>
            <a:custGeom>
              <a:avLst/>
              <a:gdLst>
                <a:gd name="T0" fmla="*/ 0 w 897"/>
                <a:gd name="T1" fmla="*/ 1 h 1135"/>
                <a:gd name="T2" fmla="*/ 14 w 897"/>
                <a:gd name="T3" fmla="*/ 13 h 1135"/>
                <a:gd name="T4" fmla="*/ 16 w 897"/>
                <a:gd name="T5" fmla="*/ 13 h 1135"/>
                <a:gd name="T6" fmla="*/ 16 w 897"/>
                <a:gd name="T7" fmla="*/ 12 h 1135"/>
                <a:gd name="T8" fmla="*/ 3 w 897"/>
                <a:gd name="T9" fmla="*/ 0 h 1135"/>
                <a:gd name="T10" fmla="*/ 2 w 897"/>
                <a:gd name="T11" fmla="*/ 1 h 1135"/>
                <a:gd name="T12" fmla="*/ 0 w 897"/>
                <a:gd name="T13" fmla="*/ 1 h 11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97" h="1135">
                  <a:moveTo>
                    <a:pt x="0" y="89"/>
                  </a:moveTo>
                  <a:cubicBezTo>
                    <a:pt x="0" y="89"/>
                    <a:pt x="380" y="609"/>
                    <a:pt x="761" y="1129"/>
                  </a:cubicBezTo>
                  <a:cubicBezTo>
                    <a:pt x="770" y="1135"/>
                    <a:pt x="823" y="1111"/>
                    <a:pt x="845" y="1093"/>
                  </a:cubicBezTo>
                  <a:cubicBezTo>
                    <a:pt x="867" y="1075"/>
                    <a:pt x="897" y="1032"/>
                    <a:pt x="895" y="1023"/>
                  </a:cubicBezTo>
                  <a:cubicBezTo>
                    <a:pt x="515" y="511"/>
                    <a:pt x="135" y="0"/>
                    <a:pt x="135" y="0"/>
                  </a:cubicBezTo>
                  <a:lnTo>
                    <a:pt x="75" y="45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4355"/>
            </a:solidFill>
            <a:ln w="25400" cap="flat" cmpd="sng">
              <a:solidFill>
                <a:srgbClr val="00435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46800" rIns="90000" bIns="46800" anchor="ctr">
              <a:spAutoFit/>
            </a:bodyPr>
            <a:lstStyle/>
            <a:p>
              <a:pPr defTabSz="1087755">
                <a:defRPr/>
              </a:pPr>
              <a:endParaRPr lang="en-US" sz="2100" kern="0" dirty="0">
                <a:solidFill>
                  <a:prstClr val="black"/>
                </a:solidFill>
                <a:latin typeface="CorpoS"/>
              </a:endParaRPr>
            </a:p>
          </p:txBody>
        </p:sp>
        <p:sp>
          <p:nvSpPr>
            <p:cNvPr id="184" name="Freeform 8"/>
            <p:cNvSpPr/>
            <p:nvPr/>
          </p:nvSpPr>
          <p:spPr bwMode="auto">
            <a:xfrm>
              <a:off x="1065" y="1167"/>
              <a:ext cx="588" cy="509"/>
            </a:xfrm>
            <a:custGeom>
              <a:avLst/>
              <a:gdLst>
                <a:gd name="T0" fmla="*/ 0 w 1041"/>
                <a:gd name="T1" fmla="*/ 7 h 968"/>
                <a:gd name="T2" fmla="*/ 5 w 1041"/>
                <a:gd name="T3" fmla="*/ 10 h 968"/>
                <a:gd name="T4" fmla="*/ 14 w 1041"/>
                <a:gd name="T5" fmla="*/ 10 h 968"/>
                <a:gd name="T6" fmla="*/ 19 w 1041"/>
                <a:gd name="T7" fmla="*/ 3 h 968"/>
                <a:gd name="T8" fmla="*/ 16 w 1041"/>
                <a:gd name="T9" fmla="*/ 0 h 968"/>
                <a:gd name="T10" fmla="*/ 19 w 1041"/>
                <a:gd name="T11" fmla="*/ 3 h 968"/>
                <a:gd name="T12" fmla="*/ 18 w 1041"/>
                <a:gd name="T13" fmla="*/ 6 h 968"/>
                <a:gd name="T14" fmla="*/ 14 w 1041"/>
                <a:gd name="T15" fmla="*/ 9 h 968"/>
                <a:gd name="T16" fmla="*/ 6 w 1041"/>
                <a:gd name="T17" fmla="*/ 10 h 968"/>
                <a:gd name="T18" fmla="*/ 0 w 1041"/>
                <a:gd name="T19" fmla="*/ 7 h 9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41" h="968">
                  <a:moveTo>
                    <a:pt x="0" y="642"/>
                  </a:moveTo>
                  <a:cubicBezTo>
                    <a:pt x="14" y="702"/>
                    <a:pt x="172" y="840"/>
                    <a:pt x="255" y="873"/>
                  </a:cubicBezTo>
                  <a:cubicBezTo>
                    <a:pt x="338" y="906"/>
                    <a:pt x="518" y="968"/>
                    <a:pt x="770" y="825"/>
                  </a:cubicBezTo>
                  <a:cubicBezTo>
                    <a:pt x="1022" y="682"/>
                    <a:pt x="1041" y="378"/>
                    <a:pt x="1020" y="249"/>
                  </a:cubicBezTo>
                  <a:cubicBezTo>
                    <a:pt x="999" y="120"/>
                    <a:pt x="918" y="22"/>
                    <a:pt x="900" y="0"/>
                  </a:cubicBezTo>
                  <a:cubicBezTo>
                    <a:pt x="892" y="1"/>
                    <a:pt x="983" y="144"/>
                    <a:pt x="993" y="226"/>
                  </a:cubicBezTo>
                  <a:cubicBezTo>
                    <a:pt x="1003" y="308"/>
                    <a:pt x="1008" y="401"/>
                    <a:pt x="963" y="495"/>
                  </a:cubicBezTo>
                  <a:cubicBezTo>
                    <a:pt x="931" y="585"/>
                    <a:pt x="818" y="733"/>
                    <a:pt x="725" y="792"/>
                  </a:cubicBezTo>
                  <a:cubicBezTo>
                    <a:pt x="632" y="851"/>
                    <a:pt x="477" y="870"/>
                    <a:pt x="315" y="850"/>
                  </a:cubicBezTo>
                  <a:cubicBezTo>
                    <a:pt x="153" y="830"/>
                    <a:pt x="60" y="709"/>
                    <a:pt x="0" y="642"/>
                  </a:cubicBezTo>
                  <a:close/>
                </a:path>
              </a:pathLst>
            </a:custGeom>
            <a:solidFill>
              <a:srgbClr val="004355"/>
            </a:solidFill>
            <a:ln w="25400" cap="flat" cmpd="sng">
              <a:solidFill>
                <a:srgbClr val="00435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46800" rIns="90000" bIns="46800" anchor="ctr">
              <a:spAutoFit/>
            </a:bodyPr>
            <a:lstStyle/>
            <a:p>
              <a:pPr defTabSz="1087755">
                <a:defRPr/>
              </a:pPr>
              <a:endParaRPr lang="en-US" sz="2100" kern="0" dirty="0">
                <a:solidFill>
                  <a:prstClr val="black"/>
                </a:solidFill>
                <a:latin typeface="CorpoS"/>
              </a:endParaRPr>
            </a:p>
          </p:txBody>
        </p:sp>
        <p:sp>
          <p:nvSpPr>
            <p:cNvPr id="185" name="Freeform 9"/>
            <p:cNvSpPr/>
            <p:nvPr/>
          </p:nvSpPr>
          <p:spPr bwMode="auto">
            <a:xfrm>
              <a:off x="1029" y="992"/>
              <a:ext cx="490" cy="402"/>
            </a:xfrm>
            <a:custGeom>
              <a:avLst/>
              <a:gdLst>
                <a:gd name="T0" fmla="*/ 16 w 864"/>
                <a:gd name="T1" fmla="*/ 2 h 764"/>
                <a:gd name="T2" fmla="*/ 6 w 864"/>
                <a:gd name="T3" fmla="*/ 2 h 764"/>
                <a:gd name="T4" fmla="*/ 1 w 864"/>
                <a:gd name="T5" fmla="*/ 5 h 764"/>
                <a:gd name="T6" fmla="*/ 1 w 864"/>
                <a:gd name="T7" fmla="*/ 8 h 764"/>
                <a:gd name="T8" fmla="*/ 6 w 864"/>
                <a:gd name="T9" fmla="*/ 2 h 764"/>
                <a:gd name="T10" fmla="*/ 16 w 864"/>
                <a:gd name="T11" fmla="*/ 2 h 7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4" h="764">
                  <a:moveTo>
                    <a:pt x="864" y="163"/>
                  </a:moveTo>
                  <a:cubicBezTo>
                    <a:pt x="833" y="146"/>
                    <a:pt x="565" y="0"/>
                    <a:pt x="336" y="119"/>
                  </a:cubicBezTo>
                  <a:cubicBezTo>
                    <a:pt x="107" y="238"/>
                    <a:pt x="100" y="335"/>
                    <a:pt x="50" y="440"/>
                  </a:cubicBezTo>
                  <a:cubicBezTo>
                    <a:pt x="0" y="545"/>
                    <a:pt x="22" y="764"/>
                    <a:pt x="33" y="752"/>
                  </a:cubicBezTo>
                  <a:cubicBezTo>
                    <a:pt x="23" y="341"/>
                    <a:pt x="240" y="229"/>
                    <a:pt x="351" y="157"/>
                  </a:cubicBezTo>
                  <a:cubicBezTo>
                    <a:pt x="462" y="85"/>
                    <a:pt x="744" y="104"/>
                    <a:pt x="864" y="163"/>
                  </a:cubicBezTo>
                  <a:close/>
                </a:path>
              </a:pathLst>
            </a:custGeom>
            <a:solidFill>
              <a:srgbClr val="004355"/>
            </a:solidFill>
            <a:ln w="19050" cap="flat" cmpd="sng">
              <a:solidFill>
                <a:srgbClr val="00435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46800" rIns="90000" bIns="46800" anchor="ctr">
              <a:spAutoFit/>
            </a:bodyPr>
            <a:lstStyle/>
            <a:p>
              <a:pPr defTabSz="1087755">
                <a:defRPr/>
              </a:pPr>
              <a:endParaRPr lang="en-US" sz="2100" kern="0" dirty="0">
                <a:solidFill>
                  <a:prstClr val="black"/>
                </a:solidFill>
                <a:latin typeface="CorpoS"/>
              </a:endParaRPr>
            </a:p>
          </p:txBody>
        </p:sp>
      </p:grpSp>
      <p:sp>
        <p:nvSpPr>
          <p:cNvPr id="224" name="Rectangle 6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1520" y="987574"/>
            <a:ext cx="8712968" cy="621507"/>
          </a:xfrm>
          <a:prstGeom prst="rect">
            <a:avLst/>
          </a:prstGeom>
          <a:noFill/>
          <a:ln>
            <a:solidFill>
              <a:srgbClr val="002060"/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</p:txBody>
      </p:sp>
      <p:sp>
        <p:nvSpPr>
          <p:cNvPr id="226" name="Rounded Rectangle 68"/>
          <p:cNvSpPr/>
          <p:nvPr>
            <p:custDataLst>
              <p:tags r:id="rId3"/>
            </p:custDataLst>
          </p:nvPr>
        </p:nvSpPr>
        <p:spPr>
          <a:xfrm>
            <a:off x="419287" y="884207"/>
            <a:ext cx="1824285" cy="1826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accent1">
                    <a:lumMod val="75000"/>
                  </a:schemeClr>
                </a:solidFill>
              </a:rPr>
              <a:t>结论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7" name="TextBox 224"/>
          <p:cNvSpPr txBox="1"/>
          <p:nvPr>
            <p:custDataLst>
              <p:tags r:id="rId4"/>
            </p:custDataLst>
          </p:nvPr>
        </p:nvSpPr>
        <p:spPr bwMode="auto">
          <a:xfrm>
            <a:off x="314325" y="1074420"/>
            <a:ext cx="8615045" cy="4616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cs typeface="Daimler CS"/>
                <a:sym typeface="+mn-ea"/>
              </a:rPr>
              <a:t>1</a:t>
            </a:r>
            <a:r>
              <a:rPr lang="zh-CN" altLang="en-US" sz="1000" dirty="0">
                <a:cs typeface="Daimler CS"/>
                <a:sym typeface="+mn-ea"/>
              </a:rPr>
              <a:t>、焊接</a:t>
            </a:r>
            <a:r>
              <a:rPr lang="zh-CN" altLang="en-US" sz="10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宋体" panose="02010600030101010101" pitchFamily="2" charset="-122"/>
                <a:sym typeface="+mn-ea"/>
              </a:rPr>
              <a:t>调整气囊上固定板焊接，角度符合图纸要求</a:t>
            </a:r>
            <a:endParaRPr lang="zh-CN" altLang="en-US" sz="1000" dirty="0" smtClean="0">
              <a:ln>
                <a:noFill/>
              </a:ln>
              <a:effectLst/>
              <a:latin typeface="微软雅黑" panose="020B0503020204020204" pitchFamily="34" charset="-122"/>
              <a:ea typeface="宋体" panose="02010600030101010101" pitchFamily="2" charset="-122"/>
              <a:sym typeface="+mn-ea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cs typeface="Daimler CS"/>
                <a:sym typeface="+mn-ea"/>
              </a:rPr>
              <a:t>2</a:t>
            </a:r>
            <a:r>
              <a:rPr lang="zh-CN" altLang="en-US" sz="1000" dirty="0">
                <a:cs typeface="Daimler CS"/>
                <a:sym typeface="+mn-ea"/>
              </a:rPr>
              <a:t>、总装气密性检测取消负载，使气囊处于完全伸开状态，正常下降能够完全覆盖底座</a:t>
            </a:r>
            <a:endParaRPr lang="en-US" altLang="zh-CN" sz="1000" dirty="0">
              <a:cs typeface="Daimler CS"/>
              <a:sym typeface="+mn-ea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932045" y="1624330"/>
          <a:ext cx="3672205" cy="10801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205"/>
              </a:tblGrid>
              <a:tr h="274320">
                <a:tc>
                  <a:txBody>
                    <a:bodyPr/>
                    <a:p>
                      <a:pPr marL="0" marR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根本原因： 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Root cause</a:t>
                      </a:r>
                      <a:endParaRPr lang="zh-CN" altLang="en-US" sz="1200" dirty="0">
                        <a:solidFill>
                          <a:schemeClr val="bg1"/>
                        </a:solidFill>
                        <a:cs typeface="Daimler 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805815">
                <a:tc>
                  <a:txBody>
                    <a:bodyPr/>
                    <a:p>
                      <a:pPr algn="ctr"/>
                      <a:endParaRPr lang="zh-CN" altLang="en-US" sz="12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表格 11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4932045" y="2749550"/>
          <a:ext cx="3672205" cy="10680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205"/>
              </a:tblGrid>
              <a:tr h="274320">
                <a:tc>
                  <a:txBody>
                    <a:bodyPr/>
                    <a:p>
                      <a:pPr marL="0" marR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结论 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Conclusion</a:t>
                      </a:r>
                      <a:endParaRPr lang="zh-CN" altLang="en-US" sz="1200" dirty="0">
                        <a:solidFill>
                          <a:schemeClr val="bg1"/>
                        </a:solidFill>
                        <a:cs typeface="Daimler 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793750">
                <a:tc>
                  <a:txBody>
                    <a:bodyPr/>
                    <a:p>
                      <a:pPr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000" dirty="0">
                          <a:cs typeface="Daimler CS"/>
                          <a:sym typeface="+mn-ea"/>
                        </a:rPr>
                        <a:t>1</a:t>
                      </a:r>
                      <a:r>
                        <a:rPr lang="zh-CN" altLang="en-US" sz="1000" dirty="0">
                          <a:cs typeface="Daimler CS"/>
                          <a:sym typeface="+mn-ea"/>
                        </a:rPr>
                        <a:t>、调整后底座模块组装检测囊皮翻边正常</a:t>
                      </a:r>
                      <a:endParaRPr lang="zh-CN" altLang="en-US" sz="1000" dirty="0">
                        <a:cs typeface="Daimler CS"/>
                        <a:sym typeface="+mn-ea"/>
                      </a:endParaRPr>
                    </a:p>
                    <a:p>
                      <a:pPr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000" dirty="0"/>
                        <a:t>2</a:t>
                      </a:r>
                      <a:r>
                        <a:rPr lang="zh-CN" altLang="en-US" sz="1000" dirty="0"/>
                        <a:t>、气密性取消负载</a:t>
                      </a:r>
                      <a:r>
                        <a:rPr lang="zh-CN" altLang="en-US" sz="1000" dirty="0">
                          <a:cs typeface="Daimler CS"/>
                          <a:sym typeface="+mn-ea"/>
                        </a:rPr>
                        <a:t>使气囊处于完全伸开状态，正常下降能够完全覆盖底座</a:t>
                      </a:r>
                      <a:endParaRPr lang="zh-CN" altLang="en-US" sz="10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4932045" y="3725545"/>
          <a:ext cx="3672205" cy="1051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205"/>
              </a:tblGrid>
              <a:tr h="274320">
                <a:tc>
                  <a:txBody>
                    <a:bodyPr/>
                    <a:p>
                      <a:pPr marL="0" marR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措施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/</a:t>
                      </a: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实施 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Solutions/Implementation</a:t>
                      </a:r>
                      <a:endParaRPr lang="zh-CN" altLang="en-US" sz="1200" dirty="0">
                        <a:solidFill>
                          <a:schemeClr val="bg1"/>
                        </a:solidFill>
                        <a:cs typeface="Daimler 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777240">
                <a:tc>
                  <a:txBody>
                    <a:bodyPr/>
                    <a:p>
                      <a:pPr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0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宋体" panose="02010600030101010101" pitchFamily="2" charset="-122"/>
                          <a:sym typeface="+mn-ea"/>
                        </a:rPr>
                        <a:t>调整</a:t>
                      </a: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宋体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zh-CN" altLang="en-US" sz="10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宋体" panose="02010600030101010101" pitchFamily="2" charset="-122"/>
                          <a:sym typeface="+mn-ea"/>
                        </a:rPr>
                        <a:t>气囊上固定板焊接，角度符合图纸要求</a:t>
                      </a: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宋体" panose="02010600030101010101" pitchFamily="2" charset="-122"/>
                          <a:sym typeface="+mn-ea"/>
                        </a:rPr>
                        <a:t>-2022</a:t>
                      </a:r>
                      <a:r>
                        <a:rPr lang="zh-CN" altLang="en-US" sz="10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宋体" panose="02010600030101010101" pitchFamily="2" charset="-122"/>
                          <a:sym typeface="+mn-ea"/>
                        </a:rPr>
                        <a:t>年</a:t>
                      </a: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宋体" panose="02010600030101010101" pitchFamily="2" charset="-122"/>
                          <a:sym typeface="+mn-ea"/>
                        </a:rPr>
                        <a:t>11</a:t>
                      </a:r>
                      <a:r>
                        <a:rPr lang="zh-CN" altLang="en-US" sz="10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宋体" panose="02010600030101010101" pitchFamily="2" charset="-122"/>
                          <a:sym typeface="+mn-ea"/>
                        </a:rPr>
                        <a:t>月</a:t>
                      </a:r>
                      <a:r>
                        <a:rPr lang="en-US" altLang="zh-CN" sz="10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宋体" panose="02010600030101010101" pitchFamily="2" charset="-122"/>
                          <a:sym typeface="+mn-ea"/>
                        </a:rPr>
                        <a:t>15</a:t>
                      </a:r>
                      <a:r>
                        <a:rPr lang="zh-CN" altLang="en-US" sz="10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宋体" panose="02010600030101010101" pitchFamily="2" charset="-122"/>
                          <a:sym typeface="+mn-ea"/>
                        </a:rPr>
                        <a:t>日</a:t>
                      </a:r>
                      <a:endParaRPr lang="zh-CN" altLang="en-US" sz="100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000" dirty="0">
                          <a:cs typeface="Daimler CS"/>
                          <a:sym typeface="+mn-ea"/>
                        </a:rPr>
                        <a:t>总装气密性检测取消负载，使气囊处于完全伸开状态，正常下降能够完全覆盖底座</a:t>
                      </a:r>
                      <a:r>
                        <a:rPr lang="en-US" altLang="zh-CN" sz="1000" dirty="0">
                          <a:cs typeface="Daimler CS"/>
                          <a:sym typeface="+mn-ea"/>
                        </a:rPr>
                        <a:t>-2023</a:t>
                      </a:r>
                      <a:r>
                        <a:rPr lang="zh-CN" altLang="en-US" sz="1000" dirty="0">
                          <a:cs typeface="Daimler CS"/>
                          <a:sym typeface="+mn-ea"/>
                        </a:rPr>
                        <a:t>年</a:t>
                      </a:r>
                      <a:r>
                        <a:rPr lang="en-US" altLang="zh-CN" sz="1000" dirty="0">
                          <a:cs typeface="Daimler CS"/>
                          <a:sym typeface="+mn-ea"/>
                        </a:rPr>
                        <a:t>2</a:t>
                      </a:r>
                      <a:r>
                        <a:rPr lang="zh-CN" altLang="en-US" sz="1000" dirty="0">
                          <a:cs typeface="Daimler CS"/>
                          <a:sym typeface="+mn-ea"/>
                        </a:rPr>
                        <a:t>月</a:t>
                      </a:r>
                      <a:r>
                        <a:rPr lang="en-US" altLang="zh-CN" sz="1000" dirty="0">
                          <a:cs typeface="Daimler CS"/>
                          <a:sym typeface="+mn-ea"/>
                        </a:rPr>
                        <a:t>15</a:t>
                      </a:r>
                      <a:r>
                        <a:rPr lang="zh-CN" altLang="en-US" sz="1000" dirty="0">
                          <a:cs typeface="Daimler CS"/>
                          <a:sym typeface="+mn-ea"/>
                        </a:rPr>
                        <a:t>日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Daimler CS"/>
                        <a:sym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7" name="TextBox 96"/>
          <p:cNvSpPr txBox="1"/>
          <p:nvPr>
            <p:custDataLst>
              <p:tags r:id="rId8"/>
            </p:custDataLst>
          </p:nvPr>
        </p:nvSpPr>
        <p:spPr bwMode="auto">
          <a:xfrm>
            <a:off x="4934453" y="1923172"/>
            <a:ext cx="3589724" cy="7689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cs typeface="Daimler CS"/>
                <a:sym typeface="+mn-ea"/>
              </a:rPr>
              <a:t>1</a:t>
            </a:r>
            <a:r>
              <a:rPr lang="zh-CN" altLang="en-US" sz="1000" dirty="0">
                <a:cs typeface="Daimler CS"/>
                <a:sym typeface="+mn-ea"/>
              </a:rPr>
              <a:t>、</a:t>
            </a:r>
            <a:r>
              <a:rPr lang="zh-CN" altLang="en-US" sz="100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上固定板焊接偏斜，造成囊皮无法覆盖气囊底座，造成囊皮向一侧挤压，造成磨损</a:t>
            </a:r>
            <a:endParaRPr lang="zh-CN" altLang="en-US" sz="1000" dirty="0">
              <a:cs typeface="Daimler CS"/>
              <a:sym typeface="+mn-ea"/>
            </a:endParaRPr>
          </a:p>
          <a:p>
            <a:pPr marL="0" marR="0" lvl="0" indent="0" algn="l" defTabSz="1069975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SzTx/>
              <a:buFont typeface="Wingdings" panose="05000000000000000000" pitchFamily="2" charset="2"/>
              <a:buNone/>
            </a:pPr>
            <a:r>
              <a:rPr lang="en-US" altLang="zh-CN" sz="1000" dirty="0">
                <a:latin typeface="Arial" panose="020B0604020202020204" pitchFamily="34" charset="0"/>
                <a:sym typeface="+mn-ea"/>
              </a:rPr>
              <a:t>2</a:t>
            </a:r>
            <a:r>
              <a:rPr lang="zh-CN" altLang="en-US" sz="1000" dirty="0">
                <a:latin typeface="Arial" panose="020B0604020202020204" pitchFamily="34" charset="0"/>
                <a:sym typeface="+mn-ea"/>
              </a:rPr>
              <a:t>、</a:t>
            </a:r>
            <a:r>
              <a:rPr lang="zh-CN" altLang="en-US" sz="1000" dirty="0">
                <a:sym typeface="+mn-ea"/>
              </a:rPr>
              <a:t>气密性检测时，通过负载加压后，造成气囊处于最低点，充气后挤压囊皮，使气囊始终在弯折状态，造成磨损</a:t>
            </a:r>
            <a:endParaRPr lang="zh-CN" altLang="en-US" sz="1000" dirty="0">
              <a:cs typeface="Daimler CS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89990" y="2573020"/>
            <a:ext cx="1107440" cy="12693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080" y="2573020"/>
            <a:ext cx="1043940" cy="1270000"/>
          </a:xfrm>
          <a:prstGeom prst="rect">
            <a:avLst/>
          </a:prstGeom>
        </p:spPr>
      </p:pic>
      <p:sp>
        <p:nvSpPr>
          <p:cNvPr id="8" name="Rounded Rectangle 41"/>
          <p:cNvSpPr/>
          <p:nvPr>
            <p:custDataLst>
              <p:tags r:id="rId12"/>
            </p:custDataLst>
          </p:nvPr>
        </p:nvSpPr>
        <p:spPr>
          <a:xfrm>
            <a:off x="585470" y="2283460"/>
            <a:ext cx="1655445" cy="3028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 dirty="0">
                <a:solidFill>
                  <a:srgbClr val="004355"/>
                </a:solidFill>
                <a:latin typeface="+mj-lt"/>
              </a:rPr>
              <a:t>更改前</a:t>
            </a:r>
            <a:endParaRPr lang="zh-CN" altLang="en-US" sz="1200" b="1" dirty="0">
              <a:solidFill>
                <a:srgbClr val="004355"/>
              </a:solidFill>
              <a:latin typeface="+mj-lt"/>
            </a:endParaRPr>
          </a:p>
        </p:txBody>
      </p:sp>
      <p:sp>
        <p:nvSpPr>
          <p:cNvPr id="11" name="Rounded Rectangle 41"/>
          <p:cNvSpPr/>
          <p:nvPr>
            <p:custDataLst>
              <p:tags r:id="rId13"/>
            </p:custDataLst>
          </p:nvPr>
        </p:nvSpPr>
        <p:spPr>
          <a:xfrm>
            <a:off x="214630" y="3907790"/>
            <a:ext cx="1045210" cy="3028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 dirty="0">
                <a:solidFill>
                  <a:srgbClr val="004355"/>
                </a:solidFill>
                <a:latin typeface="+mj-lt"/>
              </a:rPr>
              <a:t>有负载</a:t>
            </a:r>
            <a:endParaRPr lang="zh-CN" altLang="en-US" sz="1200" b="1" dirty="0">
              <a:solidFill>
                <a:srgbClr val="004355"/>
              </a:solidFill>
              <a:latin typeface="+mj-lt"/>
            </a:endParaRPr>
          </a:p>
        </p:txBody>
      </p:sp>
      <p:sp>
        <p:nvSpPr>
          <p:cNvPr id="13" name="Rounded Rectangle 41"/>
          <p:cNvSpPr/>
          <p:nvPr>
            <p:custDataLst>
              <p:tags r:id="rId14"/>
            </p:custDataLst>
          </p:nvPr>
        </p:nvSpPr>
        <p:spPr>
          <a:xfrm>
            <a:off x="1259840" y="3940175"/>
            <a:ext cx="1045210" cy="3028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 dirty="0">
                <a:solidFill>
                  <a:srgbClr val="004355"/>
                </a:solidFill>
                <a:latin typeface="+mj-lt"/>
              </a:rPr>
              <a:t>有负载囊皮状态</a:t>
            </a:r>
            <a:endParaRPr lang="zh-CN" altLang="en-US" sz="1200" b="1" dirty="0">
              <a:solidFill>
                <a:srgbClr val="004355"/>
              </a:solidFill>
              <a:latin typeface="+mj-lt"/>
            </a:endParaRPr>
          </a:p>
        </p:txBody>
      </p:sp>
      <p:sp>
        <p:nvSpPr>
          <p:cNvPr id="16" name="Rounded Rectangle 41"/>
          <p:cNvSpPr/>
          <p:nvPr>
            <p:custDataLst>
              <p:tags r:id="rId15"/>
            </p:custDataLst>
          </p:nvPr>
        </p:nvSpPr>
        <p:spPr>
          <a:xfrm>
            <a:off x="3029585" y="2283460"/>
            <a:ext cx="1655445" cy="3028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 dirty="0">
                <a:solidFill>
                  <a:srgbClr val="004355"/>
                </a:solidFill>
                <a:latin typeface="+mj-lt"/>
              </a:rPr>
              <a:t>更改后</a:t>
            </a:r>
            <a:endParaRPr lang="zh-CN" altLang="en-US" sz="1200" b="1" dirty="0">
              <a:solidFill>
                <a:srgbClr val="004355"/>
              </a:solidFill>
              <a:latin typeface="+mj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2220" y="2573020"/>
            <a:ext cx="1017905" cy="1246505"/>
          </a:xfrm>
          <a:prstGeom prst="rect">
            <a:avLst/>
          </a:prstGeom>
        </p:spPr>
      </p:pic>
      <p:sp>
        <p:nvSpPr>
          <p:cNvPr id="18" name="Rounded Rectangle 41"/>
          <p:cNvSpPr/>
          <p:nvPr>
            <p:custDataLst>
              <p:tags r:id="rId17"/>
            </p:custDataLst>
          </p:nvPr>
        </p:nvSpPr>
        <p:spPr>
          <a:xfrm>
            <a:off x="2411730" y="3907790"/>
            <a:ext cx="1045210" cy="3028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 dirty="0">
                <a:solidFill>
                  <a:srgbClr val="004355"/>
                </a:solidFill>
                <a:latin typeface="+mj-lt"/>
              </a:rPr>
              <a:t>无负载</a:t>
            </a:r>
            <a:endParaRPr lang="zh-CN" altLang="en-US" sz="1200" b="1" dirty="0">
              <a:solidFill>
                <a:srgbClr val="004355"/>
              </a:solidFill>
              <a:latin typeface="+mj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36010" y="2586355"/>
            <a:ext cx="1183005" cy="1256665"/>
          </a:xfrm>
          <a:prstGeom prst="rect">
            <a:avLst/>
          </a:prstGeom>
        </p:spPr>
      </p:pic>
      <p:sp>
        <p:nvSpPr>
          <p:cNvPr id="20" name="Rounded Rectangle 41"/>
          <p:cNvSpPr/>
          <p:nvPr>
            <p:custDataLst>
              <p:tags r:id="rId19"/>
            </p:custDataLst>
          </p:nvPr>
        </p:nvSpPr>
        <p:spPr>
          <a:xfrm>
            <a:off x="3672205" y="3940175"/>
            <a:ext cx="1045210" cy="3028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 dirty="0">
                <a:solidFill>
                  <a:srgbClr val="004355"/>
                </a:solidFill>
                <a:latin typeface="+mj-lt"/>
                <a:sym typeface="+mn-ea"/>
              </a:rPr>
              <a:t>无负载囊皮状态</a:t>
            </a:r>
            <a:endParaRPr lang="zh-CN" altLang="en-US" sz="1200" b="1" dirty="0">
              <a:solidFill>
                <a:srgbClr val="004355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8088" tIns="1836159" rIns="91440" bIns="45720" numCol="1" anchor="ctr" anchorCtr="0" compatLnSpc="1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8088" tIns="1836159" rIns="91440" bIns="45720" numCol="1" anchor="ctr" anchorCtr="0" compatLnSpc="1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539552" y="123478"/>
            <a:ext cx="3168352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cs typeface="Daimler CS"/>
              </a:rPr>
              <a:t>目录 </a:t>
            </a:r>
            <a:endParaRPr lang="en-US" altLang="zh-CN" sz="1600" dirty="0">
              <a:cs typeface="Daimler 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cs typeface="Daimler CS"/>
              </a:rPr>
              <a:t>Contents</a:t>
            </a:r>
            <a:endParaRPr lang="zh-CN" altLang="en-US" sz="1600" dirty="0">
              <a:cs typeface="Daimler 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7544" y="915566"/>
            <a:ext cx="48965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600" dirty="0"/>
              <a:t>Ⅰ.</a:t>
            </a:r>
            <a:r>
              <a:rPr lang="zh-CN" altLang="en-US" sz="1600" dirty="0"/>
              <a:t>认识产品 </a:t>
            </a:r>
            <a:r>
              <a:rPr lang="en-US" altLang="zh-CN" sz="1600" dirty="0"/>
              <a:t>Understanding Products</a:t>
            </a:r>
            <a:endParaRPr lang="en-US" altLang="zh-CN" sz="1600" dirty="0"/>
          </a:p>
          <a:p>
            <a:pPr>
              <a:lnSpc>
                <a:spcPct val="200000"/>
              </a:lnSpc>
            </a:pPr>
            <a:r>
              <a:rPr lang="en-US" altLang="zh-CN" sz="1600" dirty="0"/>
              <a:t>Ⅱ.</a:t>
            </a:r>
            <a:r>
              <a:rPr lang="zh-CN" altLang="en-US" sz="1600" dirty="0"/>
              <a:t>故障数据 </a:t>
            </a:r>
            <a:r>
              <a:rPr lang="en-US" altLang="zh-CN" sz="1600" dirty="0"/>
              <a:t>Failure Data</a:t>
            </a:r>
            <a:endParaRPr lang="en-US" altLang="zh-CN" sz="1600" dirty="0"/>
          </a:p>
          <a:p>
            <a:pPr>
              <a:lnSpc>
                <a:spcPct val="200000"/>
              </a:lnSpc>
            </a:pPr>
            <a:r>
              <a:rPr lang="en-US" altLang="zh-CN" sz="1600" dirty="0"/>
              <a:t>Ⅲ.</a:t>
            </a:r>
            <a:r>
              <a:rPr lang="zh-CN" altLang="en-US" sz="1600" dirty="0"/>
              <a:t>故障表现 </a:t>
            </a:r>
            <a:r>
              <a:rPr lang="en-US" altLang="zh-CN" sz="1600" dirty="0"/>
              <a:t>Failure appearance introduction</a:t>
            </a:r>
            <a:endParaRPr lang="en-US" altLang="zh-CN" sz="1600" dirty="0"/>
          </a:p>
          <a:p>
            <a:pPr>
              <a:lnSpc>
                <a:spcPct val="200000"/>
              </a:lnSpc>
            </a:pPr>
            <a:r>
              <a:rPr lang="en-US" altLang="zh-CN" sz="1600" dirty="0"/>
              <a:t>Ⅳ.</a:t>
            </a:r>
            <a:r>
              <a:rPr lang="zh-CN" altLang="en-US" sz="1600" dirty="0"/>
              <a:t>失效件分析结果 </a:t>
            </a:r>
            <a:r>
              <a:rPr lang="en-US" altLang="zh-CN" sz="1600" dirty="0"/>
              <a:t>Return Parts Analysis Results</a:t>
            </a:r>
            <a:endParaRPr lang="en-US" altLang="zh-CN" sz="1600" dirty="0"/>
          </a:p>
          <a:p>
            <a:pPr>
              <a:lnSpc>
                <a:spcPct val="200000"/>
              </a:lnSpc>
            </a:pPr>
            <a:r>
              <a:rPr lang="en-US" altLang="zh-CN" sz="1600" dirty="0"/>
              <a:t>Ⅴ.</a:t>
            </a:r>
            <a:r>
              <a:rPr lang="zh-CN" altLang="en-US" sz="1600" dirty="0"/>
              <a:t>故障树分析  </a:t>
            </a:r>
            <a:r>
              <a:rPr lang="en-US" altLang="zh-CN" sz="1600" dirty="0"/>
              <a:t>FTA</a:t>
            </a:r>
            <a:endParaRPr lang="en-US" altLang="zh-CN" sz="1600" dirty="0"/>
          </a:p>
          <a:p>
            <a:pPr>
              <a:lnSpc>
                <a:spcPct val="200000"/>
              </a:lnSpc>
            </a:pPr>
            <a:r>
              <a:rPr lang="en-US" altLang="zh-CN" sz="1600" dirty="0"/>
              <a:t>Ⅵ.</a:t>
            </a:r>
            <a:r>
              <a:rPr lang="zh-CN" altLang="en-US" sz="1600" dirty="0"/>
              <a:t>失效模式分析 </a:t>
            </a:r>
            <a:r>
              <a:rPr lang="en-US" altLang="zh-CN" sz="1600" dirty="0"/>
              <a:t>Failure Model Analysis</a:t>
            </a:r>
            <a:endParaRPr lang="en-US" altLang="zh-CN" sz="1600" dirty="0"/>
          </a:p>
          <a:p>
            <a:pPr>
              <a:lnSpc>
                <a:spcPct val="200000"/>
              </a:lnSpc>
            </a:pPr>
            <a:r>
              <a:rPr lang="en-US" altLang="zh-CN" sz="1600" dirty="0"/>
              <a:t>Ⅶ.</a:t>
            </a:r>
            <a:r>
              <a:rPr lang="zh-CN" altLang="en-US" sz="1600" dirty="0"/>
              <a:t> 结论和下步工作 </a:t>
            </a:r>
            <a:r>
              <a:rPr lang="en-US" altLang="zh-CN" sz="1600" dirty="0"/>
              <a:t>Conclusion and Next Step</a:t>
            </a:r>
            <a:endParaRPr lang="zh-CN" altLang="en-US" sz="16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8088" tIns="1836159" rIns="91440" bIns="45720" numCol="1" anchor="ctr" anchorCtr="0" compatLnSpc="1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520" y="-71641"/>
            <a:ext cx="2520280" cy="8309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baseline="0">
                <a:solidFill>
                  <a:srgbClr val="5097AB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Ⅰ.</a:t>
            </a:r>
            <a:r>
              <a:rPr lang="zh-CN" altLang="en-US" dirty="0"/>
              <a:t>认识产品 </a:t>
            </a:r>
            <a:endParaRPr lang="en-US" altLang="zh-CN" dirty="0"/>
          </a:p>
          <a:p>
            <a:r>
              <a:rPr lang="en-US" altLang="zh-CN" dirty="0"/>
              <a:t>Understanding Products</a:t>
            </a:r>
            <a:endParaRPr lang="en-US" altLang="zh-CN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251520" y="843558"/>
          <a:ext cx="3096344" cy="40324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8172"/>
                <a:gridCol w="1548172"/>
              </a:tblGrid>
              <a:tr h="1560948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多产品图</a:t>
                      </a:r>
                      <a:endParaRPr lang="en-US" altLang="zh-CN" sz="1200" dirty="0"/>
                    </a:p>
                    <a:p>
                      <a:pPr algn="ctr"/>
                      <a:r>
                        <a:rPr lang="en-US" altLang="zh-CN" sz="1200" dirty="0"/>
                        <a:t>Productions Picture</a:t>
                      </a:r>
                      <a:endParaRPr lang="zh-CN" altLang="en-US" sz="12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L w="3175" cap="flat" cmpd="sng" algn="ctr">
                      <a:solidFill>
                        <a:srgbClr val="79AE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9AE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9AE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9AE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57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前侧视图</a:t>
                      </a:r>
                      <a:endParaRPr lang="en-US" altLang="zh-CN" sz="1200" dirty="0"/>
                    </a:p>
                    <a:p>
                      <a:pPr algn="ctr"/>
                      <a:r>
                        <a:rPr lang="en-US" altLang="zh-CN" sz="1200" dirty="0"/>
                        <a:t> view</a:t>
                      </a:r>
                      <a:endParaRPr lang="en-US" altLang="zh-CN" sz="12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2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57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装车照片</a:t>
                      </a:r>
                      <a:endParaRPr lang="en-US" altLang="zh-CN" sz="12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815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2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3494791" y="3225508"/>
          <a:ext cx="5397688" cy="1104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521"/>
                <a:gridCol w="929768"/>
                <a:gridCol w="1008112"/>
                <a:gridCol w="1008112"/>
                <a:gridCol w="918946"/>
                <a:gridCol w="665229"/>
              </a:tblGrid>
              <a:tr h="3234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零件名称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Parts Name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零件图号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Part</a:t>
                      </a:r>
                      <a:r>
                        <a:rPr lang="en-US" altLang="zh-CN" sz="1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 number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启用时间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Date Started  Use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应用车型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Used 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vehicles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供货份额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Supply share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cPr/>
                </a:tc>
              </a:tr>
              <a:tr h="398814">
                <a:tc vMerge="1"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/>
                </a:tc>
                <a:tc vMerge="1"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光华荣昌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起供日期</a:t>
                      </a:r>
                      <a:endParaRPr lang="en-US" altLang="zh-CN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Date started </a:t>
                      </a:r>
                      <a:endParaRPr lang="zh-CN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2348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ea typeface="Arial Unicode MS" panose="020B0604020202020204" pitchFamily="34" charset="-122"/>
                        </a:rPr>
                        <a:t>驾驶员座椅总成</a:t>
                      </a:r>
                      <a:endParaRPr lang="zh-CN" altLang="en-US" sz="8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H468100000013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2020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所有车型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All of vehicles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70%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/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491882" y="1857356"/>
          <a:ext cx="5400598" cy="12874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0598"/>
              </a:tblGrid>
              <a:tr h="270672">
                <a:tc>
                  <a:txBody>
                    <a:bodyPr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200" dirty="0">
                          <a:solidFill>
                            <a:schemeClr val="bg1"/>
                          </a:solidFill>
                          <a:cs typeface="Daimler CS"/>
                        </a:rPr>
                        <a:t>功能简述：</a:t>
                      </a:r>
                      <a:r>
                        <a:rPr lang="en-US" altLang="zh-CN" sz="1200" dirty="0">
                          <a:solidFill>
                            <a:schemeClr val="bg1"/>
                          </a:solidFill>
                          <a:cs typeface="Daimler CS"/>
                        </a:rPr>
                        <a:t>Functional  thief  instructions</a:t>
                      </a:r>
                      <a:endParaRPr lang="zh-CN" altLang="en-US" sz="1200" dirty="0">
                        <a:solidFill>
                          <a:schemeClr val="bg1"/>
                        </a:solidFill>
                        <a:cs typeface="Daimler 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01314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/>
                        <a:t>驾驶员座椅总成</a:t>
                      </a:r>
                      <a:endParaRPr lang="zh-CN" altLang="en-US" sz="1100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3494790" y="820316"/>
            <a:ext cx="53976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1000" dirty="0">
              <a:solidFill>
                <a:prstClr val="black"/>
              </a:solidFill>
              <a:cs typeface="+mn-ea"/>
              <a:sym typeface="+mn-lt"/>
            </a:endParaRPr>
          </a:p>
          <a:p>
            <a:r>
              <a:rPr lang="zh-CN" altLang="en-US" sz="1000" dirty="0"/>
              <a:t>售后市场反馈座椅存在松旷、偏斜，针对市场返回旧件进行拆解；</a:t>
            </a:r>
            <a:endParaRPr lang="zh-CN" altLang="en-US" sz="1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32" y="2439554"/>
            <a:ext cx="1405148" cy="11702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38" y="3651870"/>
            <a:ext cx="1478554" cy="122413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7" y="861103"/>
            <a:ext cx="1405148" cy="15259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8088" tIns="1836159" rIns="91440" bIns="45720" numCol="1" anchor="ctr" anchorCtr="0" compatLnSpc="1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3528" y="51470"/>
            <a:ext cx="2520280" cy="5847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baseline="0">
                <a:solidFill>
                  <a:srgbClr val="5097AB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Ⅱ.</a:t>
            </a:r>
            <a:r>
              <a:rPr lang="zh-CN" altLang="en-US" dirty="0"/>
              <a:t>故障数据 </a:t>
            </a:r>
            <a:endParaRPr lang="en-US" altLang="zh-CN" dirty="0"/>
          </a:p>
          <a:p>
            <a:r>
              <a:rPr lang="en-US" altLang="zh-CN" dirty="0"/>
              <a:t>Failure Data</a:t>
            </a:r>
            <a:endParaRPr lang="en-US" altLang="zh-CN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860032" y="2214724"/>
          <a:ext cx="406499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362"/>
                <a:gridCol w="1042846"/>
                <a:gridCol w="868779"/>
                <a:gridCol w="1324005"/>
              </a:tblGrid>
              <a:tr h="3708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零件名称</a:t>
                      </a:r>
                      <a:endParaRPr lang="en-US" altLang="zh-CN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Parts Name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零件图号</a:t>
                      </a:r>
                      <a:endParaRPr lang="en-US" altLang="zh-CN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Part</a:t>
                      </a:r>
                      <a:r>
                        <a:rPr lang="en-US" altLang="zh-CN" sz="10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 number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应用车型</a:t>
                      </a:r>
                      <a:endParaRPr lang="en-US" altLang="zh-CN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Used </a:t>
                      </a:r>
                      <a:endParaRPr lang="en-US" altLang="zh-CN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vehicles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故障率</a:t>
                      </a:r>
                      <a:endParaRPr lang="en-US" altLang="zh-CN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Failure Rate</a:t>
                      </a:r>
                      <a:endParaRPr lang="zh-CN" alt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70840">
                <a:tc vMerge="1"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光华荣昌</a:t>
                      </a:r>
                      <a:endParaRPr lang="zh-CN" altLang="en-US" sz="1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驾驶员座椅总成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/>
                      <a:r>
                        <a:rPr lang="en-US" altLang="zh-CN" sz="800" dirty="0"/>
                        <a:t>Oil tank exchange valve</a:t>
                      </a:r>
                      <a:endParaRPr lang="zh-CN" altLang="en-US" sz="8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H4681000000213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所有车型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All of vehicles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81597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29%</a:t>
                      </a:r>
                      <a:endParaRPr lang="zh-CN" altLang="en-US"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0" name="Rectangle 6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512" y="840838"/>
            <a:ext cx="8745512" cy="1010831"/>
          </a:xfrm>
          <a:prstGeom prst="rect">
            <a:avLst/>
          </a:prstGeom>
          <a:noFill/>
          <a:ln>
            <a:solidFill>
              <a:srgbClr val="002060"/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</p:txBody>
      </p:sp>
      <p:sp>
        <p:nvSpPr>
          <p:cNvPr id="21" name="Rounded Rectangle 68"/>
          <p:cNvSpPr/>
          <p:nvPr>
            <p:custDataLst>
              <p:tags r:id="rId3"/>
            </p:custDataLst>
          </p:nvPr>
        </p:nvSpPr>
        <p:spPr>
          <a:xfrm>
            <a:off x="330043" y="761165"/>
            <a:ext cx="1824285" cy="2335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</a:rPr>
              <a:t>结论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>
            <p:custDataLst>
              <p:tags r:id="rId4"/>
            </p:custDataLst>
          </p:nvPr>
        </p:nvSpPr>
        <p:spPr bwMode="auto">
          <a:xfrm>
            <a:off x="330043" y="1183853"/>
            <a:ext cx="8327866" cy="3073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altLang="zh-CN" sz="1000" dirty="0">
                <a:solidFill>
                  <a:prstClr val="black"/>
                </a:solidFill>
                <a:cs typeface="+mn-ea"/>
                <a:sym typeface="+mn-lt"/>
              </a:rPr>
              <a:t>1. </a:t>
            </a:r>
            <a:r>
              <a:rPr lang="zh-CN" altLang="en-US" sz="1000" dirty="0">
                <a:solidFill>
                  <a:prstClr val="black"/>
                </a:solidFill>
                <a:cs typeface="+mn-ea"/>
                <a:sym typeface="+mn-lt"/>
              </a:rPr>
              <a:t>经鉴定，共计</a:t>
            </a:r>
            <a:r>
              <a:rPr lang="en-US" altLang="zh-CN" sz="1000" dirty="0">
                <a:solidFill>
                  <a:prstClr val="black"/>
                </a:solidFill>
                <a:cs typeface="+mn-ea"/>
                <a:sym typeface="+mn-lt"/>
              </a:rPr>
              <a:t>62</a:t>
            </a:r>
            <a:r>
              <a:rPr lang="zh-CN" altLang="en-US" sz="1000" dirty="0">
                <a:solidFill>
                  <a:prstClr val="black"/>
                </a:solidFill>
                <a:cs typeface="+mn-ea"/>
                <a:sym typeface="+mn-lt"/>
              </a:rPr>
              <a:t>件座椅松旷</a:t>
            </a:r>
            <a:r>
              <a:rPr lang="en-US" altLang="zh-CN" sz="1000" dirty="0">
                <a:solidFill>
                  <a:prstClr val="black"/>
                </a:solidFill>
                <a:cs typeface="+mn-ea"/>
                <a:sym typeface="+mn-lt"/>
              </a:rPr>
              <a:t>/</a:t>
            </a:r>
            <a:r>
              <a:rPr lang="zh-CN" altLang="en-US" sz="1000" dirty="0">
                <a:solidFill>
                  <a:prstClr val="black"/>
                </a:solidFill>
                <a:cs typeface="+mn-ea"/>
                <a:sym typeface="+mn-lt"/>
              </a:rPr>
              <a:t>异响；</a:t>
            </a:r>
            <a:endParaRPr lang="en-US" altLang="zh-CN" sz="1000" dirty="0">
              <a:solidFill>
                <a:prstClr val="black"/>
              </a:solidFill>
              <a:cs typeface="+mn-ea"/>
              <a:sym typeface="+mn-lt"/>
            </a:endParaRPr>
          </a:p>
          <a:p>
            <a:r>
              <a:rPr lang="en-US" altLang="zh-CN" sz="1000" dirty="0">
                <a:solidFill>
                  <a:prstClr val="black"/>
                </a:solidFill>
                <a:cs typeface="+mn-ea"/>
                <a:sym typeface="+mn-lt"/>
              </a:rPr>
              <a:t>2.</a:t>
            </a:r>
            <a:r>
              <a:rPr lang="zh-CN" altLang="en-US" sz="1000" dirty="0">
                <a:solidFill>
                  <a:prstClr val="black"/>
                </a:solidFill>
                <a:cs typeface="+mn-ea"/>
                <a:sym typeface="+mn-lt"/>
              </a:rPr>
              <a:t>座椅松旷故障率高，质量表现突出。</a:t>
            </a:r>
            <a:endParaRPr lang="en-US" altLang="zh-CN" sz="1000" dirty="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86069" y="2324842"/>
            <a:ext cx="2103120" cy="240714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54" name="标题 1"/>
          <p:cNvSpPr>
            <a:spLocks noGrp="1"/>
          </p:cNvSpPr>
          <p:nvPr>
            <p:ph type="title"/>
          </p:nvPr>
        </p:nvSpPr>
        <p:spPr>
          <a:xfrm>
            <a:off x="107504" y="164386"/>
            <a:ext cx="6568508" cy="482216"/>
          </a:xfrm>
        </p:spPr>
        <p:txBody>
          <a:bodyPr/>
          <a:lstStyle/>
          <a:p>
            <a:pPr defTabSz="815975"/>
            <a:r>
              <a:rPr lang="en-US" altLang="zh-CN" sz="1600" b="1" dirty="0">
                <a:solidFill>
                  <a:srgbClr val="5097AB"/>
                </a:solidFill>
                <a:latin typeface="+mj-lt"/>
              </a:rPr>
              <a:t>Ⅲ.</a:t>
            </a:r>
            <a:r>
              <a:rPr lang="zh-CN" altLang="en-US" sz="1600" b="1" dirty="0">
                <a:solidFill>
                  <a:srgbClr val="5097AB"/>
                </a:solidFill>
              </a:rPr>
              <a:t>故障表现 </a:t>
            </a:r>
            <a:br>
              <a:rPr lang="en-US" altLang="zh-CN" sz="1600" b="1" dirty="0">
                <a:solidFill>
                  <a:srgbClr val="5097AB"/>
                </a:solidFill>
              </a:rPr>
            </a:br>
            <a:r>
              <a:rPr lang="en-US" altLang="zh-CN" sz="1600" b="1" dirty="0">
                <a:solidFill>
                  <a:srgbClr val="5097AB"/>
                </a:solidFill>
                <a:latin typeface="+mj-lt"/>
              </a:rPr>
              <a:t>Failure appearance introduction</a:t>
            </a:r>
            <a:endParaRPr lang="zh-CN" altLang="en-US" sz="1200" b="1" dirty="0">
              <a:solidFill>
                <a:srgbClr val="5097AB"/>
              </a:solidFill>
              <a:latin typeface="+mj-lt"/>
            </a:endParaRPr>
          </a:p>
        </p:txBody>
      </p:sp>
      <p:sp>
        <p:nvSpPr>
          <p:cNvPr id="29" name="Rectangle 2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6133" y="2324340"/>
            <a:ext cx="2103120" cy="240764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30" name="Rectangle 2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942005" y="2324341"/>
            <a:ext cx="2103120" cy="240764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31" name="Rectangle 3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652637" y="2324341"/>
            <a:ext cx="2103120" cy="240764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>
            <p:custDataLst>
              <p:tags r:id="rId5"/>
            </p:custDataLst>
          </p:nvPr>
        </p:nvSpPr>
        <p:spPr bwMode="auto">
          <a:xfrm>
            <a:off x="4724645" y="4177991"/>
            <a:ext cx="2031112" cy="32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zh-CN" altLang="en-US" sz="1050" dirty="0">
                <a:solidFill>
                  <a:prstClr val="black"/>
                </a:solidFill>
                <a:cs typeface="Daimler CS"/>
              </a:rPr>
              <a:t>要求：</a:t>
            </a:r>
            <a:r>
              <a:rPr lang="en-US" altLang="zh-CN" sz="1050" dirty="0">
                <a:solidFill>
                  <a:prstClr val="black"/>
                </a:solidFill>
                <a:cs typeface="Daimler CS"/>
              </a:rPr>
              <a:t>17.8±0.1mm</a:t>
            </a:r>
            <a:endParaRPr lang="en-US" altLang="zh-CN" sz="1050" dirty="0">
              <a:solidFill>
                <a:prstClr val="black"/>
              </a:solidFill>
              <a:cs typeface="Daimler CS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zh-CN" altLang="en-US" sz="1050" dirty="0">
                <a:solidFill>
                  <a:prstClr val="black"/>
                </a:solidFill>
                <a:cs typeface="Daimler CS"/>
              </a:rPr>
              <a:t>实测</a:t>
            </a:r>
            <a:r>
              <a:rPr lang="en-US" altLang="zh-CN" sz="1050" dirty="0">
                <a:solidFill>
                  <a:prstClr val="black"/>
                </a:solidFill>
                <a:cs typeface="Daimler CS"/>
              </a:rPr>
              <a:t>:   17.54mm</a:t>
            </a:r>
            <a:endParaRPr lang="en-US" altLang="zh-CN" sz="1050" dirty="0">
              <a:solidFill>
                <a:prstClr val="black"/>
              </a:solidFill>
              <a:cs typeface="Daimler CS"/>
            </a:endParaRPr>
          </a:p>
        </p:txBody>
      </p:sp>
      <p:sp>
        <p:nvSpPr>
          <p:cNvPr id="39" name="TextBox 38"/>
          <p:cNvSpPr txBox="1"/>
          <p:nvPr>
            <p:custDataLst>
              <p:tags r:id="rId6"/>
            </p:custDataLst>
          </p:nvPr>
        </p:nvSpPr>
        <p:spPr bwMode="auto">
          <a:xfrm>
            <a:off x="7028901" y="4177290"/>
            <a:ext cx="1955548" cy="32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zh-CN" altLang="en-US" sz="1050" dirty="0">
                <a:solidFill>
                  <a:prstClr val="black"/>
                </a:solidFill>
                <a:cs typeface="Daimler CS"/>
              </a:rPr>
              <a:t>要求</a:t>
            </a:r>
            <a:r>
              <a:rPr lang="en-US" altLang="zh-CN" sz="1050" dirty="0">
                <a:solidFill>
                  <a:prstClr val="black"/>
                </a:solidFill>
                <a:cs typeface="Daimler CS"/>
              </a:rPr>
              <a:t>240±0.2</a:t>
            </a:r>
            <a:endParaRPr lang="en-US" altLang="zh-CN" sz="1050" dirty="0">
              <a:solidFill>
                <a:prstClr val="black"/>
              </a:solidFill>
              <a:cs typeface="Daimler CS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zh-CN" altLang="en-US" sz="1050" dirty="0">
                <a:solidFill>
                  <a:prstClr val="black"/>
                </a:solidFill>
                <a:cs typeface="Daimler CS"/>
              </a:rPr>
              <a:t>实测</a:t>
            </a:r>
            <a:r>
              <a:rPr lang="en-US" altLang="zh-CN" sz="1050" dirty="0">
                <a:solidFill>
                  <a:prstClr val="black"/>
                </a:solidFill>
                <a:cs typeface="Daimler CS"/>
              </a:rPr>
              <a:t>240.56mm</a:t>
            </a:r>
            <a:endParaRPr lang="en-US" altLang="zh-CN" sz="1050" dirty="0">
              <a:solidFill>
                <a:prstClr val="black"/>
              </a:solidFill>
              <a:cs typeface="Daimler CS"/>
            </a:endParaRPr>
          </a:p>
        </p:txBody>
      </p:sp>
      <p:sp>
        <p:nvSpPr>
          <p:cNvPr id="40" name="TextBox 39"/>
          <p:cNvSpPr txBox="1"/>
          <p:nvPr>
            <p:custDataLst>
              <p:tags r:id="rId7"/>
            </p:custDataLst>
          </p:nvPr>
        </p:nvSpPr>
        <p:spPr bwMode="auto">
          <a:xfrm>
            <a:off x="2492397" y="4177290"/>
            <a:ext cx="1996792" cy="32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zh-CN" altLang="en-US" sz="1050" dirty="0">
                <a:solidFill>
                  <a:prstClr val="black"/>
                </a:solidFill>
                <a:cs typeface="Daimler CS"/>
              </a:rPr>
              <a:t>要求</a:t>
            </a:r>
            <a:r>
              <a:rPr lang="en-US" altLang="zh-CN" sz="1050" dirty="0">
                <a:solidFill>
                  <a:prstClr val="black"/>
                </a:solidFill>
                <a:cs typeface="Daimler CS"/>
              </a:rPr>
              <a:t>19 0/-0.1mm</a:t>
            </a:r>
            <a:endParaRPr lang="en-US" altLang="zh-CN" sz="1050" dirty="0">
              <a:solidFill>
                <a:prstClr val="black"/>
              </a:solidFill>
              <a:cs typeface="Daimler CS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zh-CN" altLang="en-US" sz="1050" dirty="0">
                <a:solidFill>
                  <a:prstClr val="black"/>
                </a:solidFill>
                <a:cs typeface="Daimler CS"/>
              </a:rPr>
              <a:t>实测</a:t>
            </a:r>
            <a:r>
              <a:rPr lang="en-US" altLang="zh-CN" sz="1050" dirty="0">
                <a:solidFill>
                  <a:prstClr val="black"/>
                </a:solidFill>
                <a:cs typeface="Daimler CS"/>
              </a:rPr>
              <a:t>19.48</a:t>
            </a:r>
            <a:endParaRPr lang="en-US" altLang="zh-CN" sz="1050" dirty="0">
              <a:solidFill>
                <a:prstClr val="black"/>
              </a:solidFill>
              <a:cs typeface="Daimler CS"/>
            </a:endParaRPr>
          </a:p>
        </p:txBody>
      </p:sp>
      <p:sp>
        <p:nvSpPr>
          <p:cNvPr id="41" name="TextBox 40"/>
          <p:cNvSpPr txBox="1"/>
          <p:nvPr>
            <p:custDataLst>
              <p:tags r:id="rId8"/>
            </p:custDataLst>
          </p:nvPr>
        </p:nvSpPr>
        <p:spPr bwMode="auto">
          <a:xfrm>
            <a:off x="251520" y="735904"/>
            <a:ext cx="6578675" cy="323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prstClr val="black"/>
                </a:solidFill>
                <a:latin typeface="+mj-lt"/>
              </a:rPr>
              <a:t>Failure is projecting in various ways   </a:t>
            </a:r>
            <a:r>
              <a:rPr lang="zh-CN" altLang="en-US" sz="1400" dirty="0">
                <a:solidFill>
                  <a:prstClr val="black"/>
                </a:solidFill>
                <a:latin typeface="+mj-lt"/>
              </a:rPr>
              <a:t>故障模式说明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8" name="Rounded Rectangle 27"/>
          <p:cNvSpPr/>
          <p:nvPr>
            <p:custDataLst>
              <p:tags r:id="rId9"/>
            </p:custDataLst>
          </p:nvPr>
        </p:nvSpPr>
        <p:spPr>
          <a:xfrm>
            <a:off x="2785615" y="1995685"/>
            <a:ext cx="1304027" cy="517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rgbClr val="004355"/>
                </a:solidFill>
              </a:rPr>
              <a:t>挡块厚度</a:t>
            </a:r>
            <a:endParaRPr lang="en-US" altLang="zh-CN" sz="1200" b="1" dirty="0">
              <a:solidFill>
                <a:srgbClr val="004355"/>
              </a:solidFill>
            </a:endParaRPr>
          </a:p>
        </p:txBody>
      </p:sp>
      <p:sp>
        <p:nvSpPr>
          <p:cNvPr id="32" name="TextBox 31"/>
          <p:cNvSpPr txBox="1"/>
          <p:nvPr>
            <p:custDataLst>
              <p:tags r:id="rId10"/>
            </p:custDataLst>
          </p:nvPr>
        </p:nvSpPr>
        <p:spPr bwMode="auto">
          <a:xfrm>
            <a:off x="227842" y="4177290"/>
            <a:ext cx="1895320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+mj-lt"/>
                <a:cs typeface="Daimler CS"/>
              </a:rPr>
              <a:t>     </a:t>
            </a:r>
            <a:r>
              <a:rPr lang="zh-CN" altLang="en-US" sz="1000" dirty="0">
                <a:solidFill>
                  <a:prstClr val="black"/>
                </a:solidFill>
                <a:latin typeface="+mj-lt"/>
                <a:cs typeface="Daimler CS"/>
              </a:rPr>
              <a:t>要求</a:t>
            </a:r>
            <a:r>
              <a:rPr lang="en-US" altLang="zh-CN" sz="1000" dirty="0">
                <a:solidFill>
                  <a:prstClr val="black"/>
                </a:solidFill>
                <a:latin typeface="+mj-lt"/>
                <a:cs typeface="Daimler CS"/>
              </a:rPr>
              <a:t>9 -0.1/-0.2mm</a:t>
            </a:r>
            <a:endParaRPr lang="en-US" altLang="zh-CN" sz="1000" dirty="0">
              <a:solidFill>
                <a:prstClr val="black"/>
              </a:solidFill>
              <a:latin typeface="+mj-lt"/>
              <a:cs typeface="Daimler CS"/>
            </a:endParaRPr>
          </a:p>
          <a:p>
            <a:r>
              <a:rPr lang="en-US" sz="1000" dirty="0">
                <a:solidFill>
                  <a:prstClr val="black"/>
                </a:solidFill>
                <a:latin typeface="+mj-lt"/>
                <a:cs typeface="Daimler CS"/>
              </a:rPr>
              <a:t>     </a:t>
            </a:r>
            <a:r>
              <a:rPr lang="zh-CN" altLang="en-US" sz="1000" dirty="0">
                <a:solidFill>
                  <a:prstClr val="black"/>
                </a:solidFill>
                <a:latin typeface="+mj-lt"/>
                <a:cs typeface="Daimler CS"/>
              </a:rPr>
              <a:t>实测</a:t>
            </a:r>
            <a:r>
              <a:rPr lang="en-US" altLang="zh-CN" sz="1000" dirty="0">
                <a:solidFill>
                  <a:prstClr val="black"/>
                </a:solidFill>
                <a:latin typeface="+mj-lt"/>
                <a:cs typeface="Daimler CS"/>
              </a:rPr>
              <a:t>8.98</a:t>
            </a:r>
            <a:endParaRPr lang="en-US" sz="1000" dirty="0">
              <a:solidFill>
                <a:prstClr val="black"/>
              </a:solidFill>
              <a:latin typeface="+mj-lt"/>
              <a:cs typeface="Daimler CS"/>
            </a:endParaRPr>
          </a:p>
        </p:txBody>
      </p:sp>
      <p:sp>
        <p:nvSpPr>
          <p:cNvPr id="42" name="Rounded Rectangle 41"/>
          <p:cNvSpPr/>
          <p:nvPr>
            <p:custDataLst>
              <p:tags r:id="rId11"/>
            </p:custDataLst>
          </p:nvPr>
        </p:nvSpPr>
        <p:spPr>
          <a:xfrm>
            <a:off x="467544" y="2017088"/>
            <a:ext cx="1488520" cy="517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rgbClr val="004355"/>
                </a:solidFill>
                <a:latin typeface="+mj-lt"/>
              </a:rPr>
              <a:t>连接杆</a:t>
            </a:r>
            <a:r>
              <a:rPr lang="en-US" altLang="zh-CN" sz="1200" b="1" dirty="0">
                <a:solidFill>
                  <a:srgbClr val="004355"/>
                </a:solidFill>
                <a:latin typeface="+mj-lt"/>
              </a:rPr>
              <a:t>2</a:t>
            </a:r>
            <a:r>
              <a:rPr lang="zh-CN" altLang="en-US" sz="1200" b="1" dirty="0">
                <a:solidFill>
                  <a:srgbClr val="004355"/>
                </a:solidFill>
                <a:latin typeface="+mj-lt"/>
              </a:rPr>
              <a:t>直径</a:t>
            </a:r>
            <a:endParaRPr lang="en-US" altLang="zh-CN" sz="1200" b="1" dirty="0">
              <a:solidFill>
                <a:srgbClr val="004355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454771" y="2663871"/>
            <a:ext cx="1935023" cy="13857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+mj-lt"/>
              </a:rPr>
              <a:t>Picture</a:t>
            </a:r>
            <a:r>
              <a:rPr lang="zh-CN" altLang="en-US" dirty="0"/>
              <a:t>图片</a:t>
            </a:r>
            <a:endParaRPr lang="en-US" dirty="0"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735306" y="2626202"/>
            <a:ext cx="1935023" cy="13857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+mj-lt"/>
              </a:rPr>
              <a:t>Picture</a:t>
            </a:r>
            <a:r>
              <a:rPr lang="zh-CN" altLang="en-US" dirty="0"/>
              <a:t>图片</a:t>
            </a:r>
            <a:endParaRPr lang="en-US" dirty="0">
              <a:latin typeface="+mj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029930" y="2626202"/>
            <a:ext cx="1935023" cy="13857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+mj-lt"/>
              </a:rPr>
              <a:t>Picture</a:t>
            </a:r>
            <a:r>
              <a:rPr lang="zh-CN" altLang="en-US" dirty="0"/>
              <a:t>图片</a:t>
            </a:r>
            <a:endParaRPr lang="en-US" dirty="0"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88139" y="2626202"/>
            <a:ext cx="1935023" cy="13857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+mj-lt"/>
              </a:rPr>
              <a:t>Picture </a:t>
            </a:r>
            <a:r>
              <a:rPr lang="zh-CN" altLang="en-US" dirty="0">
                <a:latin typeface="+mj-lt"/>
              </a:rPr>
              <a:t>图片</a:t>
            </a:r>
            <a:endParaRPr lang="en-US" dirty="0">
              <a:latin typeface="+mj-lt"/>
            </a:endParaRPr>
          </a:p>
        </p:txBody>
      </p:sp>
      <p:sp>
        <p:nvSpPr>
          <p:cNvPr id="36" name="Rectangle 6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48590" y="1173981"/>
            <a:ext cx="8471882" cy="703596"/>
          </a:xfrm>
          <a:prstGeom prst="rect">
            <a:avLst/>
          </a:prstGeom>
          <a:noFill/>
          <a:ln>
            <a:solidFill>
              <a:srgbClr val="002060"/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</p:txBody>
      </p:sp>
      <p:sp>
        <p:nvSpPr>
          <p:cNvPr id="49" name="Rounded Rectangle 68"/>
          <p:cNvSpPr/>
          <p:nvPr>
            <p:custDataLst>
              <p:tags r:id="rId13"/>
            </p:custDataLst>
          </p:nvPr>
        </p:nvSpPr>
        <p:spPr>
          <a:xfrm>
            <a:off x="499121" y="1094307"/>
            <a:ext cx="1824285" cy="2335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</a:rPr>
              <a:t>结论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0" name="TextBox 49"/>
          <p:cNvSpPr txBox="1"/>
          <p:nvPr>
            <p:custDataLst>
              <p:tags r:id="rId14"/>
            </p:custDataLst>
          </p:nvPr>
        </p:nvSpPr>
        <p:spPr bwMode="auto">
          <a:xfrm>
            <a:off x="628189" y="1327869"/>
            <a:ext cx="8192283" cy="2022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cs typeface="Daimler CS"/>
              </a:rPr>
              <a:t>驾驶员座椅在使用过程中出现松旷</a:t>
            </a:r>
            <a:endParaRPr lang="zh-CN" altLang="en-US" sz="1000" dirty="0">
              <a:cs typeface="Daimler CS"/>
            </a:endParaRPr>
          </a:p>
        </p:txBody>
      </p:sp>
      <p:sp>
        <p:nvSpPr>
          <p:cNvPr id="53" name="Rounded Rectangle 27"/>
          <p:cNvSpPr/>
          <p:nvPr>
            <p:custDataLst>
              <p:tags r:id="rId15"/>
            </p:custDataLst>
          </p:nvPr>
        </p:nvSpPr>
        <p:spPr>
          <a:xfrm>
            <a:off x="5068173" y="2054693"/>
            <a:ext cx="1304027" cy="517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rgbClr val="004355"/>
                </a:solidFill>
              </a:rPr>
              <a:t>上固定尼龙块</a:t>
            </a:r>
            <a:endParaRPr lang="en-US" altLang="zh-CN" sz="1200" b="1" dirty="0">
              <a:solidFill>
                <a:srgbClr val="004355"/>
              </a:solidFill>
            </a:endParaRPr>
          </a:p>
        </p:txBody>
      </p:sp>
      <p:sp>
        <p:nvSpPr>
          <p:cNvPr id="55" name="Rounded Rectangle 27"/>
          <p:cNvSpPr/>
          <p:nvPr>
            <p:custDataLst>
              <p:tags r:id="rId16"/>
            </p:custDataLst>
          </p:nvPr>
        </p:nvSpPr>
        <p:spPr>
          <a:xfrm>
            <a:off x="7359164" y="1998410"/>
            <a:ext cx="1304027" cy="517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rgbClr val="004355"/>
                </a:solidFill>
              </a:rPr>
              <a:t>上框前横梁</a:t>
            </a:r>
            <a:endParaRPr lang="en-US" altLang="zh-CN" sz="1200" b="1" dirty="0">
              <a:solidFill>
                <a:srgbClr val="004355"/>
              </a:solidFill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01630" y="2673656"/>
            <a:ext cx="1921532" cy="1301791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8" cstate="print"/>
          <a:srcRect l="41038"/>
          <a:stretch>
            <a:fillRect/>
          </a:stretch>
        </p:blipFill>
        <p:spPr>
          <a:xfrm>
            <a:off x="2492397" y="2706335"/>
            <a:ext cx="1863579" cy="1281367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735306" y="2685191"/>
            <a:ext cx="1875044" cy="1302511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029930" y="2663871"/>
            <a:ext cx="1790542" cy="13355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229469" y="703759"/>
            <a:ext cx="7182110" cy="1846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cs typeface="Daimler CS"/>
              </a:rPr>
              <a:t>抽取</a:t>
            </a:r>
            <a:r>
              <a:rPr lang="en-US" altLang="zh-CN" sz="1200" dirty="0">
                <a:cs typeface="Daimler CS"/>
              </a:rPr>
              <a:t>5</a:t>
            </a:r>
            <a:r>
              <a:rPr lang="zh-CN" altLang="en-US" sz="1200" dirty="0">
                <a:cs typeface="Daimler CS"/>
              </a:rPr>
              <a:t>件故障件进行分析</a:t>
            </a:r>
            <a:endParaRPr lang="zh-CN" altLang="en-US" sz="1200" dirty="0">
              <a:cs typeface="Daimler 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9552" y="2823911"/>
            <a:ext cx="1060142" cy="4502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dirty="0"/>
              <a:t>座框数据测量</a:t>
            </a:r>
            <a:endParaRPr lang="zh-CN" altLang="en-US" sz="800" dirty="0"/>
          </a:p>
        </p:txBody>
      </p:sp>
      <p:sp>
        <p:nvSpPr>
          <p:cNvPr id="76" name="TextBox 75"/>
          <p:cNvSpPr txBox="1"/>
          <p:nvPr/>
        </p:nvSpPr>
        <p:spPr>
          <a:xfrm>
            <a:off x="323528" y="51470"/>
            <a:ext cx="5040560" cy="5847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baseline="0">
                <a:solidFill>
                  <a:srgbClr val="5097AB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Ⅳ.</a:t>
            </a:r>
            <a:r>
              <a:rPr lang="zh-CN" altLang="en-US" dirty="0"/>
              <a:t>失效件分析结果 </a:t>
            </a:r>
            <a:endParaRPr lang="en-US" altLang="zh-CN" dirty="0"/>
          </a:p>
          <a:p>
            <a:r>
              <a:rPr lang="en-US" altLang="zh-CN" dirty="0"/>
              <a:t>Return Parts Analysis Results</a:t>
            </a:r>
            <a:endParaRPr lang="en-US" altLang="zh-CN" dirty="0"/>
          </a:p>
        </p:txBody>
      </p:sp>
      <p:cxnSp>
        <p:nvCxnSpPr>
          <p:cNvPr id="26" name="直接箭头连接符 25"/>
          <p:cNvCxnSpPr>
            <a:endCxn id="104" idx="1"/>
          </p:cNvCxnSpPr>
          <p:nvPr/>
        </p:nvCxnSpPr>
        <p:spPr bwMode="auto">
          <a:xfrm flipV="1">
            <a:off x="2351467" y="2031763"/>
            <a:ext cx="1155933" cy="6637"/>
          </a:xfrm>
          <a:prstGeom prst="straightConnector1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4" name="矩形 103"/>
          <p:cNvSpPr/>
          <p:nvPr/>
        </p:nvSpPr>
        <p:spPr>
          <a:xfrm>
            <a:off x="3507400" y="1851670"/>
            <a:ext cx="1283803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dirty="0"/>
              <a:t>绞架连接杆与滚轮长度测量</a:t>
            </a:r>
            <a:endParaRPr lang="zh-CN" altLang="en-US" sz="800" dirty="0"/>
          </a:p>
        </p:txBody>
      </p:sp>
      <p:sp>
        <p:nvSpPr>
          <p:cNvPr id="109" name="矩形 108"/>
          <p:cNvSpPr/>
          <p:nvPr/>
        </p:nvSpPr>
        <p:spPr>
          <a:xfrm>
            <a:off x="3507400" y="2495515"/>
            <a:ext cx="1283803" cy="3594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dirty="0"/>
              <a:t>下框开口尺寸测量</a:t>
            </a:r>
            <a:endParaRPr lang="en-US" altLang="zh-CN" sz="800" dirty="0"/>
          </a:p>
        </p:txBody>
      </p:sp>
      <p:cxnSp>
        <p:nvCxnSpPr>
          <p:cNvPr id="96" name="肘形连接符 95"/>
          <p:cNvCxnSpPr>
            <a:endCxn id="153" idx="1"/>
          </p:cNvCxnSpPr>
          <p:nvPr/>
        </p:nvCxnSpPr>
        <p:spPr bwMode="auto">
          <a:xfrm rot="16200000" flipH="1">
            <a:off x="1940668" y="2394898"/>
            <a:ext cx="1957836" cy="1175600"/>
          </a:xfrm>
          <a:prstGeom prst="bentConnector2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3" name="矩形 152"/>
          <p:cNvSpPr/>
          <p:nvPr/>
        </p:nvSpPr>
        <p:spPr>
          <a:xfrm>
            <a:off x="3507400" y="3782025"/>
            <a:ext cx="1264132" cy="3594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CN" altLang="en-US" sz="800" dirty="0"/>
              <a:t>连接杆与挡块长度测量</a:t>
            </a:r>
            <a:endParaRPr lang="en-US" altLang="zh-CN" sz="800" dirty="0"/>
          </a:p>
        </p:txBody>
      </p:sp>
      <p:sp>
        <p:nvSpPr>
          <p:cNvPr id="168" name="TextBox 167"/>
          <p:cNvSpPr txBox="1"/>
          <p:nvPr/>
        </p:nvSpPr>
        <p:spPr bwMode="auto">
          <a:xfrm>
            <a:off x="601129" y="4979507"/>
            <a:ext cx="1957267" cy="153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solidFill>
                  <a:prstClr val="black"/>
                </a:solidFill>
                <a:latin typeface="+mj-lt"/>
                <a:cs typeface="Daimler CS"/>
              </a:rPr>
              <a:t>验证非主因</a:t>
            </a:r>
            <a:r>
              <a:rPr lang="en-US" altLang="zh-CN" sz="1000" dirty="0">
                <a:solidFill>
                  <a:prstClr val="black"/>
                </a:solidFill>
                <a:latin typeface="+mj-lt"/>
                <a:cs typeface="Daimler CS"/>
              </a:rPr>
              <a:t>/ </a:t>
            </a:r>
            <a:r>
              <a:rPr lang="en-US" sz="1000" dirty="0">
                <a:solidFill>
                  <a:prstClr val="black"/>
                </a:solidFill>
                <a:latin typeface="+mj-lt"/>
                <a:cs typeface="Daimler CS"/>
              </a:rPr>
              <a:t>Verified &amp; not a cause</a:t>
            </a:r>
            <a:endParaRPr lang="en-US" sz="1000" dirty="0">
              <a:solidFill>
                <a:prstClr val="black"/>
              </a:solidFill>
              <a:latin typeface="+mj-lt"/>
              <a:cs typeface="Daimler CS"/>
            </a:endParaRPr>
          </a:p>
        </p:txBody>
      </p:sp>
      <p:sp>
        <p:nvSpPr>
          <p:cNvPr id="169" name="TextBox 168"/>
          <p:cNvSpPr txBox="1"/>
          <p:nvPr/>
        </p:nvSpPr>
        <p:spPr bwMode="auto">
          <a:xfrm>
            <a:off x="5063174" y="4980087"/>
            <a:ext cx="1689565" cy="153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solidFill>
                  <a:prstClr val="black"/>
                </a:solidFill>
                <a:latin typeface="+mj-lt"/>
                <a:cs typeface="Daimler CS"/>
              </a:rPr>
              <a:t>验证是原因</a:t>
            </a:r>
            <a:r>
              <a:rPr lang="en-US" altLang="zh-CN" sz="1000" dirty="0">
                <a:solidFill>
                  <a:prstClr val="black"/>
                </a:solidFill>
                <a:latin typeface="+mj-lt"/>
                <a:cs typeface="Daimler CS"/>
              </a:rPr>
              <a:t>/ </a:t>
            </a:r>
            <a:r>
              <a:rPr lang="en-US" sz="1000" dirty="0">
                <a:solidFill>
                  <a:prstClr val="black"/>
                </a:solidFill>
                <a:latin typeface="+mj-lt"/>
                <a:cs typeface="Daimler CS"/>
              </a:rPr>
              <a:t>Verified as cause</a:t>
            </a:r>
            <a:endParaRPr lang="en-US" sz="1000" dirty="0">
              <a:solidFill>
                <a:prstClr val="black"/>
              </a:solidFill>
              <a:latin typeface="+mj-lt"/>
              <a:cs typeface="Daimler CS"/>
            </a:endParaRPr>
          </a:p>
        </p:txBody>
      </p:sp>
      <p:sp>
        <p:nvSpPr>
          <p:cNvPr id="170" name="TextBox 169"/>
          <p:cNvSpPr txBox="1"/>
          <p:nvPr/>
        </p:nvSpPr>
        <p:spPr bwMode="auto">
          <a:xfrm>
            <a:off x="7361758" y="4981343"/>
            <a:ext cx="1376980" cy="153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solidFill>
                  <a:prstClr val="black"/>
                </a:solidFill>
                <a:latin typeface="+mj-lt"/>
                <a:cs typeface="Daimler CS"/>
              </a:rPr>
              <a:t>分析中</a:t>
            </a:r>
            <a:r>
              <a:rPr lang="en-US" altLang="zh-CN" sz="1000" dirty="0">
                <a:solidFill>
                  <a:prstClr val="black"/>
                </a:solidFill>
                <a:latin typeface="+mj-lt"/>
                <a:cs typeface="Daimler CS"/>
              </a:rPr>
              <a:t>/ </a:t>
            </a:r>
            <a:r>
              <a:rPr lang="en-US" sz="1000" dirty="0">
                <a:solidFill>
                  <a:prstClr val="black"/>
                </a:solidFill>
                <a:latin typeface="+mj-lt"/>
                <a:cs typeface="Daimler CS"/>
              </a:rPr>
              <a:t>Under validation</a:t>
            </a:r>
            <a:endParaRPr lang="en-US" sz="1000" dirty="0">
              <a:solidFill>
                <a:prstClr val="black"/>
              </a:solidFill>
              <a:latin typeface="+mj-lt"/>
              <a:cs typeface="Daimler CS"/>
            </a:endParaRPr>
          </a:p>
        </p:txBody>
      </p:sp>
      <p:sp>
        <p:nvSpPr>
          <p:cNvPr id="171" name="TextBox 170"/>
          <p:cNvSpPr txBox="1"/>
          <p:nvPr/>
        </p:nvSpPr>
        <p:spPr bwMode="auto">
          <a:xfrm>
            <a:off x="3179648" y="4980087"/>
            <a:ext cx="1453924" cy="153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solidFill>
                  <a:prstClr val="black"/>
                </a:solidFill>
                <a:latin typeface="+mj-lt"/>
                <a:cs typeface="Daimler CS"/>
              </a:rPr>
              <a:t>潜在因素</a:t>
            </a:r>
            <a:r>
              <a:rPr lang="en-US" altLang="zh-CN" sz="1000" dirty="0">
                <a:solidFill>
                  <a:prstClr val="black"/>
                </a:solidFill>
                <a:latin typeface="+mj-lt"/>
                <a:cs typeface="Daimler CS"/>
              </a:rPr>
              <a:t>/ </a:t>
            </a:r>
            <a:r>
              <a:rPr lang="en-US" sz="1000" dirty="0">
                <a:solidFill>
                  <a:prstClr val="black"/>
                </a:solidFill>
                <a:latin typeface="+mj-lt"/>
                <a:cs typeface="Daimler CS"/>
              </a:rPr>
              <a:t>Potential cause</a:t>
            </a:r>
            <a:endParaRPr lang="en-US" sz="1000" dirty="0">
              <a:solidFill>
                <a:prstClr val="black"/>
              </a:solidFill>
              <a:latin typeface="+mj-lt"/>
              <a:cs typeface="Daimler CS"/>
            </a:endParaRPr>
          </a:p>
        </p:txBody>
      </p:sp>
      <p:grpSp>
        <p:nvGrpSpPr>
          <p:cNvPr id="2" name="Group 15"/>
          <p:cNvGrpSpPr>
            <a:grpSpLocks noChangeAspect="1"/>
          </p:cNvGrpSpPr>
          <p:nvPr/>
        </p:nvGrpSpPr>
        <p:grpSpPr bwMode="auto">
          <a:xfrm>
            <a:off x="4967473" y="4948177"/>
            <a:ext cx="45719" cy="215861"/>
            <a:chOff x="1939" y="1022"/>
            <a:chExt cx="464" cy="2172"/>
          </a:xfrm>
          <a:solidFill>
            <a:srgbClr val="FF0000"/>
          </a:solidFill>
        </p:grpSpPr>
        <p:sp>
          <p:nvSpPr>
            <p:cNvPr id="173" name="Rectangle 16"/>
            <p:cNvSpPr>
              <a:spLocks noChangeArrowheads="1"/>
            </p:cNvSpPr>
            <p:nvPr/>
          </p:nvSpPr>
          <p:spPr bwMode="auto">
            <a:xfrm>
              <a:off x="1977" y="2800"/>
              <a:ext cx="388" cy="39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9pPr>
            </a:lstStyle>
            <a:p>
              <a:pPr eaLnBrk="1" hangingPunct="1"/>
              <a:endParaRPr lang="en-US" altLang="en-US" sz="1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74" name="Freeform 17"/>
            <p:cNvSpPr/>
            <p:nvPr/>
          </p:nvSpPr>
          <p:spPr bwMode="auto">
            <a:xfrm>
              <a:off x="1939" y="1022"/>
              <a:ext cx="464" cy="1612"/>
            </a:xfrm>
            <a:custGeom>
              <a:avLst/>
              <a:gdLst>
                <a:gd name="T0" fmla="*/ 8 w 61"/>
                <a:gd name="T1" fmla="*/ 0 h 213"/>
                <a:gd name="T2" fmla="*/ 464 w 61"/>
                <a:gd name="T3" fmla="*/ 0 h 213"/>
                <a:gd name="T4" fmla="*/ 464 w 61"/>
                <a:gd name="T5" fmla="*/ 545 h 213"/>
                <a:gd name="T6" fmla="*/ 350 w 61"/>
                <a:gd name="T7" fmla="*/ 1612 h 213"/>
                <a:gd name="T8" fmla="*/ 122 w 61"/>
                <a:gd name="T9" fmla="*/ 1612 h 213"/>
                <a:gd name="T10" fmla="*/ 0 w 61"/>
                <a:gd name="T11" fmla="*/ 552 h 213"/>
                <a:gd name="T12" fmla="*/ 8 w 61"/>
                <a:gd name="T13" fmla="*/ 0 h 2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1" h="213">
                  <a:moveTo>
                    <a:pt x="1" y="0"/>
                  </a:moveTo>
                  <a:lnTo>
                    <a:pt x="61" y="0"/>
                  </a:lnTo>
                  <a:lnTo>
                    <a:pt x="61" y="72"/>
                  </a:lnTo>
                  <a:lnTo>
                    <a:pt x="46" y="213"/>
                  </a:lnTo>
                  <a:lnTo>
                    <a:pt x="16" y="213"/>
                  </a:lnTo>
                  <a:lnTo>
                    <a:pt x="0" y="73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0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3" name="Group 19"/>
          <p:cNvGrpSpPr>
            <a:grpSpLocks noChangeAspect="1"/>
          </p:cNvGrpSpPr>
          <p:nvPr/>
        </p:nvGrpSpPr>
        <p:grpSpPr bwMode="auto">
          <a:xfrm>
            <a:off x="2987824" y="4960453"/>
            <a:ext cx="98142" cy="137026"/>
            <a:chOff x="3202" y="3363"/>
            <a:chExt cx="180" cy="257"/>
          </a:xfrm>
          <a:solidFill>
            <a:srgbClr val="FFFF00"/>
          </a:solidFill>
        </p:grpSpPr>
        <p:sp>
          <p:nvSpPr>
            <p:cNvPr id="176" name="Freeform 20"/>
            <p:cNvSpPr/>
            <p:nvPr/>
          </p:nvSpPr>
          <p:spPr bwMode="auto">
            <a:xfrm>
              <a:off x="3202" y="3363"/>
              <a:ext cx="180" cy="185"/>
            </a:xfrm>
            <a:custGeom>
              <a:avLst/>
              <a:gdLst>
                <a:gd name="T0" fmla="*/ 0 w 1135"/>
                <a:gd name="T1" fmla="*/ 85 h 1175"/>
                <a:gd name="T2" fmla="*/ 15 w 1135"/>
                <a:gd name="T3" fmla="*/ 36 h 1175"/>
                <a:gd name="T4" fmla="*/ 36 w 1135"/>
                <a:gd name="T5" fmla="*/ 16 h 1175"/>
                <a:gd name="T6" fmla="*/ 63 w 1135"/>
                <a:gd name="T7" fmla="*/ 5 h 1175"/>
                <a:gd name="T8" fmla="*/ 100 w 1135"/>
                <a:gd name="T9" fmla="*/ 1 h 1175"/>
                <a:gd name="T10" fmla="*/ 139 w 1135"/>
                <a:gd name="T11" fmla="*/ 12 h 1175"/>
                <a:gd name="T12" fmla="*/ 166 w 1135"/>
                <a:gd name="T13" fmla="*/ 35 h 1175"/>
                <a:gd name="T14" fmla="*/ 179 w 1135"/>
                <a:gd name="T15" fmla="*/ 65 h 1175"/>
                <a:gd name="T16" fmla="*/ 174 w 1135"/>
                <a:gd name="T17" fmla="*/ 98 h 1175"/>
                <a:gd name="T18" fmla="*/ 142 w 1135"/>
                <a:gd name="T19" fmla="*/ 132 h 1175"/>
                <a:gd name="T20" fmla="*/ 131 w 1135"/>
                <a:gd name="T21" fmla="*/ 142 h 1175"/>
                <a:gd name="T22" fmla="*/ 122 w 1135"/>
                <a:gd name="T23" fmla="*/ 150 h 1175"/>
                <a:gd name="T24" fmla="*/ 117 w 1135"/>
                <a:gd name="T25" fmla="*/ 156 h 1175"/>
                <a:gd name="T26" fmla="*/ 115 w 1135"/>
                <a:gd name="T27" fmla="*/ 164 h 1175"/>
                <a:gd name="T28" fmla="*/ 114 w 1135"/>
                <a:gd name="T29" fmla="*/ 185 h 1175"/>
                <a:gd name="T30" fmla="*/ 63 w 1135"/>
                <a:gd name="T31" fmla="*/ 185 h 1175"/>
                <a:gd name="T32" fmla="*/ 63 w 1135"/>
                <a:gd name="T33" fmla="*/ 167 h 1175"/>
                <a:gd name="T34" fmla="*/ 65 w 1135"/>
                <a:gd name="T35" fmla="*/ 152 h 1175"/>
                <a:gd name="T36" fmla="*/ 70 w 1135"/>
                <a:gd name="T37" fmla="*/ 134 h 1175"/>
                <a:gd name="T38" fmla="*/ 82 w 1135"/>
                <a:gd name="T39" fmla="*/ 118 h 1175"/>
                <a:gd name="T40" fmla="*/ 98 w 1135"/>
                <a:gd name="T41" fmla="*/ 104 h 1175"/>
                <a:gd name="T42" fmla="*/ 114 w 1135"/>
                <a:gd name="T43" fmla="*/ 92 h 1175"/>
                <a:gd name="T44" fmla="*/ 122 w 1135"/>
                <a:gd name="T45" fmla="*/ 83 h 1175"/>
                <a:gd name="T46" fmla="*/ 125 w 1135"/>
                <a:gd name="T47" fmla="*/ 73 h 1175"/>
                <a:gd name="T48" fmla="*/ 123 w 1135"/>
                <a:gd name="T49" fmla="*/ 62 h 1175"/>
                <a:gd name="T50" fmla="*/ 116 w 1135"/>
                <a:gd name="T51" fmla="*/ 53 h 1175"/>
                <a:gd name="T52" fmla="*/ 105 w 1135"/>
                <a:gd name="T53" fmla="*/ 47 h 1175"/>
                <a:gd name="T54" fmla="*/ 92 w 1135"/>
                <a:gd name="T55" fmla="*/ 46 h 1175"/>
                <a:gd name="T56" fmla="*/ 77 w 1135"/>
                <a:gd name="T57" fmla="*/ 48 h 1175"/>
                <a:gd name="T58" fmla="*/ 65 w 1135"/>
                <a:gd name="T59" fmla="*/ 55 h 1175"/>
                <a:gd name="T60" fmla="*/ 57 w 1135"/>
                <a:gd name="T61" fmla="*/ 65 h 1175"/>
                <a:gd name="T62" fmla="*/ 54 w 1135"/>
                <a:gd name="T63" fmla="*/ 75 h 1175"/>
                <a:gd name="T64" fmla="*/ 53 w 1135"/>
                <a:gd name="T65" fmla="*/ 85 h 1175"/>
                <a:gd name="T66" fmla="*/ 0 w 1135"/>
                <a:gd name="T67" fmla="*/ 85 h 117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35" h="1175">
                  <a:moveTo>
                    <a:pt x="0" y="539"/>
                  </a:moveTo>
                  <a:cubicBezTo>
                    <a:pt x="1" y="490"/>
                    <a:pt x="10" y="335"/>
                    <a:pt x="95" y="226"/>
                  </a:cubicBezTo>
                  <a:cubicBezTo>
                    <a:pt x="134" y="166"/>
                    <a:pt x="174" y="137"/>
                    <a:pt x="224" y="104"/>
                  </a:cubicBezTo>
                  <a:cubicBezTo>
                    <a:pt x="274" y="71"/>
                    <a:pt x="330" y="46"/>
                    <a:pt x="397" y="30"/>
                  </a:cubicBezTo>
                  <a:cubicBezTo>
                    <a:pt x="464" y="14"/>
                    <a:pt x="548" y="0"/>
                    <a:pt x="628" y="7"/>
                  </a:cubicBezTo>
                  <a:cubicBezTo>
                    <a:pt x="708" y="15"/>
                    <a:pt x="805" y="39"/>
                    <a:pt x="874" y="75"/>
                  </a:cubicBezTo>
                  <a:cubicBezTo>
                    <a:pt x="943" y="110"/>
                    <a:pt x="1006" y="164"/>
                    <a:pt x="1047" y="220"/>
                  </a:cubicBezTo>
                  <a:cubicBezTo>
                    <a:pt x="1088" y="276"/>
                    <a:pt x="1118" y="343"/>
                    <a:pt x="1126" y="410"/>
                  </a:cubicBezTo>
                  <a:cubicBezTo>
                    <a:pt x="1133" y="478"/>
                    <a:pt x="1135" y="552"/>
                    <a:pt x="1096" y="623"/>
                  </a:cubicBezTo>
                  <a:cubicBezTo>
                    <a:pt x="1057" y="694"/>
                    <a:pt x="940" y="795"/>
                    <a:pt x="895" y="841"/>
                  </a:cubicBezTo>
                  <a:cubicBezTo>
                    <a:pt x="860" y="875"/>
                    <a:pt x="847" y="881"/>
                    <a:pt x="826" y="899"/>
                  </a:cubicBezTo>
                  <a:cubicBezTo>
                    <a:pt x="805" y="917"/>
                    <a:pt x="783" y="937"/>
                    <a:pt x="769" y="952"/>
                  </a:cubicBezTo>
                  <a:cubicBezTo>
                    <a:pt x="755" y="967"/>
                    <a:pt x="748" y="975"/>
                    <a:pt x="740" y="989"/>
                  </a:cubicBezTo>
                  <a:cubicBezTo>
                    <a:pt x="732" y="1003"/>
                    <a:pt x="727" y="1009"/>
                    <a:pt x="723" y="1039"/>
                  </a:cubicBezTo>
                  <a:cubicBezTo>
                    <a:pt x="719" y="1069"/>
                    <a:pt x="716" y="1135"/>
                    <a:pt x="716" y="1172"/>
                  </a:cubicBezTo>
                  <a:cubicBezTo>
                    <a:pt x="658" y="1172"/>
                    <a:pt x="502" y="1175"/>
                    <a:pt x="399" y="1172"/>
                  </a:cubicBezTo>
                  <a:cubicBezTo>
                    <a:pt x="398" y="1093"/>
                    <a:pt x="398" y="1102"/>
                    <a:pt x="399" y="1062"/>
                  </a:cubicBezTo>
                  <a:cubicBezTo>
                    <a:pt x="401" y="1028"/>
                    <a:pt x="401" y="998"/>
                    <a:pt x="408" y="965"/>
                  </a:cubicBezTo>
                  <a:cubicBezTo>
                    <a:pt x="416" y="931"/>
                    <a:pt x="423" y="890"/>
                    <a:pt x="442" y="854"/>
                  </a:cubicBezTo>
                  <a:cubicBezTo>
                    <a:pt x="460" y="819"/>
                    <a:pt x="487" y="784"/>
                    <a:pt x="516" y="752"/>
                  </a:cubicBezTo>
                  <a:cubicBezTo>
                    <a:pt x="546" y="720"/>
                    <a:pt x="582" y="690"/>
                    <a:pt x="615" y="662"/>
                  </a:cubicBezTo>
                  <a:cubicBezTo>
                    <a:pt x="649" y="634"/>
                    <a:pt x="690" y="606"/>
                    <a:pt x="716" y="584"/>
                  </a:cubicBezTo>
                  <a:cubicBezTo>
                    <a:pt x="742" y="562"/>
                    <a:pt x="757" y="550"/>
                    <a:pt x="768" y="530"/>
                  </a:cubicBezTo>
                  <a:cubicBezTo>
                    <a:pt x="779" y="509"/>
                    <a:pt x="788" y="485"/>
                    <a:pt x="788" y="463"/>
                  </a:cubicBezTo>
                  <a:cubicBezTo>
                    <a:pt x="788" y="440"/>
                    <a:pt x="783" y="416"/>
                    <a:pt x="773" y="396"/>
                  </a:cubicBezTo>
                  <a:cubicBezTo>
                    <a:pt x="764" y="375"/>
                    <a:pt x="751" y="353"/>
                    <a:pt x="732" y="338"/>
                  </a:cubicBezTo>
                  <a:cubicBezTo>
                    <a:pt x="714" y="323"/>
                    <a:pt x="685" y="308"/>
                    <a:pt x="660" y="300"/>
                  </a:cubicBezTo>
                  <a:cubicBezTo>
                    <a:pt x="635" y="292"/>
                    <a:pt x="607" y="291"/>
                    <a:pt x="578" y="292"/>
                  </a:cubicBezTo>
                  <a:cubicBezTo>
                    <a:pt x="549" y="293"/>
                    <a:pt x="515" y="295"/>
                    <a:pt x="487" y="304"/>
                  </a:cubicBezTo>
                  <a:cubicBezTo>
                    <a:pt x="459" y="313"/>
                    <a:pt x="429" y="330"/>
                    <a:pt x="408" y="349"/>
                  </a:cubicBezTo>
                  <a:cubicBezTo>
                    <a:pt x="388" y="368"/>
                    <a:pt x="371" y="390"/>
                    <a:pt x="360" y="412"/>
                  </a:cubicBezTo>
                  <a:cubicBezTo>
                    <a:pt x="349" y="435"/>
                    <a:pt x="345" y="457"/>
                    <a:pt x="341" y="478"/>
                  </a:cubicBezTo>
                  <a:cubicBezTo>
                    <a:pt x="337" y="498"/>
                    <a:pt x="337" y="509"/>
                    <a:pt x="336" y="539"/>
                  </a:cubicBezTo>
                  <a:cubicBezTo>
                    <a:pt x="263" y="538"/>
                    <a:pt x="68" y="539"/>
                    <a:pt x="0" y="539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sz="1000" dirty="0">
                <a:latin typeface="+mj-lt"/>
              </a:endParaRPr>
            </a:p>
          </p:txBody>
        </p:sp>
        <p:sp>
          <p:nvSpPr>
            <p:cNvPr id="177" name="Rectangle 21"/>
            <p:cNvSpPr>
              <a:spLocks noChangeArrowheads="1"/>
            </p:cNvSpPr>
            <p:nvPr/>
          </p:nvSpPr>
          <p:spPr bwMode="auto">
            <a:xfrm>
              <a:off x="3265" y="3569"/>
              <a:ext cx="51" cy="51"/>
            </a:xfrm>
            <a:prstGeom prst="rect">
              <a:avLst/>
            </a:prstGeom>
            <a:grpFill/>
            <a:ln w="9525">
              <a:solidFill>
                <a:schemeClr val="accent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9pPr>
            </a:lstStyle>
            <a:p>
              <a:pPr eaLnBrk="1" hangingPunct="1"/>
              <a:endParaRPr lang="en-US" altLang="en-US" sz="1000" dirty="0">
                <a:latin typeface="+mj-lt"/>
              </a:endParaRPr>
            </a:p>
          </p:txBody>
        </p:sp>
      </p:grpSp>
      <p:sp>
        <p:nvSpPr>
          <p:cNvPr id="178" name="Freeform 10"/>
          <p:cNvSpPr>
            <a:spLocks noChangeAspect="1"/>
          </p:cNvSpPr>
          <p:nvPr/>
        </p:nvSpPr>
        <p:spPr bwMode="auto">
          <a:xfrm>
            <a:off x="351156" y="4945597"/>
            <a:ext cx="234207" cy="153888"/>
          </a:xfrm>
          <a:custGeom>
            <a:avLst/>
            <a:gdLst>
              <a:gd name="T0" fmla="*/ 31090 w 457"/>
              <a:gd name="T1" fmla="*/ 375717 h 464"/>
              <a:gd name="T2" fmla="*/ 26116 w 457"/>
              <a:gd name="T3" fmla="*/ 434106 h 464"/>
              <a:gd name="T4" fmla="*/ 123116 w 457"/>
              <a:gd name="T5" fmla="*/ 562306 h 464"/>
              <a:gd name="T6" fmla="*/ 156694 w 457"/>
              <a:gd name="T7" fmla="*/ 582615 h 464"/>
              <a:gd name="T8" fmla="*/ 212656 w 457"/>
              <a:gd name="T9" fmla="*/ 577538 h 464"/>
              <a:gd name="T10" fmla="*/ 225092 w 457"/>
              <a:gd name="T11" fmla="*/ 558498 h 464"/>
              <a:gd name="T12" fmla="*/ 264887 w 457"/>
              <a:gd name="T13" fmla="*/ 470916 h 464"/>
              <a:gd name="T14" fmla="*/ 320849 w 457"/>
              <a:gd name="T15" fmla="*/ 352869 h 464"/>
              <a:gd name="T16" fmla="*/ 358157 w 457"/>
              <a:gd name="T17" fmla="*/ 280519 h 464"/>
              <a:gd name="T18" fmla="*/ 404170 w 457"/>
              <a:gd name="T19" fmla="*/ 208168 h 464"/>
              <a:gd name="T20" fmla="*/ 488735 w 457"/>
              <a:gd name="T21" fmla="*/ 95199 h 464"/>
              <a:gd name="T22" fmla="*/ 560863 w 457"/>
              <a:gd name="T23" fmla="*/ 21578 h 464"/>
              <a:gd name="T24" fmla="*/ 564594 w 457"/>
              <a:gd name="T25" fmla="*/ 3808 h 464"/>
              <a:gd name="T26" fmla="*/ 516094 w 457"/>
              <a:gd name="T27" fmla="*/ 3808 h 464"/>
              <a:gd name="T28" fmla="*/ 460132 w 457"/>
              <a:gd name="T29" fmla="*/ 25386 h 464"/>
              <a:gd name="T30" fmla="*/ 388003 w 457"/>
              <a:gd name="T31" fmla="*/ 106622 h 464"/>
              <a:gd name="T32" fmla="*/ 324579 w 457"/>
              <a:gd name="T33" fmla="*/ 196744 h 464"/>
              <a:gd name="T34" fmla="*/ 223848 w 457"/>
              <a:gd name="T35" fmla="*/ 375717 h 464"/>
              <a:gd name="T36" fmla="*/ 180322 w 457"/>
              <a:gd name="T37" fmla="*/ 463300 h 464"/>
              <a:gd name="T38" fmla="*/ 105706 w 457"/>
              <a:gd name="T39" fmla="*/ 371909 h 464"/>
              <a:gd name="T40" fmla="*/ 31090 w 457"/>
              <a:gd name="T41" fmla="*/ 375717 h 4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57" h="464">
                <a:moveTo>
                  <a:pt x="25" y="296"/>
                </a:moveTo>
                <a:cubicBezTo>
                  <a:pt x="14" y="304"/>
                  <a:pt x="0" y="320"/>
                  <a:pt x="21" y="342"/>
                </a:cubicBezTo>
                <a:cubicBezTo>
                  <a:pt x="33" y="367"/>
                  <a:pt x="81" y="423"/>
                  <a:pt x="99" y="443"/>
                </a:cubicBezTo>
                <a:cubicBezTo>
                  <a:pt x="105" y="451"/>
                  <a:pt x="117" y="458"/>
                  <a:pt x="126" y="459"/>
                </a:cubicBezTo>
                <a:cubicBezTo>
                  <a:pt x="153" y="458"/>
                  <a:pt x="153" y="464"/>
                  <a:pt x="171" y="455"/>
                </a:cubicBezTo>
                <a:cubicBezTo>
                  <a:pt x="176" y="452"/>
                  <a:pt x="177" y="444"/>
                  <a:pt x="181" y="440"/>
                </a:cubicBezTo>
                <a:cubicBezTo>
                  <a:pt x="188" y="426"/>
                  <a:pt x="206" y="386"/>
                  <a:pt x="213" y="371"/>
                </a:cubicBezTo>
                <a:cubicBezTo>
                  <a:pt x="226" y="344"/>
                  <a:pt x="249" y="298"/>
                  <a:pt x="258" y="278"/>
                </a:cubicBezTo>
                <a:cubicBezTo>
                  <a:pt x="270" y="253"/>
                  <a:pt x="280" y="236"/>
                  <a:pt x="288" y="221"/>
                </a:cubicBezTo>
                <a:cubicBezTo>
                  <a:pt x="299" y="202"/>
                  <a:pt x="313" y="181"/>
                  <a:pt x="325" y="164"/>
                </a:cubicBezTo>
                <a:cubicBezTo>
                  <a:pt x="343" y="141"/>
                  <a:pt x="372" y="99"/>
                  <a:pt x="393" y="75"/>
                </a:cubicBezTo>
                <a:cubicBezTo>
                  <a:pt x="412" y="54"/>
                  <a:pt x="428" y="34"/>
                  <a:pt x="451" y="17"/>
                </a:cubicBezTo>
                <a:cubicBezTo>
                  <a:pt x="455" y="11"/>
                  <a:pt x="457" y="10"/>
                  <a:pt x="454" y="3"/>
                </a:cubicBezTo>
                <a:cubicBezTo>
                  <a:pt x="441" y="4"/>
                  <a:pt x="428" y="0"/>
                  <a:pt x="415" y="3"/>
                </a:cubicBezTo>
                <a:cubicBezTo>
                  <a:pt x="401" y="6"/>
                  <a:pt x="387" y="7"/>
                  <a:pt x="370" y="20"/>
                </a:cubicBezTo>
                <a:cubicBezTo>
                  <a:pt x="358" y="32"/>
                  <a:pt x="326" y="65"/>
                  <a:pt x="312" y="84"/>
                </a:cubicBezTo>
                <a:cubicBezTo>
                  <a:pt x="295" y="107"/>
                  <a:pt x="274" y="135"/>
                  <a:pt x="261" y="155"/>
                </a:cubicBezTo>
                <a:cubicBezTo>
                  <a:pt x="239" y="193"/>
                  <a:pt x="198" y="263"/>
                  <a:pt x="180" y="296"/>
                </a:cubicBezTo>
                <a:cubicBezTo>
                  <a:pt x="161" y="331"/>
                  <a:pt x="152" y="356"/>
                  <a:pt x="145" y="365"/>
                </a:cubicBezTo>
                <a:cubicBezTo>
                  <a:pt x="123" y="327"/>
                  <a:pt x="98" y="306"/>
                  <a:pt x="85" y="293"/>
                </a:cubicBezTo>
                <a:cubicBezTo>
                  <a:pt x="55" y="275"/>
                  <a:pt x="37" y="293"/>
                  <a:pt x="25" y="296"/>
                </a:cubicBezTo>
                <a:close/>
              </a:path>
            </a:pathLst>
          </a:custGeom>
          <a:solidFill>
            <a:srgbClr val="00B050"/>
          </a:solidFill>
          <a:ln w="63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b">
            <a:spAutoFit/>
          </a:bodyPr>
          <a:lstStyle/>
          <a:p>
            <a:endParaRPr lang="en-US" sz="1000" dirty="0">
              <a:latin typeface="+mj-lt"/>
            </a:endParaRPr>
          </a:p>
        </p:txBody>
      </p:sp>
      <p:grpSp>
        <p:nvGrpSpPr>
          <p:cNvPr id="4" name="Group 3"/>
          <p:cNvGrpSpPr/>
          <p:nvPr>
            <p:custDataLst>
              <p:tags r:id="rId1"/>
            </p:custDataLst>
          </p:nvPr>
        </p:nvGrpSpPr>
        <p:grpSpPr bwMode="auto">
          <a:xfrm>
            <a:off x="7130536" y="4945597"/>
            <a:ext cx="201168" cy="173529"/>
            <a:chOff x="957" y="1026"/>
            <a:chExt cx="1007" cy="1170"/>
          </a:xfrm>
        </p:grpSpPr>
        <p:sp>
          <p:nvSpPr>
            <p:cNvPr id="180" name="Freeform 4"/>
            <p:cNvSpPr/>
            <p:nvPr/>
          </p:nvSpPr>
          <p:spPr bwMode="auto">
            <a:xfrm>
              <a:off x="967" y="1034"/>
              <a:ext cx="711" cy="676"/>
            </a:xfrm>
            <a:custGeom>
              <a:avLst/>
              <a:gdLst>
                <a:gd name="T0" fmla="*/ 6 w 1253"/>
                <a:gd name="T1" fmla="*/ 2 h 1279"/>
                <a:gd name="T2" fmla="*/ 19 w 1253"/>
                <a:gd name="T3" fmla="*/ 3 h 1279"/>
                <a:gd name="T4" fmla="*/ 18 w 1253"/>
                <a:gd name="T5" fmla="*/ 12 h 1279"/>
                <a:gd name="T6" fmla="*/ 3 w 1253"/>
                <a:gd name="T7" fmla="*/ 10 h 1279"/>
                <a:gd name="T8" fmla="*/ 6 w 1253"/>
                <a:gd name="T9" fmla="*/ 2 h 12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3" h="1279">
                  <a:moveTo>
                    <a:pt x="337" y="145"/>
                  </a:moveTo>
                  <a:cubicBezTo>
                    <a:pt x="589" y="0"/>
                    <a:pt x="927" y="88"/>
                    <a:pt x="1028" y="233"/>
                  </a:cubicBezTo>
                  <a:cubicBezTo>
                    <a:pt x="1185" y="390"/>
                    <a:pt x="1253" y="797"/>
                    <a:pt x="945" y="1038"/>
                  </a:cubicBezTo>
                  <a:cubicBezTo>
                    <a:pt x="637" y="1279"/>
                    <a:pt x="367" y="1165"/>
                    <a:pt x="151" y="898"/>
                  </a:cubicBezTo>
                  <a:cubicBezTo>
                    <a:pt x="0" y="562"/>
                    <a:pt x="85" y="290"/>
                    <a:pt x="337" y="145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46800" rIns="90000" bIns="46800" anchor="ctr">
              <a:spAutoFit/>
            </a:bodyPr>
            <a:lstStyle/>
            <a:p>
              <a:pPr defTabSz="1087755">
                <a:defRPr/>
              </a:pPr>
              <a:endParaRPr lang="en-US" sz="2100" kern="0" dirty="0">
                <a:solidFill>
                  <a:prstClr val="black"/>
                </a:solidFill>
                <a:latin typeface="CorpoS"/>
              </a:endParaRPr>
            </a:p>
          </p:txBody>
        </p:sp>
        <p:sp>
          <p:nvSpPr>
            <p:cNvPr id="181" name="AutoShape 5"/>
            <p:cNvSpPr>
              <a:spLocks noChangeArrowheads="1"/>
            </p:cNvSpPr>
            <p:nvPr/>
          </p:nvSpPr>
          <p:spPr bwMode="auto">
            <a:xfrm>
              <a:off x="1025" y="1033"/>
              <a:ext cx="622" cy="573"/>
            </a:xfrm>
            <a:prstGeom prst="flowChartConnector">
              <a:avLst/>
            </a:prstGeom>
            <a:noFill/>
            <a:ln w="25400" algn="ctr">
              <a:solidFill>
                <a:srgbClr val="004355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2D9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46800" rIns="90000" bIns="46800" anchor="ctr">
              <a:spAutoFit/>
            </a:bodyPr>
            <a:lstStyle>
              <a:lvl1pPr eaLnBrk="0" hangingPunct="0">
                <a:lnSpc>
                  <a:spcPct val="108000"/>
                </a:lnSpc>
                <a:spcAft>
                  <a:spcPct val="42000"/>
                </a:spcAft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9pPr>
            </a:lstStyle>
            <a:p>
              <a:pPr defTabSz="1087755" eaLnBrk="1" hangingPunct="1">
                <a:lnSpc>
                  <a:spcPct val="100000"/>
                </a:lnSpc>
                <a:spcAft>
                  <a:spcPct val="0"/>
                </a:spcAft>
                <a:defRPr/>
              </a:pPr>
              <a:endParaRPr lang="en-US" altLang="en-US" sz="1800" kern="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2" name="AutoShape 6"/>
            <p:cNvSpPr>
              <a:spLocks noChangeArrowheads="1"/>
            </p:cNvSpPr>
            <p:nvPr/>
          </p:nvSpPr>
          <p:spPr bwMode="auto">
            <a:xfrm>
              <a:off x="1014" y="1073"/>
              <a:ext cx="638" cy="588"/>
            </a:xfrm>
            <a:prstGeom prst="flowChartConnector">
              <a:avLst/>
            </a:prstGeom>
            <a:noFill/>
            <a:ln w="25400" algn="ctr">
              <a:solidFill>
                <a:srgbClr val="004355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2D9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46800" rIns="90000" bIns="46800" anchor="ctr">
              <a:spAutoFit/>
            </a:bodyPr>
            <a:lstStyle>
              <a:lvl1pPr eaLnBrk="0" hangingPunct="0">
                <a:lnSpc>
                  <a:spcPct val="108000"/>
                </a:lnSpc>
                <a:spcAft>
                  <a:spcPct val="42000"/>
                </a:spcAft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9pPr>
            </a:lstStyle>
            <a:p>
              <a:pPr defTabSz="1087755" eaLnBrk="1" hangingPunct="1">
                <a:lnSpc>
                  <a:spcPct val="100000"/>
                </a:lnSpc>
                <a:spcAft>
                  <a:spcPct val="0"/>
                </a:spcAft>
                <a:defRPr/>
              </a:pPr>
              <a:endParaRPr lang="en-US" altLang="en-US" sz="1800" kern="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3" name="Freeform 7"/>
            <p:cNvSpPr/>
            <p:nvPr/>
          </p:nvSpPr>
          <p:spPr bwMode="auto">
            <a:xfrm>
              <a:off x="1497" y="1569"/>
              <a:ext cx="508" cy="599"/>
            </a:xfrm>
            <a:custGeom>
              <a:avLst/>
              <a:gdLst>
                <a:gd name="T0" fmla="*/ 0 w 897"/>
                <a:gd name="T1" fmla="*/ 1 h 1135"/>
                <a:gd name="T2" fmla="*/ 14 w 897"/>
                <a:gd name="T3" fmla="*/ 13 h 1135"/>
                <a:gd name="T4" fmla="*/ 16 w 897"/>
                <a:gd name="T5" fmla="*/ 13 h 1135"/>
                <a:gd name="T6" fmla="*/ 16 w 897"/>
                <a:gd name="T7" fmla="*/ 12 h 1135"/>
                <a:gd name="T8" fmla="*/ 3 w 897"/>
                <a:gd name="T9" fmla="*/ 0 h 1135"/>
                <a:gd name="T10" fmla="*/ 2 w 897"/>
                <a:gd name="T11" fmla="*/ 1 h 1135"/>
                <a:gd name="T12" fmla="*/ 0 w 897"/>
                <a:gd name="T13" fmla="*/ 1 h 11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97" h="1135">
                  <a:moveTo>
                    <a:pt x="0" y="89"/>
                  </a:moveTo>
                  <a:cubicBezTo>
                    <a:pt x="0" y="89"/>
                    <a:pt x="380" y="609"/>
                    <a:pt x="761" y="1129"/>
                  </a:cubicBezTo>
                  <a:cubicBezTo>
                    <a:pt x="770" y="1135"/>
                    <a:pt x="823" y="1111"/>
                    <a:pt x="845" y="1093"/>
                  </a:cubicBezTo>
                  <a:cubicBezTo>
                    <a:pt x="867" y="1075"/>
                    <a:pt x="897" y="1032"/>
                    <a:pt x="895" y="1023"/>
                  </a:cubicBezTo>
                  <a:cubicBezTo>
                    <a:pt x="515" y="511"/>
                    <a:pt x="135" y="0"/>
                    <a:pt x="135" y="0"/>
                  </a:cubicBezTo>
                  <a:lnTo>
                    <a:pt x="75" y="45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4355"/>
            </a:solidFill>
            <a:ln w="25400" cap="flat" cmpd="sng">
              <a:solidFill>
                <a:srgbClr val="00435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46800" rIns="90000" bIns="46800" anchor="ctr">
              <a:spAutoFit/>
            </a:bodyPr>
            <a:lstStyle/>
            <a:p>
              <a:pPr defTabSz="1087755">
                <a:defRPr/>
              </a:pPr>
              <a:endParaRPr lang="en-US" sz="2100" kern="0" dirty="0">
                <a:solidFill>
                  <a:prstClr val="black"/>
                </a:solidFill>
                <a:latin typeface="CorpoS"/>
              </a:endParaRPr>
            </a:p>
          </p:txBody>
        </p:sp>
        <p:sp>
          <p:nvSpPr>
            <p:cNvPr id="184" name="Freeform 8"/>
            <p:cNvSpPr/>
            <p:nvPr/>
          </p:nvSpPr>
          <p:spPr bwMode="auto">
            <a:xfrm>
              <a:off x="1065" y="1167"/>
              <a:ext cx="588" cy="509"/>
            </a:xfrm>
            <a:custGeom>
              <a:avLst/>
              <a:gdLst>
                <a:gd name="T0" fmla="*/ 0 w 1041"/>
                <a:gd name="T1" fmla="*/ 7 h 968"/>
                <a:gd name="T2" fmla="*/ 5 w 1041"/>
                <a:gd name="T3" fmla="*/ 10 h 968"/>
                <a:gd name="T4" fmla="*/ 14 w 1041"/>
                <a:gd name="T5" fmla="*/ 10 h 968"/>
                <a:gd name="T6" fmla="*/ 19 w 1041"/>
                <a:gd name="T7" fmla="*/ 3 h 968"/>
                <a:gd name="T8" fmla="*/ 16 w 1041"/>
                <a:gd name="T9" fmla="*/ 0 h 968"/>
                <a:gd name="T10" fmla="*/ 19 w 1041"/>
                <a:gd name="T11" fmla="*/ 3 h 968"/>
                <a:gd name="T12" fmla="*/ 18 w 1041"/>
                <a:gd name="T13" fmla="*/ 6 h 968"/>
                <a:gd name="T14" fmla="*/ 14 w 1041"/>
                <a:gd name="T15" fmla="*/ 9 h 968"/>
                <a:gd name="T16" fmla="*/ 6 w 1041"/>
                <a:gd name="T17" fmla="*/ 10 h 968"/>
                <a:gd name="T18" fmla="*/ 0 w 1041"/>
                <a:gd name="T19" fmla="*/ 7 h 9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41" h="968">
                  <a:moveTo>
                    <a:pt x="0" y="642"/>
                  </a:moveTo>
                  <a:cubicBezTo>
                    <a:pt x="14" y="702"/>
                    <a:pt x="172" y="840"/>
                    <a:pt x="255" y="873"/>
                  </a:cubicBezTo>
                  <a:cubicBezTo>
                    <a:pt x="338" y="906"/>
                    <a:pt x="518" y="968"/>
                    <a:pt x="770" y="825"/>
                  </a:cubicBezTo>
                  <a:cubicBezTo>
                    <a:pt x="1022" y="682"/>
                    <a:pt x="1041" y="378"/>
                    <a:pt x="1020" y="249"/>
                  </a:cubicBezTo>
                  <a:cubicBezTo>
                    <a:pt x="999" y="120"/>
                    <a:pt x="918" y="22"/>
                    <a:pt x="900" y="0"/>
                  </a:cubicBezTo>
                  <a:cubicBezTo>
                    <a:pt x="892" y="1"/>
                    <a:pt x="983" y="144"/>
                    <a:pt x="993" y="226"/>
                  </a:cubicBezTo>
                  <a:cubicBezTo>
                    <a:pt x="1003" y="308"/>
                    <a:pt x="1008" y="401"/>
                    <a:pt x="963" y="495"/>
                  </a:cubicBezTo>
                  <a:cubicBezTo>
                    <a:pt x="931" y="585"/>
                    <a:pt x="818" y="733"/>
                    <a:pt x="725" y="792"/>
                  </a:cubicBezTo>
                  <a:cubicBezTo>
                    <a:pt x="632" y="851"/>
                    <a:pt x="477" y="870"/>
                    <a:pt x="315" y="850"/>
                  </a:cubicBezTo>
                  <a:cubicBezTo>
                    <a:pt x="153" y="830"/>
                    <a:pt x="60" y="709"/>
                    <a:pt x="0" y="642"/>
                  </a:cubicBezTo>
                  <a:close/>
                </a:path>
              </a:pathLst>
            </a:custGeom>
            <a:solidFill>
              <a:srgbClr val="004355"/>
            </a:solidFill>
            <a:ln w="25400" cap="flat" cmpd="sng">
              <a:solidFill>
                <a:srgbClr val="00435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46800" rIns="90000" bIns="46800" anchor="ctr">
              <a:spAutoFit/>
            </a:bodyPr>
            <a:lstStyle/>
            <a:p>
              <a:pPr defTabSz="1087755">
                <a:defRPr/>
              </a:pPr>
              <a:endParaRPr lang="en-US" sz="2100" kern="0" dirty="0">
                <a:solidFill>
                  <a:prstClr val="black"/>
                </a:solidFill>
                <a:latin typeface="CorpoS"/>
              </a:endParaRPr>
            </a:p>
          </p:txBody>
        </p:sp>
        <p:sp>
          <p:nvSpPr>
            <p:cNvPr id="185" name="Freeform 9"/>
            <p:cNvSpPr/>
            <p:nvPr/>
          </p:nvSpPr>
          <p:spPr bwMode="auto">
            <a:xfrm>
              <a:off x="1029" y="992"/>
              <a:ext cx="490" cy="402"/>
            </a:xfrm>
            <a:custGeom>
              <a:avLst/>
              <a:gdLst>
                <a:gd name="T0" fmla="*/ 16 w 864"/>
                <a:gd name="T1" fmla="*/ 2 h 764"/>
                <a:gd name="T2" fmla="*/ 6 w 864"/>
                <a:gd name="T3" fmla="*/ 2 h 764"/>
                <a:gd name="T4" fmla="*/ 1 w 864"/>
                <a:gd name="T5" fmla="*/ 5 h 764"/>
                <a:gd name="T6" fmla="*/ 1 w 864"/>
                <a:gd name="T7" fmla="*/ 8 h 764"/>
                <a:gd name="T8" fmla="*/ 6 w 864"/>
                <a:gd name="T9" fmla="*/ 2 h 764"/>
                <a:gd name="T10" fmla="*/ 16 w 864"/>
                <a:gd name="T11" fmla="*/ 2 h 7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4" h="764">
                  <a:moveTo>
                    <a:pt x="864" y="163"/>
                  </a:moveTo>
                  <a:cubicBezTo>
                    <a:pt x="833" y="146"/>
                    <a:pt x="565" y="0"/>
                    <a:pt x="336" y="119"/>
                  </a:cubicBezTo>
                  <a:cubicBezTo>
                    <a:pt x="107" y="238"/>
                    <a:pt x="100" y="335"/>
                    <a:pt x="50" y="440"/>
                  </a:cubicBezTo>
                  <a:cubicBezTo>
                    <a:pt x="0" y="545"/>
                    <a:pt x="22" y="764"/>
                    <a:pt x="33" y="752"/>
                  </a:cubicBezTo>
                  <a:cubicBezTo>
                    <a:pt x="23" y="341"/>
                    <a:pt x="240" y="229"/>
                    <a:pt x="351" y="157"/>
                  </a:cubicBezTo>
                  <a:cubicBezTo>
                    <a:pt x="462" y="85"/>
                    <a:pt x="744" y="104"/>
                    <a:pt x="864" y="163"/>
                  </a:cubicBezTo>
                  <a:close/>
                </a:path>
              </a:pathLst>
            </a:custGeom>
            <a:solidFill>
              <a:srgbClr val="004355"/>
            </a:solidFill>
            <a:ln w="19050" cap="flat" cmpd="sng">
              <a:solidFill>
                <a:srgbClr val="00435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46800" rIns="90000" bIns="46800" anchor="ctr">
              <a:spAutoFit/>
            </a:bodyPr>
            <a:lstStyle/>
            <a:p>
              <a:pPr defTabSz="1087755">
                <a:defRPr/>
              </a:pPr>
              <a:endParaRPr lang="en-US" sz="2100" kern="0" dirty="0">
                <a:solidFill>
                  <a:prstClr val="black"/>
                </a:solidFill>
                <a:latin typeface="CorpoS"/>
              </a:endParaRPr>
            </a:p>
          </p:txBody>
        </p:sp>
      </p:grpSp>
      <p:sp>
        <p:nvSpPr>
          <p:cNvPr id="224" name="Rectangle 6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1520" y="987574"/>
            <a:ext cx="8712968" cy="461665"/>
          </a:xfrm>
          <a:prstGeom prst="rect">
            <a:avLst/>
          </a:prstGeom>
          <a:noFill/>
          <a:ln>
            <a:solidFill>
              <a:srgbClr val="002060"/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</p:txBody>
      </p:sp>
      <p:sp>
        <p:nvSpPr>
          <p:cNvPr id="226" name="Rounded Rectangle 68"/>
          <p:cNvSpPr/>
          <p:nvPr>
            <p:custDataLst>
              <p:tags r:id="rId3"/>
            </p:custDataLst>
          </p:nvPr>
        </p:nvSpPr>
        <p:spPr>
          <a:xfrm>
            <a:off x="419287" y="884207"/>
            <a:ext cx="1824285" cy="1826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accent1">
                    <a:lumMod val="75000"/>
                  </a:schemeClr>
                </a:solidFill>
              </a:rPr>
              <a:t>结论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7" name="TextBox 224"/>
          <p:cNvSpPr txBox="1"/>
          <p:nvPr>
            <p:custDataLst>
              <p:tags r:id="rId4"/>
            </p:custDataLst>
          </p:nvPr>
        </p:nvSpPr>
        <p:spPr bwMode="auto">
          <a:xfrm>
            <a:off x="395536" y="1131590"/>
            <a:ext cx="4019172" cy="153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cs typeface="Daimler CS"/>
              </a:rPr>
              <a:t>1.</a:t>
            </a:r>
            <a:r>
              <a:rPr lang="zh-CN" altLang="en-US" sz="1000" dirty="0">
                <a:cs typeface="Daimler CS"/>
              </a:rPr>
              <a:t>连接杆</a:t>
            </a:r>
            <a:r>
              <a:rPr lang="en-US" altLang="zh-CN" sz="1000" dirty="0">
                <a:cs typeface="Daimler CS"/>
              </a:rPr>
              <a:t>+</a:t>
            </a:r>
            <a:r>
              <a:rPr lang="zh-CN" altLang="en-US" sz="1000" dirty="0">
                <a:cs typeface="Daimler CS"/>
              </a:rPr>
              <a:t>滚轮</a:t>
            </a:r>
            <a:r>
              <a:rPr lang="en-US" altLang="zh-CN" sz="1000" dirty="0">
                <a:cs typeface="Daimler CS"/>
              </a:rPr>
              <a:t>+</a:t>
            </a:r>
            <a:r>
              <a:rPr lang="zh-CN" altLang="en-US" sz="1000" dirty="0">
                <a:cs typeface="Daimler CS"/>
              </a:rPr>
              <a:t>塑料挡块与上框之间存在</a:t>
            </a:r>
            <a:r>
              <a:rPr lang="en-US" altLang="zh-CN" sz="1000" dirty="0">
                <a:cs typeface="Daimler CS"/>
              </a:rPr>
              <a:t>Y</a:t>
            </a:r>
            <a:r>
              <a:rPr lang="zh-CN" altLang="en-US" sz="1000" dirty="0">
                <a:cs typeface="Daimler CS"/>
              </a:rPr>
              <a:t>向间隙，导致座椅松旷；</a:t>
            </a:r>
            <a:endParaRPr lang="en-US" altLang="zh-CN" sz="1000" dirty="0">
              <a:cs typeface="Daimler CS"/>
            </a:endParaRPr>
          </a:p>
        </p:txBody>
      </p:sp>
      <p:cxnSp>
        <p:nvCxnSpPr>
          <p:cNvPr id="113" name="直接箭头连接符 112"/>
          <p:cNvCxnSpPr>
            <a:stCxn id="7" idx="3"/>
          </p:cNvCxnSpPr>
          <p:nvPr/>
        </p:nvCxnSpPr>
        <p:spPr bwMode="auto">
          <a:xfrm flipV="1">
            <a:off x="1599694" y="3049051"/>
            <a:ext cx="749385" cy="2"/>
          </a:xfrm>
          <a:prstGeom prst="straightConnector1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4" name="直接箭头连接符 113"/>
          <p:cNvCxnSpPr>
            <a:endCxn id="109" idx="1"/>
          </p:cNvCxnSpPr>
          <p:nvPr/>
        </p:nvCxnSpPr>
        <p:spPr bwMode="auto">
          <a:xfrm>
            <a:off x="2349079" y="2673118"/>
            <a:ext cx="1158321" cy="2450"/>
          </a:xfrm>
          <a:prstGeom prst="straightConnector1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7" name="直接箭头连接符 116"/>
          <p:cNvCxnSpPr/>
          <p:nvPr/>
        </p:nvCxnSpPr>
        <p:spPr bwMode="auto">
          <a:xfrm>
            <a:off x="2345636" y="3310261"/>
            <a:ext cx="1158321" cy="2450"/>
          </a:xfrm>
          <a:prstGeom prst="straightConnector1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0" name="矩形 119"/>
          <p:cNvSpPr/>
          <p:nvPr/>
        </p:nvSpPr>
        <p:spPr>
          <a:xfrm>
            <a:off x="3507400" y="3138770"/>
            <a:ext cx="1283803" cy="3594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dirty="0"/>
              <a:t>上框开口尺寸</a:t>
            </a:r>
            <a:endParaRPr lang="en-US" altLang="zh-CN" sz="800" dirty="0"/>
          </a:p>
        </p:txBody>
      </p:sp>
      <p:pic>
        <p:nvPicPr>
          <p:cNvPr id="121" name="图片 1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779481"/>
            <a:ext cx="1174002" cy="880501"/>
          </a:xfrm>
          <a:prstGeom prst="rect">
            <a:avLst/>
          </a:prstGeom>
        </p:spPr>
      </p:pic>
      <p:pic>
        <p:nvPicPr>
          <p:cNvPr id="122" name="图片 1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432" y="3795886"/>
            <a:ext cx="1078779" cy="809085"/>
          </a:xfrm>
          <a:prstGeom prst="rect">
            <a:avLst/>
          </a:prstGeom>
        </p:spPr>
      </p:pic>
      <p:pic>
        <p:nvPicPr>
          <p:cNvPr id="124" name="图片 1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139" y="1528326"/>
            <a:ext cx="1264132" cy="948099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 bwMode="auto">
          <a:xfrm>
            <a:off x="5580112" y="4691340"/>
            <a:ext cx="936104" cy="1846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FF0000"/>
                </a:solidFill>
                <a:cs typeface="Daimler CS"/>
              </a:rPr>
              <a:t>233.8mm</a:t>
            </a:r>
            <a:endParaRPr lang="zh-CN" altLang="en-US" sz="1200" dirty="0">
              <a:solidFill>
                <a:srgbClr val="FF0000"/>
              </a:solidFill>
              <a:cs typeface="Daimler CS"/>
            </a:endParaRPr>
          </a:p>
        </p:txBody>
      </p:sp>
      <p:sp>
        <p:nvSpPr>
          <p:cNvPr id="129" name="文本框 128"/>
          <p:cNvSpPr txBox="1"/>
          <p:nvPr/>
        </p:nvSpPr>
        <p:spPr bwMode="auto">
          <a:xfrm>
            <a:off x="6973164" y="4666121"/>
            <a:ext cx="936104" cy="1846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FF0000"/>
                </a:solidFill>
                <a:cs typeface="Daimler CS"/>
              </a:rPr>
              <a:t>232.8mm</a:t>
            </a:r>
            <a:endParaRPr lang="zh-CN" altLang="en-US" sz="1200" dirty="0">
              <a:solidFill>
                <a:srgbClr val="FF0000"/>
              </a:solidFill>
              <a:cs typeface="Daimler CS"/>
            </a:endParaRPr>
          </a:p>
        </p:txBody>
      </p:sp>
      <p:sp>
        <p:nvSpPr>
          <p:cNvPr id="130" name="文本框 129"/>
          <p:cNvSpPr txBox="1"/>
          <p:nvPr/>
        </p:nvSpPr>
        <p:spPr bwMode="auto">
          <a:xfrm>
            <a:off x="5977069" y="2505634"/>
            <a:ext cx="936104" cy="1846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FF0000"/>
                </a:solidFill>
                <a:cs typeface="Daimler CS"/>
              </a:rPr>
              <a:t>232.52mm</a:t>
            </a:r>
            <a:endParaRPr lang="zh-CN" altLang="en-US" sz="1200" dirty="0">
              <a:solidFill>
                <a:srgbClr val="FF0000"/>
              </a:solidFill>
              <a:cs typeface="Daimler CS"/>
            </a:endParaRPr>
          </a:p>
        </p:txBody>
      </p:sp>
      <p:pic>
        <p:nvPicPr>
          <p:cNvPr id="131" name="图片 1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71" b="16101"/>
          <a:stretch>
            <a:fillRect/>
          </a:stretch>
        </p:blipFill>
        <p:spPr>
          <a:xfrm rot="16200000">
            <a:off x="6951264" y="2554083"/>
            <a:ext cx="777262" cy="1108632"/>
          </a:xfrm>
          <a:prstGeom prst="rect">
            <a:avLst/>
          </a:prstGeom>
        </p:spPr>
      </p:pic>
      <p:sp>
        <p:nvSpPr>
          <p:cNvPr id="132" name="文本框 131"/>
          <p:cNvSpPr txBox="1"/>
          <p:nvPr/>
        </p:nvSpPr>
        <p:spPr bwMode="auto">
          <a:xfrm>
            <a:off x="6876256" y="3521071"/>
            <a:ext cx="936104" cy="1846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FF0000"/>
                </a:solidFill>
                <a:cs typeface="Daimler CS"/>
              </a:rPr>
              <a:t>240.86mm</a:t>
            </a:r>
            <a:endParaRPr lang="zh-CN" altLang="en-US" sz="1200" dirty="0">
              <a:solidFill>
                <a:srgbClr val="FF0000"/>
              </a:solidFill>
              <a:cs typeface="Daimler CS"/>
            </a:endParaRPr>
          </a:p>
        </p:txBody>
      </p:sp>
      <p:pic>
        <p:nvPicPr>
          <p:cNvPr id="134" name="图片 1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7"/>
          <a:stretch>
            <a:fillRect/>
          </a:stretch>
        </p:blipFill>
        <p:spPr>
          <a:xfrm>
            <a:off x="5329696" y="2737225"/>
            <a:ext cx="1156520" cy="776949"/>
          </a:xfrm>
          <a:prstGeom prst="rect">
            <a:avLst/>
          </a:prstGeom>
        </p:spPr>
      </p:pic>
      <p:sp>
        <p:nvSpPr>
          <p:cNvPr id="135" name="文本框 134"/>
          <p:cNvSpPr txBox="1"/>
          <p:nvPr/>
        </p:nvSpPr>
        <p:spPr bwMode="auto">
          <a:xfrm>
            <a:off x="5550112" y="3497030"/>
            <a:ext cx="936104" cy="1846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FF0000"/>
                </a:solidFill>
                <a:cs typeface="Daimler CS"/>
              </a:rPr>
              <a:t>240.8mm</a:t>
            </a:r>
            <a:endParaRPr lang="zh-CN" altLang="en-US" sz="1200" dirty="0">
              <a:solidFill>
                <a:srgbClr val="FF0000"/>
              </a:solidFill>
              <a:cs typeface="Daimler CS"/>
            </a:endParaRPr>
          </a:p>
        </p:txBody>
      </p:sp>
      <p:sp>
        <p:nvSpPr>
          <p:cNvPr id="137" name="文本框 136"/>
          <p:cNvSpPr txBox="1"/>
          <p:nvPr/>
        </p:nvSpPr>
        <p:spPr bwMode="auto">
          <a:xfrm>
            <a:off x="5652120" y="3107164"/>
            <a:ext cx="518479" cy="1846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FF0000"/>
                </a:solidFill>
                <a:cs typeface="Daimler CS"/>
              </a:rPr>
              <a:t>下框</a:t>
            </a:r>
            <a:endParaRPr lang="zh-CN" altLang="en-US" sz="1200" dirty="0">
              <a:solidFill>
                <a:srgbClr val="FF0000"/>
              </a:solidFill>
              <a:cs typeface="Daimler CS"/>
            </a:endParaRPr>
          </a:p>
        </p:txBody>
      </p:sp>
      <p:sp>
        <p:nvSpPr>
          <p:cNvPr id="138" name="文本框 137"/>
          <p:cNvSpPr txBox="1"/>
          <p:nvPr/>
        </p:nvSpPr>
        <p:spPr bwMode="auto">
          <a:xfrm>
            <a:off x="7164288" y="3089527"/>
            <a:ext cx="453472" cy="1846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FF0000"/>
                </a:solidFill>
                <a:cs typeface="Daimler CS"/>
              </a:rPr>
              <a:t>上框</a:t>
            </a:r>
            <a:endParaRPr lang="zh-CN" altLang="en-US" sz="1200" dirty="0">
              <a:solidFill>
                <a:srgbClr val="FF0000"/>
              </a:solidFill>
              <a:cs typeface="Daimler 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59255" y="2191385"/>
            <a:ext cx="3048000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t" anchorCtr="0"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cs typeface="Daimler 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81275" y="4271645"/>
            <a:ext cx="3048000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t" anchorCtr="0"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cs typeface="Daimler 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>
            <p:custDataLst>
              <p:tags r:id="rId1"/>
            </p:custDataLst>
          </p:nvPr>
        </p:nvCxnSpPr>
        <p:spPr>
          <a:xfrm flipV="1">
            <a:off x="2554605" y="4228074"/>
            <a:ext cx="3524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2"/>
            </p:custDataLst>
          </p:nvPr>
        </p:nvCxnSpPr>
        <p:spPr>
          <a:xfrm flipV="1">
            <a:off x="2558415" y="3723884"/>
            <a:ext cx="3524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3"/>
            </p:custDataLst>
          </p:nvPr>
        </p:nvCxnSpPr>
        <p:spPr>
          <a:xfrm flipV="1">
            <a:off x="2554605" y="3249539"/>
            <a:ext cx="3524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8088" tIns="1836159" rIns="91440" bIns="45720" numCol="1" anchor="ctr" anchorCtr="0" compatLnSpc="1"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3528" y="51470"/>
            <a:ext cx="5040560" cy="5847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baseline="0">
                <a:solidFill>
                  <a:srgbClr val="5097AB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Ⅴ.</a:t>
            </a:r>
            <a:r>
              <a:rPr lang="zh-CN" altLang="en-US" dirty="0"/>
              <a:t>故障树分析  </a:t>
            </a:r>
            <a:endParaRPr lang="en-US" altLang="zh-CN" dirty="0"/>
          </a:p>
          <a:p>
            <a:r>
              <a:rPr lang="en-US" altLang="zh-CN" dirty="0"/>
              <a:t>FTA</a:t>
            </a:r>
            <a:endParaRPr lang="en-US" altLang="zh-CN" dirty="0"/>
          </a:p>
        </p:txBody>
      </p:sp>
      <p:sp>
        <p:nvSpPr>
          <p:cNvPr id="75" name="TextBox 74"/>
          <p:cNvSpPr txBox="1"/>
          <p:nvPr/>
        </p:nvSpPr>
        <p:spPr bwMode="auto">
          <a:xfrm>
            <a:off x="601129" y="4979507"/>
            <a:ext cx="1957267" cy="153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solidFill>
                  <a:prstClr val="black"/>
                </a:solidFill>
                <a:latin typeface="+mj-lt"/>
                <a:cs typeface="Daimler CS"/>
              </a:rPr>
              <a:t>验证非主因</a:t>
            </a:r>
            <a:r>
              <a:rPr lang="en-US" altLang="zh-CN" sz="1000" dirty="0">
                <a:solidFill>
                  <a:prstClr val="black"/>
                </a:solidFill>
                <a:latin typeface="+mj-lt"/>
                <a:cs typeface="Daimler CS"/>
              </a:rPr>
              <a:t>/ </a:t>
            </a:r>
            <a:r>
              <a:rPr lang="en-US" sz="1000" dirty="0">
                <a:solidFill>
                  <a:prstClr val="black"/>
                </a:solidFill>
                <a:latin typeface="+mj-lt"/>
                <a:cs typeface="Daimler CS"/>
              </a:rPr>
              <a:t>Verified &amp; not a cause</a:t>
            </a:r>
            <a:endParaRPr lang="en-US" sz="1000" dirty="0">
              <a:solidFill>
                <a:prstClr val="black"/>
              </a:solidFill>
              <a:latin typeface="+mj-lt"/>
              <a:cs typeface="Daimler CS"/>
            </a:endParaRPr>
          </a:p>
        </p:txBody>
      </p:sp>
      <p:sp>
        <p:nvSpPr>
          <p:cNvPr id="76" name="TextBox 75"/>
          <p:cNvSpPr txBox="1"/>
          <p:nvPr/>
        </p:nvSpPr>
        <p:spPr bwMode="auto">
          <a:xfrm>
            <a:off x="5063174" y="4980087"/>
            <a:ext cx="1689565" cy="153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solidFill>
                  <a:prstClr val="black"/>
                </a:solidFill>
                <a:latin typeface="+mj-lt"/>
                <a:cs typeface="Daimler CS"/>
              </a:rPr>
              <a:t>验证是原因</a:t>
            </a:r>
            <a:r>
              <a:rPr lang="en-US" altLang="zh-CN" sz="1000" dirty="0">
                <a:solidFill>
                  <a:prstClr val="black"/>
                </a:solidFill>
                <a:latin typeface="+mj-lt"/>
                <a:cs typeface="Daimler CS"/>
              </a:rPr>
              <a:t>/ </a:t>
            </a:r>
            <a:r>
              <a:rPr lang="en-US" sz="1000" dirty="0">
                <a:solidFill>
                  <a:prstClr val="black"/>
                </a:solidFill>
                <a:latin typeface="+mj-lt"/>
                <a:cs typeface="Daimler CS"/>
              </a:rPr>
              <a:t>Verified as cause</a:t>
            </a:r>
            <a:endParaRPr lang="en-US" sz="1000" dirty="0">
              <a:solidFill>
                <a:prstClr val="black"/>
              </a:solidFill>
              <a:latin typeface="+mj-lt"/>
              <a:cs typeface="Daimler CS"/>
            </a:endParaRPr>
          </a:p>
        </p:txBody>
      </p:sp>
      <p:sp>
        <p:nvSpPr>
          <p:cNvPr id="77" name="TextBox 76"/>
          <p:cNvSpPr txBox="1"/>
          <p:nvPr/>
        </p:nvSpPr>
        <p:spPr bwMode="auto">
          <a:xfrm>
            <a:off x="7361758" y="4981343"/>
            <a:ext cx="1376980" cy="153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solidFill>
                  <a:prstClr val="black"/>
                </a:solidFill>
                <a:latin typeface="+mj-lt"/>
                <a:cs typeface="Daimler CS"/>
              </a:rPr>
              <a:t>分析中</a:t>
            </a:r>
            <a:r>
              <a:rPr lang="en-US" altLang="zh-CN" sz="1000" dirty="0">
                <a:solidFill>
                  <a:prstClr val="black"/>
                </a:solidFill>
                <a:latin typeface="+mj-lt"/>
                <a:cs typeface="Daimler CS"/>
              </a:rPr>
              <a:t>/ </a:t>
            </a:r>
            <a:r>
              <a:rPr lang="en-US" sz="1000" dirty="0">
                <a:solidFill>
                  <a:prstClr val="black"/>
                </a:solidFill>
                <a:latin typeface="+mj-lt"/>
                <a:cs typeface="Daimler CS"/>
              </a:rPr>
              <a:t>Under validation</a:t>
            </a:r>
            <a:endParaRPr lang="en-US" sz="1000" dirty="0">
              <a:solidFill>
                <a:prstClr val="black"/>
              </a:solidFill>
              <a:latin typeface="+mj-lt"/>
              <a:cs typeface="Daimler CS"/>
            </a:endParaRPr>
          </a:p>
        </p:txBody>
      </p:sp>
      <p:sp>
        <p:nvSpPr>
          <p:cNvPr id="78" name="TextBox 77"/>
          <p:cNvSpPr txBox="1"/>
          <p:nvPr/>
        </p:nvSpPr>
        <p:spPr bwMode="auto">
          <a:xfrm>
            <a:off x="3179648" y="4980087"/>
            <a:ext cx="1453924" cy="153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0" dirty="0">
                <a:solidFill>
                  <a:prstClr val="black"/>
                </a:solidFill>
                <a:latin typeface="+mj-lt"/>
                <a:cs typeface="Daimler CS"/>
              </a:rPr>
              <a:t>潜在因素</a:t>
            </a:r>
            <a:r>
              <a:rPr lang="en-US" altLang="zh-CN" sz="1000" dirty="0">
                <a:solidFill>
                  <a:prstClr val="black"/>
                </a:solidFill>
                <a:latin typeface="+mj-lt"/>
                <a:cs typeface="Daimler CS"/>
              </a:rPr>
              <a:t>/ </a:t>
            </a:r>
            <a:r>
              <a:rPr lang="en-US" sz="1000" dirty="0">
                <a:solidFill>
                  <a:prstClr val="black"/>
                </a:solidFill>
                <a:latin typeface="+mj-lt"/>
                <a:cs typeface="Daimler CS"/>
              </a:rPr>
              <a:t>Potential cause</a:t>
            </a:r>
            <a:endParaRPr lang="en-US" sz="1000" dirty="0">
              <a:solidFill>
                <a:prstClr val="black"/>
              </a:solidFill>
              <a:latin typeface="+mj-lt"/>
              <a:cs typeface="Daimler CS"/>
            </a:endParaRPr>
          </a:p>
        </p:txBody>
      </p:sp>
      <p:grpSp>
        <p:nvGrpSpPr>
          <p:cNvPr id="2" name="Group 15"/>
          <p:cNvGrpSpPr>
            <a:grpSpLocks noChangeAspect="1"/>
          </p:cNvGrpSpPr>
          <p:nvPr/>
        </p:nvGrpSpPr>
        <p:grpSpPr bwMode="auto">
          <a:xfrm>
            <a:off x="4891499" y="4954669"/>
            <a:ext cx="45719" cy="215861"/>
            <a:chOff x="1939" y="1022"/>
            <a:chExt cx="464" cy="2172"/>
          </a:xfrm>
          <a:solidFill>
            <a:srgbClr val="FF0000"/>
          </a:solidFill>
        </p:grpSpPr>
        <p:sp>
          <p:nvSpPr>
            <p:cNvPr id="82" name="Rectangle 16"/>
            <p:cNvSpPr>
              <a:spLocks noChangeArrowheads="1"/>
            </p:cNvSpPr>
            <p:nvPr/>
          </p:nvSpPr>
          <p:spPr bwMode="auto">
            <a:xfrm>
              <a:off x="1977" y="2800"/>
              <a:ext cx="388" cy="39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9pPr>
            </a:lstStyle>
            <a:p>
              <a:pPr eaLnBrk="1" hangingPunct="1"/>
              <a:endParaRPr lang="en-US" altLang="en-US" sz="1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3" name="Freeform 17"/>
            <p:cNvSpPr/>
            <p:nvPr/>
          </p:nvSpPr>
          <p:spPr bwMode="auto">
            <a:xfrm>
              <a:off x="1939" y="1022"/>
              <a:ext cx="464" cy="1612"/>
            </a:xfrm>
            <a:custGeom>
              <a:avLst/>
              <a:gdLst>
                <a:gd name="T0" fmla="*/ 8 w 61"/>
                <a:gd name="T1" fmla="*/ 0 h 213"/>
                <a:gd name="T2" fmla="*/ 464 w 61"/>
                <a:gd name="T3" fmla="*/ 0 h 213"/>
                <a:gd name="T4" fmla="*/ 464 w 61"/>
                <a:gd name="T5" fmla="*/ 545 h 213"/>
                <a:gd name="T6" fmla="*/ 350 w 61"/>
                <a:gd name="T7" fmla="*/ 1612 h 213"/>
                <a:gd name="T8" fmla="*/ 122 w 61"/>
                <a:gd name="T9" fmla="*/ 1612 h 213"/>
                <a:gd name="T10" fmla="*/ 0 w 61"/>
                <a:gd name="T11" fmla="*/ 552 h 213"/>
                <a:gd name="T12" fmla="*/ 8 w 61"/>
                <a:gd name="T13" fmla="*/ 0 h 2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1" h="213">
                  <a:moveTo>
                    <a:pt x="1" y="0"/>
                  </a:moveTo>
                  <a:lnTo>
                    <a:pt x="61" y="0"/>
                  </a:lnTo>
                  <a:lnTo>
                    <a:pt x="61" y="72"/>
                  </a:lnTo>
                  <a:lnTo>
                    <a:pt x="46" y="213"/>
                  </a:lnTo>
                  <a:lnTo>
                    <a:pt x="16" y="213"/>
                  </a:lnTo>
                  <a:lnTo>
                    <a:pt x="0" y="73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0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3" name="Group 19"/>
          <p:cNvGrpSpPr>
            <a:grpSpLocks noChangeAspect="1"/>
          </p:cNvGrpSpPr>
          <p:nvPr/>
        </p:nvGrpSpPr>
        <p:grpSpPr bwMode="auto">
          <a:xfrm>
            <a:off x="2987824" y="4960453"/>
            <a:ext cx="98142" cy="137026"/>
            <a:chOff x="3202" y="3363"/>
            <a:chExt cx="180" cy="257"/>
          </a:xfrm>
          <a:solidFill>
            <a:srgbClr val="FFFF00"/>
          </a:solidFill>
        </p:grpSpPr>
        <p:sp>
          <p:nvSpPr>
            <p:cNvPr id="86" name="Freeform 20"/>
            <p:cNvSpPr/>
            <p:nvPr/>
          </p:nvSpPr>
          <p:spPr bwMode="auto">
            <a:xfrm>
              <a:off x="3202" y="3363"/>
              <a:ext cx="180" cy="185"/>
            </a:xfrm>
            <a:custGeom>
              <a:avLst/>
              <a:gdLst>
                <a:gd name="T0" fmla="*/ 0 w 1135"/>
                <a:gd name="T1" fmla="*/ 85 h 1175"/>
                <a:gd name="T2" fmla="*/ 15 w 1135"/>
                <a:gd name="T3" fmla="*/ 36 h 1175"/>
                <a:gd name="T4" fmla="*/ 36 w 1135"/>
                <a:gd name="T5" fmla="*/ 16 h 1175"/>
                <a:gd name="T6" fmla="*/ 63 w 1135"/>
                <a:gd name="T7" fmla="*/ 5 h 1175"/>
                <a:gd name="T8" fmla="*/ 100 w 1135"/>
                <a:gd name="T9" fmla="*/ 1 h 1175"/>
                <a:gd name="T10" fmla="*/ 139 w 1135"/>
                <a:gd name="T11" fmla="*/ 12 h 1175"/>
                <a:gd name="T12" fmla="*/ 166 w 1135"/>
                <a:gd name="T13" fmla="*/ 35 h 1175"/>
                <a:gd name="T14" fmla="*/ 179 w 1135"/>
                <a:gd name="T15" fmla="*/ 65 h 1175"/>
                <a:gd name="T16" fmla="*/ 174 w 1135"/>
                <a:gd name="T17" fmla="*/ 98 h 1175"/>
                <a:gd name="T18" fmla="*/ 142 w 1135"/>
                <a:gd name="T19" fmla="*/ 132 h 1175"/>
                <a:gd name="T20" fmla="*/ 131 w 1135"/>
                <a:gd name="T21" fmla="*/ 142 h 1175"/>
                <a:gd name="T22" fmla="*/ 122 w 1135"/>
                <a:gd name="T23" fmla="*/ 150 h 1175"/>
                <a:gd name="T24" fmla="*/ 117 w 1135"/>
                <a:gd name="T25" fmla="*/ 156 h 1175"/>
                <a:gd name="T26" fmla="*/ 115 w 1135"/>
                <a:gd name="T27" fmla="*/ 164 h 1175"/>
                <a:gd name="T28" fmla="*/ 114 w 1135"/>
                <a:gd name="T29" fmla="*/ 185 h 1175"/>
                <a:gd name="T30" fmla="*/ 63 w 1135"/>
                <a:gd name="T31" fmla="*/ 185 h 1175"/>
                <a:gd name="T32" fmla="*/ 63 w 1135"/>
                <a:gd name="T33" fmla="*/ 167 h 1175"/>
                <a:gd name="T34" fmla="*/ 65 w 1135"/>
                <a:gd name="T35" fmla="*/ 152 h 1175"/>
                <a:gd name="T36" fmla="*/ 70 w 1135"/>
                <a:gd name="T37" fmla="*/ 134 h 1175"/>
                <a:gd name="T38" fmla="*/ 82 w 1135"/>
                <a:gd name="T39" fmla="*/ 118 h 1175"/>
                <a:gd name="T40" fmla="*/ 98 w 1135"/>
                <a:gd name="T41" fmla="*/ 104 h 1175"/>
                <a:gd name="T42" fmla="*/ 114 w 1135"/>
                <a:gd name="T43" fmla="*/ 92 h 1175"/>
                <a:gd name="T44" fmla="*/ 122 w 1135"/>
                <a:gd name="T45" fmla="*/ 83 h 1175"/>
                <a:gd name="T46" fmla="*/ 125 w 1135"/>
                <a:gd name="T47" fmla="*/ 73 h 1175"/>
                <a:gd name="T48" fmla="*/ 123 w 1135"/>
                <a:gd name="T49" fmla="*/ 62 h 1175"/>
                <a:gd name="T50" fmla="*/ 116 w 1135"/>
                <a:gd name="T51" fmla="*/ 53 h 1175"/>
                <a:gd name="T52" fmla="*/ 105 w 1135"/>
                <a:gd name="T53" fmla="*/ 47 h 1175"/>
                <a:gd name="T54" fmla="*/ 92 w 1135"/>
                <a:gd name="T55" fmla="*/ 46 h 1175"/>
                <a:gd name="T56" fmla="*/ 77 w 1135"/>
                <a:gd name="T57" fmla="*/ 48 h 1175"/>
                <a:gd name="T58" fmla="*/ 65 w 1135"/>
                <a:gd name="T59" fmla="*/ 55 h 1175"/>
                <a:gd name="T60" fmla="*/ 57 w 1135"/>
                <a:gd name="T61" fmla="*/ 65 h 1175"/>
                <a:gd name="T62" fmla="*/ 54 w 1135"/>
                <a:gd name="T63" fmla="*/ 75 h 1175"/>
                <a:gd name="T64" fmla="*/ 53 w 1135"/>
                <a:gd name="T65" fmla="*/ 85 h 1175"/>
                <a:gd name="T66" fmla="*/ 0 w 1135"/>
                <a:gd name="T67" fmla="*/ 85 h 117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35" h="1175">
                  <a:moveTo>
                    <a:pt x="0" y="539"/>
                  </a:moveTo>
                  <a:cubicBezTo>
                    <a:pt x="1" y="490"/>
                    <a:pt x="10" y="335"/>
                    <a:pt x="95" y="226"/>
                  </a:cubicBezTo>
                  <a:cubicBezTo>
                    <a:pt x="134" y="166"/>
                    <a:pt x="174" y="137"/>
                    <a:pt x="224" y="104"/>
                  </a:cubicBezTo>
                  <a:cubicBezTo>
                    <a:pt x="274" y="71"/>
                    <a:pt x="330" y="46"/>
                    <a:pt x="397" y="30"/>
                  </a:cubicBezTo>
                  <a:cubicBezTo>
                    <a:pt x="464" y="14"/>
                    <a:pt x="548" y="0"/>
                    <a:pt x="628" y="7"/>
                  </a:cubicBezTo>
                  <a:cubicBezTo>
                    <a:pt x="708" y="15"/>
                    <a:pt x="805" y="39"/>
                    <a:pt x="874" y="75"/>
                  </a:cubicBezTo>
                  <a:cubicBezTo>
                    <a:pt x="943" y="110"/>
                    <a:pt x="1006" y="164"/>
                    <a:pt x="1047" y="220"/>
                  </a:cubicBezTo>
                  <a:cubicBezTo>
                    <a:pt x="1088" y="276"/>
                    <a:pt x="1118" y="343"/>
                    <a:pt x="1126" y="410"/>
                  </a:cubicBezTo>
                  <a:cubicBezTo>
                    <a:pt x="1133" y="478"/>
                    <a:pt x="1135" y="552"/>
                    <a:pt x="1096" y="623"/>
                  </a:cubicBezTo>
                  <a:cubicBezTo>
                    <a:pt x="1057" y="694"/>
                    <a:pt x="940" y="795"/>
                    <a:pt x="895" y="841"/>
                  </a:cubicBezTo>
                  <a:cubicBezTo>
                    <a:pt x="860" y="875"/>
                    <a:pt x="847" y="881"/>
                    <a:pt x="826" y="899"/>
                  </a:cubicBezTo>
                  <a:cubicBezTo>
                    <a:pt x="805" y="917"/>
                    <a:pt x="783" y="937"/>
                    <a:pt x="769" y="952"/>
                  </a:cubicBezTo>
                  <a:cubicBezTo>
                    <a:pt x="755" y="967"/>
                    <a:pt x="748" y="975"/>
                    <a:pt x="740" y="989"/>
                  </a:cubicBezTo>
                  <a:cubicBezTo>
                    <a:pt x="732" y="1003"/>
                    <a:pt x="727" y="1009"/>
                    <a:pt x="723" y="1039"/>
                  </a:cubicBezTo>
                  <a:cubicBezTo>
                    <a:pt x="719" y="1069"/>
                    <a:pt x="716" y="1135"/>
                    <a:pt x="716" y="1172"/>
                  </a:cubicBezTo>
                  <a:cubicBezTo>
                    <a:pt x="658" y="1172"/>
                    <a:pt x="502" y="1175"/>
                    <a:pt x="399" y="1172"/>
                  </a:cubicBezTo>
                  <a:cubicBezTo>
                    <a:pt x="398" y="1093"/>
                    <a:pt x="398" y="1102"/>
                    <a:pt x="399" y="1062"/>
                  </a:cubicBezTo>
                  <a:cubicBezTo>
                    <a:pt x="401" y="1028"/>
                    <a:pt x="401" y="998"/>
                    <a:pt x="408" y="965"/>
                  </a:cubicBezTo>
                  <a:cubicBezTo>
                    <a:pt x="416" y="931"/>
                    <a:pt x="423" y="890"/>
                    <a:pt x="442" y="854"/>
                  </a:cubicBezTo>
                  <a:cubicBezTo>
                    <a:pt x="460" y="819"/>
                    <a:pt x="487" y="784"/>
                    <a:pt x="516" y="752"/>
                  </a:cubicBezTo>
                  <a:cubicBezTo>
                    <a:pt x="546" y="720"/>
                    <a:pt x="582" y="690"/>
                    <a:pt x="615" y="662"/>
                  </a:cubicBezTo>
                  <a:cubicBezTo>
                    <a:pt x="649" y="634"/>
                    <a:pt x="690" y="606"/>
                    <a:pt x="716" y="584"/>
                  </a:cubicBezTo>
                  <a:cubicBezTo>
                    <a:pt x="742" y="562"/>
                    <a:pt x="757" y="550"/>
                    <a:pt x="768" y="530"/>
                  </a:cubicBezTo>
                  <a:cubicBezTo>
                    <a:pt x="779" y="509"/>
                    <a:pt x="788" y="485"/>
                    <a:pt x="788" y="463"/>
                  </a:cubicBezTo>
                  <a:cubicBezTo>
                    <a:pt x="788" y="440"/>
                    <a:pt x="783" y="416"/>
                    <a:pt x="773" y="396"/>
                  </a:cubicBezTo>
                  <a:cubicBezTo>
                    <a:pt x="764" y="375"/>
                    <a:pt x="751" y="353"/>
                    <a:pt x="732" y="338"/>
                  </a:cubicBezTo>
                  <a:cubicBezTo>
                    <a:pt x="714" y="323"/>
                    <a:pt x="685" y="308"/>
                    <a:pt x="660" y="300"/>
                  </a:cubicBezTo>
                  <a:cubicBezTo>
                    <a:pt x="635" y="292"/>
                    <a:pt x="607" y="291"/>
                    <a:pt x="578" y="292"/>
                  </a:cubicBezTo>
                  <a:cubicBezTo>
                    <a:pt x="549" y="293"/>
                    <a:pt x="515" y="295"/>
                    <a:pt x="487" y="304"/>
                  </a:cubicBezTo>
                  <a:cubicBezTo>
                    <a:pt x="459" y="313"/>
                    <a:pt x="429" y="330"/>
                    <a:pt x="408" y="349"/>
                  </a:cubicBezTo>
                  <a:cubicBezTo>
                    <a:pt x="388" y="368"/>
                    <a:pt x="371" y="390"/>
                    <a:pt x="360" y="412"/>
                  </a:cubicBezTo>
                  <a:cubicBezTo>
                    <a:pt x="349" y="435"/>
                    <a:pt x="345" y="457"/>
                    <a:pt x="341" y="478"/>
                  </a:cubicBezTo>
                  <a:cubicBezTo>
                    <a:pt x="337" y="498"/>
                    <a:pt x="337" y="509"/>
                    <a:pt x="336" y="539"/>
                  </a:cubicBezTo>
                  <a:cubicBezTo>
                    <a:pt x="263" y="538"/>
                    <a:pt x="68" y="539"/>
                    <a:pt x="0" y="539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 sz="1000" dirty="0">
                <a:latin typeface="+mj-lt"/>
              </a:endParaRPr>
            </a:p>
          </p:txBody>
        </p:sp>
        <p:sp>
          <p:nvSpPr>
            <p:cNvPr id="87" name="Rectangle 21"/>
            <p:cNvSpPr>
              <a:spLocks noChangeArrowheads="1"/>
            </p:cNvSpPr>
            <p:nvPr/>
          </p:nvSpPr>
          <p:spPr bwMode="auto">
            <a:xfrm>
              <a:off x="3265" y="3569"/>
              <a:ext cx="51" cy="51"/>
            </a:xfrm>
            <a:prstGeom prst="rect">
              <a:avLst/>
            </a:prstGeom>
            <a:grpFill/>
            <a:ln w="9525">
              <a:solidFill>
                <a:schemeClr val="accent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9pPr>
            </a:lstStyle>
            <a:p>
              <a:pPr eaLnBrk="1" hangingPunct="1"/>
              <a:endParaRPr lang="en-US" altLang="en-US" sz="1000" dirty="0">
                <a:latin typeface="+mj-lt"/>
              </a:endParaRPr>
            </a:p>
          </p:txBody>
        </p:sp>
      </p:grpSp>
      <p:sp>
        <p:nvSpPr>
          <p:cNvPr id="88" name="Freeform 10"/>
          <p:cNvSpPr>
            <a:spLocks noChangeAspect="1"/>
          </p:cNvSpPr>
          <p:nvPr/>
        </p:nvSpPr>
        <p:spPr bwMode="auto">
          <a:xfrm>
            <a:off x="351156" y="4945597"/>
            <a:ext cx="234207" cy="153888"/>
          </a:xfrm>
          <a:custGeom>
            <a:avLst/>
            <a:gdLst>
              <a:gd name="T0" fmla="*/ 31090 w 457"/>
              <a:gd name="T1" fmla="*/ 375717 h 464"/>
              <a:gd name="T2" fmla="*/ 26116 w 457"/>
              <a:gd name="T3" fmla="*/ 434106 h 464"/>
              <a:gd name="T4" fmla="*/ 123116 w 457"/>
              <a:gd name="T5" fmla="*/ 562306 h 464"/>
              <a:gd name="T6" fmla="*/ 156694 w 457"/>
              <a:gd name="T7" fmla="*/ 582615 h 464"/>
              <a:gd name="T8" fmla="*/ 212656 w 457"/>
              <a:gd name="T9" fmla="*/ 577538 h 464"/>
              <a:gd name="T10" fmla="*/ 225092 w 457"/>
              <a:gd name="T11" fmla="*/ 558498 h 464"/>
              <a:gd name="T12" fmla="*/ 264887 w 457"/>
              <a:gd name="T13" fmla="*/ 470916 h 464"/>
              <a:gd name="T14" fmla="*/ 320849 w 457"/>
              <a:gd name="T15" fmla="*/ 352869 h 464"/>
              <a:gd name="T16" fmla="*/ 358157 w 457"/>
              <a:gd name="T17" fmla="*/ 280519 h 464"/>
              <a:gd name="T18" fmla="*/ 404170 w 457"/>
              <a:gd name="T19" fmla="*/ 208168 h 464"/>
              <a:gd name="T20" fmla="*/ 488735 w 457"/>
              <a:gd name="T21" fmla="*/ 95199 h 464"/>
              <a:gd name="T22" fmla="*/ 560863 w 457"/>
              <a:gd name="T23" fmla="*/ 21578 h 464"/>
              <a:gd name="T24" fmla="*/ 564594 w 457"/>
              <a:gd name="T25" fmla="*/ 3808 h 464"/>
              <a:gd name="T26" fmla="*/ 516094 w 457"/>
              <a:gd name="T27" fmla="*/ 3808 h 464"/>
              <a:gd name="T28" fmla="*/ 460132 w 457"/>
              <a:gd name="T29" fmla="*/ 25386 h 464"/>
              <a:gd name="T30" fmla="*/ 388003 w 457"/>
              <a:gd name="T31" fmla="*/ 106622 h 464"/>
              <a:gd name="T32" fmla="*/ 324579 w 457"/>
              <a:gd name="T33" fmla="*/ 196744 h 464"/>
              <a:gd name="T34" fmla="*/ 223848 w 457"/>
              <a:gd name="T35" fmla="*/ 375717 h 464"/>
              <a:gd name="T36" fmla="*/ 180322 w 457"/>
              <a:gd name="T37" fmla="*/ 463300 h 464"/>
              <a:gd name="T38" fmla="*/ 105706 w 457"/>
              <a:gd name="T39" fmla="*/ 371909 h 464"/>
              <a:gd name="T40" fmla="*/ 31090 w 457"/>
              <a:gd name="T41" fmla="*/ 375717 h 4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57" h="464">
                <a:moveTo>
                  <a:pt x="25" y="296"/>
                </a:moveTo>
                <a:cubicBezTo>
                  <a:pt x="14" y="304"/>
                  <a:pt x="0" y="320"/>
                  <a:pt x="21" y="342"/>
                </a:cubicBezTo>
                <a:cubicBezTo>
                  <a:pt x="33" y="367"/>
                  <a:pt x="81" y="423"/>
                  <a:pt x="99" y="443"/>
                </a:cubicBezTo>
                <a:cubicBezTo>
                  <a:pt x="105" y="451"/>
                  <a:pt x="117" y="458"/>
                  <a:pt x="126" y="459"/>
                </a:cubicBezTo>
                <a:cubicBezTo>
                  <a:pt x="153" y="458"/>
                  <a:pt x="153" y="464"/>
                  <a:pt x="171" y="455"/>
                </a:cubicBezTo>
                <a:cubicBezTo>
                  <a:pt x="176" y="452"/>
                  <a:pt x="177" y="444"/>
                  <a:pt x="181" y="440"/>
                </a:cubicBezTo>
                <a:cubicBezTo>
                  <a:pt x="188" y="426"/>
                  <a:pt x="206" y="386"/>
                  <a:pt x="213" y="371"/>
                </a:cubicBezTo>
                <a:cubicBezTo>
                  <a:pt x="226" y="344"/>
                  <a:pt x="249" y="298"/>
                  <a:pt x="258" y="278"/>
                </a:cubicBezTo>
                <a:cubicBezTo>
                  <a:pt x="270" y="253"/>
                  <a:pt x="280" y="236"/>
                  <a:pt x="288" y="221"/>
                </a:cubicBezTo>
                <a:cubicBezTo>
                  <a:pt x="299" y="202"/>
                  <a:pt x="313" y="181"/>
                  <a:pt x="325" y="164"/>
                </a:cubicBezTo>
                <a:cubicBezTo>
                  <a:pt x="343" y="141"/>
                  <a:pt x="372" y="99"/>
                  <a:pt x="393" y="75"/>
                </a:cubicBezTo>
                <a:cubicBezTo>
                  <a:pt x="412" y="54"/>
                  <a:pt x="428" y="34"/>
                  <a:pt x="451" y="17"/>
                </a:cubicBezTo>
                <a:cubicBezTo>
                  <a:pt x="455" y="11"/>
                  <a:pt x="457" y="10"/>
                  <a:pt x="454" y="3"/>
                </a:cubicBezTo>
                <a:cubicBezTo>
                  <a:pt x="441" y="4"/>
                  <a:pt x="428" y="0"/>
                  <a:pt x="415" y="3"/>
                </a:cubicBezTo>
                <a:cubicBezTo>
                  <a:pt x="401" y="6"/>
                  <a:pt x="387" y="7"/>
                  <a:pt x="370" y="20"/>
                </a:cubicBezTo>
                <a:cubicBezTo>
                  <a:pt x="358" y="32"/>
                  <a:pt x="326" y="65"/>
                  <a:pt x="312" y="84"/>
                </a:cubicBezTo>
                <a:cubicBezTo>
                  <a:pt x="295" y="107"/>
                  <a:pt x="274" y="135"/>
                  <a:pt x="261" y="155"/>
                </a:cubicBezTo>
                <a:cubicBezTo>
                  <a:pt x="239" y="193"/>
                  <a:pt x="198" y="263"/>
                  <a:pt x="180" y="296"/>
                </a:cubicBezTo>
                <a:cubicBezTo>
                  <a:pt x="161" y="331"/>
                  <a:pt x="152" y="356"/>
                  <a:pt x="145" y="365"/>
                </a:cubicBezTo>
                <a:cubicBezTo>
                  <a:pt x="123" y="327"/>
                  <a:pt x="98" y="306"/>
                  <a:pt x="85" y="293"/>
                </a:cubicBezTo>
                <a:cubicBezTo>
                  <a:pt x="55" y="275"/>
                  <a:pt x="37" y="293"/>
                  <a:pt x="25" y="296"/>
                </a:cubicBezTo>
                <a:close/>
              </a:path>
            </a:pathLst>
          </a:custGeom>
          <a:solidFill>
            <a:srgbClr val="00B050"/>
          </a:solidFill>
          <a:ln w="63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b">
            <a:spAutoFit/>
          </a:bodyPr>
          <a:lstStyle/>
          <a:p>
            <a:endParaRPr lang="en-US" sz="1000" dirty="0">
              <a:latin typeface="+mj-lt"/>
            </a:endParaRPr>
          </a:p>
        </p:txBody>
      </p:sp>
      <p:grpSp>
        <p:nvGrpSpPr>
          <p:cNvPr id="4" name="Group 3"/>
          <p:cNvGrpSpPr/>
          <p:nvPr>
            <p:custDataLst>
              <p:tags r:id="rId4"/>
            </p:custDataLst>
          </p:nvPr>
        </p:nvGrpSpPr>
        <p:grpSpPr bwMode="auto">
          <a:xfrm>
            <a:off x="7130536" y="4945597"/>
            <a:ext cx="201168" cy="173529"/>
            <a:chOff x="957" y="1026"/>
            <a:chExt cx="1007" cy="1170"/>
          </a:xfrm>
        </p:grpSpPr>
        <p:sp>
          <p:nvSpPr>
            <p:cNvPr id="104" name="Freeform 4"/>
            <p:cNvSpPr/>
            <p:nvPr/>
          </p:nvSpPr>
          <p:spPr bwMode="auto">
            <a:xfrm>
              <a:off x="967" y="1034"/>
              <a:ext cx="711" cy="676"/>
            </a:xfrm>
            <a:custGeom>
              <a:avLst/>
              <a:gdLst>
                <a:gd name="T0" fmla="*/ 6 w 1253"/>
                <a:gd name="T1" fmla="*/ 2 h 1279"/>
                <a:gd name="T2" fmla="*/ 19 w 1253"/>
                <a:gd name="T3" fmla="*/ 3 h 1279"/>
                <a:gd name="T4" fmla="*/ 18 w 1253"/>
                <a:gd name="T5" fmla="*/ 12 h 1279"/>
                <a:gd name="T6" fmla="*/ 3 w 1253"/>
                <a:gd name="T7" fmla="*/ 10 h 1279"/>
                <a:gd name="T8" fmla="*/ 6 w 1253"/>
                <a:gd name="T9" fmla="*/ 2 h 12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53" h="1279">
                  <a:moveTo>
                    <a:pt x="337" y="145"/>
                  </a:moveTo>
                  <a:cubicBezTo>
                    <a:pt x="589" y="0"/>
                    <a:pt x="927" y="88"/>
                    <a:pt x="1028" y="233"/>
                  </a:cubicBezTo>
                  <a:cubicBezTo>
                    <a:pt x="1185" y="390"/>
                    <a:pt x="1253" y="797"/>
                    <a:pt x="945" y="1038"/>
                  </a:cubicBezTo>
                  <a:cubicBezTo>
                    <a:pt x="637" y="1279"/>
                    <a:pt x="367" y="1165"/>
                    <a:pt x="151" y="898"/>
                  </a:cubicBezTo>
                  <a:cubicBezTo>
                    <a:pt x="0" y="562"/>
                    <a:pt x="85" y="290"/>
                    <a:pt x="337" y="145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46800" rIns="90000" bIns="46800" anchor="ctr">
              <a:spAutoFit/>
            </a:bodyPr>
            <a:lstStyle/>
            <a:p>
              <a:pPr defTabSz="1087755">
                <a:defRPr/>
              </a:pPr>
              <a:endParaRPr lang="en-US" sz="2100" kern="0" dirty="0">
                <a:solidFill>
                  <a:prstClr val="black"/>
                </a:solidFill>
                <a:latin typeface="CorpoS"/>
              </a:endParaRPr>
            </a:p>
          </p:txBody>
        </p:sp>
        <p:sp>
          <p:nvSpPr>
            <p:cNvPr id="106" name="AutoShape 5"/>
            <p:cNvSpPr>
              <a:spLocks noChangeArrowheads="1"/>
            </p:cNvSpPr>
            <p:nvPr/>
          </p:nvSpPr>
          <p:spPr bwMode="auto">
            <a:xfrm>
              <a:off x="1025" y="1033"/>
              <a:ext cx="622" cy="573"/>
            </a:xfrm>
            <a:prstGeom prst="flowChartConnector">
              <a:avLst/>
            </a:prstGeom>
            <a:noFill/>
            <a:ln w="25400" algn="ctr">
              <a:solidFill>
                <a:srgbClr val="004355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2D9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46800" rIns="90000" bIns="46800" anchor="ctr">
              <a:spAutoFit/>
            </a:bodyPr>
            <a:lstStyle>
              <a:lvl1pPr eaLnBrk="0" hangingPunct="0">
                <a:lnSpc>
                  <a:spcPct val="108000"/>
                </a:lnSpc>
                <a:spcAft>
                  <a:spcPct val="42000"/>
                </a:spcAft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9pPr>
            </a:lstStyle>
            <a:p>
              <a:pPr defTabSz="1087755" eaLnBrk="1" hangingPunct="1">
                <a:lnSpc>
                  <a:spcPct val="100000"/>
                </a:lnSpc>
                <a:spcAft>
                  <a:spcPct val="0"/>
                </a:spcAft>
                <a:defRPr/>
              </a:pPr>
              <a:endParaRPr lang="en-US" altLang="en-US" sz="1800" kern="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7" name="AutoShape 6"/>
            <p:cNvSpPr>
              <a:spLocks noChangeArrowheads="1"/>
            </p:cNvSpPr>
            <p:nvPr/>
          </p:nvSpPr>
          <p:spPr bwMode="auto">
            <a:xfrm>
              <a:off x="1014" y="1073"/>
              <a:ext cx="638" cy="588"/>
            </a:xfrm>
            <a:prstGeom prst="flowChartConnector">
              <a:avLst/>
            </a:prstGeom>
            <a:noFill/>
            <a:ln w="25400" algn="ctr">
              <a:solidFill>
                <a:srgbClr val="004355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2D9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46800" rIns="90000" bIns="46800" anchor="ctr">
              <a:spAutoFit/>
            </a:bodyPr>
            <a:lstStyle>
              <a:lvl1pPr eaLnBrk="0" hangingPunct="0">
                <a:lnSpc>
                  <a:spcPct val="108000"/>
                </a:lnSpc>
                <a:spcAft>
                  <a:spcPct val="42000"/>
                </a:spcAft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08000"/>
                </a:lnSpc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08000"/>
                </a:lnSpc>
                <a:spcBef>
                  <a:spcPct val="0"/>
                </a:spcBef>
                <a:spcAft>
                  <a:spcPct val="42000"/>
                </a:spcAft>
                <a:buSzPct val="75000"/>
                <a:buChar char="•"/>
                <a:defRPr sz="2000">
                  <a:solidFill>
                    <a:schemeClr val="tx1"/>
                  </a:solidFill>
                  <a:latin typeface="CorpoS" pitchFamily="2" charset="0"/>
                  <a:cs typeface="Arial" panose="020B0604020202020204" pitchFamily="34" charset="0"/>
                </a:defRPr>
              </a:lvl9pPr>
            </a:lstStyle>
            <a:p>
              <a:pPr defTabSz="1087755" eaLnBrk="1" hangingPunct="1">
                <a:lnSpc>
                  <a:spcPct val="100000"/>
                </a:lnSpc>
                <a:spcAft>
                  <a:spcPct val="0"/>
                </a:spcAft>
                <a:defRPr/>
              </a:pPr>
              <a:endParaRPr lang="en-US" altLang="en-US" sz="1800" kern="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9" name="Freeform 7"/>
            <p:cNvSpPr/>
            <p:nvPr/>
          </p:nvSpPr>
          <p:spPr bwMode="auto">
            <a:xfrm>
              <a:off x="1497" y="1569"/>
              <a:ext cx="508" cy="599"/>
            </a:xfrm>
            <a:custGeom>
              <a:avLst/>
              <a:gdLst>
                <a:gd name="T0" fmla="*/ 0 w 897"/>
                <a:gd name="T1" fmla="*/ 1 h 1135"/>
                <a:gd name="T2" fmla="*/ 14 w 897"/>
                <a:gd name="T3" fmla="*/ 13 h 1135"/>
                <a:gd name="T4" fmla="*/ 16 w 897"/>
                <a:gd name="T5" fmla="*/ 13 h 1135"/>
                <a:gd name="T6" fmla="*/ 16 w 897"/>
                <a:gd name="T7" fmla="*/ 12 h 1135"/>
                <a:gd name="T8" fmla="*/ 3 w 897"/>
                <a:gd name="T9" fmla="*/ 0 h 1135"/>
                <a:gd name="T10" fmla="*/ 2 w 897"/>
                <a:gd name="T11" fmla="*/ 1 h 1135"/>
                <a:gd name="T12" fmla="*/ 0 w 897"/>
                <a:gd name="T13" fmla="*/ 1 h 11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97" h="1135">
                  <a:moveTo>
                    <a:pt x="0" y="89"/>
                  </a:moveTo>
                  <a:cubicBezTo>
                    <a:pt x="0" y="89"/>
                    <a:pt x="380" y="609"/>
                    <a:pt x="761" y="1129"/>
                  </a:cubicBezTo>
                  <a:cubicBezTo>
                    <a:pt x="770" y="1135"/>
                    <a:pt x="823" y="1111"/>
                    <a:pt x="845" y="1093"/>
                  </a:cubicBezTo>
                  <a:cubicBezTo>
                    <a:pt x="867" y="1075"/>
                    <a:pt x="897" y="1032"/>
                    <a:pt x="895" y="1023"/>
                  </a:cubicBezTo>
                  <a:cubicBezTo>
                    <a:pt x="515" y="511"/>
                    <a:pt x="135" y="0"/>
                    <a:pt x="135" y="0"/>
                  </a:cubicBezTo>
                  <a:lnTo>
                    <a:pt x="75" y="45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4355"/>
            </a:solidFill>
            <a:ln w="25400" cap="flat" cmpd="sng">
              <a:solidFill>
                <a:srgbClr val="00435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46800" rIns="90000" bIns="46800" anchor="ctr">
              <a:spAutoFit/>
            </a:bodyPr>
            <a:lstStyle/>
            <a:p>
              <a:pPr defTabSz="1087755">
                <a:defRPr/>
              </a:pPr>
              <a:endParaRPr lang="en-US" sz="2100" kern="0" dirty="0">
                <a:solidFill>
                  <a:prstClr val="black"/>
                </a:solidFill>
                <a:latin typeface="CorpoS"/>
              </a:endParaRPr>
            </a:p>
          </p:txBody>
        </p:sp>
        <p:sp>
          <p:nvSpPr>
            <p:cNvPr id="111" name="Freeform 8"/>
            <p:cNvSpPr/>
            <p:nvPr/>
          </p:nvSpPr>
          <p:spPr bwMode="auto">
            <a:xfrm>
              <a:off x="1065" y="1167"/>
              <a:ext cx="588" cy="509"/>
            </a:xfrm>
            <a:custGeom>
              <a:avLst/>
              <a:gdLst>
                <a:gd name="T0" fmla="*/ 0 w 1041"/>
                <a:gd name="T1" fmla="*/ 7 h 968"/>
                <a:gd name="T2" fmla="*/ 5 w 1041"/>
                <a:gd name="T3" fmla="*/ 10 h 968"/>
                <a:gd name="T4" fmla="*/ 14 w 1041"/>
                <a:gd name="T5" fmla="*/ 10 h 968"/>
                <a:gd name="T6" fmla="*/ 19 w 1041"/>
                <a:gd name="T7" fmla="*/ 3 h 968"/>
                <a:gd name="T8" fmla="*/ 16 w 1041"/>
                <a:gd name="T9" fmla="*/ 0 h 968"/>
                <a:gd name="T10" fmla="*/ 19 w 1041"/>
                <a:gd name="T11" fmla="*/ 3 h 968"/>
                <a:gd name="T12" fmla="*/ 18 w 1041"/>
                <a:gd name="T13" fmla="*/ 6 h 968"/>
                <a:gd name="T14" fmla="*/ 14 w 1041"/>
                <a:gd name="T15" fmla="*/ 9 h 968"/>
                <a:gd name="T16" fmla="*/ 6 w 1041"/>
                <a:gd name="T17" fmla="*/ 10 h 968"/>
                <a:gd name="T18" fmla="*/ 0 w 1041"/>
                <a:gd name="T19" fmla="*/ 7 h 9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41" h="968">
                  <a:moveTo>
                    <a:pt x="0" y="642"/>
                  </a:moveTo>
                  <a:cubicBezTo>
                    <a:pt x="14" y="702"/>
                    <a:pt x="172" y="840"/>
                    <a:pt x="255" y="873"/>
                  </a:cubicBezTo>
                  <a:cubicBezTo>
                    <a:pt x="338" y="906"/>
                    <a:pt x="518" y="968"/>
                    <a:pt x="770" y="825"/>
                  </a:cubicBezTo>
                  <a:cubicBezTo>
                    <a:pt x="1022" y="682"/>
                    <a:pt x="1041" y="378"/>
                    <a:pt x="1020" y="249"/>
                  </a:cubicBezTo>
                  <a:cubicBezTo>
                    <a:pt x="999" y="120"/>
                    <a:pt x="918" y="22"/>
                    <a:pt x="900" y="0"/>
                  </a:cubicBezTo>
                  <a:cubicBezTo>
                    <a:pt x="892" y="1"/>
                    <a:pt x="983" y="144"/>
                    <a:pt x="993" y="226"/>
                  </a:cubicBezTo>
                  <a:cubicBezTo>
                    <a:pt x="1003" y="308"/>
                    <a:pt x="1008" y="401"/>
                    <a:pt x="963" y="495"/>
                  </a:cubicBezTo>
                  <a:cubicBezTo>
                    <a:pt x="931" y="585"/>
                    <a:pt x="818" y="733"/>
                    <a:pt x="725" y="792"/>
                  </a:cubicBezTo>
                  <a:cubicBezTo>
                    <a:pt x="632" y="851"/>
                    <a:pt x="477" y="870"/>
                    <a:pt x="315" y="850"/>
                  </a:cubicBezTo>
                  <a:cubicBezTo>
                    <a:pt x="153" y="830"/>
                    <a:pt x="60" y="709"/>
                    <a:pt x="0" y="642"/>
                  </a:cubicBezTo>
                  <a:close/>
                </a:path>
              </a:pathLst>
            </a:custGeom>
            <a:solidFill>
              <a:srgbClr val="004355"/>
            </a:solidFill>
            <a:ln w="25400" cap="flat" cmpd="sng">
              <a:solidFill>
                <a:srgbClr val="00435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46800" rIns="90000" bIns="46800" anchor="ctr">
              <a:spAutoFit/>
            </a:bodyPr>
            <a:lstStyle/>
            <a:p>
              <a:pPr defTabSz="1087755">
                <a:defRPr/>
              </a:pPr>
              <a:endParaRPr lang="en-US" sz="2100" kern="0" dirty="0">
                <a:solidFill>
                  <a:prstClr val="black"/>
                </a:solidFill>
                <a:latin typeface="CorpoS"/>
              </a:endParaRPr>
            </a:p>
          </p:txBody>
        </p:sp>
        <p:sp>
          <p:nvSpPr>
            <p:cNvPr id="112" name="Freeform 9"/>
            <p:cNvSpPr/>
            <p:nvPr/>
          </p:nvSpPr>
          <p:spPr bwMode="auto">
            <a:xfrm>
              <a:off x="1029" y="992"/>
              <a:ext cx="490" cy="402"/>
            </a:xfrm>
            <a:custGeom>
              <a:avLst/>
              <a:gdLst>
                <a:gd name="T0" fmla="*/ 16 w 864"/>
                <a:gd name="T1" fmla="*/ 2 h 764"/>
                <a:gd name="T2" fmla="*/ 6 w 864"/>
                <a:gd name="T3" fmla="*/ 2 h 764"/>
                <a:gd name="T4" fmla="*/ 1 w 864"/>
                <a:gd name="T5" fmla="*/ 5 h 764"/>
                <a:gd name="T6" fmla="*/ 1 w 864"/>
                <a:gd name="T7" fmla="*/ 8 h 764"/>
                <a:gd name="T8" fmla="*/ 6 w 864"/>
                <a:gd name="T9" fmla="*/ 2 h 764"/>
                <a:gd name="T10" fmla="*/ 16 w 864"/>
                <a:gd name="T11" fmla="*/ 2 h 7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4" h="764">
                  <a:moveTo>
                    <a:pt x="864" y="163"/>
                  </a:moveTo>
                  <a:cubicBezTo>
                    <a:pt x="833" y="146"/>
                    <a:pt x="565" y="0"/>
                    <a:pt x="336" y="119"/>
                  </a:cubicBezTo>
                  <a:cubicBezTo>
                    <a:pt x="107" y="238"/>
                    <a:pt x="100" y="335"/>
                    <a:pt x="50" y="440"/>
                  </a:cubicBezTo>
                  <a:cubicBezTo>
                    <a:pt x="0" y="545"/>
                    <a:pt x="22" y="764"/>
                    <a:pt x="33" y="752"/>
                  </a:cubicBezTo>
                  <a:cubicBezTo>
                    <a:pt x="23" y="341"/>
                    <a:pt x="240" y="229"/>
                    <a:pt x="351" y="157"/>
                  </a:cubicBezTo>
                  <a:cubicBezTo>
                    <a:pt x="462" y="85"/>
                    <a:pt x="744" y="104"/>
                    <a:pt x="864" y="163"/>
                  </a:cubicBezTo>
                  <a:close/>
                </a:path>
              </a:pathLst>
            </a:custGeom>
            <a:solidFill>
              <a:srgbClr val="004355"/>
            </a:solidFill>
            <a:ln w="19050" cap="flat" cmpd="sng">
              <a:solidFill>
                <a:srgbClr val="00435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46800" rIns="90000" bIns="46800" anchor="ctr">
              <a:spAutoFit/>
            </a:bodyPr>
            <a:lstStyle/>
            <a:p>
              <a:pPr defTabSz="1087755">
                <a:defRPr/>
              </a:pPr>
              <a:endParaRPr lang="en-US" sz="2100" kern="0" dirty="0">
                <a:solidFill>
                  <a:prstClr val="black"/>
                </a:solidFill>
                <a:latin typeface="CorpoS"/>
              </a:endParaRPr>
            </a:p>
          </p:txBody>
        </p:sp>
      </p:grpSp>
      <p:sp>
        <p:nvSpPr>
          <p:cNvPr id="96" name="Rectangle 6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1520" y="812825"/>
            <a:ext cx="8712968" cy="1051093"/>
          </a:xfrm>
          <a:prstGeom prst="rect">
            <a:avLst/>
          </a:prstGeom>
          <a:noFill/>
          <a:ln>
            <a:solidFill>
              <a:srgbClr val="002060"/>
            </a:solidFill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89957" tIns="46776" rIns="89957" bIns="46776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prstClr val="black"/>
              </a:solidFill>
            </a:endParaRPr>
          </a:p>
        </p:txBody>
      </p:sp>
      <p:sp>
        <p:nvSpPr>
          <p:cNvPr id="97" name="TextBox 96"/>
          <p:cNvSpPr txBox="1"/>
          <p:nvPr>
            <p:custDataLst>
              <p:tags r:id="rId6"/>
            </p:custDataLst>
          </p:nvPr>
        </p:nvSpPr>
        <p:spPr bwMode="auto">
          <a:xfrm>
            <a:off x="287524" y="1029965"/>
            <a:ext cx="8640960" cy="4616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rtlCol="0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cs typeface="Daimler CS"/>
              </a:rPr>
              <a:t>1.</a:t>
            </a:r>
            <a:r>
              <a:rPr lang="zh-CN" altLang="en-US" sz="1000" dirty="0">
                <a:cs typeface="Daimler CS"/>
              </a:rPr>
              <a:t>失效件的主要原因是连接杆</a:t>
            </a:r>
            <a:r>
              <a:rPr lang="en-US" altLang="zh-CN" sz="1000" dirty="0">
                <a:cs typeface="Daimler CS"/>
              </a:rPr>
              <a:t>+</a:t>
            </a:r>
            <a:r>
              <a:rPr lang="zh-CN" altLang="en-US" sz="1000" dirty="0">
                <a:cs typeface="Daimler CS"/>
              </a:rPr>
              <a:t>滚轮</a:t>
            </a:r>
            <a:r>
              <a:rPr lang="en-US" altLang="zh-CN" sz="1000" dirty="0">
                <a:cs typeface="Daimler CS"/>
              </a:rPr>
              <a:t>+</a:t>
            </a:r>
            <a:r>
              <a:rPr lang="zh-CN" altLang="en-US" sz="1000" dirty="0">
                <a:cs typeface="Daimler CS"/>
              </a:rPr>
              <a:t>塑料挡块与上框之间存在</a:t>
            </a:r>
            <a:r>
              <a:rPr lang="en-US" altLang="zh-CN" sz="1000" dirty="0">
                <a:cs typeface="Daimler CS"/>
              </a:rPr>
              <a:t>Y</a:t>
            </a:r>
            <a:r>
              <a:rPr lang="zh-CN" altLang="en-US" sz="1000" dirty="0">
                <a:cs typeface="Daimler CS"/>
              </a:rPr>
              <a:t>向间隙，导致座椅松旷</a:t>
            </a:r>
            <a:endParaRPr lang="en-US" altLang="zh-CN" sz="1000" dirty="0">
              <a:cs typeface="Daimler 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1000" dirty="0">
              <a:cs typeface="Daimler 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00" dirty="0">
                <a:cs typeface="Daimler CS"/>
                <a:sym typeface="+mn-ea"/>
              </a:rPr>
              <a:t>2.</a:t>
            </a:r>
            <a:r>
              <a:rPr lang="zh-CN" altLang="en-US" sz="1000" dirty="0">
                <a:cs typeface="Daimler CS"/>
                <a:sym typeface="+mn-ea"/>
              </a:rPr>
              <a:t>座框静强度设计不足，</a:t>
            </a:r>
            <a:r>
              <a:rPr lang="en-US" altLang="zh-CN" sz="1000" dirty="0">
                <a:cs typeface="Daimler CS"/>
                <a:sym typeface="+mn-ea"/>
              </a:rPr>
              <a:t>3500N</a:t>
            </a:r>
            <a:r>
              <a:rPr lang="zh-CN" altLang="en-US" sz="1000" dirty="0">
                <a:cs typeface="Daimler CS"/>
                <a:sym typeface="+mn-ea"/>
              </a:rPr>
              <a:t>座框下移辆＜</a:t>
            </a:r>
            <a:r>
              <a:rPr lang="en-US" altLang="zh-CN" sz="1000" dirty="0">
                <a:cs typeface="Daimler CS"/>
                <a:sym typeface="+mn-ea"/>
              </a:rPr>
              <a:t>30mm</a:t>
            </a:r>
            <a:r>
              <a:rPr lang="zh-CN" altLang="en-US" sz="1000" dirty="0">
                <a:cs typeface="Daimler CS"/>
                <a:sym typeface="+mn-ea"/>
              </a:rPr>
              <a:t>；实绩座框静强度施力</a:t>
            </a:r>
            <a:r>
              <a:rPr lang="en-US" altLang="zh-CN" sz="1000" dirty="0">
                <a:cs typeface="Daimler CS"/>
                <a:sym typeface="+mn-ea"/>
              </a:rPr>
              <a:t>1500N</a:t>
            </a:r>
            <a:r>
              <a:rPr lang="zh-CN" altLang="en-US" sz="1000" dirty="0">
                <a:cs typeface="Daimler CS"/>
                <a:sym typeface="+mn-ea"/>
              </a:rPr>
              <a:t>，下移量</a:t>
            </a:r>
            <a:r>
              <a:rPr lang="en-US" altLang="zh-CN" sz="1000" dirty="0">
                <a:cs typeface="Daimler CS"/>
                <a:sym typeface="+mn-ea"/>
              </a:rPr>
              <a:t>63mm</a:t>
            </a:r>
            <a:r>
              <a:rPr lang="zh-CN" altLang="en-US" sz="1000" dirty="0">
                <a:cs typeface="Daimler CS"/>
                <a:sym typeface="+mn-ea"/>
              </a:rPr>
              <a:t>；</a:t>
            </a:r>
            <a:endParaRPr lang="zh-CN" altLang="en-US" sz="1000" dirty="0">
              <a:cs typeface="Daimler CS"/>
            </a:endParaRPr>
          </a:p>
        </p:txBody>
      </p:sp>
      <p:sp>
        <p:nvSpPr>
          <p:cNvPr id="98" name="Rounded Rectangle 68"/>
          <p:cNvSpPr/>
          <p:nvPr>
            <p:custDataLst>
              <p:tags r:id="rId7"/>
            </p:custDataLst>
          </p:nvPr>
        </p:nvSpPr>
        <p:spPr>
          <a:xfrm>
            <a:off x="401800" y="721498"/>
            <a:ext cx="1824285" cy="1826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accent1">
                    <a:lumMod val="75000"/>
                  </a:schemeClr>
                </a:solidFill>
              </a:rPr>
              <a:t>结论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7461250" y="2247263"/>
            <a:ext cx="1079500" cy="2520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30" fontAlgn="base"/>
            <a:r>
              <a:rPr lang="zh-CN" altLang="en-US" sz="1200" strike="noStrike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是否主因</a:t>
            </a:r>
            <a:endParaRPr lang="zh-CN" altLang="en-US" sz="1200" strike="noStrike" noProof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5473065" y="2246000"/>
            <a:ext cx="1152525" cy="2520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30" fontAlgn="base"/>
            <a:r>
              <a:rPr lang="zh-CN" altLang="en-US" sz="1200" strike="noStrike" noProof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</a:t>
            </a:r>
            <a:endParaRPr lang="zh-CN" altLang="en-US" sz="1200" strike="noStrike" noProof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2863850" y="2224014"/>
            <a:ext cx="592138" cy="1555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sz="900" b="1" strike="noStrike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 T A</a:t>
            </a:r>
            <a:endParaRPr lang="en-US" altLang="zh-CN" sz="900" b="1" strike="noStrike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左大括号 94"/>
          <p:cNvSpPr/>
          <p:nvPr/>
        </p:nvSpPr>
        <p:spPr>
          <a:xfrm rot="5400000">
            <a:off x="3060700" y="823839"/>
            <a:ext cx="155575" cy="3438525"/>
          </a:xfrm>
          <a:prstGeom prst="leftBrace">
            <a:avLst/>
          </a:prstGeom>
          <a:noFill/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9" name="图片 3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6738" y="3183658"/>
            <a:ext cx="566737" cy="8080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4" name="流程图: 过程 113"/>
          <p:cNvSpPr/>
          <p:nvPr/>
        </p:nvSpPr>
        <p:spPr>
          <a:xfrm>
            <a:off x="158750" y="2620889"/>
            <a:ext cx="1260475" cy="340047"/>
          </a:xfrm>
          <a:prstGeom prst="flowChartProcess">
            <a:avLst/>
          </a:prstGeom>
          <a:solidFill>
            <a:srgbClr val="FFC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900" b="1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松旷</a:t>
            </a:r>
            <a:r>
              <a:rPr lang="en-US" altLang="zh-CN" sz="900" b="1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sz="900" b="1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偏斜</a:t>
            </a:r>
            <a:r>
              <a:rPr lang="en-US" altLang="zh-CN" sz="900" b="1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sz="900" b="1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异响</a:t>
            </a:r>
            <a:endParaRPr lang="zh-CN" altLang="en-US" sz="900" b="1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15" name="直接连接符 114"/>
          <p:cNvCxnSpPr/>
          <p:nvPr/>
        </p:nvCxnSpPr>
        <p:spPr>
          <a:xfrm flipV="1">
            <a:off x="1419225" y="2794244"/>
            <a:ext cx="46593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流程图: 过程 115"/>
          <p:cNvSpPr/>
          <p:nvPr/>
        </p:nvSpPr>
        <p:spPr>
          <a:xfrm>
            <a:off x="1676400" y="2620889"/>
            <a:ext cx="720000" cy="360000"/>
          </a:xfrm>
          <a:prstGeom prst="flowChartProcess">
            <a:avLst/>
          </a:prstGeom>
          <a:solidFill>
            <a:srgbClr val="FFFF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900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结构设计</a:t>
            </a:r>
            <a:endParaRPr lang="zh-CN" altLang="en-US" sz="9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7" name="直接连接符 116"/>
          <p:cNvCxnSpPr/>
          <p:nvPr/>
        </p:nvCxnSpPr>
        <p:spPr>
          <a:xfrm>
            <a:off x="2554288" y="2822819"/>
            <a:ext cx="0" cy="140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矩形 127"/>
          <p:cNvSpPr/>
          <p:nvPr/>
        </p:nvSpPr>
        <p:spPr>
          <a:xfrm>
            <a:off x="3639820" y="4014034"/>
            <a:ext cx="1476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  <a:sym typeface="+mn-ea"/>
              </a:rPr>
              <a:t>强度未测试</a:t>
            </a:r>
            <a:endParaRPr lang="zh-CN" altLang="en-US" sz="8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pitchFamily="2" charset="-122"/>
              <a:sym typeface="+mn-ea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2667000" y="4011539"/>
            <a:ext cx="720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设计验证</a:t>
            </a:r>
            <a:endParaRPr lang="zh-CN" altLang="en-US" sz="8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3639820" y="3549849"/>
            <a:ext cx="1476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  <a:sym typeface="+mn-ea"/>
              </a:rPr>
              <a:t>组装完成后发现松旷</a:t>
            </a:r>
            <a:endParaRPr lang="zh-CN" altLang="en-US" sz="8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pitchFamily="2" charset="-122"/>
              <a:sym typeface="+mn-ea"/>
            </a:endParaRPr>
          </a:p>
        </p:txBody>
      </p:sp>
      <p:sp>
        <p:nvSpPr>
          <p:cNvPr id="145" name="矩形 144"/>
          <p:cNvSpPr/>
          <p:nvPr/>
        </p:nvSpPr>
        <p:spPr>
          <a:xfrm>
            <a:off x="2667000" y="3547989"/>
            <a:ext cx="720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产品匹配</a:t>
            </a:r>
            <a:endParaRPr lang="zh-CN" altLang="en-US" sz="8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8" name="矩形 147"/>
          <p:cNvSpPr/>
          <p:nvPr/>
        </p:nvSpPr>
        <p:spPr>
          <a:xfrm>
            <a:off x="5353050" y="4014034"/>
            <a:ext cx="1476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 dirty="0">
                <a:solidFill>
                  <a:schemeClr val="tx1"/>
                </a:solidFill>
                <a:cs typeface="Daimler CS"/>
                <a:sym typeface="+mn-ea"/>
              </a:rPr>
              <a:t>偏置施力</a:t>
            </a:r>
            <a:r>
              <a:rPr lang="en-US" altLang="zh-CN" sz="800" dirty="0">
                <a:solidFill>
                  <a:schemeClr val="tx1"/>
                </a:solidFill>
                <a:cs typeface="Daimler CS"/>
                <a:sym typeface="+mn-ea"/>
              </a:rPr>
              <a:t>3500N</a:t>
            </a:r>
            <a:r>
              <a:rPr lang="zh-CN" altLang="en-US" sz="800" dirty="0">
                <a:solidFill>
                  <a:schemeClr val="tx1"/>
                </a:solidFill>
                <a:cs typeface="Daimler CS"/>
                <a:sym typeface="+mn-ea"/>
              </a:rPr>
              <a:t>，座框下移量＜</a:t>
            </a:r>
            <a:r>
              <a:rPr lang="en-US" altLang="zh-CN" sz="800" dirty="0">
                <a:solidFill>
                  <a:schemeClr val="tx1"/>
                </a:solidFill>
                <a:cs typeface="Daimler CS"/>
                <a:sym typeface="+mn-ea"/>
              </a:rPr>
              <a:t>35mm</a:t>
            </a:r>
            <a:endParaRPr lang="en-US" altLang="zh-CN" sz="800" strike="noStrike" noProof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Daimler CS"/>
              <a:sym typeface="+mn-ea"/>
            </a:endParaRPr>
          </a:p>
        </p:txBody>
      </p:sp>
      <p:sp>
        <p:nvSpPr>
          <p:cNvPr id="149" name="矩形 148"/>
          <p:cNvSpPr/>
          <p:nvPr/>
        </p:nvSpPr>
        <p:spPr>
          <a:xfrm>
            <a:off x="5353050" y="3549849"/>
            <a:ext cx="1476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buClrTx/>
              <a:buSzTx/>
              <a:buFontTx/>
            </a:pPr>
            <a:r>
              <a:rPr lang="zh-CN" altLang="en-US" sz="800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  <a:sym typeface="+mn-ea"/>
              </a:rPr>
              <a:t>配合尺寸设计间隙</a:t>
            </a:r>
            <a:endParaRPr lang="zh-CN" altLang="en-US" sz="8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pitchFamily="2" charset="-122"/>
              <a:sym typeface="+mn-ea"/>
            </a:endParaRPr>
          </a:p>
        </p:txBody>
      </p:sp>
      <p:sp>
        <p:nvSpPr>
          <p:cNvPr id="183" name="矩形 182"/>
          <p:cNvSpPr/>
          <p:nvPr/>
        </p:nvSpPr>
        <p:spPr>
          <a:xfrm>
            <a:off x="3639820" y="2620889"/>
            <a:ext cx="1476000" cy="36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  <a:sym typeface="+mn-ea"/>
              </a:rPr>
              <a:t>材质选用</a:t>
            </a:r>
            <a:endParaRPr lang="zh-CN" altLang="en-US" sz="8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pitchFamily="2" charset="-122"/>
              <a:sym typeface="+mn-ea"/>
            </a:endParaRPr>
          </a:p>
        </p:txBody>
      </p:sp>
      <p:sp>
        <p:nvSpPr>
          <p:cNvPr id="184" name="矩形 183"/>
          <p:cNvSpPr/>
          <p:nvPr/>
        </p:nvSpPr>
        <p:spPr>
          <a:xfrm>
            <a:off x="3639820" y="3085664"/>
            <a:ext cx="1476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设备状态，模具状态，程序选</a:t>
            </a:r>
            <a:endParaRPr lang="zh-CN" altLang="en-US" sz="8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5" name="矩形 184"/>
          <p:cNvSpPr/>
          <p:nvPr/>
        </p:nvSpPr>
        <p:spPr>
          <a:xfrm>
            <a:off x="2667000" y="2620889"/>
            <a:ext cx="720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  <a:sym typeface="+mn-ea"/>
              </a:rPr>
              <a:t>选料</a:t>
            </a:r>
            <a:endParaRPr lang="zh-CN" altLang="en-US" sz="8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pitchFamily="2" charset="-122"/>
              <a:sym typeface="+mn-ea"/>
            </a:endParaRPr>
          </a:p>
        </p:txBody>
      </p:sp>
      <p:sp>
        <p:nvSpPr>
          <p:cNvPr id="186" name="矩形 185"/>
          <p:cNvSpPr/>
          <p:nvPr/>
        </p:nvSpPr>
        <p:spPr>
          <a:xfrm>
            <a:off x="2667000" y="3084439"/>
            <a:ext cx="720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 strike="noStrike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</a:t>
            </a:r>
            <a:endParaRPr lang="zh-CN" altLang="en-US" sz="800" strike="noStrike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7" name="矩形 186"/>
          <p:cNvSpPr/>
          <p:nvPr/>
        </p:nvSpPr>
        <p:spPr>
          <a:xfrm>
            <a:off x="5353050" y="2620889"/>
            <a:ext cx="1476000" cy="36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 strike="noStrike" noProof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符合图纸要求</a:t>
            </a:r>
            <a:endParaRPr lang="zh-CN" altLang="en-US" sz="800" strike="noStrike" noProof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5353050" y="3085664"/>
            <a:ext cx="1476000" cy="359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800" strike="noStrike" noProof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符合设计操作要求</a:t>
            </a:r>
            <a:endParaRPr lang="zh-CN" altLang="en-US" sz="800" strike="noStrike" noProof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Group 15"/>
          <p:cNvGrpSpPr>
            <a:grpSpLocks noChangeAspect="1"/>
          </p:cNvGrpSpPr>
          <p:nvPr/>
        </p:nvGrpSpPr>
        <p:grpSpPr bwMode="auto">
          <a:xfrm>
            <a:off x="7864548" y="3559305"/>
            <a:ext cx="45719" cy="215265"/>
            <a:chOff x="1939" y="1022"/>
            <a:chExt cx="464" cy="2172"/>
          </a:xfrm>
          <a:solidFill>
            <a:srgbClr val="FF0000"/>
          </a:solidFill>
        </p:grpSpPr>
        <p:sp>
          <p:nvSpPr>
            <p:cNvPr id="190" name="Rectangle 16"/>
            <p:cNvSpPr>
              <a:spLocks noChangeArrowheads="1"/>
            </p:cNvSpPr>
            <p:nvPr/>
          </p:nvSpPr>
          <p:spPr bwMode="auto">
            <a:xfrm>
              <a:off x="1977" y="2800"/>
              <a:ext cx="388" cy="39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9pPr>
            </a:lstStyle>
            <a:p>
              <a:pPr eaLnBrk="1" hangingPunct="1"/>
              <a:endParaRPr lang="en-US" altLang="en-US" sz="1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91" name="Freeform 17"/>
            <p:cNvSpPr/>
            <p:nvPr/>
          </p:nvSpPr>
          <p:spPr bwMode="auto">
            <a:xfrm>
              <a:off x="1939" y="1022"/>
              <a:ext cx="464" cy="1612"/>
            </a:xfrm>
            <a:custGeom>
              <a:avLst/>
              <a:gdLst>
                <a:gd name="T0" fmla="*/ 8 w 61"/>
                <a:gd name="T1" fmla="*/ 0 h 213"/>
                <a:gd name="T2" fmla="*/ 464 w 61"/>
                <a:gd name="T3" fmla="*/ 0 h 213"/>
                <a:gd name="T4" fmla="*/ 464 w 61"/>
                <a:gd name="T5" fmla="*/ 545 h 213"/>
                <a:gd name="T6" fmla="*/ 350 w 61"/>
                <a:gd name="T7" fmla="*/ 1612 h 213"/>
                <a:gd name="T8" fmla="*/ 122 w 61"/>
                <a:gd name="T9" fmla="*/ 1612 h 213"/>
                <a:gd name="T10" fmla="*/ 0 w 61"/>
                <a:gd name="T11" fmla="*/ 552 h 213"/>
                <a:gd name="T12" fmla="*/ 8 w 61"/>
                <a:gd name="T13" fmla="*/ 0 h 2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1" h="213">
                  <a:moveTo>
                    <a:pt x="1" y="0"/>
                  </a:moveTo>
                  <a:lnTo>
                    <a:pt x="61" y="0"/>
                  </a:lnTo>
                  <a:lnTo>
                    <a:pt x="61" y="72"/>
                  </a:lnTo>
                  <a:lnTo>
                    <a:pt x="46" y="213"/>
                  </a:lnTo>
                  <a:lnTo>
                    <a:pt x="16" y="213"/>
                  </a:lnTo>
                  <a:lnTo>
                    <a:pt x="0" y="73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0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6" name="Group 15"/>
          <p:cNvGrpSpPr>
            <a:grpSpLocks noChangeAspect="1"/>
          </p:cNvGrpSpPr>
          <p:nvPr/>
        </p:nvGrpSpPr>
        <p:grpSpPr bwMode="auto">
          <a:xfrm>
            <a:off x="7864548" y="4068575"/>
            <a:ext cx="45719" cy="215265"/>
            <a:chOff x="1939" y="1022"/>
            <a:chExt cx="464" cy="2172"/>
          </a:xfrm>
          <a:solidFill>
            <a:srgbClr val="FF0000"/>
          </a:solidFill>
        </p:grpSpPr>
        <p:sp>
          <p:nvSpPr>
            <p:cNvPr id="193" name="Rectangle 16"/>
            <p:cNvSpPr>
              <a:spLocks noChangeArrowheads="1"/>
            </p:cNvSpPr>
            <p:nvPr/>
          </p:nvSpPr>
          <p:spPr bwMode="auto">
            <a:xfrm>
              <a:off x="1977" y="2800"/>
              <a:ext cx="388" cy="39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</a:defRPr>
              </a:lvl9pPr>
            </a:lstStyle>
            <a:p>
              <a:pPr eaLnBrk="1" hangingPunct="1"/>
              <a:endParaRPr lang="en-US" altLang="en-US" sz="1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94" name="Freeform 17"/>
            <p:cNvSpPr/>
            <p:nvPr/>
          </p:nvSpPr>
          <p:spPr bwMode="auto">
            <a:xfrm>
              <a:off x="1939" y="1022"/>
              <a:ext cx="464" cy="1612"/>
            </a:xfrm>
            <a:custGeom>
              <a:avLst/>
              <a:gdLst>
                <a:gd name="T0" fmla="*/ 8 w 61"/>
                <a:gd name="T1" fmla="*/ 0 h 213"/>
                <a:gd name="T2" fmla="*/ 464 w 61"/>
                <a:gd name="T3" fmla="*/ 0 h 213"/>
                <a:gd name="T4" fmla="*/ 464 w 61"/>
                <a:gd name="T5" fmla="*/ 545 h 213"/>
                <a:gd name="T6" fmla="*/ 350 w 61"/>
                <a:gd name="T7" fmla="*/ 1612 h 213"/>
                <a:gd name="T8" fmla="*/ 122 w 61"/>
                <a:gd name="T9" fmla="*/ 1612 h 213"/>
                <a:gd name="T10" fmla="*/ 0 w 61"/>
                <a:gd name="T11" fmla="*/ 552 h 213"/>
                <a:gd name="T12" fmla="*/ 8 w 61"/>
                <a:gd name="T13" fmla="*/ 0 h 2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1" h="213">
                  <a:moveTo>
                    <a:pt x="1" y="0"/>
                  </a:moveTo>
                  <a:lnTo>
                    <a:pt x="61" y="0"/>
                  </a:lnTo>
                  <a:lnTo>
                    <a:pt x="61" y="72"/>
                  </a:lnTo>
                  <a:lnTo>
                    <a:pt x="46" y="213"/>
                  </a:lnTo>
                  <a:lnTo>
                    <a:pt x="16" y="213"/>
                  </a:lnTo>
                  <a:lnTo>
                    <a:pt x="0" y="73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 sz="1000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96" name="Freeform 10"/>
          <p:cNvSpPr>
            <a:spLocks noChangeAspect="1"/>
          </p:cNvSpPr>
          <p:nvPr/>
        </p:nvSpPr>
        <p:spPr bwMode="auto">
          <a:xfrm>
            <a:off x="7864548" y="3111630"/>
            <a:ext cx="234207" cy="153670"/>
          </a:xfrm>
          <a:custGeom>
            <a:avLst/>
            <a:gdLst>
              <a:gd name="T0" fmla="*/ 31090 w 457"/>
              <a:gd name="T1" fmla="*/ 375717 h 464"/>
              <a:gd name="T2" fmla="*/ 26116 w 457"/>
              <a:gd name="T3" fmla="*/ 434106 h 464"/>
              <a:gd name="T4" fmla="*/ 123116 w 457"/>
              <a:gd name="T5" fmla="*/ 562306 h 464"/>
              <a:gd name="T6" fmla="*/ 156694 w 457"/>
              <a:gd name="T7" fmla="*/ 582615 h 464"/>
              <a:gd name="T8" fmla="*/ 212656 w 457"/>
              <a:gd name="T9" fmla="*/ 577538 h 464"/>
              <a:gd name="T10" fmla="*/ 225092 w 457"/>
              <a:gd name="T11" fmla="*/ 558498 h 464"/>
              <a:gd name="T12" fmla="*/ 264887 w 457"/>
              <a:gd name="T13" fmla="*/ 470916 h 464"/>
              <a:gd name="T14" fmla="*/ 320849 w 457"/>
              <a:gd name="T15" fmla="*/ 352869 h 464"/>
              <a:gd name="T16" fmla="*/ 358157 w 457"/>
              <a:gd name="T17" fmla="*/ 280519 h 464"/>
              <a:gd name="T18" fmla="*/ 404170 w 457"/>
              <a:gd name="T19" fmla="*/ 208168 h 464"/>
              <a:gd name="T20" fmla="*/ 488735 w 457"/>
              <a:gd name="T21" fmla="*/ 95199 h 464"/>
              <a:gd name="T22" fmla="*/ 560863 w 457"/>
              <a:gd name="T23" fmla="*/ 21578 h 464"/>
              <a:gd name="T24" fmla="*/ 564594 w 457"/>
              <a:gd name="T25" fmla="*/ 3808 h 464"/>
              <a:gd name="T26" fmla="*/ 516094 w 457"/>
              <a:gd name="T27" fmla="*/ 3808 h 464"/>
              <a:gd name="T28" fmla="*/ 460132 w 457"/>
              <a:gd name="T29" fmla="*/ 25386 h 464"/>
              <a:gd name="T30" fmla="*/ 388003 w 457"/>
              <a:gd name="T31" fmla="*/ 106622 h 464"/>
              <a:gd name="T32" fmla="*/ 324579 w 457"/>
              <a:gd name="T33" fmla="*/ 196744 h 464"/>
              <a:gd name="T34" fmla="*/ 223848 w 457"/>
              <a:gd name="T35" fmla="*/ 375717 h 464"/>
              <a:gd name="T36" fmla="*/ 180322 w 457"/>
              <a:gd name="T37" fmla="*/ 463300 h 464"/>
              <a:gd name="T38" fmla="*/ 105706 w 457"/>
              <a:gd name="T39" fmla="*/ 371909 h 464"/>
              <a:gd name="T40" fmla="*/ 31090 w 457"/>
              <a:gd name="T41" fmla="*/ 375717 h 4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57" h="464">
                <a:moveTo>
                  <a:pt x="25" y="296"/>
                </a:moveTo>
                <a:cubicBezTo>
                  <a:pt x="14" y="304"/>
                  <a:pt x="0" y="320"/>
                  <a:pt x="21" y="342"/>
                </a:cubicBezTo>
                <a:cubicBezTo>
                  <a:pt x="33" y="367"/>
                  <a:pt x="81" y="423"/>
                  <a:pt x="99" y="443"/>
                </a:cubicBezTo>
                <a:cubicBezTo>
                  <a:pt x="105" y="451"/>
                  <a:pt x="117" y="458"/>
                  <a:pt x="126" y="459"/>
                </a:cubicBezTo>
                <a:cubicBezTo>
                  <a:pt x="153" y="458"/>
                  <a:pt x="153" y="464"/>
                  <a:pt x="171" y="455"/>
                </a:cubicBezTo>
                <a:cubicBezTo>
                  <a:pt x="176" y="452"/>
                  <a:pt x="177" y="444"/>
                  <a:pt x="181" y="440"/>
                </a:cubicBezTo>
                <a:cubicBezTo>
                  <a:pt x="188" y="426"/>
                  <a:pt x="206" y="386"/>
                  <a:pt x="213" y="371"/>
                </a:cubicBezTo>
                <a:cubicBezTo>
                  <a:pt x="226" y="344"/>
                  <a:pt x="249" y="298"/>
                  <a:pt x="258" y="278"/>
                </a:cubicBezTo>
                <a:cubicBezTo>
                  <a:pt x="270" y="253"/>
                  <a:pt x="280" y="236"/>
                  <a:pt x="288" y="221"/>
                </a:cubicBezTo>
                <a:cubicBezTo>
                  <a:pt x="299" y="202"/>
                  <a:pt x="313" y="181"/>
                  <a:pt x="325" y="164"/>
                </a:cubicBezTo>
                <a:cubicBezTo>
                  <a:pt x="343" y="141"/>
                  <a:pt x="372" y="99"/>
                  <a:pt x="393" y="75"/>
                </a:cubicBezTo>
                <a:cubicBezTo>
                  <a:pt x="412" y="54"/>
                  <a:pt x="428" y="34"/>
                  <a:pt x="451" y="17"/>
                </a:cubicBezTo>
                <a:cubicBezTo>
                  <a:pt x="455" y="11"/>
                  <a:pt x="457" y="10"/>
                  <a:pt x="454" y="3"/>
                </a:cubicBezTo>
                <a:cubicBezTo>
                  <a:pt x="441" y="4"/>
                  <a:pt x="428" y="0"/>
                  <a:pt x="415" y="3"/>
                </a:cubicBezTo>
                <a:cubicBezTo>
                  <a:pt x="401" y="6"/>
                  <a:pt x="387" y="7"/>
                  <a:pt x="370" y="20"/>
                </a:cubicBezTo>
                <a:cubicBezTo>
                  <a:pt x="358" y="32"/>
                  <a:pt x="326" y="65"/>
                  <a:pt x="312" y="84"/>
                </a:cubicBezTo>
                <a:cubicBezTo>
                  <a:pt x="295" y="107"/>
                  <a:pt x="274" y="135"/>
                  <a:pt x="261" y="155"/>
                </a:cubicBezTo>
                <a:cubicBezTo>
                  <a:pt x="239" y="193"/>
                  <a:pt x="198" y="263"/>
                  <a:pt x="180" y="296"/>
                </a:cubicBezTo>
                <a:cubicBezTo>
                  <a:pt x="161" y="331"/>
                  <a:pt x="152" y="356"/>
                  <a:pt x="145" y="365"/>
                </a:cubicBezTo>
                <a:cubicBezTo>
                  <a:pt x="123" y="327"/>
                  <a:pt x="98" y="306"/>
                  <a:pt x="85" y="293"/>
                </a:cubicBezTo>
                <a:cubicBezTo>
                  <a:pt x="55" y="275"/>
                  <a:pt x="37" y="293"/>
                  <a:pt x="25" y="296"/>
                </a:cubicBezTo>
                <a:close/>
              </a:path>
            </a:pathLst>
          </a:custGeom>
          <a:solidFill>
            <a:srgbClr val="00B050"/>
          </a:solidFill>
          <a:ln w="63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b">
            <a:spAutoFit/>
          </a:bodyPr>
          <a:lstStyle/>
          <a:p>
            <a:endParaRPr lang="en-US" sz="1000" dirty="0">
              <a:latin typeface="+mj-lt"/>
            </a:endParaRPr>
          </a:p>
        </p:txBody>
      </p:sp>
      <p:sp>
        <p:nvSpPr>
          <p:cNvPr id="10" name="Freeform 10"/>
          <p:cNvSpPr>
            <a:spLocks noChangeAspect="1"/>
          </p:cNvSpPr>
          <p:nvPr>
            <p:custDataLst>
              <p:tags r:id="rId9"/>
            </p:custDataLst>
          </p:nvPr>
        </p:nvSpPr>
        <p:spPr bwMode="auto">
          <a:xfrm>
            <a:off x="7864548" y="2663737"/>
            <a:ext cx="234207" cy="153888"/>
          </a:xfrm>
          <a:custGeom>
            <a:avLst/>
            <a:gdLst>
              <a:gd name="T0" fmla="*/ 31090 w 457"/>
              <a:gd name="T1" fmla="*/ 375717 h 464"/>
              <a:gd name="T2" fmla="*/ 26116 w 457"/>
              <a:gd name="T3" fmla="*/ 434106 h 464"/>
              <a:gd name="T4" fmla="*/ 123116 w 457"/>
              <a:gd name="T5" fmla="*/ 562306 h 464"/>
              <a:gd name="T6" fmla="*/ 156694 w 457"/>
              <a:gd name="T7" fmla="*/ 582615 h 464"/>
              <a:gd name="T8" fmla="*/ 212656 w 457"/>
              <a:gd name="T9" fmla="*/ 577538 h 464"/>
              <a:gd name="T10" fmla="*/ 225092 w 457"/>
              <a:gd name="T11" fmla="*/ 558498 h 464"/>
              <a:gd name="T12" fmla="*/ 264887 w 457"/>
              <a:gd name="T13" fmla="*/ 470916 h 464"/>
              <a:gd name="T14" fmla="*/ 320849 w 457"/>
              <a:gd name="T15" fmla="*/ 352869 h 464"/>
              <a:gd name="T16" fmla="*/ 358157 w 457"/>
              <a:gd name="T17" fmla="*/ 280519 h 464"/>
              <a:gd name="T18" fmla="*/ 404170 w 457"/>
              <a:gd name="T19" fmla="*/ 208168 h 464"/>
              <a:gd name="T20" fmla="*/ 488735 w 457"/>
              <a:gd name="T21" fmla="*/ 95199 h 464"/>
              <a:gd name="T22" fmla="*/ 560863 w 457"/>
              <a:gd name="T23" fmla="*/ 21578 h 464"/>
              <a:gd name="T24" fmla="*/ 564594 w 457"/>
              <a:gd name="T25" fmla="*/ 3808 h 464"/>
              <a:gd name="T26" fmla="*/ 516094 w 457"/>
              <a:gd name="T27" fmla="*/ 3808 h 464"/>
              <a:gd name="T28" fmla="*/ 460132 w 457"/>
              <a:gd name="T29" fmla="*/ 25386 h 464"/>
              <a:gd name="T30" fmla="*/ 388003 w 457"/>
              <a:gd name="T31" fmla="*/ 106622 h 464"/>
              <a:gd name="T32" fmla="*/ 324579 w 457"/>
              <a:gd name="T33" fmla="*/ 196744 h 464"/>
              <a:gd name="T34" fmla="*/ 223848 w 457"/>
              <a:gd name="T35" fmla="*/ 375717 h 464"/>
              <a:gd name="T36" fmla="*/ 180322 w 457"/>
              <a:gd name="T37" fmla="*/ 463300 h 464"/>
              <a:gd name="T38" fmla="*/ 105706 w 457"/>
              <a:gd name="T39" fmla="*/ 371909 h 464"/>
              <a:gd name="T40" fmla="*/ 31090 w 457"/>
              <a:gd name="T41" fmla="*/ 375717 h 4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57" h="464">
                <a:moveTo>
                  <a:pt x="25" y="296"/>
                </a:moveTo>
                <a:cubicBezTo>
                  <a:pt x="14" y="304"/>
                  <a:pt x="0" y="320"/>
                  <a:pt x="21" y="342"/>
                </a:cubicBezTo>
                <a:cubicBezTo>
                  <a:pt x="33" y="367"/>
                  <a:pt x="81" y="423"/>
                  <a:pt x="99" y="443"/>
                </a:cubicBezTo>
                <a:cubicBezTo>
                  <a:pt x="105" y="451"/>
                  <a:pt x="117" y="458"/>
                  <a:pt x="126" y="459"/>
                </a:cubicBezTo>
                <a:cubicBezTo>
                  <a:pt x="153" y="458"/>
                  <a:pt x="153" y="464"/>
                  <a:pt x="171" y="455"/>
                </a:cubicBezTo>
                <a:cubicBezTo>
                  <a:pt x="176" y="452"/>
                  <a:pt x="177" y="444"/>
                  <a:pt x="181" y="440"/>
                </a:cubicBezTo>
                <a:cubicBezTo>
                  <a:pt x="188" y="426"/>
                  <a:pt x="206" y="386"/>
                  <a:pt x="213" y="371"/>
                </a:cubicBezTo>
                <a:cubicBezTo>
                  <a:pt x="226" y="344"/>
                  <a:pt x="249" y="298"/>
                  <a:pt x="258" y="278"/>
                </a:cubicBezTo>
                <a:cubicBezTo>
                  <a:pt x="270" y="253"/>
                  <a:pt x="280" y="236"/>
                  <a:pt x="288" y="221"/>
                </a:cubicBezTo>
                <a:cubicBezTo>
                  <a:pt x="299" y="202"/>
                  <a:pt x="313" y="181"/>
                  <a:pt x="325" y="164"/>
                </a:cubicBezTo>
                <a:cubicBezTo>
                  <a:pt x="343" y="141"/>
                  <a:pt x="372" y="99"/>
                  <a:pt x="393" y="75"/>
                </a:cubicBezTo>
                <a:cubicBezTo>
                  <a:pt x="412" y="54"/>
                  <a:pt x="428" y="34"/>
                  <a:pt x="451" y="17"/>
                </a:cubicBezTo>
                <a:cubicBezTo>
                  <a:pt x="455" y="11"/>
                  <a:pt x="457" y="10"/>
                  <a:pt x="454" y="3"/>
                </a:cubicBezTo>
                <a:cubicBezTo>
                  <a:pt x="441" y="4"/>
                  <a:pt x="428" y="0"/>
                  <a:pt x="415" y="3"/>
                </a:cubicBezTo>
                <a:cubicBezTo>
                  <a:pt x="401" y="6"/>
                  <a:pt x="387" y="7"/>
                  <a:pt x="370" y="20"/>
                </a:cubicBezTo>
                <a:cubicBezTo>
                  <a:pt x="358" y="32"/>
                  <a:pt x="326" y="65"/>
                  <a:pt x="312" y="84"/>
                </a:cubicBezTo>
                <a:cubicBezTo>
                  <a:pt x="295" y="107"/>
                  <a:pt x="274" y="135"/>
                  <a:pt x="261" y="155"/>
                </a:cubicBezTo>
                <a:cubicBezTo>
                  <a:pt x="239" y="193"/>
                  <a:pt x="198" y="263"/>
                  <a:pt x="180" y="296"/>
                </a:cubicBezTo>
                <a:cubicBezTo>
                  <a:pt x="161" y="331"/>
                  <a:pt x="152" y="356"/>
                  <a:pt x="145" y="365"/>
                </a:cubicBezTo>
                <a:cubicBezTo>
                  <a:pt x="123" y="327"/>
                  <a:pt x="98" y="306"/>
                  <a:pt x="85" y="293"/>
                </a:cubicBezTo>
                <a:cubicBezTo>
                  <a:pt x="55" y="275"/>
                  <a:pt x="37" y="293"/>
                  <a:pt x="25" y="296"/>
                </a:cubicBezTo>
                <a:close/>
              </a:path>
            </a:pathLst>
          </a:custGeom>
          <a:solidFill>
            <a:srgbClr val="00B050"/>
          </a:solidFill>
          <a:ln w="63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b">
            <a:spAutoFit/>
          </a:bodyPr>
          <a:p>
            <a:endParaRPr lang="en-US" sz="1000" dirty="0">
              <a:latin typeface="+mj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745855" y="3322955"/>
            <a:ext cx="3048000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t" anchorCtr="0"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cs typeface="Daimler 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399020" y="2869565"/>
            <a:ext cx="3048000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t" anchorCtr="0"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cs typeface="Daimler 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787640" y="4439285"/>
            <a:ext cx="3048000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t" anchorCtr="0"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cs typeface="Daimler CS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8197a93a-150b-4813-87ee-a04b2b0743d8}"/>
  <p:tag name="TABLE_ENDDRAG_ORIGIN_RECT" val="595*220"/>
  <p:tag name="TABLE_ENDDRAG_RECT" val="50*65*595*220"/>
</p:tagLst>
</file>

<file path=ppt/tags/tag10.xml><?xml version="1.0" encoding="utf-8"?>
<p:tagLst xmlns:p="http://schemas.openxmlformats.org/presentationml/2006/main">
  <p:tag name="THINKCELLSHAPEDONOTDELETE" val="pi0UPNYcKD0mLuUbAwxZChg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THINKCELLSHAPEDONOTDELETE" val="p7w64CtoADUm7WCDOl.P2dQ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THINKCELLSHAPEDONOTDELETE" val="p7w64CtoADUm7WCDOl.P2dQ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TABLE_ENDDRAG_ORIGIN_RECT" val="289*79"/>
  <p:tag name="TABLE_ENDDRAG_RECT" val="388*127*289*79"/>
</p:tagLst>
</file>

<file path=ppt/tags/tag128.xml><?xml version="1.0" encoding="utf-8"?>
<p:tagLst xmlns:p="http://schemas.openxmlformats.org/presentationml/2006/main">
  <p:tag name="THINKCELLSHAPEDONOTDELETE" val="pJq8oqK1nkkSuWo0VlDlnEA"/>
</p:tagLst>
</file>

<file path=ppt/tags/tag129.xml><?xml version="1.0" encoding="utf-8"?>
<p:tagLst xmlns:p="http://schemas.openxmlformats.org/presentationml/2006/main">
  <p:tag name="THINKCELLSHAPEDONOTDELETE" val="p_jPVEUbhfE.fh0Ixv3x8FQ"/>
</p:tagLst>
</file>

<file path=ppt/tags/tag13.xml><?xml version="1.0" encoding="utf-8"?>
<p:tagLst xmlns:p="http://schemas.openxmlformats.org/presentationml/2006/main">
  <p:tag name="THINKCELLSHAPEDONOTDELETE" val="p7w64CtoADUm7WCDOl.P2dQ"/>
</p:tagLst>
</file>

<file path=ppt/tags/tag130.xml><?xml version="1.0" encoding="utf-8"?>
<p:tagLst xmlns:p="http://schemas.openxmlformats.org/presentationml/2006/main">
  <p:tag name="THINKCELLSHAPEDONOTDELETE" val="p64HvNU9tJkm98C65tYchqA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UNIT_TABLE_BEAUTIFY" val="smartTable{1a1267c1-417a-46ea-87e4-07f06aa06a40}"/>
</p:tagLst>
</file>

<file path=ppt/tags/tag133.xml><?xml version="1.0" encoding="utf-8"?>
<p:tagLst xmlns:p="http://schemas.openxmlformats.org/presentationml/2006/main">
  <p:tag name="KSO_WM_UNIT_TABLE_BEAUTIFY" val="smartTable{9813ecf1-7177-4223-a0d6-41e307a5e51f}"/>
</p:tagLst>
</file>

<file path=ppt/tags/tag134.xml><?xml version="1.0" encoding="utf-8"?>
<p:tagLst xmlns:p="http://schemas.openxmlformats.org/presentationml/2006/main">
  <p:tag name="KSO_WM_UNIT_TABLE_BEAUTIFY" val="smartTable{c6f17c6f-0010-448c-9fa1-f2ae84d634de}"/>
</p:tagLst>
</file>

<file path=ppt/tags/tag135.xml><?xml version="1.0" encoding="utf-8"?>
<p:tagLst xmlns:p="http://schemas.openxmlformats.org/presentationml/2006/main">
  <p:tag name="THINKCELLSHAPEDONOTDELETE" val="pJq8oqK1nkkSuWo0VlDlnEA"/>
</p:tagLst>
</file>

<file path=ppt/tags/tag136.xml><?xml version="1.0" encoding="utf-8"?>
<p:tagLst xmlns:p="http://schemas.openxmlformats.org/presentationml/2006/main">
  <p:tag name="THINKCELLSHAPEDONOTDELETE" val="p_jPVEUbhfE.fh0Ixv3x8FQ"/>
</p:tagLst>
</file>

<file path=ppt/tags/tag137.xml><?xml version="1.0" encoding="utf-8"?>
<p:tagLst xmlns:p="http://schemas.openxmlformats.org/presentationml/2006/main">
  <p:tag name="THINKCELLSHAPEDONOTDELETE" val="p64HvNU9tJkm98C65tYchqA"/>
</p:tagLst>
</file>

<file path=ppt/tags/tag138.xml><?xml version="1.0" encoding="utf-8"?>
<p:tagLst xmlns:p="http://schemas.openxmlformats.org/presentationml/2006/main">
  <p:tag name="THINKCELLSHAPEDONOTDELETE" val="pi0UPNYcKD0mLuUbAwxZChg"/>
</p:tagLst>
</file>

<file path=ppt/tags/tag139.xml><?xml version="1.0" encoding="utf-8"?>
<p:tagLst xmlns:p="http://schemas.openxmlformats.org/presentationml/2006/main">
  <p:tag name="THINKCELLSHAPEDONOTDELETE" val="pi0UPNYcKD0mLuUbAwxZChg"/>
</p:tagLst>
</file>

<file path=ppt/tags/tag14.xml><?xml version="1.0" encoding="utf-8"?>
<p:tagLst xmlns:p="http://schemas.openxmlformats.org/presentationml/2006/main">
  <p:tag name="THINKCELLSHAPEDONOTDELETE" val="p64HvNU9tJkm98C65tYchqA"/>
</p:tagLst>
</file>

<file path=ppt/tags/tag140.xml><?xml version="1.0" encoding="utf-8"?>
<p:tagLst xmlns:p="http://schemas.openxmlformats.org/presentationml/2006/main">
  <p:tag name="THINKCELLSHAPEDONOTDELETE" val="p64HvNU9tJkm98C65tYchqA"/>
</p:tagLst>
</file>

<file path=ppt/tags/tag141.xml><?xml version="1.0" encoding="utf-8"?>
<p:tagLst xmlns:p="http://schemas.openxmlformats.org/presentationml/2006/main">
  <p:tag name="THINKCELLSHAPEDONOTDELETE" val="pJq8oqK1nkkSuWo0VlDlnEA"/>
</p:tagLst>
</file>

<file path=ppt/tags/tag142.xml><?xml version="1.0" encoding="utf-8"?>
<p:tagLst xmlns:p="http://schemas.openxmlformats.org/presentationml/2006/main">
  <p:tag name="THINKCELLSHAPEDONOTDELETE" val="p_jPVEUbhfE.fh0Ixv3x8FQ"/>
</p:tagLst>
</file>

<file path=ppt/tags/tag143.xml><?xml version="1.0" encoding="utf-8"?>
<p:tagLst xmlns:p="http://schemas.openxmlformats.org/presentationml/2006/main">
  <p:tag name="THINKCELLSHAPEDONOTDELETE" val="p64HvNU9tJkm98C65tYchqA"/>
</p:tagLst>
</file>

<file path=ppt/tags/tag144.xml><?xml version="1.0" encoding="utf-8"?>
<p:tagLst xmlns:p="http://schemas.openxmlformats.org/presentationml/2006/main">
  <p:tag name="THINKCELLSHAPEDONOTDELETE" val="pPwKaaIt9S0q9aSTyTV9edg"/>
</p:tagLst>
</file>

<file path=ppt/tags/tag145.xml><?xml version="1.0" encoding="utf-8"?>
<p:tagLst xmlns:p="http://schemas.openxmlformats.org/presentationml/2006/main">
  <p:tag name="THINKCELLSHAPEDONOTDELETE" val="pPwKaaIt9S0q9aSTyTV9edg"/>
</p:tagLst>
</file>

<file path=ppt/tags/tag146.xml><?xml version="1.0" encoding="utf-8"?>
<p:tagLst xmlns:p="http://schemas.openxmlformats.org/presentationml/2006/main">
  <p:tag name="THINKCELLSHAPEDONOTDELETE" val="pPwKaaIt9S0q9aSTyTV9edg"/>
</p:tagLst>
</file>

<file path=ppt/tags/tag147.xml><?xml version="1.0" encoding="utf-8"?>
<p:tagLst xmlns:p="http://schemas.openxmlformats.org/presentationml/2006/main">
  <p:tag name="THINKCELLSHAPEDONOTDELETE" val="p.YyLSKw.GkG4TfX0mg5XTQ"/>
</p:tagLst>
</file>

<file path=ppt/tags/tag148.xml><?xml version="1.0" encoding="utf-8"?>
<p:tagLst xmlns:p="http://schemas.openxmlformats.org/presentationml/2006/main">
  <p:tag name="THINKCELLSHAPEDONOTDELETE" val="pJq8oqK1nkkSuWo0VlDlnEA"/>
</p:tagLst>
</file>

<file path=ppt/tags/tag149.xml><?xml version="1.0" encoding="utf-8"?>
<p:tagLst xmlns:p="http://schemas.openxmlformats.org/presentationml/2006/main">
  <p:tag name="THINKCELLSHAPEDONOTDELETE" val="p_jPVEUbhfE.fh0Ixv3x8FQ"/>
</p:tagLst>
</file>

<file path=ppt/tags/tag15.xml><?xml version="1.0" encoding="utf-8"?>
<p:tagLst xmlns:p="http://schemas.openxmlformats.org/presentationml/2006/main">
  <p:tag name="THINKCELLSHAPEDONOTDELETE" val="pPwKaaIt9S0q9aSTyTV9edg"/>
</p:tagLst>
</file>

<file path=ppt/tags/tag150.xml><?xml version="1.0" encoding="utf-8"?>
<p:tagLst xmlns:p="http://schemas.openxmlformats.org/presentationml/2006/main">
  <p:tag name="THINKCELLSHAPEDONOTDELETE" val="p64HvNU9tJkm98C65tYchqA"/>
</p:tagLst>
</file>

<file path=ppt/tags/tag151.xml><?xml version="1.0" encoding="utf-8"?>
<p:tagLst xmlns:p="http://schemas.openxmlformats.org/presentationml/2006/main">
  <p:tag name="THINKCELLSHAPEDONOTDELETE" val="pPwKaaIt9S0q9aSTyTV9edg"/>
</p:tagLst>
</file>

<file path=ppt/tags/tag152.xml><?xml version="1.0" encoding="utf-8"?>
<p:tagLst xmlns:p="http://schemas.openxmlformats.org/presentationml/2006/main">
  <p:tag name="THINKCELLSHAPEDONOTDELETE" val="pPwKaaIt9S0q9aSTyTV9edg"/>
</p:tagLst>
</file>

<file path=ppt/tags/tag153.xml><?xml version="1.0" encoding="utf-8"?>
<p:tagLst xmlns:p="http://schemas.openxmlformats.org/presentationml/2006/main">
  <p:tag name="THINKCELLSHAPEDONOTDELETE" val="pPwKaaIt9S0q9aSTyTV9edg"/>
</p:tagLst>
</file>

<file path=ppt/tags/tag154.xml><?xml version="1.0" encoding="utf-8"?>
<p:tagLst xmlns:p="http://schemas.openxmlformats.org/presentationml/2006/main">
  <p:tag name="THINKCELLSHAPEDONOTDELETE" val="pPwKaaIt9S0q9aSTyTV9edg"/>
</p:tagLst>
</file>

<file path=ppt/tags/tag155.xml><?xml version="1.0" encoding="utf-8"?>
<p:tagLst xmlns:p="http://schemas.openxmlformats.org/presentationml/2006/main">
  <p:tag name="THINKCELLSHAPEDONOTDELETE" val="p.YyLSKw.GkG4TfX0mg5XTQ"/>
</p:tagLst>
</file>

<file path=ppt/tags/tag156.xml><?xml version="1.0" encoding="utf-8"?>
<p:tagLst xmlns:p="http://schemas.openxmlformats.org/presentationml/2006/main">
  <p:tag name="THINKCELLSHAPEDONOTDELETE" val="pJq8oqK1nkkSuWo0VlDlnEA"/>
</p:tagLst>
</file>

<file path=ppt/tags/tag157.xml><?xml version="1.0" encoding="utf-8"?>
<p:tagLst xmlns:p="http://schemas.openxmlformats.org/presentationml/2006/main">
  <p:tag name="THINKCELLSHAPEDONOTDELETE" val="p_jPVEUbhfE.fh0Ixv3x8FQ"/>
</p:tagLst>
</file>

<file path=ppt/tags/tag158.xml><?xml version="1.0" encoding="utf-8"?>
<p:tagLst xmlns:p="http://schemas.openxmlformats.org/presentationml/2006/main">
  <p:tag name="THINKCELLSHAPEDONOTDELETE" val="p64HvNU9tJkm98C65tYchqA"/>
</p:tagLst>
</file>

<file path=ppt/tags/tag159.xml><?xml version="1.0" encoding="utf-8"?>
<p:tagLst xmlns:p="http://schemas.openxmlformats.org/presentationml/2006/main">
  <p:tag name="KSO_WM_UNIT_TABLE_BEAUTIFY" val="smartTable{ebb20af8-7230-4bef-bb18-799931d4d965}"/>
  <p:tag name="TABLE_ENDDRAG_ORIGIN_RECT" val="403*186"/>
  <p:tag name="TABLE_ENDDRAG_RECT" val="37*190*403*186"/>
</p:tagLst>
</file>

<file path=ppt/tags/tag16.xml><?xml version="1.0" encoding="utf-8"?>
<p:tagLst xmlns:p="http://schemas.openxmlformats.org/presentationml/2006/main">
  <p:tag name="THINKCELLSHAPEDONOTDELETE" val="p7w64CtoADUm7WCDOl.P2dQ"/>
</p:tagLst>
</file>

<file path=ppt/tags/tag160.xml><?xml version="1.0" encoding="utf-8"?>
<p:tagLst xmlns:p="http://schemas.openxmlformats.org/presentationml/2006/main">
  <p:tag name="THINKCELLSHAPEDONOTDELETE" val="pJq8oqK1nkkSuWo0VlDlnEA"/>
</p:tagLst>
</file>

<file path=ppt/tags/tag161.xml><?xml version="1.0" encoding="utf-8"?>
<p:tagLst xmlns:p="http://schemas.openxmlformats.org/presentationml/2006/main">
  <p:tag name="THINKCELLSHAPEDONOTDELETE" val="p_jPVEUbhfE.fh0Ixv3x8FQ"/>
</p:tagLst>
</file>

<file path=ppt/tags/tag162.xml><?xml version="1.0" encoding="utf-8"?>
<p:tagLst xmlns:p="http://schemas.openxmlformats.org/presentationml/2006/main">
  <p:tag name="THINKCELLSHAPEDONOTDELETE" val="p64HvNU9tJkm98C65tYchqA"/>
</p:tagLst>
</file>

<file path=ppt/tags/tag163.xml><?xml version="1.0" encoding="utf-8"?>
<p:tagLst xmlns:p="http://schemas.openxmlformats.org/presentationml/2006/main">
  <p:tag name="THINKCELLSHAPEDONOTDELETE" val="p64HvNU9tJkm98C65tYchqA"/>
</p:tagLst>
</file>

<file path=ppt/tags/tag164.xml><?xml version="1.0" encoding="utf-8"?>
<p:tagLst xmlns:p="http://schemas.openxmlformats.org/presentationml/2006/main">
  <p:tag name="THINKCELLSHAPEDONOTDELETE" val="pPwKaaIt9S0q9aSTyTV9edg"/>
</p:tagLst>
</file>

<file path=ppt/tags/tag165.xml><?xml version="1.0" encoding="utf-8"?>
<p:tagLst xmlns:p="http://schemas.openxmlformats.org/presentationml/2006/main">
  <p:tag name="THINKCELLSHAPEDONOTDELETE" val="pPwKaaIt9S0q9aSTyTV9edg"/>
</p:tagLst>
</file>

<file path=ppt/tags/tag166.xml><?xml version="1.0" encoding="utf-8"?>
<p:tagLst xmlns:p="http://schemas.openxmlformats.org/presentationml/2006/main">
  <p:tag name="KSO_WM_UNIT_TABLE_BEAUTIFY" val="smartTable{60937613-9309-42d5-ab15-b77d8a9af88b}"/>
</p:tagLst>
</file>

<file path=ppt/tags/tag167.xml><?xml version="1.0" encoding="utf-8"?>
<p:tagLst xmlns:p="http://schemas.openxmlformats.org/presentationml/2006/main">
  <p:tag name="THINKCELLSHAPEDONOTDELETE" val="p64HvNU9tJkm98C65tYchqA"/>
</p:tagLst>
</file>

<file path=ppt/tags/tag168.xml><?xml version="1.0" encoding="utf-8"?>
<p:tagLst xmlns:p="http://schemas.openxmlformats.org/presentationml/2006/main">
  <p:tag name="THINKCELLSHAPEDONOTDELETE" val="pJq8oqK1nkkSuWo0VlDlnEA"/>
</p:tagLst>
</file>

<file path=ppt/tags/tag169.xml><?xml version="1.0" encoding="utf-8"?>
<p:tagLst xmlns:p="http://schemas.openxmlformats.org/presentationml/2006/main">
  <p:tag name="THINKCELLSHAPEDONOTDELETE" val="p_jPVEUbhfE.fh0Ixv3x8FQ"/>
</p:tagLst>
</file>

<file path=ppt/tags/tag17.xml><?xml version="1.0" encoding="utf-8"?>
<p:tagLst xmlns:p="http://schemas.openxmlformats.org/presentationml/2006/main">
  <p:tag name="THINKCELLSHAPEDONOTDELETE" val="pPwKaaIt9S0q9aSTyTV9edg"/>
</p:tagLst>
</file>

<file path=ppt/tags/tag170.xml><?xml version="1.0" encoding="utf-8"?>
<p:tagLst xmlns:p="http://schemas.openxmlformats.org/presentationml/2006/main">
  <p:tag name="THINKCELLSHAPEDONOTDELETE" val="p64HvNU9tJkm98C65tYchqA"/>
</p:tagLst>
</file>

<file path=ppt/tags/tag171.xml><?xml version="1.0" encoding="utf-8"?>
<p:tagLst xmlns:p="http://schemas.openxmlformats.org/presentationml/2006/main">
  <p:tag name="THINKCELLSHAPEDONOTDELETE" val="pBq9hDWOe10KGJeb3EV_pxA"/>
</p:tagLst>
</file>

<file path=ppt/tags/tag172.xml><?xml version="1.0" encoding="utf-8"?>
<p:tagLst xmlns:p="http://schemas.openxmlformats.org/presentationml/2006/main">
  <p:tag name="THINKCELLSHAPEDONOTDELETE" val="pExDPAWmSDEi74rkBhBv_Tg"/>
</p:tagLst>
</file>

<file path=ppt/tags/tag173.xml><?xml version="1.0" encoding="utf-8"?>
<p:tagLst xmlns:p="http://schemas.openxmlformats.org/presentationml/2006/main">
  <p:tag name="THINKCELLSHAPEDONOTDELETE" val="pKr5H7_iQPkigMz5yD6vd0Q"/>
</p:tagLst>
</file>

<file path=ppt/tags/tag174.xml><?xml version="1.0" encoding="utf-8"?>
<p:tagLst xmlns:p="http://schemas.openxmlformats.org/presentationml/2006/main">
  <p:tag name="THINKCELLSHAPEDONOTDELETE" val="pgRUerTSHh0ihfqwMYp6SPw"/>
</p:tagLst>
</file>

<file path=ppt/tags/tag175.xml><?xml version="1.0" encoding="utf-8"?>
<p:tagLst xmlns:p="http://schemas.openxmlformats.org/presentationml/2006/main">
  <p:tag name="THINKCELLSHAPEDONOTDELETE" val="pBq9hDWOe10KGJeb3EV_pxA"/>
</p:tagLst>
</file>

<file path=ppt/tags/tag176.xml><?xml version="1.0" encoding="utf-8"?>
<p:tagLst xmlns:p="http://schemas.openxmlformats.org/presentationml/2006/main">
  <p:tag name="THINKCELLSHAPEDONOTDELETE" val="pExDPAWmSDEi74rkBhBv_Tg"/>
</p:tagLst>
</file>

<file path=ppt/tags/tag177.xml><?xml version="1.0" encoding="utf-8"?>
<p:tagLst xmlns:p="http://schemas.openxmlformats.org/presentationml/2006/main">
  <p:tag name="THINKCELLSHAPEDONOTDELETE" val="pKr5H7_iQPkigMz5yD6vd0Q"/>
</p:tagLst>
</file>

<file path=ppt/tags/tag178.xml><?xml version="1.0" encoding="utf-8"?>
<p:tagLst xmlns:p="http://schemas.openxmlformats.org/presentationml/2006/main">
  <p:tag name="THINKCELLSHAPEDONOTDELETE" val="pgRUerTSHh0ihfqwMYp6SPw"/>
</p:tagLst>
</file>

<file path=ppt/tags/tag179.xml><?xml version="1.0" encoding="utf-8"?>
<p:tagLst xmlns:p="http://schemas.openxmlformats.org/presentationml/2006/main">
  <p:tag name="THINKCELLSHAPEDONOTDELETE" val="pBq9hDWOe10KGJeb3EV_pxA"/>
</p:tagLst>
</file>

<file path=ppt/tags/tag18.xml><?xml version="1.0" encoding="utf-8"?>
<p:tagLst xmlns:p="http://schemas.openxmlformats.org/presentationml/2006/main">
  <p:tag name="THINKCELLSHAPEDONOTDELETE" val="pJq8oqK1nkkSuWo0VlDlnEA"/>
</p:tagLst>
</file>

<file path=ppt/tags/tag180.xml><?xml version="1.0" encoding="utf-8"?>
<p:tagLst xmlns:p="http://schemas.openxmlformats.org/presentationml/2006/main">
  <p:tag name="THINKCELLSHAPEDONOTDELETE" val="pExDPAWmSDEi74rkBhBv_Tg"/>
</p:tagLst>
</file>

<file path=ppt/tags/tag181.xml><?xml version="1.0" encoding="utf-8"?>
<p:tagLst xmlns:p="http://schemas.openxmlformats.org/presentationml/2006/main">
  <p:tag name="THINKCELLSHAPEDONOTDELETE" val="pKr5H7_iQPkigMz5yD6vd0Q"/>
</p:tagLst>
</file>

<file path=ppt/tags/tag182.xml><?xml version="1.0" encoding="utf-8"?>
<p:tagLst xmlns:p="http://schemas.openxmlformats.org/presentationml/2006/main">
  <p:tag name="THINKCELLSHAPEDONOTDELETE" val="pgRUerTSHh0ihfqwMYp6SPw"/>
</p:tagLst>
</file>

<file path=ppt/tags/tag183.xml><?xml version="1.0" encoding="utf-8"?>
<p:tagLst xmlns:p="http://schemas.openxmlformats.org/presentationml/2006/main">
  <p:tag name="THINKCELLSHAPEDONOTDELETE" val="pEWFTsPHUTkGsLZSTMwYtxQ"/>
</p:tagLst>
</file>

<file path=ppt/tags/tag184.xml><?xml version="1.0" encoding="utf-8"?>
<p:tagLst xmlns:p="http://schemas.openxmlformats.org/presentationml/2006/main">
  <p:tag name="THINKCELLSHAPEDONOTDELETE" val="pBq9hDWOe10KGJeb3EV_pxA"/>
</p:tagLst>
</file>

<file path=ppt/tags/tag185.xml><?xml version="1.0" encoding="utf-8"?>
<p:tagLst xmlns:p="http://schemas.openxmlformats.org/presentationml/2006/main">
  <p:tag name="THINKCELLSHAPEDONOTDELETE" val="pExDPAWmSDEi74rkBhBv_Tg"/>
</p:tagLst>
</file>

<file path=ppt/tags/tag186.xml><?xml version="1.0" encoding="utf-8"?>
<p:tagLst xmlns:p="http://schemas.openxmlformats.org/presentationml/2006/main">
  <p:tag name="THINKCELLSHAPEDONOTDELETE" val="pKr5H7_iQPkigMz5yD6vd0Q"/>
</p:tagLst>
</file>

<file path=ppt/tags/tag187.xml><?xml version="1.0" encoding="utf-8"?>
<p:tagLst xmlns:p="http://schemas.openxmlformats.org/presentationml/2006/main">
  <p:tag name="THINKCELLSHAPEDONOTDELETE" val="pgRUerTSHh0ihfqwMYp6SPw"/>
</p:tagLst>
</file>

<file path=ppt/tags/tag188.xml><?xml version="1.0" encoding="utf-8"?>
<p:tagLst xmlns:p="http://schemas.openxmlformats.org/presentationml/2006/main">
  <p:tag name="KSO_WM_UNIT_TABLE_BEAUTIFY" val="smartTable{1a1267c1-417a-46ea-87e4-07f06aa06a40}"/>
</p:tagLst>
</file>

<file path=ppt/tags/tag189.xml><?xml version="1.0" encoding="utf-8"?>
<p:tagLst xmlns:p="http://schemas.openxmlformats.org/presentationml/2006/main">
  <p:tag name="KSO_WM_UNIT_TABLE_BEAUTIFY" val="smartTable{9813ecf1-7177-4223-a0d6-41e307a5e51f}"/>
</p:tagLst>
</file>

<file path=ppt/tags/tag19.xml><?xml version="1.0" encoding="utf-8"?>
<p:tagLst xmlns:p="http://schemas.openxmlformats.org/presentationml/2006/main">
  <p:tag name="THINKCELLSHAPEDONOTDELETE" val="p_jPVEUbhfE.fh0Ixv3x8FQ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THINKCELLSHAPEDONOTDELETE" val="pi0UPNYcKD0mLuUbAwxZChg"/>
</p:tagLst>
</file>

<file path=ppt/tags/tag194.xml><?xml version="1.0" encoding="utf-8"?>
<p:tagLst xmlns:p="http://schemas.openxmlformats.org/presentationml/2006/main">
  <p:tag name="THINKCELLSHAPEDONOTDELETE" val="pi0UPNYcKD0mLuUbAwxZChg"/>
</p:tagLst>
</file>

<file path=ppt/tags/tag195.xml><?xml version="1.0" encoding="utf-8"?>
<p:tagLst xmlns:p="http://schemas.openxmlformats.org/presentationml/2006/main">
  <p:tag name="THINKCELLSHAPEDONOTDELETE" val="p64HvNU9tJkm98C65tYchqA"/>
</p:tagLst>
</file>

<file path=ppt/tags/tag196.xml><?xml version="1.0" encoding="utf-8"?>
<p:tagLst xmlns:p="http://schemas.openxmlformats.org/presentationml/2006/main">
  <p:tag name="THINKCELLSHAPEDONOTDELETE" val="pJq8oqK1nkkSuWo0VlDlnEA"/>
</p:tagLst>
</file>

<file path=ppt/tags/tag197.xml><?xml version="1.0" encoding="utf-8"?>
<p:tagLst xmlns:p="http://schemas.openxmlformats.org/presentationml/2006/main">
  <p:tag name="THINKCELLSHAPEDONOTDELETE" val="p_jPVEUbhfE.fh0Ixv3x8FQ"/>
</p:tagLst>
</file>

<file path=ppt/tags/tag198.xml><?xml version="1.0" encoding="utf-8"?>
<p:tagLst xmlns:p="http://schemas.openxmlformats.org/presentationml/2006/main">
  <p:tag name="THINKCELLSHAPEDONOTDELETE" val="p64HvNU9tJkm98C65tYchqA"/>
</p:tagLst>
</file>

<file path=ppt/tags/tag199.xml><?xml version="1.0" encoding="utf-8"?>
<p:tagLst xmlns:p="http://schemas.openxmlformats.org/presentationml/2006/main">
  <p:tag name="THINKCELLSHAPEDONOTDELETE" val="pPwKaaIt9S0q9aSTyTV9edg"/>
</p:tagLst>
</file>

<file path=ppt/tags/tag2.xml><?xml version="1.0" encoding="utf-8"?>
<p:tagLst xmlns:p="http://schemas.openxmlformats.org/presentationml/2006/main">
  <p:tag name="THINKCELLSHAPEDONOTDELETE" val="p64HvNU9tJkm98C65tYchqA"/>
</p:tagLst>
</file>

<file path=ppt/tags/tag20.xml><?xml version="1.0" encoding="utf-8"?>
<p:tagLst xmlns:p="http://schemas.openxmlformats.org/presentationml/2006/main">
  <p:tag name="THINKCELLSHAPEDONOTDELETE" val="p64HvNU9tJkm98C65tYchqA"/>
</p:tagLst>
</file>

<file path=ppt/tags/tag200.xml><?xml version="1.0" encoding="utf-8"?>
<p:tagLst xmlns:p="http://schemas.openxmlformats.org/presentationml/2006/main">
  <p:tag name="THINKCELLSHAPEDONOTDELETE" val="pPwKaaIt9S0q9aSTyTV9edg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THINKCELLSHAPEDONOTDELETE" val="pJq8oqK1nkkSuWo0VlDlnEA"/>
  <p:tag name="KSO_WM_BEAUTIFY_FLAG" val=""/>
</p:tagLst>
</file>

<file path=ppt/tags/tag204.xml><?xml version="1.0" encoding="utf-8"?>
<p:tagLst xmlns:p="http://schemas.openxmlformats.org/presentationml/2006/main">
  <p:tag name="THINKCELLSHAPEDONOTDELETE" val="p_jPVEUbhfE.fh0Ixv3x8FQ"/>
  <p:tag name="KSO_WM_BEAUTIFY_FLAG" val=""/>
</p:tagLst>
</file>

<file path=ppt/tags/tag205.xml><?xml version="1.0" encoding="utf-8"?>
<p:tagLst xmlns:p="http://schemas.openxmlformats.org/presentationml/2006/main">
  <p:tag name="THINKCELLSHAPEDONOTDELETE" val="p64HvNU9tJkm98C65tYchqA"/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THINKCELLSHAPEDONOTDELETE" val="pPwKaaIt9S0q9aSTyTV9edg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THINKCELLSHAPEDONOTDELETE" val="pPwKaaIt9S0q9aSTyTV9edg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THINKCELLSHAPEDONOTDELETE" val="p.YyLSKw.GkG4TfX0mg5XTQ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UNIT_TABLE_BEAUTIFY" val="smartTable{c6f17c6f-0010-448c-9fa1-f2ae84d634de}"/>
</p:tagLst>
</file>

<file path=ppt/tags/tag237.xml><?xml version="1.0" encoding="utf-8"?>
<p:tagLst xmlns:p="http://schemas.openxmlformats.org/presentationml/2006/main">
  <p:tag name="THINKCELLSHAPEDONOTDELETE" val="pJq8oqK1nkkSuWo0VlDlnEA"/>
</p:tagLst>
</file>

<file path=ppt/tags/tag238.xml><?xml version="1.0" encoding="utf-8"?>
<p:tagLst xmlns:p="http://schemas.openxmlformats.org/presentationml/2006/main">
  <p:tag name="THINKCELLSHAPEDONOTDELETE" val="p_jPVEUbhfE.fh0Ixv3x8FQ"/>
</p:tagLst>
</file>

<file path=ppt/tags/tag239.xml><?xml version="1.0" encoding="utf-8"?>
<p:tagLst xmlns:p="http://schemas.openxmlformats.org/presentationml/2006/main">
  <p:tag name="THINKCELLSHAPEDONOTDELETE" val="p64HvNU9tJkm98C65tYchqA"/>
</p:tagLst>
</file>

<file path=ppt/tags/tag24.xml><?xml version="1.0" encoding="utf-8"?>
<p:tagLst xmlns:p="http://schemas.openxmlformats.org/presentationml/2006/main">
  <p:tag name="THINKCELLSHAPEDONOTDELETE" val="pJq8oqK1nkkSuWo0VlDlnEA"/>
</p:tagLst>
</file>

<file path=ppt/tags/tag240.xml><?xml version="1.0" encoding="utf-8"?>
<p:tagLst xmlns:p="http://schemas.openxmlformats.org/presentationml/2006/main">
  <p:tag name="THINKCELLSHAPEDONOTDELETE" val="p.YyLSKw.GkG4TfX0mg5XTQ"/>
</p:tagLst>
</file>

<file path=ppt/tags/tag241.xml><?xml version="1.0" encoding="utf-8"?>
<p:tagLst xmlns:p="http://schemas.openxmlformats.org/presentationml/2006/main">
  <p:tag name="THINKCELLSHAPEDONOTDELETE" val="pJq8oqK1nkkSuWo0VlDlnEA"/>
</p:tagLst>
</file>

<file path=ppt/tags/tag242.xml><?xml version="1.0" encoding="utf-8"?>
<p:tagLst xmlns:p="http://schemas.openxmlformats.org/presentationml/2006/main">
  <p:tag name="THINKCELLSHAPEDONOTDELETE" val="p_jPVEUbhfE.fh0Ixv3x8FQ"/>
</p:tagLst>
</file>

<file path=ppt/tags/tag243.xml><?xml version="1.0" encoding="utf-8"?>
<p:tagLst xmlns:p="http://schemas.openxmlformats.org/presentationml/2006/main">
  <p:tag name="THINKCELLSHAPEDONOTDELETE" val="p64HvNU9tJkm98C65tYchqA"/>
</p:tagLst>
</file>

<file path=ppt/tags/tag244.xml><?xml version="1.0" encoding="utf-8"?>
<p:tagLst xmlns:p="http://schemas.openxmlformats.org/presentationml/2006/main">
  <p:tag name="KSO_WM_BEAUTIFY_FLAG" val=""/>
  <p:tag name="TABLE_ENDDRAG_ORIGIN_RECT" val="289*79"/>
  <p:tag name="TABLE_ENDDRAG_RECT" val="388*227*289*79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THINKCELLSHAPEDONOTDELETE" val="p64HvNU9tJkm98C65tYchqA"/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THINKCELLSHAPEDONOTDELETE" val="pPwKaaIt9S0q9aSTyTV9edg"/>
  <p:tag name="KSO_WM_BEAUTIFY_FLAG" val=""/>
</p:tagLst>
</file>

<file path=ppt/tags/tag25.xml><?xml version="1.0" encoding="utf-8"?>
<p:tagLst xmlns:p="http://schemas.openxmlformats.org/presentationml/2006/main">
  <p:tag name="THINKCELLSHAPEDONOTDELETE" val="p_jPVEUbhfE.fh0Ixv3x8FQ"/>
</p:tagLst>
</file>

<file path=ppt/tags/tag250.xml><?xml version="1.0" encoding="utf-8"?>
<p:tagLst xmlns:p="http://schemas.openxmlformats.org/presentationml/2006/main">
  <p:tag name="THINKCELLSHAPEDONOTDELETE" val="pPwKaaIt9S0q9aSTyTV9edg"/>
  <p:tag name="KSO_WM_BEAUTIFY_FLAG" val=""/>
</p:tagLst>
</file>

<file path=ppt/tags/tag251.xml><?xml version="1.0" encoding="utf-8"?>
<p:tagLst xmlns:p="http://schemas.openxmlformats.org/presentationml/2006/main">
  <p:tag name="THINKCELLSHAPEDONOTDELETE" val="pPwKaaIt9S0q9aSTyTV9edg"/>
  <p:tag name="KSO_WM_BEAUTIFY_FLAG" val=""/>
</p:tagLst>
</file>

<file path=ppt/tags/tag252.xml><?xml version="1.0" encoding="utf-8"?>
<p:tagLst xmlns:p="http://schemas.openxmlformats.org/presentationml/2006/main">
  <p:tag name="THINKCELLSHAPEDONOTDELETE" val="pPwKaaIt9S0q9aSTyTV9edg"/>
  <p:tag name="KSO_WM_BEAUTIFY_FLAG" val=""/>
</p:tagLst>
</file>

<file path=ppt/tags/tag253.xml><?xml version="1.0" encoding="utf-8"?>
<p:tagLst xmlns:p="http://schemas.openxmlformats.org/presentationml/2006/main">
  <p:tag name="THINKCELLSHAPEDONOTDELETE" val="pPwKaaIt9S0q9aSTyTV9edg"/>
  <p:tag name="KSO_WM_BEAUTIFY_FLAG" val=""/>
</p:tagLst>
</file>

<file path=ppt/tags/tag254.xml><?xml version="1.0" encoding="utf-8"?>
<p:tagLst xmlns:p="http://schemas.openxmlformats.org/presentationml/2006/main">
  <p:tag name="THINKCELLSHAPEDONOTDELETE" val="pPwKaaIt9S0q9aSTyTV9edg"/>
  <p:tag name="KSO_WM_BEAUTIFY_FLAG" val=""/>
</p:tagLst>
</file>

<file path=ppt/tags/tag255.xml><?xml version="1.0" encoding="utf-8"?>
<p:tagLst xmlns:p="http://schemas.openxmlformats.org/presentationml/2006/main">
  <p:tag name="THINKCELLUNDODONOTDELETE" val="0"/>
  <p:tag name="KSO_WPP_MARK_KEY" val="d96bdd8b-8937-466f-bbdd-05633cb6f543"/>
  <p:tag name="COMMONDATA" val="eyJoZGlkIjoiOTQyMzYzYzU2NGVmNGVmNTRlOTE0MjM2ZTk5OTkxOWUifQ=="/>
</p:tagLst>
</file>

<file path=ppt/tags/tag26.xml><?xml version="1.0" encoding="utf-8"?>
<p:tagLst xmlns:p="http://schemas.openxmlformats.org/presentationml/2006/main">
  <p:tag name="THINKCELLSHAPEDONOTDELETE" val="p64HvNU9tJkm98C65tYchqA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TABLE_BEAUTIFY" val="smartTable{25616753-a753-4895-a63f-4f3e32c142f8}"/>
</p:tagLst>
</file>

<file path=ppt/tags/tag30.xml><?xml version="1.0" encoding="utf-8"?>
<p:tagLst xmlns:p="http://schemas.openxmlformats.org/presentationml/2006/main">
  <p:tag name="THINKCELLSHAPEDONOTDELETE" val="p.YyLSKw.GkG4TfX0mg5XTQ"/>
</p:tagLst>
</file>

<file path=ppt/tags/tag31.xml><?xml version="1.0" encoding="utf-8"?>
<p:tagLst xmlns:p="http://schemas.openxmlformats.org/presentationml/2006/main">
  <p:tag name="THINKCELLSHAPEDONOTDELETE" val="pJq8oqK1nkkSuWo0VlDlnEA"/>
</p:tagLst>
</file>

<file path=ppt/tags/tag32.xml><?xml version="1.0" encoding="utf-8"?>
<p:tagLst xmlns:p="http://schemas.openxmlformats.org/presentationml/2006/main">
  <p:tag name="THINKCELLSHAPEDONOTDELETE" val="p64HvNU9tJkm98C65tYchqA"/>
</p:tagLst>
</file>

<file path=ppt/tags/tag33.xml><?xml version="1.0" encoding="utf-8"?>
<p:tagLst xmlns:p="http://schemas.openxmlformats.org/presentationml/2006/main">
  <p:tag name="THINKCELLSHAPEDONOTDELETE" val="p_jPVEUbhfE.fh0Ixv3x8FQ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THINKCELLSHAPEDONOTDELETE" val="pJq8oqK1nkkSuWo0VlDlnEA"/>
</p:tagLst>
</file>

<file path=ppt/tags/tag36.xml><?xml version="1.0" encoding="utf-8"?>
<p:tagLst xmlns:p="http://schemas.openxmlformats.org/presentationml/2006/main">
  <p:tag name="THINKCELLSHAPEDONOTDELETE" val="p_jPVEUbhfE.fh0Ixv3x8FQ"/>
</p:tagLst>
</file>

<file path=ppt/tags/tag37.xml><?xml version="1.0" encoding="utf-8"?>
<p:tagLst xmlns:p="http://schemas.openxmlformats.org/presentationml/2006/main">
  <p:tag name="THINKCELLSHAPEDONOTDELETE" val="p64HvNU9tJkm98C65tYchqA"/>
</p:tagLst>
</file>

<file path=ppt/tags/tag38.xml><?xml version="1.0" encoding="utf-8"?>
<p:tagLst xmlns:p="http://schemas.openxmlformats.org/presentationml/2006/main">
  <p:tag name="THINKCELLSHAPEDONOTDELETE" val="pJq8oqK1nkkSuWo0VlDlnEA"/>
</p:tagLst>
</file>

<file path=ppt/tags/tag39.xml><?xml version="1.0" encoding="utf-8"?>
<p:tagLst xmlns:p="http://schemas.openxmlformats.org/presentationml/2006/main">
  <p:tag name="THINKCELLSHAPEDONOTDELETE" val="p_jPVEUbhfE.fh0Ixv3x8FQ"/>
</p:tagLst>
</file>

<file path=ppt/tags/tag4.xml><?xml version="1.0" encoding="utf-8"?>
<p:tagLst xmlns:p="http://schemas.openxmlformats.org/presentationml/2006/main">
  <p:tag name="THINKCELLSHAPEDONOTDELETE" val="pJq8oqK1nkkSuWo0VlDlnEA"/>
</p:tagLst>
</file>

<file path=ppt/tags/tag40.xml><?xml version="1.0" encoding="utf-8"?>
<p:tagLst xmlns:p="http://schemas.openxmlformats.org/presentationml/2006/main">
  <p:tag name="THINKCELLSHAPEDONOTDELETE" val="p64HvNU9tJkm98C65tYchqA"/>
</p:tagLst>
</file>

<file path=ppt/tags/tag41.xml><?xml version="1.0" encoding="utf-8"?>
<p:tagLst xmlns:p="http://schemas.openxmlformats.org/presentationml/2006/main">
  <p:tag name="THINKCELLSHAPEDONOTDELETE" val="pJq8oqK1nkkSuWo0VlDlnEA"/>
</p:tagLst>
</file>

<file path=ppt/tags/tag42.xml><?xml version="1.0" encoding="utf-8"?>
<p:tagLst xmlns:p="http://schemas.openxmlformats.org/presentationml/2006/main">
  <p:tag name="THINKCELLSHAPEDONOTDELETE" val="p_jPVEUbhfE.fh0Ixv3x8FQ"/>
</p:tagLst>
</file>

<file path=ppt/tags/tag43.xml><?xml version="1.0" encoding="utf-8"?>
<p:tagLst xmlns:p="http://schemas.openxmlformats.org/presentationml/2006/main">
  <p:tag name="THINKCELLSHAPEDONOTDELETE" val="p64HvNU9tJkm98C65tYchqA"/>
</p:tagLst>
</file>

<file path=ppt/tags/tag44.xml><?xml version="1.0" encoding="utf-8"?>
<p:tagLst xmlns:p="http://schemas.openxmlformats.org/presentationml/2006/main">
  <p:tag name="THINKCELLSHAPEDONOTDELETE" val="pJq8oqK1nkkSuWo0VlDlnEA"/>
</p:tagLst>
</file>

<file path=ppt/tags/tag45.xml><?xml version="1.0" encoding="utf-8"?>
<p:tagLst xmlns:p="http://schemas.openxmlformats.org/presentationml/2006/main">
  <p:tag name="THINKCELLSHAPEDONOTDELETE" val="p_jPVEUbhfE.fh0Ixv3x8FQ"/>
</p:tagLst>
</file>

<file path=ppt/tags/tag46.xml><?xml version="1.0" encoding="utf-8"?>
<p:tagLst xmlns:p="http://schemas.openxmlformats.org/presentationml/2006/main">
  <p:tag name="THINKCELLSHAPEDONOTDELETE" val="p64HvNU9tJkm98C65tYchqA"/>
</p:tagLst>
</file>

<file path=ppt/tags/tag47.xml><?xml version="1.0" encoding="utf-8"?>
<p:tagLst xmlns:p="http://schemas.openxmlformats.org/presentationml/2006/main">
  <p:tag name="THINKCELLSHAPEDONOTDELETE" val="pJq8oqK1nkkSuWo0VlDlnEA"/>
</p:tagLst>
</file>

<file path=ppt/tags/tag48.xml><?xml version="1.0" encoding="utf-8"?>
<p:tagLst xmlns:p="http://schemas.openxmlformats.org/presentationml/2006/main">
  <p:tag name="THINKCELLSHAPEDONOTDELETE" val="p_jPVEUbhfE.fh0Ixv3x8FQ"/>
</p:tagLst>
</file>

<file path=ppt/tags/tag49.xml><?xml version="1.0" encoding="utf-8"?>
<p:tagLst xmlns:p="http://schemas.openxmlformats.org/presentationml/2006/main">
  <p:tag name="THINKCELLSHAPEDONOTDELETE" val="p64HvNU9tJkm98C65tYchqA"/>
</p:tagLst>
</file>

<file path=ppt/tags/tag5.xml><?xml version="1.0" encoding="utf-8"?>
<p:tagLst xmlns:p="http://schemas.openxmlformats.org/presentationml/2006/main">
  <p:tag name="THINKCELLSHAPEDONOTDELETE" val="p_jPVEUbhfE.fh0Ixv3x8FQ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THINKCELLSHAPEDONOTDELETE" val="p64HvNU9tJkm98C65tYchqA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THINKCELLSHAPEDONOTDELETE" val="pJq8oqK1nkkSuWo0VlDlnEA"/>
</p:tagLst>
</file>

<file path=ppt/tags/tag65.xml><?xml version="1.0" encoding="utf-8"?>
<p:tagLst xmlns:p="http://schemas.openxmlformats.org/presentationml/2006/main">
  <p:tag name="THINKCELLSHAPEDONOTDELETE" val="p_jPVEUbhfE.fh0Ixv3x8FQ"/>
</p:tagLst>
</file>

<file path=ppt/tags/tag66.xml><?xml version="1.0" encoding="utf-8"?>
<p:tagLst xmlns:p="http://schemas.openxmlformats.org/presentationml/2006/main">
  <p:tag name="THINKCELLSHAPEDONOTDELETE" val="p64HvNU9tJkm98C65tYchqA"/>
</p:tagLst>
</file>

<file path=ppt/tags/tag67.xml><?xml version="1.0" encoding="utf-8"?>
<p:tagLst xmlns:p="http://schemas.openxmlformats.org/presentationml/2006/main">
  <p:tag name="THINKCELLSHAPEDONOTDELETE" val="pBq9hDWOe10KGJeb3EV_pxA"/>
</p:tagLst>
</file>

<file path=ppt/tags/tag68.xml><?xml version="1.0" encoding="utf-8"?>
<p:tagLst xmlns:p="http://schemas.openxmlformats.org/presentationml/2006/main">
  <p:tag name="THINKCELLSHAPEDONOTDELETE" val="pExDPAWmSDEi74rkBhBv_Tg"/>
</p:tagLst>
</file>

<file path=ppt/tags/tag69.xml><?xml version="1.0" encoding="utf-8"?>
<p:tagLst xmlns:p="http://schemas.openxmlformats.org/presentationml/2006/main">
  <p:tag name="THINKCELLSHAPEDONOTDELETE" val="pKr5H7_iQPkigMz5yD6vd0Q"/>
</p:tagLst>
</file>

<file path=ppt/tags/tag7.xml><?xml version="1.0" encoding="utf-8"?>
<p:tagLst xmlns:p="http://schemas.openxmlformats.org/presentationml/2006/main">
  <p:tag name="THINKCELLSHAPEDONOTDELETE" val="pi0UPNYcKD0mLuUbAwxZChg"/>
</p:tagLst>
</file>

<file path=ppt/tags/tag70.xml><?xml version="1.0" encoding="utf-8"?>
<p:tagLst xmlns:p="http://schemas.openxmlformats.org/presentationml/2006/main">
  <p:tag name="THINKCELLSHAPEDONOTDELETE" val="pgRUerTSHh0ihfqwMYp6SPw"/>
</p:tagLst>
</file>

<file path=ppt/tags/tag71.xml><?xml version="1.0" encoding="utf-8"?>
<p:tagLst xmlns:p="http://schemas.openxmlformats.org/presentationml/2006/main">
  <p:tag name="THINKCELLSHAPEDONOTDELETE" val="pBq9hDWOe10KGJeb3EV_pxA"/>
</p:tagLst>
</file>

<file path=ppt/tags/tag72.xml><?xml version="1.0" encoding="utf-8"?>
<p:tagLst xmlns:p="http://schemas.openxmlformats.org/presentationml/2006/main">
  <p:tag name="THINKCELLSHAPEDONOTDELETE" val="pExDPAWmSDEi74rkBhBv_Tg"/>
</p:tagLst>
</file>

<file path=ppt/tags/tag73.xml><?xml version="1.0" encoding="utf-8"?>
<p:tagLst xmlns:p="http://schemas.openxmlformats.org/presentationml/2006/main">
  <p:tag name="THINKCELLSHAPEDONOTDELETE" val="pKr5H7_iQPkigMz5yD6vd0Q"/>
</p:tagLst>
</file>

<file path=ppt/tags/tag74.xml><?xml version="1.0" encoding="utf-8"?>
<p:tagLst xmlns:p="http://schemas.openxmlformats.org/presentationml/2006/main">
  <p:tag name="THINKCELLSHAPEDONOTDELETE" val="pgRUerTSHh0ihfqwMYp6SPw"/>
</p:tagLst>
</file>

<file path=ppt/tags/tag75.xml><?xml version="1.0" encoding="utf-8"?>
<p:tagLst xmlns:p="http://schemas.openxmlformats.org/presentationml/2006/main">
  <p:tag name="THINKCELLSHAPEDONOTDELETE" val="pBq9hDWOe10KGJeb3EV_pxA"/>
</p:tagLst>
</file>

<file path=ppt/tags/tag76.xml><?xml version="1.0" encoding="utf-8"?>
<p:tagLst xmlns:p="http://schemas.openxmlformats.org/presentationml/2006/main">
  <p:tag name="THINKCELLSHAPEDONOTDELETE" val="pExDPAWmSDEi74rkBhBv_Tg"/>
</p:tagLst>
</file>

<file path=ppt/tags/tag77.xml><?xml version="1.0" encoding="utf-8"?>
<p:tagLst xmlns:p="http://schemas.openxmlformats.org/presentationml/2006/main">
  <p:tag name="THINKCELLSHAPEDONOTDELETE" val="pKr5H7_iQPkigMz5yD6vd0Q"/>
</p:tagLst>
</file>

<file path=ppt/tags/tag78.xml><?xml version="1.0" encoding="utf-8"?>
<p:tagLst xmlns:p="http://schemas.openxmlformats.org/presentationml/2006/main">
  <p:tag name="THINKCELLSHAPEDONOTDELETE" val="pgRUerTSHh0ihfqwMYp6SPw"/>
</p:tagLst>
</file>

<file path=ppt/tags/tag79.xml><?xml version="1.0" encoding="utf-8"?>
<p:tagLst xmlns:p="http://schemas.openxmlformats.org/presentationml/2006/main">
  <p:tag name="THINKCELLSHAPEDONOTDELETE" val="pEWFTsPHUTkGsLZSTMwYtxQ"/>
</p:tagLst>
</file>

<file path=ppt/tags/tag8.xml><?xml version="1.0" encoding="utf-8"?>
<p:tagLst xmlns:p="http://schemas.openxmlformats.org/presentationml/2006/main">
  <p:tag name="THINKCELLSHAPEDONOTDELETE" val="pi0UPNYcKD0mLuUbAwxZChg"/>
</p:tagLst>
</file>

<file path=ppt/tags/tag80.xml><?xml version="1.0" encoding="utf-8"?>
<p:tagLst xmlns:p="http://schemas.openxmlformats.org/presentationml/2006/main">
  <p:tag name="THINKCELLSHAPEDONOTDELETE" val="pBq9hDWOe10KGJeb3EV_pxA"/>
</p:tagLst>
</file>

<file path=ppt/tags/tag81.xml><?xml version="1.0" encoding="utf-8"?>
<p:tagLst xmlns:p="http://schemas.openxmlformats.org/presentationml/2006/main">
  <p:tag name="THINKCELLSHAPEDONOTDELETE" val="pExDPAWmSDEi74rkBhBv_Tg"/>
</p:tagLst>
</file>

<file path=ppt/tags/tag82.xml><?xml version="1.0" encoding="utf-8"?>
<p:tagLst xmlns:p="http://schemas.openxmlformats.org/presentationml/2006/main">
  <p:tag name="THINKCELLSHAPEDONOTDELETE" val="pKr5H7_iQPkigMz5yD6vd0Q"/>
</p:tagLst>
</file>

<file path=ppt/tags/tag83.xml><?xml version="1.0" encoding="utf-8"?>
<p:tagLst xmlns:p="http://schemas.openxmlformats.org/presentationml/2006/main">
  <p:tag name="THINKCELLSHAPEDONOTDELETE" val="pgRUerTSHh0ihfqwMYp6SPw"/>
</p:tagLst>
</file>

<file path=ppt/tags/tag84.xml><?xml version="1.0" encoding="utf-8"?>
<p:tagLst xmlns:p="http://schemas.openxmlformats.org/presentationml/2006/main">
  <p:tag name="KSO_WM_UNIT_TABLE_BEAUTIFY" val="smartTable{9ceadf77-79e6-4019-9728-0b258b7ba481}"/>
</p:tagLst>
</file>

<file path=ppt/tags/tag85.xml><?xml version="1.0" encoding="utf-8"?>
<p:tagLst xmlns:p="http://schemas.openxmlformats.org/presentationml/2006/main">
  <p:tag name="KSO_WM_UNIT_TABLE_BEAUTIFY" val="smartTable{7d2c048e-98a0-49cc-8e29-fe75c35d42f1}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UNIT_TABLE_BEAUTIFY" val="smartTable{0bb5c883-b038-4aec-8c5c-8d5534c0824c}"/>
</p:tagLst>
</file>

<file path=ppt/tags/tag88.xml><?xml version="1.0" encoding="utf-8"?>
<p:tagLst xmlns:p="http://schemas.openxmlformats.org/presentationml/2006/main">
  <p:tag name="THINKCELLSHAPEDONOTDELETE" val="pJq8oqK1nkkSuWo0VlDlnEA"/>
</p:tagLst>
</file>

<file path=ppt/tags/tag89.xml><?xml version="1.0" encoding="utf-8"?>
<p:tagLst xmlns:p="http://schemas.openxmlformats.org/presentationml/2006/main">
  <p:tag name="THINKCELLSHAPEDONOTDELETE" val="p_jPVEUbhfE.fh0Ixv3x8FQ"/>
</p:tagLst>
</file>

<file path=ppt/tags/tag9.xml><?xml version="1.0" encoding="utf-8"?>
<p:tagLst xmlns:p="http://schemas.openxmlformats.org/presentationml/2006/main">
  <p:tag name="THINKCELLSHAPEDONOTDELETE" val="pi0UPNYcKD0mLuUbAwxZChg"/>
</p:tagLst>
</file>

<file path=ppt/tags/tag90.xml><?xml version="1.0" encoding="utf-8"?>
<p:tagLst xmlns:p="http://schemas.openxmlformats.org/presentationml/2006/main">
  <p:tag name="THINKCELLSHAPEDONOTDELETE" val="p64HvNU9tJkm98C65tYchqA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THINKCELLSHAPEDONOTDELETE" val="p64HvNU9tJkm98C65tYchqA"/>
</p:tagLst>
</file>

<file path=ppt/tags/tag95.xml><?xml version="1.0" encoding="utf-8"?>
<p:tagLst xmlns:p="http://schemas.openxmlformats.org/presentationml/2006/main">
  <p:tag name="THINKCELLSHAPEDONOTDELETE" val="pJq8oqK1nkkSuWo0VlDlnEA"/>
</p:tagLst>
</file>

<file path=ppt/tags/tag96.xml><?xml version="1.0" encoding="utf-8"?>
<p:tagLst xmlns:p="http://schemas.openxmlformats.org/presentationml/2006/main">
  <p:tag name="THINKCELLSHAPEDONOTDELETE" val="p_jPVEUbhfE.fh0Ixv3x8FQ"/>
</p:tagLst>
</file>

<file path=ppt/tags/tag97.xml><?xml version="1.0" encoding="utf-8"?>
<p:tagLst xmlns:p="http://schemas.openxmlformats.org/presentationml/2006/main">
  <p:tag name="THINKCELLSHAPEDONOTDELETE" val="p64HvNU9tJkm98C65tYchqA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NEW">
  <a:themeElements>
    <a:clrScheme name="DAIMLER PPT">
      <a:dk1>
        <a:sysClr val="windowText" lastClr="000000"/>
      </a:dk1>
      <a:lt1>
        <a:sysClr val="window" lastClr="FFFFFF"/>
      </a:lt1>
      <a:dk2>
        <a:srgbClr val="E6E6E6"/>
      </a:dk2>
      <a:lt2>
        <a:srgbClr val="71180C"/>
      </a:lt2>
      <a:accent1>
        <a:srgbClr val="004355"/>
      </a:accent1>
      <a:accent2>
        <a:srgbClr val="00677F"/>
      </a:accent2>
      <a:accent3>
        <a:srgbClr val="007A93"/>
      </a:accent3>
      <a:accent4>
        <a:srgbClr val="A6CAD8"/>
      </a:accent4>
      <a:accent5>
        <a:srgbClr val="444444"/>
      </a:accent5>
      <a:accent6>
        <a:srgbClr val="9E9E9E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solidFill>
          <a:schemeClr val="bg1"/>
        </a:solidFill>
        <a:ln w="31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/>
      <a:lstStyle/>
    </a:lnDef>
    <a:txDef>
      <a:spPr bwMode="auto">
        <a:noFill/>
        <a:ln w="9525">
          <a:noFill/>
          <a:miter lim="800000"/>
        </a:ln>
      </a:spPr>
      <a:bodyPr lIns="0" tIns="0" rIns="0" bIns="0" anchor="t" anchorCtr="0"/>
      <a:lstStyle>
        <a:defPPr fontAlgn="base">
          <a:spcBef>
            <a:spcPct val="0"/>
          </a:spcBef>
          <a:spcAft>
            <a:spcPct val="0"/>
          </a:spcAft>
          <a:defRPr sz="1600" dirty="0">
            <a:cs typeface="Daimler CS"/>
          </a:defRPr>
        </a:defPPr>
      </a:lstStyle>
    </a:txDef>
  </a:objectDefaults>
  <a:custClrLst>
    <a:custClr name="Light Grey 100%">
      <a:srgbClr val="E6E6E6"/>
    </a:custClr>
    <a:custClr name="Light Grey 1">
      <a:srgbClr val="C8C8C8"/>
    </a:custClr>
    <a:custClr name="Light Grey 2">
      <a:srgbClr val="9E9E9E"/>
    </a:custClr>
    <a:custClr name="Light Grey 3">
      <a:srgbClr val="707070"/>
    </a:custClr>
    <a:custClr name="Light Grey 4">
      <a:srgbClr val="444444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Petrol 100%">
      <a:srgbClr val="00677F"/>
    </a:custClr>
    <a:custClr name="Petrol 1">
      <a:srgbClr val="A6CAD8"/>
    </a:custClr>
    <a:custClr name="Petrol 2">
      <a:srgbClr val="79AEBF"/>
    </a:custClr>
    <a:custClr name="Petrol 3">
      <a:srgbClr val="5097AB"/>
    </a:custClr>
    <a:custClr name="Petrol 4">
      <a:srgbClr val="007A93"/>
    </a:custClr>
    <a:custClr name="Petrol 5">
      <a:srgbClr val="00566A"/>
    </a:custClr>
    <a:custClr name="Petrol 6">
      <a:srgbClr val="004355"/>
    </a:custClr>
    <a:custClr name="">
      <a:srgbClr val="FFFFFF"/>
    </a:custClr>
    <a:custClr name="">
      <a:srgbClr val="FFFFFF"/>
    </a:custClr>
    <a:custClr name="">
      <a:srgbClr val="FFFFFF"/>
    </a:custClr>
    <a:custClr name="Deep Red 100%">
      <a:srgbClr val="71180C"/>
    </a:custClr>
    <a:custClr name="Deep Red 1">
      <a:srgbClr val="5A130A"/>
    </a:custClr>
    <a:custClr name="Deep Red 2">
      <a:srgbClr val="440E07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NEW">
  <a:themeElements>
    <a:clrScheme name="DAIMLER PPT">
      <a:dk1>
        <a:sysClr val="windowText" lastClr="000000"/>
      </a:dk1>
      <a:lt1>
        <a:sysClr val="window" lastClr="FFFFFF"/>
      </a:lt1>
      <a:dk2>
        <a:srgbClr val="E6E6E6"/>
      </a:dk2>
      <a:lt2>
        <a:srgbClr val="71180C"/>
      </a:lt2>
      <a:accent1>
        <a:srgbClr val="004355"/>
      </a:accent1>
      <a:accent2>
        <a:srgbClr val="00677F"/>
      </a:accent2>
      <a:accent3>
        <a:srgbClr val="007A93"/>
      </a:accent3>
      <a:accent4>
        <a:srgbClr val="A6CAD8"/>
      </a:accent4>
      <a:accent5>
        <a:srgbClr val="444444"/>
      </a:accent5>
      <a:accent6>
        <a:srgbClr val="9E9E9E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solidFill>
          <a:schemeClr val="bg1"/>
        </a:solidFill>
        <a:ln w="31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/>
      <a:lstStyle/>
    </a:lnDef>
    <a:txDef>
      <a:spPr bwMode="auto">
        <a:noFill/>
        <a:ln w="9525">
          <a:noFill/>
          <a:miter lim="800000"/>
        </a:ln>
      </a:spPr>
      <a:bodyPr lIns="0" tIns="0" rIns="0" bIns="0" anchor="t" anchorCtr="0"/>
      <a:lstStyle>
        <a:defPPr fontAlgn="base">
          <a:spcBef>
            <a:spcPct val="0"/>
          </a:spcBef>
          <a:spcAft>
            <a:spcPct val="0"/>
          </a:spcAft>
          <a:defRPr sz="1600" dirty="0">
            <a:cs typeface="Daimler CS"/>
          </a:defRPr>
        </a:defPPr>
      </a:lstStyle>
    </a:txDef>
  </a:objectDefaults>
  <a:custClrLst>
    <a:custClr name="Light Grey 100%">
      <a:srgbClr val="E6E6E6"/>
    </a:custClr>
    <a:custClr name="Light Grey 1">
      <a:srgbClr val="C8C8C8"/>
    </a:custClr>
    <a:custClr name="Light Grey 2">
      <a:srgbClr val="9E9E9E"/>
    </a:custClr>
    <a:custClr name="Light Grey 3">
      <a:srgbClr val="707070"/>
    </a:custClr>
    <a:custClr name="Light Grey 4">
      <a:srgbClr val="444444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Petrol 100%">
      <a:srgbClr val="00677F"/>
    </a:custClr>
    <a:custClr name="Petrol 1">
      <a:srgbClr val="A6CAD8"/>
    </a:custClr>
    <a:custClr name="Petrol 2">
      <a:srgbClr val="79AEBF"/>
    </a:custClr>
    <a:custClr name="Petrol 3">
      <a:srgbClr val="5097AB"/>
    </a:custClr>
    <a:custClr name="Petrol 4">
      <a:srgbClr val="007A93"/>
    </a:custClr>
    <a:custClr name="Petrol 5">
      <a:srgbClr val="00566A"/>
    </a:custClr>
    <a:custClr name="Petrol 6">
      <a:srgbClr val="004355"/>
    </a:custClr>
    <a:custClr name="">
      <a:srgbClr val="FFFFFF"/>
    </a:custClr>
    <a:custClr name="">
      <a:srgbClr val="FFFFFF"/>
    </a:custClr>
    <a:custClr name="">
      <a:srgbClr val="FFFFFF"/>
    </a:custClr>
    <a:custClr name="Deep Red 100%">
      <a:srgbClr val="71180C"/>
    </a:custClr>
    <a:custClr name="Deep Red 1">
      <a:srgbClr val="5A130A"/>
    </a:custClr>
    <a:custClr name="Deep Red 2">
      <a:srgbClr val="440E07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NEW">
  <a:themeElements>
    <a:clrScheme name="DAIMLER PPT">
      <a:dk1>
        <a:sysClr val="windowText" lastClr="000000"/>
      </a:dk1>
      <a:lt1>
        <a:sysClr val="window" lastClr="FFFFFF"/>
      </a:lt1>
      <a:dk2>
        <a:srgbClr val="E6E6E6"/>
      </a:dk2>
      <a:lt2>
        <a:srgbClr val="71180C"/>
      </a:lt2>
      <a:accent1>
        <a:srgbClr val="004355"/>
      </a:accent1>
      <a:accent2>
        <a:srgbClr val="00677F"/>
      </a:accent2>
      <a:accent3>
        <a:srgbClr val="007A93"/>
      </a:accent3>
      <a:accent4>
        <a:srgbClr val="A6CAD8"/>
      </a:accent4>
      <a:accent5>
        <a:srgbClr val="444444"/>
      </a:accent5>
      <a:accent6>
        <a:srgbClr val="9E9E9E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solidFill>
          <a:schemeClr val="bg1"/>
        </a:solidFill>
        <a:ln w="31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/>
      <a:lstStyle/>
    </a:lnDef>
    <a:txDef>
      <a:spPr bwMode="auto">
        <a:noFill/>
        <a:ln w="9525">
          <a:noFill/>
          <a:miter lim="800000"/>
        </a:ln>
      </a:spPr>
      <a:bodyPr lIns="0" tIns="0" rIns="0" bIns="0" anchor="t" anchorCtr="0"/>
      <a:lstStyle>
        <a:defPPr fontAlgn="base">
          <a:spcBef>
            <a:spcPct val="0"/>
          </a:spcBef>
          <a:spcAft>
            <a:spcPct val="0"/>
          </a:spcAft>
          <a:defRPr sz="1600" dirty="0">
            <a:cs typeface="Daimler CS"/>
          </a:defRPr>
        </a:defPPr>
      </a:lstStyle>
    </a:txDef>
  </a:objectDefaults>
  <a:custClrLst>
    <a:custClr name="Light Grey 100%">
      <a:srgbClr val="E6E6E6"/>
    </a:custClr>
    <a:custClr name="Light Grey 1">
      <a:srgbClr val="C8C8C8"/>
    </a:custClr>
    <a:custClr name="Light Grey 2">
      <a:srgbClr val="9E9E9E"/>
    </a:custClr>
    <a:custClr name="Light Grey 3">
      <a:srgbClr val="707070"/>
    </a:custClr>
    <a:custClr name="Light Grey 4">
      <a:srgbClr val="444444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Petrol 100%">
      <a:srgbClr val="00677F"/>
    </a:custClr>
    <a:custClr name="Petrol 1">
      <a:srgbClr val="A6CAD8"/>
    </a:custClr>
    <a:custClr name="Petrol 2">
      <a:srgbClr val="79AEBF"/>
    </a:custClr>
    <a:custClr name="Petrol 3">
      <a:srgbClr val="5097AB"/>
    </a:custClr>
    <a:custClr name="Petrol 4">
      <a:srgbClr val="007A93"/>
    </a:custClr>
    <a:custClr name="Petrol 5">
      <a:srgbClr val="00566A"/>
    </a:custClr>
    <a:custClr name="Petrol 6">
      <a:srgbClr val="004355"/>
    </a:custClr>
    <a:custClr name="">
      <a:srgbClr val="FFFFFF"/>
    </a:custClr>
    <a:custClr name="">
      <a:srgbClr val="FFFFFF"/>
    </a:custClr>
    <a:custClr name="">
      <a:srgbClr val="FFFFFF"/>
    </a:custClr>
    <a:custClr name="Deep Red 100%">
      <a:srgbClr val="71180C"/>
    </a:custClr>
    <a:custClr name="Deep Red 1">
      <a:srgbClr val="5A130A"/>
    </a:custClr>
    <a:custClr name="Deep Red 2">
      <a:srgbClr val="440E07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DAIMLER PPT">
      <a:dk1>
        <a:sysClr val="windowText" lastClr="000000"/>
      </a:dk1>
      <a:lt1>
        <a:sysClr val="window" lastClr="FFFFFF"/>
      </a:lt1>
      <a:dk2>
        <a:srgbClr val="E6E6E6"/>
      </a:dk2>
      <a:lt2>
        <a:srgbClr val="71180C"/>
      </a:lt2>
      <a:accent1>
        <a:srgbClr val="004355"/>
      </a:accent1>
      <a:accent2>
        <a:srgbClr val="00677F"/>
      </a:accent2>
      <a:accent3>
        <a:srgbClr val="007A93"/>
      </a:accent3>
      <a:accent4>
        <a:srgbClr val="A6CAD8"/>
      </a:accent4>
      <a:accent5>
        <a:srgbClr val="444444"/>
      </a:accent5>
      <a:accent6>
        <a:srgbClr val="9E9E9E"/>
      </a:accent6>
      <a:hlink>
        <a:srgbClr val="000000"/>
      </a:hlink>
      <a:folHlink>
        <a:srgbClr val="000000"/>
      </a:folHlink>
    </a:clrScheme>
    <a:fontScheme name="DAIMLER PPT">
      <a:majorFont>
        <a:latin typeface="Daimler CS"/>
        <a:ea typeface=""/>
        <a:cs typeface=""/>
      </a:majorFont>
      <a:minorFont>
        <a:latin typeface="Daimler C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DAIMLER PPT">
      <a:dk1>
        <a:sysClr val="windowText" lastClr="000000"/>
      </a:dk1>
      <a:lt1>
        <a:sysClr val="window" lastClr="FFFFFF"/>
      </a:lt1>
      <a:dk2>
        <a:srgbClr val="E6E6E6"/>
      </a:dk2>
      <a:lt2>
        <a:srgbClr val="71180C"/>
      </a:lt2>
      <a:accent1>
        <a:srgbClr val="004355"/>
      </a:accent1>
      <a:accent2>
        <a:srgbClr val="00677F"/>
      </a:accent2>
      <a:accent3>
        <a:srgbClr val="007A93"/>
      </a:accent3>
      <a:accent4>
        <a:srgbClr val="A6CAD8"/>
      </a:accent4>
      <a:accent5>
        <a:srgbClr val="444444"/>
      </a:accent5>
      <a:accent6>
        <a:srgbClr val="9E9E9E"/>
      </a:accent6>
      <a:hlink>
        <a:srgbClr val="000000"/>
      </a:hlink>
      <a:folHlink>
        <a:srgbClr val="000000"/>
      </a:folHlink>
    </a:clrScheme>
    <a:fontScheme name="DAIMLER PPT">
      <a:majorFont>
        <a:latin typeface="Daimler CS"/>
        <a:ea typeface=""/>
        <a:cs typeface=""/>
      </a:majorFont>
      <a:minorFont>
        <a:latin typeface="Daimler C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NEW">
  <a:themeElements>
    <a:clrScheme name="DAIMLER PPT">
      <a:dk1>
        <a:sysClr val="windowText" lastClr="000000"/>
      </a:dk1>
      <a:lt1>
        <a:sysClr val="window" lastClr="FFFFFF"/>
      </a:lt1>
      <a:dk2>
        <a:srgbClr val="E6E6E6"/>
      </a:dk2>
      <a:lt2>
        <a:srgbClr val="71180C"/>
      </a:lt2>
      <a:accent1>
        <a:srgbClr val="004355"/>
      </a:accent1>
      <a:accent2>
        <a:srgbClr val="00677F"/>
      </a:accent2>
      <a:accent3>
        <a:srgbClr val="007A93"/>
      </a:accent3>
      <a:accent4>
        <a:srgbClr val="A6CAD8"/>
      </a:accent4>
      <a:accent5>
        <a:srgbClr val="444444"/>
      </a:accent5>
      <a:accent6>
        <a:srgbClr val="9E9E9E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solidFill>
          <a:schemeClr val="bg1"/>
        </a:solidFill>
        <a:ln w="31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/>
      <a:lstStyle/>
    </a:lnDef>
    <a:txDef>
      <a:spPr bwMode="auto">
        <a:noFill/>
        <a:ln w="9525">
          <a:noFill/>
          <a:miter lim="800000"/>
        </a:ln>
      </a:spPr>
      <a:bodyPr lIns="0" tIns="0" rIns="0" bIns="0" anchor="t" anchorCtr="0"/>
      <a:lstStyle>
        <a:defPPr fontAlgn="base">
          <a:spcBef>
            <a:spcPct val="0"/>
          </a:spcBef>
          <a:spcAft>
            <a:spcPct val="0"/>
          </a:spcAft>
          <a:defRPr sz="1600" dirty="0">
            <a:cs typeface="Daimler CS"/>
          </a:defRPr>
        </a:defPPr>
      </a:lstStyle>
    </a:txDef>
  </a:objectDefaults>
  <a:custClrLst>
    <a:custClr name="Light Grey 100%">
      <a:srgbClr val="E6E6E6"/>
    </a:custClr>
    <a:custClr name="Light Grey 1">
      <a:srgbClr val="C8C8C8"/>
    </a:custClr>
    <a:custClr name="Light Grey 2">
      <a:srgbClr val="9E9E9E"/>
    </a:custClr>
    <a:custClr name="Light Grey 3">
      <a:srgbClr val="707070"/>
    </a:custClr>
    <a:custClr name="Light Grey 4">
      <a:srgbClr val="444444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Petrol 100%">
      <a:srgbClr val="00677F"/>
    </a:custClr>
    <a:custClr name="Petrol 1">
      <a:srgbClr val="A6CAD8"/>
    </a:custClr>
    <a:custClr name="Petrol 2">
      <a:srgbClr val="79AEBF"/>
    </a:custClr>
    <a:custClr name="Petrol 3">
      <a:srgbClr val="5097AB"/>
    </a:custClr>
    <a:custClr name="Petrol 4">
      <a:srgbClr val="007A93"/>
    </a:custClr>
    <a:custClr name="Petrol 5">
      <a:srgbClr val="00566A"/>
    </a:custClr>
    <a:custClr name="Petrol 6">
      <a:srgbClr val="004355"/>
    </a:custClr>
    <a:custClr name="">
      <a:srgbClr val="FFFFFF"/>
    </a:custClr>
    <a:custClr name="">
      <a:srgbClr val="FFFFFF"/>
    </a:custClr>
    <a:custClr name="">
      <a:srgbClr val="FFFFFF"/>
    </a:custClr>
    <a:custClr name="Deep Red 100%">
      <a:srgbClr val="71180C"/>
    </a:custClr>
    <a:custClr name="Deep Red 1">
      <a:srgbClr val="5A130A"/>
    </a:custClr>
    <a:custClr name="Deep Red 2">
      <a:srgbClr val="440E07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NEW">
  <a:themeElements>
    <a:clrScheme name="DAIMLER PPT">
      <a:dk1>
        <a:sysClr val="windowText" lastClr="000000"/>
      </a:dk1>
      <a:lt1>
        <a:sysClr val="window" lastClr="FFFFFF"/>
      </a:lt1>
      <a:dk2>
        <a:srgbClr val="E6E6E6"/>
      </a:dk2>
      <a:lt2>
        <a:srgbClr val="71180C"/>
      </a:lt2>
      <a:accent1>
        <a:srgbClr val="004355"/>
      </a:accent1>
      <a:accent2>
        <a:srgbClr val="00677F"/>
      </a:accent2>
      <a:accent3>
        <a:srgbClr val="007A93"/>
      </a:accent3>
      <a:accent4>
        <a:srgbClr val="A6CAD8"/>
      </a:accent4>
      <a:accent5>
        <a:srgbClr val="444444"/>
      </a:accent5>
      <a:accent6>
        <a:srgbClr val="9E9E9E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solidFill>
          <a:schemeClr val="bg1"/>
        </a:solidFill>
        <a:ln w="31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/>
      <a:lstStyle/>
    </a:lnDef>
    <a:txDef>
      <a:spPr bwMode="auto">
        <a:noFill/>
        <a:ln w="9525">
          <a:noFill/>
          <a:miter lim="800000"/>
        </a:ln>
      </a:spPr>
      <a:bodyPr lIns="0" tIns="0" rIns="0" bIns="0" anchor="t" anchorCtr="0"/>
      <a:lstStyle>
        <a:defPPr fontAlgn="base">
          <a:spcBef>
            <a:spcPct val="0"/>
          </a:spcBef>
          <a:spcAft>
            <a:spcPct val="0"/>
          </a:spcAft>
          <a:defRPr sz="1600" dirty="0">
            <a:cs typeface="Daimler CS"/>
          </a:defRPr>
        </a:defPPr>
      </a:lstStyle>
    </a:txDef>
  </a:objectDefaults>
  <a:custClrLst>
    <a:custClr name="Light Grey 100%">
      <a:srgbClr val="E6E6E6"/>
    </a:custClr>
    <a:custClr name="Light Grey 1">
      <a:srgbClr val="C8C8C8"/>
    </a:custClr>
    <a:custClr name="Light Grey 2">
      <a:srgbClr val="9E9E9E"/>
    </a:custClr>
    <a:custClr name="Light Grey 3">
      <a:srgbClr val="707070"/>
    </a:custClr>
    <a:custClr name="Light Grey 4">
      <a:srgbClr val="444444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Petrol 100%">
      <a:srgbClr val="00677F"/>
    </a:custClr>
    <a:custClr name="Petrol 1">
      <a:srgbClr val="A6CAD8"/>
    </a:custClr>
    <a:custClr name="Petrol 2">
      <a:srgbClr val="79AEBF"/>
    </a:custClr>
    <a:custClr name="Petrol 3">
      <a:srgbClr val="5097AB"/>
    </a:custClr>
    <a:custClr name="Petrol 4">
      <a:srgbClr val="007A93"/>
    </a:custClr>
    <a:custClr name="Petrol 5">
      <a:srgbClr val="00566A"/>
    </a:custClr>
    <a:custClr name="Petrol 6">
      <a:srgbClr val="004355"/>
    </a:custClr>
    <a:custClr name="">
      <a:srgbClr val="FFFFFF"/>
    </a:custClr>
    <a:custClr name="">
      <a:srgbClr val="FFFFFF"/>
    </a:custClr>
    <a:custClr name="">
      <a:srgbClr val="FFFFFF"/>
    </a:custClr>
    <a:custClr name="Deep Red 100%">
      <a:srgbClr val="71180C"/>
    </a:custClr>
    <a:custClr name="Deep Red 1">
      <a:srgbClr val="5A130A"/>
    </a:custClr>
    <a:custClr name="Deep Red 2">
      <a:srgbClr val="440E07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NEW">
  <a:themeElements>
    <a:clrScheme name="DAIMLER PPT">
      <a:dk1>
        <a:sysClr val="windowText" lastClr="000000"/>
      </a:dk1>
      <a:lt1>
        <a:sysClr val="window" lastClr="FFFFFF"/>
      </a:lt1>
      <a:dk2>
        <a:srgbClr val="E6E6E6"/>
      </a:dk2>
      <a:lt2>
        <a:srgbClr val="71180C"/>
      </a:lt2>
      <a:accent1>
        <a:srgbClr val="004355"/>
      </a:accent1>
      <a:accent2>
        <a:srgbClr val="00677F"/>
      </a:accent2>
      <a:accent3>
        <a:srgbClr val="007A93"/>
      </a:accent3>
      <a:accent4>
        <a:srgbClr val="A6CAD8"/>
      </a:accent4>
      <a:accent5>
        <a:srgbClr val="444444"/>
      </a:accent5>
      <a:accent6>
        <a:srgbClr val="9E9E9E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solidFill>
          <a:schemeClr val="bg1"/>
        </a:solidFill>
        <a:ln w="31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/>
      <a:lstStyle/>
    </a:lnDef>
    <a:txDef>
      <a:spPr bwMode="auto">
        <a:noFill/>
        <a:ln w="9525">
          <a:noFill/>
          <a:miter lim="800000"/>
        </a:ln>
      </a:spPr>
      <a:bodyPr lIns="0" tIns="0" rIns="0" bIns="0" anchor="t" anchorCtr="0"/>
      <a:lstStyle>
        <a:defPPr fontAlgn="base">
          <a:spcBef>
            <a:spcPct val="0"/>
          </a:spcBef>
          <a:spcAft>
            <a:spcPct val="0"/>
          </a:spcAft>
          <a:defRPr sz="1600" dirty="0">
            <a:cs typeface="Daimler CS"/>
          </a:defRPr>
        </a:defPPr>
      </a:lstStyle>
    </a:txDef>
  </a:objectDefaults>
  <a:custClrLst>
    <a:custClr name="Light Grey 100%">
      <a:srgbClr val="E6E6E6"/>
    </a:custClr>
    <a:custClr name="Light Grey 1">
      <a:srgbClr val="C8C8C8"/>
    </a:custClr>
    <a:custClr name="Light Grey 2">
      <a:srgbClr val="9E9E9E"/>
    </a:custClr>
    <a:custClr name="Light Grey 3">
      <a:srgbClr val="707070"/>
    </a:custClr>
    <a:custClr name="Light Grey 4">
      <a:srgbClr val="444444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Petrol 100%">
      <a:srgbClr val="00677F"/>
    </a:custClr>
    <a:custClr name="Petrol 1">
      <a:srgbClr val="A6CAD8"/>
    </a:custClr>
    <a:custClr name="Petrol 2">
      <a:srgbClr val="79AEBF"/>
    </a:custClr>
    <a:custClr name="Petrol 3">
      <a:srgbClr val="5097AB"/>
    </a:custClr>
    <a:custClr name="Petrol 4">
      <a:srgbClr val="007A93"/>
    </a:custClr>
    <a:custClr name="Petrol 5">
      <a:srgbClr val="00566A"/>
    </a:custClr>
    <a:custClr name="Petrol 6">
      <a:srgbClr val="004355"/>
    </a:custClr>
    <a:custClr name="">
      <a:srgbClr val="FFFFFF"/>
    </a:custClr>
    <a:custClr name="">
      <a:srgbClr val="FFFFFF"/>
    </a:custClr>
    <a:custClr name="">
      <a:srgbClr val="FFFFFF"/>
    </a:custClr>
    <a:custClr name="Deep Red 100%">
      <a:srgbClr val="71180C"/>
    </a:custClr>
    <a:custClr name="Deep Red 1">
      <a:srgbClr val="5A130A"/>
    </a:custClr>
    <a:custClr name="Deep Red 2">
      <a:srgbClr val="440E07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NEW">
  <a:themeElements>
    <a:clrScheme name="DAIMLER PPT">
      <a:dk1>
        <a:sysClr val="windowText" lastClr="000000"/>
      </a:dk1>
      <a:lt1>
        <a:sysClr val="window" lastClr="FFFFFF"/>
      </a:lt1>
      <a:dk2>
        <a:srgbClr val="E6E6E6"/>
      </a:dk2>
      <a:lt2>
        <a:srgbClr val="71180C"/>
      </a:lt2>
      <a:accent1>
        <a:srgbClr val="004355"/>
      </a:accent1>
      <a:accent2>
        <a:srgbClr val="00677F"/>
      </a:accent2>
      <a:accent3>
        <a:srgbClr val="007A93"/>
      </a:accent3>
      <a:accent4>
        <a:srgbClr val="A6CAD8"/>
      </a:accent4>
      <a:accent5>
        <a:srgbClr val="444444"/>
      </a:accent5>
      <a:accent6>
        <a:srgbClr val="9E9E9E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solidFill>
          <a:schemeClr val="bg1"/>
        </a:solidFill>
        <a:ln w="31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/>
      <a:lstStyle/>
    </a:lnDef>
    <a:txDef>
      <a:spPr bwMode="auto">
        <a:noFill/>
        <a:ln w="9525">
          <a:noFill/>
          <a:miter lim="800000"/>
        </a:ln>
      </a:spPr>
      <a:bodyPr lIns="0" tIns="0" rIns="0" bIns="0" anchor="t" anchorCtr="0"/>
      <a:lstStyle>
        <a:defPPr fontAlgn="base">
          <a:spcBef>
            <a:spcPct val="0"/>
          </a:spcBef>
          <a:spcAft>
            <a:spcPct val="0"/>
          </a:spcAft>
          <a:defRPr sz="1600" dirty="0">
            <a:cs typeface="Daimler CS"/>
          </a:defRPr>
        </a:defPPr>
      </a:lstStyle>
    </a:txDef>
  </a:objectDefaults>
  <a:custClrLst>
    <a:custClr name="Light Grey 100%">
      <a:srgbClr val="E6E6E6"/>
    </a:custClr>
    <a:custClr name="Light Grey 1">
      <a:srgbClr val="C8C8C8"/>
    </a:custClr>
    <a:custClr name="Light Grey 2">
      <a:srgbClr val="9E9E9E"/>
    </a:custClr>
    <a:custClr name="Light Grey 3">
      <a:srgbClr val="707070"/>
    </a:custClr>
    <a:custClr name="Light Grey 4">
      <a:srgbClr val="444444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Petrol 100%">
      <a:srgbClr val="00677F"/>
    </a:custClr>
    <a:custClr name="Petrol 1">
      <a:srgbClr val="A6CAD8"/>
    </a:custClr>
    <a:custClr name="Petrol 2">
      <a:srgbClr val="79AEBF"/>
    </a:custClr>
    <a:custClr name="Petrol 3">
      <a:srgbClr val="5097AB"/>
    </a:custClr>
    <a:custClr name="Petrol 4">
      <a:srgbClr val="007A93"/>
    </a:custClr>
    <a:custClr name="Petrol 5">
      <a:srgbClr val="00566A"/>
    </a:custClr>
    <a:custClr name="Petrol 6">
      <a:srgbClr val="004355"/>
    </a:custClr>
    <a:custClr name="">
      <a:srgbClr val="FFFFFF"/>
    </a:custClr>
    <a:custClr name="">
      <a:srgbClr val="FFFFFF"/>
    </a:custClr>
    <a:custClr name="">
      <a:srgbClr val="FFFFFF"/>
    </a:custClr>
    <a:custClr name="Deep Red 100%">
      <a:srgbClr val="71180C"/>
    </a:custClr>
    <a:custClr name="Deep Red 1">
      <a:srgbClr val="5A130A"/>
    </a:custClr>
    <a:custClr name="Deep Red 2">
      <a:srgbClr val="440E07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NEW">
  <a:themeElements>
    <a:clrScheme name="DAIMLER PPT">
      <a:dk1>
        <a:sysClr val="windowText" lastClr="000000"/>
      </a:dk1>
      <a:lt1>
        <a:sysClr val="window" lastClr="FFFFFF"/>
      </a:lt1>
      <a:dk2>
        <a:srgbClr val="E6E6E6"/>
      </a:dk2>
      <a:lt2>
        <a:srgbClr val="71180C"/>
      </a:lt2>
      <a:accent1>
        <a:srgbClr val="004355"/>
      </a:accent1>
      <a:accent2>
        <a:srgbClr val="00677F"/>
      </a:accent2>
      <a:accent3>
        <a:srgbClr val="007A93"/>
      </a:accent3>
      <a:accent4>
        <a:srgbClr val="A6CAD8"/>
      </a:accent4>
      <a:accent5>
        <a:srgbClr val="444444"/>
      </a:accent5>
      <a:accent6>
        <a:srgbClr val="9E9E9E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solidFill>
          <a:schemeClr val="bg1"/>
        </a:solidFill>
        <a:ln w="31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/>
      <a:lstStyle/>
    </a:lnDef>
    <a:txDef>
      <a:spPr bwMode="auto">
        <a:noFill/>
        <a:ln w="9525">
          <a:noFill/>
          <a:miter lim="800000"/>
        </a:ln>
      </a:spPr>
      <a:bodyPr lIns="0" tIns="0" rIns="0" bIns="0" anchor="t" anchorCtr="0"/>
      <a:lstStyle>
        <a:defPPr fontAlgn="base">
          <a:spcBef>
            <a:spcPct val="0"/>
          </a:spcBef>
          <a:spcAft>
            <a:spcPct val="0"/>
          </a:spcAft>
          <a:defRPr sz="1600" dirty="0">
            <a:cs typeface="Daimler CS"/>
          </a:defRPr>
        </a:defPPr>
      </a:lstStyle>
    </a:txDef>
  </a:objectDefaults>
  <a:custClrLst>
    <a:custClr name="Light Grey 100%">
      <a:srgbClr val="E6E6E6"/>
    </a:custClr>
    <a:custClr name="Light Grey 1">
      <a:srgbClr val="C8C8C8"/>
    </a:custClr>
    <a:custClr name="Light Grey 2">
      <a:srgbClr val="9E9E9E"/>
    </a:custClr>
    <a:custClr name="Light Grey 3">
      <a:srgbClr val="707070"/>
    </a:custClr>
    <a:custClr name="Light Grey 4">
      <a:srgbClr val="444444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Petrol 100%">
      <a:srgbClr val="00677F"/>
    </a:custClr>
    <a:custClr name="Petrol 1">
      <a:srgbClr val="A6CAD8"/>
    </a:custClr>
    <a:custClr name="Petrol 2">
      <a:srgbClr val="79AEBF"/>
    </a:custClr>
    <a:custClr name="Petrol 3">
      <a:srgbClr val="5097AB"/>
    </a:custClr>
    <a:custClr name="Petrol 4">
      <a:srgbClr val="007A93"/>
    </a:custClr>
    <a:custClr name="Petrol 5">
      <a:srgbClr val="00566A"/>
    </a:custClr>
    <a:custClr name="Petrol 6">
      <a:srgbClr val="004355"/>
    </a:custClr>
    <a:custClr name="">
      <a:srgbClr val="FFFFFF"/>
    </a:custClr>
    <a:custClr name="">
      <a:srgbClr val="FFFFFF"/>
    </a:custClr>
    <a:custClr name="">
      <a:srgbClr val="FFFFFF"/>
    </a:custClr>
    <a:custClr name="Deep Red 100%">
      <a:srgbClr val="71180C"/>
    </a:custClr>
    <a:custClr name="Deep Red 1">
      <a:srgbClr val="5A130A"/>
    </a:custClr>
    <a:custClr name="Deep Red 2">
      <a:srgbClr val="440E07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NEW">
  <a:themeElements>
    <a:clrScheme name="DAIMLER PPT">
      <a:dk1>
        <a:sysClr val="windowText" lastClr="000000"/>
      </a:dk1>
      <a:lt1>
        <a:sysClr val="window" lastClr="FFFFFF"/>
      </a:lt1>
      <a:dk2>
        <a:srgbClr val="E6E6E6"/>
      </a:dk2>
      <a:lt2>
        <a:srgbClr val="71180C"/>
      </a:lt2>
      <a:accent1>
        <a:srgbClr val="004355"/>
      </a:accent1>
      <a:accent2>
        <a:srgbClr val="00677F"/>
      </a:accent2>
      <a:accent3>
        <a:srgbClr val="007A93"/>
      </a:accent3>
      <a:accent4>
        <a:srgbClr val="A6CAD8"/>
      </a:accent4>
      <a:accent5>
        <a:srgbClr val="444444"/>
      </a:accent5>
      <a:accent6>
        <a:srgbClr val="9E9E9E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solidFill>
          <a:schemeClr val="bg1"/>
        </a:solidFill>
        <a:ln w="31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/>
      <a:lstStyle/>
    </a:lnDef>
    <a:txDef>
      <a:spPr bwMode="auto">
        <a:noFill/>
        <a:ln w="9525">
          <a:noFill/>
          <a:miter lim="800000"/>
        </a:ln>
      </a:spPr>
      <a:bodyPr lIns="0" tIns="0" rIns="0" bIns="0" anchor="t" anchorCtr="0"/>
      <a:lstStyle>
        <a:defPPr fontAlgn="base">
          <a:spcBef>
            <a:spcPct val="0"/>
          </a:spcBef>
          <a:spcAft>
            <a:spcPct val="0"/>
          </a:spcAft>
          <a:defRPr sz="1600" dirty="0">
            <a:cs typeface="Daimler CS"/>
          </a:defRPr>
        </a:defPPr>
      </a:lstStyle>
    </a:txDef>
  </a:objectDefaults>
  <a:custClrLst>
    <a:custClr name="Light Grey 100%">
      <a:srgbClr val="E6E6E6"/>
    </a:custClr>
    <a:custClr name="Light Grey 1">
      <a:srgbClr val="C8C8C8"/>
    </a:custClr>
    <a:custClr name="Light Grey 2">
      <a:srgbClr val="9E9E9E"/>
    </a:custClr>
    <a:custClr name="Light Grey 3">
      <a:srgbClr val="707070"/>
    </a:custClr>
    <a:custClr name="Light Grey 4">
      <a:srgbClr val="444444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Petrol 100%">
      <a:srgbClr val="00677F"/>
    </a:custClr>
    <a:custClr name="Petrol 1">
      <a:srgbClr val="A6CAD8"/>
    </a:custClr>
    <a:custClr name="Petrol 2">
      <a:srgbClr val="79AEBF"/>
    </a:custClr>
    <a:custClr name="Petrol 3">
      <a:srgbClr val="5097AB"/>
    </a:custClr>
    <a:custClr name="Petrol 4">
      <a:srgbClr val="007A93"/>
    </a:custClr>
    <a:custClr name="Petrol 5">
      <a:srgbClr val="00566A"/>
    </a:custClr>
    <a:custClr name="Petrol 6">
      <a:srgbClr val="004355"/>
    </a:custClr>
    <a:custClr name="">
      <a:srgbClr val="FFFFFF"/>
    </a:custClr>
    <a:custClr name="">
      <a:srgbClr val="FFFFFF"/>
    </a:custClr>
    <a:custClr name="">
      <a:srgbClr val="FFFFFF"/>
    </a:custClr>
    <a:custClr name="Deep Red 100%">
      <a:srgbClr val="71180C"/>
    </a:custClr>
    <a:custClr name="Deep Red 1">
      <a:srgbClr val="5A130A"/>
    </a:custClr>
    <a:custClr name="Deep Red 2">
      <a:srgbClr val="440E07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NEW">
  <a:themeElements>
    <a:clrScheme name="DAIMLER PPT">
      <a:dk1>
        <a:sysClr val="windowText" lastClr="000000"/>
      </a:dk1>
      <a:lt1>
        <a:sysClr val="window" lastClr="FFFFFF"/>
      </a:lt1>
      <a:dk2>
        <a:srgbClr val="E6E6E6"/>
      </a:dk2>
      <a:lt2>
        <a:srgbClr val="71180C"/>
      </a:lt2>
      <a:accent1>
        <a:srgbClr val="004355"/>
      </a:accent1>
      <a:accent2>
        <a:srgbClr val="00677F"/>
      </a:accent2>
      <a:accent3>
        <a:srgbClr val="007A93"/>
      </a:accent3>
      <a:accent4>
        <a:srgbClr val="A6CAD8"/>
      </a:accent4>
      <a:accent5>
        <a:srgbClr val="444444"/>
      </a:accent5>
      <a:accent6>
        <a:srgbClr val="9E9E9E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solidFill>
          <a:schemeClr val="bg1"/>
        </a:solidFill>
        <a:ln w="31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/>
      <a:lstStyle/>
    </a:lnDef>
    <a:txDef>
      <a:spPr bwMode="auto">
        <a:noFill/>
        <a:ln w="9525">
          <a:noFill/>
          <a:miter lim="800000"/>
        </a:ln>
      </a:spPr>
      <a:bodyPr lIns="0" tIns="0" rIns="0" bIns="0" anchor="t" anchorCtr="0"/>
      <a:lstStyle>
        <a:defPPr fontAlgn="base">
          <a:spcBef>
            <a:spcPct val="0"/>
          </a:spcBef>
          <a:spcAft>
            <a:spcPct val="0"/>
          </a:spcAft>
          <a:defRPr sz="1600" dirty="0">
            <a:cs typeface="Daimler CS"/>
          </a:defRPr>
        </a:defPPr>
      </a:lstStyle>
    </a:txDef>
  </a:objectDefaults>
  <a:custClrLst>
    <a:custClr name="Light Grey 100%">
      <a:srgbClr val="E6E6E6"/>
    </a:custClr>
    <a:custClr name="Light Grey 1">
      <a:srgbClr val="C8C8C8"/>
    </a:custClr>
    <a:custClr name="Light Grey 2">
      <a:srgbClr val="9E9E9E"/>
    </a:custClr>
    <a:custClr name="Light Grey 3">
      <a:srgbClr val="707070"/>
    </a:custClr>
    <a:custClr name="Light Grey 4">
      <a:srgbClr val="444444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Petrol 100%">
      <a:srgbClr val="00677F"/>
    </a:custClr>
    <a:custClr name="Petrol 1">
      <a:srgbClr val="A6CAD8"/>
    </a:custClr>
    <a:custClr name="Petrol 2">
      <a:srgbClr val="79AEBF"/>
    </a:custClr>
    <a:custClr name="Petrol 3">
      <a:srgbClr val="5097AB"/>
    </a:custClr>
    <a:custClr name="Petrol 4">
      <a:srgbClr val="007A93"/>
    </a:custClr>
    <a:custClr name="Petrol 5">
      <a:srgbClr val="00566A"/>
    </a:custClr>
    <a:custClr name="Petrol 6">
      <a:srgbClr val="004355"/>
    </a:custClr>
    <a:custClr name="">
      <a:srgbClr val="FFFFFF"/>
    </a:custClr>
    <a:custClr name="">
      <a:srgbClr val="FFFFFF"/>
    </a:custClr>
    <a:custClr name="">
      <a:srgbClr val="FFFFFF"/>
    </a:custClr>
    <a:custClr name="Deep Red 100%">
      <a:srgbClr val="71180C"/>
    </a:custClr>
    <a:custClr name="Deep Red 1">
      <a:srgbClr val="5A130A"/>
    </a:custClr>
    <a:custClr name="Deep Red 2">
      <a:srgbClr val="440E07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NEW">
  <a:themeElements>
    <a:clrScheme name="DAIMLER PPT">
      <a:dk1>
        <a:sysClr val="windowText" lastClr="000000"/>
      </a:dk1>
      <a:lt1>
        <a:sysClr val="window" lastClr="FFFFFF"/>
      </a:lt1>
      <a:dk2>
        <a:srgbClr val="E6E6E6"/>
      </a:dk2>
      <a:lt2>
        <a:srgbClr val="71180C"/>
      </a:lt2>
      <a:accent1>
        <a:srgbClr val="004355"/>
      </a:accent1>
      <a:accent2>
        <a:srgbClr val="00677F"/>
      </a:accent2>
      <a:accent3>
        <a:srgbClr val="007A93"/>
      </a:accent3>
      <a:accent4>
        <a:srgbClr val="A6CAD8"/>
      </a:accent4>
      <a:accent5>
        <a:srgbClr val="444444"/>
      </a:accent5>
      <a:accent6>
        <a:srgbClr val="9E9E9E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solidFill>
          <a:schemeClr val="bg1"/>
        </a:solidFill>
        <a:ln w="31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/>
      <a:lstStyle/>
    </a:lnDef>
    <a:txDef>
      <a:spPr bwMode="auto">
        <a:noFill/>
        <a:ln w="9525">
          <a:noFill/>
          <a:miter lim="800000"/>
        </a:ln>
      </a:spPr>
      <a:bodyPr lIns="0" tIns="0" rIns="0" bIns="0" anchor="t" anchorCtr="0"/>
      <a:lstStyle>
        <a:defPPr fontAlgn="base">
          <a:spcBef>
            <a:spcPct val="0"/>
          </a:spcBef>
          <a:spcAft>
            <a:spcPct val="0"/>
          </a:spcAft>
          <a:defRPr sz="1600" dirty="0">
            <a:cs typeface="Daimler CS"/>
          </a:defRPr>
        </a:defPPr>
      </a:lstStyle>
    </a:txDef>
  </a:objectDefaults>
  <a:custClrLst>
    <a:custClr name="Light Grey 100%">
      <a:srgbClr val="E6E6E6"/>
    </a:custClr>
    <a:custClr name="Light Grey 1">
      <a:srgbClr val="C8C8C8"/>
    </a:custClr>
    <a:custClr name="Light Grey 2">
      <a:srgbClr val="9E9E9E"/>
    </a:custClr>
    <a:custClr name="Light Grey 3">
      <a:srgbClr val="707070"/>
    </a:custClr>
    <a:custClr name="Light Grey 4">
      <a:srgbClr val="444444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Petrol 100%">
      <a:srgbClr val="00677F"/>
    </a:custClr>
    <a:custClr name="Petrol 1">
      <a:srgbClr val="A6CAD8"/>
    </a:custClr>
    <a:custClr name="Petrol 2">
      <a:srgbClr val="79AEBF"/>
    </a:custClr>
    <a:custClr name="Petrol 3">
      <a:srgbClr val="5097AB"/>
    </a:custClr>
    <a:custClr name="Petrol 4">
      <a:srgbClr val="007A93"/>
    </a:custClr>
    <a:custClr name="Petrol 5">
      <a:srgbClr val="00566A"/>
    </a:custClr>
    <a:custClr name="Petrol 6">
      <a:srgbClr val="004355"/>
    </a:custClr>
    <a:custClr name="">
      <a:srgbClr val="FFFFFF"/>
    </a:custClr>
    <a:custClr name="">
      <a:srgbClr val="FFFFFF"/>
    </a:custClr>
    <a:custClr name="">
      <a:srgbClr val="FFFFFF"/>
    </a:custClr>
    <a:custClr name="Deep Red 100%">
      <a:srgbClr val="71180C"/>
    </a:custClr>
    <a:custClr name="Deep Red 1">
      <a:srgbClr val="5A130A"/>
    </a:custClr>
    <a:custClr name="Deep Red 2">
      <a:srgbClr val="440E07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  <a:custClr name="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11069</Words>
  <Application>WPS 演示</Application>
  <PresentationFormat>全屏显示(16:9)</PresentationFormat>
  <Paragraphs>1762</Paragraphs>
  <Slides>40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11</vt:i4>
      </vt:variant>
      <vt:variant>
        <vt:lpstr>幻灯片标题</vt:lpstr>
      </vt:variant>
      <vt:variant>
        <vt:i4>40</vt:i4>
      </vt:variant>
    </vt:vector>
  </HeadingPairs>
  <TitlesOfParts>
    <vt:vector size="73" baseType="lpstr">
      <vt:lpstr>Arial</vt:lpstr>
      <vt:lpstr>宋体</vt:lpstr>
      <vt:lpstr>Wingdings</vt:lpstr>
      <vt:lpstr>Daimler CS</vt:lpstr>
      <vt:lpstr>Segoe Print</vt:lpstr>
      <vt:lpstr>微软雅黑</vt:lpstr>
      <vt:lpstr>Tahoma</vt:lpstr>
      <vt:lpstr>黑体</vt:lpstr>
      <vt:lpstr>Times New Roman</vt:lpstr>
      <vt:lpstr>Calibri</vt:lpstr>
      <vt:lpstr>等线</vt:lpstr>
      <vt:lpstr>Arial Unicode MS</vt:lpstr>
      <vt:lpstr>CorpoS</vt:lpstr>
      <vt:lpstr>CorpoS</vt:lpstr>
      <vt:lpstr>Arial Unicode MS</vt:lpstr>
      <vt:lpstr>MS PGothic</vt:lpstr>
      <vt:lpstr>Eras Bold ITC</vt:lpstr>
      <vt:lpstr>腾讯体</vt:lpstr>
      <vt:lpstr>Verdana</vt:lpstr>
      <vt:lpstr>Daimler CS</vt:lpstr>
      <vt:lpstr>华文宋体</vt:lpstr>
      <vt:lpstr>华文仿宋</vt:lpstr>
      <vt:lpstr>1_NEW</vt:lpstr>
      <vt:lpstr>2_NEW</vt:lpstr>
      <vt:lpstr>3_NEW</vt:lpstr>
      <vt:lpstr>4_NEW</vt:lpstr>
      <vt:lpstr>5_NEW</vt:lpstr>
      <vt:lpstr>6_NEW</vt:lpstr>
      <vt:lpstr>7_NEW</vt:lpstr>
      <vt:lpstr>8_NEW</vt:lpstr>
      <vt:lpstr>9_NEW</vt:lpstr>
      <vt:lpstr>10_NEW</vt:lpstr>
      <vt:lpstr>11_NEW</vt:lpstr>
      <vt:lpstr>福田戴姆勒汽车国VI产品DI外包装规划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Ⅲ.故障表现  Failure appearance introduction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下步工作计划 Next step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Ⅲ.故障表现  Failure appearance introduction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Ⅲ.故障表现  Failure appearance introduction</vt:lpstr>
      <vt:lpstr>PowerPoint 演示文稿</vt:lpstr>
      <vt:lpstr>PowerPoint 演示文稿</vt:lpstr>
      <vt:lpstr>PowerPoint 演示文稿</vt:lpstr>
      <vt:lpstr>PowerPoint 演示文稿</vt:lpstr>
      <vt:lpstr>下步工作计划 Next step</vt:lpstr>
      <vt:lpstr>PowerPoint 演示文稿</vt:lpstr>
      <vt:lpstr>PowerPoint 演示文稿</vt:lpstr>
      <vt:lpstr>PowerPoint 演示文稿</vt:lpstr>
      <vt:lpstr>Ⅲ.故障表现  Failure appearance introduction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质量部</cp:lastModifiedBy>
  <cp:revision>70</cp:revision>
  <dcterms:created xsi:type="dcterms:W3CDTF">2018-02-22T08:45:00Z</dcterms:created>
  <dcterms:modified xsi:type="dcterms:W3CDTF">2023-04-05T07:22:08Z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0x0101003D18CFE4CE879945945E15174BB87C5501005AB26F734869BE4B8BC9B00AF49FFD64</vt:lpwstr>
  </property>
  <property fmtid="{D5CDD505-2E9C-101B-9397-08002B2CF9AE}" pid="3" name="ICV">
    <vt:lpwstr>2B67D56380DE4C4BA7D10D548C57B800_13</vt:lpwstr>
  </property>
  <property fmtid="{D5CDD505-2E9C-101B-9397-08002B2CF9AE}" pid="4" name="KSOProductBuildVer">
    <vt:lpwstr>2052-11.1.0.14036</vt:lpwstr>
  </property>
</Properties>
</file>