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1"/>
  </p:handoutMasterIdLst>
  <p:sldIdLst>
    <p:sldId id="1148" r:id="rId3"/>
    <p:sldId id="1431" r:id="rId4"/>
    <p:sldId id="1167" r:id="rId5"/>
    <p:sldId id="1525" r:id="rId7"/>
    <p:sldId id="1526" r:id="rId8"/>
    <p:sldId id="1477" r:id="rId9"/>
    <p:sldId id="1541" r:id="rId10"/>
    <p:sldId id="1542" r:id="rId11"/>
    <p:sldId id="1528" r:id="rId12"/>
    <p:sldId id="1556" r:id="rId13"/>
    <p:sldId id="1488" r:id="rId14"/>
    <p:sldId id="1534" r:id="rId15"/>
    <p:sldId id="1169" r:id="rId16"/>
    <p:sldId id="1544" r:id="rId17"/>
    <p:sldId id="1545" r:id="rId18"/>
    <p:sldId id="1567" r:id="rId19"/>
    <p:sldId id="1470" r:id="rId20"/>
  </p:sldIdLst>
  <p:sldSz cx="9144000" cy="6858000" type="screen4x3"/>
  <p:notesSz cx="6797675" cy="992632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4" userDrawn="1">
          <p15:clr>
            <a:srgbClr val="A4A3A4"/>
          </p15:clr>
        </p15:guide>
        <p15:guide id="2" orient="horz" pos="2205" userDrawn="1">
          <p15:clr>
            <a:srgbClr val="A4A3A4"/>
          </p15:clr>
        </p15:guide>
        <p15:guide id="3" pos="3864" userDrawn="1">
          <p15:clr>
            <a:srgbClr val="A4A3A4"/>
          </p15:clr>
        </p15:guide>
        <p15:guide id="4" pos="548" userDrawn="1">
          <p15:clr>
            <a:srgbClr val="A4A3A4"/>
          </p15:clr>
        </p15:guide>
        <p15:guide id="5" pos="7152" userDrawn="1">
          <p15:clr>
            <a:srgbClr val="A4A3A4"/>
          </p15:clr>
        </p15:guide>
        <p15:guide id="6" pos="2846" userDrawn="1">
          <p15:clr>
            <a:srgbClr val="A4A3A4"/>
          </p15:clr>
        </p15:guide>
        <p15:guide id="7" pos="462" userDrawn="1">
          <p15:clr>
            <a:srgbClr val="A4A3A4"/>
          </p15:clr>
        </p15:guide>
        <p15:guide id="8" pos="5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734"/>
    <a:srgbClr val="48546A"/>
    <a:srgbClr val="24447D"/>
    <a:srgbClr val="D9D5D6"/>
    <a:srgbClr val="FFFFFF"/>
    <a:srgbClr val="0E2B63"/>
    <a:srgbClr val="06375E"/>
    <a:srgbClr val="515054"/>
    <a:srgbClr val="6D6B71"/>
    <a:srgbClr val="747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94434" autoAdjust="0"/>
  </p:normalViewPr>
  <p:slideViewPr>
    <p:cSldViewPr snapToGrid="0" showGuides="1">
      <p:cViewPr varScale="1">
        <p:scale>
          <a:sx n="121" d="100"/>
          <a:sy n="121" d="100"/>
        </p:scale>
        <p:origin x="1422" y="96"/>
      </p:cViewPr>
      <p:guideLst>
        <p:guide orient="horz" pos="2894"/>
        <p:guide orient="horz" pos="2205"/>
        <p:guide pos="3864"/>
        <p:guide pos="548"/>
        <p:guide pos="7152"/>
        <p:guide pos="2846"/>
        <p:guide pos="462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2"/>
    </p:cViewPr>
  </p:sorterViewPr>
  <p:notesViewPr>
    <p:cSldViewPr snapToGrid="0">
      <p:cViewPr varScale="1">
        <p:scale>
          <a:sx n="65" d="100"/>
          <a:sy n="65" d="100"/>
        </p:scale>
        <p:origin x="20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3E7B8E3-69EE-4991-85E5-C6BCC82AC163}" type="slidenum">
              <a:rPr lang="en-US" altLang="zh-CN" sz="1200" smtClean="0"/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9"/>
          <p:cNvGrpSpPr/>
          <p:nvPr userDrawn="1"/>
        </p:nvGrpSpPr>
        <p:grpSpPr>
          <a:xfrm flipH="1">
            <a:off x="-1" y="260779"/>
            <a:ext cx="5185659" cy="573793"/>
            <a:chOff x="3790498" y="0"/>
            <a:chExt cx="3889244" cy="5143500"/>
          </a:xfrm>
        </p:grpSpPr>
        <p:sp>
          <p:nvSpPr>
            <p:cNvPr id="3" name="矩形 2"/>
            <p:cNvSpPr/>
            <p:nvPr/>
          </p:nvSpPr>
          <p:spPr>
            <a:xfrm>
              <a:off x="3790498" y="0"/>
              <a:ext cx="3889243" cy="5143500"/>
            </a:xfrm>
            <a:prstGeom prst="rect">
              <a:avLst/>
            </a:prstGeom>
            <a:solidFill>
              <a:srgbClr val="071734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  <p:sp>
          <p:nvSpPr>
            <p:cNvPr id="4" name="矩形 3"/>
            <p:cNvSpPr/>
            <p:nvPr/>
          </p:nvSpPr>
          <p:spPr>
            <a:xfrm>
              <a:off x="4069724" y="0"/>
              <a:ext cx="3610018" cy="5143500"/>
            </a:xfrm>
            <a:prstGeom prst="rect">
              <a:avLst/>
            </a:prstGeom>
            <a:solidFill>
              <a:srgbClr val="071734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  <p:sp>
          <p:nvSpPr>
            <p:cNvPr id="5" name="矩形 4"/>
            <p:cNvSpPr/>
            <p:nvPr/>
          </p:nvSpPr>
          <p:spPr>
            <a:xfrm>
              <a:off x="4366684" y="0"/>
              <a:ext cx="3313057" cy="5143500"/>
            </a:xfrm>
            <a:prstGeom prst="rect">
              <a:avLst/>
            </a:prstGeom>
            <a:solidFill>
              <a:srgbClr val="071734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</p:grpSp>
      <p:cxnSp>
        <p:nvCxnSpPr>
          <p:cNvPr id="6" name="直线连接符 13"/>
          <p:cNvCxnSpPr/>
          <p:nvPr userDrawn="1"/>
        </p:nvCxnSpPr>
        <p:spPr>
          <a:xfrm>
            <a:off x="2987538" y="6490640"/>
            <a:ext cx="4015146" cy="0"/>
          </a:xfrm>
          <a:prstGeom prst="line">
            <a:avLst/>
          </a:prstGeom>
          <a:ln w="9525">
            <a:solidFill>
              <a:srgbClr val="48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104486" y="320814"/>
            <a:ext cx="1678127" cy="42980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97774" y="6318470"/>
            <a:ext cx="30865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500" b="1" dirty="0">
                <a:solidFill>
                  <a:srgbClr val="C00000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坚韧   执着   专注   极致</a:t>
            </a:r>
            <a:endParaRPr kumimoji="1" lang="zh-CN" altLang="en-US" sz="1500" b="1" dirty="0">
              <a:solidFill>
                <a:srgbClr val="C00000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  <p:grpSp>
        <p:nvGrpSpPr>
          <p:cNvPr id="3" name="组 19"/>
          <p:cNvGrpSpPr/>
          <p:nvPr userDrawn="1"/>
        </p:nvGrpSpPr>
        <p:grpSpPr>
          <a:xfrm flipH="1">
            <a:off x="-1" y="260779"/>
            <a:ext cx="5185659" cy="573793"/>
            <a:chOff x="3790498" y="0"/>
            <a:chExt cx="3889244" cy="5143500"/>
          </a:xfrm>
        </p:grpSpPr>
        <p:sp>
          <p:nvSpPr>
            <p:cNvPr id="4" name="矩形 3"/>
            <p:cNvSpPr/>
            <p:nvPr/>
          </p:nvSpPr>
          <p:spPr>
            <a:xfrm>
              <a:off x="3790498" y="0"/>
              <a:ext cx="3889243" cy="5143500"/>
            </a:xfrm>
            <a:prstGeom prst="rect">
              <a:avLst/>
            </a:prstGeom>
            <a:solidFill>
              <a:srgbClr val="071734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  <p:sp>
          <p:nvSpPr>
            <p:cNvPr id="5" name="矩形 4"/>
            <p:cNvSpPr/>
            <p:nvPr/>
          </p:nvSpPr>
          <p:spPr>
            <a:xfrm>
              <a:off x="4069724" y="0"/>
              <a:ext cx="3610018" cy="5143500"/>
            </a:xfrm>
            <a:prstGeom prst="rect">
              <a:avLst/>
            </a:prstGeom>
            <a:solidFill>
              <a:srgbClr val="071734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  <p:sp>
          <p:nvSpPr>
            <p:cNvPr id="6" name="矩形 5"/>
            <p:cNvSpPr/>
            <p:nvPr/>
          </p:nvSpPr>
          <p:spPr>
            <a:xfrm>
              <a:off x="4366684" y="0"/>
              <a:ext cx="3313057" cy="5143500"/>
            </a:xfrm>
            <a:prstGeom prst="rect">
              <a:avLst/>
            </a:prstGeom>
            <a:solidFill>
              <a:srgbClr val="071734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0"/>
            <a:ext cx="91434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14857-8D2E-4094-B935-74136E06B58D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2971-A1AF-4D6A-BDBF-4C3C0E605A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14857-8D2E-4094-B935-74136E06B58D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2971-A1AF-4D6A-BDBF-4C3C0E605A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19"/>
          <p:cNvGrpSpPr/>
          <p:nvPr userDrawn="1"/>
        </p:nvGrpSpPr>
        <p:grpSpPr>
          <a:xfrm flipH="1">
            <a:off x="-1" y="260779"/>
            <a:ext cx="5185659" cy="573793"/>
            <a:chOff x="3790498" y="0"/>
            <a:chExt cx="3889244" cy="5143500"/>
          </a:xfrm>
        </p:grpSpPr>
        <p:sp>
          <p:nvSpPr>
            <p:cNvPr id="6" name="矩形 5"/>
            <p:cNvSpPr/>
            <p:nvPr/>
          </p:nvSpPr>
          <p:spPr>
            <a:xfrm>
              <a:off x="3790498" y="0"/>
              <a:ext cx="3889243" cy="5143500"/>
            </a:xfrm>
            <a:prstGeom prst="rect">
              <a:avLst/>
            </a:prstGeom>
            <a:solidFill>
              <a:srgbClr val="071734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  <p:sp>
          <p:nvSpPr>
            <p:cNvPr id="7" name="矩形 6"/>
            <p:cNvSpPr/>
            <p:nvPr/>
          </p:nvSpPr>
          <p:spPr>
            <a:xfrm>
              <a:off x="4069724" y="0"/>
              <a:ext cx="3610018" cy="5143500"/>
            </a:xfrm>
            <a:prstGeom prst="rect">
              <a:avLst/>
            </a:prstGeom>
            <a:solidFill>
              <a:srgbClr val="071734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/>
            </a:p>
          </p:txBody>
        </p:sp>
        <p:sp>
          <p:nvSpPr>
            <p:cNvPr id="8" name="矩形 7"/>
            <p:cNvSpPr/>
            <p:nvPr/>
          </p:nvSpPr>
          <p:spPr>
            <a:xfrm>
              <a:off x="4366684" y="0"/>
              <a:ext cx="3313057" cy="5143500"/>
            </a:xfrm>
            <a:prstGeom prst="rect">
              <a:avLst/>
            </a:prstGeom>
            <a:solidFill>
              <a:srgbClr val="071734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 dirty="0"/>
            </a:p>
          </p:txBody>
        </p:sp>
      </p:grpSp>
      <p:cxnSp>
        <p:nvCxnSpPr>
          <p:cNvPr id="9" name="直线连接符 13"/>
          <p:cNvCxnSpPr/>
          <p:nvPr userDrawn="1"/>
        </p:nvCxnSpPr>
        <p:spPr>
          <a:xfrm>
            <a:off x="2987538" y="6490640"/>
            <a:ext cx="4015146" cy="0"/>
          </a:xfrm>
          <a:prstGeom prst="line">
            <a:avLst/>
          </a:prstGeom>
          <a:ln w="9525">
            <a:solidFill>
              <a:srgbClr val="48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104486" y="320814"/>
            <a:ext cx="1678127" cy="42980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97774" y="6318470"/>
            <a:ext cx="30865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500" b="1" dirty="0">
                <a:solidFill>
                  <a:srgbClr val="C00000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坚韧   执着   专注   极致</a:t>
            </a:r>
            <a:endParaRPr kumimoji="1" lang="zh-CN" altLang="en-US" sz="1500" b="1" dirty="0">
              <a:solidFill>
                <a:srgbClr val="C00000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31.png"/><Relationship Id="rId7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tags" Target="../tags/tag22.xml"/><Relationship Id="rId4" Type="http://schemas.openxmlformats.org/officeDocument/2006/relationships/image" Target="../media/image29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8.png"/><Relationship Id="rId13" Type="http://schemas.openxmlformats.org/officeDocument/2006/relationships/tags" Target="../tags/tag26.xml"/><Relationship Id="rId12" Type="http://schemas.openxmlformats.org/officeDocument/2006/relationships/image" Target="../media/image33.png"/><Relationship Id="rId11" Type="http://schemas.openxmlformats.org/officeDocument/2006/relationships/tags" Target="../tags/tag25.xml"/><Relationship Id="rId10" Type="http://schemas.openxmlformats.org/officeDocument/2006/relationships/image" Target="../media/image3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28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30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openxmlformats.org/officeDocument/2006/relationships/image" Target="../media/image20.emf"/><Relationship Id="rId15" Type="http://schemas.openxmlformats.org/officeDocument/2006/relationships/image" Target="../media/image19.emf"/><Relationship Id="rId14" Type="http://schemas.openxmlformats.org/officeDocument/2006/relationships/image" Target="../media/image18.emf"/><Relationship Id="rId13" Type="http://schemas.openxmlformats.org/officeDocument/2006/relationships/image" Target="../media/image17.png"/><Relationship Id="rId12" Type="http://schemas.openxmlformats.org/officeDocument/2006/relationships/image" Target="../media/image16.emf"/><Relationship Id="rId11" Type="http://schemas.openxmlformats.org/officeDocument/2006/relationships/image" Target="../media/image15.emf"/><Relationship Id="rId10" Type="http://schemas.openxmlformats.org/officeDocument/2006/relationships/image" Target="../media/image14.emf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3" Type="http://schemas.openxmlformats.org/officeDocument/2006/relationships/tags" Target="../tags/tag9.xml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25.emf"/><Relationship Id="rId20" Type="http://schemas.openxmlformats.org/officeDocument/2006/relationships/tags" Target="../tags/tag13.xml"/><Relationship Id="rId2" Type="http://schemas.openxmlformats.org/officeDocument/2006/relationships/image" Target="../media/image9.png"/><Relationship Id="rId19" Type="http://schemas.openxmlformats.org/officeDocument/2006/relationships/image" Target="../media/image24.emf"/><Relationship Id="rId18" Type="http://schemas.openxmlformats.org/officeDocument/2006/relationships/tags" Target="../tags/tag12.xml"/><Relationship Id="rId17" Type="http://schemas.openxmlformats.org/officeDocument/2006/relationships/image" Target="../media/image23.png"/><Relationship Id="rId16" Type="http://schemas.openxmlformats.org/officeDocument/2006/relationships/tags" Target="../tags/tag11.xml"/><Relationship Id="rId15" Type="http://schemas.openxmlformats.org/officeDocument/2006/relationships/image" Target="../media/image17.png"/><Relationship Id="rId14" Type="http://schemas.openxmlformats.org/officeDocument/2006/relationships/image" Target="../media/image16.emf"/><Relationship Id="rId13" Type="http://schemas.openxmlformats.org/officeDocument/2006/relationships/image" Target="../media/image15.emf"/><Relationship Id="rId12" Type="http://schemas.openxmlformats.org/officeDocument/2006/relationships/image" Target="../media/image14.emf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image" Target="../media/image28.png"/><Relationship Id="rId6" Type="http://schemas.openxmlformats.org/officeDocument/2006/relationships/tags" Target="../tags/tag16.xml"/><Relationship Id="rId5" Type="http://schemas.openxmlformats.org/officeDocument/2006/relationships/image" Target="../media/image27.emf"/><Relationship Id="rId4" Type="http://schemas.openxmlformats.org/officeDocument/2006/relationships/tags" Target="../tags/tag15.xml"/><Relationship Id="rId3" Type="http://schemas.openxmlformats.org/officeDocument/2006/relationships/image" Target="../media/image26.png"/><Relationship Id="rId2" Type="http://schemas.openxmlformats.org/officeDocument/2006/relationships/tags" Target="../tags/tag14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10" Type="http://schemas.openxmlformats.org/officeDocument/2006/relationships/tags" Target="../tags/tag19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52901"/>
            <a:ext cx="9144000" cy="2338509"/>
          </a:xfrm>
          <a:prstGeom prst="rect">
            <a:avLst/>
          </a:prstGeom>
          <a:solidFill>
            <a:srgbClr val="D9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4" t="43097" r="63118" b="32179"/>
          <a:stretch>
            <a:fillRect/>
          </a:stretch>
        </p:blipFill>
        <p:spPr>
          <a:xfrm>
            <a:off x="3553459" y="978473"/>
            <a:ext cx="5590541" cy="2312938"/>
          </a:xfrm>
          <a:prstGeom prst="rect">
            <a:avLst/>
          </a:prstGeom>
        </p:spPr>
      </p:pic>
      <p:grpSp>
        <p:nvGrpSpPr>
          <p:cNvPr id="24" name="组 23"/>
          <p:cNvGrpSpPr/>
          <p:nvPr/>
        </p:nvGrpSpPr>
        <p:grpSpPr>
          <a:xfrm flipH="1">
            <a:off x="-4" y="984069"/>
            <a:ext cx="6192305" cy="2295436"/>
            <a:chOff x="3794435" y="0"/>
            <a:chExt cx="5353501" cy="5143500"/>
          </a:xfrm>
        </p:grpSpPr>
        <p:sp>
          <p:nvSpPr>
            <p:cNvPr id="25" name="矩形 24"/>
            <p:cNvSpPr/>
            <p:nvPr/>
          </p:nvSpPr>
          <p:spPr>
            <a:xfrm>
              <a:off x="3794435" y="0"/>
              <a:ext cx="5353501" cy="5143500"/>
            </a:xfrm>
            <a:prstGeom prst="rect">
              <a:avLst/>
            </a:prstGeom>
            <a:solidFill>
              <a:srgbClr val="071734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111090" y="0"/>
              <a:ext cx="5032910" cy="5143500"/>
            </a:xfrm>
            <a:prstGeom prst="rect">
              <a:avLst/>
            </a:prstGeom>
            <a:solidFill>
              <a:srgbClr val="071734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438028" y="0"/>
              <a:ext cx="4705971" cy="5143500"/>
            </a:xfrm>
            <a:prstGeom prst="rect">
              <a:avLst/>
            </a:prstGeom>
            <a:solidFill>
              <a:srgbClr val="071734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副标题 2"/>
          <p:cNvSpPr txBox="1"/>
          <p:nvPr/>
        </p:nvSpPr>
        <p:spPr bwMode="auto">
          <a:xfrm>
            <a:off x="54506" y="1624237"/>
            <a:ext cx="6137795" cy="107214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35" tIns="45718" rIns="91435" bIns="45718" numCol="1" anchor="ctr" anchorCtr="0" compatLnSpc="1"/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重汽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TX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增加配置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座椅</a:t>
            </a: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制造方案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524124" y="3450981"/>
            <a:ext cx="5553075" cy="6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零件名：重汽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TX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增加配置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座椅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525594" y="3966048"/>
            <a:ext cx="5553075" cy="6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生产地：河北光华荣昌汽车部件有限公司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2525483" y="4526073"/>
            <a:ext cx="5553075" cy="6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   本：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A0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2508630" y="5602143"/>
            <a:ext cx="5553075" cy="6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   期：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2023.04.12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2" cstate="print"/>
          <a:srcRect r="38303" b="44286"/>
          <a:stretch>
            <a:fillRect/>
          </a:stretch>
        </p:blipFill>
        <p:spPr bwMode="auto">
          <a:xfrm>
            <a:off x="121023" y="29107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904875" y="288927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25140" y="5039533"/>
            <a:ext cx="5553075" cy="6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编   制：刘荣浩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占位符 2"/>
          <p:cNvSpPr txBox="1"/>
          <p:nvPr/>
        </p:nvSpPr>
        <p:spPr>
          <a:xfrm>
            <a:off x="7096125" y="6197600"/>
            <a:ext cx="1606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9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页／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共 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2" name="图片 11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标题 15"/>
          <p:cNvSpPr txBox="1"/>
          <p:nvPr/>
        </p:nvSpPr>
        <p:spPr>
          <a:xfrm>
            <a:off x="1028700" y="182883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71475" y="608647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55930" y="1516380"/>
          <a:ext cx="829754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4645"/>
                <a:gridCol w="1704975"/>
                <a:gridCol w="1447800"/>
                <a:gridCol w="1377950"/>
                <a:gridCol w="922020"/>
                <a:gridCol w="1240155"/>
              </a:tblGrid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零件号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零部件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图示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工装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/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设备名称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工装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/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设备数量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 费用（未税） 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SHT0015691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+mn-ea"/>
                          <a:ea typeface="+mn-ea"/>
                        </a:rPr>
                        <a:t>副司机底支架焊接总成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+mn-ea"/>
                          <a:ea typeface="+mn-ea"/>
                        </a:rPr>
                        <a:t>副司机底支架焊接总成焊接夹具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200" b="0" u="none" strike="noStrike" dirty="0">
                          <a:effectLst/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80">
                <a:tc vMerge="1"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上线工装车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200" b="0" u="none" strike="noStrike" dirty="0">
                          <a:effectLst/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6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SHT0015387</a:t>
                      </a:r>
                      <a:endParaRPr lang="en-US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底座模块化总成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上线工装车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200" b="0" u="none" strike="noStrike" dirty="0">
                          <a:effectLst/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5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SHT0015857</a:t>
                      </a:r>
                      <a:endParaRPr lang="en-US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调角器左罩壳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注塑模具维修（增加速升速降安装孔）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165">
                <a:tc rowSpan="2"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en-US" sz="1200" dirty="0">
                          <a:solidFill>
                            <a:srgbClr val="000000"/>
                          </a:solidFill>
                        </a:rPr>
                        <a:t>AZ166251000022/1</a:t>
                      </a:r>
                      <a:endParaRPr lang="en-US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宋体" panose="02010600030101010101" pitchFamily="2" charset="-122"/>
                        </a:rPr>
                        <a:t>驾驶员座椅总成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气密检测设备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7530">
                <a:tc vMerge="1"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成品上线工装车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3</a:t>
                      </a:r>
                      <a:r>
                        <a:rPr lang="zh-CN" altLang="en-US" sz="1200" dirty="0">
                          <a:effectLst/>
                          <a:latin typeface="+mn-ea"/>
                          <a:sym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6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AZ166251000021/2</a:t>
                      </a:r>
                      <a:endParaRPr lang="en-US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副驾驶员座椅总成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成品上线工装车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3</a:t>
                      </a:r>
                      <a:r>
                        <a:rPr lang="zh-CN" altLang="en-US" sz="1200" dirty="0">
                          <a:effectLst/>
                          <a:latin typeface="+mn-ea"/>
                          <a:sym typeface="+mn-ea"/>
                        </a:rPr>
                        <a:t>万元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+mn-ea"/>
                          <a:ea typeface="+mn-ea"/>
                        </a:rPr>
                        <a:t>51</a:t>
                      </a:r>
                      <a:r>
                        <a:rPr lang="zh-CN" altLang="en-US" sz="1200" b="1" u="none" strike="noStrike" dirty="0">
                          <a:effectLst/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文本框 51"/>
          <p:cNvSpPr txBox="1">
            <a:spLocks noChangeArrowheads="1"/>
          </p:cNvSpPr>
          <p:nvPr/>
        </p:nvSpPr>
        <p:spPr bwMode="auto">
          <a:xfrm>
            <a:off x="449262" y="792480"/>
            <a:ext cx="638968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第二部分：</a:t>
            </a:r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零部件规划与工装投入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284"/>
          <p:cNvSpPr>
            <a:spLocks noChangeArrowheads="1"/>
          </p:cNvSpPr>
          <p:nvPr/>
        </p:nvSpPr>
        <p:spPr bwMode="auto">
          <a:xfrm>
            <a:off x="455930" y="1189990"/>
            <a:ext cx="317373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2.5 </a:t>
            </a:r>
            <a:r>
              <a:rPr lang="zh-CN" altLang="en-US" b="1" kern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工装投入费用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68750" y="1972310"/>
            <a:ext cx="1020445" cy="7200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68750" y="2728595"/>
            <a:ext cx="1096645" cy="5416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2730" y="4672965"/>
            <a:ext cx="815975" cy="482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57015" y="5217160"/>
            <a:ext cx="821690" cy="5156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057015" y="3957955"/>
            <a:ext cx="932180" cy="68516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68750" y="3362325"/>
            <a:ext cx="1020445" cy="5137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第三部分：座椅总装工艺规划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71475" y="617220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9920" y="1807210"/>
          <a:ext cx="7837170" cy="4268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705"/>
                <a:gridCol w="1361440"/>
                <a:gridCol w="1266825"/>
                <a:gridCol w="3632200"/>
              </a:tblGrid>
              <a:tr h="418465">
                <a:tc gridSpan="2">
                  <a:txBody>
                    <a:bodyPr/>
                    <a:lstStyle/>
                    <a:p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</a:rPr>
                        <a:t>              项     目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</a:rPr>
                        <a:t>数  量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</a:rPr>
                        <a:t>说    明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47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年产量（套）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3000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顾客计划年产量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74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月产量（套）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300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顾客计划月产量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单班日产量（套）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200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11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每日计划劳动时间（</a:t>
                      </a:r>
                      <a:r>
                        <a:rPr lang="en-US" altLang="zh-CN" sz="1600" dirty="0"/>
                        <a:t>S</a:t>
                      </a:r>
                      <a:r>
                        <a:rPr lang="zh-CN" altLang="en-US" sz="1600" dirty="0"/>
                        <a:t>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28800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每日按</a:t>
                      </a:r>
                      <a:r>
                        <a:rPr lang="en-US" altLang="zh-CN" sz="1600" dirty="0"/>
                        <a:t>10</a:t>
                      </a:r>
                      <a:r>
                        <a:rPr lang="zh-CN" altLang="en-US" sz="1600" dirty="0"/>
                        <a:t>小时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79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每日计划稼动时间（</a:t>
                      </a:r>
                      <a:r>
                        <a:rPr lang="en-US" altLang="zh-CN" sz="1600" dirty="0"/>
                        <a:t>S</a:t>
                      </a:r>
                      <a:r>
                        <a:rPr lang="zh-CN" altLang="en-US" sz="1600" dirty="0"/>
                        <a:t>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30600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稼动率为</a:t>
                      </a:r>
                      <a:r>
                        <a:rPr lang="en-US" altLang="zh-CN" sz="1600" dirty="0"/>
                        <a:t>85%</a:t>
                      </a:r>
                      <a:r>
                        <a:rPr lang="zh-CN" altLang="en-US" sz="1600" dirty="0"/>
                        <a:t>（用于生产座椅时间）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11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生产节拍（</a:t>
                      </a:r>
                      <a:r>
                        <a:rPr lang="en-US" altLang="zh-CN" sz="1600" dirty="0"/>
                        <a:t>S</a:t>
                      </a:r>
                      <a:r>
                        <a:rPr lang="zh-CN" altLang="en-US" sz="1600" dirty="0"/>
                        <a:t>）</a:t>
                      </a:r>
                      <a:r>
                        <a:rPr lang="en-US" altLang="zh-CN" sz="1600" dirty="0"/>
                        <a:t>/</a:t>
                      </a:r>
                      <a:r>
                        <a:rPr lang="zh-CN" altLang="en-US" sz="1600" dirty="0"/>
                        <a:t>套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153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30600/200</a:t>
                      </a:r>
                      <a:r>
                        <a:rPr lang="zh-CN" altLang="en-US" sz="1600" dirty="0"/>
                        <a:t>套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71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生产一套座椅总时间（</a:t>
                      </a:r>
                      <a:r>
                        <a:rPr lang="en-US" altLang="zh-CN" sz="1600" dirty="0"/>
                        <a:t>S</a:t>
                      </a:r>
                      <a:r>
                        <a:rPr lang="zh-CN" altLang="en-US" sz="1600" dirty="0"/>
                        <a:t>）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主驾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86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副驾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67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213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/>
                        <a:t>生产线投入人数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15</a:t>
                      </a:r>
                      <a:endParaRPr lang="en-US" altLang="zh-C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600" dirty="0"/>
                        <a:t>生产正驾时需求15人，生产副驾需求</a:t>
                      </a:r>
                      <a:r>
                        <a:rPr lang="en-US" altLang="zh-CN" sz="1600" dirty="0"/>
                        <a:t>13</a:t>
                      </a:r>
                      <a:r>
                        <a:rPr lang="zh-CN" altLang="en-US" sz="1600" dirty="0"/>
                        <a:t>人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33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/>
                        <a:t>每日生产合格率</a:t>
                      </a:r>
                      <a:r>
                        <a:rPr lang="en-US" altLang="zh-CN" sz="1600" dirty="0"/>
                        <a:t>%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100%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矩形"/>
          <p:cNvSpPr/>
          <p:nvPr/>
        </p:nvSpPr>
        <p:spPr>
          <a:xfrm>
            <a:off x="858889" y="1391315"/>
            <a:ext cx="5105400" cy="3654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3.1</a:t>
            </a:r>
            <a:r>
              <a:rPr lang="zh-CN" altLang="en-US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、座椅总装产能规划</a:t>
            </a:r>
            <a:endParaRPr lang="zh-CN" altLang="en-US" sz="1800" b="1" kern="0" dirty="0">
              <a:solidFill>
                <a:srgbClr val="071734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84"/>
          <p:cNvSpPr>
            <a:spLocks noChangeArrowheads="1"/>
          </p:cNvSpPr>
          <p:nvPr/>
        </p:nvSpPr>
        <p:spPr bwMode="auto">
          <a:xfrm>
            <a:off x="250825" y="812800"/>
            <a:ext cx="640715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800" dirty="0">
                <a:solidFill>
                  <a:schemeClr val="accent1">
                    <a:lumMod val="10000"/>
                  </a:schemeClr>
                </a:solidFill>
                <a:latin typeface="宋体" panose="02010600030101010101" pitchFamily="2" charset="-122"/>
              </a:rPr>
              <a:t>    </a:t>
            </a:r>
            <a:r>
              <a:rPr lang="en-US" altLang="zh-CN" sz="1800" dirty="0">
                <a:solidFill>
                  <a:schemeClr val="accent1">
                    <a:lumMod val="10000"/>
                  </a:schemeClr>
                </a:solidFill>
                <a:latin typeface="宋体" panose="02010600030101010101" pitchFamily="2" charset="-122"/>
              </a:rPr>
              <a:t>3.2</a:t>
            </a:r>
            <a:r>
              <a:rPr lang="zh-CN" altLang="en-US" sz="1800" dirty="0">
                <a:solidFill>
                  <a:schemeClr val="accent1">
                    <a:lumMod val="10000"/>
                  </a:schemeClr>
                </a:solidFill>
                <a:latin typeface="宋体" panose="02010600030101010101" pitchFamily="2" charset="-122"/>
              </a:rPr>
              <a:t>、正驾座椅总成装配工艺过程控制</a:t>
            </a:r>
            <a:endParaRPr lang="zh-CN" altLang="en-US" sz="1800" dirty="0">
              <a:latin typeface="宋体" panose="02010600030101010101" pitchFamily="2" charset="-122"/>
            </a:endParaRPr>
          </a:p>
        </p:txBody>
      </p:sp>
      <p:sp>
        <p:nvSpPr>
          <p:cNvPr id="157" name="幻灯片编号占位符 2"/>
          <p:cNvSpPr txBox="1"/>
          <p:nvPr/>
        </p:nvSpPr>
        <p:spPr>
          <a:xfrm>
            <a:off x="7096125" y="6197600"/>
            <a:ext cx="1606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60" name="图片 159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标题 15"/>
          <p:cNvSpPr txBox="1"/>
          <p:nvPr/>
        </p:nvSpPr>
        <p:spPr>
          <a:xfrm>
            <a:off x="1019175" y="193677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3" name="直接连接符 162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166" name="直接连接符 165"/>
          <p:cNvCxnSpPr/>
          <p:nvPr/>
        </p:nvCxnSpPr>
        <p:spPr>
          <a:xfrm>
            <a:off x="371475" y="608647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표 10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34670" y="1190625"/>
          <a:ext cx="8047990" cy="4488180"/>
        </p:xfrm>
        <a:graphic>
          <a:graphicData uri="http://schemas.openxmlformats.org/drawingml/2006/table">
            <a:tbl>
              <a:tblPr firstRow="1" bandRow="1"/>
              <a:tblGrid>
                <a:gridCol w="234950"/>
                <a:gridCol w="258445"/>
                <a:gridCol w="1767205"/>
                <a:gridCol w="1517650"/>
                <a:gridCol w="980440"/>
                <a:gridCol w="1033780"/>
                <a:gridCol w="1141730"/>
                <a:gridCol w="1113790"/>
              </a:tblGrid>
              <a:tr h="43497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9pPr>
                    </a:lstStyle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分类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9pPr>
                    </a:lstStyle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     序     名     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9pPr>
                    </a:lstStyle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零部件名称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工具名称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设备名称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关键控制点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工位器具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66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线外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靠背面套打钉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靠背面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套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、固定卡片、靠背泡沫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铆钉枪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卡环枪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工作台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面套台车、塑料箱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369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2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座垫泡沫打钉</a:t>
                      </a: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座盆安装</a:t>
                      </a: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套包装膜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坐垫面套、坐垫泡沫、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座盆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橡胶锤</a:t>
                      </a:r>
                      <a:endParaRPr lang="en-US" altLang="zh-CN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卡环枪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安装治具台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面套台车、塑料箱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4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流水线上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底座模块化上线、</a:t>
                      </a: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升降调节开关安装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底座模块化总成、</a:t>
                      </a: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升降调节开关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宋体" panose="02010600030101010101" pitchFamily="2" charset="-122"/>
                          <a:sym typeface="+mn-ea"/>
                        </a:rPr>
                        <a:t>气改锥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治具流水线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、平衡吊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固定治具安装尺寸防错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底座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台车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6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气管连接、气密测试</a:t>
                      </a:r>
                      <a:endParaRPr lang="zh-CN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ko-KR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气管卡箍</a:t>
                      </a:r>
                      <a:endParaRPr lang="zh-CN" altLang="ko-KR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气管夹钳</a:t>
                      </a:r>
                      <a:endParaRPr lang="zh-CN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ko-KR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气密检测设备</a:t>
                      </a:r>
                      <a:endParaRPr lang="zh-CN" altLang="ko-KR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ko-KR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泄漏量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≤2500pa</a:t>
                      </a:r>
                      <a:endParaRPr lang="en-US" altLang="zh-CN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安装调角器总成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靠背骨架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安全带卷轴器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安全带锁扣</a:t>
                      </a:r>
                      <a:endParaRPr lang="zh-CN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调角器、靠背骨架、安全带、安全带锁扣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电扭枪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塑料箱、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背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骨架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台车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79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包覆背骨架、外部罩壳安装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安全带外部罩壳、靠背合棉面套总成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塑料箱、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面套总成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台车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</a:pP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背面套拉拉锁及封口</a:t>
                      </a:r>
                      <a:r>
                        <a:rPr lang="en-US" altLang="zh-CN" sz="900" kern="1000" dirty="0">
                          <a:latin typeface="宋体" panose="02010600030101010101" pitchFamily="2" charset="-122"/>
                          <a:sym typeface="+mn-ea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紧固安全带末端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电扭枪、</a:t>
                      </a:r>
                      <a:r>
                        <a:rPr lang="ko-KR" altLang="en-US" sz="900" dirty="0">
                          <a:latin typeface="宋体" panose="02010600030101010101" pitchFamily="2" charset="-122"/>
                          <a:sym typeface="+mn-ea"/>
                        </a:rPr>
                        <a:t>卡环枪</a:t>
                      </a:r>
                      <a:endParaRPr lang="en-US" altLang="zh-CN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安全带末端螺栓扭矩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10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阻尼堵盖安装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安装左右罩壳</a:t>
                      </a:r>
                      <a:r>
                        <a:rPr lang="en-US" altLang="zh-CN" sz="900" kern="1000" dirty="0">
                          <a:latin typeface="宋体" panose="02010600030101010101" pitchFamily="2" charset="-122"/>
                          <a:sym typeface="+mn-ea"/>
                        </a:rPr>
                        <a:t>/</a:t>
                      </a: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调角器手柄</a:t>
                      </a:r>
                      <a:endParaRPr lang="en-US" altLang="zh-CN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阻尼堵盖、</a:t>
                      </a: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左右罩壳、调角器手柄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ko-KR" altLang="en-US" sz="900" dirty="0">
                          <a:latin typeface="宋体" panose="02010600030101010101" pitchFamily="2" charset="-122"/>
                          <a:sym typeface="+mn-ea"/>
                        </a:rPr>
                        <a:t>手持电扭枪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dirty="0"/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11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安装座垫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前部罩壳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座垫、前部罩壳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手持电扭枪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座垫螺栓扭矩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11±1N.m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背骨架台车、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塑料盒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69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12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熨烫、整形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熨烫机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压力、温度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69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13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座椅总成检验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定性检测各功能件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69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14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成品下线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ko-KR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成品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围板箱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标题 1"/>
          <p:cNvSpPr txBox="1">
            <a:spLocks noChangeArrowheads="1"/>
          </p:cNvSpPr>
          <p:nvPr/>
        </p:nvSpPr>
        <p:spPr bwMode="auto">
          <a:xfrm>
            <a:off x="307975" y="849630"/>
            <a:ext cx="7133590" cy="3568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zh-CN" sz="1800" b="1" dirty="0">
                <a:latin typeface="+mn-ea"/>
                <a:ea typeface="+mn-ea"/>
              </a:rPr>
              <a:t>  3.3</a:t>
            </a:r>
            <a:r>
              <a:rPr lang="zh-CN" altLang="en-US" sz="1800" dirty="0">
                <a:latin typeface="+mn-ea"/>
                <a:ea typeface="+mn-ea"/>
              </a:rPr>
              <a:t>、</a:t>
            </a:r>
            <a:r>
              <a:rPr lang="zh-CN" altLang="en-US" sz="1800" dirty="0">
                <a:solidFill>
                  <a:schemeClr val="accent1">
                    <a:lumMod val="10000"/>
                  </a:schemeClr>
                </a:solidFill>
                <a:latin typeface="宋体" panose="02010600030101010101" pitchFamily="2" charset="-122"/>
                <a:sym typeface="+mn-ea"/>
              </a:rPr>
              <a:t>正驾座椅</a:t>
            </a:r>
            <a:r>
              <a:rPr lang="zh-CN" altLang="en-US" sz="1800" dirty="0">
                <a:latin typeface="+mn-ea"/>
                <a:ea typeface="+mn-ea"/>
              </a:rPr>
              <a:t>总成关键控制点（重要工序）</a:t>
            </a:r>
            <a:endParaRPr lang="zh-CN" altLang="en-US" sz="1800" dirty="0">
              <a:latin typeface="+mn-ea"/>
              <a:ea typeface="+mn-ea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7544" y="1277140"/>
          <a:ext cx="8286809" cy="2855818"/>
        </p:xfrm>
        <a:graphic>
          <a:graphicData uri="http://schemas.openxmlformats.org/drawingml/2006/table">
            <a:tbl>
              <a:tblPr/>
              <a:tblGrid>
                <a:gridCol w="504006"/>
                <a:gridCol w="1155553"/>
                <a:gridCol w="1259709"/>
                <a:gridCol w="1204238"/>
                <a:gridCol w="876300"/>
                <a:gridCol w="1737360"/>
                <a:gridCol w="805815"/>
                <a:gridCol w="743828"/>
              </a:tblGrid>
              <a:tr h="3999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过程步骤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机器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/</a:t>
                      </a:r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设备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控制参数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重点管控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检测工具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检测通过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备注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座背骨架连接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手持电扭枪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扭矩值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  </a:t>
                      </a: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螺栓锁付顺序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定扭矩搬手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11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安全带卷收器安装</a:t>
                      </a:r>
                      <a:endParaRPr lang="en-US" altLang="ko-KR" sz="11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手持电扭枪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       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定扭矩搬手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11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安全带吊环及末端固定</a:t>
                      </a:r>
                      <a:endParaRPr lang="en-US" altLang="ko-KR" sz="11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手持电扭枪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      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定扭矩搬手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靠背座垫面套包覆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外观及打钉数量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716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气密检测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气密检测仪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泄漏量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≤2500pa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气密检测设备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71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6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整型熨烫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温控电熨烫机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温度、气体压力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目测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五角星 4"/>
          <p:cNvSpPr/>
          <p:nvPr/>
        </p:nvSpPr>
        <p:spPr>
          <a:xfrm>
            <a:off x="5061824" y="896938"/>
            <a:ext cx="234950" cy="244475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五角星 21"/>
          <p:cNvSpPr/>
          <p:nvPr/>
        </p:nvSpPr>
        <p:spPr>
          <a:xfrm>
            <a:off x="4905375" y="1762125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幻灯片编号占位符 2"/>
          <p:cNvSpPr txBox="1"/>
          <p:nvPr/>
        </p:nvSpPr>
        <p:spPr>
          <a:xfrm>
            <a:off x="7096125" y="6197600"/>
            <a:ext cx="1606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3" name="图片 12" descr="厂标.bmp"/>
          <p:cNvPicPr/>
          <p:nvPr/>
        </p:nvPicPr>
        <p:blipFill>
          <a:blip r:embed="rId2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标题 15"/>
          <p:cNvSpPr txBox="1"/>
          <p:nvPr/>
        </p:nvSpPr>
        <p:spPr>
          <a:xfrm>
            <a:off x="1019175" y="193677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71475" y="608647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五角星 18"/>
          <p:cNvSpPr/>
          <p:nvPr/>
        </p:nvSpPr>
        <p:spPr>
          <a:xfrm>
            <a:off x="4905375" y="3009900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五角星 19"/>
          <p:cNvSpPr/>
          <p:nvPr/>
        </p:nvSpPr>
        <p:spPr>
          <a:xfrm>
            <a:off x="4924425" y="3429000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52" name="直接连接符 51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五角星 20"/>
          <p:cNvSpPr/>
          <p:nvPr/>
        </p:nvSpPr>
        <p:spPr>
          <a:xfrm>
            <a:off x="4931649" y="2571756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五角星 21"/>
          <p:cNvSpPr/>
          <p:nvPr/>
        </p:nvSpPr>
        <p:spPr>
          <a:xfrm>
            <a:off x="4905375" y="2190747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84"/>
          <p:cNvSpPr>
            <a:spLocks noChangeArrowheads="1"/>
          </p:cNvSpPr>
          <p:nvPr/>
        </p:nvSpPr>
        <p:spPr bwMode="auto">
          <a:xfrm>
            <a:off x="79375" y="807720"/>
            <a:ext cx="640715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800" dirty="0">
                <a:solidFill>
                  <a:schemeClr val="accent1">
                    <a:lumMod val="10000"/>
                  </a:schemeClr>
                </a:solidFill>
                <a:latin typeface="宋体" panose="02010600030101010101" pitchFamily="2" charset="-122"/>
              </a:rPr>
              <a:t>   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3.4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、副驾座椅总成装配工艺过程控制</a:t>
            </a:r>
            <a:endParaRPr lang="zh-CN" altLang="en-US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57" name="幻灯片编号占位符 2"/>
          <p:cNvSpPr txBox="1"/>
          <p:nvPr/>
        </p:nvSpPr>
        <p:spPr>
          <a:xfrm>
            <a:off x="7096125" y="6197600"/>
            <a:ext cx="1606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60" name="图片 159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标题 15"/>
          <p:cNvSpPr txBox="1"/>
          <p:nvPr/>
        </p:nvSpPr>
        <p:spPr>
          <a:xfrm>
            <a:off x="1019175" y="193677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3" name="直接连接符 162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166" name="直接连接符 165"/>
          <p:cNvCxnSpPr/>
          <p:nvPr/>
        </p:nvCxnSpPr>
        <p:spPr>
          <a:xfrm>
            <a:off x="371475" y="608647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표 10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34670" y="1190625"/>
          <a:ext cx="8075295" cy="4253230"/>
        </p:xfrm>
        <a:graphic>
          <a:graphicData uri="http://schemas.openxmlformats.org/drawingml/2006/table">
            <a:tbl>
              <a:tblPr firstRow="1" bandRow="1"/>
              <a:tblGrid>
                <a:gridCol w="235585"/>
                <a:gridCol w="259715"/>
                <a:gridCol w="1772920"/>
                <a:gridCol w="1523365"/>
                <a:gridCol w="982980"/>
                <a:gridCol w="1037590"/>
                <a:gridCol w="1145540"/>
                <a:gridCol w="1117600"/>
              </a:tblGrid>
              <a:tr h="44259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9pPr>
                    </a:lstStyle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分类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9pPr>
                    </a:lstStyle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     序     名     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Gulim" panose="020B0600000101010101" charset="-127"/>
                          <a:ea typeface="Gulim" panose="020B0600000101010101" charset="-127"/>
                        </a:defRPr>
                      </a:lvl9pPr>
                    </a:lstStyle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零部件名称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工具名称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设备名称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关键控制点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工位器具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线外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靠背面套打钉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靠背面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套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、固定卡片、靠背泡沫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铆钉枪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卡环枪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工作台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面套台车、塑料箱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2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座垫泡沫打钉</a:t>
                      </a: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座盆安装</a:t>
                      </a: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套包装膜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坐垫面套、坐垫泡沫、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座盆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橡胶锤</a:t>
                      </a:r>
                      <a:endParaRPr lang="en-US" altLang="zh-CN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卡环枪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安装治具台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面套台车、塑料箱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流水线上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底支架上线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底支架总成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治具流水线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、平衡吊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固定治具安装尺寸防错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底座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台车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安装调角器总成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靠背骨架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安全带卷轴器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安全带锁扣</a:t>
                      </a:r>
                      <a:endParaRPr lang="zh-CN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调角器、靠背骨架、安全带、安全带锁扣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电扭枪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塑料箱、</a:t>
                      </a: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背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骨架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台车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包覆背骨架、外部罩壳安装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安全带外部罩壳、靠背合棉面套总成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塑料箱、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面套总成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台车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</a:pP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背面套拉拉锁及封口</a:t>
                      </a:r>
                      <a:r>
                        <a:rPr lang="en-US" altLang="zh-CN" sz="900" kern="1000" dirty="0">
                          <a:latin typeface="宋体" panose="02010600030101010101" pitchFamily="2" charset="-122"/>
                          <a:sym typeface="+mn-ea"/>
                        </a:rPr>
                        <a:t>/</a:t>
                      </a:r>
                      <a:r>
                        <a:rPr lang="zh-CN" altLang="en-US" sz="900" kern="1000" dirty="0">
                          <a:latin typeface="宋体" panose="02010600030101010101" pitchFamily="2" charset="-122"/>
                          <a:sym typeface="+mn-ea"/>
                        </a:rPr>
                        <a:t>紧固安全带末端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电扭枪</a:t>
                      </a:r>
                      <a:endParaRPr lang="en-US" altLang="zh-CN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安全带末端螺栓扭矩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en-US" altLang="zh-CN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塑料箱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7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安装左右罩壳</a:t>
                      </a:r>
                      <a:r>
                        <a:rPr lang="en-US" altLang="zh-CN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调角器手柄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左右罩壳、调角器手柄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</a:rPr>
                        <a:t>手持电扭枪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塑料箱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8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安装座垫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座垫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手持电扭枪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11±1N.m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背骨架台车、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塑料盒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9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熨烫、整形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熨烫机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压力、温度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10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座椅总成检验</a:t>
                      </a:r>
                      <a:endParaRPr lang="en-US" altLang="ko-KR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定性检测各功能件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11</a:t>
                      </a:r>
                      <a:endParaRPr lang="ko-KR" altLang="en-US" sz="9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7954" marR="0" marT="180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900" b="0" kern="12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成品下线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7954" marR="0" marT="18003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ko-KR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成品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围板箱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36010" marR="36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标题 1"/>
          <p:cNvSpPr txBox="1">
            <a:spLocks noChangeArrowheads="1"/>
          </p:cNvSpPr>
          <p:nvPr/>
        </p:nvSpPr>
        <p:spPr bwMode="auto">
          <a:xfrm>
            <a:off x="307975" y="849630"/>
            <a:ext cx="7133590" cy="3568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zh-CN" sz="1800" b="1" dirty="0">
                <a:latin typeface="+mn-ea"/>
                <a:ea typeface="+mn-ea"/>
              </a:rPr>
              <a:t> </a:t>
            </a:r>
            <a:r>
              <a:rPr lang="en-US" altLang="zh-CN" sz="1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3.5</a:t>
            </a:r>
            <a:r>
              <a:rPr lang="zh-CN" altLang="en-US" sz="18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、</a:t>
            </a:r>
            <a:r>
              <a:rPr lang="zh-CN" altLang="en-US" sz="18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副驾座椅</a:t>
            </a:r>
            <a:r>
              <a:rPr lang="zh-CN" altLang="en-US" sz="18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总成关键控制点（重要工序）</a:t>
            </a:r>
            <a:endParaRPr lang="zh-CN" altLang="en-US" sz="1800" dirty="0">
              <a:latin typeface="+mn-ea"/>
              <a:ea typeface="+mn-ea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7544" y="1277140"/>
          <a:ext cx="8286809" cy="2444102"/>
        </p:xfrm>
        <a:graphic>
          <a:graphicData uri="http://schemas.openxmlformats.org/drawingml/2006/table">
            <a:tbl>
              <a:tblPr/>
              <a:tblGrid>
                <a:gridCol w="504006"/>
                <a:gridCol w="1155553"/>
                <a:gridCol w="1259709"/>
                <a:gridCol w="1204238"/>
                <a:gridCol w="876300"/>
                <a:gridCol w="1737360"/>
                <a:gridCol w="805815"/>
                <a:gridCol w="743828"/>
              </a:tblGrid>
              <a:tr h="3999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过程步骤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机器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/</a:t>
                      </a:r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设备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控制参数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重点管控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检测工具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检测通过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备注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座背骨架连接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手持电扭枪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扭矩值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  </a:t>
                      </a: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螺栓锁付顺序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定扭矩搬手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11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安全带卷收器安装</a:t>
                      </a:r>
                      <a:endParaRPr lang="en-US" altLang="ko-KR" sz="11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手持电扭枪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       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定扭矩搬手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Webdings" panose="05030102010509060703" pitchFamily="18" charset="2"/>
                        <a:buNone/>
                        <a:defRPr/>
                      </a:pPr>
                      <a:r>
                        <a:rPr lang="zh-CN" altLang="en-US" sz="1100" b="0" kern="1000" baseline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安全带吊环及末端固定</a:t>
                      </a:r>
                      <a:endParaRPr lang="en-US" altLang="ko-KR" sz="1100" b="0" kern="1000" baseline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手持电扭枪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螺栓扭矩      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47±3N.m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定扭矩搬手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靠背座垫面套包覆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外观及打钉数量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71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整型熨烫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温控电熨烫机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温度、气体压力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</a:rPr>
                        <a:t>目测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100%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6064" marR="6064" marT="6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五角星 4"/>
          <p:cNvSpPr/>
          <p:nvPr/>
        </p:nvSpPr>
        <p:spPr>
          <a:xfrm>
            <a:off x="5061824" y="896938"/>
            <a:ext cx="234950" cy="244475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五角星 21"/>
          <p:cNvSpPr/>
          <p:nvPr/>
        </p:nvSpPr>
        <p:spPr>
          <a:xfrm>
            <a:off x="4905375" y="1762125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幻灯片编号占位符 2"/>
          <p:cNvSpPr txBox="1"/>
          <p:nvPr/>
        </p:nvSpPr>
        <p:spPr>
          <a:xfrm>
            <a:off x="7096125" y="6197600"/>
            <a:ext cx="1606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3" name="图片 12" descr="厂标.bmp"/>
          <p:cNvPicPr/>
          <p:nvPr/>
        </p:nvPicPr>
        <p:blipFill>
          <a:blip r:embed="rId2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标题 15"/>
          <p:cNvSpPr txBox="1"/>
          <p:nvPr/>
        </p:nvSpPr>
        <p:spPr>
          <a:xfrm>
            <a:off x="1019175" y="193677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71475" y="608647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五角星 18"/>
          <p:cNvSpPr/>
          <p:nvPr/>
        </p:nvSpPr>
        <p:spPr>
          <a:xfrm>
            <a:off x="4905375" y="3009900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五角星 19"/>
          <p:cNvSpPr/>
          <p:nvPr/>
        </p:nvSpPr>
        <p:spPr>
          <a:xfrm>
            <a:off x="4924425" y="3429000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52" name="直接连接符 51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五角星 20"/>
          <p:cNvSpPr/>
          <p:nvPr/>
        </p:nvSpPr>
        <p:spPr>
          <a:xfrm>
            <a:off x="4931649" y="2571756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五角星 21"/>
          <p:cNvSpPr/>
          <p:nvPr/>
        </p:nvSpPr>
        <p:spPr>
          <a:xfrm>
            <a:off x="4905375" y="2190747"/>
            <a:ext cx="247650" cy="204788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4"/>
          <p:cNvSpPr txBox="1">
            <a:spLocks noChangeArrowheads="1"/>
          </p:cNvSpPr>
          <p:nvPr/>
        </p:nvSpPr>
        <p:spPr bwMode="auto">
          <a:xfrm>
            <a:off x="224155" y="786130"/>
            <a:ext cx="8392160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latin typeface="+mn-ea"/>
                <a:ea typeface="+mn-ea"/>
              </a:rPr>
              <a:t>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第四部分：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座椅包装方式及发货方案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96125" y="6197600"/>
            <a:ext cx="1606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2" name="图片 11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标题 15"/>
          <p:cNvSpPr txBox="1"/>
          <p:nvPr/>
        </p:nvSpPr>
        <p:spPr>
          <a:xfrm>
            <a:off x="1019175" y="193677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04812" y="608080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08" y="4004619"/>
            <a:ext cx="1591945" cy="154304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114" y="4004618"/>
            <a:ext cx="2056130" cy="1543050"/>
          </a:xfrm>
          <a:prstGeom prst="rect">
            <a:avLst/>
          </a:prstGeom>
        </p:spPr>
      </p:pic>
      <p:sp>
        <p:nvSpPr>
          <p:cNvPr id="2" name="文本框 7"/>
          <p:cNvSpPr txBox="1"/>
          <p:nvPr/>
        </p:nvSpPr>
        <p:spPr>
          <a:xfrm>
            <a:off x="632011" y="1368620"/>
            <a:ext cx="3263714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TX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增加配置座椅：</a:t>
            </a:r>
            <a:endParaRPr lang="en-US" altLang="zh-CN" b="1" dirty="0"/>
          </a:p>
        </p:txBody>
      </p:sp>
      <p:sp>
        <p:nvSpPr>
          <p:cNvPr id="6" name="箭头: 右 5"/>
          <p:cNvSpPr/>
          <p:nvPr/>
        </p:nvSpPr>
        <p:spPr>
          <a:xfrm>
            <a:off x="1904631" y="4538200"/>
            <a:ext cx="409574" cy="409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右 6"/>
          <p:cNvSpPr/>
          <p:nvPr/>
        </p:nvSpPr>
        <p:spPr>
          <a:xfrm>
            <a:off x="4605788" y="4571392"/>
            <a:ext cx="409574" cy="409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78623" y="3657068"/>
            <a:ext cx="1033267" cy="2314505"/>
            <a:chOff x="878623" y="3657068"/>
            <a:chExt cx="1033267" cy="2314505"/>
          </a:xfrm>
        </p:grpSpPr>
        <p:sp>
          <p:nvSpPr>
            <p:cNvPr id="32" name="文本框 7"/>
            <p:cNvSpPr txBox="1"/>
            <p:nvPr/>
          </p:nvSpPr>
          <p:spPr>
            <a:xfrm>
              <a:off x="1056263" y="4552157"/>
              <a:ext cx="8556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/>
                <a:t>主驾</a:t>
              </a:r>
              <a:endParaRPr lang="en-US" altLang="zh-CN" sz="1200" b="1" dirty="0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78623" y="3657068"/>
              <a:ext cx="925016" cy="2314505"/>
              <a:chOff x="1150975" y="3535417"/>
              <a:chExt cx="925016" cy="2314505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150975" y="3535417"/>
                <a:ext cx="855627" cy="2041295"/>
                <a:chOff x="960475" y="3171836"/>
                <a:chExt cx="855630" cy="2464332"/>
              </a:xfrm>
            </p:grpSpPr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0475" y="4586827"/>
                  <a:ext cx="855630" cy="1049341"/>
                </a:xfrm>
                <a:prstGeom prst="rect">
                  <a:avLst/>
                </a:prstGeom>
              </p:spPr>
            </p:pic>
            <p:pic>
              <p:nvPicPr>
                <p:cNvPr id="4" name="图片 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60475" y="3171836"/>
                  <a:ext cx="855627" cy="1082952"/>
                </a:xfrm>
                <a:prstGeom prst="rect">
                  <a:avLst/>
                </a:prstGeom>
              </p:spPr>
            </p:pic>
          </p:grpSp>
          <p:sp>
            <p:nvSpPr>
              <p:cNvPr id="8" name="文本框 7"/>
              <p:cNvSpPr txBox="1"/>
              <p:nvPr/>
            </p:nvSpPr>
            <p:spPr>
              <a:xfrm>
                <a:off x="1333041" y="5572923"/>
                <a:ext cx="742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/>
                  <a:t>副驾</a:t>
                </a:r>
                <a:endParaRPr lang="en-US" altLang="zh-CN" sz="1200" b="1" dirty="0"/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520" y="4004619"/>
            <a:ext cx="1749157" cy="1543050"/>
          </a:xfrm>
          <a:prstGeom prst="rect">
            <a:avLst/>
          </a:prstGeom>
        </p:spPr>
      </p:pic>
      <p:sp>
        <p:nvSpPr>
          <p:cNvPr id="17" name="箭头: 右 16"/>
          <p:cNvSpPr/>
          <p:nvPr/>
        </p:nvSpPr>
        <p:spPr>
          <a:xfrm>
            <a:off x="6686551" y="4576737"/>
            <a:ext cx="409574" cy="409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32011" y="1771001"/>
            <a:ext cx="806431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汽车货箱尺寸：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米半挂车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主副驾座椅包装尺寸：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河北工厂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中转库使用围板箱（每箱装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个主驾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副驾，尺寸为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1450×1150×1250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），装载数量为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套座椅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每车；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中转库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主机厂使用工装车（每车装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个主驾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副驾）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运输距离：河北工厂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重汽济宁主机厂，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420km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 河北工厂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重汽莱芜主机厂，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280km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15209" y="208725"/>
            <a:ext cx="6728791" cy="12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 r="7216"/>
          <a:stretch>
            <a:fillRect/>
          </a:stretch>
        </p:blipFill>
        <p:spPr>
          <a:xfrm flipH="1">
            <a:off x="-1" y="672940"/>
            <a:ext cx="8646696" cy="620110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44000" cy="6867561"/>
            <a:chOff x="0" y="-23636"/>
            <a:chExt cx="12193588" cy="6858000"/>
          </a:xfrm>
        </p:grpSpPr>
        <p:sp>
          <p:nvSpPr>
            <p:cNvPr id="15" name="矩形 14"/>
            <p:cNvSpPr/>
            <p:nvPr/>
          </p:nvSpPr>
          <p:spPr>
            <a:xfrm flipH="1">
              <a:off x="1588" y="-23636"/>
              <a:ext cx="12192000" cy="6858000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9939"/>
              <a:ext cx="5864087" cy="1063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 18"/>
          <p:cNvGrpSpPr/>
          <p:nvPr/>
        </p:nvGrpSpPr>
        <p:grpSpPr>
          <a:xfrm>
            <a:off x="3655951" y="2210769"/>
            <a:ext cx="5488050" cy="2192497"/>
            <a:chOff x="3790498" y="0"/>
            <a:chExt cx="5379260" cy="5143500"/>
          </a:xfrm>
        </p:grpSpPr>
        <p:sp>
          <p:nvSpPr>
            <p:cNvPr id="20" name="矩形 19"/>
            <p:cNvSpPr/>
            <p:nvPr/>
          </p:nvSpPr>
          <p:spPr>
            <a:xfrm>
              <a:off x="3790498" y="0"/>
              <a:ext cx="5353501" cy="5143500"/>
            </a:xfrm>
            <a:prstGeom prst="rect">
              <a:avLst/>
            </a:prstGeom>
            <a:solidFill>
              <a:srgbClr val="071734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069724" y="0"/>
              <a:ext cx="5100034" cy="5143500"/>
            </a:xfrm>
            <a:prstGeom prst="rect">
              <a:avLst/>
            </a:prstGeom>
            <a:solidFill>
              <a:srgbClr val="071734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366684" y="0"/>
              <a:ext cx="4777315" cy="5143500"/>
            </a:xfrm>
            <a:prstGeom prst="rect">
              <a:avLst/>
            </a:prstGeom>
            <a:solidFill>
              <a:srgbClr val="071734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24516" y="2799182"/>
            <a:ext cx="2793205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谢谢！</a:t>
            </a:r>
            <a:endParaRPr kumimoji="1"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6" name="图片 15" descr="厂标.bmp"/>
          <p:cNvPicPr/>
          <p:nvPr/>
        </p:nvPicPr>
        <p:blipFill>
          <a:blip r:embed="rId2" cstate="print"/>
          <a:srcRect r="38303" b="44286"/>
          <a:stretch>
            <a:fillRect/>
          </a:stretch>
        </p:blipFill>
        <p:spPr bwMode="auto">
          <a:xfrm>
            <a:off x="235323" y="19582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标题 15"/>
          <p:cNvSpPr txBox="1"/>
          <p:nvPr/>
        </p:nvSpPr>
        <p:spPr>
          <a:xfrm>
            <a:off x="1019175" y="193677"/>
            <a:ext cx="3562350" cy="49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光华荣昌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42900" y="790575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185072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71475" y="608647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121023" y="291073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904875" y="288927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20"/>
          <p:cNvSpPr txBox="1"/>
          <p:nvPr/>
        </p:nvSpPr>
        <p:spPr>
          <a:xfrm>
            <a:off x="3107410" y="1075754"/>
            <a:ext cx="2617115" cy="92333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     录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800" b="1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21" name="幻灯片编号占位符 2"/>
          <p:cNvSpPr txBox="1"/>
          <p:nvPr/>
        </p:nvSpPr>
        <p:spPr>
          <a:xfrm>
            <a:off x="6886574" y="6299372"/>
            <a:ext cx="180685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  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22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71475" y="617220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幻灯片编号占位符 2"/>
          <p:cNvSpPr txBox="1"/>
          <p:nvPr/>
        </p:nvSpPr>
        <p:spPr>
          <a:xfrm>
            <a:off x="1362074" y="1946447"/>
            <a:ext cx="673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Lantinghei SC Demibold" charset="-122"/>
              </a:rPr>
              <a:t>第一部分：座椅项目输入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  <a:cs typeface="Lantinghei SC Demibold" charset="-122"/>
            </a:endParaRPr>
          </a:p>
        </p:txBody>
      </p:sp>
      <p:sp>
        <p:nvSpPr>
          <p:cNvPr id="30" name="幻灯片编号占位符 2"/>
          <p:cNvSpPr txBox="1"/>
          <p:nvPr/>
        </p:nvSpPr>
        <p:spPr>
          <a:xfrm>
            <a:off x="1353657" y="3267416"/>
            <a:ext cx="673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Lantinghei SC Demibold" charset="-122"/>
              </a:rPr>
              <a:t>第三部分：座椅总装工艺规划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  <a:cs typeface="Lantinghei SC Demibold" charset="-122"/>
            </a:endParaRPr>
          </a:p>
        </p:txBody>
      </p:sp>
      <p:sp>
        <p:nvSpPr>
          <p:cNvPr id="34" name="幻灯片编号占位符 2"/>
          <p:cNvSpPr txBox="1"/>
          <p:nvPr/>
        </p:nvSpPr>
        <p:spPr>
          <a:xfrm>
            <a:off x="1362075" y="3924169"/>
            <a:ext cx="6247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Lantinghei SC Demibold" charset="-122"/>
              </a:rPr>
              <a:t>第四部分：座椅包装方式及发货方案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  <a:cs typeface="Lantinghei SC Demibold" charset="-122"/>
            </a:endParaRPr>
          </a:p>
        </p:txBody>
      </p:sp>
      <p:sp>
        <p:nvSpPr>
          <p:cNvPr id="14" name="幻灯片编号占位符 2"/>
          <p:cNvSpPr txBox="1"/>
          <p:nvPr/>
        </p:nvSpPr>
        <p:spPr>
          <a:xfrm>
            <a:off x="1333662" y="2606611"/>
            <a:ext cx="673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Lantinghei SC Demibold" charset="-122"/>
              </a:rPr>
              <a:t>第二部分：零部件规划</a:t>
            </a: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Lantinghei SC Demibold" charset="-122"/>
                <a:sym typeface="+mn-ea"/>
              </a:rPr>
              <a:t>与工装投入</a:t>
            </a:r>
            <a:endParaRPr lang="en-US" altLang="zh-CN" sz="2000" dirty="0">
              <a:latin typeface="华文宋体" panose="02010600040101010101" pitchFamily="2" charset="-122"/>
              <a:ea typeface="华文宋体" panose="02010600040101010101" pitchFamily="2" charset="-122"/>
              <a:cs typeface="Lantinghei SC Demibold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第一部分：座椅项目输入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71475" y="617220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57568" y="1675130"/>
            <a:ext cx="6308090" cy="1240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项目代号：</a:t>
            </a:r>
            <a:r>
              <a:rPr lang="en-A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ZY2326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目标市场：</a:t>
            </a:r>
            <a:r>
              <a:rPr lang="en-A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中国市场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目标产地：</a:t>
            </a:r>
            <a:r>
              <a:rPr lang="en-A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河北黄骅工厂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时间：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8458" y="5523609"/>
            <a:ext cx="116522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    </a:t>
            </a:r>
            <a:r>
              <a:rPr lang="zh-CN" altLang="en-US" b="1" dirty="0"/>
              <a:t>主驾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8340" y="2915285"/>
            <a:ext cx="1773555" cy="2338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68600" y="2915285"/>
            <a:ext cx="1741170" cy="232029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993783" y="5514084"/>
            <a:ext cx="116522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/>
              <a:t>    </a:t>
            </a:r>
            <a:r>
              <a:rPr lang="zh-CN" altLang="en-US" b="1" dirty="0"/>
              <a:t>副</a:t>
            </a:r>
            <a:r>
              <a:rPr lang="zh-CN" altLang="en-US" b="1" dirty="0"/>
              <a:t>驾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71475" y="617220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第一部分：座椅项目输入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84"/>
          <p:cNvSpPr>
            <a:spLocks noChangeArrowheads="1"/>
          </p:cNvSpPr>
          <p:nvPr/>
        </p:nvSpPr>
        <p:spPr bwMode="auto">
          <a:xfrm>
            <a:off x="654984" y="1449075"/>
            <a:ext cx="2631662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配置清单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4685" y="1808480"/>
            <a:ext cx="5514975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71475" y="617220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第一部分：座椅项目输入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84"/>
          <p:cNvSpPr>
            <a:spLocks noChangeArrowheads="1"/>
          </p:cNvSpPr>
          <p:nvPr/>
        </p:nvSpPr>
        <p:spPr bwMode="auto">
          <a:xfrm>
            <a:off x="654984" y="1449075"/>
            <a:ext cx="2631662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产量信息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50" y="1938020"/>
            <a:ext cx="8572500" cy="29813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第二部分：零部件规划与工装投入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71475" y="617220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"/>
          <p:cNvSpPr/>
          <p:nvPr/>
        </p:nvSpPr>
        <p:spPr>
          <a:xfrm>
            <a:off x="476619" y="1324640"/>
            <a:ext cx="5105400" cy="38608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2.1 </a:t>
            </a:r>
            <a:r>
              <a:rPr lang="zh-CN" altLang="en-US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零部件自制</a:t>
            </a:r>
            <a:r>
              <a:rPr lang="en-US" altLang="zh-CN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外购规划</a:t>
            </a:r>
            <a:endParaRPr lang="zh-CN" altLang="en-US" sz="1800" b="1" kern="0" dirty="0">
              <a:solidFill>
                <a:srgbClr val="071734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76885" y="1737995"/>
          <a:ext cx="8248015" cy="4366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7875"/>
                <a:gridCol w="2422525"/>
                <a:gridCol w="1308100"/>
                <a:gridCol w="2492375"/>
                <a:gridCol w="1247140"/>
              </a:tblGrid>
              <a:tr h="378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序号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零部件类型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自制</a:t>
                      </a:r>
                      <a:r>
                        <a:rPr lang="en-US" altLang="zh-CN" sz="1600" dirty="0">
                          <a:sym typeface="+mn-ea"/>
                        </a:rPr>
                        <a:t>/</a:t>
                      </a:r>
                      <a:r>
                        <a:rPr lang="zh-CN" altLang="en-US" sz="1600" dirty="0">
                          <a:sym typeface="+mn-ea"/>
                        </a:rPr>
                        <a:t>外购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生产地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备注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1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座椅总成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2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泡沫总成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3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护面总成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湘乡简美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4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塑料件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5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底座模块化总成</a:t>
                      </a: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底支架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6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调角器总成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7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靠背骨架总成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8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底座总成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河北工厂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9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气囊</a:t>
                      </a: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阀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自制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安路普工厂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10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其他件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6568" y="3208655"/>
            <a:ext cx="375591" cy="4648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186" y="2834912"/>
            <a:ext cx="1091152" cy="1936357"/>
          </a:xfrm>
          <a:prstGeom prst="rect">
            <a:avLst/>
          </a:prstGeom>
        </p:spPr>
      </p:pic>
      <p:sp>
        <p:nvSpPr>
          <p:cNvPr id="9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第二部分：</a:t>
            </a:r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零部件规划与工装投入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3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87350" y="615696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"/>
          <p:cNvSpPr/>
          <p:nvPr/>
        </p:nvSpPr>
        <p:spPr>
          <a:xfrm>
            <a:off x="487414" y="1330990"/>
            <a:ext cx="5105400" cy="35246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2.2 </a:t>
            </a:r>
            <a:r>
              <a:rPr lang="zh-CN" altLang="en-US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主驾主要零部件规划</a:t>
            </a:r>
            <a:endParaRPr lang="zh-CN" altLang="en-US" sz="1800" b="1" kern="0" dirty="0">
              <a:solidFill>
                <a:srgbClr val="071734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7" name="直接箭头连接符 26"/>
          <p:cNvCxnSpPr>
            <a:endCxn id="40" idx="3"/>
          </p:cNvCxnSpPr>
          <p:nvPr/>
        </p:nvCxnSpPr>
        <p:spPr>
          <a:xfrm flipH="1" flipV="1">
            <a:off x="866140" y="2068830"/>
            <a:ext cx="1699260" cy="91694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endCxn id="42" idx="3"/>
          </p:cNvCxnSpPr>
          <p:nvPr/>
        </p:nvCxnSpPr>
        <p:spPr>
          <a:xfrm flipH="1" flipV="1">
            <a:off x="866140" y="2724150"/>
            <a:ext cx="1612265" cy="85534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endCxn id="47" idx="3"/>
          </p:cNvCxnSpPr>
          <p:nvPr/>
        </p:nvCxnSpPr>
        <p:spPr>
          <a:xfrm flipH="1">
            <a:off x="1061085" y="4229735"/>
            <a:ext cx="857250" cy="6470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endCxn id="52" idx="3"/>
          </p:cNvCxnSpPr>
          <p:nvPr/>
        </p:nvCxnSpPr>
        <p:spPr>
          <a:xfrm flipH="1">
            <a:off x="954405" y="4130040"/>
            <a:ext cx="963930" cy="20828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41" idx="1"/>
          </p:cNvCxnSpPr>
          <p:nvPr/>
        </p:nvCxnSpPr>
        <p:spPr>
          <a:xfrm flipV="1">
            <a:off x="2818130" y="2155825"/>
            <a:ext cx="920115" cy="8299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endCxn id="48" idx="0"/>
          </p:cNvCxnSpPr>
          <p:nvPr/>
        </p:nvCxnSpPr>
        <p:spPr>
          <a:xfrm flipH="1">
            <a:off x="1346835" y="4299585"/>
            <a:ext cx="621030" cy="8966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>
            <a:off x="2045970" y="4326255"/>
            <a:ext cx="14605" cy="89408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2478405" y="4505325"/>
            <a:ext cx="1000760" cy="166053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2614297" y="4076898"/>
            <a:ext cx="1000755" cy="3379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endCxn id="66" idx="1"/>
          </p:cNvCxnSpPr>
          <p:nvPr/>
        </p:nvCxnSpPr>
        <p:spPr>
          <a:xfrm>
            <a:off x="2454275" y="4562158"/>
            <a:ext cx="999490" cy="75946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表格 37"/>
          <p:cNvGraphicFramePr/>
          <p:nvPr>
            <p:custDataLst>
              <p:tags r:id="rId4"/>
            </p:custDataLst>
          </p:nvPr>
        </p:nvGraphicFramePr>
        <p:xfrm>
          <a:off x="4460240" y="1381760"/>
          <a:ext cx="4428490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260"/>
                <a:gridCol w="1553845"/>
                <a:gridCol w="2191385"/>
              </a:tblGrid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/>
                        <a:t>序号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/>
                        <a:t>零部件类型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sym typeface="+mn-ea"/>
                        </a:rPr>
                        <a:t>/</a:t>
                      </a:r>
                      <a:r>
                        <a:rPr lang="zh-CN" altLang="en-US" sz="1200" dirty="0">
                          <a:sym typeface="+mn-ea"/>
                        </a:rPr>
                        <a:t>外购</a:t>
                      </a:r>
                      <a:endParaRPr lang="zh-CN" altLang="en-US" sz="1200" dirty="0">
                        <a:sym typeface="+mn-ea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1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/>
                        <a:t>驾驶员座椅总成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座椅组装车间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2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主驾靠背泡沫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发泡车间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靠背骨架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电泳焊接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4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调角器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焊接车间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5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安全带锁扣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调角器右罩壳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注塑车间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7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座垫护面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8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座垫泡沫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发泡车间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9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坐盆总成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10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座垫前罩壳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注塑车间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11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底座模块化总成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骨架组装车间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12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调角器左罩壳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注塑车间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13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升降调节开关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14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主驾调角器手柄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15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安全带总成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16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靠背护面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" y="1777365"/>
            <a:ext cx="318770" cy="58229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245" y="1905635"/>
            <a:ext cx="305435" cy="50038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85" y="2453640"/>
            <a:ext cx="351155" cy="54102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38245" y="2564130"/>
            <a:ext cx="372745" cy="54483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7680" y="3611880"/>
            <a:ext cx="499110" cy="503555"/>
          </a:xfrm>
          <a:prstGeom prst="rect">
            <a:avLst/>
          </a:prstGeom>
        </p:spPr>
      </p:pic>
      <p:pic>
        <p:nvPicPr>
          <p:cNvPr id="46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8" b="-1178"/>
          <a:stretch>
            <a:fillRect/>
          </a:stretch>
        </p:blipFill>
        <p:spPr>
          <a:xfrm>
            <a:off x="467360" y="3117850"/>
            <a:ext cx="557530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60" y="4675505"/>
            <a:ext cx="593725" cy="4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4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005" y="5196205"/>
            <a:ext cx="581025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6095" y="5233670"/>
            <a:ext cx="553085" cy="414655"/>
          </a:xfrm>
          <a:prstGeom prst="rect">
            <a:avLst/>
          </a:prstGeom>
        </p:spPr>
      </p:pic>
      <p:pic>
        <p:nvPicPr>
          <p:cNvPr id="51" name="图片 29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8331" y="3838575"/>
            <a:ext cx="586105" cy="46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8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3" y="4176395"/>
            <a:ext cx="466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405" y="5282565"/>
            <a:ext cx="54229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直接箭头连接符 56"/>
          <p:cNvCxnSpPr>
            <a:endCxn id="46" idx="3"/>
          </p:cNvCxnSpPr>
          <p:nvPr/>
        </p:nvCxnSpPr>
        <p:spPr>
          <a:xfrm flipH="1" flipV="1">
            <a:off x="1024890" y="3322320"/>
            <a:ext cx="1341120" cy="67881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endCxn id="45" idx="1"/>
          </p:cNvCxnSpPr>
          <p:nvPr/>
        </p:nvCxnSpPr>
        <p:spPr>
          <a:xfrm flipH="1" flipV="1">
            <a:off x="986790" y="3863975"/>
            <a:ext cx="1219835" cy="16700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>
            <a:endCxn id="53" idx="0"/>
          </p:cNvCxnSpPr>
          <p:nvPr/>
        </p:nvCxnSpPr>
        <p:spPr>
          <a:xfrm>
            <a:off x="2176780" y="4378960"/>
            <a:ext cx="572770" cy="90360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 flipV="1">
            <a:off x="2703431" y="3454604"/>
            <a:ext cx="838200" cy="74295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endCxn id="43" idx="3"/>
          </p:cNvCxnSpPr>
          <p:nvPr/>
        </p:nvCxnSpPr>
        <p:spPr>
          <a:xfrm flipV="1">
            <a:off x="2749550" y="2836545"/>
            <a:ext cx="988695" cy="74295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53765" y="5078095"/>
            <a:ext cx="641350" cy="4870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7263" y="4505398"/>
            <a:ext cx="360047" cy="2810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84880" y="1769745"/>
            <a:ext cx="498475" cy="690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6050" y="1834515"/>
            <a:ext cx="1960880" cy="31375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33" y="3639820"/>
            <a:ext cx="375591" cy="464820"/>
          </a:xfrm>
          <a:prstGeom prst="rect">
            <a:avLst/>
          </a:prstGeom>
        </p:spPr>
      </p:pic>
      <p:sp>
        <p:nvSpPr>
          <p:cNvPr id="9" name="文本框 51"/>
          <p:cNvSpPr txBox="1">
            <a:spLocks noChangeArrowheads="1"/>
          </p:cNvSpPr>
          <p:nvPr/>
        </p:nvSpPr>
        <p:spPr bwMode="auto">
          <a:xfrm>
            <a:off x="449262" y="933450"/>
            <a:ext cx="6389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第二部分：</a:t>
            </a:r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零部件规划与工装投入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6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87350" y="6156960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"/>
          <p:cNvSpPr/>
          <p:nvPr/>
        </p:nvSpPr>
        <p:spPr>
          <a:xfrm>
            <a:off x="496939" y="1391315"/>
            <a:ext cx="5105400" cy="38608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2.3 </a:t>
            </a:r>
            <a:r>
              <a:rPr lang="zh-CN" altLang="en-US" sz="18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副驾主要零部件规划</a:t>
            </a:r>
            <a:endParaRPr lang="zh-CN" altLang="en-US" sz="18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7" name="直接箭头连接符 26"/>
          <p:cNvCxnSpPr>
            <a:endCxn id="60" idx="1"/>
          </p:cNvCxnSpPr>
          <p:nvPr/>
        </p:nvCxnSpPr>
        <p:spPr>
          <a:xfrm flipV="1">
            <a:off x="2565400" y="2115185"/>
            <a:ext cx="919480" cy="87058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endCxn id="42" idx="3"/>
          </p:cNvCxnSpPr>
          <p:nvPr/>
        </p:nvCxnSpPr>
        <p:spPr>
          <a:xfrm flipH="1" flipV="1">
            <a:off x="848360" y="2057400"/>
            <a:ext cx="1245235" cy="71437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endCxn id="47" idx="3"/>
          </p:cNvCxnSpPr>
          <p:nvPr/>
        </p:nvCxnSpPr>
        <p:spPr>
          <a:xfrm flipH="1">
            <a:off x="1054735" y="4276725"/>
            <a:ext cx="962660" cy="6826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 flipV="1">
            <a:off x="984885" y="4376420"/>
            <a:ext cx="662940" cy="2413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41" idx="1"/>
          </p:cNvCxnSpPr>
          <p:nvPr/>
        </p:nvCxnSpPr>
        <p:spPr>
          <a:xfrm flipV="1">
            <a:off x="2565400" y="2864485"/>
            <a:ext cx="920115" cy="8299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>
            <a:off x="1442085" y="4356735"/>
            <a:ext cx="621030" cy="8966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>
            <a:off x="2212340" y="4421505"/>
            <a:ext cx="14605" cy="89408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表格 37"/>
          <p:cNvGraphicFramePr/>
          <p:nvPr>
            <p:custDataLst>
              <p:tags r:id="rId7"/>
            </p:custDataLst>
          </p:nvPr>
        </p:nvGraphicFramePr>
        <p:xfrm>
          <a:off x="4326890" y="1442085"/>
          <a:ext cx="4428490" cy="4157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260"/>
                <a:gridCol w="1553845"/>
                <a:gridCol w="2191385"/>
              </a:tblGrid>
              <a:tr h="3168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/>
                        <a:t>序号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/>
                        <a:t>零部件类型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sym typeface="+mn-ea"/>
                        </a:rPr>
                        <a:t>/</a:t>
                      </a:r>
                      <a:r>
                        <a:rPr lang="zh-CN" altLang="en-US" sz="1200" dirty="0">
                          <a:sym typeface="+mn-ea"/>
                        </a:rPr>
                        <a:t>外购</a:t>
                      </a:r>
                      <a:endParaRPr lang="zh-CN" altLang="en-US" sz="1200" dirty="0">
                        <a:sym typeface="+mn-ea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1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/>
                        <a:t>驾驶员座椅总成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座椅组装车间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2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靠背骨架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电泳焊接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安全带总成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4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调角器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焊接车间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5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主驾调角器手柄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调角器右罩壳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注塑车间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7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座垫护面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8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座垫泡沫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发泡车间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9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坐盆总成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10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底支架总成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焊接车间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11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调角器左罩壳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注塑车间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12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安全带锁扣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13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靠背护面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外购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14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副驾靠背泡沫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自制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-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发泡车间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5515" y="2581910"/>
            <a:ext cx="497205" cy="56451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05" y="1786890"/>
            <a:ext cx="351155" cy="54102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7205" y="2440940"/>
            <a:ext cx="372745" cy="54483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484880" y="3265805"/>
            <a:ext cx="499110" cy="503555"/>
          </a:xfrm>
          <a:prstGeom prst="rect">
            <a:avLst/>
          </a:prstGeom>
        </p:spPr>
      </p:pic>
      <p:pic>
        <p:nvPicPr>
          <p:cNvPr id="46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8" b="-1178"/>
          <a:stretch>
            <a:fillRect/>
          </a:stretch>
        </p:blipFill>
        <p:spPr>
          <a:xfrm>
            <a:off x="491490" y="3195955"/>
            <a:ext cx="557530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" y="4758055"/>
            <a:ext cx="593725" cy="4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4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005" y="5234305"/>
            <a:ext cx="581025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1210" y="5263515"/>
            <a:ext cx="553085" cy="414655"/>
          </a:xfrm>
          <a:prstGeom prst="rect">
            <a:avLst/>
          </a:prstGeom>
        </p:spPr>
      </p:pic>
      <p:cxnSp>
        <p:nvCxnSpPr>
          <p:cNvPr id="57" name="直接箭头连接符 56"/>
          <p:cNvCxnSpPr>
            <a:endCxn id="46" idx="3"/>
          </p:cNvCxnSpPr>
          <p:nvPr/>
        </p:nvCxnSpPr>
        <p:spPr>
          <a:xfrm flipH="1" flipV="1">
            <a:off x="1049020" y="3400425"/>
            <a:ext cx="1044575" cy="609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endCxn id="45" idx="3"/>
          </p:cNvCxnSpPr>
          <p:nvPr/>
        </p:nvCxnSpPr>
        <p:spPr>
          <a:xfrm flipV="1">
            <a:off x="2722245" y="3517900"/>
            <a:ext cx="762635" cy="60642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 flipH="1" flipV="1">
            <a:off x="903206" y="3951174"/>
            <a:ext cx="752475" cy="25082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endCxn id="43" idx="1"/>
          </p:cNvCxnSpPr>
          <p:nvPr/>
        </p:nvCxnSpPr>
        <p:spPr>
          <a:xfrm flipH="1" flipV="1">
            <a:off x="869950" y="2713355"/>
            <a:ext cx="853440" cy="23939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312160" y="5181600"/>
            <a:ext cx="663575" cy="473710"/>
          </a:xfrm>
          <a:prstGeom prst="rect">
            <a:avLst/>
          </a:prstGeom>
        </p:spPr>
      </p:pic>
      <p:pic>
        <p:nvPicPr>
          <p:cNvPr id="76" name="Picture 8905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" y="4176395"/>
            <a:ext cx="501650" cy="45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8906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65" y="4049078"/>
            <a:ext cx="48387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接箭头连接符 34"/>
          <p:cNvCxnSpPr>
            <a:endCxn id="75" idx="1"/>
          </p:cNvCxnSpPr>
          <p:nvPr/>
        </p:nvCxnSpPr>
        <p:spPr>
          <a:xfrm flipV="1">
            <a:off x="2779397" y="4231957"/>
            <a:ext cx="712470" cy="31178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endCxn id="22" idx="1"/>
          </p:cNvCxnSpPr>
          <p:nvPr/>
        </p:nvCxnSpPr>
        <p:spPr>
          <a:xfrm>
            <a:off x="2520950" y="4638358"/>
            <a:ext cx="791210" cy="7797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1"/>
          <p:cNvSpPr txBox="1">
            <a:spLocks noChangeArrowheads="1"/>
          </p:cNvSpPr>
          <p:nvPr/>
        </p:nvSpPr>
        <p:spPr bwMode="auto">
          <a:xfrm>
            <a:off x="449262" y="921385"/>
            <a:ext cx="638968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第二部分：</a:t>
            </a:r>
            <a:r>
              <a:rPr lang="zh-CN" altLang="en-US" sz="2400" b="1" dirty="0">
                <a:solidFill>
                  <a:srgbClr val="0717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零部件规划与工装投入</a:t>
            </a:r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rgbClr val="0717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幻灯片编号占位符 2"/>
          <p:cNvSpPr txBox="1"/>
          <p:nvPr/>
        </p:nvSpPr>
        <p:spPr>
          <a:xfrm>
            <a:off x="7000875" y="6242222"/>
            <a:ext cx="17401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页／共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页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algn="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5" name="图片 14" descr="厂标.bmp"/>
          <p:cNvPicPr/>
          <p:nvPr/>
        </p:nvPicPr>
        <p:blipFill>
          <a:blip r:embed="rId1" cstate="print"/>
          <a:srcRect r="38303" b="44286"/>
          <a:stretch>
            <a:fillRect/>
          </a:stretch>
        </p:blipFill>
        <p:spPr bwMode="auto">
          <a:xfrm>
            <a:off x="235323" y="281548"/>
            <a:ext cx="793377" cy="4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19175" y="279402"/>
            <a:ext cx="3562350" cy="49212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光华荣昌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2900" y="876300"/>
            <a:ext cx="83534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幻灯片编号占位符 2"/>
          <p:cNvSpPr txBox="1"/>
          <p:nvPr/>
        </p:nvSpPr>
        <p:spPr>
          <a:xfrm>
            <a:off x="247649" y="6270797"/>
            <a:ext cx="30384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Lantinghei SC Demibold" charset="-122"/>
              </a:rPr>
              <a:t>永远为客户创造超价值服务</a:t>
            </a:r>
            <a:endParaRPr lang="zh-CN" altLang="en-US" sz="18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Lantinghei SC Demibold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42900" y="6152515"/>
            <a:ext cx="8353425" cy="15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"/>
          <p:cNvSpPr/>
          <p:nvPr/>
        </p:nvSpPr>
        <p:spPr>
          <a:xfrm>
            <a:off x="434074" y="1372265"/>
            <a:ext cx="5105400" cy="38608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2.4 </a:t>
            </a:r>
            <a:r>
              <a:rPr lang="zh-CN" altLang="en-US" sz="1800" b="1" kern="0" dirty="0">
                <a:solidFill>
                  <a:srgbClr val="071734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新开零部件说明</a:t>
            </a:r>
            <a:endParaRPr lang="zh-CN" altLang="en-US" sz="1800" b="1" kern="0" dirty="0">
              <a:solidFill>
                <a:srgbClr val="071734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38" name="表格 37"/>
          <p:cNvGraphicFramePr/>
          <p:nvPr>
            <p:custDataLst>
              <p:tags r:id="rId2"/>
            </p:custDataLst>
          </p:nvPr>
        </p:nvGraphicFramePr>
        <p:xfrm>
          <a:off x="434340" y="1815465"/>
          <a:ext cx="8171180" cy="4248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238"/>
                <a:gridCol w="1101541"/>
                <a:gridCol w="1101540"/>
                <a:gridCol w="1105936"/>
                <a:gridCol w="4258925"/>
              </a:tblGrid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序号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dirty="0"/>
                        <a:t>区分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零部件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图示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状态说明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 anchor="ctr"/>
                </a:tc>
              </a:tr>
              <a:tr h="6362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1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主驾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主驾座垫护面总成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面料不同，新开零件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2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 vMerge="1">
                  <a:tcPr anchor="ctr"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主驾靠背护面总成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面料不同，新开零件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3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 vMerge="1">
                  <a:tcPr anchor="ctr"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调角器左罩壳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在</a:t>
                      </a:r>
                      <a:r>
                        <a:rPr lang="en-US" altLang="zh-CN" sz="1600" dirty="0">
                          <a:sym typeface="+mn-ea"/>
                        </a:rPr>
                        <a:t>2.1C</a:t>
                      </a:r>
                      <a:r>
                        <a:rPr lang="zh-CN" altLang="en-US" sz="1600" dirty="0">
                          <a:sym typeface="+mn-ea"/>
                        </a:rPr>
                        <a:t>侧置升降罩壳基础上增加速降孔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702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4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副驾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副驾座垫护面总成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面料不同，新开零件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6743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5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 vMerge="1">
                  <a:tcPr anchor="ctr"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副驾靠背护面总成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面料不同，新开零件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741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6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 vMerge="1">
                  <a:tcPr anchor="ctr"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副司机底支架焊接总成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600" dirty="0">
                          <a:sym typeface="+mn-ea"/>
                        </a:rPr>
                        <a:t>底支架新开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230" y="2216785"/>
            <a:ext cx="767080" cy="523240"/>
          </a:xfrm>
          <a:prstGeom prst="rect">
            <a:avLst/>
          </a:prstGeom>
        </p:spPr>
      </p:pic>
      <p:pic>
        <p:nvPicPr>
          <p:cNvPr id="27" name="图片 22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533775" y="2706370"/>
            <a:ext cx="475615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64230" y="3434715"/>
            <a:ext cx="815340" cy="450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35985" y="4006850"/>
            <a:ext cx="767080" cy="615950"/>
          </a:xfrm>
          <a:prstGeom prst="rect">
            <a:avLst/>
          </a:prstGeom>
        </p:spPr>
      </p:pic>
      <p:pic>
        <p:nvPicPr>
          <p:cNvPr id="4" name="图片 22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557270" y="4611370"/>
            <a:ext cx="475615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87725" y="5430520"/>
            <a:ext cx="815340" cy="5480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TABLE_BEAUTIFY" val="smartTable{bb616326-0a97-43b3-b276-06f880d652e1}"/>
  <p:tag name="TABLE_ENDDRAG_ORIGIN_RECT" val="348*320"/>
  <p:tag name="TABLE_ENDDRAG_RECT" val="340*120*348*320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TABLE_BEAUTIFY" val="smartTable{bb616326-0a97-43b3-b276-06f880d652e1}"/>
  <p:tag name="TABLE_ENDDRAG_ORIGIN_RECT" val="643*147"/>
  <p:tag name="TABLE_ENDDRAG_RECT" val="34*142*643*147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TABLE_BEAUTIFY" val="smartTable{57a291b9-41ce-4e7a-b4e3-d695e053a930}"/>
  <p:tag name="TABLE_ENDDRAG_ORIGIN_RECT" val="653*351"/>
  <p:tag name="TABLE_ENDDRAG_RECT" val="35*119*653*35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TABLE_BEAUTIFY" val="smartTable{5b401221-b883-42a0-a7a5-4110391374ae}"/>
  <p:tag name="TABLE_ENDDRAG_ORIGIN_RECT" val="617*336"/>
  <p:tag name="TABLE_ENDDRAG_RECT" val="67*144*617*336"/>
</p:tagLst>
</file>

<file path=ppt/tags/tag28.xml><?xml version="1.0" encoding="utf-8"?>
<p:tagLst xmlns:p="http://schemas.openxmlformats.org/presentationml/2006/main">
  <p:tag name="KSO_WM_UNIT_TABLE_BEAUTIFY" val="smartTable{bd3b3401-d4ad-44b2-a5d5-729182a65cc4}"/>
  <p:tag name="TABLE_ENDDRAG_ORIGIN_RECT" val="633*353"/>
  <p:tag name="TABLE_ENDDRAG_RECT" val="42*93*633*353"/>
</p:tagLst>
</file>

<file path=ppt/tags/tag29.xml><?xml version="1.0" encoding="utf-8"?>
<p:tagLst xmlns:p="http://schemas.openxmlformats.org/presentationml/2006/main">
  <p:tag name="KSO_WM_UNIT_TABLE_BEAUTIFY" val="smartTable{d2e405d2-2f48-427a-b64a-c6f738a18b2e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TABLE_BEAUTIFY" val="smartTable{bd3b3401-d4ad-44b2-a5d5-729182a65cc4}"/>
  <p:tag name="TABLE_ENDDRAG_ORIGIN_RECT" val="635*334"/>
  <p:tag name="TABLE_ENDDRAG_RECT" val="42*93*635*334"/>
</p:tagLst>
</file>

<file path=ppt/tags/tag31.xml><?xml version="1.0" encoding="utf-8"?>
<p:tagLst xmlns:p="http://schemas.openxmlformats.org/presentationml/2006/main">
  <p:tag name="KSO_WM_UNIT_TABLE_BEAUTIFY" val="smartTable{d2e405d2-2f48-427a-b64a-c6f738a18b2e}"/>
</p:tagLst>
</file>

<file path=ppt/tags/tag32.xml><?xml version="1.0" encoding="utf-8"?>
<p:tagLst xmlns:p="http://schemas.openxmlformats.org/presentationml/2006/main">
  <p:tag name="COMMONDATA" val="eyJoZGlkIjoiODE4ZTdlNjAwNDM1MmM4ZWQ1NDQ4MTVlZjEzNDYyY2IifQ=="/>
  <p:tag name="KSO_WPP_MARK_KEY" val="3db882f3-70be-41e6-866e-93d9a043766c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TABLE_BEAUTIFY" val="smartTable{bb616326-0a97-43b3-b276-06f880d652e1}"/>
  <p:tag name="TABLE_ENDDRAG_ORIGIN_RECT" val="649*335"/>
  <p:tag name="TABLE_ENDDRAG_RECT" val="35*145*649*335"/>
</p:tagLst>
</file>

<file path=ppt/tags/tag7.xml><?xml version="1.0" encoding="utf-8"?>
<p:tagLst xmlns:p="http://schemas.openxmlformats.org/presentationml/2006/main">
  <p:tag name="KSO_WM_UNIT_TABLE_BEAUTIFY" val="smartTable{bb616326-0a97-43b3-b276-06f880d652e1}"/>
  <p:tag name="TABLE_ENDDRAG_ORIGIN_RECT" val="348*349"/>
  <p:tag name="TABLE_ENDDRAG_RECT" val="351*108*348*349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3782</Words>
  <Application>WPS 演示</Application>
  <PresentationFormat>全屏显示(4:3)</PresentationFormat>
  <Paragraphs>1192</Paragraphs>
  <Slides>17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Lantinghei SC Demibold</vt:lpstr>
      <vt:lpstr>微软雅黑</vt:lpstr>
      <vt:lpstr>华文行楷</vt:lpstr>
      <vt:lpstr>华文宋体</vt:lpstr>
      <vt:lpstr>等线</vt:lpstr>
      <vt:lpstr>Calibri Light</vt:lpstr>
      <vt:lpstr>Arial Unicode MS</vt:lpstr>
      <vt:lpstr>Calibri</vt:lpstr>
      <vt:lpstr>Gulim</vt:lpstr>
      <vt:lpstr>Webdings</vt:lpstr>
      <vt:lpstr>Arial</vt:lpstr>
      <vt:lpstr>Times New Roman</vt:lpstr>
      <vt:lpstr>Malgun Gothic</vt:lpstr>
      <vt:lpstr>Office Theme</vt:lpstr>
      <vt:lpstr>光华荣昌</vt:lpstr>
      <vt:lpstr>光华荣昌</vt:lpstr>
      <vt:lpstr>光华荣昌</vt:lpstr>
      <vt:lpstr>光华荣昌</vt:lpstr>
      <vt:lpstr>光华荣昌</vt:lpstr>
      <vt:lpstr>光华荣昌</vt:lpstr>
      <vt:lpstr>光华荣昌</vt:lpstr>
      <vt:lpstr>光华荣昌</vt:lpstr>
      <vt:lpstr>光华荣昌</vt:lpstr>
      <vt:lpstr>PowerPoint 演示文稿</vt:lpstr>
      <vt:lpstr>光华荣昌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fanya</cp:lastModifiedBy>
  <cp:revision>2767</cp:revision>
  <cp:lastPrinted>2017-07-04T07:39:00Z</cp:lastPrinted>
  <dcterms:created xsi:type="dcterms:W3CDTF">2014-11-26T08:06:00Z</dcterms:created>
  <dcterms:modified xsi:type="dcterms:W3CDTF">2023-04-11T00:59:48Z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012B6FF3A15A4F6E914FE8D02DF9AE35</vt:lpwstr>
  </property>
  <property fmtid="{D5CDD505-2E9C-101B-9397-08002B2CF9AE}" pid="3" name="KSOProductBuildVer">
    <vt:lpwstr>2052-11.1.0.14036</vt:lpwstr>
  </property>
</Properties>
</file>