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07" r:id="rId3"/>
    <p:sldId id="324" r:id="rId4"/>
    <p:sldId id="372" r:id="rId5"/>
    <p:sldId id="346" r:id="rId6"/>
    <p:sldId id="383" r:id="rId7"/>
    <p:sldId id="384" r:id="rId8"/>
    <p:sldId id="410" r:id="rId9"/>
    <p:sldId id="411" r:id="rId10"/>
    <p:sldId id="412" r:id="rId11"/>
    <p:sldId id="388" r:id="rId12"/>
    <p:sldId id="370" r:id="rId13"/>
    <p:sldId id="406" r:id="rId14"/>
    <p:sldId id="394" r:id="rId15"/>
    <p:sldId id="397" r:id="rId16"/>
    <p:sldId id="398" r:id="rId17"/>
    <p:sldId id="387" r:id="rId18"/>
    <p:sldId id="416" r:id="rId19"/>
    <p:sldId id="414" r:id="rId20"/>
    <p:sldId id="345" r:id="rId21"/>
  </p:sldIdLst>
  <p:sldSz cx="9144000" cy="6858000" type="screen4x3"/>
  <p:notesSz cx="6735763" cy="9866313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6" autoAdjust="0"/>
    <p:restoredTop sz="94706" autoAdjust="0"/>
  </p:normalViewPr>
  <p:slideViewPr>
    <p:cSldViewPr showGuides="1">
      <p:cViewPr varScale="1">
        <p:scale>
          <a:sx n="108" d="100"/>
          <a:sy n="108" d="100"/>
        </p:scale>
        <p:origin x="-2088" y="-84"/>
      </p:cViewPr>
      <p:guideLst>
        <p:guide orient="horz" pos="2205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1032" y="522"/>
      </p:cViewPr>
      <p:guideLst>
        <p:guide orient="horz" pos="3172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C133-8F13-41D8-8BF8-0F4FC60EE8B4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93720-9090-4AEF-9F62-8353C3C37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493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7A3C-BE52-4BD4-97FF-C87E133617B6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5814D-F49C-4411-8F2E-6C8D35B1EB9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459" y="924939"/>
            <a:ext cx="5332516" cy="405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页眉占位符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93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2908" y="0"/>
            <a:ext cx="8829637" cy="141763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76" y="1600205"/>
            <a:ext cx="822945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73" y="6245225"/>
            <a:ext cx="213394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03" y="6245225"/>
            <a:ext cx="289459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27060" y="6500835"/>
            <a:ext cx="395720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0CB1-C2BA-4A48-A5B9-2365C947E4C2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360截图20161228141436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3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公司名称加厂标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500430" cy="57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15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16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6" Type="http://schemas.openxmlformats.org/officeDocument/2006/relationships/image" Target="../media/image17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20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9.jpeg"/><Relationship Id="rId2" Type="http://schemas.openxmlformats.org/officeDocument/2006/relationships/tags" Target="../tags/tag60.xml"/><Relationship Id="rId16" Type="http://schemas.openxmlformats.org/officeDocument/2006/relationships/image" Target="../media/image23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8.png"/><Relationship Id="rId5" Type="http://schemas.openxmlformats.org/officeDocument/2006/relationships/tags" Target="../tags/tag63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liyanlong@bjghrc.com" TargetMode="External"/><Relationship Id="rId13" Type="http://schemas.openxmlformats.org/officeDocument/2006/relationships/hyperlink" Target="mailto:huzengxuan@bjghrc.com" TargetMode="External"/><Relationship Id="rId3" Type="http://schemas.openxmlformats.org/officeDocument/2006/relationships/hyperlink" Target="mailto:liuguanghui@bjghrc.com" TargetMode="External"/><Relationship Id="rId7" Type="http://schemas.openxmlformats.org/officeDocument/2006/relationships/hyperlink" Target="mailto:geyanyu@bjghrc.com" TargetMode="External"/><Relationship Id="rId12" Type="http://schemas.openxmlformats.org/officeDocument/2006/relationships/hyperlink" Target="mailto:zhanghua@bjghrc.com" TargetMode="External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Excel____1.xlsx"/><Relationship Id="rId1" Type="http://schemas.openxmlformats.org/officeDocument/2006/relationships/vmlDrawing" Target="../drawings/vmlDrawing1.vml"/><Relationship Id="rId6" Type="http://schemas.openxmlformats.org/officeDocument/2006/relationships/hyperlink" Target="mailto:fengjingqian@bjghrc.com" TargetMode="External"/><Relationship Id="rId11" Type="http://schemas.openxmlformats.org/officeDocument/2006/relationships/hyperlink" Target="mailto:luzhonghua@bjghrc.com" TargetMode="External"/><Relationship Id="rId5" Type="http://schemas.openxmlformats.org/officeDocument/2006/relationships/hyperlink" Target="mailto:lintao@bjghrc.com" TargetMode="External"/><Relationship Id="rId15" Type="http://schemas.openxmlformats.org/officeDocument/2006/relationships/hyperlink" Target="mailto:caomi@bjghrc.com" TargetMode="External"/><Relationship Id="rId10" Type="http://schemas.openxmlformats.org/officeDocument/2006/relationships/hyperlink" Target="mailto:wangxilong@bjghrc.com" TargetMode="External"/><Relationship Id="rId4" Type="http://schemas.openxmlformats.org/officeDocument/2006/relationships/hyperlink" Target="mailto:wuxiaowei@bjghrc.com" TargetMode="External"/><Relationship Id="rId9" Type="http://schemas.openxmlformats.org/officeDocument/2006/relationships/hyperlink" Target="mailto:lianghongbo@bjghrc.com" TargetMode="External"/><Relationship Id="rId14" Type="http://schemas.openxmlformats.org/officeDocument/2006/relationships/hyperlink" Target="mailto:liutao@bjghr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ai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2071678"/>
            <a:ext cx="9144000" cy="1499235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M4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中期改款转株洲生产制造方案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750219" y="4829781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2023.7.13</a:t>
            </a: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>
            <a:extLst>
              <a:ext uri="{FF2B5EF4-FFF2-40B4-BE49-F238E27FC236}">
                <a16:creationId xmlns="" xmlns:a16="http://schemas.microsoft.com/office/drawing/2014/main" id="{CC4F7090-301D-66FF-64F8-D0D83EF66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5" y="764704"/>
            <a:ext cx="5031956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项目里程碑计划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5" y="1371600"/>
            <a:ext cx="9060755" cy="47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0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8219526"/>
              </p:ext>
            </p:extLst>
          </p:nvPr>
        </p:nvGraphicFramePr>
        <p:xfrm>
          <a:off x="467544" y="1088605"/>
          <a:ext cx="8208912" cy="53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397"/>
                <a:gridCol w="1492529"/>
                <a:gridCol w="1343276"/>
                <a:gridCol w="1268651"/>
                <a:gridCol w="2985059"/>
              </a:tblGrid>
              <a:tr h="74581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类别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借用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新开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7458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面套类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株洲本地开发</a:t>
                      </a:r>
                      <a:endParaRPr lang="zh-CN" altLang="en-US" dirty="0"/>
                    </a:p>
                  </a:txBody>
                  <a:tcPr/>
                </a:tc>
              </a:tr>
              <a:tr h="7458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发泡类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需复制一套模具株洲生产</a:t>
                      </a:r>
                      <a:endParaRPr lang="zh-CN" altLang="en-US" dirty="0"/>
                    </a:p>
                  </a:txBody>
                  <a:tcPr/>
                </a:tc>
              </a:tr>
              <a:tr h="7458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骨架类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复制一套骨架总成焊胎</a:t>
                      </a:r>
                      <a:endParaRPr lang="zh-CN" altLang="en-US" dirty="0"/>
                    </a:p>
                  </a:txBody>
                  <a:tcPr/>
                </a:tc>
              </a:tr>
              <a:tr h="7458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核心件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调角器河北总成供货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减震滑轨河北减震器总成供货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基础款滑轨湖南采购</a:t>
                      </a:r>
                      <a:endParaRPr lang="zh-CN" altLang="en-US" dirty="0"/>
                    </a:p>
                  </a:txBody>
                  <a:tcPr/>
                </a:tc>
              </a:tr>
              <a:tr h="7458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标准件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株洲属地化外购</a:t>
                      </a:r>
                      <a:endParaRPr lang="zh-CN" altLang="en-US" dirty="0"/>
                    </a:p>
                  </a:txBody>
                  <a:tcPr/>
                </a:tc>
              </a:tr>
              <a:tr h="7458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塑料件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河北荣昌供货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椭圆 14"/>
          <p:cNvSpPr/>
          <p:nvPr/>
        </p:nvSpPr>
        <p:spPr>
          <a:xfrm>
            <a:off x="4836694" y="205508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857971" y="287766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558774" y="58052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881558" y="50679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839004" y="349869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702790" y="426629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8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215" y="621030"/>
            <a:ext cx="34353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零部件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转产模式介绍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buNone/>
              <a:defRPr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0200" y="621030"/>
            <a:ext cx="45364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、焊接夹具开发规划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5172046"/>
              </p:ext>
            </p:extLst>
          </p:nvPr>
        </p:nvGraphicFramePr>
        <p:xfrm>
          <a:off x="199329" y="1772815"/>
          <a:ext cx="8704598" cy="340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2"/>
                <a:gridCol w="2007326"/>
                <a:gridCol w="2448272"/>
                <a:gridCol w="792088"/>
                <a:gridCol w="1152128"/>
                <a:gridCol w="1798212"/>
              </a:tblGrid>
              <a:tr h="407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sz="14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序号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sz="14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焊接夹具名称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sz="14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零件号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费用</a:t>
                      </a:r>
                      <a:r>
                        <a:rPr lang="en-US" altLang="zh-CN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</a:t>
                      </a:r>
                      <a:r>
                        <a:rPr lang="zh-CN" altLang="en-US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万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责任单位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b="1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开发情况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93755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副驾靠背骨架焊接总成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 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SLT0011201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6.3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（二序）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正式焊胎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复制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40738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基础款背骨架焊接总成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 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SLT0010875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/SLT0010995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6.3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正式焊胎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复制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5810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减震款背骨架焊接总成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 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SLT0011248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/SLT0011249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6.3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正式焊胎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复制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50226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4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2060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副驾小背骨架焊接总成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 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SLT0011080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6.85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正式焊胎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复制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56821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1880</a:t>
                      </a:r>
                      <a:r>
                        <a:rPr lang="zh-CN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副驾小背骨架焊接总成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 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SLT0011165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6.85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正式焊胎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复制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8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4310" y="1106805"/>
            <a:ext cx="73164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焊接夹具共计开发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套，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费用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32.6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，具体明细如下：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0200" y="621030"/>
            <a:ext cx="45364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、发泡模具开发规划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6046920"/>
              </p:ext>
            </p:extLst>
          </p:nvPr>
        </p:nvGraphicFramePr>
        <p:xfrm>
          <a:off x="330200" y="1492250"/>
          <a:ext cx="8704579" cy="433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22"/>
                <a:gridCol w="3048598"/>
                <a:gridCol w="1440160"/>
                <a:gridCol w="1008112"/>
                <a:gridCol w="1152128"/>
                <a:gridCol w="1582459"/>
              </a:tblGrid>
              <a:tr h="31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sz="14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序号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sz="14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模具名称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sz="14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零件号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费用</a:t>
                      </a:r>
                      <a:r>
                        <a:rPr lang="en-US" altLang="zh-CN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</a:t>
                      </a:r>
                      <a:r>
                        <a:rPr lang="zh-CN" altLang="en-US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万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责任单位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状态说明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42672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驾驶员座垫泡沫总成（非通风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/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通风）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SLT0010933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SLT0010999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0.65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修改模具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97028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驾驶员靠背泡沫总成(非通风/通风)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SLT0010863</a:t>
                      </a:r>
                    </a:p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SLT0010864</a:t>
                      </a: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0.65</a:t>
                      </a: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修改模具</a:t>
                      </a:r>
                      <a:endParaRPr lang="zh-CN" altLang="en-US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</a:t>
                      </a:r>
                      <a:endParaRPr lang="en-US" alt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1880副驾驶员座垫泡沫总成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SLT0011174</a:t>
                      </a: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3.8</a:t>
                      </a: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</a:tr>
              <a:tr h="83756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4</a:t>
                      </a:r>
                      <a:endParaRPr lang="en-US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副驾驶员靠背泡沫总成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SLT0011061</a:t>
                      </a: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修改模架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5</a:t>
                      </a:r>
                      <a:endParaRPr lang="en-US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2060 小背泡沫总成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SLT0011075</a:t>
                      </a: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3.7</a:t>
                      </a: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</a:t>
                      </a:r>
                      <a:endParaRPr lang="en-US" altLang="zh-CN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zh-CN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1880 小背泡沫总成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SLT0011158</a:t>
                      </a: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3.5</a:t>
                      </a:r>
                      <a:endParaRPr lang="en-US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北京研发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2637155" algn="ctr"/>
                          <a:tab pos="5274310" algn="r"/>
                        </a:tabLst>
                      </a:pP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8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115" y="1070610"/>
            <a:ext cx="86981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发泡模具共计</a:t>
            </a:r>
            <a:r>
              <a:rPr 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开发</a:t>
            </a:r>
            <a:r>
              <a:rPr lang="en-US" altLang="zh-CN" sz="2000" b="1" dirty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套，修改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套，实际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投入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12.3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：具体明细如下：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0200" y="621030"/>
            <a:ext cx="45364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、座椅总装规划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8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310" y="980728"/>
            <a:ext cx="564896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9.1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座椅总装生产平面布置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基础款主驾（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人）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0658" y="2061210"/>
            <a:ext cx="8542655" cy="3153410"/>
          </a:xfrm>
          <a:prstGeom prst="rect">
            <a:avLst/>
          </a:prstGeom>
        </p:spPr>
      </p:pic>
      <p:sp>
        <p:nvSpPr>
          <p:cNvPr id="43" name="矩形标注 14"/>
          <p:cNvSpPr/>
          <p:nvPr>
            <p:custDataLst>
              <p:tags r:id="rId4"/>
            </p:custDataLst>
          </p:nvPr>
        </p:nvSpPr>
        <p:spPr>
          <a:xfrm>
            <a:off x="323850" y="5157470"/>
            <a:ext cx="1356360" cy="913130"/>
          </a:xfrm>
          <a:prstGeom prst="wedgeRectCallout">
            <a:avLst>
              <a:gd name="adj1" fmla="val -9060"/>
              <a:gd name="adj2" fmla="val -12392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左右滑轨上线；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靠背骨架安装；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座椅前横梁安装；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靠背风扇安装；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靠背解锁拉带安装</a:t>
            </a:r>
          </a:p>
        </p:txBody>
      </p:sp>
      <p:sp>
        <p:nvSpPr>
          <p:cNvPr id="44" name="矩形标注 14"/>
          <p:cNvSpPr/>
          <p:nvPr>
            <p:custDataLst>
              <p:tags r:id="rId5"/>
            </p:custDataLst>
          </p:nvPr>
        </p:nvSpPr>
        <p:spPr>
          <a:xfrm>
            <a:off x="332528" y="1842770"/>
            <a:ext cx="1148715" cy="680720"/>
          </a:xfrm>
          <a:prstGeom prst="wedgeRectCallout">
            <a:avLst>
              <a:gd name="adj1" fmla="val 81085"/>
              <a:gd name="adj2" fmla="val 1875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粘加热垫靠背面套包履及通风气袋粘贴</a:t>
            </a:r>
            <a:r>
              <a:rPr 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，靠背面套打钉</a:t>
            </a:r>
          </a:p>
        </p:txBody>
      </p:sp>
      <p:sp>
        <p:nvSpPr>
          <p:cNvPr id="5" name="矩形标注 14"/>
          <p:cNvSpPr/>
          <p:nvPr>
            <p:custDataLst>
              <p:tags r:id="rId6"/>
            </p:custDataLst>
          </p:nvPr>
        </p:nvSpPr>
        <p:spPr>
          <a:xfrm>
            <a:off x="2048510" y="5157470"/>
            <a:ext cx="1272540" cy="822325"/>
          </a:xfrm>
          <a:prstGeom prst="wedgeRectCallout">
            <a:avLst>
              <a:gd name="adj1" fmla="val -2744"/>
              <a:gd name="adj2" fmla="val -1560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主驾背板安装固定；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靠背包覆骨架；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线束ECU固定</a:t>
            </a:r>
          </a:p>
        </p:txBody>
      </p:sp>
      <p:sp>
        <p:nvSpPr>
          <p:cNvPr id="6" name="矩形标注 14"/>
          <p:cNvSpPr/>
          <p:nvPr>
            <p:custDataLst>
              <p:tags r:id="rId7"/>
            </p:custDataLst>
          </p:nvPr>
        </p:nvSpPr>
        <p:spPr>
          <a:xfrm>
            <a:off x="2771775" y="1485265"/>
            <a:ext cx="1272540" cy="822325"/>
          </a:xfrm>
          <a:prstGeom prst="wedgeRectCallout">
            <a:avLst>
              <a:gd name="adj1" fmla="val -7984"/>
              <a:gd name="adj2" fmla="val 1853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左侧护板安装；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右侧护板安装；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二级调节护板安装；</a:t>
            </a:r>
          </a:p>
        </p:txBody>
      </p:sp>
      <p:sp>
        <p:nvSpPr>
          <p:cNvPr id="7" name="矩形标注 14"/>
          <p:cNvSpPr/>
          <p:nvPr>
            <p:custDataLst>
              <p:tags r:id="rId8"/>
            </p:custDataLst>
          </p:nvPr>
        </p:nvSpPr>
        <p:spPr>
          <a:xfrm>
            <a:off x="3347720" y="5157470"/>
            <a:ext cx="974090" cy="822325"/>
          </a:xfrm>
          <a:prstGeom prst="wedgeRectCallout">
            <a:avLst>
              <a:gd name="adj1" fmla="val -9680"/>
              <a:gd name="adj2" fmla="val -1330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坐垫风扇安装；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加热垫粘贴</a:t>
            </a:r>
          </a:p>
        </p:txBody>
      </p:sp>
      <p:sp>
        <p:nvSpPr>
          <p:cNvPr id="8" name="矩形标注 14"/>
          <p:cNvSpPr/>
          <p:nvPr>
            <p:custDataLst>
              <p:tags r:id="rId9"/>
            </p:custDataLst>
          </p:nvPr>
        </p:nvSpPr>
        <p:spPr>
          <a:xfrm>
            <a:off x="4427855" y="5157470"/>
            <a:ext cx="923290" cy="822325"/>
          </a:xfrm>
          <a:prstGeom prst="wedgeRectCallout">
            <a:avLst>
              <a:gd name="adj1" fmla="val -33700"/>
              <a:gd name="adj2" fmla="val -1357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座垫面套打钉，座垫骨架安装</a:t>
            </a:r>
          </a:p>
        </p:txBody>
      </p:sp>
      <p:sp>
        <p:nvSpPr>
          <p:cNvPr id="9" name="矩形标注 14"/>
          <p:cNvSpPr/>
          <p:nvPr>
            <p:custDataLst>
              <p:tags r:id="rId10"/>
            </p:custDataLst>
          </p:nvPr>
        </p:nvSpPr>
        <p:spPr>
          <a:xfrm>
            <a:off x="4427855" y="1489710"/>
            <a:ext cx="1415415" cy="1033780"/>
          </a:xfrm>
          <a:prstGeom prst="wedgeRectCallout">
            <a:avLst>
              <a:gd name="adj1" fmla="val -7984"/>
              <a:gd name="adj2" fmla="val 1853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坐垫安装；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靠背底边封口；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头枕导管安装；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调节手柄安装；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扶手安装；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滑轨解锁手柄安装；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安全带带扣安装；</a:t>
            </a:r>
          </a:p>
        </p:txBody>
      </p:sp>
      <p:sp>
        <p:nvSpPr>
          <p:cNvPr id="10" name="矩形标注 14"/>
          <p:cNvSpPr/>
          <p:nvPr>
            <p:custDataLst>
              <p:tags r:id="rId11"/>
            </p:custDataLst>
          </p:nvPr>
        </p:nvSpPr>
        <p:spPr>
          <a:xfrm>
            <a:off x="5580380" y="5085715"/>
            <a:ext cx="923290" cy="822325"/>
          </a:xfrm>
          <a:prstGeom prst="wedgeRectCallout">
            <a:avLst>
              <a:gd name="adj1" fmla="val -31292"/>
              <a:gd name="adj2" fmla="val -1492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熨烫整形</a:t>
            </a:r>
          </a:p>
        </p:txBody>
      </p:sp>
      <p:sp>
        <p:nvSpPr>
          <p:cNvPr id="11" name="矩形标注 14"/>
          <p:cNvSpPr/>
          <p:nvPr>
            <p:custDataLst>
              <p:tags r:id="rId12"/>
            </p:custDataLst>
          </p:nvPr>
        </p:nvSpPr>
        <p:spPr>
          <a:xfrm>
            <a:off x="6300470" y="1560195"/>
            <a:ext cx="923290" cy="822325"/>
          </a:xfrm>
          <a:prstGeom prst="wedgeRectCallout">
            <a:avLst>
              <a:gd name="adj1" fmla="val -14442"/>
              <a:gd name="adj2" fmla="val 2016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座椅检验、粘贴标签</a:t>
            </a:r>
          </a:p>
        </p:txBody>
      </p:sp>
      <p:sp>
        <p:nvSpPr>
          <p:cNvPr id="12" name="矩形标注 14"/>
          <p:cNvSpPr/>
          <p:nvPr>
            <p:custDataLst>
              <p:tags r:id="rId13"/>
            </p:custDataLst>
          </p:nvPr>
        </p:nvSpPr>
        <p:spPr>
          <a:xfrm>
            <a:off x="7223760" y="5085715"/>
            <a:ext cx="923290" cy="822325"/>
          </a:xfrm>
          <a:prstGeom prst="wedgeRectCallout">
            <a:avLst>
              <a:gd name="adj1" fmla="val -31292"/>
              <a:gd name="adj2" fmla="val -1492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、头枕安装、投入包装膜，座椅下线</a:t>
            </a:r>
            <a:endParaRPr 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4666" y="6262301"/>
            <a:ext cx="666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沿用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河北生产模式，后期株洲荣昌根据情况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/>
          <a:srcRect t="22375" b="20920"/>
          <a:stretch>
            <a:fillRect/>
          </a:stretch>
        </p:blipFill>
        <p:spPr bwMode="auto">
          <a:xfrm>
            <a:off x="378460" y="2191385"/>
            <a:ext cx="8187055" cy="289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0200" y="621030"/>
            <a:ext cx="45364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、座椅总装规划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8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4310" y="1052830"/>
            <a:ext cx="610616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9.2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座椅总装生产平面布置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减震款主驾（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人）</a:t>
            </a:r>
          </a:p>
        </p:txBody>
      </p:sp>
      <p:sp>
        <p:nvSpPr>
          <p:cNvPr id="43" name="矩形标注 14"/>
          <p:cNvSpPr/>
          <p:nvPr>
            <p:custDataLst>
              <p:tags r:id="rId4"/>
            </p:custDataLst>
          </p:nvPr>
        </p:nvSpPr>
        <p:spPr>
          <a:xfrm>
            <a:off x="323850" y="5157470"/>
            <a:ext cx="1356360" cy="913130"/>
          </a:xfrm>
          <a:prstGeom prst="wedgeRectCallout">
            <a:avLst>
              <a:gd name="adj1" fmla="val -5009"/>
              <a:gd name="adj2" fmla="val -1579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减震器上线；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靠背骨架安装；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减震器下挂钩安装；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腰托及侧翼气袋安装；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靠背解锁拉带安装；</a:t>
            </a:r>
          </a:p>
        </p:txBody>
      </p:sp>
      <p:sp>
        <p:nvSpPr>
          <p:cNvPr id="44" name="矩形标注 14"/>
          <p:cNvSpPr/>
          <p:nvPr>
            <p:custDataLst>
              <p:tags r:id="rId5"/>
            </p:custDataLst>
          </p:nvPr>
        </p:nvSpPr>
        <p:spPr>
          <a:xfrm>
            <a:off x="899795" y="1560195"/>
            <a:ext cx="1148715" cy="680720"/>
          </a:xfrm>
          <a:prstGeom prst="wedgeRectCallout">
            <a:avLst>
              <a:gd name="adj1" fmla="val 31702"/>
              <a:gd name="adj2" fmla="val 2472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粘加热垫靠背面套包履及通风气袋粘贴</a:t>
            </a:r>
            <a:r>
              <a:rPr 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，靠背面套打钉</a:t>
            </a:r>
          </a:p>
        </p:txBody>
      </p:sp>
      <p:sp>
        <p:nvSpPr>
          <p:cNvPr id="5" name="矩形标注 14"/>
          <p:cNvSpPr/>
          <p:nvPr>
            <p:custDataLst>
              <p:tags r:id="rId6"/>
            </p:custDataLst>
          </p:nvPr>
        </p:nvSpPr>
        <p:spPr>
          <a:xfrm>
            <a:off x="2048510" y="5157470"/>
            <a:ext cx="1272540" cy="822325"/>
          </a:xfrm>
          <a:prstGeom prst="wedgeRectCallout">
            <a:avLst>
              <a:gd name="adj1" fmla="val -7135"/>
              <a:gd name="adj2" fmla="val -1763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主驾背板安装固定；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靠背包覆骨架；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线束ECU固定</a:t>
            </a:r>
          </a:p>
        </p:txBody>
      </p:sp>
      <p:sp>
        <p:nvSpPr>
          <p:cNvPr id="6" name="矩形标注 14"/>
          <p:cNvSpPr/>
          <p:nvPr>
            <p:custDataLst>
              <p:tags r:id="rId7"/>
            </p:custDataLst>
          </p:nvPr>
        </p:nvSpPr>
        <p:spPr>
          <a:xfrm>
            <a:off x="2771775" y="1485265"/>
            <a:ext cx="1272540" cy="822325"/>
          </a:xfrm>
          <a:prstGeom prst="wedgeRectCallout">
            <a:avLst>
              <a:gd name="adj1" fmla="val -7984"/>
              <a:gd name="adj2" fmla="val 1853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腰托开关安装；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气管插头安装；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左侧护板安装；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右侧护板安装；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二级调节护板安装；</a:t>
            </a:r>
          </a:p>
        </p:txBody>
      </p:sp>
      <p:sp>
        <p:nvSpPr>
          <p:cNvPr id="7" name="矩形标注 14"/>
          <p:cNvSpPr/>
          <p:nvPr>
            <p:custDataLst>
              <p:tags r:id="rId8"/>
            </p:custDataLst>
          </p:nvPr>
        </p:nvSpPr>
        <p:spPr>
          <a:xfrm>
            <a:off x="3347720" y="5157470"/>
            <a:ext cx="1132840" cy="822325"/>
          </a:xfrm>
          <a:prstGeom prst="wedgeRectCallout">
            <a:avLst>
              <a:gd name="adj1" fmla="val -9680"/>
              <a:gd name="adj2" fmla="val -1330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坐垫风扇安装；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3D网格粘贴；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舒适性泡绵粘贴；加热垫粘贴；</a:t>
            </a:r>
          </a:p>
        </p:txBody>
      </p:sp>
      <p:sp>
        <p:nvSpPr>
          <p:cNvPr id="8" name="矩形标注 14"/>
          <p:cNvSpPr/>
          <p:nvPr>
            <p:custDataLst>
              <p:tags r:id="rId9"/>
            </p:custDataLst>
          </p:nvPr>
        </p:nvSpPr>
        <p:spPr>
          <a:xfrm>
            <a:off x="4523105" y="5157470"/>
            <a:ext cx="923290" cy="822325"/>
          </a:xfrm>
          <a:prstGeom prst="wedgeRectCallout">
            <a:avLst>
              <a:gd name="adj1" fmla="val -55295"/>
              <a:gd name="adj2" fmla="val -14930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座垫面套打钉，座垫骨架安装</a:t>
            </a:r>
          </a:p>
        </p:txBody>
      </p:sp>
      <p:sp>
        <p:nvSpPr>
          <p:cNvPr id="9" name="矩形标注 14"/>
          <p:cNvSpPr/>
          <p:nvPr>
            <p:custDataLst>
              <p:tags r:id="rId10"/>
            </p:custDataLst>
          </p:nvPr>
        </p:nvSpPr>
        <p:spPr>
          <a:xfrm>
            <a:off x="4427855" y="1489710"/>
            <a:ext cx="1478280" cy="1033780"/>
          </a:xfrm>
          <a:prstGeom prst="wedgeRectCallout">
            <a:avLst>
              <a:gd name="adj1" fmla="val -15814"/>
              <a:gd name="adj2" fmla="val 1606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坐垫安装；线束接头安装；靠背底边封口； 头枕导管安装；</a:t>
            </a:r>
          </a:p>
          <a:p>
            <a:pPr algn="l"/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调节手柄安装</a:t>
            </a:r>
            <a:r>
              <a:rPr 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扶手安装；滑轨解锁手柄安装；安全带锁扣安装</a:t>
            </a:r>
          </a:p>
        </p:txBody>
      </p:sp>
      <p:sp>
        <p:nvSpPr>
          <p:cNvPr id="10" name="矩形标注 14"/>
          <p:cNvSpPr/>
          <p:nvPr>
            <p:custDataLst>
              <p:tags r:id="rId11"/>
            </p:custDataLst>
          </p:nvPr>
        </p:nvSpPr>
        <p:spPr>
          <a:xfrm>
            <a:off x="5580380" y="5085715"/>
            <a:ext cx="923290" cy="822325"/>
          </a:xfrm>
          <a:prstGeom prst="wedgeRectCallout">
            <a:avLst>
              <a:gd name="adj1" fmla="val -32462"/>
              <a:gd name="adj2" fmla="val -1613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熨烫整形</a:t>
            </a:r>
          </a:p>
        </p:txBody>
      </p:sp>
      <p:sp>
        <p:nvSpPr>
          <p:cNvPr id="11" name="矩形标注 14"/>
          <p:cNvSpPr/>
          <p:nvPr>
            <p:custDataLst>
              <p:tags r:id="rId12"/>
            </p:custDataLst>
          </p:nvPr>
        </p:nvSpPr>
        <p:spPr>
          <a:xfrm>
            <a:off x="6300470" y="1560195"/>
            <a:ext cx="923290" cy="822325"/>
          </a:xfrm>
          <a:prstGeom prst="wedgeRectCallout">
            <a:avLst>
              <a:gd name="adj1" fmla="val -14442"/>
              <a:gd name="adj2" fmla="val 2016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座椅检验、粘贴标签</a:t>
            </a:r>
          </a:p>
        </p:txBody>
      </p:sp>
      <p:sp>
        <p:nvSpPr>
          <p:cNvPr id="12" name="矩形标注 14"/>
          <p:cNvSpPr/>
          <p:nvPr>
            <p:custDataLst>
              <p:tags r:id="rId13"/>
            </p:custDataLst>
          </p:nvPr>
        </p:nvSpPr>
        <p:spPr>
          <a:xfrm>
            <a:off x="7223760" y="5085715"/>
            <a:ext cx="923290" cy="822325"/>
          </a:xfrm>
          <a:prstGeom prst="wedgeRectCallout">
            <a:avLst>
              <a:gd name="adj1" fmla="val -31292"/>
              <a:gd name="adj2" fmla="val -1492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、头枕安装、投入包装膜，座椅下线</a:t>
            </a:r>
            <a:endParaRPr 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666" y="6262301"/>
            <a:ext cx="666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沿用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河北生产模式，后期株洲荣昌根据情况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0200" y="621030"/>
            <a:ext cx="45364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、座椅总装规划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8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310" y="1052830"/>
            <a:ext cx="53320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9.3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座椅总装生产平面布置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副驾（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2000" b="1" dirty="0" smtClean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8625" y="1607185"/>
            <a:ext cx="8021955" cy="4457065"/>
            <a:chOff x="675" y="2531"/>
            <a:chExt cx="12521" cy="6798"/>
          </a:xfrm>
        </p:grpSpPr>
        <p:pic>
          <p:nvPicPr>
            <p:cNvPr id="2050" name="Picture 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/>
            <a:srcRect l="1567" t="18839" r="1866" b="10448"/>
            <a:stretch>
              <a:fillRect/>
            </a:stretch>
          </p:blipFill>
          <p:spPr bwMode="auto">
            <a:xfrm>
              <a:off x="1010" y="3125"/>
              <a:ext cx="12186" cy="5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矩形标注 14"/>
            <p:cNvSpPr/>
            <p:nvPr>
              <p:custDataLst>
                <p:tags r:id="rId4"/>
              </p:custDataLst>
            </p:nvPr>
          </p:nvSpPr>
          <p:spPr>
            <a:xfrm>
              <a:off x="675" y="8816"/>
              <a:ext cx="1380" cy="394"/>
            </a:xfrm>
            <a:prstGeom prst="wedgeRectCallout">
              <a:avLst>
                <a:gd name="adj1" fmla="val 36847"/>
                <a:gd name="adj2" fmla="val -46555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大背正面打</a:t>
              </a:r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型钉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标注 14"/>
            <p:cNvSpPr/>
            <p:nvPr>
              <p:custDataLst>
                <p:tags r:id="rId5"/>
              </p:custDataLst>
            </p:nvPr>
          </p:nvSpPr>
          <p:spPr>
            <a:xfrm>
              <a:off x="855" y="2621"/>
              <a:ext cx="1110" cy="379"/>
            </a:xfrm>
            <a:prstGeom prst="wedgeRectCallout">
              <a:avLst>
                <a:gd name="adj1" fmla="val 63047"/>
                <a:gd name="adj2" fmla="val 64136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小背正面打</a:t>
              </a:r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型钉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标注 14"/>
            <p:cNvSpPr/>
            <p:nvPr>
              <p:custDataLst>
                <p:tags r:id="rId6"/>
              </p:custDataLst>
            </p:nvPr>
          </p:nvSpPr>
          <p:spPr>
            <a:xfrm>
              <a:off x="2850" y="8951"/>
              <a:ext cx="1110" cy="379"/>
            </a:xfrm>
            <a:prstGeom prst="wedgeRectCallout">
              <a:avLst>
                <a:gd name="adj1" fmla="val 67102"/>
                <a:gd name="adj2" fmla="val -55043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大小靠背背板安装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标注 14"/>
            <p:cNvSpPr/>
            <p:nvPr>
              <p:custDataLst>
                <p:tags r:id="rId7"/>
              </p:custDataLst>
            </p:nvPr>
          </p:nvSpPr>
          <p:spPr>
            <a:xfrm>
              <a:off x="2580" y="2651"/>
              <a:ext cx="1110" cy="379"/>
            </a:xfrm>
            <a:prstGeom prst="wedgeRectCallout">
              <a:avLst>
                <a:gd name="adj1" fmla="val 64400"/>
                <a:gd name="adj2" fmla="val 60572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大小靠背骨架安装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标注 14"/>
            <p:cNvSpPr/>
            <p:nvPr>
              <p:custDataLst>
                <p:tags r:id="rId8"/>
              </p:custDataLst>
            </p:nvPr>
          </p:nvSpPr>
          <p:spPr>
            <a:xfrm>
              <a:off x="4905" y="8951"/>
              <a:ext cx="1140" cy="379"/>
            </a:xfrm>
            <a:prstGeom prst="wedgeRectCallout">
              <a:avLst>
                <a:gd name="adj1" fmla="val 57824"/>
                <a:gd name="adj2" fmla="val -5346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塑料罩壳安装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标注 14"/>
            <p:cNvSpPr/>
            <p:nvPr>
              <p:custDataLst>
                <p:tags r:id="rId9"/>
              </p:custDataLst>
            </p:nvPr>
          </p:nvSpPr>
          <p:spPr>
            <a:xfrm>
              <a:off x="5280" y="2591"/>
              <a:ext cx="1395" cy="379"/>
            </a:xfrm>
            <a:prstGeom prst="wedgeRectCallout">
              <a:avLst>
                <a:gd name="adj1" fmla="val -20969"/>
                <a:gd name="adj2" fmla="val 67303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大小靠背底边封口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标注 14"/>
            <p:cNvSpPr/>
            <p:nvPr>
              <p:custDataLst>
                <p:tags r:id="rId10"/>
              </p:custDataLst>
            </p:nvPr>
          </p:nvSpPr>
          <p:spPr>
            <a:xfrm>
              <a:off x="8250" y="2546"/>
              <a:ext cx="1230" cy="379"/>
            </a:xfrm>
            <a:prstGeom prst="wedgeRectCallout">
              <a:avLst>
                <a:gd name="adj1" fmla="val -47440"/>
                <a:gd name="adj2" fmla="val 65719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坐垫面套正面打</a:t>
              </a:r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型钉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标注 14"/>
            <p:cNvSpPr/>
            <p:nvPr>
              <p:custDataLst>
                <p:tags r:id="rId11"/>
              </p:custDataLst>
            </p:nvPr>
          </p:nvSpPr>
          <p:spPr>
            <a:xfrm>
              <a:off x="9390" y="8891"/>
              <a:ext cx="1245" cy="379"/>
            </a:xfrm>
            <a:prstGeom prst="wedgeRectCallout">
              <a:avLst>
                <a:gd name="adj1" fmla="val 27561"/>
                <a:gd name="adj2" fmla="val -53064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外观检查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标注 14"/>
            <p:cNvSpPr/>
            <p:nvPr>
              <p:custDataLst>
                <p:tags r:id="rId12"/>
              </p:custDataLst>
            </p:nvPr>
          </p:nvSpPr>
          <p:spPr>
            <a:xfrm>
              <a:off x="7015" y="8932"/>
              <a:ext cx="1140" cy="379"/>
            </a:xfrm>
            <a:prstGeom prst="wedgeRectCallout">
              <a:avLst>
                <a:gd name="adj1" fmla="val 62353"/>
                <a:gd name="adj2" fmla="val -50762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坐垫背面打</a:t>
              </a:r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型钉   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标注 14"/>
            <p:cNvSpPr/>
            <p:nvPr>
              <p:custDataLst>
                <p:tags r:id="rId13"/>
              </p:custDataLst>
            </p:nvPr>
          </p:nvSpPr>
          <p:spPr>
            <a:xfrm>
              <a:off x="9825" y="2531"/>
              <a:ext cx="1140" cy="379"/>
            </a:xfrm>
            <a:prstGeom prst="wedgeRectCallout">
              <a:avLst>
                <a:gd name="adj1" fmla="val -54019"/>
                <a:gd name="adj2" fmla="val 72450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熨烫整型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标注 14"/>
            <p:cNvSpPr/>
            <p:nvPr>
              <p:custDataLst>
                <p:tags r:id="rId14"/>
              </p:custDataLst>
            </p:nvPr>
          </p:nvSpPr>
          <p:spPr>
            <a:xfrm>
              <a:off x="11475" y="2531"/>
              <a:ext cx="1170" cy="379"/>
            </a:xfrm>
            <a:prstGeom prst="wedgeRectCallout">
              <a:avLst>
                <a:gd name="adj1" fmla="val -54019"/>
                <a:gd name="adj2" fmla="val 72450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</a:t>
              </a:r>
              <a:r>
                <a:rPr lang="zh-CN" altLang="en-US" sz="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包装下线</a:t>
              </a:r>
              <a:endPara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04666" y="6262301"/>
            <a:ext cx="666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沿用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河北生产模式，后期株洲荣昌根据情况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8562687"/>
              </p:ext>
            </p:extLst>
          </p:nvPr>
        </p:nvGraphicFramePr>
        <p:xfrm>
          <a:off x="395536" y="1194216"/>
          <a:ext cx="8060689" cy="5200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6774"/>
                <a:gridCol w="1234518"/>
                <a:gridCol w="1399962"/>
                <a:gridCol w="1008046"/>
                <a:gridCol w="1008046"/>
                <a:gridCol w="1613343"/>
              </a:tblGrid>
              <a:tr h="4174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零部件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图示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涉及工装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设备名称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工装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设备数量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责任单位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 费用（未税）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6149"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驾驶员座椅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总成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滑轨组装治具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株洲荣昌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0.3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22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上线工装车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株洲荣昌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517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组装治具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--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滑轨功能测试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株洲荣昌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0.3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5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  <a:sym typeface="宋体" panose="02010600030101010101" pitchFamily="2" charset="-122"/>
                        </a:rPr>
                        <a:t>副司机座椅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上线工装车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株洲荣昌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驾驶员座椅总成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电检设备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--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简易便携式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北京荣昌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6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减震款底座模块总成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周转围板箱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北京研发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1.33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8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sym typeface="+mn-ea"/>
                        </a:rPr>
                        <a:t>驾驶员座椅总成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sym typeface="+mn-ea"/>
                        </a:rPr>
                        <a:t>周转围板箱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株洲荣昌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en-US" altLang="zh-CN" sz="1200" dirty="0">
                        <a:solidFill>
                          <a:srgbClr val="000000"/>
                        </a:solidFill>
                        <a:effectLst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7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副驾驶员座椅总成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sym typeface="+mn-ea"/>
                        </a:rPr>
                        <a:t>周转围板箱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株洲荣昌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4.134万元</a:t>
                      </a:r>
                      <a:endParaRPr lang="en-US" altLang="zh-CN" sz="1200" dirty="0">
                        <a:solidFill>
                          <a:srgbClr val="000000"/>
                        </a:solidFill>
                        <a:effectLst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2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合计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284"/>
          <p:cNvSpPr>
            <a:spLocks noChangeArrowheads="1"/>
          </p:cNvSpPr>
          <p:nvPr/>
        </p:nvSpPr>
        <p:spPr bwMode="auto">
          <a:xfrm>
            <a:off x="287655" y="692785"/>
            <a:ext cx="4176395" cy="3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 </a:t>
            </a:r>
            <a:r>
              <a:rPr lang="zh-CN" altLang="en-US" sz="2000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座椅总装工装设备</a:t>
            </a:r>
            <a:r>
              <a:rPr lang="zh-CN" altLang="en-US" sz="2000" b="1" kern="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投入</a:t>
            </a:r>
            <a:r>
              <a:rPr lang="zh-CN" altLang="en-US" sz="2000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清单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15975" y="1700808"/>
            <a:ext cx="838597" cy="452625"/>
          </a:xfrm>
          <a:prstGeom prst="rect">
            <a:avLst/>
          </a:prstGeom>
        </p:spPr>
      </p:pic>
      <p:pic>
        <p:nvPicPr>
          <p:cNvPr id="10246" name="图片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31161" y="2346161"/>
            <a:ext cx="596039" cy="437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444492" y="2894439"/>
            <a:ext cx="751860" cy="415701"/>
          </a:xfrm>
          <a:prstGeom prst="rect">
            <a:avLst/>
          </a:prstGeom>
        </p:spPr>
      </p:pic>
      <p:pic>
        <p:nvPicPr>
          <p:cNvPr id="2488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539410" y="3525268"/>
            <a:ext cx="562023" cy="3277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261930" y="4038737"/>
            <a:ext cx="970478" cy="508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348036" y="4714567"/>
            <a:ext cx="855377" cy="4255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378543" y="5178899"/>
            <a:ext cx="764526" cy="4471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349023" y="5704702"/>
            <a:ext cx="764526" cy="4471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8" name="Rectangle 284"/>
          <p:cNvSpPr>
            <a:spLocks noChangeArrowheads="1"/>
          </p:cNvSpPr>
          <p:nvPr/>
        </p:nvSpPr>
        <p:spPr bwMode="auto">
          <a:xfrm>
            <a:off x="440374" y="805393"/>
            <a:ext cx="821372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11.</a:t>
            </a:r>
            <a:r>
              <a:rPr lang="zh-CN" altLang="en-US" b="1" dirty="0"/>
              <a:t>总成装配工具清单</a:t>
            </a:r>
            <a:endParaRPr lang="zh-CN" altLang="en-US" b="1" dirty="0">
              <a:solidFill>
                <a:srgbClr val="000000"/>
              </a:solidFill>
              <a:latin typeface="宋体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70198"/>
              </p:ext>
            </p:extLst>
          </p:nvPr>
        </p:nvGraphicFramePr>
        <p:xfrm>
          <a:off x="251518" y="1268761"/>
          <a:ext cx="8712969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050"/>
                <a:gridCol w="1409451"/>
                <a:gridCol w="860314"/>
                <a:gridCol w="3642607"/>
                <a:gridCol w="1025055"/>
                <a:gridCol w="1171492"/>
              </a:tblGrid>
              <a:tr h="3740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 smtClean="0">
                          <a:effectLst/>
                        </a:rPr>
                        <a:t>总成装配工具</a:t>
                      </a:r>
                      <a:r>
                        <a:rPr lang="zh-CN" altLang="en-US" sz="1100" u="none" strike="noStrike" dirty="0">
                          <a:effectLst/>
                        </a:rPr>
                        <a:t>清单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2026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序号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名称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数量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用途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新开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备注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卡环枪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软垫安装</a:t>
                      </a:r>
                      <a:r>
                        <a:rPr lang="en-US" altLang="zh-CN" sz="700" u="none" strike="noStrike">
                          <a:effectLst/>
                        </a:rPr>
                        <a:t>+</a:t>
                      </a:r>
                      <a:r>
                        <a:rPr lang="zh-CN" altLang="en-US" sz="700" u="none" strike="noStrike">
                          <a:effectLst/>
                        </a:rPr>
                        <a:t>靠背封口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598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电枪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主副驾背板安装</a:t>
                      </a:r>
                      <a:r>
                        <a:rPr lang="en-US" altLang="zh-CN" sz="700" u="none" strike="noStrike" dirty="0">
                          <a:effectLst/>
                        </a:rPr>
                        <a:t>+</a:t>
                      </a:r>
                      <a:r>
                        <a:rPr lang="zh-CN" altLang="en-US" sz="700" u="none" strike="noStrike" dirty="0">
                          <a:effectLst/>
                        </a:rPr>
                        <a:t>小背扣手固定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小扭矩电枪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 dirty="0">
                          <a:effectLst/>
                        </a:rPr>
                        <a:t>3</a:t>
                      </a:r>
                      <a:endParaRPr lang="en-US" altLang="zh-CN" sz="7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主副驾罩壳安装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3N</a:t>
                      </a:r>
                      <a:r>
                        <a:rPr lang="zh-CN" altLang="en-US" sz="700" u="none" strike="noStrike">
                          <a:effectLst/>
                        </a:rPr>
                        <a:t>左右扭矩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4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气动扭矩枪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安全带插锁预紧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&lt;25Nm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气动扭矩枪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主驾靠背骨架安装</a:t>
                      </a:r>
                      <a:r>
                        <a:rPr lang="en-US" altLang="zh-CN" sz="700" u="none" strike="noStrike">
                          <a:effectLst/>
                        </a:rPr>
                        <a:t>+</a:t>
                      </a:r>
                      <a:r>
                        <a:rPr lang="zh-CN" altLang="en-US" sz="700" u="none" strike="noStrike">
                          <a:effectLst/>
                        </a:rPr>
                        <a:t>基础款主驾驶坐框安装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27Nm</a:t>
                      </a:r>
                      <a:r>
                        <a:rPr lang="zh-CN" altLang="en-US" sz="700" u="none" strike="noStrike">
                          <a:effectLst/>
                        </a:rPr>
                        <a:t>左右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6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扭矩棘轮扳手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安全带插锁拧紧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45Nm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7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气动扭矩枪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扶手螺栓安装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27Nm</a:t>
                      </a:r>
                      <a:r>
                        <a:rPr lang="zh-CN" altLang="en-US" sz="700" u="none" strike="noStrike">
                          <a:effectLst/>
                        </a:rPr>
                        <a:t>左右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橡胶踹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滑轨手柄</a:t>
                      </a:r>
                      <a:r>
                        <a:rPr lang="en-US" altLang="zh-CN" sz="700" u="none" strike="noStrike">
                          <a:effectLst/>
                        </a:rPr>
                        <a:t>+</a:t>
                      </a:r>
                      <a:r>
                        <a:rPr lang="zh-CN" altLang="en-US" sz="700" u="none" strike="noStrike">
                          <a:effectLst/>
                        </a:rPr>
                        <a:t>头枕导套</a:t>
                      </a:r>
                      <a:r>
                        <a:rPr lang="en-US" altLang="zh-CN" sz="700" u="none" strike="noStrike">
                          <a:effectLst/>
                        </a:rPr>
                        <a:t>+</a:t>
                      </a:r>
                      <a:r>
                        <a:rPr lang="zh-CN" altLang="en-US" sz="700" u="none" strike="noStrike">
                          <a:effectLst/>
                        </a:rPr>
                        <a:t>衬套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9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卡环钳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8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返修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直柄弯头气动扭矩枪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减震靠背骨架安装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27Nm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尖嘴钳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小背解锁扣手卡簧安装</a:t>
                      </a:r>
                      <a:r>
                        <a:rPr lang="en-US" altLang="zh-CN" sz="700" u="none" strike="noStrike">
                          <a:effectLst/>
                        </a:rPr>
                        <a:t>+</a:t>
                      </a:r>
                      <a:r>
                        <a:rPr lang="zh-CN" altLang="en-US" sz="700" u="none" strike="noStrike">
                          <a:effectLst/>
                        </a:rPr>
                        <a:t>靠背扣条安装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卡簧扳手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2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安装副驾小背扣手卡簧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卡簧内径</a:t>
                      </a:r>
                      <a:r>
                        <a:rPr lang="en-US" altLang="zh-CN" sz="700" u="none" strike="noStrike">
                          <a:effectLst/>
                        </a:rPr>
                        <a:t>3</a:t>
                      </a:r>
                      <a:r>
                        <a:rPr lang="en-US" sz="700" u="none" strike="noStrike">
                          <a:effectLst/>
                        </a:rPr>
                        <a:t>mm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  <a:tr h="341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13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活扳手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副背铰链安装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27Nm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4013" marR="4013" marT="40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00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5560212"/>
              </p:ext>
            </p:extLst>
          </p:nvPr>
        </p:nvGraphicFramePr>
        <p:xfrm>
          <a:off x="428625" y="1331913"/>
          <a:ext cx="8239125" cy="408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665"/>
                <a:gridCol w="2809240"/>
                <a:gridCol w="1685290"/>
                <a:gridCol w="1591310"/>
                <a:gridCol w="1404620"/>
              </a:tblGrid>
              <a:tr h="353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作业工序名称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设备名称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数量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备注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扭矩值检测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扭矩扳手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</a:t>
                      </a:r>
                      <a:endParaRPr lang="zh-CN" altLang="en-US" sz="12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10-100N.m</a:t>
                      </a:r>
                      <a:endParaRPr lang="zh-CN" altLang="en-US" sz="12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漆膜厚度检测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漆膜测厚仪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色差检测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色差仪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</a:t>
                      </a:r>
                      <a:endParaRPr lang="zh-CN" altLang="en-US" sz="12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力值检测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推拉力计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0-200N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焊道熔深检测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金相显微镜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</a:t>
                      </a:r>
                      <a:endParaRPr lang="zh-CN" altLang="en-US" sz="12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线束长度检测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钢板尺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靠背行程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角度仪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0-180/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安装尺寸间距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游标卡尺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0-150mm  1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把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0-500mm  1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把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零件或整椅重量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电子秤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靠背及坐垫宽度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盒尺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0-3m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58" name="Rectangle 284"/>
          <p:cNvSpPr>
            <a:spLocks noChangeArrowheads="1"/>
          </p:cNvSpPr>
          <p:nvPr/>
        </p:nvSpPr>
        <p:spPr bwMode="auto">
          <a:xfrm>
            <a:off x="440374" y="805393"/>
            <a:ext cx="821372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12.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通用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量检具清单</a:t>
            </a:r>
          </a:p>
        </p:txBody>
      </p:sp>
    </p:spTree>
    <p:extLst>
      <p:ext uri="{BB962C8B-B14F-4D97-AF65-F5344CB8AC3E}">
        <p14:creationId xmlns:p14="http://schemas.microsoft.com/office/powerpoint/2010/main" val="61492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0"/>
          <p:cNvSpPr txBox="1"/>
          <p:nvPr>
            <p:custDataLst>
              <p:tags r:id="rId1"/>
            </p:custDataLst>
          </p:nvPr>
        </p:nvSpPr>
        <p:spPr>
          <a:xfrm>
            <a:off x="3103631" y="548680"/>
            <a:ext cx="2617115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  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4" name="幻灯片编号占位符 2"/>
          <p:cNvSpPr txBox="1"/>
          <p:nvPr>
            <p:custDataLst>
              <p:tags r:id="rId2"/>
            </p:custDataLst>
          </p:nvPr>
        </p:nvSpPr>
        <p:spPr>
          <a:xfrm>
            <a:off x="1704917" y="1124744"/>
            <a:ext cx="6624736" cy="5328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、座椅项目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介绍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、组织架构图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、项目组人员职能职责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、转株洲生产计划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、零部件转产模式介绍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焊接夹具开发清单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发泡模具开发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清单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、检具开发清单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、总成组装生产线介绍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、座椅总装工装设备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清单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、总成装配工具清单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通用量检具清单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4093" y="2852936"/>
            <a:ext cx="32143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谢  谢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3675" y="621030"/>
            <a:ext cx="32061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、项目信息输入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1354455"/>
            <a:ext cx="8352790" cy="4234815"/>
          </a:xfrm>
          <a:prstGeom prst="rect">
            <a:avLst/>
          </a:prstGeom>
        </p:spPr>
      </p:pic>
      <p:sp>
        <p:nvSpPr>
          <p:cNvPr id="12" name="Rectangle 284"/>
          <p:cNvSpPr>
            <a:spLocks noChangeArrowheads="1"/>
          </p:cNvSpPr>
          <p:nvPr/>
        </p:nvSpPr>
        <p:spPr bwMode="auto">
          <a:xfrm>
            <a:off x="899795" y="5605145"/>
            <a:ext cx="531050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800" smtClean="0">
                <a:latin typeface="宋体" panose="02010600030101010101" pitchFamily="2" charset="-122"/>
              </a:rPr>
              <a:t>产能说明：</a:t>
            </a:r>
            <a:endParaRPr lang="en-US" altLang="zh-CN" sz="1800" smtClean="0"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800" smtClean="0">
                <a:latin typeface="宋体" panose="02010600030101010101" pitchFamily="2" charset="-122"/>
              </a:rPr>
              <a:t>1.</a:t>
            </a:r>
            <a:r>
              <a:rPr lang="zh-CN" altLang="en-US" sz="1800" smtClean="0">
                <a:latin typeface="宋体" panose="02010600030101010101" pitchFamily="2" charset="-122"/>
              </a:rPr>
              <a:t>总成能按</a:t>
            </a:r>
            <a:r>
              <a:rPr lang="en-US" altLang="zh-CN" sz="1800" smtClean="0">
                <a:latin typeface="宋体" panose="02010600030101010101" pitchFamily="2" charset="-122"/>
              </a:rPr>
              <a:t>3</a:t>
            </a:r>
            <a:r>
              <a:rPr lang="zh-CN" altLang="en-US" sz="1800" smtClean="0">
                <a:latin typeface="宋体" panose="02010600030101010101" pitchFamily="2" charset="-122"/>
              </a:rPr>
              <a:t>万规划；</a:t>
            </a:r>
            <a:endParaRPr lang="en-US" altLang="zh-CN" sz="1800" smtClean="0"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800" smtClean="0">
                <a:latin typeface="宋体" panose="02010600030101010101" pitchFamily="2" charset="-122"/>
              </a:rPr>
              <a:t>2.</a:t>
            </a:r>
            <a:r>
              <a:rPr lang="zh-CN" altLang="en-US" sz="1800" smtClean="0">
                <a:latin typeface="宋体" panose="02010600030101010101" pitchFamily="2" charset="-122"/>
              </a:rPr>
              <a:t>单月最大可实现产能</a:t>
            </a:r>
            <a:r>
              <a:rPr lang="en-US" altLang="zh-CN" sz="1800" smtClean="0">
                <a:latin typeface="宋体" panose="02010600030101010101" pitchFamily="2" charset="-122"/>
              </a:rPr>
              <a:t>3600</a:t>
            </a:r>
            <a:r>
              <a:rPr lang="zh-CN" altLang="en-US" sz="1800" smtClean="0">
                <a:latin typeface="宋体" panose="02010600030101010101" pitchFamily="2" charset="-122"/>
              </a:rPr>
              <a:t>，日产</a:t>
            </a:r>
            <a:r>
              <a:rPr lang="en-US" altLang="zh-CN" sz="1800" smtClean="0">
                <a:latin typeface="宋体" panose="02010600030101010101" pitchFamily="2" charset="-122"/>
              </a:rPr>
              <a:t>100</a:t>
            </a:r>
            <a:r>
              <a:rPr lang="zh-CN" altLang="en-US" sz="1800" smtClean="0">
                <a:latin typeface="宋体" panose="02010600030101010101" pitchFamily="2" charset="-122"/>
              </a:rPr>
              <a:t>套进行规划；</a:t>
            </a:r>
            <a:endParaRPr lang="zh-CN" altLang="en-US" sz="1800" dirty="0">
              <a:latin typeface="宋体" panose="02010600030101010101" pitchFamily="2" charset="-122"/>
            </a:endParaRPr>
          </a:p>
        </p:txBody>
      </p:sp>
      <p:sp>
        <p:nvSpPr>
          <p:cNvPr id="13" name="矩形"/>
          <p:cNvSpPr/>
          <p:nvPr>
            <p:custDataLst>
              <p:tags r:id="rId1"/>
            </p:custDataLst>
          </p:nvPr>
        </p:nvSpPr>
        <p:spPr>
          <a:xfrm>
            <a:off x="179439" y="1052860"/>
            <a:ext cx="5105400" cy="3860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 </a:t>
            </a:r>
            <a:r>
              <a:rPr lang="zh-CN" sz="2000" b="1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产量信息输入：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47174" y="5796487"/>
            <a:ext cx="18722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主驾基础款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4" y="3431114"/>
            <a:ext cx="1563134" cy="218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1" y="3429000"/>
            <a:ext cx="1740511" cy="21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19382" y="5776204"/>
            <a:ext cx="18722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主驾减震款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48954" y="1340768"/>
            <a:ext cx="3683338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顾客名称：福田轻卡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生产地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点：株洲工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产量规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划：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"/>
          <p:cNvSpPr/>
          <p:nvPr/>
        </p:nvSpPr>
        <p:spPr>
          <a:xfrm>
            <a:off x="5652120" y="2214852"/>
            <a:ext cx="2930318" cy="392671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dirty="0" smtClean="0">
                <a:solidFill>
                  <a:srgbClr val="07173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1800" b="1" kern="0" dirty="0" smtClean="0">
                <a:solidFill>
                  <a:srgbClr val="07173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、主要功能：</a:t>
            </a:r>
            <a:endParaRPr lang="en-US" altLang="zh-CN" sz="1800" b="1" kern="0" dirty="0">
              <a:solidFill>
                <a:srgbClr val="071734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座椅靠背向前二级调节放平；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座椅水平位置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调整；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座椅靠背位置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调整；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座椅头枕上下调整；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en-US" altLang="zh-CN" sz="1400" kern="0" dirty="0">
              <a:solidFill>
                <a:srgbClr val="0717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dirty="0" smtClean="0">
                <a:solidFill>
                  <a:srgbClr val="07173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1800" b="1" kern="0" dirty="0" smtClean="0">
                <a:solidFill>
                  <a:srgbClr val="07173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、特色功能：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座椅减震自动调节；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通风、加热手动调节；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腰部双气袋气动腰托调节；</a:t>
            </a:r>
            <a:endParaRPr lang="en-US" altLang="zh-CN" sz="1400" kern="0" dirty="0" smtClean="0">
              <a:solidFill>
                <a:srgbClr val="0717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 侧翼气袋调节</a:t>
            </a:r>
            <a:r>
              <a:rPr lang="en-US" altLang="zh-CN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座椅右侧单扶手；</a:t>
            </a:r>
            <a:endParaRPr lang="zh-CN" altLang="en-US" sz="1400" dirty="0">
              <a:solidFill>
                <a:srgbClr val="0717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1" name="Rectangle 284"/>
          <p:cNvSpPr>
            <a:spLocks noChangeArrowheads="1"/>
          </p:cNvSpPr>
          <p:nvPr/>
        </p:nvSpPr>
        <p:spPr bwMode="auto">
          <a:xfrm>
            <a:off x="5607044" y="1817543"/>
            <a:ext cx="29876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800" dirty="0" smtClean="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</a:rPr>
              <a:t>主驾座椅功能简介：</a:t>
            </a:r>
            <a:endParaRPr lang="zh-CN" altLang="en-US" sz="1800" dirty="0">
              <a:latin typeface="宋体" panose="02010600030101010101" pitchFamily="2" charset="-122"/>
            </a:endParaRPr>
          </a:p>
        </p:txBody>
      </p:sp>
      <p:sp>
        <p:nvSpPr>
          <p:cNvPr id="13" name="矩形"/>
          <p:cNvSpPr/>
          <p:nvPr>
            <p:custDataLst>
              <p:tags r:id="rId1"/>
            </p:custDataLst>
          </p:nvPr>
        </p:nvSpPr>
        <p:spPr>
          <a:xfrm>
            <a:off x="251194" y="692815"/>
            <a:ext cx="5105400" cy="3860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sz="2000" b="1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座椅信息输入：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83568" y="6093296"/>
            <a:ext cx="230497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副驾驶座椅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2060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1809" y="3212976"/>
            <a:ext cx="244827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副驾驶座椅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1880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1" y="3786197"/>
            <a:ext cx="2003518" cy="180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5" y="1277471"/>
            <a:ext cx="1884105" cy="184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"/>
          <p:cNvSpPr/>
          <p:nvPr/>
        </p:nvSpPr>
        <p:spPr>
          <a:xfrm>
            <a:off x="3633631" y="2202360"/>
            <a:ext cx="2884849" cy="333681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dirty="0" smtClean="0">
                <a:solidFill>
                  <a:srgbClr val="07173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1800" b="1" kern="0" dirty="0" smtClean="0">
                <a:solidFill>
                  <a:srgbClr val="07173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、主要功能：</a:t>
            </a:r>
            <a:endParaRPr lang="en-US" altLang="zh-CN" sz="1800" b="1" kern="0" dirty="0">
              <a:solidFill>
                <a:srgbClr val="071734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大、小靠背独立安装；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大、小乖独立调节；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大靠背调节角手柄调节；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小靠背肩部扣手调节；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en-US" altLang="zh-CN" sz="1400" kern="0" dirty="0">
              <a:solidFill>
                <a:srgbClr val="0717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dirty="0" smtClean="0">
                <a:solidFill>
                  <a:srgbClr val="07173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1800" b="1" kern="0" dirty="0" smtClean="0">
                <a:solidFill>
                  <a:srgbClr val="07173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、特色功能：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大、小靠背均可水平放置；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• </a:t>
            </a: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副驾靠背与主驾靠背放平</a:t>
            </a:r>
            <a: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zh-CN" altLang="en-US" sz="1400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后在同一水平面上无断差；</a:t>
            </a:r>
            <a:r>
              <a:rPr lang="en-US" altLang="zh-CN" sz="1400" kern="0" dirty="0" smtClean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endParaRPr lang="zh-CN" altLang="en-US" sz="1400" dirty="0">
              <a:solidFill>
                <a:srgbClr val="0717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8" name="Rectangle 284"/>
          <p:cNvSpPr>
            <a:spLocks noChangeArrowheads="1"/>
          </p:cNvSpPr>
          <p:nvPr/>
        </p:nvSpPr>
        <p:spPr bwMode="auto">
          <a:xfrm>
            <a:off x="3511755" y="1722645"/>
            <a:ext cx="29876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1800" dirty="0" smtClean="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</a:rPr>
              <a:t>副驾座椅功能简介：</a:t>
            </a:r>
            <a:endParaRPr lang="zh-CN" altLang="en-US" sz="1800" dirty="0">
              <a:latin typeface="宋体" panose="02010600030101010101" pitchFamily="2" charset="-122"/>
            </a:endParaRPr>
          </a:p>
        </p:txBody>
      </p:sp>
      <p:sp>
        <p:nvSpPr>
          <p:cNvPr id="13" name="矩形"/>
          <p:cNvSpPr/>
          <p:nvPr>
            <p:custDataLst>
              <p:tags r:id="rId1"/>
            </p:custDataLst>
          </p:nvPr>
        </p:nvSpPr>
        <p:spPr>
          <a:xfrm>
            <a:off x="251194" y="692815"/>
            <a:ext cx="5105400" cy="3860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sz="2000" b="1" kern="0" dirty="0">
                <a:solidFill>
                  <a:srgbClr val="07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座椅信息输入：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23215" y="621004"/>
            <a:ext cx="4968552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座椅配置输入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主驾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02995"/>
            <a:ext cx="846391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1052830"/>
            <a:ext cx="8683625" cy="26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705" y="621004"/>
            <a:ext cx="4968552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座椅配置输入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副驾</a:t>
            </a:r>
          </a:p>
        </p:txBody>
      </p:sp>
      <p:sp>
        <p:nvSpPr>
          <p:cNvPr id="3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850" y="3744569"/>
            <a:ext cx="49685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随车件明细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144645"/>
            <a:ext cx="8666480" cy="24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705" y="621004"/>
            <a:ext cx="18929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组织架构图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440916" y="627789"/>
            <a:ext cx="201622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组长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（刘光辉）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6615" y="1923908"/>
            <a:ext cx="67684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36615" y="1923908"/>
            <a:ext cx="0" cy="575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3589412" y="2427994"/>
            <a:ext cx="172819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株洲工厂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（卢中华）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448775" y="1132063"/>
            <a:ext cx="635" cy="791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7041713" y="2427359"/>
            <a:ext cx="172819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北京研究院</a:t>
            </a: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（吴孝伟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905174" y="1923303"/>
            <a:ext cx="0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905174" y="2931415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86360" y="3254868"/>
            <a:ext cx="2087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425905" y="2931018"/>
            <a:ext cx="2540" cy="2882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444208" y="3219308"/>
            <a:ext cx="0" cy="4115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4210005" y="3804778"/>
            <a:ext cx="488950" cy="282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生产管理部</a:t>
            </a: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刘涛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136903" y="3003170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72380" y="3291698"/>
            <a:ext cx="2016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449410" y="1491473"/>
            <a:ext cx="50355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75170" y="3292333"/>
            <a:ext cx="0" cy="3600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72380" y="3291063"/>
            <a:ext cx="0" cy="3600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43"/>
          <p:cNvSpPr/>
          <p:nvPr/>
        </p:nvSpPr>
        <p:spPr>
          <a:xfrm>
            <a:off x="0" y="3804607"/>
            <a:ext cx="504056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技术质量部</a:t>
            </a:r>
          </a:p>
          <a:p>
            <a:pPr algn="ctr"/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陈伟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圆角矩形 43"/>
          <p:cNvSpPr/>
          <p:nvPr/>
        </p:nvSpPr>
        <p:spPr>
          <a:xfrm>
            <a:off x="632336" y="3807199"/>
            <a:ext cx="504056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生产制造部</a:t>
            </a: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陈伟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圆角矩形 43"/>
          <p:cNvSpPr/>
          <p:nvPr/>
        </p:nvSpPr>
        <p:spPr>
          <a:xfrm>
            <a:off x="1397600" y="3807318"/>
            <a:ext cx="467995" cy="28086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采购部</a:t>
            </a: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夏永飞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          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764745" y="3818113"/>
            <a:ext cx="447675" cy="27997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生产制造部</a:t>
            </a:r>
            <a:r>
              <a:rPr lang="en-US" altLang="zh-CN" sz="1600" dirty="0">
                <a:solidFill>
                  <a:schemeClr val="tx1"/>
                </a:solidFill>
              </a:rPr>
              <a:t>  </a:t>
            </a:r>
          </a:p>
          <a:p>
            <a:pPr algn="ctr"/>
            <a:endParaRPr lang="zh-CN" altLang="en-US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曹蜜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2986360" y="3254233"/>
            <a:ext cx="0" cy="3606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074240" y="3254868"/>
            <a:ext cx="0" cy="3956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3489915" y="3814938"/>
            <a:ext cx="440690" cy="2835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技术质量部</a:t>
            </a:r>
          </a:p>
          <a:p>
            <a:pPr algn="ctr"/>
            <a:endParaRPr lang="zh-CN" altLang="en-US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张华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448869" y="1923938"/>
            <a:ext cx="0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319797" y="2499749"/>
            <a:ext cx="172819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河北工厂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（王磊、泮长海）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851794" y="3219308"/>
            <a:ext cx="29892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841070" y="3219943"/>
            <a:ext cx="0" cy="3600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6191999" y="3795888"/>
            <a:ext cx="488950" cy="282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技术工程师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李燕龙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8028384" y="3800783"/>
            <a:ext cx="488950" cy="282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前期</a:t>
            </a:r>
            <a:r>
              <a:rPr lang="zh-CN" altLang="en-US" sz="1600" dirty="0" smtClean="0">
                <a:solidFill>
                  <a:schemeClr val="tx1"/>
                </a:solidFill>
              </a:rPr>
              <a:t>采购工程师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葛雁宇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8596595" y="3825326"/>
            <a:ext cx="488950" cy="282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集团销售</a:t>
            </a: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白桦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4952757" y="1276104"/>
            <a:ext cx="172819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副组长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（吴孝伟）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4930095" y="3804778"/>
            <a:ext cx="488950" cy="282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销售服务部</a:t>
            </a: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张海亮</a:t>
            </a:r>
          </a:p>
        </p:txBody>
      </p:sp>
      <p:sp>
        <p:nvSpPr>
          <p:cNvPr id="40" name="圆角矩形 43"/>
          <p:cNvSpPr/>
          <p:nvPr/>
        </p:nvSpPr>
        <p:spPr>
          <a:xfrm>
            <a:off x="2072605" y="3791443"/>
            <a:ext cx="467995" cy="28086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生产管理部</a:t>
            </a: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马亚青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          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920715" y="3292333"/>
            <a:ext cx="0" cy="3594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640170" y="3291063"/>
            <a:ext cx="0" cy="3594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634060" y="3254868"/>
            <a:ext cx="0" cy="3594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425905" y="3254868"/>
            <a:ext cx="0" cy="3594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147403" y="3240898"/>
            <a:ext cx="0" cy="3594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090223" y="3254868"/>
            <a:ext cx="0" cy="3606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圆角矩形 69"/>
          <p:cNvSpPr/>
          <p:nvPr/>
        </p:nvSpPr>
        <p:spPr>
          <a:xfrm>
            <a:off x="6797238" y="3787169"/>
            <a:ext cx="488950" cy="282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工艺工程师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冯敬乾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7596336" y="3244743"/>
            <a:ext cx="0" cy="3606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7379528" y="3762182"/>
            <a:ext cx="488950" cy="282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前期质量工程师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林涛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5851794" y="3228798"/>
            <a:ext cx="0" cy="4115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>
            <a:off x="5607319" y="3795888"/>
            <a:ext cx="488950" cy="282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SQE</a:t>
            </a:r>
          </a:p>
          <a:p>
            <a:pPr algn="ctr"/>
            <a:endParaRPr lang="en-US" altLang="zh-CN" sz="1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王熙龙</a:t>
            </a:r>
          </a:p>
        </p:txBody>
      </p:sp>
    </p:spTree>
    <p:extLst>
      <p:ext uri="{BB962C8B-B14F-4D97-AF65-F5344CB8AC3E}">
        <p14:creationId xmlns:p14="http://schemas.microsoft.com/office/powerpoint/2010/main" val="25975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16414"/>
          </a:xfrm>
        </p:spPr>
        <p:txBody>
          <a:bodyPr/>
          <a:lstStyle/>
          <a:p>
            <a:r>
              <a:rPr lang="en-US" altLang="zh-CN" sz="3200" b="1" dirty="0" smtClean="0"/>
              <a:t>3.</a:t>
            </a:r>
            <a:r>
              <a:rPr lang="zh-CN" altLang="en-US" sz="3200" b="1" dirty="0" smtClean="0"/>
              <a:t>项目</a:t>
            </a:r>
            <a:r>
              <a:rPr lang="zh-CN" altLang="en-US" sz="3200" b="1" dirty="0"/>
              <a:t>组成员职能分配表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75855"/>
              </p:ext>
            </p:extLst>
          </p:nvPr>
        </p:nvGraphicFramePr>
        <p:xfrm>
          <a:off x="179512" y="1340767"/>
          <a:ext cx="8784976" cy="5161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558"/>
                <a:gridCol w="467855"/>
                <a:gridCol w="467855"/>
                <a:gridCol w="805751"/>
                <a:gridCol w="1550854"/>
                <a:gridCol w="5146103"/>
              </a:tblGrid>
              <a:tr h="15252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 dirty="0">
                          <a:effectLst/>
                        </a:rPr>
                        <a:t>序号</a:t>
                      </a:r>
                      <a:endParaRPr lang="zh-CN" altLang="en-US" sz="500" b="0" i="0" u="none" strike="noStrike" dirty="0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u="none" strike="noStrike">
                          <a:effectLst/>
                        </a:rPr>
                        <a:t>小组成员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u="none" strike="noStrike">
                          <a:effectLst/>
                        </a:rPr>
                        <a:t>姓名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u="none" strike="noStrike">
                          <a:effectLst/>
                        </a:rPr>
                        <a:t>联系方式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400" u="none" strike="noStrike">
                          <a:effectLst/>
                        </a:rPr>
                        <a:t>邮箱</a:t>
                      </a:r>
                      <a:endParaRPr lang="zh-CN" altLang="en-US" sz="4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职能职责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26723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组长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刘光辉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15573332800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3"/>
                        </a:rPr>
                        <a:t>liuguanghui@bjghrc.com</a:t>
                      </a:r>
                      <a:endParaRPr lang="en-US" sz="500" b="0" i="0" u="sng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</a:t>
                      </a:r>
                      <a:r>
                        <a:rPr lang="zh-CN" altLang="en-US" sz="500" u="none" strike="noStrike">
                          <a:effectLst/>
                        </a:rPr>
                        <a:t>、提供资源，对项目过程有决策权；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</a:t>
                      </a:r>
                      <a:r>
                        <a:rPr lang="zh-CN" altLang="en-US" sz="500" u="none" strike="noStrike">
                          <a:effectLst/>
                        </a:rPr>
                        <a:t>、项目转移总协调；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30909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2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副组长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吴孝伟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18612905682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 dirty="0">
                          <a:effectLst/>
                          <a:hlinkClick r:id="rId4"/>
                        </a:rPr>
                        <a:t>wuxiaowei@bjghrc.com</a:t>
                      </a:r>
                      <a:endParaRPr lang="en-US" sz="500" b="0" i="0" u="sng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</a:t>
                      </a:r>
                      <a:r>
                        <a:rPr lang="zh-CN" altLang="en-US" sz="500" u="none" strike="noStrike">
                          <a:effectLst/>
                        </a:rPr>
                        <a:t>、负责定期召开项目小组会议，解决项目资源冲突问题；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</a:t>
                      </a:r>
                      <a:r>
                        <a:rPr lang="zh-CN" altLang="en-US" sz="500" u="none" strike="noStrike">
                          <a:effectLst/>
                        </a:rPr>
                        <a:t>、负责内部试装问题客户</a:t>
                      </a:r>
                      <a:r>
                        <a:rPr lang="en-US" altLang="zh-CN" sz="500" u="none" strike="noStrike">
                          <a:effectLst/>
                        </a:rPr>
                        <a:t>AUDIT</a:t>
                      </a:r>
                      <a:r>
                        <a:rPr lang="zh-CN" altLang="en-US" sz="500" u="none" strike="noStrike">
                          <a:effectLst/>
                        </a:rPr>
                        <a:t>评审问题进行重点管控；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3</a:t>
                      </a:r>
                      <a:r>
                        <a:rPr lang="zh-CN" altLang="en-US" sz="500" u="none" strike="noStrike">
                          <a:effectLst/>
                        </a:rPr>
                        <a:t>、负责目移行问题点进行跟踪，直至移行报告签订。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55700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3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质量工程师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林涛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15003321624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5"/>
                        </a:rPr>
                        <a:t>lintao@bjghrc.com</a:t>
                      </a:r>
                      <a:endParaRPr lang="en-US" sz="500" b="0" i="0" u="sng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 dirty="0">
                          <a:effectLst/>
                        </a:rPr>
                        <a:t>1</a:t>
                      </a:r>
                      <a:r>
                        <a:rPr lang="zh-CN" altLang="en-US" sz="500" u="none" strike="noStrike" dirty="0">
                          <a:effectLst/>
                        </a:rPr>
                        <a:t>、负责</a:t>
                      </a:r>
                      <a:r>
                        <a:rPr lang="en-US" altLang="zh-CN" sz="500" u="none" strike="noStrike" dirty="0">
                          <a:effectLst/>
                        </a:rPr>
                        <a:t>APQP</a:t>
                      </a:r>
                      <a:r>
                        <a:rPr lang="zh-CN" altLang="en-US" sz="500" u="none" strike="noStrike" dirty="0">
                          <a:effectLst/>
                        </a:rPr>
                        <a:t>质量文件转移株洲；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2</a:t>
                      </a:r>
                      <a:r>
                        <a:rPr lang="zh-CN" altLang="en-US" sz="500" u="none" strike="noStrike" dirty="0">
                          <a:effectLst/>
                        </a:rPr>
                        <a:t>、负责转移前期过程中质量问题及前期总成质量跟踪处理；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3</a:t>
                      </a:r>
                      <a:r>
                        <a:rPr lang="zh-CN" altLang="en-US" sz="500" u="none" strike="noStrike" dirty="0">
                          <a:effectLst/>
                        </a:rPr>
                        <a:t>、负责转移前期客户质量问题沟通处理，零部件及总成样件封样评审及签批；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4.</a:t>
                      </a:r>
                      <a:r>
                        <a:rPr lang="zh-CN" altLang="en-US" sz="500" u="none" strike="noStrike" dirty="0">
                          <a:effectLst/>
                        </a:rPr>
                        <a:t>负责检具的开发申请的下发、检具开发进度跟踪、制造验收和终验收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5.</a:t>
                      </a:r>
                      <a:r>
                        <a:rPr lang="zh-CN" altLang="en-US" sz="500" u="none" strike="noStrike" dirty="0">
                          <a:effectLst/>
                        </a:rPr>
                        <a:t>负责检具问题的汇总、分析、整改和跟踪验证</a:t>
                      </a:r>
                      <a:r>
                        <a:rPr lang="en-US" altLang="zh-CN" sz="500" u="none" strike="noStrike" dirty="0">
                          <a:effectLst/>
                        </a:rPr>
                        <a:t>.</a:t>
                      </a:r>
                      <a:endParaRPr lang="en-US" altLang="zh-CN" sz="500" b="0" i="0" u="none" strike="noStrike" dirty="0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56344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4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工艺工程师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冯敬乾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18610139692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6"/>
                        </a:rPr>
                        <a:t>fengjingqian@bjghrc.com</a:t>
                      </a:r>
                      <a:endParaRPr lang="en-US" sz="500" b="0" i="0" u="sng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 dirty="0">
                          <a:effectLst/>
                        </a:rPr>
                        <a:t>1</a:t>
                      </a:r>
                      <a:r>
                        <a:rPr lang="zh-CN" altLang="en-US" sz="500" u="none" strike="noStrike" dirty="0">
                          <a:effectLst/>
                        </a:rPr>
                        <a:t>、负责</a:t>
                      </a:r>
                      <a:r>
                        <a:rPr lang="en-US" altLang="zh-CN" sz="500" u="none" strike="noStrike" dirty="0">
                          <a:effectLst/>
                        </a:rPr>
                        <a:t>APQP</a:t>
                      </a:r>
                      <a:r>
                        <a:rPr lang="zh-CN" altLang="en-US" sz="500" u="none" strike="noStrike" dirty="0">
                          <a:effectLst/>
                        </a:rPr>
                        <a:t>工艺文件转移株洲；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2</a:t>
                      </a:r>
                      <a:r>
                        <a:rPr lang="zh-CN" altLang="en-US" sz="500" u="none" strike="noStrike" dirty="0">
                          <a:effectLst/>
                        </a:rPr>
                        <a:t>、负责发泡模具、焊胎开发方案确定和模具开发计划的跟踪、验收、转移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3</a:t>
                      </a:r>
                      <a:r>
                        <a:rPr lang="zh-CN" altLang="en-US" sz="500" u="none" strike="noStrike" dirty="0">
                          <a:effectLst/>
                        </a:rPr>
                        <a:t>、负责转移前期焊接，总成装配的过程问题的跟踪处理；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4</a:t>
                      </a:r>
                      <a:r>
                        <a:rPr lang="zh-CN" altLang="en-US" sz="500" u="none" strike="noStrike" dirty="0">
                          <a:effectLst/>
                        </a:rPr>
                        <a:t>、负责生产线工装、过程工装治具方案的沟通处理；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5</a:t>
                      </a:r>
                      <a:r>
                        <a:rPr lang="zh-CN" altLang="en-US" sz="500" u="none" strike="noStrike" dirty="0">
                          <a:effectLst/>
                        </a:rPr>
                        <a:t>、负责新开件开发申请单的下发（北京开发部份）；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6</a:t>
                      </a:r>
                      <a:r>
                        <a:rPr lang="zh-CN" altLang="en-US" sz="500" u="none" strike="noStrike" dirty="0">
                          <a:effectLst/>
                        </a:rPr>
                        <a:t>、负责</a:t>
                      </a:r>
                      <a:r>
                        <a:rPr lang="en-US" altLang="zh-CN" sz="500" u="none" strike="noStrike" dirty="0">
                          <a:effectLst/>
                        </a:rPr>
                        <a:t>QAD</a:t>
                      </a:r>
                      <a:r>
                        <a:rPr lang="zh-CN" altLang="en-US" sz="500" u="none" strike="noStrike" dirty="0">
                          <a:effectLst/>
                        </a:rPr>
                        <a:t>系统的搭建的完成；</a:t>
                      </a:r>
                      <a:endParaRPr lang="zh-CN" altLang="en-US" sz="500" b="0" i="0" u="none" strike="noStrike" dirty="0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4346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5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采购工程师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葛雁宇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18611025833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7"/>
                        </a:rPr>
                        <a:t>geyanyu@bjghrc.com</a:t>
                      </a:r>
                      <a:endParaRPr lang="en-US" sz="500" b="0" i="0" u="sng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1.</a:t>
                      </a:r>
                      <a:r>
                        <a:rPr lang="zh-CN" altLang="en-US" sz="500" u="none" strike="noStrike">
                          <a:effectLst/>
                        </a:rPr>
                        <a:t>负责零部件模具、焊胎、检具、面料及面套北京研发负责的，供应商定点、定价工作； 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2.</a:t>
                      </a:r>
                      <a:r>
                        <a:rPr lang="zh-CN" altLang="en-US" sz="500" u="none" strike="noStrike">
                          <a:effectLst/>
                        </a:rPr>
                        <a:t>负责按发胶路线供应商供货合同的签订；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35738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6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设计工程师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李燕龙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15301355079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8"/>
                        </a:rPr>
                        <a:t>liyanlong@bjghrc.com</a:t>
                      </a:r>
                      <a:endParaRPr lang="en-US" sz="500" b="0" i="0" u="sng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1.</a:t>
                      </a:r>
                      <a:r>
                        <a:rPr lang="zh-CN" altLang="en-US" sz="500" u="none" strike="noStrike">
                          <a:effectLst/>
                        </a:rPr>
                        <a:t>负责</a:t>
                      </a:r>
                      <a:r>
                        <a:rPr lang="en-US" altLang="zh-CN" sz="500" u="none" strike="noStrike">
                          <a:effectLst/>
                        </a:rPr>
                        <a:t>APQP</a:t>
                      </a:r>
                      <a:r>
                        <a:rPr lang="zh-CN" altLang="en-US" sz="500" u="none" strike="noStrike">
                          <a:effectLst/>
                        </a:rPr>
                        <a:t>设计文件转移株洲；； 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2.</a:t>
                      </a:r>
                      <a:r>
                        <a:rPr lang="zh-CN" altLang="en-US" sz="500" u="none" strike="noStrike">
                          <a:effectLst/>
                        </a:rPr>
                        <a:t>负责前期转移过程中产品验证、评审、与主机厂相关开发部门交流等工作；                                          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3187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7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梁洪波</a:t>
                      </a:r>
                      <a:endParaRPr lang="zh-CN" altLang="en-US" sz="5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造型开发部</a:t>
                      </a:r>
                      <a:endParaRPr lang="zh-CN" altLang="en-US" sz="5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18612905849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9"/>
                        </a:rPr>
                        <a:t>lianghongbo@bjghrc.com</a:t>
                      </a:r>
                      <a:endParaRPr lang="en-US" sz="500" b="0" i="0" u="sng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1.</a:t>
                      </a:r>
                      <a:r>
                        <a:rPr lang="zh-CN" altLang="en-US" sz="500" u="none" strike="noStrike">
                          <a:effectLst/>
                        </a:rPr>
                        <a:t>负责面套工艺质量管理；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2.</a:t>
                      </a:r>
                      <a:r>
                        <a:rPr lang="zh-CN" altLang="en-US" sz="500" u="none" strike="noStrike">
                          <a:effectLst/>
                        </a:rPr>
                        <a:t>项目前期面套试制工作。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4668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8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SQE</a:t>
                      </a:r>
                      <a:endParaRPr 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王熙龙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13716448256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10"/>
                        </a:rPr>
                        <a:t>wangxilong@bjghrc.com</a:t>
                      </a:r>
                      <a:endParaRPr lang="en-US" sz="500" b="0" i="0" u="sng" strike="noStrike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1.</a:t>
                      </a:r>
                      <a:r>
                        <a:rPr lang="zh-CN" altLang="en-US" sz="500" u="none" strike="noStrike">
                          <a:effectLst/>
                        </a:rPr>
                        <a:t>异常处理</a:t>
                      </a:r>
                      <a:r>
                        <a:rPr lang="en-US" altLang="zh-CN" sz="500" u="none" strike="noStrike">
                          <a:effectLst/>
                        </a:rPr>
                        <a:t>:</a:t>
                      </a:r>
                      <a:r>
                        <a:rPr lang="zh-CN" altLang="en-US" sz="500" u="none" strike="noStrike">
                          <a:effectLst/>
                        </a:rPr>
                        <a:t>入料异常处理</a:t>
                      </a:r>
                      <a:r>
                        <a:rPr lang="en-US" altLang="zh-CN" sz="500" u="none" strike="noStrike">
                          <a:effectLst/>
                        </a:rPr>
                        <a:t>,</a:t>
                      </a:r>
                      <a:r>
                        <a:rPr lang="zh-CN" altLang="en-US" sz="500" u="none" strike="noStrike">
                          <a:effectLst/>
                        </a:rPr>
                        <a:t>协助制程以及</a:t>
                      </a:r>
                      <a:r>
                        <a:rPr lang="en-US" altLang="zh-CN" sz="500" u="none" strike="noStrike">
                          <a:effectLst/>
                        </a:rPr>
                        <a:t>CQE </a:t>
                      </a:r>
                      <a:r>
                        <a:rPr lang="zh-CN" altLang="en-US" sz="500" u="none" strike="noStrike">
                          <a:effectLst/>
                        </a:rPr>
                        <a:t>对产线原材异常和客诉原材异常进行处理</a:t>
                      </a:r>
                      <a:r>
                        <a:rPr lang="en-US" altLang="zh-CN" sz="500" u="none" strike="noStrike">
                          <a:effectLst/>
                        </a:rPr>
                        <a:t>;</a:t>
                      </a:r>
                      <a:br>
                        <a:rPr lang="en-US" altLang="zh-CN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2.</a:t>
                      </a:r>
                      <a:r>
                        <a:rPr lang="zh-CN" altLang="en-US" sz="500" u="none" strike="noStrike">
                          <a:effectLst/>
                        </a:rPr>
                        <a:t>不良原材</a:t>
                      </a:r>
                      <a:r>
                        <a:rPr lang="en-US" altLang="zh-CN" sz="500" u="none" strike="noStrike">
                          <a:effectLst/>
                        </a:rPr>
                        <a:t>MRB</a:t>
                      </a:r>
                      <a:r>
                        <a:rPr lang="zh-CN" altLang="en-US" sz="500" u="none" strike="noStrike">
                          <a:effectLst/>
                        </a:rPr>
                        <a:t>，对供应商进行索赔</a:t>
                      </a:r>
                      <a:r>
                        <a:rPr lang="en-US" altLang="zh-CN" sz="500" u="none" strike="noStrike">
                          <a:effectLst/>
                        </a:rPr>
                        <a:t>;</a:t>
                      </a:r>
                      <a:r>
                        <a:rPr lang="zh-CN" altLang="en-US" sz="500" u="none" strike="noStrike">
                          <a:effectLst/>
                        </a:rPr>
                        <a:t>针对严重不良，向供应商提出</a:t>
                      </a:r>
                      <a:r>
                        <a:rPr lang="en-US" altLang="zh-CN" sz="500" u="none" strike="noStrike">
                          <a:effectLst/>
                        </a:rPr>
                        <a:t>8D</a:t>
                      </a:r>
                      <a:r>
                        <a:rPr lang="zh-CN" altLang="en-US" sz="500" u="none" strike="noStrike">
                          <a:effectLst/>
                        </a:rPr>
                        <a:t>要求，并跟踪纠正措施有效性。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3 </a:t>
                      </a:r>
                      <a:r>
                        <a:rPr lang="zh-CN" altLang="en-US" sz="500" u="none" strike="noStrike">
                          <a:effectLst/>
                        </a:rPr>
                        <a:t>供应商质量开发，协助供应商对产品和制程进行质量改善。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4.</a:t>
                      </a:r>
                      <a:r>
                        <a:rPr lang="zh-CN" altLang="en-US" sz="500" u="none" strike="noStrike">
                          <a:effectLst/>
                        </a:rPr>
                        <a:t>负责供应商</a:t>
                      </a:r>
                      <a:r>
                        <a:rPr lang="en-US" altLang="zh-CN" sz="500" u="none" strike="noStrike">
                          <a:effectLst/>
                        </a:rPr>
                        <a:t>PPAP</a:t>
                      </a:r>
                      <a:r>
                        <a:rPr lang="zh-CN" altLang="en-US" sz="500" u="none" strike="noStrike">
                          <a:effectLst/>
                        </a:rPr>
                        <a:t>文件的收集整理，组织相关部门评审并批准； 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3187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9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副组长 （株洲）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卢中华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15673302568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11" tooltip="mailto:luzhonghua@bjghrc.com"/>
                        </a:rPr>
                        <a:t>luzhonghua@bjghrc.com</a:t>
                      </a:r>
                      <a:endParaRPr lang="en-US" sz="500" b="0" i="0" u="sng" strike="noStrike">
                        <a:solidFill>
                          <a:srgbClr val="800080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</a:t>
                      </a:r>
                      <a:r>
                        <a:rPr lang="zh-CN" altLang="en-US" sz="500" u="none" strike="noStrike">
                          <a:effectLst/>
                        </a:rPr>
                        <a:t>、负责协同组长协调工作，匹配项目资源，解决冲突问题；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</a:t>
                      </a:r>
                      <a:r>
                        <a:rPr lang="zh-CN" altLang="en-US" sz="500" u="none" strike="noStrike">
                          <a:effectLst/>
                        </a:rPr>
                        <a:t>、负责组织项目实施各阶段输入、输出的评审和验证                      </a:t>
                      </a:r>
                      <a:r>
                        <a:rPr lang="en-US" altLang="zh-CN" sz="500" u="none" strike="noStrike">
                          <a:effectLst/>
                        </a:rPr>
                        <a:t>3</a:t>
                      </a:r>
                      <a:r>
                        <a:rPr lang="zh-CN" altLang="en-US" sz="500" u="none" strike="noStrike">
                          <a:effectLst/>
                        </a:rPr>
                        <a:t>、对项目的进度实施跟踪，并向组长汇报项目实施过程的偏差及解决方案，确 保项目成功转产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34646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10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质量工程师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张华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18673399282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12" tooltip="mailto:zhanghua@bjghrc.com"/>
                        </a:rPr>
                        <a:t>zhanghua@bjghrc.com</a:t>
                      </a:r>
                      <a:endParaRPr lang="en-US" sz="500" b="0" i="0" u="sng" strike="noStrike">
                        <a:solidFill>
                          <a:srgbClr val="800080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</a:t>
                      </a:r>
                      <a:r>
                        <a:rPr lang="zh-CN" altLang="en-US" sz="500" u="none" strike="noStrike">
                          <a:effectLst/>
                        </a:rPr>
                        <a:t>、负责</a:t>
                      </a:r>
                      <a:r>
                        <a:rPr lang="en-US" altLang="zh-CN" sz="500" u="none" strike="noStrike">
                          <a:effectLst/>
                        </a:rPr>
                        <a:t>APQP</a:t>
                      </a:r>
                      <a:r>
                        <a:rPr lang="zh-CN" altLang="en-US" sz="500" u="none" strike="noStrike">
                          <a:effectLst/>
                        </a:rPr>
                        <a:t>质量文件接收工作；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</a:t>
                      </a:r>
                      <a:r>
                        <a:rPr lang="zh-CN" altLang="en-US" sz="500" u="none" strike="noStrike">
                          <a:effectLst/>
                        </a:rPr>
                        <a:t>、负责转移后过程中质量问题及总成质量跟踪处理；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3</a:t>
                      </a:r>
                      <a:r>
                        <a:rPr lang="zh-CN" altLang="en-US" sz="500" u="none" strike="noStrike">
                          <a:effectLst/>
                        </a:rPr>
                        <a:t>、负责转移后客户质量问题沟通处理，零部件及总成样件封样评审及签批；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4</a:t>
                      </a:r>
                      <a:r>
                        <a:rPr lang="zh-CN" altLang="en-US" sz="500" u="none" strike="noStrike">
                          <a:effectLst/>
                        </a:rPr>
                        <a:t>、负责项目转移后的实验验证工作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43227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11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工艺工程师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胡曾旋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18670813962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13" tooltip="mailto:huzengxuan@bjghrc.com"/>
                        </a:rPr>
                        <a:t>huzengxuan@bjghrc.com</a:t>
                      </a:r>
                      <a:endParaRPr lang="en-US" sz="500" b="0" i="0" u="sng" strike="noStrike">
                        <a:solidFill>
                          <a:srgbClr val="800080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</a:t>
                      </a:r>
                      <a:r>
                        <a:rPr lang="zh-CN" altLang="en-US" sz="500" u="none" strike="noStrike">
                          <a:effectLst/>
                        </a:rPr>
                        <a:t>、负责</a:t>
                      </a:r>
                      <a:r>
                        <a:rPr lang="en-US" altLang="zh-CN" sz="500" u="none" strike="noStrike">
                          <a:effectLst/>
                        </a:rPr>
                        <a:t>PPAP</a:t>
                      </a:r>
                      <a:r>
                        <a:rPr lang="zh-CN" altLang="en-US" sz="500" u="none" strike="noStrike">
                          <a:effectLst/>
                        </a:rPr>
                        <a:t>、</a:t>
                      </a:r>
                      <a:r>
                        <a:rPr lang="en-US" altLang="zh-CN" sz="500" u="none" strike="noStrike">
                          <a:effectLst/>
                        </a:rPr>
                        <a:t>OTS</a:t>
                      </a:r>
                      <a:r>
                        <a:rPr lang="zh-CN" altLang="en-US" sz="500" u="none" strike="noStrike">
                          <a:effectLst/>
                        </a:rPr>
                        <a:t>、工艺作业文件等的接收和转化工作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</a:t>
                      </a:r>
                      <a:r>
                        <a:rPr lang="zh-CN" altLang="en-US" sz="500" u="none" strike="noStrike">
                          <a:effectLst/>
                        </a:rPr>
                        <a:t>、负责焊胎开发方案确定和开发计划的跟踪、验收工作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3</a:t>
                      </a:r>
                      <a:r>
                        <a:rPr lang="zh-CN" altLang="en-US" sz="500" u="none" strike="noStrike">
                          <a:effectLst/>
                        </a:rPr>
                        <a:t>、负责转移后焊接，总成装配的过程问题的跟踪处理；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4</a:t>
                      </a:r>
                      <a:r>
                        <a:rPr lang="zh-CN" altLang="en-US" sz="500" u="none" strike="noStrike">
                          <a:effectLst/>
                        </a:rPr>
                        <a:t>、负责生产线工装、过程工装治具方案的沟通处理；</a:t>
                      </a:r>
                      <a:br>
                        <a:rPr lang="zh-CN" altLang="en-US" sz="500" u="none" strike="noStrike">
                          <a:effectLst/>
                        </a:rPr>
                      </a:b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3187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12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生产管理部（兼采购工程师）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刘涛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18673399352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14" tooltip="mailto:liutao@bjghrc.com"/>
                        </a:rPr>
                        <a:t>liutao@bjghrc.com</a:t>
                      </a:r>
                      <a:endParaRPr lang="en-US" sz="500" b="0" i="0" u="sng" strike="noStrike">
                        <a:solidFill>
                          <a:srgbClr val="800080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1.</a:t>
                      </a:r>
                      <a:r>
                        <a:rPr lang="zh-CN" altLang="en-US" sz="500" u="none" strike="noStrike">
                          <a:effectLst/>
                        </a:rPr>
                        <a:t>负责零部件模具、焊胎、检具的开发跟进</a:t>
                      </a:r>
                      <a:r>
                        <a:rPr lang="en-US" altLang="zh-CN" sz="500" u="none" strike="noStrike">
                          <a:effectLst/>
                        </a:rPr>
                        <a:t>; </a:t>
                      </a:r>
                      <a:br>
                        <a:rPr lang="en-US" altLang="zh-CN" sz="500" u="none" strike="noStrike">
                          <a:effectLst/>
                        </a:rPr>
                      </a:br>
                      <a:r>
                        <a:rPr lang="en-US" altLang="zh-CN" sz="500" u="none" strike="noStrike">
                          <a:effectLst/>
                        </a:rPr>
                        <a:t>2.</a:t>
                      </a:r>
                      <a:r>
                        <a:rPr lang="zh-CN" altLang="en-US" sz="500" u="none" strike="noStrike">
                          <a:effectLst/>
                        </a:rPr>
                        <a:t>负责发交路线的更新及与供应商供货合同的签订；                               </a:t>
                      </a:r>
                      <a:r>
                        <a:rPr lang="en-US" altLang="zh-CN" sz="500" u="none" strike="noStrike">
                          <a:effectLst/>
                        </a:rPr>
                        <a:t>3.</a:t>
                      </a:r>
                      <a:r>
                        <a:rPr lang="zh-CN" altLang="en-US" sz="500" u="none" strike="noStrike">
                          <a:effectLst/>
                        </a:rPr>
                        <a:t>物料调货及生产计划任务的下达及跟踪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  <a:tr h="3187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13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生产制造部（兼设备工程师）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500" u="none" strike="noStrike">
                          <a:effectLst/>
                        </a:rPr>
                        <a:t>曹蜜</a:t>
                      </a:r>
                      <a:endParaRPr lang="zh-CN" altLang="en-US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>
                          <a:effectLst/>
                        </a:rPr>
                        <a:t>18673399280</a:t>
                      </a:r>
                      <a:endParaRPr lang="en-US" altLang="zh-CN" sz="500" b="0" i="0" u="none" strike="noStrike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sng" strike="noStrike">
                          <a:effectLst/>
                          <a:hlinkClick r:id="rId15" tooltip="mailto:caomi@bjghrc.com"/>
                        </a:rPr>
                        <a:t>caomi@bjghrc.com</a:t>
                      </a:r>
                      <a:endParaRPr lang="en-US" sz="500" b="0" i="0" u="sng" strike="noStrike">
                        <a:solidFill>
                          <a:srgbClr val="800080"/>
                        </a:solidFill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500" u="none" strike="noStrike" dirty="0">
                          <a:effectLst/>
                        </a:rPr>
                        <a:t>1.</a:t>
                      </a:r>
                      <a:r>
                        <a:rPr lang="zh-CN" altLang="en-US" sz="500" u="none" strike="noStrike" dirty="0">
                          <a:effectLst/>
                        </a:rPr>
                        <a:t>负责协助产品试制和试生产工作</a:t>
                      </a:r>
                      <a:br>
                        <a:rPr lang="zh-CN" altLang="en-US" sz="500" u="none" strike="noStrike" dirty="0">
                          <a:effectLst/>
                        </a:rPr>
                      </a:br>
                      <a:r>
                        <a:rPr lang="en-US" altLang="zh-CN" sz="500" u="none" strike="noStrike" dirty="0">
                          <a:effectLst/>
                        </a:rPr>
                        <a:t>2.</a:t>
                      </a:r>
                      <a:r>
                        <a:rPr lang="zh-CN" altLang="en-US" sz="500" u="none" strike="noStrike" dirty="0">
                          <a:effectLst/>
                        </a:rPr>
                        <a:t>负责对新工装、模具要求的提出                                     </a:t>
                      </a:r>
                      <a:endParaRPr lang="zh-CN" altLang="en-US" sz="500" b="0" i="0" u="none" strike="noStrike" dirty="0">
                        <a:effectLst/>
                        <a:latin typeface="宋体"/>
                      </a:endParaRPr>
                    </a:p>
                  </a:txBody>
                  <a:tcPr marL="2859" marR="2859" marT="2859" marB="0" anchor="ctr"/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62085"/>
              </p:ext>
            </p:extLst>
          </p:nvPr>
        </p:nvGraphicFramePr>
        <p:xfrm>
          <a:off x="7668344" y="1988840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工作表" showAsIcon="1" r:id="rId16" imgW="914400" imgH="787320" progId="Excel.Sheet.12">
                  <p:embed/>
                </p:oleObj>
              </mc:Choice>
              <mc:Fallback>
                <p:oleObj name="工作表" showAsIcon="1" r:id="rId16" imgW="914400" imgH="787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68344" y="1988840"/>
                        <a:ext cx="914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3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cb215d9-61d6-47a6-9fd5-79dea0ecbae7"/>
  <p:tag name="COMMONDATA" val="eyJoZGlkIjoiODE4ZTdlNjAwNDM1MmM4ZWQ1NDQ4MTVlZjEzNDYyY2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375f24f-7a3f-4d72-b298-5876b427d3e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9d698c9-859b-41bb-969f-535a73bbd9e5}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9d698c9-859b-41bb-969f-535a73bbd9e5}"/>
  <p:tag name="KSO_WM_BEAUTIFY_FLAG" val=""/>
  <p:tag name="TABLE_ENDDRAG_ORIGIN_RECT" val="685*385"/>
  <p:tag name="TABLE_ENDDRAG_RECT" val="26*117*685*3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7a291b9-41ce-4e7a-b4e3-d695e053a930}"/>
  <p:tag name="TABLE_ENDDRAG_ORIGIN_RECT" val="634*371"/>
  <p:tag name="TABLE_ENDDRAG_RECT" val="36*92*634*3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c3422c9-4269-4855-8165-2677604170f3}"/>
  <p:tag name="TABLE_ENDDRAG_ORIGIN_RECT" val="648*363"/>
  <p:tag name="TABLE_ENDDRAG_RECT" val="33*104*648*3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1300</TotalTime>
  <Words>1727</Words>
  <Application>Microsoft Office PowerPoint</Application>
  <PresentationFormat>全屏显示(4:3)</PresentationFormat>
  <Paragraphs>552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3.项目组成员职能分配表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wuxiaowei</cp:lastModifiedBy>
  <cp:revision>1243</cp:revision>
  <cp:lastPrinted>2023-07-18T01:41:17Z</cp:lastPrinted>
  <dcterms:created xsi:type="dcterms:W3CDTF">2016-12-28T01:15:00Z</dcterms:created>
  <dcterms:modified xsi:type="dcterms:W3CDTF">2023-07-18T05:38:24Z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25985B25D54541BCB873405D0A142B08_12</vt:lpwstr>
  </property>
</Properties>
</file>