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95" r:id="rId3"/>
    <p:sldId id="296" r:id="rId4"/>
  </p:sldIdLst>
  <p:sldSz cx="9144000" cy="6858000" type="screen4x3"/>
  <p:notesSz cx="9865995" cy="6735445"/>
  <p:custDataLst>
    <p:tags r:id="rId10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2" userDrawn="1">
          <p15:clr>
            <a:srgbClr val="A4A3A4"/>
          </p15:clr>
        </p15:guide>
        <p15:guide id="2" pos="28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3" d="100"/>
          <a:sy n="83" d="100"/>
        </p:scale>
        <p:origin x="1450" y="62"/>
      </p:cViewPr>
      <p:guideLst>
        <p:guide orient="horz" pos="2132"/>
        <p:guide pos="287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gs" Target="tags/tag3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3416537-AB4F-4068-B728-D8DC9FBDCB5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588000" y="0"/>
            <a:ext cx="4276725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33E0BB9-4548-40C8-BA3B-A624A0D082BB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248025" y="504825"/>
            <a:ext cx="33702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87425" y="3198813"/>
            <a:ext cx="7893050" cy="3032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397625"/>
            <a:ext cx="4275138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588000" y="6397625"/>
            <a:ext cx="4276725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4E7755C-E641-44F1-A9E9-0F681158FD38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4E7755C-E641-44F1-A9E9-0F681158FD38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4E7755C-E641-44F1-A9E9-0F681158FD38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/>
        </p:nvCxnSpPr>
        <p:spPr>
          <a:xfrm>
            <a:off x="0" y="642938"/>
            <a:ext cx="9144000" cy="1588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/>
        </p:nvCxnSpPr>
        <p:spPr>
          <a:xfrm>
            <a:off x="0" y="6356350"/>
            <a:ext cx="9144000" cy="1588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52" name="Text Box 17"/>
          <p:cNvSpPr txBox="1"/>
          <p:nvPr userDrawn="1"/>
        </p:nvSpPr>
        <p:spPr>
          <a:xfrm>
            <a:off x="228600" y="6419850"/>
            <a:ext cx="4843463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>
              <a:spcBef>
                <a:spcPct val="50000"/>
              </a:spcBef>
              <a:buNone/>
            </a:pPr>
            <a:r>
              <a:rPr lang="en-US" altLang="zh-CN" b="1" dirty="0">
                <a:latin typeface="宋体" panose="02010600030101010101" pitchFamily="2" charset="-122"/>
              </a:rPr>
              <a:t>—— </a:t>
            </a:r>
            <a:r>
              <a:rPr lang="zh-CN" altLang="en-US" b="1" dirty="0">
                <a:latin typeface="宋体" panose="02010600030101010101" pitchFamily="2" charset="-122"/>
              </a:rPr>
              <a:t>诚信赢得天下  科技成就未来 </a:t>
            </a:r>
            <a:r>
              <a:rPr lang="en-US" altLang="zh-CN" b="1" dirty="0">
                <a:latin typeface="宋体" panose="02010600030101010101" pitchFamily="2" charset="-122"/>
              </a:rPr>
              <a:t>——</a:t>
            </a:r>
            <a:endParaRPr lang="ko-KR" altLang="en-US" b="1" dirty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pic>
        <p:nvPicPr>
          <p:cNvPr id="2053" name="Picture 7" descr="公司全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57813" y="76200"/>
            <a:ext cx="3648075" cy="4953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A28E6B1-CD91-4303-850B-B62819B57EF1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XA封面页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457200" y="2420007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14" name="内容占位符 13"/>
          <p:cNvSpPr>
            <a:spLocks noGrp="1"/>
          </p:cNvSpPr>
          <p:nvPr>
            <p:ph sz="quarter" idx="10"/>
          </p:nvPr>
        </p:nvSpPr>
        <p:spPr>
          <a:xfrm>
            <a:off x="914400" y="3762703"/>
            <a:ext cx="7315200" cy="1139114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2000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</p:txBody>
      </p:sp>
      <p:sp>
        <p:nvSpPr>
          <p:cNvPr id="2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2010-06-10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7" name="页脚占位符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北京北汽模塑科技有限公司 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Beijing Beiqi Mould&amp;Plastic Technology Co,Ltd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4E7755C-E641-44F1-A9E9-0F681158FD38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4E7755C-E641-44F1-A9E9-0F681158FD38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4E7755C-E641-44F1-A9E9-0F681158FD38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4E7755C-E641-44F1-A9E9-0F681158FD38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4E7755C-E641-44F1-A9E9-0F681158FD38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4E7755C-E641-44F1-A9E9-0F681158FD38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4E7755C-E641-44F1-A9E9-0F681158FD38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4E7755C-E641-44F1-A9E9-0F681158FD38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4E7755C-E641-44F1-A9E9-0F681158FD38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tags" Target="../tags/tag1.xml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3"/>
          <p:cNvSpPr txBox="1"/>
          <p:nvPr/>
        </p:nvSpPr>
        <p:spPr>
          <a:xfrm>
            <a:off x="4562475" y="6448425"/>
            <a:ext cx="4572000" cy="2317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buNone/>
            </a:pPr>
            <a:r>
              <a:rPr lang="zh-CN" altLang="en-US" sz="900" dirty="0">
                <a:latin typeface="Arial" panose="020B0604020202020204" pitchFamily="34" charset="0"/>
              </a:rPr>
              <a:t>表单编号：</a:t>
            </a:r>
            <a:r>
              <a:rPr lang="en-US" altLang="zh-CN" sz="900" dirty="0">
                <a:latin typeface="Arial" panose="020B0604020202020204" pitchFamily="34" charset="0"/>
              </a:rPr>
              <a:t>GR-61-00-106(A/0)                     </a:t>
            </a:r>
            <a:r>
              <a:rPr lang="zh-CN" altLang="en-US" sz="900" dirty="0">
                <a:latin typeface="Arial" panose="020B0604020202020204" pitchFamily="34" charset="0"/>
              </a:rPr>
              <a:t>光华荣昌              纸张：</a:t>
            </a:r>
            <a:r>
              <a:rPr lang="en-US" altLang="zh-CN" sz="900" dirty="0">
                <a:latin typeface="Arial" panose="020B0604020202020204" pitchFamily="34" charset="0"/>
              </a:rPr>
              <a:t>A4</a:t>
            </a:r>
            <a:r>
              <a:rPr lang="zh-CN" altLang="en-US" sz="900" dirty="0">
                <a:latin typeface="Arial" panose="020B0604020202020204" pitchFamily="34" charset="0"/>
              </a:rPr>
              <a:t>（</a:t>
            </a:r>
            <a:r>
              <a:rPr lang="en-US" altLang="zh-CN" sz="900" dirty="0">
                <a:latin typeface="Arial" panose="020B0604020202020204" pitchFamily="34" charset="0"/>
              </a:rPr>
              <a:t>210×297</a:t>
            </a:r>
            <a:r>
              <a:rPr lang="zh-CN" altLang="en-US" sz="900" dirty="0">
                <a:latin typeface="Arial" panose="020B0604020202020204" pitchFamily="34" charset="0"/>
              </a:rPr>
              <a:t>）</a:t>
            </a:r>
            <a:endParaRPr lang="zh-CN" altLang="en-US" sz="900" dirty="0">
              <a:latin typeface="Arial" panose="020B0604020202020204" pitchFamily="34" charset="0"/>
            </a:endParaRPr>
          </a:p>
        </p:txBody>
      </p:sp>
      <p:pic>
        <p:nvPicPr>
          <p:cNvPr id="12291" name="Picture 1" descr="厂标"/>
          <p:cNvPicPr>
            <a:picLocks noChangeAspect="1"/>
          </p:cNvPicPr>
          <p:nvPr/>
        </p:nvPicPr>
        <p:blipFill>
          <a:blip r:embed="rId1"/>
          <a:srcRect r="36688" b="45331"/>
          <a:stretch>
            <a:fillRect/>
          </a:stretch>
        </p:blipFill>
        <p:spPr>
          <a:xfrm>
            <a:off x="6648450" y="6491288"/>
            <a:ext cx="209550" cy="152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3" name="Text Box 15"/>
          <p:cNvSpPr txBox="1"/>
          <p:nvPr/>
        </p:nvSpPr>
        <p:spPr>
          <a:xfrm>
            <a:off x="144247" y="892597"/>
            <a:ext cx="3608388" cy="3079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85750" lvl="0" indent="-285750" eaLnBrk="1" hangingPunct="1">
              <a:spcBef>
                <a:spcPct val="50000"/>
              </a:spcBef>
              <a:buFont typeface="Wingdings" panose="05000000000000000000" pitchFamily="2" charset="2"/>
              <a:buChar char="u"/>
            </a:pPr>
            <a:r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围板箱整体结构如下：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269" name="Text Box 11"/>
          <p:cNvSpPr txBox="1"/>
          <p:nvPr>
            <p:custDataLst>
              <p:tags r:id="rId2"/>
            </p:custDataLst>
          </p:nvPr>
        </p:nvSpPr>
        <p:spPr>
          <a:xfrm>
            <a:off x="144463" y="115888"/>
            <a:ext cx="6551612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zh-CN" altLang="en-US" sz="2400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围板箱技术方案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809005" y="1816383"/>
            <a:ext cx="7867451" cy="2794598"/>
            <a:chOff x="809005" y="1816383"/>
            <a:chExt cx="7867451" cy="2794598"/>
          </a:xfrm>
        </p:grpSpPr>
        <p:grpSp>
          <p:nvGrpSpPr>
            <p:cNvPr id="7" name="组合 6"/>
            <p:cNvGrpSpPr/>
            <p:nvPr/>
          </p:nvGrpSpPr>
          <p:grpSpPr>
            <a:xfrm>
              <a:off x="809005" y="1816383"/>
              <a:ext cx="7867451" cy="2794598"/>
              <a:chOff x="1036816" y="2869106"/>
              <a:chExt cx="7867451" cy="2794598"/>
            </a:xfrm>
          </p:grpSpPr>
          <p:pic>
            <p:nvPicPr>
              <p:cNvPr id="6" name="图片 5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40658" y="3356939"/>
                <a:ext cx="2499694" cy="1847373"/>
              </a:xfrm>
              <a:prstGeom prst="rect">
                <a:avLst/>
              </a:prstGeom>
            </p:spPr>
          </p:pic>
          <p:pic>
            <p:nvPicPr>
              <p:cNvPr id="2" name="图片 1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36816" y="3356992"/>
                <a:ext cx="2396990" cy="1922909"/>
              </a:xfrm>
              <a:prstGeom prst="rect">
                <a:avLst/>
              </a:prstGeom>
            </p:spPr>
          </p:pic>
          <p:sp>
            <p:nvSpPr>
              <p:cNvPr id="3" name="矩形 2"/>
              <p:cNvSpPr/>
              <p:nvPr/>
            </p:nvSpPr>
            <p:spPr>
              <a:xfrm>
                <a:off x="6954701" y="4027353"/>
                <a:ext cx="508934" cy="170328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" name="线形标注 1 4"/>
              <p:cNvSpPr/>
              <p:nvPr/>
            </p:nvSpPr>
            <p:spPr>
              <a:xfrm flipH="1">
                <a:off x="4439771" y="2869106"/>
                <a:ext cx="1142857" cy="383803"/>
              </a:xfrm>
              <a:prstGeom prst="borderCallout1">
                <a:avLst>
                  <a:gd name="adj1" fmla="val 18750"/>
                  <a:gd name="adj2" fmla="val -8333"/>
                  <a:gd name="adj3" fmla="val 329088"/>
                  <a:gd name="adj4" fmla="val -9831"/>
                </a:avLst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100" smtClean="0">
                    <a:solidFill>
                      <a:schemeClr val="tx1"/>
                    </a:solidFill>
                  </a:rPr>
                  <a:t>1</a:t>
                </a:r>
                <a:r>
                  <a:rPr lang="zh-CN" altLang="en-US" sz="1100" smtClean="0">
                    <a:solidFill>
                      <a:schemeClr val="tx1"/>
                    </a:solidFill>
                  </a:rPr>
                  <a:t>）</a:t>
                </a:r>
                <a:r>
                  <a:rPr lang="en-US" altLang="zh-CN" sz="1100" smtClean="0">
                    <a:solidFill>
                      <a:schemeClr val="tx1"/>
                    </a:solidFill>
                  </a:rPr>
                  <a:t>A4</a:t>
                </a:r>
                <a:r>
                  <a:rPr lang="zh-CN" altLang="en-US" sz="1100" smtClean="0">
                    <a:solidFill>
                      <a:schemeClr val="tx1"/>
                    </a:solidFill>
                  </a:rPr>
                  <a:t>看板袋</a:t>
                </a:r>
                <a:endParaRPr lang="zh-CN" alt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线形标注 1 13"/>
              <p:cNvSpPr/>
              <p:nvPr/>
            </p:nvSpPr>
            <p:spPr>
              <a:xfrm>
                <a:off x="3656623" y="3772744"/>
                <a:ext cx="1062368" cy="383803"/>
              </a:xfrm>
              <a:prstGeom prst="borderCallout1">
                <a:avLst>
                  <a:gd name="adj1" fmla="val 18750"/>
                  <a:gd name="adj2" fmla="val -8333"/>
                  <a:gd name="adj3" fmla="val 30677"/>
                  <a:gd name="adj4" fmla="val -71906"/>
                </a:avLst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100" smtClean="0">
                    <a:solidFill>
                      <a:schemeClr val="tx1"/>
                    </a:solidFill>
                  </a:rPr>
                  <a:t>2</a:t>
                </a:r>
                <a:r>
                  <a:rPr lang="zh-CN" altLang="en-US" sz="1100" smtClean="0">
                    <a:solidFill>
                      <a:schemeClr val="tx1"/>
                    </a:solidFill>
                  </a:rPr>
                  <a:t>）</a:t>
                </a:r>
                <a:r>
                  <a:rPr lang="en-US" altLang="zh-CN" sz="1100" smtClean="0">
                    <a:solidFill>
                      <a:schemeClr val="tx1"/>
                    </a:solidFill>
                  </a:rPr>
                  <a:t>PP</a:t>
                </a:r>
                <a:r>
                  <a:rPr lang="zh-CN" altLang="en-US" sz="1100" smtClean="0">
                    <a:solidFill>
                      <a:schemeClr val="tx1"/>
                    </a:solidFill>
                  </a:rPr>
                  <a:t>围板</a:t>
                </a:r>
                <a:endParaRPr lang="zh-CN" alt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线形标注 1 14"/>
              <p:cNvSpPr/>
              <p:nvPr/>
            </p:nvSpPr>
            <p:spPr>
              <a:xfrm>
                <a:off x="7209168" y="5279901"/>
                <a:ext cx="1062368" cy="383803"/>
              </a:xfrm>
              <a:prstGeom prst="borderCallout1">
                <a:avLst>
                  <a:gd name="adj1" fmla="val 18750"/>
                  <a:gd name="adj2" fmla="val -8333"/>
                  <a:gd name="adj3" fmla="val -125748"/>
                  <a:gd name="adj4" fmla="val -43216"/>
                </a:avLst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100" smtClean="0">
                    <a:solidFill>
                      <a:schemeClr val="tx1"/>
                    </a:solidFill>
                  </a:rPr>
                  <a:t>4</a:t>
                </a:r>
                <a:r>
                  <a:rPr lang="zh-CN" altLang="en-US" sz="1100" smtClean="0">
                    <a:solidFill>
                      <a:schemeClr val="tx1"/>
                    </a:solidFill>
                  </a:rPr>
                  <a:t>）</a:t>
                </a:r>
                <a:r>
                  <a:rPr lang="en-US" altLang="zh-CN" sz="1100" smtClean="0">
                    <a:solidFill>
                      <a:schemeClr val="tx1"/>
                    </a:solidFill>
                  </a:rPr>
                  <a:t>HOPE</a:t>
                </a:r>
                <a:r>
                  <a:rPr lang="zh-CN" altLang="en-US" sz="1100" smtClean="0">
                    <a:solidFill>
                      <a:schemeClr val="tx1"/>
                    </a:solidFill>
                  </a:rPr>
                  <a:t>底托</a:t>
                </a:r>
                <a:endParaRPr lang="zh-CN" alt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线形标注 1 15"/>
              <p:cNvSpPr/>
              <p:nvPr/>
            </p:nvSpPr>
            <p:spPr>
              <a:xfrm>
                <a:off x="3806048" y="4472707"/>
                <a:ext cx="1062368" cy="383803"/>
              </a:xfrm>
              <a:prstGeom prst="borderCallout1">
                <a:avLst>
                  <a:gd name="adj1" fmla="val 18750"/>
                  <a:gd name="adj2" fmla="val -8333"/>
                  <a:gd name="adj3" fmla="val -5421"/>
                  <a:gd name="adj4" fmla="val -97989"/>
                </a:avLst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100" smtClean="0">
                    <a:solidFill>
                      <a:schemeClr val="tx1"/>
                    </a:solidFill>
                  </a:rPr>
                  <a:t>3</a:t>
                </a:r>
                <a:r>
                  <a:rPr lang="zh-CN" altLang="en-US" sz="1100" smtClean="0">
                    <a:solidFill>
                      <a:schemeClr val="tx1"/>
                    </a:solidFill>
                  </a:rPr>
                  <a:t>）手持带</a:t>
                </a:r>
                <a:endParaRPr lang="zh-CN" alt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线形标注 1 17"/>
              <p:cNvSpPr/>
              <p:nvPr/>
            </p:nvSpPr>
            <p:spPr>
              <a:xfrm>
                <a:off x="7824147" y="4144232"/>
                <a:ext cx="1080120" cy="383803"/>
              </a:xfrm>
              <a:prstGeom prst="borderCallout1">
                <a:avLst>
                  <a:gd name="adj1" fmla="val 18750"/>
                  <a:gd name="adj2" fmla="val -8333"/>
                  <a:gd name="adj3" fmla="val -5420"/>
                  <a:gd name="adj4" fmla="val -49140"/>
                </a:avLst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100" smtClean="0">
                    <a:solidFill>
                      <a:schemeClr val="tx1"/>
                    </a:solidFill>
                  </a:rPr>
                  <a:t>5</a:t>
                </a:r>
                <a:r>
                  <a:rPr lang="zh-CN" altLang="en-US" sz="1100" smtClean="0">
                    <a:solidFill>
                      <a:schemeClr val="tx1"/>
                    </a:solidFill>
                  </a:rPr>
                  <a:t>）序列号</a:t>
                </a:r>
                <a:endParaRPr lang="zh-CN" altLang="en-US" sz="11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0" name="线形标注 1 19"/>
            <p:cNvSpPr/>
            <p:nvPr/>
          </p:nvSpPr>
          <p:spPr>
            <a:xfrm>
              <a:off x="6985975" y="1838961"/>
              <a:ext cx="1080120" cy="383803"/>
            </a:xfrm>
            <a:prstGeom prst="borderCallout1">
              <a:avLst>
                <a:gd name="adj1" fmla="val 18750"/>
                <a:gd name="adj2" fmla="val -8333"/>
                <a:gd name="adj3" fmla="val 247266"/>
                <a:gd name="adj4" fmla="val -44865"/>
              </a:avLst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100" smtClean="0">
                  <a:solidFill>
                    <a:schemeClr val="tx1"/>
                  </a:solidFill>
                </a:rPr>
                <a:t>6</a:t>
              </a:r>
              <a:r>
                <a:rPr lang="zh-CN" altLang="en-US" sz="1100" smtClean="0">
                  <a:solidFill>
                    <a:schemeClr val="tx1"/>
                  </a:solidFill>
                </a:rPr>
                <a:t>）</a:t>
              </a:r>
              <a:r>
                <a:rPr lang="en-US" altLang="zh-CN" sz="1100" smtClean="0">
                  <a:solidFill>
                    <a:schemeClr val="tx1"/>
                  </a:solidFill>
                </a:rPr>
                <a:t>HOPE</a:t>
              </a:r>
              <a:r>
                <a:rPr lang="zh-CN" altLang="en-US" sz="1100" smtClean="0">
                  <a:solidFill>
                    <a:schemeClr val="tx1"/>
                  </a:solidFill>
                </a:rPr>
                <a:t>天盖</a:t>
              </a:r>
              <a:endParaRPr lang="zh-CN" altLang="en-US" sz="110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3"/>
          <p:cNvSpPr txBox="1"/>
          <p:nvPr/>
        </p:nvSpPr>
        <p:spPr>
          <a:xfrm>
            <a:off x="4562475" y="6448425"/>
            <a:ext cx="4572000" cy="2317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buNone/>
            </a:pPr>
            <a:r>
              <a:rPr lang="zh-CN" altLang="en-US" sz="900" dirty="0">
                <a:latin typeface="Arial" panose="020B0604020202020204" pitchFamily="34" charset="0"/>
              </a:rPr>
              <a:t>表单编号：</a:t>
            </a:r>
            <a:r>
              <a:rPr lang="en-US" altLang="zh-CN" sz="900" dirty="0">
                <a:latin typeface="Arial" panose="020B0604020202020204" pitchFamily="34" charset="0"/>
              </a:rPr>
              <a:t>GR-61-00-106(A/0)                     </a:t>
            </a:r>
            <a:r>
              <a:rPr lang="zh-CN" altLang="en-US" sz="900" dirty="0">
                <a:latin typeface="Arial" panose="020B0604020202020204" pitchFamily="34" charset="0"/>
              </a:rPr>
              <a:t>光华荣昌              纸张：</a:t>
            </a:r>
            <a:r>
              <a:rPr lang="en-US" altLang="zh-CN" sz="900" dirty="0">
                <a:latin typeface="Arial" panose="020B0604020202020204" pitchFamily="34" charset="0"/>
              </a:rPr>
              <a:t>A4</a:t>
            </a:r>
            <a:r>
              <a:rPr lang="zh-CN" altLang="en-US" sz="900" dirty="0">
                <a:latin typeface="Arial" panose="020B0604020202020204" pitchFamily="34" charset="0"/>
              </a:rPr>
              <a:t>（</a:t>
            </a:r>
            <a:r>
              <a:rPr lang="en-US" altLang="zh-CN" sz="900" dirty="0">
                <a:latin typeface="Arial" panose="020B0604020202020204" pitchFamily="34" charset="0"/>
              </a:rPr>
              <a:t>210×297</a:t>
            </a:r>
            <a:r>
              <a:rPr lang="zh-CN" altLang="en-US" sz="900" dirty="0">
                <a:latin typeface="Arial" panose="020B0604020202020204" pitchFamily="34" charset="0"/>
              </a:rPr>
              <a:t>）</a:t>
            </a:r>
            <a:endParaRPr lang="zh-CN" altLang="en-US" sz="900" dirty="0">
              <a:latin typeface="Arial" panose="020B0604020202020204" pitchFamily="34" charset="0"/>
            </a:endParaRPr>
          </a:p>
        </p:txBody>
      </p:sp>
      <p:pic>
        <p:nvPicPr>
          <p:cNvPr id="12291" name="Picture 1" descr="厂标"/>
          <p:cNvPicPr>
            <a:picLocks noChangeAspect="1"/>
          </p:cNvPicPr>
          <p:nvPr/>
        </p:nvPicPr>
        <p:blipFill>
          <a:blip r:embed="rId1"/>
          <a:srcRect r="36688" b="45331"/>
          <a:stretch>
            <a:fillRect/>
          </a:stretch>
        </p:blipFill>
        <p:spPr>
          <a:xfrm>
            <a:off x="6648450" y="6491288"/>
            <a:ext cx="209550" cy="152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3" name="Text Box 15"/>
          <p:cNvSpPr txBox="1"/>
          <p:nvPr/>
        </p:nvSpPr>
        <p:spPr>
          <a:xfrm>
            <a:off x="144247" y="892597"/>
            <a:ext cx="3608388" cy="3371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85750" lvl="0" indent="-285750" eaLnBrk="1" hangingPunct="1">
              <a:spcBef>
                <a:spcPct val="50000"/>
              </a:spcBef>
              <a:buFont typeface="Wingdings" panose="05000000000000000000" pitchFamily="2" charset="2"/>
              <a:buChar char="u"/>
            </a:pPr>
            <a:r>
              <a:rPr lang="zh-CN" altLang="en-US" sz="16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围板箱技术要求如下：</a:t>
            </a:r>
            <a:endParaRPr lang="zh-CN" altLang="en-US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269" name="Text Box 11"/>
          <p:cNvSpPr txBox="1"/>
          <p:nvPr>
            <p:custDataLst>
              <p:tags r:id="rId2"/>
            </p:custDataLst>
          </p:nvPr>
        </p:nvSpPr>
        <p:spPr>
          <a:xfrm>
            <a:off x="144463" y="115888"/>
            <a:ext cx="6551612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zh-CN" altLang="en-US" sz="2400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围板箱技术方案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Text Box 15"/>
          <p:cNvSpPr txBox="1"/>
          <p:nvPr/>
        </p:nvSpPr>
        <p:spPr>
          <a:xfrm>
            <a:off x="144246" y="1362918"/>
            <a:ext cx="8460201" cy="19221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zh-CN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A4</a:t>
            </a:r>
            <a:r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看板袋</a:t>
            </a:r>
            <a:r>
              <a:rPr lang="en-US" altLang="zh-CN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可放入发货明细，</a:t>
            </a:r>
            <a:r>
              <a:rPr lang="en-US" altLang="zh-CN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A4</a:t>
            </a:r>
            <a:r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格式明细表格，位置为围板箱正面左上角如图所示；</a:t>
            </a:r>
            <a:endParaRPr lang="en-US" altLang="zh-CN" sz="140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zh-CN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PP</a:t>
            </a:r>
            <a:r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围板：</a:t>
            </a:r>
            <a:r>
              <a:rPr sz="1400" smtClean="0"/>
              <a:t>围板箱1200*1000</a:t>
            </a:r>
            <a:r>
              <a:rPr lang="en-US" sz="1400" smtClean="0"/>
              <a:t>mm</a:t>
            </a:r>
            <a:r>
              <a:rPr lang="zh-CN" sz="1400" smtClean="0"/>
              <a:t>，</a:t>
            </a:r>
            <a:r>
              <a:rPr sz="1400" smtClean="0"/>
              <a:t>围板886</a:t>
            </a:r>
            <a:r>
              <a:rPr lang="en-US" sz="1400" smtClean="0"/>
              <a:t>mm</a:t>
            </a:r>
            <a:r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，材质</a:t>
            </a:r>
            <a:r>
              <a:rPr lang="en-US" altLang="zh-CN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PP</a:t>
            </a:r>
            <a:r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板，</a:t>
            </a:r>
            <a:r>
              <a:rPr lang="en-US" altLang="zh-CN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3kg/</a:t>
            </a:r>
            <a:r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平米（壁厚</a:t>
            </a:r>
            <a:r>
              <a:rPr lang="en-US" altLang="zh-CN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10mm</a:t>
            </a:r>
            <a:r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）；</a:t>
            </a:r>
            <a:endParaRPr lang="en-US" altLang="zh-CN" sz="140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zh-CN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）手持带：方便操作员操作搬运（编织袋）；</a:t>
            </a:r>
            <a:endParaRPr lang="en-US" altLang="zh-CN" sz="140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zh-CN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HOPE</a:t>
            </a:r>
            <a:r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底托：底托设计为进叉脚部结构，适合各种叉车；</a:t>
            </a:r>
            <a:endParaRPr lang="en-US" altLang="zh-CN" sz="140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zh-CN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）序列号：印刷序列号字体高度</a:t>
            </a:r>
            <a:r>
              <a:rPr lang="en-US" altLang="zh-CN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70~80mm</a:t>
            </a:r>
            <a:r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，内容为“</a:t>
            </a:r>
            <a:r>
              <a:rPr lang="en-US" altLang="zh-CN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M4</a:t>
            </a:r>
            <a:r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底座</a:t>
            </a:r>
            <a:r>
              <a:rPr lang="en-US" altLang="zh-CN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001~020</a:t>
            </a:r>
            <a:r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号”，印刷在</a:t>
            </a:r>
            <a:r>
              <a:rPr lang="en-US" altLang="zh-CN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A4</a:t>
            </a:r>
            <a:r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看板侧右上角；</a:t>
            </a:r>
            <a:endParaRPr lang="en-US" altLang="zh-CN" sz="140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zh-CN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HOPE</a:t>
            </a:r>
            <a:r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天盖：围板箱运输过程存在堆叠分层，设计上下围板箱放置定位孔；</a:t>
            </a:r>
            <a:endParaRPr lang="en-US" altLang="zh-CN" sz="1400"/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PP_MARK_KEY" val="dfc8a4e3-39f2-4ff2-b5ee-7dc2356a3736"/>
  <p:tag name="COMMONDATA" val="eyJoZGlkIjoiODE4ZTdlNjAwNDM1MmM4ZWQ1NDQ4MTVlZjEzNDYyY2I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rgbClr val="FF000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453</Words>
  <Application>WPS 演示</Application>
  <PresentationFormat>全屏显示(4:3)</PresentationFormat>
  <Paragraphs>31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Calibri</vt:lpstr>
      <vt:lpstr>Malgun Gothic</vt:lpstr>
      <vt:lpstr>微软雅黑</vt:lpstr>
      <vt:lpstr>Arial Unicode MS</vt:lpstr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fanya</cp:lastModifiedBy>
  <cp:revision>2009</cp:revision>
  <dcterms:created xsi:type="dcterms:W3CDTF">2013-01-09T01:05:00Z</dcterms:created>
  <dcterms:modified xsi:type="dcterms:W3CDTF">2023-07-18T06:25:49Z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294D3FE5AAD246B7B501E95811B31A67</vt:lpwstr>
  </property>
  <property fmtid="{D5CDD505-2E9C-101B-9397-08002B2CF9AE}" pid="3" name="KSOProductBuildVer">
    <vt:lpwstr>2052-11.1.0.14309</vt:lpwstr>
  </property>
</Properties>
</file>