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F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91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50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82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30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00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98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5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0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7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61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8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CC524-BADB-442E-BE6E-EF04BE4C823F}" type="datetimeFigureOut">
              <a:rPr lang="zh-CN" altLang="en-US" smtClean="0"/>
              <a:t>2023/9/26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63941-B676-4D3C-BBC0-47B2FB0313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41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9278FCC-E265-444E-8D54-9A4439FFBE9B}"/>
              </a:ext>
            </a:extLst>
          </p:cNvPr>
          <p:cNvSpPr/>
          <p:nvPr/>
        </p:nvSpPr>
        <p:spPr>
          <a:xfrm>
            <a:off x="0" y="0"/>
            <a:ext cx="12192000" cy="383909"/>
          </a:xfrm>
          <a:prstGeom prst="rect">
            <a:avLst/>
          </a:prstGeom>
          <a:solidFill>
            <a:srgbClr val="0F2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bg1"/>
                </a:solidFill>
              </a:rPr>
              <a:t>3.1C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底座模块化样件制作说明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301DFB-22DD-4130-AC88-20A7DF08D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895" y="595762"/>
            <a:ext cx="5450049" cy="56664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1BDED4-2AC3-469E-A326-5481BE432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9" y="1921485"/>
            <a:ext cx="3792935" cy="261534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B732177-188A-4B60-A87C-4A2CB4144D39}"/>
              </a:ext>
            </a:extLst>
          </p:cNvPr>
          <p:cNvCxnSpPr>
            <a:cxnSpLocks/>
          </p:cNvCxnSpPr>
          <p:nvPr/>
        </p:nvCxnSpPr>
        <p:spPr>
          <a:xfrm flipV="1">
            <a:off x="4093574" y="2309091"/>
            <a:ext cx="1309699" cy="60942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B3D4377-996D-4990-8FA7-9C29B29A2D81}"/>
              </a:ext>
            </a:extLst>
          </p:cNvPr>
          <p:cNvCxnSpPr>
            <a:cxnSpLocks/>
          </p:cNvCxnSpPr>
          <p:nvPr/>
        </p:nvCxnSpPr>
        <p:spPr>
          <a:xfrm>
            <a:off x="3980873" y="3229157"/>
            <a:ext cx="1995054" cy="710331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6C2AC3-DC05-49C2-8885-3113EB423888}"/>
              </a:ext>
            </a:extLst>
          </p:cNvPr>
          <p:cNvCxnSpPr>
            <a:cxnSpLocks/>
          </p:cNvCxnSpPr>
          <p:nvPr/>
        </p:nvCxnSpPr>
        <p:spPr>
          <a:xfrm>
            <a:off x="3750896" y="3660680"/>
            <a:ext cx="2225031" cy="168235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F707E892-A57E-4DC8-BADC-BFB95F9F8B21}"/>
              </a:ext>
            </a:extLst>
          </p:cNvPr>
          <p:cNvSpPr/>
          <p:nvPr/>
        </p:nvSpPr>
        <p:spPr>
          <a:xfrm>
            <a:off x="107343" y="492066"/>
            <a:ext cx="893675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借用件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5A37FA6-961D-488B-8268-D1D80F0C4C00}"/>
              </a:ext>
            </a:extLst>
          </p:cNvPr>
          <p:cNvSpPr/>
          <p:nvPr/>
        </p:nvSpPr>
        <p:spPr>
          <a:xfrm>
            <a:off x="107343" y="969387"/>
            <a:ext cx="893675" cy="3839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新开件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8460BB4-777A-41D6-9AB5-512934AC17CE}"/>
              </a:ext>
            </a:extLst>
          </p:cNvPr>
          <p:cNvSpPr/>
          <p:nvPr/>
        </p:nvSpPr>
        <p:spPr>
          <a:xfrm>
            <a:off x="107342" y="1433115"/>
            <a:ext cx="893675" cy="3839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改制件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5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9278FCC-E265-444E-8D54-9A4439FFBE9B}"/>
              </a:ext>
            </a:extLst>
          </p:cNvPr>
          <p:cNvSpPr/>
          <p:nvPr/>
        </p:nvSpPr>
        <p:spPr>
          <a:xfrm>
            <a:off x="0" y="0"/>
            <a:ext cx="12192000" cy="383909"/>
          </a:xfrm>
          <a:prstGeom prst="rect">
            <a:avLst/>
          </a:prstGeom>
          <a:solidFill>
            <a:srgbClr val="0F2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bg1"/>
                </a:solidFill>
              </a:rPr>
              <a:t>3.1C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底座模块化样件制作说明</a:t>
            </a:r>
            <a:r>
              <a:rPr lang="en-US" altLang="zh-CN" dirty="0">
                <a:solidFill>
                  <a:schemeClr val="bg1"/>
                </a:solidFill>
              </a:rPr>
              <a:t>—</a:t>
            </a:r>
            <a:r>
              <a:rPr lang="zh-CN" altLang="en-US" dirty="0">
                <a:solidFill>
                  <a:schemeClr val="bg1"/>
                </a:solidFill>
              </a:rPr>
              <a:t>上框座框焊接总成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301DFB-22DD-4130-AC88-20A7DF08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09"/>
          <a:stretch/>
        </p:blipFill>
        <p:spPr>
          <a:xfrm>
            <a:off x="1773085" y="1390341"/>
            <a:ext cx="7883482" cy="3613958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B732177-188A-4B60-A87C-4A2CB4144D39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5781964" y="902205"/>
            <a:ext cx="2395226" cy="76034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B3D4377-996D-4990-8FA7-9C29B29A2D81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3269674" y="1550561"/>
            <a:ext cx="22042" cy="234718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6C2AC3-DC05-49C2-8885-3113EB42388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291716" y="1550561"/>
            <a:ext cx="2665739" cy="75853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70CAEF39-4D2F-4063-B539-4A1A6DB475AA}"/>
              </a:ext>
            </a:extLst>
          </p:cNvPr>
          <p:cNvSpPr/>
          <p:nvPr/>
        </p:nvSpPr>
        <p:spPr>
          <a:xfrm>
            <a:off x="107343" y="492066"/>
            <a:ext cx="893675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借用件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DBAB29D-D5A3-4D89-BA70-33F15B9E22BB}"/>
              </a:ext>
            </a:extLst>
          </p:cNvPr>
          <p:cNvSpPr/>
          <p:nvPr/>
        </p:nvSpPr>
        <p:spPr>
          <a:xfrm>
            <a:off x="107343" y="969387"/>
            <a:ext cx="893675" cy="3839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新开件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9C25EAD-C6B4-4078-93F2-C2EAEC69F53F}"/>
              </a:ext>
            </a:extLst>
          </p:cNvPr>
          <p:cNvSpPr/>
          <p:nvPr/>
        </p:nvSpPr>
        <p:spPr>
          <a:xfrm>
            <a:off x="107342" y="1433115"/>
            <a:ext cx="893675" cy="3839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改制件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3267259-F43E-469B-A3A1-8F92AD371CD9}"/>
              </a:ext>
            </a:extLst>
          </p:cNvPr>
          <p:cNvSpPr/>
          <p:nvPr/>
        </p:nvSpPr>
        <p:spPr>
          <a:xfrm>
            <a:off x="4269723" y="518296"/>
            <a:ext cx="7814934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借用</a:t>
            </a:r>
            <a:r>
              <a:rPr lang="en-US" altLang="zh-CN" b="1" dirty="0">
                <a:solidFill>
                  <a:schemeClr val="tx1"/>
                </a:solidFill>
              </a:rPr>
              <a:t>2.1C</a:t>
            </a:r>
            <a:r>
              <a:rPr lang="zh-CN" altLang="en-US" b="1" dirty="0">
                <a:solidFill>
                  <a:schemeClr val="tx1"/>
                </a:solidFill>
              </a:rPr>
              <a:t>座框零件：</a:t>
            </a:r>
            <a:r>
              <a:rPr lang="en-US" altLang="zh-CN" b="1" dirty="0">
                <a:solidFill>
                  <a:schemeClr val="tx1"/>
                </a:solidFill>
              </a:rPr>
              <a:t>SHT0014512</a:t>
            </a:r>
            <a:r>
              <a:rPr lang="zh-CN" altLang="en-US" b="1" dirty="0">
                <a:solidFill>
                  <a:schemeClr val="tx1"/>
                </a:solidFill>
              </a:rPr>
              <a:t>（切掉后横管、切掉前横梁加强钢丝）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060FE7F-39BF-457E-A714-5E5D6751B9C3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291716" y="1550561"/>
            <a:ext cx="2258584" cy="93579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EAC93355-F2D1-4E37-869C-7E26B3B152D0}"/>
              </a:ext>
            </a:extLst>
          </p:cNvPr>
          <p:cNvSpPr/>
          <p:nvPr/>
        </p:nvSpPr>
        <p:spPr>
          <a:xfrm>
            <a:off x="1263286" y="974569"/>
            <a:ext cx="4056859" cy="5759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上框后横梁、前横梁（与下框通用）、上框纵梁加强板：拼焊，打孔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3125150D-47AC-4994-A525-E8AE78B112B7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7362729" y="4054764"/>
            <a:ext cx="1941247" cy="141289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1A68AE69-85CC-48F2-8457-D5675C9B0958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2772104" y="3114401"/>
            <a:ext cx="1679823" cy="197600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F09ABCDA-C21F-4ECE-ACDB-03C8766EE38B}"/>
              </a:ext>
            </a:extLst>
          </p:cNvPr>
          <p:cNvSpPr/>
          <p:nvPr/>
        </p:nvSpPr>
        <p:spPr>
          <a:xfrm>
            <a:off x="7362729" y="5467659"/>
            <a:ext cx="3882494" cy="61883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座框左右侧边板：模具已开发，可以用新零件焊接成</a:t>
            </a:r>
            <a:r>
              <a:rPr lang="en-US" altLang="zh-CN" b="1" dirty="0">
                <a:solidFill>
                  <a:schemeClr val="tx1"/>
                </a:solidFill>
              </a:rPr>
              <a:t>2.1C</a:t>
            </a:r>
            <a:r>
              <a:rPr lang="zh-CN" altLang="en-US" b="1" dirty="0">
                <a:solidFill>
                  <a:schemeClr val="tx1"/>
                </a:solidFill>
              </a:rPr>
              <a:t>座框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83B0906-D840-4207-8AC0-D22E1037D655}"/>
              </a:ext>
            </a:extLst>
          </p:cNvPr>
          <p:cNvSpPr/>
          <p:nvPr/>
        </p:nvSpPr>
        <p:spPr>
          <a:xfrm>
            <a:off x="484027" y="5090404"/>
            <a:ext cx="4576154" cy="96310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上框左右纵梁：与下框通用，在</a:t>
            </a:r>
            <a:r>
              <a:rPr lang="en-US" altLang="zh-CN" b="1" dirty="0">
                <a:solidFill>
                  <a:schemeClr val="tx1"/>
                </a:solidFill>
              </a:rPr>
              <a:t>2.0</a:t>
            </a:r>
            <a:r>
              <a:rPr lang="zh-CN" altLang="en-US" b="1" dirty="0">
                <a:solidFill>
                  <a:schemeClr val="tx1"/>
                </a:solidFill>
              </a:rPr>
              <a:t>下框左右纵梁上改制（</a:t>
            </a:r>
            <a:r>
              <a:rPr lang="en-US" altLang="zh-CN" b="1" dirty="0">
                <a:solidFill>
                  <a:schemeClr val="tx1"/>
                </a:solidFill>
              </a:rPr>
              <a:t>SQX3000-6805422</a:t>
            </a:r>
            <a:r>
              <a:rPr lang="zh-CN" altLang="en-US" b="1" dirty="0">
                <a:solidFill>
                  <a:schemeClr val="tx1"/>
                </a:solidFill>
              </a:rPr>
              <a:t>、</a:t>
            </a:r>
            <a:r>
              <a:rPr lang="en-US" altLang="zh-CN" b="1" dirty="0">
                <a:solidFill>
                  <a:schemeClr val="tx1"/>
                </a:solidFill>
              </a:rPr>
              <a:t>SQX3000-6805423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40B65894-0216-49A6-9302-DDA651B7B9FA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2772104" y="3749964"/>
            <a:ext cx="3407023" cy="134044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BA1A5C0C-BC7E-4A6F-83F7-5FE90ACD7940}"/>
              </a:ext>
            </a:extLst>
          </p:cNvPr>
          <p:cNvSpPr/>
          <p:nvPr/>
        </p:nvSpPr>
        <p:spPr>
          <a:xfrm>
            <a:off x="7831715" y="1598785"/>
            <a:ext cx="3547485" cy="5759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安全带卷收器固定板：在</a:t>
            </a:r>
            <a:r>
              <a:rPr lang="en-US" altLang="zh-CN" b="1" dirty="0">
                <a:solidFill>
                  <a:schemeClr val="tx1"/>
                </a:solidFill>
              </a:rPr>
              <a:t>2.0</a:t>
            </a:r>
            <a:r>
              <a:rPr lang="zh-CN" altLang="en-US" b="1" dirty="0">
                <a:solidFill>
                  <a:schemeClr val="tx1"/>
                </a:solidFill>
              </a:rPr>
              <a:t>零件上改制（</a:t>
            </a:r>
            <a:r>
              <a:rPr lang="en-US" altLang="zh-CN" b="1" dirty="0">
                <a:solidFill>
                  <a:schemeClr val="tx1"/>
                </a:solidFill>
              </a:rPr>
              <a:t>SHT0015924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8148EB3B-954C-442A-99C1-3ED0CDC207A2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7213601" y="1886781"/>
            <a:ext cx="618114" cy="640469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8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9278FCC-E265-444E-8D54-9A4439FFBE9B}"/>
              </a:ext>
            </a:extLst>
          </p:cNvPr>
          <p:cNvSpPr/>
          <p:nvPr/>
        </p:nvSpPr>
        <p:spPr>
          <a:xfrm>
            <a:off x="0" y="0"/>
            <a:ext cx="12192000" cy="383909"/>
          </a:xfrm>
          <a:prstGeom prst="rect">
            <a:avLst/>
          </a:prstGeom>
          <a:solidFill>
            <a:srgbClr val="0F2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bg1"/>
                </a:solidFill>
              </a:rPr>
              <a:t>3.1C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底座模块化样件制作说明</a:t>
            </a:r>
            <a:r>
              <a:rPr lang="en-US" altLang="zh-CN" dirty="0">
                <a:solidFill>
                  <a:schemeClr val="bg1"/>
                </a:solidFill>
              </a:rPr>
              <a:t>—</a:t>
            </a:r>
            <a:r>
              <a:rPr lang="zh-CN" altLang="en-US" dirty="0">
                <a:solidFill>
                  <a:schemeClr val="bg1"/>
                </a:solidFill>
              </a:rPr>
              <a:t>绞架、限位、固定块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301DFB-22DD-4130-AC88-20A7DF08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1" t="38253" r="14756" b="27319"/>
          <a:stretch/>
        </p:blipFill>
        <p:spPr>
          <a:xfrm>
            <a:off x="2772104" y="2161770"/>
            <a:ext cx="5655078" cy="2821857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B732177-188A-4B60-A87C-4A2CB4144D3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6189625" y="902205"/>
            <a:ext cx="370796" cy="181328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70CAEF39-4D2F-4063-B539-4A1A6DB475AA}"/>
              </a:ext>
            </a:extLst>
          </p:cNvPr>
          <p:cNvSpPr/>
          <p:nvPr/>
        </p:nvSpPr>
        <p:spPr>
          <a:xfrm>
            <a:off x="107343" y="492066"/>
            <a:ext cx="893675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借用件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DBAB29D-D5A3-4D89-BA70-33F15B9E22BB}"/>
              </a:ext>
            </a:extLst>
          </p:cNvPr>
          <p:cNvSpPr/>
          <p:nvPr/>
        </p:nvSpPr>
        <p:spPr>
          <a:xfrm>
            <a:off x="107343" y="969387"/>
            <a:ext cx="893675" cy="3839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新开件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9C25EAD-C6B4-4078-93F2-C2EAEC69F53F}"/>
              </a:ext>
            </a:extLst>
          </p:cNvPr>
          <p:cNvSpPr/>
          <p:nvPr/>
        </p:nvSpPr>
        <p:spPr>
          <a:xfrm>
            <a:off x="107342" y="1433115"/>
            <a:ext cx="893675" cy="3839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改制件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3267259-F43E-469B-A3A1-8F92AD371CD9}"/>
              </a:ext>
            </a:extLst>
          </p:cNvPr>
          <p:cNvSpPr/>
          <p:nvPr/>
        </p:nvSpPr>
        <p:spPr>
          <a:xfrm>
            <a:off x="4269723" y="518296"/>
            <a:ext cx="3839804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绞架总成：借用</a:t>
            </a:r>
            <a:r>
              <a:rPr lang="en-US" altLang="zh-CN" b="1" dirty="0">
                <a:solidFill>
                  <a:schemeClr val="tx1"/>
                </a:solidFill>
              </a:rPr>
              <a:t>3.0</a:t>
            </a:r>
            <a:r>
              <a:rPr lang="zh-CN" altLang="en-US" b="1" dirty="0">
                <a:solidFill>
                  <a:schemeClr val="tx1"/>
                </a:solidFill>
              </a:rPr>
              <a:t>（</a:t>
            </a:r>
            <a:r>
              <a:rPr lang="en-US" altLang="zh-CN" b="1" dirty="0">
                <a:solidFill>
                  <a:schemeClr val="tx1"/>
                </a:solidFill>
              </a:rPr>
              <a:t>SHT0011517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BA1A5C0C-BC7E-4A6F-83F7-5FE90ACD7940}"/>
              </a:ext>
            </a:extLst>
          </p:cNvPr>
          <p:cNvSpPr/>
          <p:nvPr/>
        </p:nvSpPr>
        <p:spPr>
          <a:xfrm>
            <a:off x="8473170" y="3015855"/>
            <a:ext cx="2840691" cy="3372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绞架固定块：</a:t>
            </a:r>
            <a:r>
              <a:rPr lang="en-US" altLang="zh-CN" b="1" dirty="0">
                <a:solidFill>
                  <a:schemeClr val="tx1"/>
                </a:solidFill>
              </a:rPr>
              <a:t>CNC</a:t>
            </a:r>
            <a:r>
              <a:rPr lang="zh-CN" altLang="en-US" b="1" dirty="0">
                <a:solidFill>
                  <a:schemeClr val="tx1"/>
                </a:solidFill>
              </a:rPr>
              <a:t>尼龙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8148EB3B-954C-442A-99C1-3ED0CDC207A2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8141120" y="3184497"/>
            <a:ext cx="332050" cy="30371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0E0E465D-5F9A-464D-A03C-4F70B906B927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2774753" y="4257675"/>
            <a:ext cx="433282" cy="1011837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8BEA841A-6F36-46B6-9888-C42799C474AE}"/>
              </a:ext>
            </a:extLst>
          </p:cNvPr>
          <p:cNvSpPr/>
          <p:nvPr/>
        </p:nvSpPr>
        <p:spPr>
          <a:xfrm>
            <a:off x="1905541" y="5269512"/>
            <a:ext cx="1738423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滚轮：借用</a:t>
            </a:r>
            <a:r>
              <a:rPr lang="en-US" altLang="zh-CN" b="1" dirty="0">
                <a:solidFill>
                  <a:schemeClr val="tx1"/>
                </a:solidFill>
              </a:rPr>
              <a:t>3.0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C7AAD76-5E0E-4F8A-9891-0BBDCEFB1B9F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691210" y="4591050"/>
            <a:ext cx="128565" cy="678462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9FE3A775-1BB0-4883-90E1-F1B56FC07522}"/>
              </a:ext>
            </a:extLst>
          </p:cNvPr>
          <p:cNvSpPr/>
          <p:nvPr/>
        </p:nvSpPr>
        <p:spPr>
          <a:xfrm>
            <a:off x="4821998" y="5269512"/>
            <a:ext cx="1738423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限位：借用</a:t>
            </a:r>
            <a:r>
              <a:rPr lang="en-US" altLang="zh-CN" b="1" dirty="0">
                <a:solidFill>
                  <a:schemeClr val="tx1"/>
                </a:solidFill>
              </a:rPr>
              <a:t>2.0</a:t>
            </a: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162707ED-DF44-4490-BFB0-8E947793AFCC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7213601" y="3786816"/>
            <a:ext cx="618114" cy="147180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8829AEBD-C185-4D25-81BB-EC895A8E8A8D}"/>
              </a:ext>
            </a:extLst>
          </p:cNvPr>
          <p:cNvSpPr/>
          <p:nvPr/>
        </p:nvSpPr>
        <p:spPr>
          <a:xfrm>
            <a:off x="6962503" y="5258616"/>
            <a:ext cx="1738423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限位：借用</a:t>
            </a:r>
            <a:r>
              <a:rPr lang="en-US" altLang="zh-CN" b="1" dirty="0">
                <a:solidFill>
                  <a:schemeClr val="tx1"/>
                </a:solidFill>
              </a:rPr>
              <a:t>3.0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56413F16-F3E7-44DE-B448-3C5A239B7DE7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4029075" y="2823902"/>
            <a:ext cx="1271294" cy="519373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3DC5E251-A85C-4902-8C1B-061C8E1CD5A3}"/>
              </a:ext>
            </a:extLst>
          </p:cNvPr>
          <p:cNvSpPr/>
          <p:nvPr/>
        </p:nvSpPr>
        <p:spPr>
          <a:xfrm>
            <a:off x="1873230" y="2631947"/>
            <a:ext cx="2155845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阻尼螺栓：借用</a:t>
            </a:r>
            <a:r>
              <a:rPr lang="en-US" altLang="zh-CN" b="1" dirty="0">
                <a:solidFill>
                  <a:schemeClr val="tx1"/>
                </a:solidFill>
              </a:rPr>
              <a:t>3.0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41F7CF00-0132-45C4-B5E0-FD4781C791E2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4029075" y="2823902"/>
            <a:ext cx="0" cy="176714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E1D23D90-F63E-45F7-9B4E-B25AA891B2C4}"/>
              </a:ext>
            </a:extLst>
          </p:cNvPr>
          <p:cNvCxnSpPr>
            <a:cxnSpLocks/>
            <a:stCxn id="47" idx="0"/>
          </p:cNvCxnSpPr>
          <p:nvPr/>
        </p:nvCxnSpPr>
        <p:spPr>
          <a:xfrm flipH="1" flipV="1">
            <a:off x="6344390" y="3105150"/>
            <a:ext cx="2654157" cy="119136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E366842C-8E74-4CE3-B68F-BD2759F78331}"/>
              </a:ext>
            </a:extLst>
          </p:cNvPr>
          <p:cNvSpPr/>
          <p:nvPr/>
        </p:nvSpPr>
        <p:spPr>
          <a:xfrm>
            <a:off x="8129335" y="4296518"/>
            <a:ext cx="1738423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气囊：借用</a:t>
            </a:r>
            <a:r>
              <a:rPr lang="en-US" altLang="zh-CN" b="1" dirty="0">
                <a:solidFill>
                  <a:schemeClr val="tx1"/>
                </a:solidFill>
              </a:rPr>
              <a:t>3.0</a:t>
            </a: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8563E7B7-4DDE-45FF-BE1B-702E6F364720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7831715" y="1849316"/>
            <a:ext cx="648608" cy="105124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D1765A0A-25BB-410B-8AE6-D6C3BD2E298C}"/>
              </a:ext>
            </a:extLst>
          </p:cNvPr>
          <p:cNvSpPr/>
          <p:nvPr/>
        </p:nvSpPr>
        <p:spPr>
          <a:xfrm>
            <a:off x="8480323" y="1536861"/>
            <a:ext cx="2673452" cy="624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六角头螺栓、自锁螺母：</a:t>
            </a:r>
            <a:endParaRPr lang="en-US" altLang="zh-CN" b="1" dirty="0">
              <a:solidFill>
                <a:schemeClr val="tx1"/>
              </a:solidFill>
            </a:endParaRPr>
          </a:p>
          <a:p>
            <a:r>
              <a:rPr lang="zh-CN" altLang="en-US" b="1" dirty="0">
                <a:solidFill>
                  <a:schemeClr val="tx1"/>
                </a:solidFill>
              </a:rPr>
              <a:t>借用</a:t>
            </a:r>
            <a:r>
              <a:rPr lang="en-US" altLang="zh-CN" b="1" dirty="0">
                <a:solidFill>
                  <a:schemeClr val="tx1"/>
                </a:solidFill>
              </a:rPr>
              <a:t>2.0</a:t>
            </a:r>
            <a:r>
              <a:rPr lang="zh-CN" altLang="en-US" b="1" dirty="0">
                <a:solidFill>
                  <a:schemeClr val="tx1"/>
                </a:solidFill>
              </a:rPr>
              <a:t>（</a:t>
            </a:r>
            <a:r>
              <a:rPr lang="en-US" altLang="zh-CN" b="1" dirty="0">
                <a:solidFill>
                  <a:schemeClr val="tx1"/>
                </a:solidFill>
              </a:rPr>
              <a:t>M8×45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endParaRPr lang="en-US" altLang="zh-C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0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9278FCC-E265-444E-8D54-9A4439FFBE9B}"/>
              </a:ext>
            </a:extLst>
          </p:cNvPr>
          <p:cNvSpPr/>
          <p:nvPr/>
        </p:nvSpPr>
        <p:spPr>
          <a:xfrm>
            <a:off x="0" y="0"/>
            <a:ext cx="12192000" cy="383909"/>
          </a:xfrm>
          <a:prstGeom prst="rect">
            <a:avLst/>
          </a:prstGeom>
          <a:solidFill>
            <a:srgbClr val="0F2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bg1"/>
                </a:solidFill>
              </a:rPr>
              <a:t>3.1C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底座模块化样件制作说明</a:t>
            </a:r>
            <a:r>
              <a:rPr lang="en-US" altLang="zh-CN" dirty="0">
                <a:solidFill>
                  <a:schemeClr val="bg1"/>
                </a:solidFill>
              </a:rPr>
              <a:t>—</a:t>
            </a:r>
            <a:r>
              <a:rPr lang="zh-CN" altLang="en-US" dirty="0">
                <a:solidFill>
                  <a:schemeClr val="bg1"/>
                </a:solidFill>
              </a:rPr>
              <a:t>下框焊接总成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301DFB-22DD-4130-AC88-20A7DF08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6" t="66097" r="14166" b="-1103"/>
          <a:stretch/>
        </p:blipFill>
        <p:spPr>
          <a:xfrm>
            <a:off x="2332113" y="1724349"/>
            <a:ext cx="6436374" cy="3313526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EB3D4377-996D-4990-8FA7-9C29B29A2D81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3209927" y="1550560"/>
            <a:ext cx="469716" cy="2199404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1B6C2AC3-DC05-49C2-8885-3113EB42388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679643" y="1550560"/>
            <a:ext cx="2711632" cy="60074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70CAEF39-4D2F-4063-B539-4A1A6DB475AA}"/>
              </a:ext>
            </a:extLst>
          </p:cNvPr>
          <p:cNvSpPr/>
          <p:nvPr/>
        </p:nvSpPr>
        <p:spPr>
          <a:xfrm>
            <a:off x="107343" y="492066"/>
            <a:ext cx="893675" cy="38390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借用件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DBAB29D-D5A3-4D89-BA70-33F15B9E22BB}"/>
              </a:ext>
            </a:extLst>
          </p:cNvPr>
          <p:cNvSpPr/>
          <p:nvPr/>
        </p:nvSpPr>
        <p:spPr>
          <a:xfrm>
            <a:off x="107343" y="969387"/>
            <a:ext cx="893675" cy="3839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新开件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9C25EAD-C6B4-4078-93F2-C2EAEC69F53F}"/>
              </a:ext>
            </a:extLst>
          </p:cNvPr>
          <p:cNvSpPr/>
          <p:nvPr/>
        </p:nvSpPr>
        <p:spPr>
          <a:xfrm>
            <a:off x="107342" y="1433115"/>
            <a:ext cx="893675" cy="38390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改制件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AC93355-F2D1-4E37-869C-7E26B3B152D0}"/>
              </a:ext>
            </a:extLst>
          </p:cNvPr>
          <p:cNvSpPr/>
          <p:nvPr/>
        </p:nvSpPr>
        <p:spPr>
          <a:xfrm>
            <a:off x="1263286" y="1036591"/>
            <a:ext cx="4832714" cy="5139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前横梁（前后通用、与上框通用）拼焊，打孔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3125150D-47AC-4994-A525-E8AE78B112B7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7131822" y="3851033"/>
            <a:ext cx="1952416" cy="1616626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1A68AE69-85CC-48F2-8457-D5675C9B0958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2772104" y="3006969"/>
            <a:ext cx="1237188" cy="2083435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F09ABCDA-C21F-4ECE-ACDB-03C8766EE38B}"/>
              </a:ext>
            </a:extLst>
          </p:cNvPr>
          <p:cNvSpPr/>
          <p:nvPr/>
        </p:nvSpPr>
        <p:spPr>
          <a:xfrm>
            <a:off x="7362729" y="5467659"/>
            <a:ext cx="3443017" cy="618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滑轨连接梁、防尘罩支架：借用</a:t>
            </a:r>
            <a:r>
              <a:rPr lang="en-US" altLang="zh-CN" b="1" dirty="0">
                <a:solidFill>
                  <a:schemeClr val="tx1"/>
                </a:solidFill>
              </a:rPr>
              <a:t>M3000-S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A83B0906-D840-4207-8AC0-D22E1037D655}"/>
              </a:ext>
            </a:extLst>
          </p:cNvPr>
          <p:cNvSpPr/>
          <p:nvPr/>
        </p:nvSpPr>
        <p:spPr>
          <a:xfrm>
            <a:off x="484027" y="5090404"/>
            <a:ext cx="4576154" cy="96310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下框左右纵梁：与上框通用，在</a:t>
            </a:r>
            <a:r>
              <a:rPr lang="en-US" altLang="zh-CN" b="1" dirty="0">
                <a:solidFill>
                  <a:schemeClr val="tx1"/>
                </a:solidFill>
              </a:rPr>
              <a:t>2.0</a:t>
            </a:r>
            <a:r>
              <a:rPr lang="zh-CN" altLang="en-US" b="1" dirty="0">
                <a:solidFill>
                  <a:schemeClr val="tx1"/>
                </a:solidFill>
              </a:rPr>
              <a:t>下框左右纵梁上改制（</a:t>
            </a:r>
            <a:r>
              <a:rPr lang="en-US" altLang="zh-CN" b="1" dirty="0">
                <a:solidFill>
                  <a:schemeClr val="tx1"/>
                </a:solidFill>
              </a:rPr>
              <a:t>SQX3000-6805422</a:t>
            </a:r>
            <a:r>
              <a:rPr lang="zh-CN" altLang="en-US" b="1" dirty="0">
                <a:solidFill>
                  <a:schemeClr val="tx1"/>
                </a:solidFill>
              </a:rPr>
              <a:t>、</a:t>
            </a:r>
            <a:r>
              <a:rPr lang="en-US" altLang="zh-CN" b="1" dirty="0">
                <a:solidFill>
                  <a:schemeClr val="tx1"/>
                </a:solidFill>
              </a:rPr>
              <a:t>SQX3000-6805423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id="{40B65894-0216-49A6-9302-DDA651B7B9FA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2772104" y="3749964"/>
            <a:ext cx="3407023" cy="1340440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BA1A5C0C-BC7E-4A6F-83F7-5FE90ACD7940}"/>
              </a:ext>
            </a:extLst>
          </p:cNvPr>
          <p:cNvSpPr/>
          <p:nvPr/>
        </p:nvSpPr>
        <p:spPr>
          <a:xfrm>
            <a:off x="7831715" y="1598785"/>
            <a:ext cx="3547485" cy="5759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tx1"/>
                </a:solidFill>
              </a:rPr>
              <a:t>气囊下支架：在</a:t>
            </a:r>
            <a:r>
              <a:rPr lang="en-US" altLang="zh-CN" b="1" dirty="0">
                <a:solidFill>
                  <a:schemeClr val="tx1"/>
                </a:solidFill>
              </a:rPr>
              <a:t>3.0</a:t>
            </a:r>
            <a:r>
              <a:rPr lang="zh-CN" altLang="en-US" b="1" dirty="0">
                <a:solidFill>
                  <a:schemeClr val="tx1"/>
                </a:solidFill>
              </a:rPr>
              <a:t>零件上改制（</a:t>
            </a:r>
            <a:r>
              <a:rPr lang="en-US" altLang="zh-CN" b="1" dirty="0">
                <a:solidFill>
                  <a:schemeClr val="tx1"/>
                </a:solidFill>
              </a:rPr>
              <a:t>SHT0010080</a:t>
            </a:r>
            <a:r>
              <a:rPr lang="zh-CN" altLang="en-US" b="1" dirty="0">
                <a:solidFill>
                  <a:schemeClr val="tx1"/>
                </a:solidFill>
              </a:rPr>
              <a:t>）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8148EB3B-954C-442A-99C1-3ED0CDC207A2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6664569" y="1886781"/>
            <a:ext cx="1167146" cy="1120188"/>
          </a:xfrm>
          <a:prstGeom prst="straightConnector1">
            <a:avLst/>
          </a:prstGeom>
          <a:ln w="508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71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9278FCC-E265-444E-8D54-9A4439FFBE9B}"/>
              </a:ext>
            </a:extLst>
          </p:cNvPr>
          <p:cNvSpPr/>
          <p:nvPr/>
        </p:nvSpPr>
        <p:spPr>
          <a:xfrm>
            <a:off x="0" y="0"/>
            <a:ext cx="12192000" cy="383909"/>
          </a:xfrm>
          <a:prstGeom prst="rect">
            <a:avLst/>
          </a:prstGeom>
          <a:solidFill>
            <a:srgbClr val="0F2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bg1"/>
                </a:solidFill>
              </a:rPr>
              <a:t>3.1C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底座模块化样件制作说明</a:t>
            </a:r>
            <a:r>
              <a:rPr lang="en-US" altLang="zh-CN" dirty="0">
                <a:solidFill>
                  <a:schemeClr val="bg1"/>
                </a:solidFill>
              </a:rPr>
              <a:t>—</a:t>
            </a:r>
            <a:r>
              <a:rPr lang="zh-CN" altLang="en-US" dirty="0">
                <a:solidFill>
                  <a:schemeClr val="bg1"/>
                </a:solidFill>
              </a:rPr>
              <a:t>焊道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3FC6FB-E8AB-42E7-9BB3-B9B55656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3" y="445617"/>
            <a:ext cx="9201828" cy="63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5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9278FCC-E265-444E-8D54-9A4439FFBE9B}"/>
              </a:ext>
            </a:extLst>
          </p:cNvPr>
          <p:cNvSpPr/>
          <p:nvPr/>
        </p:nvSpPr>
        <p:spPr>
          <a:xfrm>
            <a:off x="0" y="0"/>
            <a:ext cx="12192000" cy="383909"/>
          </a:xfrm>
          <a:prstGeom prst="rect">
            <a:avLst/>
          </a:prstGeom>
          <a:solidFill>
            <a:srgbClr val="0F2B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 dirty="0">
                <a:solidFill>
                  <a:schemeClr val="bg1"/>
                </a:solidFill>
              </a:rPr>
              <a:t>3.1C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>
                <a:solidFill>
                  <a:schemeClr val="bg1"/>
                </a:solidFill>
              </a:rPr>
              <a:t>底座模块化样件制作说明</a:t>
            </a:r>
            <a:r>
              <a:rPr lang="en-US" altLang="zh-CN" dirty="0">
                <a:solidFill>
                  <a:schemeClr val="bg1"/>
                </a:solidFill>
              </a:rPr>
              <a:t>—</a:t>
            </a:r>
            <a:r>
              <a:rPr lang="zh-CN" altLang="en-US" dirty="0">
                <a:solidFill>
                  <a:schemeClr val="bg1"/>
                </a:solidFill>
              </a:rPr>
              <a:t>焊道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BDB79E-A4A1-421A-94F9-B7C1E5862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7" y="414975"/>
            <a:ext cx="10385771" cy="64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296</Words>
  <Application>Microsoft Office PowerPoint</Application>
  <PresentationFormat>宽屏</PresentationFormat>
  <Paragraphs>36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gaobc</dc:creator>
  <cp:lastModifiedBy>GBC</cp:lastModifiedBy>
  <cp:revision>209</cp:revision>
  <dcterms:created xsi:type="dcterms:W3CDTF">2021-09-27T05:50:47Z</dcterms:created>
  <dcterms:modified xsi:type="dcterms:W3CDTF">2023-09-26T11:25:51Z</dcterms:modified>
</cp:coreProperties>
</file>